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4"/>
  </p:notesMasterIdLst>
  <p:handoutMasterIdLst>
    <p:handoutMasterId r:id="rId215"/>
  </p:handoutMasterIdLst>
  <p:sldIdLst>
    <p:sldId id="1092" r:id="rId2"/>
    <p:sldId id="1094" r:id="rId3"/>
    <p:sldId id="1126" r:id="rId4"/>
    <p:sldId id="923" r:id="rId5"/>
    <p:sldId id="959" r:id="rId6"/>
    <p:sldId id="782" r:id="rId7"/>
    <p:sldId id="379" r:id="rId8"/>
    <p:sldId id="401" r:id="rId9"/>
    <p:sldId id="444" r:id="rId10"/>
    <p:sldId id="445" r:id="rId11"/>
    <p:sldId id="1059" r:id="rId12"/>
    <p:sldId id="446" r:id="rId13"/>
    <p:sldId id="383" r:id="rId14"/>
    <p:sldId id="402" r:id="rId15"/>
    <p:sldId id="1150" r:id="rId16"/>
    <p:sldId id="1014" r:id="rId17"/>
    <p:sldId id="1063" r:id="rId18"/>
    <p:sldId id="1734" r:id="rId19"/>
    <p:sldId id="1064" r:id="rId20"/>
    <p:sldId id="1065" r:id="rId21"/>
    <p:sldId id="1067" r:id="rId22"/>
    <p:sldId id="1066" r:id="rId23"/>
    <p:sldId id="831" r:id="rId24"/>
    <p:sldId id="832" r:id="rId25"/>
    <p:sldId id="833" r:id="rId26"/>
    <p:sldId id="1146" r:id="rId27"/>
    <p:sldId id="1148" r:id="rId28"/>
    <p:sldId id="1149" r:id="rId29"/>
    <p:sldId id="1058" r:id="rId30"/>
    <p:sldId id="1048" r:id="rId31"/>
    <p:sldId id="1049" r:id="rId32"/>
    <p:sldId id="1047" r:id="rId33"/>
    <p:sldId id="834" r:id="rId34"/>
    <p:sldId id="835" r:id="rId35"/>
    <p:sldId id="836" r:id="rId36"/>
    <p:sldId id="1069" r:id="rId37"/>
    <p:sldId id="1147" r:id="rId38"/>
    <p:sldId id="1173" r:id="rId39"/>
    <p:sldId id="1174" r:id="rId40"/>
    <p:sldId id="1071" r:id="rId41"/>
    <p:sldId id="1072" r:id="rId42"/>
    <p:sldId id="1050" r:id="rId43"/>
    <p:sldId id="1051" r:id="rId44"/>
    <p:sldId id="1052" r:id="rId45"/>
    <p:sldId id="1053" r:id="rId46"/>
    <p:sldId id="1008" r:id="rId47"/>
    <p:sldId id="906" r:id="rId48"/>
    <p:sldId id="838" r:id="rId49"/>
    <p:sldId id="839" r:id="rId50"/>
    <p:sldId id="845" r:id="rId51"/>
    <p:sldId id="846" r:id="rId52"/>
    <p:sldId id="847" r:id="rId53"/>
    <p:sldId id="848" r:id="rId54"/>
    <p:sldId id="849" r:id="rId55"/>
    <p:sldId id="850" r:id="rId56"/>
    <p:sldId id="851" r:id="rId57"/>
    <p:sldId id="1017" r:id="rId58"/>
    <p:sldId id="1018" r:id="rId59"/>
    <p:sldId id="381" r:id="rId60"/>
    <p:sldId id="1010" r:id="rId61"/>
    <p:sldId id="1011" r:id="rId62"/>
    <p:sldId id="269" r:id="rId63"/>
    <p:sldId id="478" r:id="rId64"/>
    <p:sldId id="413" r:id="rId65"/>
    <p:sldId id="280" r:id="rId66"/>
    <p:sldId id="1746" r:id="rId67"/>
    <p:sldId id="1741" r:id="rId68"/>
    <p:sldId id="324" r:id="rId69"/>
    <p:sldId id="325" r:id="rId70"/>
    <p:sldId id="326" r:id="rId71"/>
    <p:sldId id="327" r:id="rId72"/>
    <p:sldId id="1747" r:id="rId73"/>
    <p:sldId id="1742" r:id="rId74"/>
    <p:sldId id="300" r:id="rId75"/>
    <p:sldId id="354" r:id="rId76"/>
    <p:sldId id="355" r:id="rId77"/>
    <p:sldId id="1743" r:id="rId78"/>
    <p:sldId id="1759" r:id="rId79"/>
    <p:sldId id="335" r:id="rId80"/>
    <p:sldId id="1745" r:id="rId81"/>
    <p:sldId id="1744" r:id="rId82"/>
    <p:sldId id="945" r:id="rId83"/>
    <p:sldId id="1035" r:id="rId84"/>
    <p:sldId id="1034" r:id="rId85"/>
    <p:sldId id="998" r:id="rId86"/>
    <p:sldId id="1007" r:id="rId87"/>
    <p:sldId id="1006" r:id="rId88"/>
    <p:sldId id="1036" r:id="rId89"/>
    <p:sldId id="1062" r:id="rId90"/>
    <p:sldId id="1033" r:id="rId91"/>
    <p:sldId id="1095" r:id="rId92"/>
    <p:sldId id="1030" r:id="rId93"/>
    <p:sldId id="1015" r:id="rId94"/>
    <p:sldId id="1054" r:id="rId95"/>
    <p:sldId id="813" r:id="rId96"/>
    <p:sldId id="1073" r:id="rId97"/>
    <p:sldId id="1102" r:id="rId98"/>
    <p:sldId id="1103" r:id="rId99"/>
    <p:sldId id="1104" r:id="rId100"/>
    <p:sldId id="1105" r:id="rId101"/>
    <p:sldId id="1106" r:id="rId102"/>
    <p:sldId id="863" r:id="rId103"/>
    <p:sldId id="864" r:id="rId104"/>
    <p:sldId id="865" r:id="rId105"/>
    <p:sldId id="1002" r:id="rId106"/>
    <p:sldId id="866" r:id="rId107"/>
    <p:sldId id="867" r:id="rId108"/>
    <p:sldId id="1107" r:id="rId109"/>
    <p:sldId id="1108" r:id="rId110"/>
    <p:sldId id="1110" r:id="rId111"/>
    <p:sldId id="1109" r:id="rId112"/>
    <p:sldId id="1114" r:id="rId113"/>
    <p:sldId id="1115" r:id="rId114"/>
    <p:sldId id="1111" r:id="rId115"/>
    <p:sldId id="1112" r:id="rId116"/>
    <p:sldId id="1113" r:id="rId117"/>
    <p:sldId id="1116" r:id="rId118"/>
    <p:sldId id="1117" r:id="rId119"/>
    <p:sldId id="1001" r:id="rId120"/>
    <p:sldId id="1039" r:id="rId121"/>
    <p:sldId id="992" r:id="rId122"/>
    <p:sldId id="1043" r:id="rId123"/>
    <p:sldId id="962" r:id="rId124"/>
    <p:sldId id="963" r:id="rId125"/>
    <p:sldId id="952" r:id="rId126"/>
    <p:sldId id="954" r:id="rId127"/>
    <p:sldId id="1761" r:id="rId128"/>
    <p:sldId id="953" r:id="rId129"/>
    <p:sldId id="1005" r:id="rId130"/>
    <p:sldId id="957" r:id="rId131"/>
    <p:sldId id="1044" r:id="rId132"/>
    <p:sldId id="914" r:id="rId133"/>
    <p:sldId id="1026" r:id="rId134"/>
    <p:sldId id="1041" r:id="rId135"/>
    <p:sldId id="1027" r:id="rId136"/>
    <p:sldId id="1118" r:id="rId137"/>
    <p:sldId id="718" r:id="rId138"/>
    <p:sldId id="1732" r:id="rId139"/>
    <p:sldId id="258" r:id="rId140"/>
    <p:sldId id="331" r:id="rId141"/>
    <p:sldId id="1731" r:id="rId142"/>
    <p:sldId id="1733" r:id="rId143"/>
    <p:sldId id="1074" r:id="rId144"/>
    <p:sldId id="1075" r:id="rId145"/>
    <p:sldId id="1076" r:id="rId146"/>
    <p:sldId id="260" r:id="rId147"/>
    <p:sldId id="565" r:id="rId148"/>
    <p:sldId id="259" r:id="rId149"/>
    <p:sldId id="566" r:id="rId150"/>
    <p:sldId id="1145" r:id="rId151"/>
    <p:sldId id="524" r:id="rId152"/>
    <p:sldId id="1086" r:id="rId153"/>
    <p:sldId id="968" r:id="rId154"/>
    <p:sldId id="578" r:id="rId155"/>
    <p:sldId id="1730" r:id="rId156"/>
    <p:sldId id="1081" r:id="rId157"/>
    <p:sldId id="1748" r:id="rId158"/>
    <p:sldId id="1087" r:id="rId159"/>
    <p:sldId id="579" r:id="rId160"/>
    <p:sldId id="908" r:id="rId161"/>
    <p:sldId id="969" r:id="rId162"/>
    <p:sldId id="1760" r:id="rId163"/>
    <p:sldId id="1079" r:id="rId164"/>
    <p:sldId id="1078" r:id="rId165"/>
    <p:sldId id="581" r:id="rId166"/>
    <p:sldId id="582" r:id="rId167"/>
    <p:sldId id="583" r:id="rId168"/>
    <p:sldId id="584" r:id="rId169"/>
    <p:sldId id="970" r:id="rId170"/>
    <p:sldId id="918" r:id="rId171"/>
    <p:sldId id="611" r:id="rId172"/>
    <p:sldId id="870" r:id="rId173"/>
    <p:sldId id="871" r:id="rId174"/>
    <p:sldId id="872" r:id="rId175"/>
    <p:sldId id="1775" r:id="rId176"/>
    <p:sldId id="1777" r:id="rId177"/>
    <p:sldId id="1943" r:id="rId178"/>
    <p:sldId id="1953" r:id="rId179"/>
    <p:sldId id="1778" r:id="rId180"/>
    <p:sldId id="1936" r:id="rId181"/>
    <p:sldId id="972" r:id="rId182"/>
    <p:sldId id="973" r:id="rId183"/>
    <p:sldId id="1088" r:id="rId184"/>
    <p:sldId id="1090" r:id="rId185"/>
    <p:sldId id="1091" r:id="rId186"/>
    <p:sldId id="976" r:id="rId187"/>
    <p:sldId id="1089" r:id="rId188"/>
    <p:sldId id="977" r:id="rId189"/>
    <p:sldId id="978" r:id="rId190"/>
    <p:sldId id="982" r:id="rId191"/>
    <p:sldId id="983" r:id="rId192"/>
    <p:sldId id="1093" r:id="rId193"/>
    <p:sldId id="984" r:id="rId194"/>
    <p:sldId id="985" r:id="rId195"/>
    <p:sldId id="986" r:id="rId196"/>
    <p:sldId id="987" r:id="rId197"/>
    <p:sldId id="988" r:id="rId198"/>
    <p:sldId id="989" r:id="rId199"/>
    <p:sldId id="979" r:id="rId200"/>
    <p:sldId id="980" r:id="rId201"/>
    <p:sldId id="912" r:id="rId202"/>
    <p:sldId id="573" r:id="rId203"/>
    <p:sldId id="779" r:id="rId204"/>
    <p:sldId id="574" r:id="rId205"/>
    <p:sldId id="1954" r:id="rId206"/>
    <p:sldId id="913" r:id="rId207"/>
    <p:sldId id="575" r:id="rId208"/>
    <p:sldId id="705" r:id="rId209"/>
    <p:sldId id="1735" r:id="rId210"/>
    <p:sldId id="1056" r:id="rId211"/>
    <p:sldId id="1055" r:id="rId212"/>
    <p:sldId id="1060" r:id="rId213"/>
  </p:sldIdLst>
  <p:sldSz cx="9144000" cy="6858000" type="screen4x3"/>
  <p:notesSz cx="6858000" cy="9144000"/>
  <p:defaultTextStyle>
    <a:defPPr>
      <a:defRPr lang="en-US"/>
    </a:defPPr>
    <a:lvl1pPr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1pPr>
    <a:lvl2pPr marL="4572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2pPr>
    <a:lvl3pPr marL="9144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3pPr>
    <a:lvl4pPr marL="13716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4pPr>
    <a:lvl5pPr marL="18288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5pPr>
    <a:lvl6pPr marL="2286000" algn="l" defTabSz="914400" rtl="0" eaLnBrk="1" latinLnBrk="0" hangingPunct="1">
      <a:defRPr kumimoji="1" sz="2400" kern="1200">
        <a:solidFill>
          <a:schemeClr val="tx1"/>
        </a:solidFill>
        <a:latin typeface="Times New Roman" pitchFamily="18" charset="0"/>
        <a:ea typeface="新細明體" pitchFamily="18" charset="-120"/>
        <a:cs typeface="+mn-cs"/>
      </a:defRPr>
    </a:lvl6pPr>
    <a:lvl7pPr marL="2743200" algn="l" defTabSz="914400" rtl="0" eaLnBrk="1" latinLnBrk="0" hangingPunct="1">
      <a:defRPr kumimoji="1" sz="2400" kern="1200">
        <a:solidFill>
          <a:schemeClr val="tx1"/>
        </a:solidFill>
        <a:latin typeface="Times New Roman" pitchFamily="18" charset="0"/>
        <a:ea typeface="新細明體" pitchFamily="18" charset="-120"/>
        <a:cs typeface="+mn-cs"/>
      </a:defRPr>
    </a:lvl7pPr>
    <a:lvl8pPr marL="3200400" algn="l" defTabSz="914400" rtl="0" eaLnBrk="1" latinLnBrk="0" hangingPunct="1">
      <a:defRPr kumimoji="1" sz="2400" kern="1200">
        <a:solidFill>
          <a:schemeClr val="tx1"/>
        </a:solidFill>
        <a:latin typeface="Times New Roman" pitchFamily="18" charset="0"/>
        <a:ea typeface="新細明體" pitchFamily="18" charset="-120"/>
        <a:cs typeface="+mn-cs"/>
      </a:defRPr>
    </a:lvl8pPr>
    <a:lvl9pPr marL="3657600" algn="l" defTabSz="914400" rtl="0" eaLnBrk="1" latinLnBrk="0" hangingPunct="1">
      <a:defRPr kumimoji="1" sz="2400" kern="1200">
        <a:solidFill>
          <a:schemeClr val="tx1"/>
        </a:solidFill>
        <a:latin typeface="Times New Roman" pitchFamily="18" charset="0"/>
        <a:ea typeface="新細明體"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33CC33"/>
    <a:srgbClr val="FF00FF"/>
    <a:srgbClr val="FF0000"/>
    <a:srgbClr val="FFFFCC"/>
    <a:srgbClr val="CCFFFF"/>
    <a:srgbClr val="CCECFF"/>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198"/>
    <p:restoredTop sz="94660"/>
  </p:normalViewPr>
  <p:slideViewPr>
    <p:cSldViewPr>
      <p:cViewPr varScale="1">
        <p:scale>
          <a:sx n="128" d="100"/>
          <a:sy n="128" d="100"/>
        </p:scale>
        <p:origin x="760" y="1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presProps" Target="pres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viewProps" Target="viewProps.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theme" Target="theme/theme1.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tableStyles" Target="tableStyles.xml"/><Relationship Id="rId3" Type="http://schemas.openxmlformats.org/officeDocument/2006/relationships/slide" Target="slides/slide2.xml"/><Relationship Id="rId214" Type="http://schemas.openxmlformats.org/officeDocument/2006/relationships/notesMaster" Target="notesMasters/notesMaster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handoutMaster" Target="handoutMasters/handoutMaster1.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Times New Roman" pitchFamily="18" charset="0"/>
                <a:ea typeface="新細明體" pitchFamily="18" charset="-120"/>
                <a:cs typeface="+mn-cs"/>
              </a:defRPr>
            </a:lvl1pPr>
          </a:lstStyle>
          <a:p>
            <a:pPr>
              <a:defRPr/>
            </a:pPr>
            <a:endParaRPr lang="zh-TW" altLang="en-US"/>
          </a:p>
        </p:txBody>
      </p:sp>
      <p:sp>
        <p:nvSpPr>
          <p:cNvPr id="3" name="日期版面配置區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D2658226-5586-4E00-87BD-1FA66048FCFD}" type="datetimeFigureOut">
              <a:rPr lang="zh-TW" altLang="en-US"/>
              <a:pPr>
                <a:defRPr/>
              </a:pPr>
              <a:t>2025/9/5</a:t>
            </a:fld>
            <a:endParaRPr lang="zh-TW" altLang="en-US"/>
          </a:p>
        </p:txBody>
      </p:sp>
      <p:sp>
        <p:nvSpPr>
          <p:cNvPr id="4" name="頁尾版面配置區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Times New Roman" pitchFamily="18" charset="0"/>
                <a:ea typeface="新細明體" pitchFamily="18" charset="-120"/>
                <a:cs typeface="+mn-cs"/>
              </a:defRPr>
            </a:lvl1pPr>
          </a:lstStyle>
          <a:p>
            <a:pPr>
              <a:defRPr/>
            </a:pPr>
            <a:endParaRPr lang="zh-TW" altLang="en-US"/>
          </a:p>
        </p:txBody>
      </p:sp>
      <p:sp>
        <p:nvSpPr>
          <p:cNvPr id="5" name="投影片編號版面配置區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EA2DDD3C-B814-4DCB-AB0B-084CA7572884}" type="slidenum">
              <a:rPr lang="zh-TW" altLang="en-US"/>
              <a:pPr>
                <a:defRPr/>
              </a:pPr>
              <a:t>‹#›</a:t>
            </a:fld>
            <a:endParaRPr lang="zh-TW" altLang="en-US"/>
          </a:p>
        </p:txBody>
      </p:sp>
    </p:spTree>
    <p:extLst>
      <p:ext uri="{BB962C8B-B14F-4D97-AF65-F5344CB8AC3E}">
        <p14:creationId xmlns:p14="http://schemas.microsoft.com/office/powerpoint/2010/main" val="4671963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Times New Roman" pitchFamily="18" charset="0"/>
                <a:ea typeface="新細明體" pitchFamily="18" charset="-120"/>
                <a:cs typeface="+mn-cs"/>
              </a:defRPr>
            </a:lvl1pPr>
          </a:lstStyle>
          <a:p>
            <a:pPr>
              <a:defRPr/>
            </a:pPr>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663A046A-D5DF-4CE8-9140-1F1961BB4446}" type="datetimeFigureOut">
              <a:rPr lang="zh-TW" altLang="en-US"/>
              <a:pPr>
                <a:defRPr/>
              </a:pPr>
              <a:t>2025/9/5</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zh-TW" altLang="en-US" noProof="0"/>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Times New Roman" pitchFamily="18" charset="0"/>
                <a:ea typeface="新細明體" pitchFamily="18" charset="-120"/>
                <a:cs typeface="+mn-cs"/>
              </a:defRPr>
            </a:lvl1pPr>
          </a:lstStyle>
          <a:p>
            <a:pPr>
              <a:defRPr/>
            </a:pPr>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41208352-33F6-4544-82B6-7D316A7A8D2F}" type="slidenum">
              <a:rPr lang="zh-TW" altLang="en-US"/>
              <a:pPr>
                <a:defRPr/>
              </a:pPr>
              <a:t>‹#›</a:t>
            </a:fld>
            <a:endParaRPr lang="zh-TW" altLang="en-US"/>
          </a:p>
        </p:txBody>
      </p:sp>
    </p:spTree>
    <p:extLst>
      <p:ext uri="{BB962C8B-B14F-4D97-AF65-F5344CB8AC3E}">
        <p14:creationId xmlns:p14="http://schemas.microsoft.com/office/powerpoint/2010/main" val="163244167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新細明體" charset="0"/>
        <a:cs typeface="新細明體" charset="0"/>
      </a:defRPr>
    </a:lvl1pPr>
    <a:lvl2pPr marL="457200" algn="l" rtl="0" eaLnBrk="0" fontAlgn="base" hangingPunct="0">
      <a:spcBef>
        <a:spcPct val="30000"/>
      </a:spcBef>
      <a:spcAft>
        <a:spcPct val="0"/>
      </a:spcAft>
      <a:defRPr kumimoji="1" sz="1200" kern="1200">
        <a:solidFill>
          <a:schemeClr val="tx1"/>
        </a:solidFill>
        <a:latin typeface="+mn-lt"/>
        <a:ea typeface="新細明體" charset="0"/>
        <a:cs typeface="+mn-cs"/>
      </a:defRPr>
    </a:lvl2pPr>
    <a:lvl3pPr marL="914400" algn="l" rtl="0" eaLnBrk="0" fontAlgn="base" hangingPunct="0">
      <a:spcBef>
        <a:spcPct val="30000"/>
      </a:spcBef>
      <a:spcAft>
        <a:spcPct val="0"/>
      </a:spcAft>
      <a:defRPr kumimoji="1" sz="1200" kern="1200">
        <a:solidFill>
          <a:schemeClr val="tx1"/>
        </a:solidFill>
        <a:latin typeface="+mn-lt"/>
        <a:ea typeface="新細明體" charset="0"/>
        <a:cs typeface="+mn-cs"/>
      </a:defRPr>
    </a:lvl3pPr>
    <a:lvl4pPr marL="1371600" algn="l" rtl="0" eaLnBrk="0" fontAlgn="base" hangingPunct="0">
      <a:spcBef>
        <a:spcPct val="30000"/>
      </a:spcBef>
      <a:spcAft>
        <a:spcPct val="0"/>
      </a:spcAft>
      <a:defRPr kumimoji="1" sz="1200" kern="1200">
        <a:solidFill>
          <a:schemeClr val="tx1"/>
        </a:solidFill>
        <a:latin typeface="+mn-lt"/>
        <a:ea typeface="新細明體" charset="0"/>
        <a:cs typeface="+mn-cs"/>
      </a:defRPr>
    </a:lvl4pPr>
    <a:lvl5pPr marL="1828800" algn="l" rtl="0" eaLnBrk="0" fontAlgn="base" hangingPunct="0">
      <a:spcBef>
        <a:spcPct val="30000"/>
      </a:spcBef>
      <a:spcAft>
        <a:spcPct val="0"/>
      </a:spcAft>
      <a:defRPr kumimoji="1" sz="1200" kern="1200">
        <a:solidFill>
          <a:schemeClr val="tx1"/>
        </a:solidFill>
        <a:latin typeface="+mn-lt"/>
        <a:ea typeface="新細明體"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208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kumimoji="0" lang="zh-TW" altLang="en-US">
              <a:ea typeface="新細明體" pitchFamily="18" charset="-120"/>
            </a:endParaRPr>
          </a:p>
        </p:txBody>
      </p:sp>
      <p:sp>
        <p:nvSpPr>
          <p:cNvPr id="30208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fld id="{FB2B1029-37A7-43F9-857B-8A84ECFB709D}" type="slidenum">
              <a:rPr lang="zh-TW" altLang="en-US" sz="1200"/>
              <a:pPr/>
              <a:t>125</a:t>
            </a:fld>
            <a:endParaRPr lang="zh-TW"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3107"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kumimoji="0" lang="zh-TW" altLang="en-US">
              <a:ea typeface="新細明體" pitchFamily="18" charset="-120"/>
            </a:endParaRPr>
          </a:p>
        </p:txBody>
      </p:sp>
      <p:sp>
        <p:nvSpPr>
          <p:cNvPr id="303108"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fld id="{2EA4288B-4D9E-4CA0-95A1-47A47F917421}" type="slidenum">
              <a:rPr lang="zh-TW" altLang="en-US" sz="1200"/>
              <a:pPr/>
              <a:t>126</a:t>
            </a:fld>
            <a:endParaRPr lang="zh-TW"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4131"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kumimoji="0" lang="zh-TW" altLang="en-US">
              <a:ea typeface="新細明體" pitchFamily="18" charset="-120"/>
            </a:endParaRPr>
          </a:p>
        </p:txBody>
      </p:sp>
      <p:sp>
        <p:nvSpPr>
          <p:cNvPr id="304132"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fld id="{7C806E54-BD81-4382-A9B1-DCEB9BB31345}" type="slidenum">
              <a:rPr lang="zh-TW" altLang="en-US" sz="1200"/>
              <a:pPr/>
              <a:t>128</a:t>
            </a:fld>
            <a:endParaRPr lang="zh-TW"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208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kumimoji="0" lang="zh-TW" altLang="en-US">
              <a:ea typeface="新細明體" pitchFamily="18" charset="-120"/>
            </a:endParaRPr>
          </a:p>
        </p:txBody>
      </p:sp>
      <p:sp>
        <p:nvSpPr>
          <p:cNvPr id="302084"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fld id="{FB2B1029-37A7-43F9-857B-8A84ECFB709D}" type="slidenum">
              <a:rPr lang="zh-TW" altLang="en-US" sz="1200"/>
              <a:pPr/>
              <a:t>152</a:t>
            </a:fld>
            <a:endParaRPr lang="zh-TW" altLang="en-US" sz="1200"/>
          </a:p>
        </p:txBody>
      </p:sp>
    </p:spTree>
    <p:extLst>
      <p:ext uri="{BB962C8B-B14F-4D97-AF65-F5344CB8AC3E}">
        <p14:creationId xmlns:p14="http://schemas.microsoft.com/office/powerpoint/2010/main" val="27945078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6179"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kumimoji="0" lang="zh-TW" altLang="en-US">
              <a:ea typeface="新細明體" pitchFamily="18" charset="-120"/>
            </a:endParaRPr>
          </a:p>
        </p:txBody>
      </p:sp>
      <p:sp>
        <p:nvSpPr>
          <p:cNvPr id="306180" name="投影片編號版面配置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fld id="{411B38D8-083E-4435-98B9-3D48CC1F0028}" type="slidenum">
              <a:rPr lang="zh-TW" altLang="en-US" sz="1200"/>
              <a:pPr/>
              <a:t>186</a:t>
            </a:fld>
            <a:endParaRPr lang="zh-TW" altLang="en-US" sz="1200"/>
          </a:p>
        </p:txBody>
      </p:sp>
    </p:spTree>
    <p:extLst>
      <p:ext uri="{BB962C8B-B14F-4D97-AF65-F5344CB8AC3E}">
        <p14:creationId xmlns:p14="http://schemas.microsoft.com/office/powerpoint/2010/main" val="2590984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1C83E267-0AB3-4E9C-9874-67349E75FC6D}" type="slidenum">
              <a:rPr lang="zh-TW" altLang="en-US"/>
              <a:pPr>
                <a:defRPr/>
              </a:pPr>
              <a:t>‹#›</a:t>
            </a:fld>
            <a:endParaRPr lang="en-US" altLang="zh-TW"/>
          </a:p>
        </p:txBody>
      </p:sp>
    </p:spTree>
    <p:extLst>
      <p:ext uri="{BB962C8B-B14F-4D97-AF65-F5344CB8AC3E}">
        <p14:creationId xmlns:p14="http://schemas.microsoft.com/office/powerpoint/2010/main" val="23102905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B08C94B1-F3E8-42B4-8F3C-5B557426066B}" type="slidenum">
              <a:rPr lang="zh-TW" altLang="en-US"/>
              <a:pPr>
                <a:defRPr/>
              </a:pPr>
              <a:t>‹#›</a:t>
            </a:fld>
            <a:endParaRPr lang="en-US" altLang="zh-TW"/>
          </a:p>
        </p:txBody>
      </p:sp>
    </p:spTree>
    <p:extLst>
      <p:ext uri="{BB962C8B-B14F-4D97-AF65-F5344CB8AC3E}">
        <p14:creationId xmlns:p14="http://schemas.microsoft.com/office/powerpoint/2010/main" val="29453371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515100" y="609600"/>
            <a:ext cx="1943100" cy="5486400"/>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85800" y="609600"/>
            <a:ext cx="5676900" cy="5486400"/>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B93570F0-D5A8-45AE-B083-E50D69FF78AD}" type="slidenum">
              <a:rPr lang="zh-TW" altLang="en-US"/>
              <a:pPr>
                <a:defRPr/>
              </a:pPr>
              <a:t>‹#›</a:t>
            </a:fld>
            <a:endParaRPr lang="en-US" altLang="zh-TW"/>
          </a:p>
        </p:txBody>
      </p:sp>
    </p:spTree>
    <p:extLst>
      <p:ext uri="{BB962C8B-B14F-4D97-AF65-F5344CB8AC3E}">
        <p14:creationId xmlns:p14="http://schemas.microsoft.com/office/powerpoint/2010/main" val="3736111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29088FC2-C31C-42F7-904A-322920997CE8}" type="slidenum">
              <a:rPr lang="zh-TW" altLang="en-US"/>
              <a:pPr>
                <a:defRPr/>
              </a:pPr>
              <a:t>‹#›</a:t>
            </a:fld>
            <a:endParaRPr lang="en-US" altLang="zh-TW"/>
          </a:p>
        </p:txBody>
      </p:sp>
    </p:spTree>
    <p:extLst>
      <p:ext uri="{BB962C8B-B14F-4D97-AF65-F5344CB8AC3E}">
        <p14:creationId xmlns:p14="http://schemas.microsoft.com/office/powerpoint/2010/main" val="1615278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6" name="Rectangle 6"/>
          <p:cNvSpPr>
            <a:spLocks noGrp="1" noChangeArrowheads="1"/>
          </p:cNvSpPr>
          <p:nvPr>
            <p:ph type="sldNum" sz="quarter" idx="12"/>
          </p:nvPr>
        </p:nvSpPr>
        <p:spPr>
          <a:ln/>
        </p:spPr>
        <p:txBody>
          <a:bodyPr/>
          <a:lstStyle>
            <a:lvl1pPr>
              <a:defRPr/>
            </a:lvl1pPr>
          </a:lstStyle>
          <a:p>
            <a:pPr>
              <a:defRPr/>
            </a:pPr>
            <a:fld id="{D5910C43-CB7B-4015-B54A-26FF31D79329}" type="slidenum">
              <a:rPr lang="zh-TW" altLang="en-US"/>
              <a:pPr>
                <a:defRPr/>
              </a:pPr>
              <a:t>‹#›</a:t>
            </a:fld>
            <a:endParaRPr lang="en-US" altLang="zh-TW"/>
          </a:p>
        </p:txBody>
      </p:sp>
    </p:spTree>
    <p:extLst>
      <p:ext uri="{BB962C8B-B14F-4D97-AF65-F5344CB8AC3E}">
        <p14:creationId xmlns:p14="http://schemas.microsoft.com/office/powerpoint/2010/main" val="697963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A6695CAC-C7F8-41A2-BC18-304BB7B8D608}" type="slidenum">
              <a:rPr lang="zh-TW" altLang="en-US"/>
              <a:pPr>
                <a:defRPr/>
              </a:pPr>
              <a:t>‹#›</a:t>
            </a:fld>
            <a:endParaRPr lang="en-US" altLang="zh-TW"/>
          </a:p>
        </p:txBody>
      </p:sp>
    </p:spTree>
    <p:extLst>
      <p:ext uri="{BB962C8B-B14F-4D97-AF65-F5344CB8AC3E}">
        <p14:creationId xmlns:p14="http://schemas.microsoft.com/office/powerpoint/2010/main" val="15475006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9" name="Rectangle 6"/>
          <p:cNvSpPr>
            <a:spLocks noGrp="1" noChangeArrowheads="1"/>
          </p:cNvSpPr>
          <p:nvPr>
            <p:ph type="sldNum" sz="quarter" idx="12"/>
          </p:nvPr>
        </p:nvSpPr>
        <p:spPr>
          <a:ln/>
        </p:spPr>
        <p:txBody>
          <a:bodyPr/>
          <a:lstStyle>
            <a:lvl1pPr>
              <a:defRPr/>
            </a:lvl1pPr>
          </a:lstStyle>
          <a:p>
            <a:pPr>
              <a:defRPr/>
            </a:pPr>
            <a:fld id="{9A1CC614-7DB1-4E96-B565-65221646AF02}" type="slidenum">
              <a:rPr lang="zh-TW" altLang="en-US"/>
              <a:pPr>
                <a:defRPr/>
              </a:pPr>
              <a:t>‹#›</a:t>
            </a:fld>
            <a:endParaRPr lang="en-US" altLang="zh-TW"/>
          </a:p>
        </p:txBody>
      </p:sp>
    </p:spTree>
    <p:extLst>
      <p:ext uri="{BB962C8B-B14F-4D97-AF65-F5344CB8AC3E}">
        <p14:creationId xmlns:p14="http://schemas.microsoft.com/office/powerpoint/2010/main" val="1850059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5" name="Rectangle 6"/>
          <p:cNvSpPr>
            <a:spLocks noGrp="1" noChangeArrowheads="1"/>
          </p:cNvSpPr>
          <p:nvPr>
            <p:ph type="sldNum" sz="quarter" idx="12"/>
          </p:nvPr>
        </p:nvSpPr>
        <p:spPr>
          <a:ln/>
        </p:spPr>
        <p:txBody>
          <a:bodyPr/>
          <a:lstStyle>
            <a:lvl1pPr>
              <a:defRPr/>
            </a:lvl1pPr>
          </a:lstStyle>
          <a:p>
            <a:pPr>
              <a:defRPr/>
            </a:pPr>
            <a:fld id="{F974764C-3207-4BA3-B31C-6FFD46FE5001}" type="slidenum">
              <a:rPr lang="zh-TW" altLang="en-US"/>
              <a:pPr>
                <a:defRPr/>
              </a:pPr>
              <a:t>‹#›</a:t>
            </a:fld>
            <a:endParaRPr lang="en-US" altLang="zh-TW"/>
          </a:p>
        </p:txBody>
      </p:sp>
    </p:spTree>
    <p:extLst>
      <p:ext uri="{BB962C8B-B14F-4D97-AF65-F5344CB8AC3E}">
        <p14:creationId xmlns:p14="http://schemas.microsoft.com/office/powerpoint/2010/main" val="11695795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4" name="Rectangle 6"/>
          <p:cNvSpPr>
            <a:spLocks noGrp="1" noChangeArrowheads="1"/>
          </p:cNvSpPr>
          <p:nvPr>
            <p:ph type="sldNum" sz="quarter" idx="12"/>
          </p:nvPr>
        </p:nvSpPr>
        <p:spPr>
          <a:ln/>
        </p:spPr>
        <p:txBody>
          <a:bodyPr/>
          <a:lstStyle>
            <a:lvl1pPr>
              <a:defRPr/>
            </a:lvl1pPr>
          </a:lstStyle>
          <a:p>
            <a:pPr>
              <a:defRPr/>
            </a:pPr>
            <a:fld id="{8DC15477-E65F-47BD-961F-149E260A164F}" type="slidenum">
              <a:rPr lang="zh-TW" altLang="en-US"/>
              <a:pPr>
                <a:defRPr/>
              </a:pPr>
              <a:t>‹#›</a:t>
            </a:fld>
            <a:endParaRPr lang="en-US" altLang="zh-TW"/>
          </a:p>
        </p:txBody>
      </p:sp>
    </p:spTree>
    <p:extLst>
      <p:ext uri="{BB962C8B-B14F-4D97-AF65-F5344CB8AC3E}">
        <p14:creationId xmlns:p14="http://schemas.microsoft.com/office/powerpoint/2010/main" val="3691896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FC6F8338-A0F4-4ADA-9FDB-DA2986EA9061}" type="slidenum">
              <a:rPr lang="zh-TW" altLang="en-US"/>
              <a:pPr>
                <a:defRPr/>
              </a:pPr>
              <a:t>‹#›</a:t>
            </a:fld>
            <a:endParaRPr lang="en-US" altLang="zh-TW"/>
          </a:p>
        </p:txBody>
      </p:sp>
    </p:spTree>
    <p:extLst>
      <p:ext uri="{BB962C8B-B14F-4D97-AF65-F5344CB8AC3E}">
        <p14:creationId xmlns:p14="http://schemas.microsoft.com/office/powerpoint/2010/main" val="968351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TW"/>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TW"/>
          </a:p>
        </p:txBody>
      </p:sp>
      <p:sp>
        <p:nvSpPr>
          <p:cNvPr id="7" name="Rectangle 6"/>
          <p:cNvSpPr>
            <a:spLocks noGrp="1" noChangeArrowheads="1"/>
          </p:cNvSpPr>
          <p:nvPr>
            <p:ph type="sldNum" sz="quarter" idx="12"/>
          </p:nvPr>
        </p:nvSpPr>
        <p:spPr>
          <a:ln/>
        </p:spPr>
        <p:txBody>
          <a:bodyPr/>
          <a:lstStyle>
            <a:lvl1pPr>
              <a:defRPr/>
            </a:lvl1pPr>
          </a:lstStyle>
          <a:p>
            <a:pPr>
              <a:defRPr/>
            </a:pPr>
            <a:fld id="{67F4EF61-55B5-49FC-A98F-0E6B7505FA06}" type="slidenum">
              <a:rPr lang="zh-TW" altLang="en-US"/>
              <a:pPr>
                <a:defRPr/>
              </a:pPr>
              <a:t>‹#›</a:t>
            </a:fld>
            <a:endParaRPr lang="en-US" altLang="zh-TW"/>
          </a:p>
        </p:txBody>
      </p:sp>
    </p:spTree>
    <p:extLst>
      <p:ext uri="{BB962C8B-B14F-4D97-AF65-F5344CB8AC3E}">
        <p14:creationId xmlns:p14="http://schemas.microsoft.com/office/powerpoint/2010/main" val="2345814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EC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a:latin typeface="Times New Roman" pitchFamily="18" charset="0"/>
                <a:ea typeface="新細明體" pitchFamily="18" charset="-120"/>
                <a:cs typeface="+mn-cs"/>
              </a:defRPr>
            </a:lvl1pPr>
          </a:lstStyle>
          <a:p>
            <a:pPr>
              <a:defRPr/>
            </a:pPr>
            <a:endParaRPr lang="en-US" altLang="zh-TW"/>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a:latin typeface="Times New Roman" pitchFamily="18" charset="0"/>
                <a:ea typeface="新細明體" pitchFamily="18" charset="-120"/>
                <a:cs typeface="+mn-cs"/>
              </a:defRPr>
            </a:lvl1pPr>
          </a:lstStyle>
          <a:p>
            <a:pPr>
              <a:defRPr/>
            </a:pPr>
            <a:endParaRPr lang="en-US" altLang="zh-TW"/>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smtClean="0"/>
            </a:lvl1pPr>
          </a:lstStyle>
          <a:p>
            <a:pPr>
              <a:defRPr/>
            </a:pPr>
            <a:fld id="{9108D93C-5F00-44C6-86B7-48A43078ABBC}" type="slidenum">
              <a:rPr lang="zh-TW" altLang="en-US"/>
              <a:pPr>
                <a:defRPr/>
              </a:pPr>
              <a:t>‹#›</a:t>
            </a:fld>
            <a:endParaRPr lang="en-US" altLang="zh-TW"/>
          </a:p>
        </p:txBody>
      </p:sp>
    </p:spTree>
  </p:cSld>
  <p:clrMap bg1="lt1" tx1="dk1" bg2="lt2" tx2="dk2" accent1="accent1" accent2="accent2" accent3="accent3" accent4="accent4" accent5="accent5" accent6="accent6" hlink="hlink" folHlink="folHlink"/>
  <p:sldLayoutIdLst>
    <p:sldLayoutId id="2147484155" r:id="rId1"/>
    <p:sldLayoutId id="2147484156" r:id="rId2"/>
    <p:sldLayoutId id="2147484157" r:id="rId3"/>
    <p:sldLayoutId id="2147484158" r:id="rId4"/>
    <p:sldLayoutId id="2147484159" r:id="rId5"/>
    <p:sldLayoutId id="2147484160" r:id="rId6"/>
    <p:sldLayoutId id="2147484161" r:id="rId7"/>
    <p:sldLayoutId id="2147484162" r:id="rId8"/>
    <p:sldLayoutId id="2147484163" r:id="rId9"/>
    <p:sldLayoutId id="2147484164" r:id="rId10"/>
    <p:sldLayoutId id="2147484165" r:id="rId11"/>
  </p:sldLayoutIdLst>
  <p:txStyles>
    <p:titleStyle>
      <a:lvl1pPr algn="ctr" rtl="0" eaLnBrk="0" fontAlgn="base" hangingPunct="0">
        <a:spcBef>
          <a:spcPct val="0"/>
        </a:spcBef>
        <a:spcAft>
          <a:spcPct val="0"/>
        </a:spcAft>
        <a:defRPr kumimoji="1" sz="4400">
          <a:solidFill>
            <a:schemeClr val="tx2"/>
          </a:solidFill>
          <a:latin typeface="+mj-lt"/>
          <a:ea typeface="+mj-ea"/>
          <a:cs typeface="新細明體" charset="0"/>
        </a:defRPr>
      </a:lvl1pPr>
      <a:lvl2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cs typeface="新細明體" charset="0"/>
        </a:defRPr>
      </a:lvl2pPr>
      <a:lvl3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cs typeface="新細明體" charset="0"/>
        </a:defRPr>
      </a:lvl3pPr>
      <a:lvl4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cs typeface="新細明體" charset="0"/>
        </a:defRPr>
      </a:lvl4pPr>
      <a:lvl5pPr algn="ctr" rtl="0" eaLnBrk="0" fontAlgn="base" hangingPunct="0">
        <a:spcBef>
          <a:spcPct val="0"/>
        </a:spcBef>
        <a:spcAft>
          <a:spcPct val="0"/>
        </a:spcAft>
        <a:defRPr kumimoji="1" sz="4400">
          <a:solidFill>
            <a:schemeClr val="tx2"/>
          </a:solidFill>
          <a:latin typeface="Times New Roman" pitchFamily="18" charset="0"/>
          <a:ea typeface="新細明體" pitchFamily="18" charset="-120"/>
          <a:cs typeface="新細明體" charset="0"/>
        </a:defRPr>
      </a:lvl5pPr>
      <a:lvl6pPr marL="457200" algn="ctr" rtl="0" fontAlgn="base">
        <a:spcBef>
          <a:spcPct val="0"/>
        </a:spcBef>
        <a:spcAft>
          <a:spcPct val="0"/>
        </a:spcAft>
        <a:defRPr kumimoji="1" sz="4400">
          <a:solidFill>
            <a:schemeClr val="tx2"/>
          </a:solidFill>
          <a:latin typeface="Times New Roman" pitchFamily="18" charset="0"/>
          <a:ea typeface="新細明體" pitchFamily="18" charset="-120"/>
        </a:defRPr>
      </a:lvl6pPr>
      <a:lvl7pPr marL="914400" algn="ctr" rtl="0" fontAlgn="base">
        <a:spcBef>
          <a:spcPct val="0"/>
        </a:spcBef>
        <a:spcAft>
          <a:spcPct val="0"/>
        </a:spcAft>
        <a:defRPr kumimoji="1" sz="4400">
          <a:solidFill>
            <a:schemeClr val="tx2"/>
          </a:solidFill>
          <a:latin typeface="Times New Roman" pitchFamily="18" charset="0"/>
          <a:ea typeface="新細明體" pitchFamily="18" charset="-120"/>
        </a:defRPr>
      </a:lvl7pPr>
      <a:lvl8pPr marL="1371600" algn="ctr" rtl="0" fontAlgn="base">
        <a:spcBef>
          <a:spcPct val="0"/>
        </a:spcBef>
        <a:spcAft>
          <a:spcPct val="0"/>
        </a:spcAft>
        <a:defRPr kumimoji="1" sz="4400">
          <a:solidFill>
            <a:schemeClr val="tx2"/>
          </a:solidFill>
          <a:latin typeface="Times New Roman" pitchFamily="18" charset="0"/>
          <a:ea typeface="新細明體" pitchFamily="18" charset="-120"/>
        </a:defRPr>
      </a:lvl8pPr>
      <a:lvl9pPr marL="1828800" algn="ctr" rtl="0" fontAlgn="base">
        <a:spcBef>
          <a:spcPct val="0"/>
        </a:spcBef>
        <a:spcAft>
          <a:spcPct val="0"/>
        </a:spcAft>
        <a:defRPr kumimoji="1" sz="4400">
          <a:solidFill>
            <a:schemeClr val="tx2"/>
          </a:solidFill>
          <a:latin typeface="Times New Roman" pitchFamily="18" charset="0"/>
          <a:ea typeface="新細明體" pitchFamily="18" charset="-12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新細明體" charset="0"/>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mirrorvoice.com.tw/podcasts/78/1688"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810.png"/><Relationship Id="rId5" Type="http://schemas.openxmlformats.org/officeDocument/2006/relationships/image" Target="../media/image173.png"/><Relationship Id="rId4" Type="http://schemas.openxmlformats.org/officeDocument/2006/relationships/image" Target="../media/image165.png"/></Relationships>
</file>

<file path=ppt/slides/_rels/slide100.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image" Target="../media/image165.jpe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7.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jpeg"/><Relationship Id="rId1" Type="http://schemas.openxmlformats.org/officeDocument/2006/relationships/slideLayout" Target="../slideLayouts/slideLayout7.xml"/><Relationship Id="rId4" Type="http://schemas.openxmlformats.org/officeDocument/2006/relationships/image" Target="../media/image170.jpeg"/></Relationships>
</file>

<file path=ppt/slides/_rels/slide103.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71.jpeg"/><Relationship Id="rId1" Type="http://schemas.openxmlformats.org/officeDocument/2006/relationships/slideLayout" Target="../slideLayouts/slideLayout7.xml"/><Relationship Id="rId4" Type="http://schemas.openxmlformats.org/officeDocument/2006/relationships/image" Target="../media/image172.png"/></Relationships>
</file>

<file path=ppt/slides/_rels/slide104.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73.jpeg"/><Relationship Id="rId1" Type="http://schemas.openxmlformats.org/officeDocument/2006/relationships/slideLayout" Target="../slideLayouts/slideLayout7.xml"/><Relationship Id="rId4" Type="http://schemas.openxmlformats.org/officeDocument/2006/relationships/image" Target="../media/image174.jpeg"/></Relationships>
</file>

<file path=ppt/slides/_rels/slide106.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image" Target="../media/image165.jpeg"/><Relationship Id="rId1" Type="http://schemas.openxmlformats.org/officeDocument/2006/relationships/slideLayout" Target="../slideLayouts/slideLayout7.xml"/><Relationship Id="rId5" Type="http://schemas.openxmlformats.org/officeDocument/2006/relationships/image" Target="../media/image175.jpeg"/><Relationship Id="rId4" Type="http://schemas.openxmlformats.org/officeDocument/2006/relationships/image" Target="../media/image156.wmf"/></Relationships>
</file>

<file path=ppt/slides/_rels/slide107.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78.jpeg"/><Relationship Id="rId7" Type="http://schemas.openxmlformats.org/officeDocument/2006/relationships/image" Target="../media/image1390.png"/><Relationship Id="rId2" Type="http://schemas.openxmlformats.org/officeDocument/2006/relationships/image" Target="../media/image177.jpeg"/><Relationship Id="rId1" Type="http://schemas.openxmlformats.org/officeDocument/2006/relationships/slideLayout" Target="../slideLayouts/slideLayout7.xml"/><Relationship Id="rId6" Type="http://schemas.openxmlformats.org/officeDocument/2006/relationships/image" Target="../media/image167.png"/><Relationship Id="rId5" Type="http://schemas.openxmlformats.org/officeDocument/2006/relationships/image" Target="../media/image1350.png"/><Relationship Id="rId4" Type="http://schemas.openxmlformats.org/officeDocument/2006/relationships/image" Target="../media/image1340.png"/></Relationships>
</file>

<file path=ppt/slides/_rels/slide109.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jpeg"/><Relationship Id="rId1" Type="http://schemas.openxmlformats.org/officeDocument/2006/relationships/slideLayout" Target="../slideLayouts/slideLayout7.xml"/><Relationship Id="rId5" Type="http://schemas.openxmlformats.org/officeDocument/2006/relationships/image" Target="../media/image182.jpeg"/><Relationship Id="rId4" Type="http://schemas.openxmlformats.org/officeDocument/2006/relationships/image" Target="../media/image181.jpeg"/></Relationships>
</file>

<file path=ppt/slides/_rels/slide11.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37.png"/><Relationship Id="rId5" Type="http://schemas.openxmlformats.org/officeDocument/2006/relationships/image" Target="../media/image220.png"/><Relationship Id="rId4" Type="http://schemas.openxmlformats.org/officeDocument/2006/relationships/image" Target="../media/image21.png"/></Relationships>
</file>

<file path=ppt/slides/_rels/slide110.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9.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79.jpe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79.jpeg"/><Relationship Id="rId1" Type="http://schemas.openxmlformats.org/officeDocument/2006/relationships/slideLayout" Target="../slideLayouts/slideLayout7.xml"/><Relationship Id="rId4" Type="http://schemas.openxmlformats.org/officeDocument/2006/relationships/image" Target="../media/image172.png"/></Relationships>
</file>

<file path=ppt/slides/_rels/slide11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20.xml.rels><?xml version="1.0" encoding="UTF-8" standalone="yes"?>
<Relationships xmlns="http://schemas.openxmlformats.org/package/2006/relationships"><Relationship Id="rId8" Type="http://schemas.openxmlformats.org/officeDocument/2006/relationships/image" Target="../media/image190.png"/><Relationship Id="rId13" Type="http://schemas.openxmlformats.org/officeDocument/2006/relationships/image" Target="../media/image191.png"/><Relationship Id="rId3" Type="http://schemas.openxmlformats.org/officeDocument/2006/relationships/image" Target="../media/image186.jpeg"/><Relationship Id="rId7" Type="http://schemas.openxmlformats.org/officeDocument/2006/relationships/image" Target="../media/image188.wmf"/><Relationship Id="rId12" Type="http://schemas.openxmlformats.org/officeDocument/2006/relationships/image" Target="../media/image1400.png"/><Relationship Id="rId2" Type="http://schemas.openxmlformats.org/officeDocument/2006/relationships/image" Target="../media/image186.png"/><Relationship Id="rId1" Type="http://schemas.openxmlformats.org/officeDocument/2006/relationships/slideLayout" Target="../slideLayouts/slideLayout7.xml"/><Relationship Id="rId6" Type="http://schemas.openxmlformats.org/officeDocument/2006/relationships/oleObject" Target="../embeddings/oleObject22.bin"/><Relationship Id="rId5" Type="http://schemas.openxmlformats.org/officeDocument/2006/relationships/image" Target="../media/image187.wmf"/><Relationship Id="rId4" Type="http://schemas.openxmlformats.org/officeDocument/2006/relationships/oleObject" Target="../embeddings/oleObject21.bin"/></Relationships>
</file>

<file path=ppt/slides/_rels/slide121.xml.rels><?xml version="1.0" encoding="UTF-8" standalone="yes"?>
<Relationships xmlns="http://schemas.openxmlformats.org/package/2006/relationships"><Relationship Id="rId3" Type="http://schemas.openxmlformats.org/officeDocument/2006/relationships/image" Target="../media/image1410.png"/><Relationship Id="rId2" Type="http://schemas.openxmlformats.org/officeDocument/2006/relationships/image" Target="../media/image165.jpe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7.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189.jpe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92.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93.jpe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1.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hyperlink" Target="http://p6.p.pixnet.net/albums/userpics/6/4/19364/1178427098.jpg" TargetMode="Externa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195.jpeg"/></Relationships>
</file>

<file path=ppt/slides/_rels/slide133.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67.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image" Target="../media/image197.jpeg"/><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image" Target="../media/image199.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1671.png"/><Relationship Id="rId2" Type="http://schemas.openxmlformats.org/officeDocument/2006/relationships/image" Target="../media/image1660.png"/><Relationship Id="rId1" Type="http://schemas.openxmlformats.org/officeDocument/2006/relationships/slideLayout" Target="../slideLayouts/slideLayout7.xml"/><Relationship Id="rId5" Type="http://schemas.openxmlformats.org/officeDocument/2006/relationships/image" Target="../media/image202.tiff"/><Relationship Id="rId4" Type="http://schemas.openxmlformats.org/officeDocument/2006/relationships/image" Target="../media/image201.tiff"/></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6.gif"/><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320.png"/><Relationship Id="rId4" Type="http://schemas.openxmlformats.org/officeDocument/2006/relationships/image" Target="../media/image24.jpeg"/></Relationships>
</file>

<file path=ppt/slides/_rels/slide140.xml.rels><?xml version="1.0" encoding="UTF-8" standalone="yes"?>
<Relationships xmlns="http://schemas.openxmlformats.org/package/2006/relationships"><Relationship Id="rId2" Type="http://schemas.openxmlformats.org/officeDocument/2006/relationships/image" Target="../media/image203.tiff"/><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jpeg"/><Relationship Id="rId1" Type="http://schemas.openxmlformats.org/officeDocument/2006/relationships/slideLayout" Target="../slideLayouts/slideLayout7.xml"/><Relationship Id="rId5" Type="http://schemas.openxmlformats.org/officeDocument/2006/relationships/image" Target="../media/image203.tiff"/><Relationship Id="rId4" Type="http://schemas.openxmlformats.org/officeDocument/2006/relationships/image" Target="../media/image209.png"/></Relationships>
</file>

<file path=ppt/slides/_rels/slide144.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hyperlink" Target="https://www.youtube.com/watch?v=jvO0P5-SMxk" TargetMode="External"/><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203.tiff"/><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212.png"/><Relationship Id="rId5" Type="http://schemas.openxmlformats.org/officeDocument/2006/relationships/image" Target="../media/image203.tiff"/><Relationship Id="rId4" Type="http://schemas.openxmlformats.org/officeDocument/2006/relationships/image" Target="../media/image223.png"/></Relationships>
</file>

<file path=ppt/slides/_rels/slide148.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1620.png"/><Relationship Id="rId2" Type="http://schemas.openxmlformats.org/officeDocument/2006/relationships/image" Target="../media/image203.tiff"/><Relationship Id="rId1" Type="http://schemas.openxmlformats.org/officeDocument/2006/relationships/slideLayout" Target="../slideLayouts/slideLayout7.xml"/><Relationship Id="rId4" Type="http://schemas.openxmlformats.org/officeDocument/2006/relationships/image" Target="../media/image1630.png"/></Relationships>
</file>

<file path=ppt/slides/_rels/slide15.xml.rels><?xml version="1.0" encoding="UTF-8" standalone="yes"?>
<Relationships xmlns="http://schemas.openxmlformats.org/package/2006/relationships"><Relationship Id="rId8" Type="http://schemas.openxmlformats.org/officeDocument/2006/relationships/hyperlink" Target="http://upload.wikimedia.org/wikipedia/commons/3/3c/Drum_vibration_mode11.gif" TargetMode="External"/><Relationship Id="rId13" Type="http://schemas.openxmlformats.org/officeDocument/2006/relationships/image" Target="../media/image31.gif"/><Relationship Id="rId3" Type="http://schemas.openxmlformats.org/officeDocument/2006/relationships/image" Target="../media/image27.gif"/><Relationship Id="rId7" Type="http://schemas.openxmlformats.org/officeDocument/2006/relationships/image" Target="../media/image29.gif"/><Relationship Id="rId12" Type="http://schemas.openxmlformats.org/officeDocument/2006/relationships/hyperlink" Target="http://upload.wikimedia.org/wikipedia/commons/1/1f/Drum_vibration_mode23.gif" TargetMode="External"/><Relationship Id="rId2" Type="http://schemas.openxmlformats.org/officeDocument/2006/relationships/hyperlink" Target="http://upload.wikimedia.org/wikipedia/commons/1/15/Drum_vibration_mode01.gif" TargetMode="External"/><Relationship Id="rId16"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hyperlink" Target="http://upload.wikimedia.org/wikipedia/commons/2/23/Drum_vibration_mode03.gif" TargetMode="External"/><Relationship Id="rId11" Type="http://schemas.openxmlformats.org/officeDocument/2006/relationships/image" Target="../media/image26.gif"/><Relationship Id="rId5" Type="http://schemas.openxmlformats.org/officeDocument/2006/relationships/image" Target="../media/image28.gif"/><Relationship Id="rId15" Type="http://schemas.openxmlformats.org/officeDocument/2006/relationships/image" Target="../media/image32.gif"/><Relationship Id="rId10" Type="http://schemas.openxmlformats.org/officeDocument/2006/relationships/hyperlink" Target="http://upload.wikimedia.org/wikipedia/commons/6/6e/Drum_vibration_mode21.gif" TargetMode="External"/><Relationship Id="rId4" Type="http://schemas.openxmlformats.org/officeDocument/2006/relationships/hyperlink" Target="http://upload.wikimedia.org/wikipedia/commons/7/7a/Drum_vibration_mode02.gif" TargetMode="External"/><Relationship Id="rId9" Type="http://schemas.openxmlformats.org/officeDocument/2006/relationships/image" Target="../media/image30.gif"/><Relationship Id="rId14" Type="http://schemas.openxmlformats.org/officeDocument/2006/relationships/hyperlink" Target="http://upload.wikimedia.org/wikipedia/commons/5/54/Taborroll.gif" TargetMode="External"/></Relationships>
</file>

<file path=ppt/slides/_rels/slide150.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8" Type="http://schemas.openxmlformats.org/officeDocument/2006/relationships/image" Target="../media/image219.png"/><Relationship Id="rId3" Type="http://schemas.openxmlformats.org/officeDocument/2006/relationships/image" Target="../media/image2170.png"/><Relationship Id="rId7" Type="http://schemas.openxmlformats.org/officeDocument/2006/relationships/image" Target="../media/image2220.png"/><Relationship Id="rId2" Type="http://schemas.openxmlformats.org/officeDocument/2006/relationships/image" Target="../media/image203.tiff"/><Relationship Id="rId1" Type="http://schemas.openxmlformats.org/officeDocument/2006/relationships/slideLayout" Target="../slideLayouts/slideLayout7.xml"/><Relationship Id="rId6" Type="http://schemas.openxmlformats.org/officeDocument/2006/relationships/image" Target="../media/image2110.png"/><Relationship Id="rId5" Type="http://schemas.openxmlformats.org/officeDocument/2006/relationships/image" Target="../media/image210.png"/><Relationship Id="rId4" Type="http://schemas.openxmlformats.org/officeDocument/2006/relationships/image" Target="../media/image2180.png"/><Relationship Id="rId9" Type="http://schemas.openxmlformats.org/officeDocument/2006/relationships/image" Target="../media/image2231.png"/></Relationships>
</file>

<file path=ppt/slides/_rels/slide152.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03.tiff"/></Relationships>
</file>

<file path=ppt/slides/_rels/slide15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213.jpeg"/><Relationship Id="rId1" Type="http://schemas.openxmlformats.org/officeDocument/2006/relationships/slideLayout" Target="../slideLayouts/slideLayout7.xml"/><Relationship Id="rId5" Type="http://schemas.openxmlformats.org/officeDocument/2006/relationships/image" Target="../media/image214.gif"/><Relationship Id="rId4" Type="http://schemas.openxmlformats.org/officeDocument/2006/relationships/hyperlink" Target="http://upload.wikimedia.org/wikipedia/commons/6/6d/Translational_motion.gif" TargetMode="External"/></Relationships>
</file>

<file path=ppt/slides/_rels/slide154.xml.rels><?xml version="1.0" encoding="UTF-8" standalone="yes"?>
<Relationships xmlns="http://schemas.openxmlformats.org/package/2006/relationships"><Relationship Id="rId3" Type="http://schemas.openxmlformats.org/officeDocument/2006/relationships/image" Target="../media/image215.tiff"/><Relationship Id="rId2" Type="http://schemas.openxmlformats.org/officeDocument/2006/relationships/image" Target="../media/image214.png"/><Relationship Id="rId1" Type="http://schemas.openxmlformats.org/officeDocument/2006/relationships/slideLayout" Target="../slideLayouts/slideLayout7.xml"/><Relationship Id="rId4" Type="http://schemas.openxmlformats.org/officeDocument/2006/relationships/image" Target="../media/image216.png"/></Relationships>
</file>

<file path=ppt/slides/_rels/slide155.xml.rels><?xml version="1.0" encoding="UTF-8" standalone="yes"?>
<Relationships xmlns="http://schemas.openxmlformats.org/package/2006/relationships"><Relationship Id="rId3" Type="http://schemas.openxmlformats.org/officeDocument/2006/relationships/image" Target="../media/image2321.png"/><Relationship Id="rId2" Type="http://schemas.openxmlformats.org/officeDocument/2006/relationships/image" Target="../media/image2312.png"/><Relationship Id="rId1" Type="http://schemas.openxmlformats.org/officeDocument/2006/relationships/slideLayout" Target="../slideLayouts/slideLayout7.xml"/><Relationship Id="rId4" Type="http://schemas.openxmlformats.org/officeDocument/2006/relationships/image" Target="../media/image217.png"/></Relationships>
</file>

<file path=ppt/slides/_rels/slide156.xml.rels><?xml version="1.0" encoding="UTF-8" standalone="yes"?>
<Relationships xmlns="http://schemas.openxmlformats.org/package/2006/relationships"><Relationship Id="rId13" Type="http://schemas.openxmlformats.org/officeDocument/2006/relationships/image" Target="../media/image218.png"/><Relationship Id="rId3" Type="http://schemas.openxmlformats.org/officeDocument/2006/relationships/image" Target="../media/image107.png"/><Relationship Id="rId12" Type="http://schemas.openxmlformats.org/officeDocument/2006/relationships/image" Target="../media/image234.png"/><Relationship Id="rId2" Type="http://schemas.openxmlformats.org/officeDocument/2006/relationships/image" Target="../media/image216.png"/><Relationship Id="rId1" Type="http://schemas.openxmlformats.org/officeDocument/2006/relationships/slideLayout" Target="../slideLayouts/slideLayout7.xml"/><Relationship Id="rId6" Type="http://schemas.openxmlformats.org/officeDocument/2006/relationships/image" Target="../media/image229.png"/><Relationship Id="rId11" Type="http://schemas.openxmlformats.org/officeDocument/2006/relationships/image" Target="../media/image233.png"/><Relationship Id="rId5" Type="http://schemas.openxmlformats.org/officeDocument/2006/relationships/image" Target="../media/image228.png"/><Relationship Id="rId4" Type="http://schemas.openxmlformats.org/officeDocument/2006/relationships/image" Target="../media/image215.tiff"/></Relationships>
</file>

<file path=ppt/slides/_rels/slide157.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215.tiff"/><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203.tiff"/><Relationship Id="rId2" Type="http://schemas.openxmlformats.org/officeDocument/2006/relationships/image" Target="../media/image215.tiff"/><Relationship Id="rId1" Type="http://schemas.openxmlformats.org/officeDocument/2006/relationships/slideLayout" Target="../slideLayouts/slideLayout7.xml"/><Relationship Id="rId5" Type="http://schemas.openxmlformats.org/officeDocument/2006/relationships/image" Target="../media/image225.png"/><Relationship Id="rId4" Type="http://schemas.openxmlformats.org/officeDocument/2006/relationships/image" Target="../media/image224.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image" Target="../media/image222.jpeg"/><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8" Type="http://schemas.openxmlformats.org/officeDocument/2006/relationships/image" Target="../media/image235.png"/><Relationship Id="rId3" Type="http://schemas.openxmlformats.org/officeDocument/2006/relationships/image" Target="../media/image226.png"/><Relationship Id="rId7" Type="http://schemas.openxmlformats.org/officeDocument/2006/relationships/image" Target="../media/image232.png"/><Relationship Id="rId2" Type="http://schemas.openxmlformats.org/officeDocument/2006/relationships/image" Target="../media/image2210.png"/><Relationship Id="rId1" Type="http://schemas.openxmlformats.org/officeDocument/2006/relationships/slideLayout" Target="../slideLayouts/slideLayout7.xml"/><Relationship Id="rId6" Type="http://schemas.openxmlformats.org/officeDocument/2006/relationships/image" Target="../media/image231.png"/><Relationship Id="rId5" Type="http://schemas.openxmlformats.org/officeDocument/2006/relationships/image" Target="../media/image230.png"/><Relationship Id="rId4" Type="http://schemas.openxmlformats.org/officeDocument/2006/relationships/image" Target="../media/image227.png"/></Relationships>
</file>

<file path=ppt/slides/_rels/slide16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1720.png"/><Relationship Id="rId2" Type="http://schemas.openxmlformats.org/officeDocument/2006/relationships/image" Target="../media/image1710.png"/><Relationship Id="rId1" Type="http://schemas.openxmlformats.org/officeDocument/2006/relationships/slideLayout" Target="../slideLayouts/slideLayout7.xml"/><Relationship Id="rId6" Type="http://schemas.openxmlformats.org/officeDocument/2006/relationships/image" Target="../media/image222.jpeg"/><Relationship Id="rId5" Type="http://schemas.openxmlformats.org/officeDocument/2006/relationships/image" Target="../media/image223.jpeg"/><Relationship Id="rId4" Type="http://schemas.openxmlformats.org/officeDocument/2006/relationships/image" Target="../media/image215.tiff"/></Relationships>
</file>

<file path=ppt/slides/_rels/slide164.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1680.png"/><Relationship Id="rId2" Type="http://schemas.openxmlformats.org/officeDocument/2006/relationships/image" Target="../media/image1670.png"/><Relationship Id="rId1" Type="http://schemas.openxmlformats.org/officeDocument/2006/relationships/slideLayout" Target="../slideLayouts/slideLayout7.xml"/><Relationship Id="rId6" Type="http://schemas.openxmlformats.org/officeDocument/2006/relationships/image" Target="../media/image236.jpeg"/><Relationship Id="rId5" Type="http://schemas.openxmlformats.org/officeDocument/2006/relationships/image" Target="../media/image215.tiff"/><Relationship Id="rId4" Type="http://schemas.openxmlformats.org/officeDocument/2006/relationships/image" Target="../media/image203.tiff"/></Relationships>
</file>

<file path=ppt/slides/_rels/slide166.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37.jpeg"/><Relationship Id="rId1" Type="http://schemas.openxmlformats.org/officeDocument/2006/relationships/slideLayout" Target="../slideLayouts/slideLayout7.xml"/><Relationship Id="rId5" Type="http://schemas.openxmlformats.org/officeDocument/2006/relationships/image" Target="../media/image1750.png"/><Relationship Id="rId4" Type="http://schemas.openxmlformats.org/officeDocument/2006/relationships/image" Target="../media/image1790.png"/></Relationships>
</file>

<file path=ppt/slides/_rels/slide167.xml.rels><?xml version="1.0" encoding="UTF-8" standalone="yes"?>
<Relationships xmlns="http://schemas.openxmlformats.org/package/2006/relationships"><Relationship Id="rId3" Type="http://schemas.openxmlformats.org/officeDocument/2006/relationships/image" Target="../media/image1770.png"/><Relationship Id="rId2" Type="http://schemas.openxmlformats.org/officeDocument/2006/relationships/image" Target="../media/image239.jpeg"/><Relationship Id="rId1" Type="http://schemas.openxmlformats.org/officeDocument/2006/relationships/slideLayout" Target="../slideLayouts/slideLayout7.xml"/><Relationship Id="rId4" Type="http://schemas.openxmlformats.org/officeDocument/2006/relationships/image" Target="../media/image1780.png"/></Relationships>
</file>

<file path=ppt/slides/_rels/slide168.xml.rels><?xml version="1.0" encoding="UTF-8" standalone="yes"?>
<Relationships xmlns="http://schemas.openxmlformats.org/package/2006/relationships"><Relationship Id="rId8" Type="http://schemas.openxmlformats.org/officeDocument/2006/relationships/image" Target="../media/image203.tiff"/><Relationship Id="rId3" Type="http://schemas.openxmlformats.org/officeDocument/2006/relationships/image" Target="../media/image1800.png"/><Relationship Id="rId7" Type="http://schemas.openxmlformats.org/officeDocument/2006/relationships/image" Target="../media/image215.tiff"/><Relationship Id="rId1" Type="http://schemas.openxmlformats.org/officeDocument/2006/relationships/slideLayout" Target="../slideLayouts/slideLayout7.xml"/><Relationship Id="rId6" Type="http://schemas.openxmlformats.org/officeDocument/2006/relationships/image" Target="../media/image1830.png"/><Relationship Id="rId5" Type="http://schemas.openxmlformats.org/officeDocument/2006/relationships/image" Target="../media/image1820.png"/><Relationship Id="rId4" Type="http://schemas.openxmlformats.org/officeDocument/2006/relationships/image" Target="../media/image1811.png"/></Relationships>
</file>

<file path=ppt/slides/_rels/slide169.xml.rels><?xml version="1.0" encoding="UTF-8" standalone="yes"?>
<Relationships xmlns="http://schemas.openxmlformats.org/package/2006/relationships"><Relationship Id="rId8" Type="http://schemas.openxmlformats.org/officeDocument/2006/relationships/image" Target="../media/image246.png"/><Relationship Id="rId3" Type="http://schemas.openxmlformats.org/officeDocument/2006/relationships/image" Target="../media/image241.png"/><Relationship Id="rId7" Type="http://schemas.openxmlformats.org/officeDocument/2006/relationships/image" Target="../media/image245.png"/><Relationship Id="rId2" Type="http://schemas.openxmlformats.org/officeDocument/2006/relationships/image" Target="../media/image240.jpeg"/><Relationship Id="rId1" Type="http://schemas.openxmlformats.org/officeDocument/2006/relationships/slideLayout" Target="../slideLayouts/slideLayout7.xml"/><Relationship Id="rId6" Type="http://schemas.openxmlformats.org/officeDocument/2006/relationships/image" Target="../media/image243.jpeg"/><Relationship Id="rId5" Type="http://schemas.openxmlformats.org/officeDocument/2006/relationships/image" Target="../media/image242.jpeg"/><Relationship Id="rId4" Type="http://schemas.openxmlformats.org/officeDocument/2006/relationships/image" Target="../media/image241.jpeg"/><Relationship Id="rId9" Type="http://schemas.openxmlformats.org/officeDocument/2006/relationships/image" Target="../media/image247.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upload.wikimedia.org/wikipedia/commons/b/b2/Hydrogen_transitions.svg" TargetMode="Externa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image" Target="../media/image244.jpeg"/><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245.jpeg"/><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hyperlink" Target="http://www.google.com.tw/url?sa=i&amp;source=images&amp;cd=&amp;cad=rja&amp;docid=XegmcCyxsuHkyM&amp;tbnid=ISZ6J6I_VwuvNM:&amp;ved=0CAgQjRwwADhR&amp;url=http://rossignol.pixnet.net/blog/post/5310109-%E5%90%91%E5%B7%A6%E8%B5%B0%E5%90%91%E5%8F%B3%E8%B5%B0---%E9%80%99%E5%B0%B1%E6%98%AF%E6%88%91%E5%80%91%E7%9A%84%E6%84%9B%E6%83%85%E9%9B%BB%E5%BD%B1%E5%97%8E%EF%BC%9F&amp;ei=jlShUrOpH8HEkgWJtIGADw&amp;psig=AFQjCNHjbmG3BIj11mk_wsY9-WWnjsxZVw&amp;ust=1386391054642856" TargetMode="External"/><Relationship Id="rId7" Type="http://schemas.openxmlformats.org/officeDocument/2006/relationships/image" Target="NULL"/><Relationship Id="rId2" Type="http://schemas.openxmlformats.org/officeDocument/2006/relationships/image" Target="../media/image179.jpeg"/><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NULL"/><Relationship Id="rId4" Type="http://schemas.openxmlformats.org/officeDocument/2006/relationships/image" Target="../media/image246.jpeg"/></Relationships>
</file>

<file path=ppt/slides/_rels/slide17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179.jpeg"/><Relationship Id="rId1" Type="http://schemas.openxmlformats.org/officeDocument/2006/relationships/slideLayout" Target="../slideLayouts/slideLayout7.xml"/><Relationship Id="rId4" Type="http://schemas.openxmlformats.org/officeDocument/2006/relationships/image" Target="NULL"/></Relationships>
</file>

<file path=ppt/slides/_rels/slide175.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47.jpeg"/><Relationship Id="rId1" Type="http://schemas.openxmlformats.org/officeDocument/2006/relationships/slideLayout" Target="../slideLayouts/slideLayout7.xml"/><Relationship Id="rId6" Type="http://schemas.openxmlformats.org/officeDocument/2006/relationships/image" Target="../media/image830.png"/><Relationship Id="rId5" Type="http://schemas.openxmlformats.org/officeDocument/2006/relationships/image" Target="../media/image820.png"/><Relationship Id="rId4" Type="http://schemas.openxmlformats.org/officeDocument/2006/relationships/image" Target="../media/image821.png"/></Relationships>
</file>

<file path=ppt/slides/_rels/slide176.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image" Target="../media/image249.pn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jpeg"/><Relationship Id="rId1" Type="http://schemas.openxmlformats.org/officeDocument/2006/relationships/slideLayout" Target="../slideLayouts/slideLayout7.xml"/><Relationship Id="rId6" Type="http://schemas.openxmlformats.org/officeDocument/2006/relationships/image" Target="../media/image880.png"/><Relationship Id="rId5" Type="http://schemas.openxmlformats.org/officeDocument/2006/relationships/image" Target="../media/image821.png"/><Relationship Id="rId4" Type="http://schemas.openxmlformats.org/officeDocument/2006/relationships/image" Target="../media/image248.png"/></Relationships>
</file>

<file path=ppt/slides/_rels/slide178.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image" Target="../media/image253.png"/><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25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48.png"/></Relationships>
</file>

<file path=ppt/slides/_rels/slide1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mirrorvoice.com.tw/podcasts/78/1932" TargetMode="External"/><Relationship Id="rId1" Type="http://schemas.openxmlformats.org/officeDocument/2006/relationships/slideLayout" Target="../slideLayouts/slideLayout7.xml"/><Relationship Id="rId4" Type="http://schemas.openxmlformats.org/officeDocument/2006/relationships/image" Target="../media/image179.jpeg"/></Relationships>
</file>

<file path=ppt/slides/_rels/slide181.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oleObject" Target="../embeddings/oleObject23.bin"/><Relationship Id="rId1" Type="http://schemas.openxmlformats.org/officeDocument/2006/relationships/slideLayout" Target="../slideLayouts/slideLayout7.xml"/><Relationship Id="rId5" Type="http://schemas.openxmlformats.org/officeDocument/2006/relationships/image" Target="../media/image258.wmf"/><Relationship Id="rId4" Type="http://schemas.openxmlformats.org/officeDocument/2006/relationships/oleObject" Target="../embeddings/oleObject24.bin"/></Relationships>
</file>

<file path=ppt/slides/_rels/slide182.xml.rels><?xml version="1.0" encoding="UTF-8" standalone="yes"?>
<Relationships xmlns="http://schemas.openxmlformats.org/package/2006/relationships"><Relationship Id="rId2" Type="http://schemas.openxmlformats.org/officeDocument/2006/relationships/image" Target="../media/image203.tiff"/><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8" Type="http://schemas.openxmlformats.org/officeDocument/2006/relationships/image" Target="../media/image203.tiff"/><Relationship Id="rId3" Type="http://schemas.openxmlformats.org/officeDocument/2006/relationships/image" Target="../media/image251.png"/><Relationship Id="rId7" Type="http://schemas.openxmlformats.org/officeDocument/2006/relationships/image" Target="../media/image223.jpeg"/><Relationship Id="rId2" Type="http://schemas.openxmlformats.org/officeDocument/2006/relationships/image" Target="../media/image250.png"/><Relationship Id="rId1" Type="http://schemas.openxmlformats.org/officeDocument/2006/relationships/slideLayout" Target="../slideLayouts/slideLayout7.xml"/><Relationship Id="rId6" Type="http://schemas.openxmlformats.org/officeDocument/2006/relationships/image" Target="../media/image222.jpeg"/><Relationship Id="rId5" Type="http://schemas.openxmlformats.org/officeDocument/2006/relationships/image" Target="../media/image215.tiff"/><Relationship Id="rId4" Type="http://schemas.openxmlformats.org/officeDocument/2006/relationships/image" Target="../media/image2520.png"/></Relationships>
</file>

<file path=ppt/slides/_rels/slide184.xml.rels><?xml version="1.0" encoding="UTF-8" standalone="yes"?>
<Relationships xmlns="http://schemas.openxmlformats.org/package/2006/relationships"><Relationship Id="rId2" Type="http://schemas.openxmlformats.org/officeDocument/2006/relationships/image" Target="../media/image259.jpeg"/><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3" Type="http://schemas.openxmlformats.org/officeDocument/2006/relationships/image" Target="../media/image203.tif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45.jpeg"/><Relationship Id="rId5" Type="http://schemas.openxmlformats.org/officeDocument/2006/relationships/image" Target="../media/image261.jpeg"/><Relationship Id="rId4" Type="http://schemas.openxmlformats.org/officeDocument/2006/relationships/image" Target="../media/image107.png"/></Relationships>
</file>

<file path=ppt/slides/_rels/slide187.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2150.png"/><Relationship Id="rId2" Type="http://schemas.openxmlformats.org/officeDocument/2006/relationships/image" Target="../media/image262.jpeg"/><Relationship Id="rId1" Type="http://schemas.openxmlformats.org/officeDocument/2006/relationships/slideLayout" Target="../slideLayouts/slideLayout7.xml"/><Relationship Id="rId4" Type="http://schemas.openxmlformats.org/officeDocument/2006/relationships/image" Target="../media/image2160.pn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2" Type="http://schemas.openxmlformats.org/officeDocument/2006/relationships/image" Target="../media/image263.jpe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image" Target="../media/image264.jpeg"/><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image" Target="../media/image266.jpeg"/><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image" Target="../media/image268.jpeg"/><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245.jpeg"/><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image" Target="../media/image215.tiff"/><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image" Target="../media/image270.jpeg"/><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image" Target="../media/image271.jpeg"/><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mirrorvoice.com.tw/podcasts/78/1932"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200.xml.rels><?xml version="1.0" encoding="UTF-8" standalone="yes"?>
<Relationships xmlns="http://schemas.openxmlformats.org/package/2006/relationships"><Relationship Id="rId2" Type="http://schemas.openxmlformats.org/officeDocument/2006/relationships/image" Target="../media/image272.jpe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3" Type="http://schemas.openxmlformats.org/officeDocument/2006/relationships/hyperlink" Target="http://upload.wikimedia.org/wikipedia/commons/4/4a/Sphinx_Darius_Louvre.jpg" TargetMode="External"/><Relationship Id="rId2" Type="http://schemas.openxmlformats.org/officeDocument/2006/relationships/image" Target="../media/image273.jpeg"/><Relationship Id="rId1" Type="http://schemas.openxmlformats.org/officeDocument/2006/relationships/slideLayout" Target="../slideLayouts/slideLayout7.xml"/><Relationship Id="rId5" Type="http://schemas.openxmlformats.org/officeDocument/2006/relationships/image" Target="../media/image275.jpeg"/><Relationship Id="rId4" Type="http://schemas.openxmlformats.org/officeDocument/2006/relationships/image" Target="../media/image274.jpeg"/></Relationships>
</file>

<file path=ppt/slides/_rels/slide202.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image" Target="../media/image154.png"/><Relationship Id="rId1" Type="http://schemas.openxmlformats.org/officeDocument/2006/relationships/slideLayout" Target="../slideLayouts/slideLayout7.xml"/><Relationship Id="rId4" Type="http://schemas.openxmlformats.org/officeDocument/2006/relationships/image" Target="../media/image276.wmf"/></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7.xml"/><Relationship Id="rId6" Type="http://schemas.openxmlformats.org/officeDocument/2006/relationships/image" Target="../media/image2000.png"/><Relationship Id="rId5" Type="http://schemas.openxmlformats.org/officeDocument/2006/relationships/image" Target="../media/image2050.png"/></Relationships>
</file>

<file path=ppt/slides/_rels/slide20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273.jpeg"/></Relationships>
</file>

<file path=ppt/slides/_rels/slide206.xml.rels><?xml version="1.0" encoding="UTF-8" standalone="yes"?>
<Relationships xmlns="http://schemas.openxmlformats.org/package/2006/relationships"><Relationship Id="rId2" Type="http://schemas.openxmlformats.org/officeDocument/2006/relationships/image" Target="../media/image278.png"/><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255.png"/><Relationship Id="rId1" Type="http://schemas.openxmlformats.org/officeDocument/2006/relationships/slideLayout" Target="../slideLayouts/slideLayout7.xml"/><Relationship Id="rId4" Type="http://schemas.openxmlformats.org/officeDocument/2006/relationships/image" Target="../media/image2560.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450.png"/><Relationship Id="rId4" Type="http://schemas.openxmlformats.org/officeDocument/2006/relationships/image" Target="../media/image40.png"/></Relationships>
</file>

<file path=ppt/slides/_rels/slide21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8" Type="http://schemas.openxmlformats.org/officeDocument/2006/relationships/image" Target="../media/image1970.png"/><Relationship Id="rId13" Type="http://schemas.openxmlformats.org/officeDocument/2006/relationships/image" Target="../media/image2030.png"/><Relationship Id="rId3" Type="http://schemas.openxmlformats.org/officeDocument/2006/relationships/image" Target="../media/image1900.png"/><Relationship Id="rId7" Type="http://schemas.openxmlformats.org/officeDocument/2006/relationships/image" Target="../media/image1960.png"/><Relationship Id="rId12" Type="http://schemas.openxmlformats.org/officeDocument/2006/relationships/image" Target="../media/image2020.png"/><Relationship Id="rId2" Type="http://schemas.openxmlformats.org/officeDocument/2006/relationships/image" Target="../media/image1890.png"/><Relationship Id="rId1" Type="http://schemas.openxmlformats.org/officeDocument/2006/relationships/slideLayout" Target="../slideLayouts/slideLayout7.xml"/><Relationship Id="rId6" Type="http://schemas.openxmlformats.org/officeDocument/2006/relationships/image" Target="../media/image1950.png"/><Relationship Id="rId11" Type="http://schemas.openxmlformats.org/officeDocument/2006/relationships/image" Target="../media/image2010.png"/><Relationship Id="rId5" Type="http://schemas.openxmlformats.org/officeDocument/2006/relationships/image" Target="../media/image1920.png"/><Relationship Id="rId10" Type="http://schemas.openxmlformats.org/officeDocument/2006/relationships/image" Target="../media/image1990.png"/><Relationship Id="rId4" Type="http://schemas.openxmlformats.org/officeDocument/2006/relationships/image" Target="../media/image1910.png"/><Relationship Id="rId9" Type="http://schemas.openxmlformats.org/officeDocument/2006/relationships/image" Target="../media/image1980.png"/></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30.png"/><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41.pn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8.jpeg"/><Relationship Id="rId4" Type="http://schemas.openxmlformats.org/officeDocument/2006/relationships/image" Target="../media/image47.jpe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mirrorvoice.com.tw/podcasts/140/3069"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90.pn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500.png"/></Relationships>
</file>

<file path=ppt/slides/_rels/slide31.xml.rels><?xml version="1.0" encoding="UTF-8" standalone="yes"?>
<Relationships xmlns="http://schemas.openxmlformats.org/package/2006/relationships"><Relationship Id="rId3" Type="http://schemas.openxmlformats.org/officeDocument/2006/relationships/image" Target="../media/image520.png"/><Relationship Id="rId7" Type="http://schemas.openxmlformats.org/officeDocument/2006/relationships/image" Target="../media/image601.png"/><Relationship Id="rId2"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550.png"/><Relationship Id="rId5" Type="http://schemas.openxmlformats.org/officeDocument/2006/relationships/image" Target="../media/image540.png"/><Relationship Id="rId4" Type="http://schemas.openxmlformats.org/officeDocument/2006/relationships/image" Target="../media/image530.png"/></Relationships>
</file>

<file path=ppt/slides/_rels/slide32.xml.rels><?xml version="1.0" encoding="UTF-8" standalone="yes"?>
<Relationships xmlns="http://schemas.openxmlformats.org/package/2006/relationships"><Relationship Id="rId8" Type="http://schemas.openxmlformats.org/officeDocument/2006/relationships/image" Target="../media/image511.png"/><Relationship Id="rId13" Type="http://schemas.openxmlformats.org/officeDocument/2006/relationships/image" Target="../media/image590.png"/><Relationship Id="rId3" Type="http://schemas.openxmlformats.org/officeDocument/2006/relationships/image" Target="../media/image610.png"/><Relationship Id="rId12" Type="http://schemas.openxmlformats.org/officeDocument/2006/relationships/image" Target="../media/image510.png"/><Relationship Id="rId2" Type="http://schemas.openxmlformats.org/officeDocument/2006/relationships/image" Target="../media/image570.png"/><Relationship Id="rId1" Type="http://schemas.openxmlformats.org/officeDocument/2006/relationships/slideLayout" Target="../slideLayouts/slideLayout7.xml"/><Relationship Id="rId15" Type="http://schemas.openxmlformats.org/officeDocument/2006/relationships/image" Target="../media/image620.png"/><Relationship Id="rId9" Type="http://schemas.openxmlformats.org/officeDocument/2006/relationships/image" Target="../media/image581.png"/><Relationship Id="rId14" Type="http://schemas.openxmlformats.org/officeDocument/2006/relationships/image" Target="../media/image600.png"/></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60.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580.png"/><Relationship Id="rId5" Type="http://schemas.openxmlformats.org/officeDocument/2006/relationships/image" Target="../media/image64.jpeg"/><Relationship Id="rId4" Type="http://schemas.openxmlformats.org/officeDocument/2006/relationships/hyperlink" Target="http://www-personal.umich.edu/~jbourj/images/money/addition/schrodinger12.jpg"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www-personal.umich.edu/~jbourj/images/money/addition/schrodinger12.jpg" TargetMode="External"/><Relationship Id="rId2" Type="http://schemas.openxmlformats.org/officeDocument/2006/relationships/image" Target="../media/image67.jpeg"/><Relationship Id="rId1" Type="http://schemas.openxmlformats.org/officeDocument/2006/relationships/slideLayout" Target="../slideLayouts/slideLayout7.xml"/><Relationship Id="rId4" Type="http://schemas.openxmlformats.org/officeDocument/2006/relationships/image" Target="../media/image64.jpeg"/></Relationships>
</file>

<file path=ppt/slides/_rels/slide38.xml.rels><?xml version="1.0" encoding="UTF-8" standalone="yes"?>
<Relationships xmlns="http://schemas.openxmlformats.org/package/2006/relationships"><Relationship Id="rId8" Type="http://schemas.openxmlformats.org/officeDocument/2006/relationships/hyperlink" Target="http://upload.wikimedia.org/wikipedia/commons/3/3c/Drum_vibration_mode11.gif" TargetMode="External"/><Relationship Id="rId13" Type="http://schemas.openxmlformats.org/officeDocument/2006/relationships/image" Target="../media/image31.gif"/><Relationship Id="rId3" Type="http://schemas.openxmlformats.org/officeDocument/2006/relationships/image" Target="../media/image27.gif"/><Relationship Id="rId7" Type="http://schemas.openxmlformats.org/officeDocument/2006/relationships/image" Target="../media/image29.gif"/><Relationship Id="rId12" Type="http://schemas.openxmlformats.org/officeDocument/2006/relationships/hyperlink" Target="http://upload.wikimedia.org/wikipedia/commons/1/1f/Drum_vibration_mode23.gif" TargetMode="External"/><Relationship Id="rId2" Type="http://schemas.openxmlformats.org/officeDocument/2006/relationships/hyperlink" Target="http://upload.wikimedia.org/wikipedia/commons/1/15/Drum_vibration_mode01.gif" TargetMode="External"/><Relationship Id="rId16" Type="http://schemas.openxmlformats.org/officeDocument/2006/relationships/image" Target="../media/image33.jpeg"/><Relationship Id="rId1" Type="http://schemas.openxmlformats.org/officeDocument/2006/relationships/slideLayout" Target="../slideLayouts/slideLayout7.xml"/><Relationship Id="rId6" Type="http://schemas.openxmlformats.org/officeDocument/2006/relationships/hyperlink" Target="http://upload.wikimedia.org/wikipedia/commons/2/23/Drum_vibration_mode03.gif" TargetMode="External"/><Relationship Id="rId11" Type="http://schemas.openxmlformats.org/officeDocument/2006/relationships/image" Target="../media/image26.gif"/><Relationship Id="rId5" Type="http://schemas.openxmlformats.org/officeDocument/2006/relationships/image" Target="../media/image28.gif"/><Relationship Id="rId15" Type="http://schemas.openxmlformats.org/officeDocument/2006/relationships/image" Target="../media/image32.gif"/><Relationship Id="rId10" Type="http://schemas.openxmlformats.org/officeDocument/2006/relationships/hyperlink" Target="http://upload.wikimedia.org/wikipedia/commons/6/6e/Drum_vibration_mode21.gif" TargetMode="External"/><Relationship Id="rId4" Type="http://schemas.openxmlformats.org/officeDocument/2006/relationships/hyperlink" Target="http://upload.wikimedia.org/wikipedia/commons/7/7a/Drum_vibration_mode02.gif" TargetMode="External"/><Relationship Id="rId9" Type="http://schemas.openxmlformats.org/officeDocument/2006/relationships/image" Target="../media/image30.gif"/><Relationship Id="rId14" Type="http://schemas.openxmlformats.org/officeDocument/2006/relationships/hyperlink" Target="http://upload.wikimedia.org/wikipedia/commons/5/54/Taborroll.gif"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4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4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730.png"/><Relationship Id="rId3" Type="http://schemas.openxmlformats.org/officeDocument/2006/relationships/image" Target="../media/image72.jpeg"/><Relationship Id="rId7" Type="http://schemas.openxmlformats.org/officeDocument/2006/relationships/image" Target="../media/image720.png"/><Relationship Id="rId2" Type="http://schemas.openxmlformats.org/officeDocument/2006/relationships/image" Target="../media/image680.png"/><Relationship Id="rId1" Type="http://schemas.openxmlformats.org/officeDocument/2006/relationships/slideLayout" Target="../slideLayouts/slideLayout7.xml"/><Relationship Id="rId6" Type="http://schemas.openxmlformats.org/officeDocument/2006/relationships/image" Target="../media/image710.png"/><Relationship Id="rId5" Type="http://schemas.openxmlformats.org/officeDocument/2006/relationships/image" Target="../media/image57.png"/><Relationship Id="rId4" Type="http://schemas.openxmlformats.org/officeDocument/2006/relationships/image" Target="../media/image73.jpeg"/><Relationship Id="rId9" Type="http://schemas.openxmlformats.org/officeDocument/2006/relationships/image" Target="../media/image740.png"/></Relationships>
</file>

<file path=ppt/slides/_rels/slide48.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1.jpeg"/><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51.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image" Target="../media/image77.jpeg"/><Relationship Id="rId7" Type="http://schemas.openxmlformats.org/officeDocument/2006/relationships/image" Target="../media/image80.wmf"/><Relationship Id="rId12" Type="http://schemas.openxmlformats.org/officeDocument/2006/relationships/image" Target="../media/image82.wmf"/><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oleObject" Target="../embeddings/oleObject2.bin"/><Relationship Id="rId11" Type="http://schemas.openxmlformats.org/officeDocument/2006/relationships/oleObject" Target="../embeddings/oleObject5.bin"/><Relationship Id="rId5" Type="http://schemas.openxmlformats.org/officeDocument/2006/relationships/image" Target="../media/image79.wmf"/><Relationship Id="rId10" Type="http://schemas.openxmlformats.org/officeDocument/2006/relationships/image" Target="../media/image81.jpeg"/><Relationship Id="rId4" Type="http://schemas.openxmlformats.org/officeDocument/2006/relationships/oleObject" Target="../embeddings/oleObject1.bin"/><Relationship Id="rId9" Type="http://schemas.openxmlformats.org/officeDocument/2006/relationships/oleObject" Target="../embeddings/oleObject4.bin"/></Relationships>
</file>

<file path=ppt/slides/_rels/slide52.xml.rels><?xml version="1.0" encoding="UTF-8" standalone="yes"?>
<Relationships xmlns="http://schemas.openxmlformats.org/package/2006/relationships"><Relationship Id="rId8" Type="http://schemas.openxmlformats.org/officeDocument/2006/relationships/image" Target="../media/image85.jpeg"/><Relationship Id="rId13" Type="http://schemas.openxmlformats.org/officeDocument/2006/relationships/oleObject" Target="../embeddings/oleObject10.bin"/><Relationship Id="rId3" Type="http://schemas.openxmlformats.org/officeDocument/2006/relationships/oleObject" Target="../embeddings/oleObject6.bin"/><Relationship Id="rId7" Type="http://schemas.openxmlformats.org/officeDocument/2006/relationships/image" Target="../media/image22.png"/><Relationship Id="rId12" Type="http://schemas.openxmlformats.org/officeDocument/2006/relationships/image" Target="../media/image87.wmf"/><Relationship Id="rId2" Type="http://schemas.openxmlformats.org/officeDocument/2006/relationships/image" Target="../media/image83.jpeg"/><Relationship Id="rId1" Type="http://schemas.openxmlformats.org/officeDocument/2006/relationships/slideLayout" Target="../slideLayouts/slideLayout7.xml"/><Relationship Id="rId6" Type="http://schemas.openxmlformats.org/officeDocument/2006/relationships/image" Target="../media/image80.wmf"/><Relationship Id="rId11" Type="http://schemas.openxmlformats.org/officeDocument/2006/relationships/oleObject" Target="../embeddings/oleObject9.bin"/><Relationship Id="rId5" Type="http://schemas.openxmlformats.org/officeDocument/2006/relationships/oleObject" Target="../embeddings/oleObject7.bin"/><Relationship Id="rId10" Type="http://schemas.openxmlformats.org/officeDocument/2006/relationships/image" Target="../media/image86.wmf"/><Relationship Id="rId4" Type="http://schemas.openxmlformats.org/officeDocument/2006/relationships/image" Target="../media/image84.wmf"/><Relationship Id="rId9" Type="http://schemas.openxmlformats.org/officeDocument/2006/relationships/oleObject" Target="../embeddings/oleObject8.bin"/><Relationship Id="rId14" Type="http://schemas.openxmlformats.org/officeDocument/2006/relationships/image" Target="../media/image88.wmf"/></Relationships>
</file>

<file path=ppt/slides/_rels/slide53.xml.rels><?xml version="1.0" encoding="UTF-8" standalone="yes"?>
<Relationships xmlns="http://schemas.openxmlformats.org/package/2006/relationships"><Relationship Id="rId3" Type="http://schemas.openxmlformats.org/officeDocument/2006/relationships/image" Target="../media/image89.wmf"/><Relationship Id="rId2" Type="http://schemas.openxmlformats.org/officeDocument/2006/relationships/oleObject" Target="../embeddings/oleObject11.bin"/><Relationship Id="rId1" Type="http://schemas.openxmlformats.org/officeDocument/2006/relationships/slideLayout" Target="../slideLayouts/slideLayout7.xml"/><Relationship Id="rId5" Type="http://schemas.openxmlformats.org/officeDocument/2006/relationships/image" Target="../media/image90.wmf"/><Relationship Id="rId4" Type="http://schemas.openxmlformats.org/officeDocument/2006/relationships/oleObject" Target="../embeddings/oleObject12.bin"/></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13.bin"/><Relationship Id="rId7" Type="http://schemas.openxmlformats.org/officeDocument/2006/relationships/image" Target="../media/image93.jpeg"/><Relationship Id="rId2" Type="http://schemas.openxmlformats.org/officeDocument/2006/relationships/image" Target="../media/image71.jpeg"/><Relationship Id="rId1" Type="http://schemas.openxmlformats.org/officeDocument/2006/relationships/slideLayout" Target="../slideLayouts/slideLayout7.xml"/><Relationship Id="rId6" Type="http://schemas.openxmlformats.org/officeDocument/2006/relationships/image" Target="../media/image92.wmf"/><Relationship Id="rId5" Type="http://schemas.openxmlformats.org/officeDocument/2006/relationships/oleObject" Target="../embeddings/oleObject14.bin"/><Relationship Id="rId4" Type="http://schemas.openxmlformats.org/officeDocument/2006/relationships/image" Target="../media/image91.wmf"/></Relationships>
</file>

<file path=ppt/slides/_rels/slide55.xml.rels><?xml version="1.0" encoding="UTF-8" standalone="yes"?>
<Relationships xmlns="http://schemas.openxmlformats.org/package/2006/relationships"><Relationship Id="rId3" Type="http://schemas.openxmlformats.org/officeDocument/2006/relationships/image" Target="../media/image89.wmf"/><Relationship Id="rId2" Type="http://schemas.openxmlformats.org/officeDocument/2006/relationships/oleObject" Target="../embeddings/oleObject15.bin"/><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94.wmf"/><Relationship Id="rId4" Type="http://schemas.openxmlformats.org/officeDocument/2006/relationships/oleObject" Target="../embeddings/oleObject16.bin"/></Relationships>
</file>

<file path=ppt/slides/_rels/slide56.xml.rels><?xml version="1.0" encoding="UTF-8" standalone="yes"?>
<Relationships xmlns="http://schemas.openxmlformats.org/package/2006/relationships"><Relationship Id="rId3" Type="http://schemas.openxmlformats.org/officeDocument/2006/relationships/image" Target="../media/image95.wmf"/><Relationship Id="rId2" Type="http://schemas.openxmlformats.org/officeDocument/2006/relationships/oleObject" Target="../embeddings/oleObject17.bin"/><Relationship Id="rId1" Type="http://schemas.openxmlformats.org/officeDocument/2006/relationships/slideLayout" Target="../slideLayouts/slideLayout7.xml"/><Relationship Id="rId5" Type="http://schemas.openxmlformats.org/officeDocument/2006/relationships/image" Target="../media/image96.wmf"/><Relationship Id="rId4" Type="http://schemas.openxmlformats.org/officeDocument/2006/relationships/oleObject" Target="../embeddings/oleObject18.bin"/></Relationships>
</file>

<file path=ppt/slides/_rels/slide5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7.jpeg"/><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5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7.xml"/><Relationship Id="rId5" Type="http://schemas.openxmlformats.org/officeDocument/2006/relationships/image" Target="../media/image106.png"/><Relationship Id="rId4" Type="http://schemas.openxmlformats.org/officeDocument/2006/relationships/image" Target="../media/image105.png"/></Relationships>
</file>

<file path=ppt/slides/_rels/slide62.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05.wmf"/><Relationship Id="rId7" Type="http://schemas.openxmlformats.org/officeDocument/2006/relationships/image" Target="../media/image110.png"/><Relationship Id="rId2" Type="http://schemas.openxmlformats.org/officeDocument/2006/relationships/oleObject" Target="../embeddings/oleObject19.bin"/><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5.png"/><Relationship Id="rId4" Type="http://schemas.openxmlformats.org/officeDocument/2006/relationships/image" Target="../media/image106.jpeg"/></Relationships>
</file>

<file path=ppt/slides/_rels/slide6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0.png"/><Relationship Id="rId7" Type="http://schemas.openxmlformats.org/officeDocument/2006/relationships/image" Target="../media/image1140.png"/><Relationship Id="rId2" Type="http://schemas.openxmlformats.org/officeDocument/2006/relationships/image" Target="../media/image109.jpeg"/><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1120.png"/><Relationship Id="rId4" Type="http://schemas.openxmlformats.org/officeDocument/2006/relationships/image" Target="../media/image1110.png"/><Relationship Id="rId9" Type="http://schemas.openxmlformats.org/officeDocument/2006/relationships/image" Target="../media/image116.png"/></Relationships>
</file>

<file path=ppt/slides/_rels/slide6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07.png"/><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6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fr.wikipedia.org/wiki/Image:Blason_famille_Broglie.svg" TargetMode="External"/><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jpeg"/><Relationship Id="rId1" Type="http://schemas.openxmlformats.org/officeDocument/2006/relationships/slideLayout" Target="../slideLayouts/slideLayout7.xml"/><Relationship Id="rId4" Type="http://schemas.openxmlformats.org/officeDocument/2006/relationships/image" Target="../media/image129.png"/></Relationships>
</file>

<file path=ppt/slides/_rels/slide7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25.jpeg"/><Relationship Id="rId1" Type="http://schemas.openxmlformats.org/officeDocument/2006/relationships/slideLayout" Target="../slideLayouts/slideLayout7.xml"/><Relationship Id="rId4" Type="http://schemas.openxmlformats.org/officeDocument/2006/relationships/image" Target="../media/image126.png"/></Relationships>
</file>

<file path=ppt/slides/_rels/slide74.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2.png"/><Relationship Id="rId7" Type="http://schemas.openxmlformats.org/officeDocument/2006/relationships/image" Target="../media/image130.png"/><Relationship Id="rId2" Type="http://schemas.openxmlformats.org/officeDocument/2006/relationships/image" Target="../media/image125.jpeg"/><Relationship Id="rId1" Type="http://schemas.openxmlformats.org/officeDocument/2006/relationships/slideLayout" Target="../slideLayouts/slideLayout7.xml"/><Relationship Id="rId5" Type="http://schemas.openxmlformats.org/officeDocument/2006/relationships/image" Target="../media/image128.png"/><Relationship Id="rId4" Type="http://schemas.openxmlformats.org/officeDocument/2006/relationships/image" Target="../media/image127.png"/></Relationships>
</file>

<file path=ppt/slides/_rels/slide75.xml.rels><?xml version="1.0" encoding="UTF-8" standalone="yes"?>
<Relationships xmlns="http://schemas.openxmlformats.org/package/2006/relationships"><Relationship Id="rId3" Type="http://schemas.openxmlformats.org/officeDocument/2006/relationships/image" Target="../media/image132.png"/><Relationship Id="rId7" Type="http://schemas.openxmlformats.org/officeDocument/2006/relationships/image" Target="../media/image133.png"/><Relationship Id="rId2" Type="http://schemas.openxmlformats.org/officeDocument/2006/relationships/image" Target="../media/image126.jpg"/><Relationship Id="rId1" Type="http://schemas.openxmlformats.org/officeDocument/2006/relationships/slideLayout" Target="../slideLayouts/slideLayout7.xml"/><Relationship Id="rId6" Type="http://schemas.openxmlformats.org/officeDocument/2006/relationships/image" Target="../media/image134.png"/><Relationship Id="rId5" Type="http://schemas.openxmlformats.org/officeDocument/2006/relationships/image" Target="../media/image1320.png"/></Relationships>
</file>

<file path=ppt/slides/_rels/slide76.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360.png"/><Relationship Id="rId2" Type="http://schemas.openxmlformats.org/officeDocument/2006/relationships/image" Target="../media/image135.png"/><Relationship Id="rId1" Type="http://schemas.openxmlformats.org/officeDocument/2006/relationships/slideLayout" Target="../slideLayouts/slideLayout7.xml"/><Relationship Id="rId5" Type="http://schemas.openxmlformats.org/officeDocument/2006/relationships/image" Target="../media/image138.png"/><Relationship Id="rId4" Type="http://schemas.openxmlformats.org/officeDocument/2006/relationships/image" Target="../media/image137.png"/></Relationships>
</file>

<file path=ppt/slides/_rels/slide7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56.png"/><Relationship Id="rId1" Type="http://schemas.openxmlformats.org/officeDocument/2006/relationships/slideLayout" Target="../slideLayouts/slideLayout7.xml"/><Relationship Id="rId4" Type="http://schemas.openxmlformats.org/officeDocument/2006/relationships/image" Target="../media/image144.jpeg"/></Relationships>
</file>

<file path=ppt/slides/_rels/slide8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48.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56.wmf"/><Relationship Id="rId2" Type="http://schemas.openxmlformats.org/officeDocument/2006/relationships/oleObject" Target="../embeddings/oleObject20.bin"/><Relationship Id="rId1" Type="http://schemas.openxmlformats.org/officeDocument/2006/relationships/slideLayout" Target="../slideLayouts/slideLayout7.xml"/><Relationship Id="rId4" Type="http://schemas.openxmlformats.org/officeDocument/2006/relationships/image" Target="../media/image157.jpeg"/></Relationships>
</file>

<file path=ppt/slides/_rels/slide95.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210.png"/><Relationship Id="rId2" Type="http://schemas.openxmlformats.org/officeDocument/2006/relationships/image" Target="../media/image160.gif"/><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56.wmf"/><Relationship Id="rId7" Type="http://schemas.openxmlformats.org/officeDocument/2006/relationships/image" Target="../media/image14.jpeg"/><Relationship Id="rId2" Type="http://schemas.openxmlformats.org/officeDocument/2006/relationships/oleObject" Target="../embeddings/oleObject20.bin"/><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61.jpeg"/><Relationship Id="rId4" Type="http://schemas.openxmlformats.org/officeDocument/2006/relationships/image" Target="../media/image157.jpeg"/></Relationships>
</file>

<file path=ppt/slides/_rels/slide98.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B28EC-A157-AB42-9FA7-3AAFE6BA4E28}"/>
              </a:ext>
            </a:extLst>
          </p:cNvPr>
          <p:cNvSpPr>
            <a:spLocks noGrp="1"/>
          </p:cNvSpPr>
          <p:nvPr>
            <p:ph type="ctrTitle"/>
          </p:nvPr>
        </p:nvSpPr>
        <p:spPr/>
        <p:txBody>
          <a:bodyPr/>
          <a:lstStyle/>
          <a:p>
            <a:endParaRPr lang="en-TW"/>
          </a:p>
        </p:txBody>
      </p:sp>
      <p:sp>
        <p:nvSpPr>
          <p:cNvPr id="3" name="Subtitle 2">
            <a:extLst>
              <a:ext uri="{FF2B5EF4-FFF2-40B4-BE49-F238E27FC236}">
                <a16:creationId xmlns:a16="http://schemas.microsoft.com/office/drawing/2014/main" id="{002236F4-038F-7C4B-8FC4-3CCCE51E8BCC}"/>
              </a:ext>
            </a:extLst>
          </p:cNvPr>
          <p:cNvSpPr>
            <a:spLocks noGrp="1"/>
          </p:cNvSpPr>
          <p:nvPr>
            <p:ph type="subTitle" idx="1"/>
          </p:nvPr>
        </p:nvSpPr>
        <p:spPr/>
        <p:txBody>
          <a:bodyPr/>
          <a:lstStyle/>
          <a:p>
            <a:endParaRPr lang="en-TW"/>
          </a:p>
        </p:txBody>
      </p:sp>
      <p:pic>
        <p:nvPicPr>
          <p:cNvPr id="5" name="Picture 4" descr="Graphical user interface, text, application&#10;&#10;Description automatically generated">
            <a:hlinkClick r:id="rId2"/>
            <a:extLst>
              <a:ext uri="{FF2B5EF4-FFF2-40B4-BE49-F238E27FC236}">
                <a16:creationId xmlns:a16="http://schemas.microsoft.com/office/drawing/2014/main" id="{D367861E-057E-3C4F-8CE4-2D6063AD90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79602"/>
            <a:ext cx="9144000" cy="4098795"/>
          </a:xfrm>
          <a:prstGeom prst="rect">
            <a:avLst/>
          </a:prstGeom>
        </p:spPr>
      </p:pic>
    </p:spTree>
    <p:extLst>
      <p:ext uri="{BB962C8B-B14F-4D97-AF65-F5344CB8AC3E}">
        <p14:creationId xmlns:p14="http://schemas.microsoft.com/office/powerpoint/2010/main" val="38039821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ext Box 6"/>
          <p:cNvSpPr txBox="1">
            <a:spLocks noChangeArrowheads="1"/>
          </p:cNvSpPr>
          <p:nvPr/>
        </p:nvSpPr>
        <p:spPr bwMode="auto">
          <a:xfrm>
            <a:off x="642938" y="1643063"/>
            <a:ext cx="2219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t>光電效應</a:t>
            </a:r>
          </a:p>
        </p:txBody>
      </p:sp>
      <p:pic>
        <p:nvPicPr>
          <p:cNvPr id="149508" name="Picture 11" descr="400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1750" y="857250"/>
            <a:ext cx="22860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9" name="Picture 5" descr="F38_05"/>
          <p:cNvPicPr>
            <a:picLocks noChangeAspect="1" noChangeArrowheads="1"/>
          </p:cNvPicPr>
          <p:nvPr/>
        </p:nvPicPr>
        <p:blipFill>
          <a:blip r:embed="rId3">
            <a:extLst>
              <a:ext uri="{28A0092B-C50C-407E-A947-70E740481C1C}">
                <a14:useLocalDpi xmlns:a14="http://schemas.microsoft.com/office/drawing/2010/main" val="0"/>
              </a:ext>
            </a:extLst>
          </a:blip>
          <a:srcRect b="10638"/>
          <a:stretch>
            <a:fillRect/>
          </a:stretch>
        </p:blipFill>
        <p:spPr bwMode="auto">
          <a:xfrm>
            <a:off x="2571750" y="3357563"/>
            <a:ext cx="1666875" cy="300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11" name="文字方塊 10"/>
          <p:cNvSpPr txBox="1">
            <a:spLocks noChangeArrowheads="1"/>
          </p:cNvSpPr>
          <p:nvPr/>
        </p:nvSpPr>
        <p:spPr bwMode="auto">
          <a:xfrm>
            <a:off x="642938" y="4572000"/>
            <a:ext cx="17859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康普頓效應</a:t>
            </a:r>
          </a:p>
        </p:txBody>
      </p:sp>
      <p:sp>
        <p:nvSpPr>
          <p:cNvPr id="149512" name="文字方塊 7"/>
          <p:cNvSpPr txBox="1">
            <a:spLocks noChangeArrowheads="1"/>
          </p:cNvSpPr>
          <p:nvPr/>
        </p:nvSpPr>
        <p:spPr bwMode="auto">
          <a:xfrm>
            <a:off x="2555875" y="404813"/>
            <a:ext cx="27860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光子與光波</a:t>
            </a:r>
          </a:p>
        </p:txBody>
      </p:sp>
      <mc:AlternateContent xmlns:mc="http://schemas.openxmlformats.org/markup-compatibility/2006" xmlns:a14="http://schemas.microsoft.com/office/drawing/2010/main">
        <mc:Choice Requires="a14">
          <p:sp>
            <p:nvSpPr>
              <p:cNvPr id="12" name="文字方塊 11">
                <a:extLst>
                  <a:ext uri="{FF2B5EF4-FFF2-40B4-BE49-F238E27FC236}">
                    <a16:creationId xmlns:a16="http://schemas.microsoft.com/office/drawing/2014/main" id="{1E889D62-87C1-114B-B2C4-F9B94D395674}"/>
                  </a:ext>
                </a:extLst>
              </p:cNvPr>
              <p:cNvSpPr txBox="1"/>
              <p:nvPr/>
            </p:nvSpPr>
            <p:spPr>
              <a:xfrm>
                <a:off x="5303838" y="405368"/>
                <a:ext cx="2736304" cy="369332"/>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ea typeface="Cambria Math"/>
                        </a:rPr>
                        <m:t>𝑦</m:t>
                      </m:r>
                      <m:d>
                        <m:dPr>
                          <m:ctrlPr>
                            <a:rPr lang="en-US" altLang="zh-TW" sz="1800" b="0" i="1" smtClean="0">
                              <a:latin typeface="Cambria Math" panose="02040503050406030204" pitchFamily="18" charset="0"/>
                              <a:ea typeface="Cambria Math"/>
                            </a:rPr>
                          </m:ctrlPr>
                        </m:dPr>
                        <m:e>
                          <m:r>
                            <a:rPr lang="en-US" altLang="zh-TW" sz="1800" b="0" i="1" smtClean="0">
                              <a:latin typeface="Cambria Math"/>
                              <a:ea typeface="Cambria Math"/>
                            </a:rPr>
                            <m:t>𝑥</m:t>
                          </m:r>
                          <m:r>
                            <a:rPr lang="en-US" altLang="zh-TW" sz="1800" b="0" i="1" smtClean="0">
                              <a:latin typeface="Cambria Math"/>
                              <a:ea typeface="Cambria Math"/>
                            </a:rPr>
                            <m:t>,</m:t>
                          </m:r>
                          <m:r>
                            <a:rPr lang="en-US" altLang="zh-TW" sz="1800" b="0" i="1" smtClean="0">
                              <a:latin typeface="Cambria Math"/>
                              <a:ea typeface="Cambria Math"/>
                            </a:rPr>
                            <m:t>𝑡</m:t>
                          </m:r>
                        </m:e>
                      </m:d>
                      <m:r>
                        <a:rPr lang="en-US" altLang="zh-TW" sz="1800" b="0" i="1" smtClean="0">
                          <a:latin typeface="Cambria Math"/>
                          <a:ea typeface="Cambria Math"/>
                        </a:rPr>
                        <m:t>=</m:t>
                      </m:r>
                      <m:sSub>
                        <m:sSubPr>
                          <m:ctrlPr>
                            <a:rPr lang="en-US" altLang="zh-TW" sz="1800" i="1">
                              <a:latin typeface="Cambria Math" panose="02040503050406030204" pitchFamily="18" charset="0"/>
                              <a:ea typeface="Cambria Math"/>
                            </a:rPr>
                          </m:ctrlPr>
                        </m:sSubPr>
                        <m:e>
                          <m:r>
                            <a:rPr lang="en-US" altLang="zh-TW" sz="1800" i="1">
                              <a:latin typeface="Cambria Math"/>
                              <a:ea typeface="Cambria Math"/>
                            </a:rPr>
                            <m:t>𝑦</m:t>
                          </m:r>
                        </m:e>
                        <m:sub>
                          <m:r>
                            <a:rPr lang="en-US" altLang="zh-TW" sz="1800" i="1">
                              <a:latin typeface="Cambria Math"/>
                              <a:ea typeface="Cambria Math"/>
                            </a:rPr>
                            <m:t>𝑚</m:t>
                          </m:r>
                        </m:sub>
                      </m:sSub>
                      <m:func>
                        <m:funcPr>
                          <m:ctrlPr>
                            <a:rPr lang="en-US" altLang="zh-TW" sz="1800" i="1">
                              <a:latin typeface="Cambria Math" panose="02040503050406030204" pitchFamily="18" charset="0"/>
                              <a:ea typeface="Cambria Math"/>
                            </a:rPr>
                          </m:ctrlPr>
                        </m:funcPr>
                        <m:fName>
                          <m:r>
                            <m:rPr>
                              <m:sty m:val="p"/>
                            </m:rPr>
                            <a:rPr lang="en-US" altLang="zh-TW" sz="1800">
                              <a:latin typeface="Cambria Math"/>
                              <a:ea typeface="Cambria Math"/>
                            </a:rPr>
                            <m:t>sin</m:t>
                          </m:r>
                        </m:fName>
                        <m:e>
                          <m:d>
                            <m:dPr>
                              <m:ctrlPr>
                                <a:rPr lang="en-US" altLang="zh-TW" sz="1800" i="1">
                                  <a:latin typeface="Cambria Math" panose="02040503050406030204" pitchFamily="18" charset="0"/>
                                  <a:ea typeface="Cambria Math"/>
                                </a:rPr>
                              </m:ctrlPr>
                            </m:dPr>
                            <m:e>
                              <m:r>
                                <a:rPr lang="en-US" altLang="zh-TW" sz="1800" i="1">
                                  <a:latin typeface="Cambria Math"/>
                                  <a:ea typeface="Cambria Math"/>
                                </a:rPr>
                                <m:t>𝑘𝑥</m:t>
                              </m:r>
                              <m:r>
                                <a:rPr lang="en-US" altLang="zh-TW" sz="1800" i="1">
                                  <a:latin typeface="Cambria Math"/>
                                  <a:ea typeface="Cambria Math"/>
                                </a:rPr>
                                <m:t>−</m:t>
                              </m:r>
                              <m:r>
                                <a:rPr lang="zh-TW" altLang="en-US" sz="1800" i="1" smtClean="0">
                                  <a:latin typeface="Cambria Math"/>
                                  <a:ea typeface="Cambria Math"/>
                                </a:rPr>
                                <m:t>𝜔</m:t>
                              </m:r>
                              <m:r>
                                <a:rPr lang="en-US" altLang="zh-TW" sz="1800" i="1">
                                  <a:latin typeface="Cambria Math"/>
                                  <a:ea typeface="Cambria Math"/>
                                </a:rPr>
                                <m:t>𝑡</m:t>
                              </m:r>
                            </m:e>
                          </m:d>
                        </m:e>
                      </m:func>
                    </m:oMath>
                  </m:oMathPara>
                </a14:m>
                <a:endParaRPr lang="zh-TW" altLang="en-US" sz="1800" dirty="0"/>
              </a:p>
            </p:txBody>
          </p:sp>
        </mc:Choice>
        <mc:Fallback xmlns="">
          <p:sp>
            <p:nvSpPr>
              <p:cNvPr id="12" name="文字方塊 11">
                <a:extLst>
                  <a:ext uri="{FF2B5EF4-FFF2-40B4-BE49-F238E27FC236}">
                    <a16:creationId xmlns:a16="http://schemas.microsoft.com/office/drawing/2014/main" id="{1E889D62-87C1-114B-B2C4-F9B94D395674}"/>
                  </a:ext>
                </a:extLst>
              </p:cNvPr>
              <p:cNvSpPr txBox="1">
                <a:spLocks noRot="1" noChangeAspect="1" noMove="1" noResize="1" noEditPoints="1" noAdjustHandles="1" noChangeArrowheads="1" noChangeShapeType="1" noTextEdit="1"/>
              </p:cNvSpPr>
              <p:nvPr/>
            </p:nvSpPr>
            <p:spPr>
              <a:xfrm>
                <a:off x="5303838" y="405368"/>
                <a:ext cx="2736304" cy="369332"/>
              </a:xfrm>
              <a:prstGeom prst="rect">
                <a:avLst/>
              </a:prstGeom>
              <a:blipFill>
                <a:blip r:embed="rId4"/>
                <a:stretch>
                  <a:fillRect b="-6667"/>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文字方塊 14">
                <a:extLst>
                  <a:ext uri="{FF2B5EF4-FFF2-40B4-BE49-F238E27FC236}">
                    <a16:creationId xmlns:a16="http://schemas.microsoft.com/office/drawing/2014/main" id="{A48859A3-B283-2546-AAE1-F38D7797D8AE}"/>
                  </a:ext>
                </a:extLst>
              </p:cNvPr>
              <p:cNvSpPr txBox="1"/>
              <p:nvPr/>
            </p:nvSpPr>
            <p:spPr>
              <a:xfrm>
                <a:off x="5292725" y="1828284"/>
                <a:ext cx="1568058"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𝐸</m:t>
                      </m:r>
                      <m:r>
                        <a:rPr lang="en-US" altLang="zh-TW" sz="1800" b="0" i="1" smtClean="0">
                          <a:latin typeface="Cambria Math"/>
                        </a:rPr>
                        <m:t>=</m:t>
                      </m:r>
                      <m:r>
                        <a:rPr lang="en-US" altLang="zh-TW" sz="1800" b="0" i="1" smtClean="0">
                          <a:latin typeface="Cambria Math"/>
                        </a:rPr>
                        <m:t>h𝑓</m:t>
                      </m:r>
                      <m:r>
                        <a:rPr lang="en-US" altLang="zh-TW" sz="1800" b="0" i="0" smtClean="0">
                          <a:latin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ℏ</m:t>
                      </m:r>
                      <m:r>
                        <a:rPr lang="en-US" altLang="zh-TW" sz="1800" b="0" i="1" smtClean="0">
                          <a:latin typeface="Cambria Math" panose="02040503050406030204" pitchFamily="18" charset="0"/>
                          <a:ea typeface="Cambria Math" panose="02040503050406030204" pitchFamily="18" charset="0"/>
                        </a:rPr>
                        <m:t>𝜔</m:t>
                      </m:r>
                    </m:oMath>
                  </m:oMathPara>
                </a14:m>
                <a:endParaRPr lang="zh-TW" altLang="en-US" sz="1800" dirty="0"/>
              </a:p>
            </p:txBody>
          </p:sp>
        </mc:Choice>
        <mc:Fallback xmlns="">
          <p:sp>
            <p:nvSpPr>
              <p:cNvPr id="15" name="文字方塊 14">
                <a:extLst>
                  <a:ext uri="{FF2B5EF4-FFF2-40B4-BE49-F238E27FC236}">
                    <a16:creationId xmlns:a16="http://schemas.microsoft.com/office/drawing/2014/main" id="{A48859A3-B283-2546-AAE1-F38D7797D8AE}"/>
                  </a:ext>
                </a:extLst>
              </p:cNvPr>
              <p:cNvSpPr txBox="1">
                <a:spLocks noRot="1" noChangeAspect="1" noMove="1" noResize="1" noEditPoints="1" noAdjustHandles="1" noChangeArrowheads="1" noChangeShapeType="1" noTextEdit="1"/>
              </p:cNvSpPr>
              <p:nvPr/>
            </p:nvSpPr>
            <p:spPr>
              <a:xfrm>
                <a:off x="5292725" y="1828284"/>
                <a:ext cx="1568058" cy="369332"/>
              </a:xfrm>
              <a:prstGeom prst="rect">
                <a:avLst/>
              </a:prstGeom>
              <a:blipFill>
                <a:blip r:embed="rId5"/>
                <a:stretch>
                  <a:fillRect b="-1379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6" name="文字方塊 15">
                <a:extLst>
                  <a:ext uri="{FF2B5EF4-FFF2-40B4-BE49-F238E27FC236}">
                    <a16:creationId xmlns:a16="http://schemas.microsoft.com/office/drawing/2014/main" id="{DCD1021D-81AB-C94C-90B8-1F6E92B56265}"/>
                  </a:ext>
                </a:extLst>
              </p:cNvPr>
              <p:cNvSpPr txBox="1"/>
              <p:nvPr/>
            </p:nvSpPr>
            <p:spPr>
              <a:xfrm>
                <a:off x="5307489" y="4675506"/>
                <a:ext cx="1378006" cy="61831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𝑝</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h</m:t>
                          </m:r>
                        </m:num>
                        <m:den>
                          <m:r>
                            <a:rPr lang="zh-TW" altLang="en-US" sz="1800" b="0" i="1" smtClean="0">
                              <a:latin typeface="Cambria Math"/>
                            </a:rPr>
                            <m:t>𝜆</m:t>
                          </m:r>
                        </m:den>
                      </m:f>
                      <m:r>
                        <a:rPr lang="en-US" altLang="zh-TW" sz="1800" b="0" i="1" smtClean="0">
                          <a:latin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ℏ</m:t>
                      </m:r>
                      <m:r>
                        <a:rPr lang="en-US" altLang="zh-TW" sz="1800" b="0" i="1" smtClean="0">
                          <a:latin typeface="Cambria Math" panose="02040503050406030204" pitchFamily="18" charset="0"/>
                          <a:ea typeface="Cambria Math" panose="02040503050406030204" pitchFamily="18" charset="0"/>
                        </a:rPr>
                        <m:t>𝑘</m:t>
                      </m:r>
                    </m:oMath>
                  </m:oMathPara>
                </a14:m>
                <a:endParaRPr lang="zh-TW" altLang="en-US" sz="1800" dirty="0"/>
              </a:p>
            </p:txBody>
          </p:sp>
        </mc:Choice>
        <mc:Fallback xmlns="">
          <p:sp>
            <p:nvSpPr>
              <p:cNvPr id="16" name="文字方塊 15">
                <a:extLst>
                  <a:ext uri="{FF2B5EF4-FFF2-40B4-BE49-F238E27FC236}">
                    <a16:creationId xmlns:a16="http://schemas.microsoft.com/office/drawing/2014/main" id="{DCD1021D-81AB-C94C-90B8-1F6E92B56265}"/>
                  </a:ext>
                </a:extLst>
              </p:cNvPr>
              <p:cNvSpPr txBox="1">
                <a:spLocks noRot="1" noChangeAspect="1" noMove="1" noResize="1" noEditPoints="1" noAdjustHandles="1" noChangeArrowheads="1" noChangeShapeType="1" noTextEdit="1"/>
              </p:cNvSpPr>
              <p:nvPr/>
            </p:nvSpPr>
            <p:spPr>
              <a:xfrm>
                <a:off x="5307489" y="4675506"/>
                <a:ext cx="1378006" cy="618311"/>
              </a:xfrm>
              <a:prstGeom prst="rect">
                <a:avLst/>
              </a:prstGeom>
              <a:blipFill>
                <a:blip r:embed="rId6"/>
                <a:stretch>
                  <a:fillRect b="-4000"/>
                </a:stretch>
              </a:blipFill>
            </p:spPr>
            <p:txBody>
              <a:bodyPr/>
              <a:lstStyle/>
              <a:p>
                <a:r>
                  <a:rPr lang="zh-TW" altLang="en-US">
                    <a:noFill/>
                  </a:rPr>
                  <a:t> </a:t>
                </a:r>
              </a:p>
            </p:txBody>
          </p:sp>
        </mc:Fallback>
      </mc:AlternateContent>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http://www.aip.org/history/heisenberg/images/born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7680" y="900619"/>
            <a:ext cx="1848495" cy="2736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p:cNvSpPr txBox="1"/>
          <p:nvPr/>
        </p:nvSpPr>
        <p:spPr bwMode="auto">
          <a:xfrm>
            <a:off x="3131003" y="372726"/>
            <a:ext cx="39604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2000" dirty="0"/>
              <a:t>Now Max Born again!</a:t>
            </a:r>
            <a:endParaRPr lang="zh-TW" altLang="en-US" sz="2000" dirty="0"/>
          </a:p>
        </p:txBody>
      </p:sp>
      <p:sp>
        <p:nvSpPr>
          <p:cNvPr id="5" name="文字方塊 4"/>
          <p:cNvSpPr txBox="1"/>
          <p:nvPr/>
        </p:nvSpPr>
        <p:spPr bwMode="auto">
          <a:xfrm>
            <a:off x="985511" y="3789040"/>
            <a:ext cx="751181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I can not follow Schrodinger on his interpretation using wave packet to replace particle. Every experiment by my neighbor at Gottingen, Franck, on electron collision appear to me as a new proof of the corpuscular nature of the electron. </a:t>
            </a:r>
            <a:endParaRPr lang="zh-TW" altLang="en-US" sz="1800" dirty="0"/>
          </a:p>
        </p:txBody>
      </p:sp>
      <p:sp>
        <p:nvSpPr>
          <p:cNvPr id="6" name="文字方塊 5"/>
          <p:cNvSpPr txBox="1"/>
          <p:nvPr/>
        </p:nvSpPr>
        <p:spPr bwMode="auto">
          <a:xfrm>
            <a:off x="7106191" y="4823071"/>
            <a:ext cx="15121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Born 1961</a:t>
            </a:r>
            <a:endParaRPr lang="zh-TW" altLang="en-US" sz="1800" dirty="0"/>
          </a:p>
        </p:txBody>
      </p:sp>
      <p:sp>
        <p:nvSpPr>
          <p:cNvPr id="7" name="文字方塊 6"/>
          <p:cNvSpPr txBox="1"/>
          <p:nvPr/>
        </p:nvSpPr>
        <p:spPr bwMode="auto">
          <a:xfrm>
            <a:off x="985511" y="5229200"/>
            <a:ext cx="7655828" cy="1289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lnSpc>
                <a:spcPct val="150000"/>
              </a:lnSpc>
              <a:spcBef>
                <a:spcPct val="0"/>
              </a:spcBef>
              <a:buFontTx/>
              <a:buNone/>
            </a:pPr>
            <a:r>
              <a:rPr lang="zh-TW" altLang="en-US" sz="1800" dirty="0"/>
              <a:t>我不能同意薛丁格以波包取代粒子的解釋，我每一天都看到我在哥丁根的同事</a:t>
            </a:r>
            <a:r>
              <a:rPr lang="en-US" altLang="zh-TW" sz="1800" dirty="0"/>
              <a:t>Franck</a:t>
            </a:r>
            <a:r>
              <a:rPr lang="zh-TW" altLang="en-US" sz="1800" dirty="0"/>
              <a:t>所作的電子散射實驗，每一次實驗就像一個新的證據顯示電子具有顆粒狀的本質。</a:t>
            </a:r>
          </a:p>
        </p:txBody>
      </p:sp>
      <p:pic>
        <p:nvPicPr>
          <p:cNvPr id="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1727"/>
          <a:stretch/>
        </p:blipFill>
        <p:spPr bwMode="auto">
          <a:xfrm>
            <a:off x="3207312" y="948790"/>
            <a:ext cx="3552934" cy="2687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向下箭號 3"/>
          <p:cNvSpPr/>
          <p:nvPr/>
        </p:nvSpPr>
        <p:spPr>
          <a:xfrm>
            <a:off x="4742113" y="772836"/>
            <a:ext cx="144016" cy="175954"/>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01986540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ext Box 4"/>
          <p:cNvSpPr txBox="1">
            <a:spLocks noChangeArrowheads="1"/>
          </p:cNvSpPr>
          <p:nvPr/>
        </p:nvSpPr>
        <p:spPr bwMode="auto">
          <a:xfrm>
            <a:off x="1448224" y="553534"/>
            <a:ext cx="6004096"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電子的散射</a:t>
            </a:r>
            <a:r>
              <a:rPr lang="en-US" altLang="zh-TW" sz="1800" dirty="0">
                <a:solidFill>
                  <a:srgbClr val="FF0000"/>
                </a:solidFill>
              </a:rPr>
              <a:t>Scattering</a:t>
            </a:r>
            <a:r>
              <a:rPr lang="zh-TW" altLang="en-US" sz="1800" dirty="0">
                <a:solidFill>
                  <a:srgbClr val="FF0000"/>
                </a:solidFill>
              </a:rPr>
              <a:t>實驗，就是電子與原子的碰撞實驗</a:t>
            </a:r>
            <a:endParaRPr lang="en-US" altLang="zh-TW" sz="1800" dirty="0">
              <a:solidFill>
                <a:srgbClr val="FF0000"/>
              </a:solidFill>
            </a:endParaRPr>
          </a:p>
        </p:txBody>
      </p:sp>
      <p:pic>
        <p:nvPicPr>
          <p:cNvPr id="159747" name="Picture 5" descr="ruthford"/>
          <p:cNvPicPr>
            <a:picLocks noChangeAspect="1" noChangeArrowheads="1"/>
          </p:cNvPicPr>
          <p:nvPr/>
        </p:nvPicPr>
        <p:blipFill>
          <a:blip r:embed="rId2">
            <a:extLst>
              <a:ext uri="{28A0092B-C50C-407E-A947-70E740481C1C}">
                <a14:useLocalDpi xmlns:a14="http://schemas.microsoft.com/office/drawing/2010/main" val="0"/>
              </a:ext>
            </a:extLst>
          </a:blip>
          <a:srcRect t="12241"/>
          <a:stretch>
            <a:fillRect/>
          </a:stretch>
        </p:blipFill>
        <p:spPr bwMode="auto">
          <a:xfrm>
            <a:off x="1949810" y="1266347"/>
            <a:ext cx="3563937"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p:cNvSpPr/>
          <p:nvPr/>
        </p:nvSpPr>
        <p:spPr>
          <a:xfrm>
            <a:off x="4253272" y="2436334"/>
            <a:ext cx="1223963" cy="287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r>
              <a:rPr lang="en-US" altLang="zh-TW" sz="1800"/>
              <a:t>Electron</a:t>
            </a:r>
            <a:endParaRPr lang="zh-TW" altLang="en-US" sz="1800"/>
          </a:p>
        </p:txBody>
      </p:sp>
      <p:sp>
        <p:nvSpPr>
          <p:cNvPr id="12" name="橢圓 11"/>
          <p:cNvSpPr/>
          <p:nvPr/>
        </p:nvSpPr>
        <p:spPr>
          <a:xfrm>
            <a:off x="5333640" y="2003517"/>
            <a:ext cx="432047" cy="436332"/>
          </a:xfrm>
          <a:prstGeom prst="ellipse">
            <a:avLst/>
          </a:prstGeom>
          <a:solidFill>
            <a:srgbClr val="00B050"/>
          </a:solidFill>
          <a:ln>
            <a:solidFill>
              <a:schemeClr val="tx2">
                <a:lumMod val="40000"/>
                <a:lumOff val="60000"/>
              </a:schemeClr>
            </a:solidFill>
          </a:ln>
          <a:effectLst>
            <a:innerShdw blurRad="63500" dist="50800" dir="16200000">
              <a:prstClr val="black">
                <a:alpha val="50000"/>
              </a:prstClr>
            </a:innerShdw>
          </a:effectLst>
          <a:scene3d>
            <a:camera prst="orthographicFront"/>
            <a:lightRig rig="balanced" dir="t"/>
          </a:scene3d>
          <a:sp3d prstMaterial="plastic">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r>
              <a:rPr lang="en-US" altLang="zh-TW" i="1">
                <a:cs typeface="Times New Roman" panose="02020603050405020304" pitchFamily="18" charset="0"/>
              </a:rPr>
              <a:t>e</a:t>
            </a:r>
            <a:endParaRPr lang="zh-TW" altLang="en-US" i="1">
              <a:cs typeface="Times New Roman" panose="02020603050405020304" pitchFamily="18" charset="0"/>
            </a:endParaRPr>
          </a:p>
          <a:p>
            <a:pPr algn="ctr" eaLnBrk="1" hangingPunct="1">
              <a:defRPr/>
            </a:pPr>
            <a:endParaRPr lang="zh-TW" altLang="en-US">
              <a:solidFill>
                <a:srgbClr val="FFFFFF"/>
              </a:solidFill>
            </a:endParaRPr>
          </a:p>
        </p:txBody>
      </p:sp>
      <p:sp>
        <p:nvSpPr>
          <p:cNvPr id="7" name="Text Box 14"/>
          <p:cNvSpPr txBox="1">
            <a:spLocks noChangeArrowheads="1"/>
          </p:cNvSpPr>
          <p:nvPr/>
        </p:nvSpPr>
        <p:spPr bwMode="auto">
          <a:xfrm>
            <a:off x="5892019" y="1998306"/>
            <a:ext cx="7921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波恩</a:t>
            </a:r>
          </a:p>
        </p:txBody>
      </p:sp>
      <p:pic>
        <p:nvPicPr>
          <p:cNvPr id="9" name="Picture 9" descr="http://www.aip.org/history/heisenberg/images/born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4214" y="1012036"/>
            <a:ext cx="1507953" cy="2232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文字方塊 9"/>
          <p:cNvSpPr txBox="1"/>
          <p:nvPr/>
        </p:nvSpPr>
        <p:spPr bwMode="auto">
          <a:xfrm>
            <a:off x="890428" y="3501008"/>
            <a:ext cx="78099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波恩雖然屬於革命陣營，但他對波也是認真的，即使只是一個計算的工具！</a:t>
            </a:r>
            <a:endParaRPr lang="en-US" altLang="zh-TW" sz="1800" dirty="0"/>
          </a:p>
        </p:txBody>
      </p:sp>
      <p:sp>
        <p:nvSpPr>
          <p:cNvPr id="3" name="文字方塊 2"/>
          <p:cNvSpPr txBox="1"/>
          <p:nvPr/>
        </p:nvSpPr>
        <p:spPr bwMode="auto">
          <a:xfrm>
            <a:off x="905234" y="3936044"/>
            <a:ext cx="798724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among the various form of the theory, only Schrodinger’s formalism proved itself appropriate for this purpose, for this reason I am inclined to regard it as the most profound formulation of the quantum laws.               </a:t>
            </a:r>
            <a:r>
              <a:rPr lang="zh-TW" altLang="en-US" sz="1800" dirty="0"/>
              <a:t>                             </a:t>
            </a:r>
            <a:r>
              <a:rPr lang="en-US" altLang="zh-TW" sz="1800" dirty="0"/>
              <a:t>Born 1926</a:t>
            </a:r>
            <a:endParaRPr lang="zh-TW" altLang="en-US" sz="1800" dirty="0"/>
          </a:p>
        </p:txBody>
      </p:sp>
      <p:sp>
        <p:nvSpPr>
          <p:cNvPr id="4" name="文字方塊 3"/>
          <p:cNvSpPr txBox="1"/>
          <p:nvPr/>
        </p:nvSpPr>
        <p:spPr bwMode="auto">
          <a:xfrm>
            <a:off x="928253" y="5085184"/>
            <a:ext cx="732236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在所有現在市面上的理論中，只有薛丁格的理論可以拿來計算電子的散射，就為了這點，我就覺得波動力學是量子物理最偉大的表現之一。</a:t>
            </a:r>
          </a:p>
        </p:txBody>
      </p:sp>
      <p:sp>
        <p:nvSpPr>
          <p:cNvPr id="5" name="文字方塊 4"/>
          <p:cNvSpPr txBox="1"/>
          <p:nvPr/>
        </p:nvSpPr>
        <p:spPr bwMode="auto">
          <a:xfrm>
            <a:off x="890428" y="5827411"/>
            <a:ext cx="78123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波恩是個實際主義者 </a:t>
            </a:r>
            <a:r>
              <a:rPr lang="en-US" altLang="zh-TW" sz="1800" dirty="0"/>
              <a:t>Pragmatist </a:t>
            </a:r>
            <a:r>
              <a:rPr lang="zh-TW" altLang="en-US" sz="1800" dirty="0"/>
              <a:t>，科學的精神就是無所不用其極，完成任務！</a:t>
            </a:r>
          </a:p>
        </p:txBody>
      </p:sp>
    </p:spTree>
    <p:extLst>
      <p:ext uri="{BB962C8B-B14F-4D97-AF65-F5344CB8AC3E}">
        <p14:creationId xmlns:p14="http://schemas.microsoft.com/office/powerpoint/2010/main" val="381459600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5" descr="scatter2"/>
          <p:cNvPicPr>
            <a:picLocks noChangeAspect="1" noChangeArrowheads="1"/>
          </p:cNvPicPr>
          <p:nvPr/>
        </p:nvPicPr>
        <p:blipFill>
          <a:blip r:embed="rId2">
            <a:extLst>
              <a:ext uri="{28A0092B-C50C-407E-A947-70E740481C1C}">
                <a14:useLocalDpi xmlns:a14="http://schemas.microsoft.com/office/drawing/2010/main" val="0"/>
              </a:ext>
            </a:extLst>
          </a:blip>
          <a:srcRect l="19666" t="19582" r="13777" b="43864"/>
          <a:stretch>
            <a:fillRect/>
          </a:stretch>
        </p:blipFill>
        <p:spPr bwMode="auto">
          <a:xfrm>
            <a:off x="2371380" y="1757417"/>
            <a:ext cx="3643312" cy="264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文字方塊 3"/>
          <p:cNvSpPr txBox="1">
            <a:spLocks noChangeArrowheads="1"/>
          </p:cNvSpPr>
          <p:nvPr/>
        </p:nvSpPr>
        <p:spPr bwMode="auto">
          <a:xfrm>
            <a:off x="2371381" y="1351682"/>
            <a:ext cx="4000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平面波會散射為球面波。</a:t>
            </a:r>
          </a:p>
        </p:txBody>
      </p:sp>
      <p:pic>
        <p:nvPicPr>
          <p:cNvPr id="83972" name="圖片 5" descr="scatter.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2384" y="4549730"/>
            <a:ext cx="2597993" cy="2051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3" name="文字方塊 4"/>
          <p:cNvSpPr txBox="1">
            <a:spLocks noChangeArrowheads="1"/>
          </p:cNvSpPr>
          <p:nvPr/>
        </p:nvSpPr>
        <p:spPr bwMode="auto">
          <a:xfrm>
            <a:off x="2371381" y="945947"/>
            <a:ext cx="3429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如果電子是波，波是如何散射？</a:t>
            </a:r>
            <a:endParaRPr lang="en-US" altLang="zh-TW" sz="1800" dirty="0"/>
          </a:p>
        </p:txBody>
      </p:sp>
      <p:sp>
        <p:nvSpPr>
          <p:cNvPr id="6" name="文字方塊 5"/>
          <p:cNvSpPr txBox="1"/>
          <p:nvPr/>
        </p:nvSpPr>
        <p:spPr bwMode="auto">
          <a:xfrm>
            <a:off x="2371381" y="540767"/>
            <a:ext cx="44483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波恩以波動力學來計算電子的散射實驗！</a:t>
            </a:r>
          </a:p>
        </p:txBody>
      </p:sp>
      <p:pic>
        <p:nvPicPr>
          <p:cNvPr id="1026" name="Picture 2">
            <a:extLst>
              <a:ext uri="{FF2B5EF4-FFF2-40B4-BE49-F238E27FC236}">
                <a16:creationId xmlns:a16="http://schemas.microsoft.com/office/drawing/2014/main" id="{EF74CB16-73F1-866C-DE4D-D3B217C31A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5881" y="4581697"/>
            <a:ext cx="3510455" cy="19764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10685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4" descr="散射01"/>
          <p:cNvPicPr>
            <a:picLocks noChangeAspect="1" noChangeArrowheads="1"/>
          </p:cNvPicPr>
          <p:nvPr/>
        </p:nvPicPr>
        <p:blipFill>
          <a:blip r:embed="rId2" cstate="print">
            <a:extLst>
              <a:ext uri="{28A0092B-C50C-407E-A947-70E740481C1C}">
                <a14:useLocalDpi xmlns:a14="http://schemas.microsoft.com/office/drawing/2010/main" val="0"/>
              </a:ext>
            </a:extLst>
          </a:blip>
          <a:srcRect l="5045" t="4810" r="6943" b="4810"/>
          <a:stretch>
            <a:fillRect/>
          </a:stretch>
        </p:blipFill>
        <p:spPr bwMode="auto">
          <a:xfrm>
            <a:off x="1623340" y="867484"/>
            <a:ext cx="4068763" cy="415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ext Box 5"/>
          <p:cNvSpPr txBox="1">
            <a:spLocks noChangeArrowheads="1"/>
          </p:cNvSpPr>
          <p:nvPr/>
        </p:nvSpPr>
        <p:spPr bwMode="auto">
          <a:xfrm>
            <a:off x="1647434" y="6197760"/>
            <a:ext cx="5472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但注意，波包在散射之後就不再是波包形式，</a:t>
            </a:r>
            <a:endParaRPr lang="en-US" altLang="zh-TW" sz="1800" dirty="0"/>
          </a:p>
        </p:txBody>
      </p:sp>
      <p:sp>
        <p:nvSpPr>
          <p:cNvPr id="84996" name="文字方塊 5"/>
          <p:cNvSpPr txBox="1">
            <a:spLocks noChangeArrowheads="1"/>
          </p:cNvSpPr>
          <p:nvPr/>
        </p:nvSpPr>
        <p:spPr bwMode="auto">
          <a:xfrm>
            <a:off x="1623340" y="345172"/>
            <a:ext cx="73411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那如果入射的是一個像顆粒狀的波包：散射後波應該呈球殼狀。</a:t>
            </a:r>
          </a:p>
        </p:txBody>
      </p:sp>
      <p:pic>
        <p:nvPicPr>
          <p:cNvPr id="84997" name="Picture 5" descr="scatter2"/>
          <p:cNvPicPr>
            <a:picLocks noChangeAspect="1" noChangeArrowheads="1"/>
          </p:cNvPicPr>
          <p:nvPr/>
        </p:nvPicPr>
        <p:blipFill>
          <a:blip r:embed="rId3">
            <a:extLst>
              <a:ext uri="{28A0092B-C50C-407E-A947-70E740481C1C}">
                <a14:useLocalDpi xmlns:a14="http://schemas.microsoft.com/office/drawing/2010/main" val="0"/>
              </a:ext>
            </a:extLst>
          </a:blip>
          <a:srcRect l="19666" t="19582" r="13777" b="43864"/>
          <a:stretch>
            <a:fillRect/>
          </a:stretch>
        </p:blipFill>
        <p:spPr bwMode="auto">
          <a:xfrm>
            <a:off x="6123903" y="1011500"/>
            <a:ext cx="2357437"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1684764" y="5069561"/>
            <a:ext cx="71357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波恩以波動力學計算電子散射現象，結果與電子束的實驗量測相符！</a:t>
            </a:r>
            <a:endParaRPr lang="zh-CN" altLang="en-US" sz="1800" dirty="0"/>
          </a:p>
        </p:txBody>
      </p:sp>
      <p:sp>
        <p:nvSpPr>
          <p:cNvPr id="3" name="文字方塊 2"/>
          <p:cNvSpPr txBox="1"/>
          <p:nvPr/>
        </p:nvSpPr>
        <p:spPr bwMode="auto">
          <a:xfrm>
            <a:off x="1685640" y="5581063"/>
            <a:ext cx="5810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電子波的波強度與電子的數量分布吻合。</a:t>
            </a:r>
            <a:endParaRPr lang="zh-CN" altLang="en-US" sz="1800" dirty="0"/>
          </a:p>
        </p:txBody>
      </p:sp>
      <p:pic>
        <p:nvPicPr>
          <p:cNvPr id="4" name="Picture 7" descr="colliding_beam">
            <a:extLst>
              <a:ext uri="{FF2B5EF4-FFF2-40B4-BE49-F238E27FC236}">
                <a16:creationId xmlns:a16="http://schemas.microsoft.com/office/drawing/2014/main" id="{0C892688-7CF8-639D-D7FB-DA0E40026F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3872" r="58298" b="4507"/>
          <a:stretch>
            <a:fillRect/>
          </a:stretch>
        </p:blipFill>
        <p:spPr bwMode="auto">
          <a:xfrm>
            <a:off x="6258315" y="5502578"/>
            <a:ext cx="12382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441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4995"/>
                                        </p:tgtEl>
                                        <p:attrNameLst>
                                          <p:attrName>style.visibility</p:attrName>
                                        </p:attrNameLst>
                                      </p:cBhvr>
                                      <p:to>
                                        <p:strVal val="visible"/>
                                      </p:to>
                                    </p:set>
                                    <p:anim calcmode="lin" valueType="num">
                                      <p:cBhvr additive="base">
                                        <p:cTn id="7" dur="500" fill="hold"/>
                                        <p:tgtEl>
                                          <p:spTgt spid="84995"/>
                                        </p:tgtEl>
                                        <p:attrNameLst>
                                          <p:attrName>ppt_x</p:attrName>
                                        </p:attrNameLst>
                                      </p:cBhvr>
                                      <p:tavLst>
                                        <p:tav tm="0">
                                          <p:val>
                                            <p:strVal val="#ppt_x"/>
                                          </p:val>
                                        </p:tav>
                                        <p:tav tm="100000">
                                          <p:val>
                                            <p:strVal val="#ppt_x"/>
                                          </p:val>
                                        </p:tav>
                                      </p:tavLst>
                                    </p:anim>
                                    <p:anim calcmode="lin" valueType="num">
                                      <p:cBhvr additive="base">
                                        <p:cTn id="8" dur="500" fill="hold"/>
                                        <p:tgtEl>
                                          <p:spTgt spid="8499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6" name="Picture 5" descr="ruthfo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1550" y="1316956"/>
            <a:ext cx="4288806" cy="266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橢圓 8"/>
          <p:cNvSpPr/>
          <p:nvPr/>
        </p:nvSpPr>
        <p:spPr>
          <a:xfrm>
            <a:off x="5796136" y="2348880"/>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11" name="直線單箭頭接點 10"/>
          <p:cNvCxnSpPr/>
          <p:nvPr/>
        </p:nvCxnSpPr>
        <p:spPr>
          <a:xfrm rot="10800000">
            <a:off x="4307359" y="1337345"/>
            <a:ext cx="357188"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矩形 7"/>
          <p:cNvSpPr>
            <a:spLocks noChangeArrowheads="1"/>
          </p:cNvSpPr>
          <p:nvPr/>
        </p:nvSpPr>
        <p:spPr bwMode="auto">
          <a:xfrm>
            <a:off x="2199952" y="4238886"/>
            <a:ext cx="56124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但實驗中觀測到，散射後的電子依然是顆粒狀！</a:t>
            </a:r>
          </a:p>
        </p:txBody>
      </p:sp>
      <p:sp>
        <p:nvSpPr>
          <p:cNvPr id="3" name="文字方塊 2"/>
          <p:cNvSpPr txBox="1"/>
          <p:nvPr/>
        </p:nvSpPr>
        <p:spPr bwMode="auto">
          <a:xfrm>
            <a:off x="1564146" y="4824915"/>
            <a:ext cx="67992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波恩天天看著</a:t>
            </a:r>
            <a:r>
              <a:rPr lang="en-US" altLang="zh-TW" sz="1800" dirty="0"/>
              <a:t>Franck</a:t>
            </a:r>
            <a:r>
              <a:rPr lang="zh-TW" altLang="en-US" sz="1800" dirty="0"/>
              <a:t>的電子散射實驗，散射後永遠還是電子。</a:t>
            </a:r>
          </a:p>
        </p:txBody>
      </p:sp>
    </p:spTree>
    <p:extLst>
      <p:ext uri="{BB962C8B-B14F-4D97-AF65-F5344CB8AC3E}">
        <p14:creationId xmlns:p14="http://schemas.microsoft.com/office/powerpoint/2010/main" val="304933106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4" descr="散射01"/>
          <p:cNvPicPr>
            <a:picLocks noChangeAspect="1" noChangeArrowheads="1"/>
          </p:cNvPicPr>
          <p:nvPr/>
        </p:nvPicPr>
        <p:blipFill>
          <a:blip r:embed="rId2" cstate="print">
            <a:extLst>
              <a:ext uri="{28A0092B-C50C-407E-A947-70E740481C1C}">
                <a14:useLocalDpi xmlns:a14="http://schemas.microsoft.com/office/drawing/2010/main" val="0"/>
              </a:ext>
            </a:extLst>
          </a:blip>
          <a:srcRect l="6943" t="4810" r="5045" b="4810"/>
          <a:stretch>
            <a:fillRect/>
          </a:stretch>
        </p:blipFill>
        <p:spPr bwMode="auto">
          <a:xfrm>
            <a:off x="1211380" y="322535"/>
            <a:ext cx="4071937" cy="398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6" name="Picture 5" descr="ruthfo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6692" y="322535"/>
            <a:ext cx="2678113"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橢圓 8"/>
          <p:cNvSpPr/>
          <p:nvPr/>
        </p:nvSpPr>
        <p:spPr>
          <a:xfrm>
            <a:off x="7867794" y="1179786"/>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11" name="直線單箭頭接點 10"/>
          <p:cNvCxnSpPr/>
          <p:nvPr/>
        </p:nvCxnSpPr>
        <p:spPr>
          <a:xfrm rot="10800000">
            <a:off x="7296267" y="751160"/>
            <a:ext cx="357188"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0" name="Picture 9" descr="http://i51.photobucket.com/albums/f375/light2792000/TRA/tra-p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3518" y="2060848"/>
            <a:ext cx="2886075" cy="240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向右箭號 11"/>
          <p:cNvSpPr/>
          <p:nvPr/>
        </p:nvSpPr>
        <p:spPr>
          <a:xfrm>
            <a:off x="6643643" y="3561035"/>
            <a:ext cx="1143000" cy="2857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弧形箭號 (上彎) 12"/>
          <p:cNvSpPr/>
          <p:nvPr/>
        </p:nvSpPr>
        <p:spPr>
          <a:xfrm flipH="1">
            <a:off x="6572205" y="4132535"/>
            <a:ext cx="1143000" cy="571500"/>
          </a:xfrm>
          <a:prstGeom prst="curved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
        <p:nvSpPr>
          <p:cNvPr id="3" name="TextBox 2">
            <a:extLst>
              <a:ext uri="{FF2B5EF4-FFF2-40B4-BE49-F238E27FC236}">
                <a16:creationId xmlns:a16="http://schemas.microsoft.com/office/drawing/2014/main" id="{92232323-93AF-6D6C-CF21-718949C14848}"/>
              </a:ext>
            </a:extLst>
          </p:cNvPr>
          <p:cNvSpPr txBox="1"/>
          <p:nvPr/>
        </p:nvSpPr>
        <p:spPr>
          <a:xfrm>
            <a:off x="1100917" y="4871766"/>
            <a:ext cx="6942166" cy="369332"/>
          </a:xfrm>
          <a:prstGeom prst="rect">
            <a:avLst/>
          </a:prstGeom>
          <a:noFill/>
        </p:spPr>
        <p:txBody>
          <a:bodyPr wrap="square" rtlCol="0">
            <a:spAutoFit/>
          </a:bodyPr>
          <a:lstStyle/>
          <a:p>
            <a:pPr algn="l"/>
            <a:r>
              <a:rPr lang="en-TW" sz="1800" dirty="0">
                <a:latin typeface="+mj-lt"/>
                <a:ea typeface="PMingLiU" panose="02020500000000000000" pitchFamily="18" charset="-120"/>
              </a:rPr>
              <a:t>實驗看到電子是一顆一顆粒子，但波動力學預測一個球殼波，</a:t>
            </a:r>
          </a:p>
        </p:txBody>
      </p:sp>
      <p:sp>
        <p:nvSpPr>
          <p:cNvPr id="4" name="TextBox 3">
            <a:extLst>
              <a:ext uri="{FF2B5EF4-FFF2-40B4-BE49-F238E27FC236}">
                <a16:creationId xmlns:a16="http://schemas.microsoft.com/office/drawing/2014/main" id="{852FB2F2-AB32-719B-624B-A0669673BBE2}"/>
              </a:ext>
            </a:extLst>
          </p:cNvPr>
          <p:cNvSpPr txBox="1"/>
          <p:nvPr/>
        </p:nvSpPr>
        <p:spPr>
          <a:xfrm>
            <a:off x="1103316" y="5323341"/>
            <a:ext cx="7573140" cy="369332"/>
          </a:xfrm>
          <a:prstGeom prst="rect">
            <a:avLst/>
          </a:prstGeom>
          <a:noFill/>
        </p:spPr>
        <p:txBody>
          <a:bodyPr wrap="square" rtlCol="0">
            <a:spAutoFit/>
          </a:bodyPr>
          <a:lstStyle/>
          <a:p>
            <a:pPr algn="l"/>
            <a:r>
              <a:rPr lang="en-TW" sz="1800" dirty="0">
                <a:latin typeface="+mj-lt"/>
                <a:ea typeface="PMingLiU" panose="02020500000000000000" pitchFamily="18" charset="-120"/>
              </a:rPr>
              <a:t>如果電子看起來像粒子是因為是波包</a:t>
            </a:r>
            <a:r>
              <a:rPr lang="en-TW" sz="1800">
                <a:latin typeface="+mj-lt"/>
                <a:ea typeface="PMingLiU" panose="02020500000000000000" pitchFamily="18" charset="-120"/>
              </a:rPr>
              <a:t>，那</a:t>
            </a:r>
            <a:r>
              <a:rPr lang="en-GB" sz="1800" dirty="0" err="1">
                <a:latin typeface="+mj-lt"/>
                <a:ea typeface="PMingLiU" panose="02020500000000000000" pitchFamily="18" charset="-120"/>
              </a:rPr>
              <a:t>球殼波</a:t>
            </a:r>
            <a:r>
              <a:rPr lang="en-TW" sz="1800">
                <a:latin typeface="+mj-lt"/>
                <a:ea typeface="PMingLiU" panose="02020500000000000000" pitchFamily="18" charset="-120"/>
              </a:rPr>
              <a:t>預測顯然不符實驗事實</a:t>
            </a:r>
            <a:r>
              <a:rPr lang="en-TW" sz="1800" dirty="0">
                <a:latin typeface="+mj-lt"/>
                <a:ea typeface="PMingLiU" panose="02020500000000000000" pitchFamily="18" charset="-120"/>
              </a:rPr>
              <a:t>。</a:t>
            </a:r>
          </a:p>
        </p:txBody>
      </p:sp>
    </p:spTree>
    <p:extLst>
      <p:ext uri="{BB962C8B-B14F-4D97-AF65-F5344CB8AC3E}">
        <p14:creationId xmlns:p14="http://schemas.microsoft.com/office/powerpoint/2010/main" val="897479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nodeType="clickEffect">
                                  <p:stCondLst>
                                    <p:cond delay="0"/>
                                  </p:stCondLst>
                                  <p:childTnLst>
                                    <p:anim calcmode="lin" valueType="num">
                                      <p:cBhvr additive="base">
                                        <p:cTn id="22" dur="500"/>
                                        <p:tgtEl>
                                          <p:spTgt spid="10"/>
                                        </p:tgtEl>
                                        <p:attrNameLst>
                                          <p:attrName>ppt_x</p:attrName>
                                        </p:attrNameLst>
                                      </p:cBhvr>
                                      <p:tavLst>
                                        <p:tav tm="0">
                                          <p:val>
                                            <p:strVal val="ppt_x"/>
                                          </p:val>
                                        </p:tav>
                                        <p:tav tm="100000">
                                          <p:val>
                                            <p:strVal val="ppt_x"/>
                                          </p:val>
                                        </p:tav>
                                      </p:tavLst>
                                    </p:anim>
                                    <p:anim calcmode="lin" valueType="num">
                                      <p:cBhvr additive="base">
                                        <p:cTn id="23" dur="500"/>
                                        <p:tgtEl>
                                          <p:spTgt spid="10"/>
                                        </p:tgtEl>
                                        <p:attrNameLst>
                                          <p:attrName>ppt_y</p:attrName>
                                        </p:attrNameLst>
                                      </p:cBhvr>
                                      <p:tavLst>
                                        <p:tav tm="0">
                                          <p:val>
                                            <p:strVal val="ppt_y"/>
                                          </p:val>
                                        </p:tav>
                                        <p:tav tm="100000">
                                          <p:val>
                                            <p:strVal val="1+ppt_h/2"/>
                                          </p:val>
                                        </p:tav>
                                      </p:tavLst>
                                    </p:anim>
                                    <p:set>
                                      <p:cBhvr>
                                        <p:cTn id="24" dur="1" fill="hold">
                                          <p:stCondLst>
                                            <p:cond delay="499"/>
                                          </p:stCondLst>
                                        </p:cTn>
                                        <p:tgtEl>
                                          <p:spTgt spid="10"/>
                                        </p:tgtEl>
                                        <p:attrNameLst>
                                          <p:attrName>style.visibility</p:attrName>
                                        </p:attrNameLst>
                                      </p:cBhvr>
                                      <p:to>
                                        <p:strVal val="hidden"/>
                                      </p:to>
                                    </p:set>
                                  </p:childTnLst>
                                </p:cTn>
                              </p:par>
                              <p:par>
                                <p:cTn id="25" presetID="2" presetClass="exit" presetSubtype="4" fill="hold" grpId="1" nodeType="withEffect">
                                  <p:stCondLst>
                                    <p:cond delay="0"/>
                                  </p:stCondLst>
                                  <p:childTnLst>
                                    <p:anim calcmode="lin" valueType="num">
                                      <p:cBhvr additive="base">
                                        <p:cTn id="26" dur="500"/>
                                        <p:tgtEl>
                                          <p:spTgt spid="12"/>
                                        </p:tgtEl>
                                        <p:attrNameLst>
                                          <p:attrName>ppt_x</p:attrName>
                                        </p:attrNameLst>
                                      </p:cBhvr>
                                      <p:tavLst>
                                        <p:tav tm="0">
                                          <p:val>
                                            <p:strVal val="ppt_x"/>
                                          </p:val>
                                        </p:tav>
                                        <p:tav tm="100000">
                                          <p:val>
                                            <p:strVal val="ppt_x"/>
                                          </p:val>
                                        </p:tav>
                                      </p:tavLst>
                                    </p:anim>
                                    <p:anim calcmode="lin" valueType="num">
                                      <p:cBhvr additive="base">
                                        <p:cTn id="27" dur="500"/>
                                        <p:tgtEl>
                                          <p:spTgt spid="12"/>
                                        </p:tgtEl>
                                        <p:attrNameLst>
                                          <p:attrName>ppt_y</p:attrName>
                                        </p:attrNameLst>
                                      </p:cBhvr>
                                      <p:tavLst>
                                        <p:tav tm="0">
                                          <p:val>
                                            <p:strVal val="ppt_y"/>
                                          </p:val>
                                        </p:tav>
                                        <p:tav tm="100000">
                                          <p:val>
                                            <p:strVal val="1+ppt_h/2"/>
                                          </p:val>
                                        </p:tav>
                                      </p:tavLst>
                                    </p:anim>
                                    <p:set>
                                      <p:cBhvr>
                                        <p:cTn id="28" dur="1" fill="hold">
                                          <p:stCondLst>
                                            <p:cond delay="499"/>
                                          </p:stCondLst>
                                        </p:cTn>
                                        <p:tgtEl>
                                          <p:spTgt spid="12"/>
                                        </p:tgtEl>
                                        <p:attrNameLst>
                                          <p:attrName>style.visibility</p:attrName>
                                        </p:attrNameLst>
                                      </p:cBhvr>
                                      <p:to>
                                        <p:strVal val="hidden"/>
                                      </p:to>
                                    </p:set>
                                  </p:childTnLst>
                                </p:cTn>
                              </p:par>
                              <p:par>
                                <p:cTn id="29" presetID="2" presetClass="exit" presetSubtype="4" fill="hold" grpId="1" nodeType="withEffect">
                                  <p:stCondLst>
                                    <p:cond delay="0"/>
                                  </p:stCondLst>
                                  <p:childTnLst>
                                    <p:anim calcmode="lin" valueType="num">
                                      <p:cBhvr additive="base">
                                        <p:cTn id="30" dur="500"/>
                                        <p:tgtEl>
                                          <p:spTgt spid="13"/>
                                        </p:tgtEl>
                                        <p:attrNameLst>
                                          <p:attrName>ppt_x</p:attrName>
                                        </p:attrNameLst>
                                      </p:cBhvr>
                                      <p:tavLst>
                                        <p:tav tm="0">
                                          <p:val>
                                            <p:strVal val="ppt_x"/>
                                          </p:val>
                                        </p:tav>
                                        <p:tav tm="100000">
                                          <p:val>
                                            <p:strVal val="ppt_x"/>
                                          </p:val>
                                        </p:tav>
                                      </p:tavLst>
                                    </p:anim>
                                    <p:anim calcmode="lin" valueType="num">
                                      <p:cBhvr additive="base">
                                        <p:cTn id="31" dur="500"/>
                                        <p:tgtEl>
                                          <p:spTgt spid="13"/>
                                        </p:tgtEl>
                                        <p:attrNameLst>
                                          <p:attrName>ppt_y</p:attrName>
                                        </p:attrNameLst>
                                      </p:cBhvr>
                                      <p:tavLst>
                                        <p:tav tm="0">
                                          <p:val>
                                            <p:strVal val="ppt_y"/>
                                          </p:val>
                                        </p:tav>
                                        <p:tav tm="100000">
                                          <p:val>
                                            <p:strVal val="1+ppt_h/2"/>
                                          </p:val>
                                        </p:tav>
                                      </p:tavLst>
                                    </p:anim>
                                    <p:set>
                                      <p:cBhvr>
                                        <p:cTn id="32" dur="1" fill="hold">
                                          <p:stCondLst>
                                            <p:cond delay="499"/>
                                          </p:stCondLst>
                                        </p:cTn>
                                        <p:tgtEl>
                                          <p:spTgt spid="1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9876"/>
                                        </p:tgtEl>
                                        <p:attrNameLst>
                                          <p:attrName>style.visibility</p:attrName>
                                        </p:attrNameLst>
                                      </p:cBhvr>
                                      <p:to>
                                        <p:strVal val="visible"/>
                                      </p:to>
                                    </p:set>
                                    <p:anim calcmode="lin" valueType="num">
                                      <p:cBhvr additive="base">
                                        <p:cTn id="37" dur="500" fill="hold"/>
                                        <p:tgtEl>
                                          <p:spTgt spid="79876"/>
                                        </p:tgtEl>
                                        <p:attrNameLst>
                                          <p:attrName>ppt_x</p:attrName>
                                        </p:attrNameLst>
                                      </p:cBhvr>
                                      <p:tavLst>
                                        <p:tav tm="0">
                                          <p:val>
                                            <p:strVal val="#ppt_x"/>
                                          </p:val>
                                        </p:tav>
                                        <p:tav tm="100000">
                                          <p:val>
                                            <p:strVal val="#ppt_x"/>
                                          </p:val>
                                        </p:tav>
                                      </p:tavLst>
                                    </p:anim>
                                    <p:anim calcmode="lin" valueType="num">
                                      <p:cBhvr additive="base">
                                        <p:cTn id="38" dur="500" fill="hold"/>
                                        <p:tgtEl>
                                          <p:spTgt spid="7987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500" fill="hold"/>
                                        <p:tgtEl>
                                          <p:spTgt spid="9"/>
                                        </p:tgtEl>
                                        <p:attrNameLst>
                                          <p:attrName>ppt_x</p:attrName>
                                        </p:attrNameLst>
                                      </p:cBhvr>
                                      <p:tavLst>
                                        <p:tav tm="0">
                                          <p:val>
                                            <p:strVal val="#ppt_x"/>
                                          </p:val>
                                        </p:tav>
                                        <p:tav tm="100000">
                                          <p:val>
                                            <p:strVal val="#ppt_x"/>
                                          </p:val>
                                        </p:tav>
                                      </p:tavLst>
                                    </p:anim>
                                    <p:anim calcmode="lin" valueType="num">
                                      <p:cBhvr additive="base">
                                        <p:cTn id="42" dur="500" fill="hold"/>
                                        <p:tgtEl>
                                          <p:spTgt spid="9"/>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ppt_x"/>
                                          </p:val>
                                        </p:tav>
                                        <p:tav tm="100000">
                                          <p:val>
                                            <p:strVal val="#ppt_x"/>
                                          </p:val>
                                        </p:tav>
                                      </p:tavLst>
                                    </p:anim>
                                    <p:anim calcmode="lin" valueType="num">
                                      <p:cBhvr additive="base">
                                        <p:cTn id="4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2" grpId="1" animBg="1"/>
      <p:bldP spid="13" grpId="0" animBg="1"/>
      <p:bldP spid="13" grpId="1"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文字方塊 2"/>
          <p:cNvSpPr txBox="1">
            <a:spLocks noChangeArrowheads="1"/>
          </p:cNvSpPr>
          <p:nvPr/>
        </p:nvSpPr>
        <p:spPr bwMode="auto">
          <a:xfrm>
            <a:off x="903957" y="1853611"/>
            <a:ext cx="77927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保守派希望以波包來</a:t>
            </a:r>
            <a:r>
              <a:rPr lang="zh-TW" altLang="en-US" sz="1800" dirty="0">
                <a:solidFill>
                  <a:srgbClr val="FF0000"/>
                </a:solidFill>
              </a:rPr>
              <a:t>完全</a:t>
            </a:r>
            <a:r>
              <a:rPr lang="zh-TW" altLang="en-US" sz="1800" dirty="0"/>
              <a:t>取代無法分割的、不連續的粒子，</a:t>
            </a:r>
          </a:p>
        </p:txBody>
      </p:sp>
      <p:pic>
        <p:nvPicPr>
          <p:cNvPr id="87043" name="Picture 9" descr="http://www.aip.org/history/heisenberg/images/born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152" y="2924944"/>
            <a:ext cx="1848495" cy="2736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903957" y="2416307"/>
            <a:ext cx="2954655" cy="369332"/>
          </a:xfrm>
          <a:prstGeom prst="rect">
            <a:avLst/>
          </a:prstGeom>
        </p:spPr>
        <p:txBody>
          <a:bodyPr wrap="none">
            <a:spAutoFit/>
          </a:bodyPr>
          <a:lstStyle/>
          <a:p>
            <a:pPr lvl="0" eaLnBrk="1" hangingPunct="1"/>
            <a:r>
              <a:rPr lang="zh-TW" altLang="en-US" sz="1800" dirty="0">
                <a:solidFill>
                  <a:srgbClr val="000000"/>
                </a:solidFill>
              </a:rPr>
              <a:t>這樣的期待是不切實際的！</a:t>
            </a:r>
          </a:p>
        </p:txBody>
      </p:sp>
      <p:sp>
        <p:nvSpPr>
          <p:cNvPr id="5" name="Oval 7"/>
          <p:cNvSpPr>
            <a:spLocks noChangeArrowheads="1"/>
          </p:cNvSpPr>
          <p:nvPr/>
        </p:nvSpPr>
        <p:spPr bwMode="auto">
          <a:xfrm>
            <a:off x="1582450" y="4667253"/>
            <a:ext cx="242887" cy="230187"/>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graphicFrame>
        <p:nvGraphicFramePr>
          <p:cNvPr id="6" name="Object 8"/>
          <p:cNvGraphicFramePr>
            <a:graphicFrameLocks noChangeAspect="1"/>
          </p:cNvGraphicFramePr>
          <p:nvPr>
            <p:extLst>
              <p:ext uri="{D42A27DB-BD31-4B8C-83A1-F6EECF244321}">
                <p14:modId xmlns:p14="http://schemas.microsoft.com/office/powerpoint/2010/main" val="4010920490"/>
              </p:ext>
            </p:extLst>
          </p:nvPr>
        </p:nvGraphicFramePr>
        <p:xfrm>
          <a:off x="2333193" y="4602165"/>
          <a:ext cx="360362" cy="360363"/>
        </p:xfrm>
        <a:graphic>
          <a:graphicData uri="http://schemas.openxmlformats.org/presentationml/2006/ole">
            <mc:AlternateContent xmlns:mc="http://schemas.openxmlformats.org/markup-compatibility/2006">
              <mc:Choice xmlns:v="urn:schemas-microsoft-com:vml" Requires="v">
                <p:oleObj name="方程式" r:id="rId3" imgW="126725" imgH="126725" progId="Equation.3">
                  <p:embed/>
                </p:oleObj>
              </mc:Choice>
              <mc:Fallback>
                <p:oleObj name="方程式" r:id="rId3" imgW="126725" imgH="126725" progId="Equation.3">
                  <p:embed/>
                  <p:pic>
                    <p:nvPicPr>
                      <p:cNvPr id="6"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3193" y="4602165"/>
                        <a:ext cx="360362"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pic>
        <p:nvPicPr>
          <p:cNvPr id="7" name="Picture 4" descr="C:\Users\Chia-Hung Chang\Downloads\Data\Knight\Media\Chapter40\Images\40_17Figure-F.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845" t="16996" b="14282"/>
          <a:stretch/>
        </p:blipFill>
        <p:spPr bwMode="auto">
          <a:xfrm>
            <a:off x="3197289" y="4162267"/>
            <a:ext cx="1925703" cy="12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字方塊 7"/>
          <p:cNvSpPr txBox="1"/>
          <p:nvPr/>
        </p:nvSpPr>
        <p:spPr bwMode="auto">
          <a:xfrm>
            <a:off x="903957" y="1284764"/>
            <a:ext cx="51794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波恩文章的第一個結論：</a:t>
            </a:r>
          </a:p>
        </p:txBody>
      </p:sp>
    </p:spTree>
    <p:extLst>
      <p:ext uri="{BB962C8B-B14F-4D97-AF65-F5344CB8AC3E}">
        <p14:creationId xmlns:p14="http://schemas.microsoft.com/office/powerpoint/2010/main" val="163431905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文字方塊 3"/>
          <p:cNvSpPr txBox="1">
            <a:spLocks noChangeArrowheads="1"/>
          </p:cNvSpPr>
          <p:nvPr/>
        </p:nvSpPr>
        <p:spPr bwMode="auto">
          <a:xfrm>
            <a:off x="1513136" y="3546077"/>
            <a:ext cx="7072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波恩更進一步把保守派最害怕的</a:t>
            </a:r>
            <a:r>
              <a:rPr lang="zh-TW" altLang="en-US" sz="1800" dirty="0">
                <a:solidFill>
                  <a:srgbClr val="FF0000"/>
                </a:solidFill>
              </a:rPr>
              <a:t>不確定性</a:t>
            </a:r>
            <a:r>
              <a:rPr lang="zh-TW" altLang="en-US" sz="1800" dirty="0"/>
              <a:t>正式地請進門！</a:t>
            </a:r>
          </a:p>
        </p:txBody>
      </p:sp>
      <p:pic>
        <p:nvPicPr>
          <p:cNvPr id="5" name="Picture 7" descr="http://movie.yatta.com.tw/upload/userfile/Centurion%20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2796" y="446991"/>
            <a:ext cx="3409950" cy="226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字方塊 7"/>
          <p:cNvSpPr txBox="1">
            <a:spLocks noChangeArrowheads="1"/>
          </p:cNvSpPr>
          <p:nvPr/>
        </p:nvSpPr>
        <p:spPr bwMode="auto">
          <a:xfrm>
            <a:off x="1513136" y="4047391"/>
            <a:ext cx="49704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如入侵的蠻夷已慢慢靠近！</a:t>
            </a:r>
          </a:p>
        </p:txBody>
      </p:sp>
      <p:sp>
        <p:nvSpPr>
          <p:cNvPr id="2" name="文字方塊 1"/>
          <p:cNvSpPr txBox="1"/>
          <p:nvPr/>
        </p:nvSpPr>
        <p:spPr bwMode="auto">
          <a:xfrm>
            <a:off x="1530132" y="2967271"/>
            <a:ext cx="63294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不只如此，這篇文章比你想像地要更加恐怖！</a:t>
            </a:r>
          </a:p>
        </p:txBody>
      </p:sp>
      <p:sp>
        <p:nvSpPr>
          <p:cNvPr id="7" name="文字方塊 6"/>
          <p:cNvSpPr txBox="1"/>
          <p:nvPr/>
        </p:nvSpPr>
        <p:spPr bwMode="auto">
          <a:xfrm>
            <a:off x="1530132" y="4551447"/>
            <a:ext cx="63729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弔詭的是，這竟然是因為</a:t>
            </a:r>
            <a:r>
              <a:rPr lang="en-US" altLang="zh-TW" sz="1800" dirty="0"/>
              <a:t>…..</a:t>
            </a:r>
            <a:endParaRPr lang="zh-TW" altLang="en-US" sz="1800" dirty="0"/>
          </a:p>
        </p:txBody>
      </p:sp>
      <p:sp>
        <p:nvSpPr>
          <p:cNvPr id="8" name="文字方塊 7"/>
          <p:cNvSpPr txBox="1"/>
          <p:nvPr/>
        </p:nvSpPr>
        <p:spPr bwMode="auto">
          <a:xfrm>
            <a:off x="1530132" y="5982006"/>
            <a:ext cx="73623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所以，盡管電子的粒子性無可爭議，但電子仍服從波性！</a:t>
            </a:r>
          </a:p>
        </p:txBody>
      </p:sp>
      <p:sp>
        <p:nvSpPr>
          <p:cNvPr id="3" name="矩形 2"/>
          <p:cNvSpPr/>
          <p:nvPr/>
        </p:nvSpPr>
        <p:spPr>
          <a:xfrm>
            <a:off x="1510581" y="5521068"/>
            <a:ext cx="7272808" cy="369332"/>
          </a:xfrm>
          <a:prstGeom prst="rect">
            <a:avLst/>
          </a:prstGeom>
        </p:spPr>
        <p:txBody>
          <a:bodyPr wrap="square">
            <a:spAutoFit/>
          </a:bodyPr>
          <a:lstStyle/>
          <a:p>
            <a:r>
              <a:rPr lang="zh-TW" altLang="en-US" sz="1800" dirty="0"/>
              <a:t>注意：</a:t>
            </a:r>
            <a:r>
              <a:rPr lang="zh-TW" altLang="en-US" sz="1800" dirty="0">
                <a:solidFill>
                  <a:srgbClr val="FF0000"/>
                </a:solidFill>
              </a:rPr>
              <a:t>波恩以波動力學對電子散射實驗的計算竟然是正確的！</a:t>
            </a:r>
          </a:p>
        </p:txBody>
      </p:sp>
      <p:sp>
        <p:nvSpPr>
          <p:cNvPr id="4" name="文字方塊 3"/>
          <p:cNvSpPr txBox="1"/>
          <p:nvPr/>
        </p:nvSpPr>
        <p:spPr bwMode="auto">
          <a:xfrm>
            <a:off x="1513136" y="5013176"/>
            <a:ext cx="4914076" cy="380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保守派主張的電子波不是毫無真實性。</a:t>
            </a:r>
          </a:p>
        </p:txBody>
      </p:sp>
    </p:spTree>
    <p:extLst>
      <p:ext uri="{BB962C8B-B14F-4D97-AF65-F5344CB8AC3E}">
        <p14:creationId xmlns:p14="http://schemas.microsoft.com/office/powerpoint/2010/main" val="20390351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8066"/>
                                        </p:tgtEl>
                                        <p:attrNameLst>
                                          <p:attrName>style.visibility</p:attrName>
                                        </p:attrNameLst>
                                      </p:cBhvr>
                                      <p:to>
                                        <p:strVal val="visible"/>
                                      </p:to>
                                    </p:set>
                                    <p:anim calcmode="lin" valueType="num">
                                      <p:cBhvr additive="base">
                                        <p:cTn id="7" dur="500" fill="hold"/>
                                        <p:tgtEl>
                                          <p:spTgt spid="88066"/>
                                        </p:tgtEl>
                                        <p:attrNameLst>
                                          <p:attrName>ppt_x</p:attrName>
                                        </p:attrNameLst>
                                      </p:cBhvr>
                                      <p:tavLst>
                                        <p:tav tm="0">
                                          <p:val>
                                            <p:strVal val="#ppt_x"/>
                                          </p:val>
                                        </p:tav>
                                        <p:tav tm="100000">
                                          <p:val>
                                            <p:strVal val="#ppt_x"/>
                                          </p:val>
                                        </p:tav>
                                      </p:tavLst>
                                    </p:anim>
                                    <p:anim calcmode="lin" valueType="num">
                                      <p:cBhvr additive="base">
                                        <p:cTn id="8" dur="500" fill="hold"/>
                                        <p:tgtEl>
                                          <p:spTgt spid="8806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additive="base">
                                        <p:cTn id="33" dur="500" fill="hold"/>
                                        <p:tgtEl>
                                          <p:spTgt spid="4"/>
                                        </p:tgtEl>
                                        <p:attrNameLst>
                                          <p:attrName>ppt_x</p:attrName>
                                        </p:attrNameLst>
                                      </p:cBhvr>
                                      <p:tavLst>
                                        <p:tav tm="0">
                                          <p:val>
                                            <p:strVal val="#ppt_x"/>
                                          </p:val>
                                        </p:tav>
                                        <p:tav tm="100000">
                                          <p:val>
                                            <p:strVal val="#ppt_x"/>
                                          </p:val>
                                        </p:tav>
                                      </p:tavLst>
                                    </p:anim>
                                    <p:anim calcmode="lin" valueType="num">
                                      <p:cBhvr additive="base">
                                        <p:cTn id="3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6" grpId="0"/>
      <p:bldP spid="6" grpId="0"/>
      <p:bldP spid="7" grpId="0"/>
      <p:bldP spid="8" grpId="0"/>
      <p:bldP spid="3" grpId="0"/>
      <p:bldP spid="4"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Picture 4" descr="f40_01"/>
          <p:cNvPicPr>
            <a:picLocks noChangeAspect="1" noChangeArrowheads="1"/>
          </p:cNvPicPr>
          <p:nvPr/>
        </p:nvPicPr>
        <p:blipFill>
          <a:blip r:embed="rId2">
            <a:extLst>
              <a:ext uri="{28A0092B-C50C-407E-A947-70E740481C1C}">
                <a14:useLocalDpi xmlns:a14="http://schemas.microsoft.com/office/drawing/2010/main" val="0"/>
              </a:ext>
            </a:extLst>
          </a:blip>
          <a:srcRect l="10568" t="-4253" r="45399" b="42857"/>
          <a:stretch>
            <a:fillRect/>
          </a:stretch>
        </p:blipFill>
        <p:spPr bwMode="auto">
          <a:xfrm>
            <a:off x="2110309" y="1778094"/>
            <a:ext cx="2016125"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0771" name="圖片 18" descr="QM23.jpg"/>
          <p:cNvPicPr>
            <a:picLocks noChangeAspect="1"/>
          </p:cNvPicPr>
          <p:nvPr/>
        </p:nvPicPr>
        <p:blipFill>
          <a:blip r:embed="rId3">
            <a:extLst>
              <a:ext uri="{28A0092B-C50C-407E-A947-70E740481C1C}">
                <a14:useLocalDpi xmlns:a14="http://schemas.microsoft.com/office/drawing/2010/main" val="0"/>
              </a:ext>
            </a:extLst>
          </a:blip>
          <a:srcRect l="19308" t="6783" r="5357" b="23404"/>
          <a:stretch>
            <a:fillRect/>
          </a:stretch>
        </p:blipFill>
        <p:spPr bwMode="auto">
          <a:xfrm>
            <a:off x="1753187" y="2963495"/>
            <a:ext cx="2754313" cy="214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2" name="Oval 7"/>
          <p:cNvSpPr>
            <a:spLocks noChangeArrowheads="1"/>
          </p:cNvSpPr>
          <p:nvPr/>
        </p:nvSpPr>
        <p:spPr bwMode="auto">
          <a:xfrm>
            <a:off x="1853199" y="3425458"/>
            <a:ext cx="320675" cy="3175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sp>
        <p:nvSpPr>
          <p:cNvPr id="6" name="向右箭號 5"/>
          <p:cNvSpPr/>
          <p:nvPr/>
        </p:nvSpPr>
        <p:spPr>
          <a:xfrm>
            <a:off x="2298493" y="3538170"/>
            <a:ext cx="321469" cy="4603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60774" name="Oval 7"/>
          <p:cNvSpPr>
            <a:spLocks noChangeArrowheads="1"/>
          </p:cNvSpPr>
          <p:nvPr/>
        </p:nvSpPr>
        <p:spPr bwMode="auto">
          <a:xfrm>
            <a:off x="2905712" y="3395295"/>
            <a:ext cx="320675" cy="3175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sp>
        <p:nvSpPr>
          <p:cNvPr id="8" name="向右箭號 7"/>
          <p:cNvSpPr/>
          <p:nvPr/>
        </p:nvSpPr>
        <p:spPr>
          <a:xfrm>
            <a:off x="3405775" y="3538170"/>
            <a:ext cx="142875" cy="46038"/>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60776" name="文字方塊 5"/>
          <p:cNvSpPr txBox="1">
            <a:spLocks noChangeArrowheads="1"/>
          </p:cNvSpPr>
          <p:nvPr/>
        </p:nvSpPr>
        <p:spPr bwMode="auto">
          <a:xfrm>
            <a:off x="1432073" y="5372101"/>
            <a:ext cx="74604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若是古典粒子會直接穿越，因在邊界被施力，動能會變小，速度會變慢。</a:t>
            </a:r>
          </a:p>
        </p:txBody>
      </p:sp>
      <mc:AlternateContent xmlns:mc="http://schemas.openxmlformats.org/markup-compatibility/2006" xmlns:a14="http://schemas.microsoft.com/office/drawing/2010/main">
        <mc:Choice Requires="a14">
          <p:sp>
            <p:nvSpPr>
              <p:cNvPr id="10" name="矩形 9"/>
              <p:cNvSpPr/>
              <p:nvPr/>
            </p:nvSpPr>
            <p:spPr>
              <a:xfrm>
                <a:off x="2110309" y="1849531"/>
                <a:ext cx="903720" cy="287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14:m>
                  <m:oMathPara xmlns:m="http://schemas.openxmlformats.org/officeDocument/2006/math">
                    <m:oMathParaPr>
                      <m:jc m:val="centerGroup"/>
                    </m:oMathParaPr>
                    <m:oMath xmlns:m="http://schemas.openxmlformats.org/officeDocument/2006/math">
                      <m:r>
                        <a:rPr lang="en-US" altLang="zh-TW" sz="1800" i="1" dirty="0" smtClean="0">
                          <a:latin typeface="Cambria Math" panose="02040503050406030204" pitchFamily="18" charset="0"/>
                        </a:rPr>
                        <m:t>𝑉</m:t>
                      </m:r>
                      <m:r>
                        <a:rPr lang="en-US" altLang="zh-TW" sz="1800" b="0" i="1" dirty="0" smtClean="0">
                          <a:latin typeface="Cambria Math" panose="02040503050406030204" pitchFamily="18" charset="0"/>
                        </a:rPr>
                        <m:t>=</m:t>
                      </m:r>
                      <m:r>
                        <a:rPr lang="en-US" altLang="zh-TW" sz="1800" i="1" dirty="0" smtClean="0">
                          <a:latin typeface="Cambria Math" panose="02040503050406030204" pitchFamily="18" charset="0"/>
                        </a:rPr>
                        <m:t>0</m:t>
                      </m:r>
                    </m:oMath>
                  </m:oMathPara>
                </a14:m>
                <a:endParaRPr lang="zh-TW" altLang="en-US" sz="1800" dirty="0"/>
              </a:p>
            </p:txBody>
          </p:sp>
        </mc:Choice>
        <mc:Fallback xmlns="">
          <p:sp>
            <p:nvSpPr>
              <p:cNvPr id="10" name="矩形 9"/>
              <p:cNvSpPr>
                <a:spLocks noRot="1" noChangeAspect="1" noMove="1" noResize="1" noEditPoints="1" noAdjustHandles="1" noChangeArrowheads="1" noChangeShapeType="1" noTextEdit="1"/>
              </p:cNvSpPr>
              <p:nvPr/>
            </p:nvSpPr>
            <p:spPr>
              <a:xfrm>
                <a:off x="2110309" y="1849531"/>
                <a:ext cx="903720" cy="287337"/>
              </a:xfrm>
              <a:prstGeom prst="rect">
                <a:avLst/>
              </a:prstGeom>
              <a:blipFill>
                <a:blip r:embed="rId4"/>
                <a:stretch>
                  <a:fillRect b="-4348"/>
                </a:stretch>
              </a:blipFill>
              <a:ln>
                <a:noFill/>
              </a:ln>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1" name="矩形 10"/>
              <p:cNvSpPr/>
              <p:nvPr/>
            </p:nvSpPr>
            <p:spPr>
              <a:xfrm>
                <a:off x="3099809" y="1849531"/>
                <a:ext cx="1026542" cy="285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14:m>
                  <m:oMathPara xmlns:m="http://schemas.openxmlformats.org/officeDocument/2006/math">
                    <m:oMathParaPr>
                      <m:jc m:val="centerGroup"/>
                    </m:oMathParaPr>
                    <m:oMath xmlns:m="http://schemas.openxmlformats.org/officeDocument/2006/math">
                      <m:r>
                        <a:rPr lang="en-US" altLang="zh-TW" sz="1800" i="1" dirty="0" smtClean="0">
                          <a:latin typeface="Cambria Math" panose="02040503050406030204" pitchFamily="18" charset="0"/>
                        </a:rPr>
                        <m:t>𝑉</m:t>
                      </m:r>
                      <m:r>
                        <a:rPr lang="en-US" altLang="zh-TW" sz="1800" i="1" dirty="0" smtClean="0">
                          <a:latin typeface="Cambria Math" panose="02040503050406030204" pitchFamily="18" charset="0"/>
                        </a:rPr>
                        <m:t> = </m:t>
                      </m:r>
                      <m:r>
                        <a:rPr lang="en-US" altLang="zh-TW" sz="1800" i="1" dirty="0" smtClean="0">
                          <a:latin typeface="Cambria Math" panose="02040503050406030204" pitchFamily="18" charset="0"/>
                        </a:rPr>
                        <m:t>𝑉</m:t>
                      </m:r>
                      <m:r>
                        <a:rPr lang="en-US" altLang="zh-TW" sz="1800" i="1" baseline="-25000" dirty="0" smtClean="0">
                          <a:latin typeface="Cambria Math" panose="02040503050406030204" pitchFamily="18" charset="0"/>
                        </a:rPr>
                        <m:t>0</m:t>
                      </m:r>
                    </m:oMath>
                  </m:oMathPara>
                </a14:m>
                <a:endParaRPr lang="zh-TW" altLang="en-US" sz="1800" baseline="-25000" dirty="0"/>
              </a:p>
            </p:txBody>
          </p:sp>
        </mc:Choice>
        <mc:Fallback xmlns="">
          <p:sp>
            <p:nvSpPr>
              <p:cNvPr id="11" name="矩形 10"/>
              <p:cNvSpPr>
                <a:spLocks noRot="1" noChangeAspect="1" noMove="1" noResize="1" noEditPoints="1" noAdjustHandles="1" noChangeArrowheads="1" noChangeShapeType="1" noTextEdit="1"/>
              </p:cNvSpPr>
              <p:nvPr/>
            </p:nvSpPr>
            <p:spPr>
              <a:xfrm>
                <a:off x="3099809" y="1849531"/>
                <a:ext cx="1026542" cy="285749"/>
              </a:xfrm>
              <a:prstGeom prst="rect">
                <a:avLst/>
              </a:prstGeom>
              <a:blipFill>
                <a:blip r:embed="rId5"/>
                <a:stretch>
                  <a:fillRect t="-4348" b="-34783"/>
                </a:stretch>
              </a:blipFill>
              <a:ln>
                <a:noFill/>
              </a:ln>
            </p:spPr>
            <p:txBody>
              <a:bodyPr/>
              <a:lstStyle/>
              <a:p>
                <a:r>
                  <a:rPr lang="zh-TW" altLang="en-US">
                    <a:noFill/>
                  </a:rPr>
                  <a:t> </a:t>
                </a:r>
              </a:p>
            </p:txBody>
          </p:sp>
        </mc:Fallback>
      </mc:AlternateContent>
      <p:sp>
        <p:nvSpPr>
          <p:cNvPr id="160779" name="文字方塊 3"/>
          <p:cNvSpPr txBox="1">
            <a:spLocks noChangeArrowheads="1"/>
          </p:cNvSpPr>
          <p:nvPr/>
        </p:nvSpPr>
        <p:spPr bwMode="auto">
          <a:xfrm>
            <a:off x="1432072" y="1170998"/>
            <a:ext cx="74604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將真實三維電子散射，簡化為一維運動電子，被一階梯位能所散射：</a:t>
            </a:r>
          </a:p>
        </p:txBody>
      </p:sp>
      <p:sp>
        <p:nvSpPr>
          <p:cNvPr id="2" name="矩形 1"/>
          <p:cNvSpPr/>
          <p:nvPr/>
        </p:nvSpPr>
        <p:spPr>
          <a:xfrm>
            <a:off x="1408872" y="2963495"/>
            <a:ext cx="344315" cy="2141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3" name="Picture 5" descr="ruthford"/>
          <p:cNvPicPr>
            <a:picLocks noChangeAspect="1" noChangeArrowheads="1"/>
          </p:cNvPicPr>
          <p:nvPr/>
        </p:nvPicPr>
        <p:blipFill rotWithShape="1">
          <a:blip r:embed="rId6">
            <a:extLst>
              <a:ext uri="{28A0092B-C50C-407E-A947-70E740481C1C}">
                <a14:useLocalDpi xmlns:a14="http://schemas.microsoft.com/office/drawing/2010/main" val="0"/>
              </a:ext>
            </a:extLst>
          </a:blip>
          <a:srcRect t="12977"/>
          <a:stretch/>
        </p:blipFill>
        <p:spPr bwMode="auto">
          <a:xfrm flipH="1">
            <a:off x="5688806" y="1843088"/>
            <a:ext cx="2632196" cy="1447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橢圓 13"/>
          <p:cNvSpPr/>
          <p:nvPr/>
        </p:nvSpPr>
        <p:spPr>
          <a:xfrm>
            <a:off x="5800723" y="2476499"/>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15" name="直線單箭頭接點 14"/>
          <p:cNvCxnSpPr/>
          <p:nvPr/>
        </p:nvCxnSpPr>
        <p:spPr>
          <a:xfrm flipV="1">
            <a:off x="5750693" y="2359546"/>
            <a:ext cx="627533"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 name="矩形 3"/>
          <p:cNvSpPr/>
          <p:nvPr/>
        </p:nvSpPr>
        <p:spPr>
          <a:xfrm>
            <a:off x="5943599" y="1843088"/>
            <a:ext cx="865236" cy="444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8" name="矩形 17"/>
          <p:cNvSpPr/>
          <p:nvPr/>
        </p:nvSpPr>
        <p:spPr>
          <a:xfrm>
            <a:off x="5750693" y="2673260"/>
            <a:ext cx="986704" cy="444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9" name="橢圓 18"/>
          <p:cNvSpPr/>
          <p:nvPr/>
        </p:nvSpPr>
        <p:spPr>
          <a:xfrm>
            <a:off x="2395265" y="2316322"/>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20" name="直線單箭頭接點 19"/>
          <p:cNvCxnSpPr/>
          <p:nvPr/>
        </p:nvCxnSpPr>
        <p:spPr>
          <a:xfrm flipV="1">
            <a:off x="2599582" y="2376942"/>
            <a:ext cx="627533"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 name="文字方塊 2"/>
              <p:cNvSpPr txBox="1"/>
              <p:nvPr/>
            </p:nvSpPr>
            <p:spPr bwMode="auto">
              <a:xfrm>
                <a:off x="4581517" y="1994367"/>
                <a:ext cx="639919" cy="64633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zh-TW" altLang="en-US" sz="3600" i="1" smtClean="0">
                          <a:latin typeface="Cambria Math"/>
                        </a:rPr>
                        <m:t>≈</m:t>
                      </m:r>
                    </m:oMath>
                  </m:oMathPara>
                </a14:m>
                <a:endParaRPr lang="zh-TW" altLang="en-US" sz="3600" dirty="0"/>
              </a:p>
            </p:txBody>
          </p:sp>
        </mc:Choice>
        <mc:Fallback xmlns="">
          <p:sp>
            <p:nvSpPr>
              <p:cNvPr id="3" name="文字方塊 2"/>
              <p:cNvSpPr txBox="1">
                <a:spLocks noRot="1" noChangeAspect="1" noMove="1" noResize="1" noEditPoints="1" noAdjustHandles="1" noChangeArrowheads="1" noChangeShapeType="1" noTextEdit="1"/>
              </p:cNvSpPr>
              <p:nvPr/>
            </p:nvSpPr>
            <p:spPr bwMode="auto">
              <a:xfrm>
                <a:off x="4581517" y="1994367"/>
                <a:ext cx="639919" cy="646331"/>
              </a:xfrm>
              <a:prstGeom prst="rect">
                <a:avLst/>
              </a:prstGeom>
              <a:blipFill rotWithShape="1">
                <a:blip r:embed="rId7"/>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Tree>
    <p:extLst>
      <p:ext uri="{BB962C8B-B14F-4D97-AF65-F5344CB8AC3E}">
        <p14:creationId xmlns:p14="http://schemas.microsoft.com/office/powerpoint/2010/main" val="268582051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圖片 1" descr="wave 002.jpg"/>
          <p:cNvPicPr>
            <a:picLocks noChangeAspect="1"/>
          </p:cNvPicPr>
          <p:nvPr/>
        </p:nvPicPr>
        <p:blipFill>
          <a:blip r:embed="rId2">
            <a:extLst>
              <a:ext uri="{28A0092B-C50C-407E-A947-70E740481C1C}">
                <a14:useLocalDpi xmlns:a14="http://schemas.microsoft.com/office/drawing/2010/main" val="0"/>
              </a:ext>
            </a:extLst>
          </a:blip>
          <a:srcRect l="15028" t="4706" r="60693" b="31841"/>
          <a:stretch>
            <a:fillRect/>
          </a:stretch>
        </p:blipFill>
        <p:spPr bwMode="auto">
          <a:xfrm>
            <a:off x="6518994" y="683211"/>
            <a:ext cx="2298700" cy="397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5" name="矩形 3"/>
          <p:cNvSpPr>
            <a:spLocks noChangeArrowheads="1"/>
          </p:cNvSpPr>
          <p:nvPr/>
        </p:nvSpPr>
        <p:spPr bwMode="auto">
          <a:xfrm>
            <a:off x="1143924" y="5253400"/>
            <a:ext cx="782056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一個波包被位能階散射後，會分裂為一個透射的波包與一個反射的波包。</a:t>
            </a:r>
            <a:endParaRPr lang="en-US" altLang="zh-TW" sz="1800" dirty="0"/>
          </a:p>
        </p:txBody>
      </p:sp>
      <p:sp>
        <p:nvSpPr>
          <p:cNvPr id="5" name="橢圓 4"/>
          <p:cNvSpPr/>
          <p:nvPr/>
        </p:nvSpPr>
        <p:spPr>
          <a:xfrm>
            <a:off x="6302796" y="1043598"/>
            <a:ext cx="288031" cy="292316"/>
          </a:xfrm>
          <a:prstGeom prst="ellipse">
            <a:avLst/>
          </a:prstGeom>
          <a:solidFill>
            <a:srgbClr val="00B050"/>
          </a:solidFill>
          <a:ln>
            <a:solidFill>
              <a:schemeClr val="tx2">
                <a:lumMod val="40000"/>
                <a:lumOff val="60000"/>
              </a:schemeClr>
            </a:solidFill>
          </a:ln>
          <a:effectLst>
            <a:innerShdw blurRad="63500" dist="50800" dir="16200000">
              <a:prstClr val="black">
                <a:alpha val="50000"/>
              </a:prstClr>
            </a:innerShdw>
          </a:effectLst>
          <a:scene3d>
            <a:camera prst="orthographicFront"/>
            <a:lightRig rig="balanced" dir="t"/>
          </a:scene3d>
          <a:sp3d prstMaterial="plastic">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endParaRPr lang="en-US" altLang="zh-TW" sz="1600" i="1">
              <a:cs typeface="Times New Roman" panose="02020603050405020304" pitchFamily="18" charset="0"/>
            </a:endParaRPr>
          </a:p>
          <a:p>
            <a:pPr algn="ctr" eaLnBrk="1" hangingPunct="1">
              <a:defRPr/>
            </a:pPr>
            <a:r>
              <a:rPr lang="en-US" altLang="zh-TW" sz="1600" i="1">
                <a:cs typeface="Times New Roman" panose="02020603050405020304" pitchFamily="18" charset="0"/>
              </a:rPr>
              <a:t>e</a:t>
            </a:r>
            <a:endParaRPr lang="zh-TW" altLang="en-US" sz="1600" i="1">
              <a:cs typeface="Times New Roman" panose="02020603050405020304" pitchFamily="18" charset="0"/>
            </a:endParaRPr>
          </a:p>
          <a:p>
            <a:pPr algn="ctr" eaLnBrk="1" hangingPunct="1">
              <a:defRPr/>
            </a:pPr>
            <a:endParaRPr lang="zh-TW" altLang="en-US">
              <a:solidFill>
                <a:srgbClr val="FFFFFF"/>
              </a:solidFill>
            </a:endParaRPr>
          </a:p>
        </p:txBody>
      </p:sp>
      <p:cxnSp>
        <p:nvCxnSpPr>
          <p:cNvPr id="7" name="直線單箭頭接點 6"/>
          <p:cNvCxnSpPr/>
          <p:nvPr/>
        </p:nvCxnSpPr>
        <p:spPr>
          <a:xfrm>
            <a:off x="6590431" y="1115011"/>
            <a:ext cx="431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61800" name="Picture 6" descr="http://t2.gstatic.com/images?q=tbn:ANd9GcRRR8NBygPSUg1R7bT_NnmD7Z1ZD4IM1PLEBVCbVWIFl0aUfep6dV8a3FqJN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08" y="1136165"/>
            <a:ext cx="2978014" cy="229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801" name="Picture 6" descr="F35_16"/>
          <p:cNvPicPr>
            <a:picLocks noChangeAspect="1" noChangeArrowheads="1"/>
          </p:cNvPicPr>
          <p:nvPr/>
        </p:nvPicPr>
        <p:blipFill>
          <a:blip r:embed="rId4">
            <a:extLst>
              <a:ext uri="{28A0092B-C50C-407E-A947-70E740481C1C}">
                <a14:useLocalDpi xmlns:a14="http://schemas.microsoft.com/office/drawing/2010/main" val="0"/>
              </a:ext>
            </a:extLst>
          </a:blip>
          <a:srcRect b="71011"/>
          <a:stretch>
            <a:fillRect/>
          </a:stretch>
        </p:blipFill>
        <p:spPr bwMode="auto">
          <a:xfrm>
            <a:off x="1475656" y="3723797"/>
            <a:ext cx="2406953" cy="826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3"/>
          <p:cNvSpPr>
            <a:spLocks noChangeArrowheads="1"/>
          </p:cNvSpPr>
          <p:nvPr/>
        </p:nvSpPr>
        <p:spPr bwMode="auto">
          <a:xfrm>
            <a:off x="1138944" y="4787860"/>
            <a:ext cx="70564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一個波通過一個邊界，會分裂為一個透射波與一個反射波。</a:t>
            </a:r>
            <a:endParaRPr lang="en-US" altLang="zh-TW" sz="1800" dirty="0"/>
          </a:p>
        </p:txBody>
      </p:sp>
      <p:sp>
        <p:nvSpPr>
          <p:cNvPr id="11" name="Text Box 5"/>
          <p:cNvSpPr txBox="1">
            <a:spLocks noChangeArrowheads="1"/>
          </p:cNvSpPr>
          <p:nvPr/>
        </p:nvSpPr>
        <p:spPr bwMode="auto">
          <a:xfrm>
            <a:off x="1138944" y="5848909"/>
            <a:ext cx="75384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代表電子顆粒性的波包，在散射之後就不再是一個波包</a:t>
            </a:r>
            <a:r>
              <a:rPr lang="en-US" altLang="zh-TW" sz="1800" dirty="0"/>
              <a:t>(</a:t>
            </a:r>
            <a:r>
              <a:rPr lang="zh-TW" altLang="en-US" sz="1800" dirty="0"/>
              <a:t>而是兩個！</a:t>
            </a:r>
            <a:r>
              <a:rPr lang="en-US" altLang="zh-TW" sz="1800" dirty="0"/>
              <a:t>)</a:t>
            </a:r>
          </a:p>
        </p:txBody>
      </p:sp>
      <p:sp>
        <p:nvSpPr>
          <p:cNvPr id="3" name="文字方塊 2"/>
          <p:cNvSpPr txBox="1"/>
          <p:nvPr/>
        </p:nvSpPr>
        <p:spPr bwMode="auto">
          <a:xfrm>
            <a:off x="1138944" y="613188"/>
            <a:ext cx="34075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現在用電子波來討論這個問題：</a:t>
            </a:r>
            <a:endParaRPr lang="zh-CN" altLang="en-US" sz="1800" dirty="0"/>
          </a:p>
        </p:txBody>
      </p:sp>
      <p:pic>
        <p:nvPicPr>
          <p:cNvPr id="19458" name="Picture 2" descr="KP Glass">
            <a:extLst>
              <a:ext uri="{FF2B5EF4-FFF2-40B4-BE49-F238E27FC236}">
                <a16:creationId xmlns:a16="http://schemas.microsoft.com/office/drawing/2014/main" id="{F3CF9E8C-27B6-F442-AF4E-FCAF74EF1BE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342"/>
          <a:stretch/>
        </p:blipFill>
        <p:spPr bwMode="auto">
          <a:xfrm>
            <a:off x="3244484" y="2122019"/>
            <a:ext cx="3166411" cy="1314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4896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1801"/>
                                        </p:tgtEl>
                                        <p:attrNameLst>
                                          <p:attrName>style.visibility</p:attrName>
                                        </p:attrNameLst>
                                      </p:cBhvr>
                                      <p:to>
                                        <p:strVal val="visible"/>
                                      </p:to>
                                    </p:set>
                                    <p:anim calcmode="lin" valueType="num">
                                      <p:cBhvr additive="base">
                                        <p:cTn id="7" dur="500" fill="hold"/>
                                        <p:tgtEl>
                                          <p:spTgt spid="161801"/>
                                        </p:tgtEl>
                                        <p:attrNameLst>
                                          <p:attrName>ppt_x</p:attrName>
                                        </p:attrNameLst>
                                      </p:cBhvr>
                                      <p:tavLst>
                                        <p:tav tm="0">
                                          <p:val>
                                            <p:strVal val="#ppt_x"/>
                                          </p:val>
                                        </p:tav>
                                        <p:tav tm="100000">
                                          <p:val>
                                            <p:strVal val="#ppt_x"/>
                                          </p:val>
                                        </p:tav>
                                      </p:tavLst>
                                    </p:anim>
                                    <p:anim calcmode="lin" valueType="num">
                                      <p:cBhvr additive="base">
                                        <p:cTn id="8" dur="500" fill="hold"/>
                                        <p:tgtEl>
                                          <p:spTgt spid="16180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1795"/>
                                        </p:tgtEl>
                                        <p:attrNameLst>
                                          <p:attrName>style.visibility</p:attrName>
                                        </p:attrNameLst>
                                      </p:cBhvr>
                                      <p:to>
                                        <p:strVal val="visible"/>
                                      </p:to>
                                    </p:set>
                                    <p:anim calcmode="lin" valueType="num">
                                      <p:cBhvr additive="base">
                                        <p:cTn id="11" dur="500" fill="hold"/>
                                        <p:tgtEl>
                                          <p:spTgt spid="161795"/>
                                        </p:tgtEl>
                                        <p:attrNameLst>
                                          <p:attrName>ppt_x</p:attrName>
                                        </p:attrNameLst>
                                      </p:cBhvr>
                                      <p:tavLst>
                                        <p:tav tm="0">
                                          <p:val>
                                            <p:strVal val="#ppt_x"/>
                                          </p:val>
                                        </p:tav>
                                        <p:tav tm="100000">
                                          <p:val>
                                            <p:strVal val="#ppt_x"/>
                                          </p:val>
                                        </p:tav>
                                      </p:tavLst>
                                    </p:anim>
                                    <p:anim calcmode="lin" valueType="num">
                                      <p:cBhvr additive="base">
                                        <p:cTn id="12" dur="500" fill="hold"/>
                                        <p:tgtEl>
                                          <p:spTgt spid="16179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1794"/>
                                        </p:tgtEl>
                                        <p:attrNameLst>
                                          <p:attrName>style.visibility</p:attrName>
                                        </p:attrNameLst>
                                      </p:cBhvr>
                                      <p:to>
                                        <p:strVal val="visible"/>
                                      </p:to>
                                    </p:set>
                                    <p:anim calcmode="lin" valueType="num">
                                      <p:cBhvr additive="base">
                                        <p:cTn id="15" dur="500" fill="hold"/>
                                        <p:tgtEl>
                                          <p:spTgt spid="161794"/>
                                        </p:tgtEl>
                                        <p:attrNameLst>
                                          <p:attrName>ppt_x</p:attrName>
                                        </p:attrNameLst>
                                      </p:cBhvr>
                                      <p:tavLst>
                                        <p:tav tm="0">
                                          <p:val>
                                            <p:strVal val="#ppt_x"/>
                                          </p:val>
                                        </p:tav>
                                        <p:tav tm="100000">
                                          <p:val>
                                            <p:strVal val="#ppt_x"/>
                                          </p:val>
                                        </p:tav>
                                      </p:tavLst>
                                    </p:anim>
                                    <p:anim calcmode="lin" valueType="num">
                                      <p:cBhvr additive="base">
                                        <p:cTn id="16" dur="500" fill="hold"/>
                                        <p:tgtEl>
                                          <p:spTgt spid="16179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5" grpId="0"/>
      <p:bldP spid="5" grpId="0" animBg="1"/>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2097" name="圖片 2" descr="F33_05.jpg"/>
          <p:cNvPicPr>
            <a:picLocks noChangeAspect="1"/>
          </p:cNvPicPr>
          <p:nvPr/>
        </p:nvPicPr>
        <p:blipFill>
          <a:blip r:embed="rId2">
            <a:extLst>
              <a:ext uri="{28A0092B-C50C-407E-A947-70E740481C1C}">
                <a14:useLocalDpi xmlns:a14="http://schemas.microsoft.com/office/drawing/2010/main" val="0"/>
              </a:ext>
            </a:extLst>
          </a:blip>
          <a:srcRect t="18867" r="17027" b="9435"/>
          <a:stretch>
            <a:fillRect/>
          </a:stretch>
        </p:blipFill>
        <p:spPr bwMode="auto">
          <a:xfrm>
            <a:off x="3995936" y="832714"/>
            <a:ext cx="4129470" cy="2452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2" name="文字方塊 6"/>
          <p:cNvSpPr txBox="1">
            <a:spLocks noChangeArrowheads="1"/>
          </p:cNvSpPr>
          <p:nvPr/>
        </p:nvSpPr>
        <p:spPr bwMode="auto">
          <a:xfrm>
            <a:off x="1614488" y="727075"/>
            <a:ext cx="29940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kumimoji="0" lang="zh-TW" altLang="en-US" sz="1800">
                <a:latin typeface="Arial" pitchFamily="34" charset="0"/>
              </a:rPr>
              <a:t>從光子的波性來看：</a:t>
            </a:r>
          </a:p>
        </p:txBody>
      </p:sp>
      <p:sp>
        <p:nvSpPr>
          <p:cNvPr id="132104" name="文字方塊 8"/>
          <p:cNvSpPr txBox="1">
            <a:spLocks noChangeArrowheads="1"/>
          </p:cNvSpPr>
          <p:nvPr/>
        </p:nvSpPr>
        <p:spPr bwMode="auto">
          <a:xfrm>
            <a:off x="1627094" y="3429000"/>
            <a:ext cx="42410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r>
              <a:rPr kumimoji="0" lang="zh-TW" altLang="en-US" sz="1800" dirty="0">
                <a:latin typeface="Times New Roman" pitchFamily="18" charset="0"/>
              </a:rPr>
              <a:t>電磁波的色散關係</a:t>
            </a:r>
            <a:r>
              <a:rPr kumimoji="0" lang="en-US" altLang="zh-TW" sz="1800" dirty="0">
                <a:latin typeface="Times New Roman" pitchFamily="18" charset="0"/>
              </a:rPr>
              <a:t>Dispersion Relation</a:t>
            </a:r>
            <a:endParaRPr kumimoji="0" lang="zh-TW" altLang="en-US" sz="1800" dirty="0">
              <a:latin typeface="Times New Roman" pitchFamily="18" charset="0"/>
            </a:endParaRPr>
          </a:p>
        </p:txBody>
      </p:sp>
      <p:sp>
        <p:nvSpPr>
          <p:cNvPr id="132105" name="AutoShape 11"/>
          <p:cNvSpPr>
            <a:spLocks noChangeArrowheads="1"/>
          </p:cNvSpPr>
          <p:nvPr/>
        </p:nvSpPr>
        <p:spPr bwMode="auto">
          <a:xfrm>
            <a:off x="6094412" y="3644406"/>
            <a:ext cx="1584325" cy="647700"/>
          </a:xfrm>
          <a:prstGeom prst="lightningBolt">
            <a:avLst/>
          </a:prstGeom>
          <a:solidFill>
            <a:srgbClr val="FFFF00"/>
          </a:solidFill>
          <a:ln w="9525">
            <a:solidFill>
              <a:schemeClr val="tx1"/>
            </a:solidFill>
            <a:miter lim="800000"/>
            <a:headEnd/>
            <a:tailEnd/>
          </a:ln>
        </p:spPr>
        <p:txBody>
          <a:bodyPr wrap="none" anchor="ctr"/>
          <a:lstStyle>
            <a:lvl1pPr>
              <a:defRPr kumimoji="1" sz="2400">
                <a:solidFill>
                  <a:schemeClr val="tx1"/>
                </a:solidFill>
                <a:latin typeface="Tahoma" pitchFamily="34" charset="0"/>
                <a:ea typeface="新細明體" pitchFamily="18" charset="-120"/>
              </a:defRPr>
            </a:lvl1pPr>
            <a:lvl2pPr marL="742950" indent="-285750">
              <a:defRPr kumimoji="1" sz="2400">
                <a:solidFill>
                  <a:schemeClr val="tx1"/>
                </a:solidFill>
                <a:latin typeface="Tahoma" pitchFamily="34" charset="0"/>
                <a:ea typeface="新細明體" pitchFamily="18" charset="-120"/>
              </a:defRPr>
            </a:lvl2pPr>
            <a:lvl3pPr marL="1143000" indent="-228600">
              <a:defRPr kumimoji="1" sz="2400">
                <a:solidFill>
                  <a:schemeClr val="tx1"/>
                </a:solidFill>
                <a:latin typeface="Tahoma" pitchFamily="34" charset="0"/>
                <a:ea typeface="新細明體" pitchFamily="18" charset="-120"/>
              </a:defRPr>
            </a:lvl3pPr>
            <a:lvl4pPr marL="1600200" indent="-228600">
              <a:defRPr kumimoji="1" sz="2400">
                <a:solidFill>
                  <a:schemeClr val="tx1"/>
                </a:solidFill>
                <a:latin typeface="Tahoma" pitchFamily="34" charset="0"/>
                <a:ea typeface="新細明體" pitchFamily="18" charset="-120"/>
              </a:defRPr>
            </a:lvl4pPr>
            <a:lvl5pPr marL="2057400" indent="-228600">
              <a:defRPr kumimoji="1" sz="2400">
                <a:solidFill>
                  <a:schemeClr val="tx1"/>
                </a:solidFill>
                <a:latin typeface="Tahoma" pitchFamily="34" charset="0"/>
                <a:ea typeface="新細明體" pitchFamily="18" charset="-120"/>
              </a:defRPr>
            </a:lvl5pPr>
            <a:lvl6pPr marL="2514600" indent="-228600" fontAlgn="base">
              <a:spcBef>
                <a:spcPct val="0"/>
              </a:spcBef>
              <a:spcAft>
                <a:spcPct val="0"/>
              </a:spcAft>
              <a:defRPr kumimoji="1" sz="2400">
                <a:solidFill>
                  <a:schemeClr val="tx1"/>
                </a:solidFill>
                <a:latin typeface="Tahoma" pitchFamily="34" charset="0"/>
                <a:ea typeface="新細明體" pitchFamily="18" charset="-120"/>
              </a:defRPr>
            </a:lvl6pPr>
            <a:lvl7pPr marL="2971800" indent="-228600" fontAlgn="base">
              <a:spcBef>
                <a:spcPct val="0"/>
              </a:spcBef>
              <a:spcAft>
                <a:spcPct val="0"/>
              </a:spcAft>
              <a:defRPr kumimoji="1" sz="2400">
                <a:solidFill>
                  <a:schemeClr val="tx1"/>
                </a:solidFill>
                <a:latin typeface="Tahoma" pitchFamily="34" charset="0"/>
                <a:ea typeface="新細明體" pitchFamily="18" charset="-120"/>
              </a:defRPr>
            </a:lvl7pPr>
            <a:lvl8pPr marL="3429000" indent="-228600" fontAlgn="base">
              <a:spcBef>
                <a:spcPct val="0"/>
              </a:spcBef>
              <a:spcAft>
                <a:spcPct val="0"/>
              </a:spcAft>
              <a:defRPr kumimoji="1" sz="2400">
                <a:solidFill>
                  <a:schemeClr val="tx1"/>
                </a:solidFill>
                <a:latin typeface="Tahoma" pitchFamily="34" charset="0"/>
                <a:ea typeface="新細明體" pitchFamily="18" charset="-120"/>
              </a:defRPr>
            </a:lvl8pPr>
            <a:lvl9pPr marL="3886200" indent="-228600" fontAlgn="base">
              <a:spcBef>
                <a:spcPct val="0"/>
              </a:spcBef>
              <a:spcAft>
                <a:spcPct val="0"/>
              </a:spcAft>
              <a:defRPr kumimoji="1" sz="2400">
                <a:solidFill>
                  <a:schemeClr val="tx1"/>
                </a:solidFill>
                <a:latin typeface="Tahoma" pitchFamily="34" charset="0"/>
                <a:ea typeface="新細明體" pitchFamily="18" charset="-120"/>
              </a:defRPr>
            </a:lvl9pPr>
          </a:lstStyle>
          <a:p>
            <a:endParaRPr lang="zh-TW" altLang="en-US">
              <a:latin typeface="Times New Roman" pitchFamily="18" charset="0"/>
            </a:endParaRPr>
          </a:p>
        </p:txBody>
      </p:sp>
      <p:sp>
        <p:nvSpPr>
          <p:cNvPr id="4" name="文字方塊 3"/>
          <p:cNvSpPr txBox="1"/>
          <p:nvPr/>
        </p:nvSpPr>
        <p:spPr bwMode="auto">
          <a:xfrm>
            <a:off x="1627094" y="4365104"/>
            <a:ext cx="37369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電磁波的能量與動量有一簡單關係：</a:t>
            </a:r>
          </a:p>
        </p:txBody>
      </p:sp>
      <mc:AlternateContent xmlns:mc="http://schemas.openxmlformats.org/markup-compatibility/2006" xmlns:a14="http://schemas.microsoft.com/office/drawing/2010/main">
        <mc:Choice Requires="a14">
          <p:sp>
            <p:nvSpPr>
              <p:cNvPr id="11" name="文字方塊 10">
                <a:extLst>
                  <a:ext uri="{FF2B5EF4-FFF2-40B4-BE49-F238E27FC236}">
                    <a16:creationId xmlns:a16="http://schemas.microsoft.com/office/drawing/2014/main" id="{367A383F-937C-D94E-A4B8-CD1A83968430}"/>
                  </a:ext>
                </a:extLst>
              </p:cNvPr>
              <p:cNvSpPr txBox="1"/>
              <p:nvPr/>
            </p:nvSpPr>
            <p:spPr>
              <a:xfrm>
                <a:off x="1687312" y="1294403"/>
                <a:ext cx="1568058"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𝐸</m:t>
                      </m:r>
                      <m:r>
                        <a:rPr lang="en-US" altLang="zh-TW" sz="1800" b="0" i="1" smtClean="0">
                          <a:latin typeface="Cambria Math"/>
                        </a:rPr>
                        <m:t>=</m:t>
                      </m:r>
                      <m:r>
                        <a:rPr lang="en-US" altLang="zh-TW" sz="1800" b="0" i="1" smtClean="0">
                          <a:latin typeface="Cambria Math"/>
                        </a:rPr>
                        <m:t>h𝑓</m:t>
                      </m:r>
                      <m:r>
                        <a:rPr lang="en-US" altLang="zh-TW" sz="1800" b="0" i="0" smtClean="0">
                          <a:latin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ℏ</m:t>
                      </m:r>
                      <m:r>
                        <a:rPr lang="en-US" altLang="zh-TW" sz="1800" b="0" i="1" smtClean="0">
                          <a:latin typeface="Cambria Math" panose="02040503050406030204" pitchFamily="18" charset="0"/>
                          <a:ea typeface="Cambria Math" panose="02040503050406030204" pitchFamily="18" charset="0"/>
                        </a:rPr>
                        <m:t>𝜔</m:t>
                      </m:r>
                    </m:oMath>
                  </m:oMathPara>
                </a14:m>
                <a:endParaRPr lang="zh-TW" altLang="en-US" sz="1800" dirty="0"/>
              </a:p>
            </p:txBody>
          </p:sp>
        </mc:Choice>
        <mc:Fallback xmlns="">
          <p:sp>
            <p:nvSpPr>
              <p:cNvPr id="11" name="文字方塊 10">
                <a:extLst>
                  <a:ext uri="{FF2B5EF4-FFF2-40B4-BE49-F238E27FC236}">
                    <a16:creationId xmlns:a16="http://schemas.microsoft.com/office/drawing/2014/main" id="{367A383F-937C-D94E-A4B8-CD1A83968430}"/>
                  </a:ext>
                </a:extLst>
              </p:cNvPr>
              <p:cNvSpPr txBox="1">
                <a:spLocks noRot="1" noChangeAspect="1" noMove="1" noResize="1" noEditPoints="1" noAdjustHandles="1" noChangeArrowheads="1" noChangeShapeType="1" noTextEdit="1"/>
              </p:cNvSpPr>
              <p:nvPr/>
            </p:nvSpPr>
            <p:spPr>
              <a:xfrm>
                <a:off x="1687312" y="1294403"/>
                <a:ext cx="1568058" cy="369332"/>
              </a:xfrm>
              <a:prstGeom prst="rect">
                <a:avLst/>
              </a:prstGeom>
              <a:blipFill>
                <a:blip r:embed="rId3"/>
                <a:stretch>
                  <a:fillRect b="-1333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2" name="文字方塊 11">
                <a:extLst>
                  <a:ext uri="{FF2B5EF4-FFF2-40B4-BE49-F238E27FC236}">
                    <a16:creationId xmlns:a16="http://schemas.microsoft.com/office/drawing/2014/main" id="{3B2C9475-ABFB-7748-B1F6-E89593D0FE32}"/>
                  </a:ext>
                </a:extLst>
              </p:cNvPr>
              <p:cNvSpPr txBox="1"/>
              <p:nvPr/>
            </p:nvSpPr>
            <p:spPr>
              <a:xfrm>
                <a:off x="1687312" y="2010245"/>
                <a:ext cx="1378006" cy="61831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𝑝</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h</m:t>
                          </m:r>
                        </m:num>
                        <m:den>
                          <m:r>
                            <a:rPr lang="zh-TW" altLang="en-US" sz="1800" b="0" i="1" smtClean="0">
                              <a:latin typeface="Cambria Math"/>
                            </a:rPr>
                            <m:t>𝜆</m:t>
                          </m:r>
                        </m:den>
                      </m:f>
                      <m:r>
                        <a:rPr lang="en-US" altLang="zh-TW" sz="1800" b="0" i="1" smtClean="0">
                          <a:latin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ℏ</m:t>
                      </m:r>
                      <m:r>
                        <a:rPr lang="en-US" altLang="zh-TW" sz="1800" b="0" i="1" smtClean="0">
                          <a:latin typeface="Cambria Math" panose="02040503050406030204" pitchFamily="18" charset="0"/>
                          <a:ea typeface="Cambria Math" panose="02040503050406030204" pitchFamily="18" charset="0"/>
                        </a:rPr>
                        <m:t>𝑘</m:t>
                      </m:r>
                    </m:oMath>
                  </m:oMathPara>
                </a14:m>
                <a:endParaRPr lang="zh-TW" altLang="en-US" sz="1800" dirty="0"/>
              </a:p>
            </p:txBody>
          </p:sp>
        </mc:Choice>
        <mc:Fallback xmlns="">
          <p:sp>
            <p:nvSpPr>
              <p:cNvPr id="12" name="文字方塊 11">
                <a:extLst>
                  <a:ext uri="{FF2B5EF4-FFF2-40B4-BE49-F238E27FC236}">
                    <a16:creationId xmlns:a16="http://schemas.microsoft.com/office/drawing/2014/main" id="{3B2C9475-ABFB-7748-B1F6-E89593D0FE32}"/>
                  </a:ext>
                </a:extLst>
              </p:cNvPr>
              <p:cNvSpPr txBox="1">
                <a:spLocks noRot="1" noChangeAspect="1" noMove="1" noResize="1" noEditPoints="1" noAdjustHandles="1" noChangeArrowheads="1" noChangeShapeType="1" noTextEdit="1"/>
              </p:cNvSpPr>
              <p:nvPr/>
            </p:nvSpPr>
            <p:spPr>
              <a:xfrm>
                <a:off x="1687312" y="2010245"/>
                <a:ext cx="1378006" cy="618311"/>
              </a:xfrm>
              <a:prstGeom prst="rect">
                <a:avLst/>
              </a:prstGeom>
              <a:blipFill>
                <a:blip r:embed="rId4"/>
                <a:stretch>
                  <a:fillRect b="-4000"/>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3" name="文字方塊 12">
                <a:extLst>
                  <a:ext uri="{FF2B5EF4-FFF2-40B4-BE49-F238E27FC236}">
                    <a16:creationId xmlns:a16="http://schemas.microsoft.com/office/drawing/2014/main" id="{DD0CA8BF-3090-0E4E-A69B-6057BBCA9BB8}"/>
                  </a:ext>
                </a:extLst>
              </p:cNvPr>
              <p:cNvSpPr txBox="1"/>
              <p:nvPr/>
            </p:nvSpPr>
            <p:spPr>
              <a:xfrm>
                <a:off x="1689993" y="3916160"/>
                <a:ext cx="910442"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ea typeface="Cambria Math" panose="02040503050406030204" pitchFamily="18" charset="0"/>
                        </a:rPr>
                        <m:t>𝜆</m:t>
                      </m:r>
                      <m:r>
                        <a:rPr lang="en-US" altLang="zh-TW" sz="1800" b="0" i="1" smtClean="0">
                          <a:latin typeface="Cambria Math"/>
                        </a:rPr>
                        <m:t>𝑓</m:t>
                      </m:r>
                      <m:r>
                        <a:rPr lang="en-US" altLang="zh-TW" sz="1800" b="0" i="0" smtClean="0">
                          <a:latin typeface="Cambria Math" panose="02040503050406030204" pitchFamily="18" charset="0"/>
                        </a:rPr>
                        <m:t>=</m:t>
                      </m:r>
                      <m:r>
                        <a:rPr lang="en-US" altLang="zh-TW" sz="1800" b="0" i="1" smtClean="0">
                          <a:latin typeface="Cambria Math" panose="02040503050406030204" pitchFamily="18" charset="0"/>
                        </a:rPr>
                        <m:t>𝑐</m:t>
                      </m:r>
                    </m:oMath>
                  </m:oMathPara>
                </a14:m>
                <a:endParaRPr lang="zh-TW" altLang="en-US" sz="1800" dirty="0"/>
              </a:p>
            </p:txBody>
          </p:sp>
        </mc:Choice>
        <mc:Fallback xmlns="">
          <p:sp>
            <p:nvSpPr>
              <p:cNvPr id="13" name="文字方塊 12">
                <a:extLst>
                  <a:ext uri="{FF2B5EF4-FFF2-40B4-BE49-F238E27FC236}">
                    <a16:creationId xmlns:a16="http://schemas.microsoft.com/office/drawing/2014/main" id="{DD0CA8BF-3090-0E4E-A69B-6057BBCA9BB8}"/>
                  </a:ext>
                </a:extLst>
              </p:cNvPr>
              <p:cNvSpPr txBox="1">
                <a:spLocks noRot="1" noChangeAspect="1" noMove="1" noResize="1" noEditPoints="1" noAdjustHandles="1" noChangeArrowheads="1" noChangeShapeType="1" noTextEdit="1"/>
              </p:cNvSpPr>
              <p:nvPr/>
            </p:nvSpPr>
            <p:spPr>
              <a:xfrm>
                <a:off x="1689993" y="3916160"/>
                <a:ext cx="910442" cy="369332"/>
              </a:xfrm>
              <a:prstGeom prst="rect">
                <a:avLst/>
              </a:prstGeom>
              <a:blipFill>
                <a:blip r:embed="rId5"/>
                <a:stretch>
                  <a:fillRect b="-13333"/>
                </a:stretch>
              </a:blipFill>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 name="文字方塊 13">
                <a:extLst>
                  <a:ext uri="{FF2B5EF4-FFF2-40B4-BE49-F238E27FC236}">
                    <a16:creationId xmlns:a16="http://schemas.microsoft.com/office/drawing/2014/main" id="{EBF9147F-8215-B845-9CF7-F1C9B826C155}"/>
                  </a:ext>
                </a:extLst>
              </p:cNvPr>
              <p:cNvSpPr txBox="1"/>
              <p:nvPr/>
            </p:nvSpPr>
            <p:spPr>
              <a:xfrm>
                <a:off x="1687312" y="4854151"/>
                <a:ext cx="938398"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𝐸</m:t>
                      </m:r>
                      <m:r>
                        <a:rPr lang="en-US" altLang="zh-TW" sz="1800" b="0" i="1" smtClean="0">
                          <a:latin typeface="Cambria Math"/>
                        </a:rPr>
                        <m:t>=</m:t>
                      </m:r>
                      <m:r>
                        <a:rPr lang="en-US" altLang="zh-TW" sz="1800" b="0" i="1" smtClean="0">
                          <a:latin typeface="Cambria Math" panose="02040503050406030204" pitchFamily="18" charset="0"/>
                        </a:rPr>
                        <m:t>𝑝𝑐</m:t>
                      </m:r>
                    </m:oMath>
                  </m:oMathPara>
                </a14:m>
                <a:endParaRPr lang="zh-TW" altLang="en-US" sz="1800" dirty="0"/>
              </a:p>
            </p:txBody>
          </p:sp>
        </mc:Choice>
        <mc:Fallback xmlns="">
          <p:sp>
            <p:nvSpPr>
              <p:cNvPr id="14" name="文字方塊 13">
                <a:extLst>
                  <a:ext uri="{FF2B5EF4-FFF2-40B4-BE49-F238E27FC236}">
                    <a16:creationId xmlns:a16="http://schemas.microsoft.com/office/drawing/2014/main" id="{EBF9147F-8215-B845-9CF7-F1C9B826C155}"/>
                  </a:ext>
                </a:extLst>
              </p:cNvPr>
              <p:cNvSpPr txBox="1">
                <a:spLocks noRot="1" noChangeAspect="1" noMove="1" noResize="1" noEditPoints="1" noAdjustHandles="1" noChangeArrowheads="1" noChangeShapeType="1" noTextEdit="1"/>
              </p:cNvSpPr>
              <p:nvPr/>
            </p:nvSpPr>
            <p:spPr>
              <a:xfrm>
                <a:off x="1687312" y="4854151"/>
                <a:ext cx="938398" cy="369332"/>
              </a:xfrm>
              <a:prstGeom prst="rect">
                <a:avLst/>
              </a:prstGeom>
              <a:blipFill>
                <a:blip r:embed="rId6"/>
                <a:stretch>
                  <a:fillRect b="-6667"/>
                </a:stretch>
              </a:blipFill>
            </p:spPr>
            <p:txBody>
              <a:bodyPr/>
              <a:lstStyle/>
              <a:p>
                <a:r>
                  <a:rPr lang="zh-TW" altLang="en-US">
                    <a:noFill/>
                  </a:rPr>
                  <a:t> </a:t>
                </a:r>
              </a:p>
            </p:txBody>
          </p:sp>
        </mc:Fallback>
      </mc:AlternateContent>
    </p:spTree>
    <p:extLst>
      <p:ext uri="{BB962C8B-B14F-4D97-AF65-F5344CB8AC3E}">
        <p14:creationId xmlns:p14="http://schemas.microsoft.com/office/powerpoint/2010/main" val="33290700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圖片 1" descr="wave 002.jpg"/>
          <p:cNvPicPr>
            <a:picLocks noChangeAspect="1"/>
          </p:cNvPicPr>
          <p:nvPr/>
        </p:nvPicPr>
        <p:blipFill>
          <a:blip r:embed="rId2">
            <a:extLst>
              <a:ext uri="{28A0092B-C50C-407E-A947-70E740481C1C}">
                <a14:useLocalDpi xmlns:a14="http://schemas.microsoft.com/office/drawing/2010/main" val="0"/>
              </a:ext>
            </a:extLst>
          </a:blip>
          <a:srcRect l="15028" t="4706" r="60693" b="31841"/>
          <a:stretch>
            <a:fillRect/>
          </a:stretch>
        </p:blipFill>
        <p:spPr bwMode="auto">
          <a:xfrm>
            <a:off x="3115844" y="188640"/>
            <a:ext cx="2298700" cy="397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橢圓 4"/>
          <p:cNvSpPr/>
          <p:nvPr/>
        </p:nvSpPr>
        <p:spPr>
          <a:xfrm>
            <a:off x="2899646" y="549027"/>
            <a:ext cx="288031" cy="292316"/>
          </a:xfrm>
          <a:prstGeom prst="ellipse">
            <a:avLst/>
          </a:prstGeom>
          <a:solidFill>
            <a:srgbClr val="00B050"/>
          </a:solidFill>
          <a:ln>
            <a:solidFill>
              <a:schemeClr val="tx2">
                <a:lumMod val="40000"/>
                <a:lumOff val="60000"/>
              </a:schemeClr>
            </a:solidFill>
          </a:ln>
          <a:effectLst>
            <a:innerShdw blurRad="63500" dist="50800" dir="16200000">
              <a:prstClr val="black">
                <a:alpha val="50000"/>
              </a:prstClr>
            </a:innerShdw>
          </a:effectLst>
          <a:scene3d>
            <a:camera prst="orthographicFront"/>
            <a:lightRig rig="balanced" dir="t"/>
          </a:scene3d>
          <a:sp3d prstMaterial="plastic">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endParaRPr lang="en-US" altLang="zh-TW" sz="1600" i="1" dirty="0">
              <a:cs typeface="Times New Roman" panose="02020603050405020304" pitchFamily="18" charset="0"/>
            </a:endParaRPr>
          </a:p>
          <a:p>
            <a:pPr algn="ctr" eaLnBrk="1" hangingPunct="1">
              <a:defRPr/>
            </a:pPr>
            <a:r>
              <a:rPr lang="en-US" altLang="zh-TW" sz="1600" i="1" dirty="0">
                <a:cs typeface="Times New Roman" panose="02020603050405020304" pitchFamily="18" charset="0"/>
              </a:rPr>
              <a:t>e</a:t>
            </a:r>
            <a:endParaRPr lang="zh-TW" altLang="en-US" sz="1600" i="1" dirty="0">
              <a:cs typeface="Times New Roman" panose="02020603050405020304" pitchFamily="18" charset="0"/>
            </a:endParaRPr>
          </a:p>
          <a:p>
            <a:pPr algn="ctr" eaLnBrk="1" hangingPunct="1">
              <a:defRPr/>
            </a:pPr>
            <a:endParaRPr lang="zh-TW" altLang="en-US" dirty="0">
              <a:solidFill>
                <a:srgbClr val="FFFFFF"/>
              </a:solidFill>
            </a:endParaRPr>
          </a:p>
        </p:txBody>
      </p:sp>
      <p:cxnSp>
        <p:nvCxnSpPr>
          <p:cNvPr id="7" name="直線單箭頭接點 6"/>
          <p:cNvCxnSpPr/>
          <p:nvPr/>
        </p:nvCxnSpPr>
        <p:spPr>
          <a:xfrm>
            <a:off x="3187281" y="620440"/>
            <a:ext cx="431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 Box 5"/>
          <p:cNvSpPr txBox="1">
            <a:spLocks noChangeArrowheads="1"/>
          </p:cNvSpPr>
          <p:nvPr/>
        </p:nvSpPr>
        <p:spPr bwMode="auto">
          <a:xfrm>
            <a:off x="1253157" y="4330810"/>
            <a:ext cx="75384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代表電子顆粒性的波包，在散射之後就不再是一個波包（而是兩個！）</a:t>
            </a:r>
            <a:endParaRPr lang="en-US" altLang="zh-TW" sz="1800" dirty="0"/>
          </a:p>
        </p:txBody>
      </p:sp>
      <p:sp>
        <p:nvSpPr>
          <p:cNvPr id="8" name="橢圓 4">
            <a:extLst>
              <a:ext uri="{FF2B5EF4-FFF2-40B4-BE49-F238E27FC236}">
                <a16:creationId xmlns:a16="http://schemas.microsoft.com/office/drawing/2014/main" id="{B6C7F4E8-B204-AC49-977A-1F8F0002B78F}"/>
              </a:ext>
            </a:extLst>
          </p:cNvPr>
          <p:cNvSpPr/>
          <p:nvPr/>
        </p:nvSpPr>
        <p:spPr>
          <a:xfrm>
            <a:off x="5486726" y="3789039"/>
            <a:ext cx="288031" cy="269631"/>
          </a:xfrm>
          <a:prstGeom prst="ellipse">
            <a:avLst/>
          </a:prstGeom>
          <a:solidFill>
            <a:srgbClr val="00B050"/>
          </a:solidFill>
          <a:ln>
            <a:solidFill>
              <a:schemeClr val="tx2">
                <a:lumMod val="40000"/>
                <a:lumOff val="60000"/>
              </a:schemeClr>
            </a:solidFill>
          </a:ln>
          <a:effectLst>
            <a:innerShdw blurRad="63500" dist="50800" dir="16200000">
              <a:prstClr val="black">
                <a:alpha val="50000"/>
              </a:prstClr>
            </a:innerShdw>
          </a:effectLst>
          <a:scene3d>
            <a:camera prst="orthographicFront"/>
            <a:lightRig rig="balanced" dir="t"/>
          </a:scene3d>
          <a:sp3d prstMaterial="plastic">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endParaRPr lang="en-US" altLang="zh-TW" sz="1600" i="1" dirty="0">
              <a:cs typeface="Times New Roman" panose="02020603050405020304" pitchFamily="18" charset="0"/>
            </a:endParaRPr>
          </a:p>
          <a:p>
            <a:pPr algn="ctr" eaLnBrk="1" hangingPunct="1">
              <a:defRPr/>
            </a:pPr>
            <a:r>
              <a:rPr lang="en-US" altLang="zh-TW" sz="1600" i="1" dirty="0">
                <a:cs typeface="Times New Roman" panose="02020603050405020304" pitchFamily="18" charset="0"/>
              </a:rPr>
              <a:t>e</a:t>
            </a:r>
            <a:endParaRPr lang="zh-TW" altLang="en-US" sz="1600" i="1" dirty="0">
              <a:cs typeface="Times New Roman" panose="02020603050405020304" pitchFamily="18" charset="0"/>
            </a:endParaRPr>
          </a:p>
          <a:p>
            <a:pPr algn="ctr" eaLnBrk="1" hangingPunct="1">
              <a:defRPr/>
            </a:pPr>
            <a:endParaRPr lang="zh-TW" altLang="en-US" dirty="0">
              <a:solidFill>
                <a:srgbClr val="FFFFFF"/>
              </a:solidFill>
            </a:endParaRPr>
          </a:p>
        </p:txBody>
      </p:sp>
      <p:sp>
        <p:nvSpPr>
          <p:cNvPr id="14" name="矩形 1">
            <a:extLst>
              <a:ext uri="{FF2B5EF4-FFF2-40B4-BE49-F238E27FC236}">
                <a16:creationId xmlns:a16="http://schemas.microsoft.com/office/drawing/2014/main" id="{3DD90B58-0FB3-C149-B1BC-F60B70063421}"/>
              </a:ext>
            </a:extLst>
          </p:cNvPr>
          <p:cNvSpPr/>
          <p:nvPr/>
        </p:nvSpPr>
        <p:spPr>
          <a:xfrm>
            <a:off x="1253157" y="4755792"/>
            <a:ext cx="6898872" cy="369332"/>
          </a:xfrm>
          <a:prstGeom prst="rect">
            <a:avLst/>
          </a:prstGeom>
        </p:spPr>
        <p:txBody>
          <a:bodyPr wrap="square">
            <a:spAutoFit/>
          </a:bodyPr>
          <a:lstStyle/>
          <a:p>
            <a:r>
              <a:rPr lang="zh-TW" altLang="en-US" sz="1800" dirty="0"/>
              <a:t>這樣的波完全失去了電子的顆粒性。瘦身的波包復胖了！</a:t>
            </a:r>
          </a:p>
        </p:txBody>
      </p:sp>
      <p:sp>
        <p:nvSpPr>
          <p:cNvPr id="2" name="Text Box 5">
            <a:extLst>
              <a:ext uri="{FF2B5EF4-FFF2-40B4-BE49-F238E27FC236}">
                <a16:creationId xmlns:a16="http://schemas.microsoft.com/office/drawing/2014/main" id="{CA5D2C29-CD3E-A1BF-01A5-109C662995A1}"/>
              </a:ext>
            </a:extLst>
          </p:cNvPr>
          <p:cNvSpPr txBox="1">
            <a:spLocks noChangeArrowheads="1"/>
          </p:cNvSpPr>
          <p:nvPr/>
        </p:nvSpPr>
        <p:spPr bwMode="auto">
          <a:xfrm>
            <a:off x="431540" y="5205213"/>
            <a:ext cx="88209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kumimoji="0" lang="zh-TW" altLang="en-US" sz="1800" dirty="0"/>
              <a:t>薛丁格內心隱藏的期待是：一顆電子的電荷與質量，會根據它的波強度分佈在空間中。</a:t>
            </a:r>
            <a:endParaRPr lang="zh-TW" altLang="en-US" sz="1800" dirty="0"/>
          </a:p>
        </p:txBody>
      </p:sp>
      <p:sp>
        <p:nvSpPr>
          <p:cNvPr id="3" name="TextBox 2">
            <a:extLst>
              <a:ext uri="{FF2B5EF4-FFF2-40B4-BE49-F238E27FC236}">
                <a16:creationId xmlns:a16="http://schemas.microsoft.com/office/drawing/2014/main" id="{3BF29A4A-552E-2747-1A77-465A9923F52D}"/>
              </a:ext>
            </a:extLst>
          </p:cNvPr>
          <p:cNvSpPr txBox="1"/>
          <p:nvPr/>
        </p:nvSpPr>
        <p:spPr>
          <a:xfrm>
            <a:off x="1253157" y="5666675"/>
            <a:ext cx="6840760" cy="369332"/>
          </a:xfrm>
          <a:prstGeom prst="rect">
            <a:avLst/>
          </a:prstGeom>
          <a:noFill/>
        </p:spPr>
        <p:txBody>
          <a:bodyPr wrap="square" rtlCol="0">
            <a:spAutoFit/>
          </a:bodyPr>
          <a:lstStyle/>
          <a:p>
            <a:pPr algn="l"/>
            <a:r>
              <a:rPr lang="en-TW" sz="1800">
                <a:latin typeface="+mj-lt"/>
                <a:ea typeface="PMingLiU" panose="02020500000000000000" pitchFamily="18" charset="-120"/>
              </a:rPr>
              <a:t>散射後</a:t>
            </a:r>
            <a:r>
              <a:rPr lang="en-GB" sz="1800" dirty="0" err="1">
                <a:latin typeface="+mj-lt"/>
                <a:ea typeface="PMingLiU" panose="02020500000000000000" pitchFamily="18" charset="-120"/>
              </a:rPr>
              <a:t>有</a:t>
            </a:r>
            <a:r>
              <a:rPr lang="en-TW" sz="1800">
                <a:latin typeface="+mj-lt"/>
                <a:ea typeface="PMingLiU" panose="02020500000000000000" pitchFamily="18" charset="-120"/>
              </a:rPr>
              <a:t>兩個波，</a:t>
            </a:r>
            <a:r>
              <a:rPr lang="en-TW" sz="1800" dirty="0">
                <a:latin typeface="+mj-lt"/>
                <a:ea typeface="PMingLiU" panose="02020500000000000000" pitchFamily="18" charset="-120"/>
              </a:rPr>
              <a:t>代表電子的電荷與質量被分散在兩個位置。</a:t>
            </a:r>
          </a:p>
        </p:txBody>
      </p:sp>
      <p:sp>
        <p:nvSpPr>
          <p:cNvPr id="4" name="TextBox 3">
            <a:extLst>
              <a:ext uri="{FF2B5EF4-FFF2-40B4-BE49-F238E27FC236}">
                <a16:creationId xmlns:a16="http://schemas.microsoft.com/office/drawing/2014/main" id="{175E5E66-7858-D49A-C532-71A1C8D7BD99}"/>
              </a:ext>
            </a:extLst>
          </p:cNvPr>
          <p:cNvSpPr txBox="1"/>
          <p:nvPr/>
        </p:nvSpPr>
        <p:spPr>
          <a:xfrm>
            <a:off x="1253157" y="6128137"/>
            <a:ext cx="5616624" cy="369332"/>
          </a:xfrm>
          <a:prstGeom prst="rect">
            <a:avLst/>
          </a:prstGeom>
          <a:noFill/>
        </p:spPr>
        <p:txBody>
          <a:bodyPr wrap="square" rtlCol="0">
            <a:spAutoFit/>
          </a:bodyPr>
          <a:lstStyle/>
          <a:p>
            <a:pPr algn="l"/>
            <a:r>
              <a:rPr lang="en-TW" sz="1800" dirty="0">
                <a:latin typeface="+mj-lt"/>
                <a:ea typeface="PMingLiU" panose="02020500000000000000" pitchFamily="18" charset="-120"/>
              </a:rPr>
              <a:t>但我們從未觀察到過支離破碎的電子！</a:t>
            </a:r>
          </a:p>
        </p:txBody>
      </p:sp>
      <p:pic>
        <p:nvPicPr>
          <p:cNvPr id="6" name="Picture 5" descr="http://i51.photobucket.com/albums/f375/light2792000/TRA/tra-p2.jpg">
            <a:extLst>
              <a:ext uri="{FF2B5EF4-FFF2-40B4-BE49-F238E27FC236}">
                <a16:creationId xmlns:a16="http://schemas.microsoft.com/office/drawing/2014/main" id="{A49C6040-5F09-5465-983B-D17C63A58E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3506" y="983072"/>
            <a:ext cx="2886075" cy="240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向右箭號 11">
            <a:extLst>
              <a:ext uri="{FF2B5EF4-FFF2-40B4-BE49-F238E27FC236}">
                <a16:creationId xmlns:a16="http://schemas.microsoft.com/office/drawing/2014/main" id="{A5C712CD-6BA6-964C-4C28-F08DD8BB793B}"/>
              </a:ext>
            </a:extLst>
          </p:cNvPr>
          <p:cNvSpPr/>
          <p:nvPr/>
        </p:nvSpPr>
        <p:spPr>
          <a:xfrm>
            <a:off x="6963631" y="2483259"/>
            <a:ext cx="1143000" cy="2857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0" name="弧形箭號 (上彎) 12">
            <a:extLst>
              <a:ext uri="{FF2B5EF4-FFF2-40B4-BE49-F238E27FC236}">
                <a16:creationId xmlns:a16="http://schemas.microsoft.com/office/drawing/2014/main" id="{A918F29B-7B86-D190-6283-E8273016934F}"/>
              </a:ext>
            </a:extLst>
          </p:cNvPr>
          <p:cNvSpPr/>
          <p:nvPr/>
        </p:nvSpPr>
        <p:spPr>
          <a:xfrm flipH="1">
            <a:off x="6892193" y="3054759"/>
            <a:ext cx="1143000" cy="571500"/>
          </a:xfrm>
          <a:prstGeom prst="curved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solidFill>
                <a:schemeClr val="tx1"/>
              </a:solidFill>
            </a:endParaRPr>
          </a:p>
        </p:txBody>
      </p:sp>
    </p:spTree>
    <p:extLst>
      <p:ext uri="{BB962C8B-B14F-4D97-AF65-F5344CB8AC3E}">
        <p14:creationId xmlns:p14="http://schemas.microsoft.com/office/powerpoint/2010/main" val="3316793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4" fill="hold" nodeType="clickEffect">
                                  <p:stCondLst>
                                    <p:cond delay="0"/>
                                  </p:stCondLst>
                                  <p:childTnLst>
                                    <p:anim calcmode="lin" valueType="num">
                                      <p:cBhvr additive="base">
                                        <p:cTn id="22" dur="500"/>
                                        <p:tgtEl>
                                          <p:spTgt spid="6"/>
                                        </p:tgtEl>
                                        <p:attrNameLst>
                                          <p:attrName>ppt_x</p:attrName>
                                        </p:attrNameLst>
                                      </p:cBhvr>
                                      <p:tavLst>
                                        <p:tav tm="0">
                                          <p:val>
                                            <p:strVal val="ppt_x"/>
                                          </p:val>
                                        </p:tav>
                                        <p:tav tm="100000">
                                          <p:val>
                                            <p:strVal val="ppt_x"/>
                                          </p:val>
                                        </p:tav>
                                      </p:tavLst>
                                    </p:anim>
                                    <p:anim calcmode="lin" valueType="num">
                                      <p:cBhvr additive="base">
                                        <p:cTn id="23" dur="500"/>
                                        <p:tgtEl>
                                          <p:spTgt spid="6"/>
                                        </p:tgtEl>
                                        <p:attrNameLst>
                                          <p:attrName>ppt_y</p:attrName>
                                        </p:attrNameLst>
                                      </p:cBhvr>
                                      <p:tavLst>
                                        <p:tav tm="0">
                                          <p:val>
                                            <p:strVal val="ppt_y"/>
                                          </p:val>
                                        </p:tav>
                                        <p:tav tm="100000">
                                          <p:val>
                                            <p:strVal val="1+ppt_h/2"/>
                                          </p:val>
                                        </p:tav>
                                      </p:tavLst>
                                    </p:anim>
                                    <p:set>
                                      <p:cBhvr>
                                        <p:cTn id="24" dur="1" fill="hold">
                                          <p:stCondLst>
                                            <p:cond delay="499"/>
                                          </p:stCondLst>
                                        </p:cTn>
                                        <p:tgtEl>
                                          <p:spTgt spid="6"/>
                                        </p:tgtEl>
                                        <p:attrNameLst>
                                          <p:attrName>style.visibility</p:attrName>
                                        </p:attrNameLst>
                                      </p:cBhvr>
                                      <p:to>
                                        <p:strVal val="hidden"/>
                                      </p:to>
                                    </p:set>
                                  </p:childTnLst>
                                </p:cTn>
                              </p:par>
                              <p:par>
                                <p:cTn id="25" presetID="2" presetClass="exit" presetSubtype="4" fill="hold" grpId="1" nodeType="withEffect">
                                  <p:stCondLst>
                                    <p:cond delay="0"/>
                                  </p:stCondLst>
                                  <p:childTnLst>
                                    <p:anim calcmode="lin" valueType="num">
                                      <p:cBhvr additive="base">
                                        <p:cTn id="26" dur="500"/>
                                        <p:tgtEl>
                                          <p:spTgt spid="9"/>
                                        </p:tgtEl>
                                        <p:attrNameLst>
                                          <p:attrName>ppt_x</p:attrName>
                                        </p:attrNameLst>
                                      </p:cBhvr>
                                      <p:tavLst>
                                        <p:tav tm="0">
                                          <p:val>
                                            <p:strVal val="ppt_x"/>
                                          </p:val>
                                        </p:tav>
                                        <p:tav tm="100000">
                                          <p:val>
                                            <p:strVal val="ppt_x"/>
                                          </p:val>
                                        </p:tav>
                                      </p:tavLst>
                                    </p:anim>
                                    <p:anim calcmode="lin" valueType="num">
                                      <p:cBhvr additive="base">
                                        <p:cTn id="27" dur="500"/>
                                        <p:tgtEl>
                                          <p:spTgt spid="9"/>
                                        </p:tgtEl>
                                        <p:attrNameLst>
                                          <p:attrName>ppt_y</p:attrName>
                                        </p:attrNameLst>
                                      </p:cBhvr>
                                      <p:tavLst>
                                        <p:tav tm="0">
                                          <p:val>
                                            <p:strVal val="ppt_y"/>
                                          </p:val>
                                        </p:tav>
                                        <p:tav tm="100000">
                                          <p:val>
                                            <p:strVal val="1+ppt_h/2"/>
                                          </p:val>
                                        </p:tav>
                                      </p:tavLst>
                                    </p:anim>
                                    <p:set>
                                      <p:cBhvr>
                                        <p:cTn id="28" dur="1" fill="hold">
                                          <p:stCondLst>
                                            <p:cond delay="499"/>
                                          </p:stCondLst>
                                        </p:cTn>
                                        <p:tgtEl>
                                          <p:spTgt spid="9"/>
                                        </p:tgtEl>
                                        <p:attrNameLst>
                                          <p:attrName>style.visibility</p:attrName>
                                        </p:attrNameLst>
                                      </p:cBhvr>
                                      <p:to>
                                        <p:strVal val="hidden"/>
                                      </p:to>
                                    </p:set>
                                  </p:childTnLst>
                                </p:cTn>
                              </p:par>
                              <p:par>
                                <p:cTn id="29" presetID="2" presetClass="exit" presetSubtype="4" fill="hold" grpId="1" nodeType="withEffect">
                                  <p:stCondLst>
                                    <p:cond delay="0"/>
                                  </p:stCondLst>
                                  <p:childTnLst>
                                    <p:anim calcmode="lin" valueType="num">
                                      <p:cBhvr additive="base">
                                        <p:cTn id="30" dur="500"/>
                                        <p:tgtEl>
                                          <p:spTgt spid="10"/>
                                        </p:tgtEl>
                                        <p:attrNameLst>
                                          <p:attrName>ppt_x</p:attrName>
                                        </p:attrNameLst>
                                      </p:cBhvr>
                                      <p:tavLst>
                                        <p:tav tm="0">
                                          <p:val>
                                            <p:strVal val="ppt_x"/>
                                          </p:val>
                                        </p:tav>
                                        <p:tav tm="100000">
                                          <p:val>
                                            <p:strVal val="ppt_x"/>
                                          </p:val>
                                        </p:tav>
                                      </p:tavLst>
                                    </p:anim>
                                    <p:anim calcmode="lin" valueType="num">
                                      <p:cBhvr additive="base">
                                        <p:cTn id="31" dur="500"/>
                                        <p:tgtEl>
                                          <p:spTgt spid="10"/>
                                        </p:tgtEl>
                                        <p:attrNameLst>
                                          <p:attrName>ppt_y</p:attrName>
                                        </p:attrNameLst>
                                      </p:cBhvr>
                                      <p:tavLst>
                                        <p:tav tm="0">
                                          <p:val>
                                            <p:strVal val="ppt_y"/>
                                          </p:val>
                                        </p:tav>
                                        <p:tav tm="100000">
                                          <p:val>
                                            <p:strVal val="1+ppt_h/2"/>
                                          </p:val>
                                        </p:tav>
                                      </p:tavLst>
                                    </p:anim>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ppt_x"/>
                                          </p:val>
                                        </p:tav>
                                        <p:tav tm="100000">
                                          <p:val>
                                            <p:strVal val="#ppt_x"/>
                                          </p:val>
                                        </p:tav>
                                      </p:tavLst>
                                    </p:anim>
                                    <p:anim calcmode="lin" valueType="num">
                                      <p:cBhvr additive="base">
                                        <p:cTn id="38" dur="500" fill="hold"/>
                                        <p:tgtEl>
                                          <p:spTgt spid="2"/>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anim calcmode="lin" valueType="num">
                                      <p:cBhvr additive="base">
                                        <p:cTn id="41" dur="500" fill="hold"/>
                                        <p:tgtEl>
                                          <p:spTgt spid="3"/>
                                        </p:tgtEl>
                                        <p:attrNameLst>
                                          <p:attrName>ppt_x</p:attrName>
                                        </p:attrNameLst>
                                      </p:cBhvr>
                                      <p:tavLst>
                                        <p:tav tm="0">
                                          <p:val>
                                            <p:strVal val="#ppt_x"/>
                                          </p:val>
                                        </p:tav>
                                        <p:tav tm="100000">
                                          <p:val>
                                            <p:strVal val="#ppt_x"/>
                                          </p:val>
                                        </p:tav>
                                      </p:tavLst>
                                    </p:anim>
                                    <p:anim calcmode="lin" valueType="num">
                                      <p:cBhvr additive="base">
                                        <p:cTn id="42" dur="500" fill="hold"/>
                                        <p:tgtEl>
                                          <p:spTgt spid="3"/>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additive="base">
                                        <p:cTn id="45" dur="500" fill="hold"/>
                                        <p:tgtEl>
                                          <p:spTgt spid="4"/>
                                        </p:tgtEl>
                                        <p:attrNameLst>
                                          <p:attrName>ppt_x</p:attrName>
                                        </p:attrNameLst>
                                      </p:cBhvr>
                                      <p:tavLst>
                                        <p:tav tm="0">
                                          <p:val>
                                            <p:strVal val="#ppt_x"/>
                                          </p:val>
                                        </p:tav>
                                        <p:tav tm="100000">
                                          <p:val>
                                            <p:strVal val="#ppt_x"/>
                                          </p:val>
                                        </p:tav>
                                      </p:tavLst>
                                    </p:anim>
                                    <p:anim calcmode="lin" valueType="num">
                                      <p:cBhvr additive="base">
                                        <p:cTn id="4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9" grpId="0" animBg="1"/>
      <p:bldP spid="9" grpId="1" animBg="1"/>
      <p:bldP spid="10" grpId="0" animBg="1"/>
      <p:bldP spid="10" grpId="1"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6" name="Picture 5" descr="ruthfo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3846" y="1293380"/>
            <a:ext cx="4288806" cy="266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橢圓 8"/>
          <p:cNvSpPr/>
          <p:nvPr/>
        </p:nvSpPr>
        <p:spPr>
          <a:xfrm>
            <a:off x="5308432" y="2325304"/>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cxnSp>
        <p:nvCxnSpPr>
          <p:cNvPr id="11" name="直線單箭頭接點 10"/>
          <p:cNvCxnSpPr/>
          <p:nvPr/>
        </p:nvCxnSpPr>
        <p:spPr>
          <a:xfrm rot="10800000">
            <a:off x="4804376" y="2396962"/>
            <a:ext cx="357188"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矩形 7"/>
          <p:cNvSpPr>
            <a:spLocks noChangeArrowheads="1"/>
          </p:cNvSpPr>
          <p:nvPr/>
        </p:nvSpPr>
        <p:spPr bwMode="auto">
          <a:xfrm>
            <a:off x="1712249" y="4215310"/>
            <a:ext cx="457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但實驗中觀測，散射後的電子依然是顆粒狀！</a:t>
            </a:r>
          </a:p>
        </p:txBody>
      </p:sp>
      <p:sp>
        <p:nvSpPr>
          <p:cNvPr id="3" name="文字方塊 2"/>
          <p:cNvSpPr txBox="1"/>
          <p:nvPr/>
        </p:nvSpPr>
        <p:spPr bwMode="auto">
          <a:xfrm>
            <a:off x="1712249" y="4684892"/>
            <a:ext cx="48800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波恩天天看著</a:t>
            </a:r>
            <a:r>
              <a:rPr lang="en-US" altLang="zh-TW" sz="1800" dirty="0"/>
              <a:t>Franck</a:t>
            </a:r>
            <a:r>
              <a:rPr lang="zh-TW" altLang="en-US" sz="1800" dirty="0"/>
              <a:t>的電子散射實驗，</a:t>
            </a:r>
          </a:p>
        </p:txBody>
      </p:sp>
      <p:sp>
        <p:nvSpPr>
          <p:cNvPr id="2" name="矩形 1">
            <a:extLst>
              <a:ext uri="{FF2B5EF4-FFF2-40B4-BE49-F238E27FC236}">
                <a16:creationId xmlns:a16="http://schemas.microsoft.com/office/drawing/2014/main" id="{0105927D-CCE6-584B-B91C-5B1F351B6D9B}"/>
              </a:ext>
            </a:extLst>
          </p:cNvPr>
          <p:cNvSpPr/>
          <p:nvPr/>
        </p:nvSpPr>
        <p:spPr>
          <a:xfrm>
            <a:off x="1712249" y="5157192"/>
            <a:ext cx="5719502" cy="369332"/>
          </a:xfrm>
          <a:prstGeom prst="rect">
            <a:avLst/>
          </a:prstGeom>
        </p:spPr>
        <p:txBody>
          <a:bodyPr wrap="square">
            <a:spAutoFit/>
          </a:bodyPr>
          <a:lstStyle/>
          <a:p>
            <a:r>
              <a:rPr lang="zh-CN" altLang="en-US" sz="1800" dirty="0"/>
              <a:t>一顆電子</a:t>
            </a:r>
            <a:r>
              <a:rPr lang="zh-TW" altLang="en-US" sz="1800" dirty="0"/>
              <a:t>散射後永遠還是一顆電子。電子無法被分割。</a:t>
            </a:r>
          </a:p>
        </p:txBody>
      </p:sp>
      <p:sp>
        <p:nvSpPr>
          <p:cNvPr id="4" name="文字方塊 2">
            <a:extLst>
              <a:ext uri="{FF2B5EF4-FFF2-40B4-BE49-F238E27FC236}">
                <a16:creationId xmlns:a16="http://schemas.microsoft.com/office/drawing/2014/main" id="{01381438-2F40-8B69-121A-CBE4FC4CBF19}"/>
              </a:ext>
            </a:extLst>
          </p:cNvPr>
          <p:cNvSpPr txBox="1">
            <a:spLocks noChangeArrowheads="1"/>
          </p:cNvSpPr>
          <p:nvPr/>
        </p:nvSpPr>
        <p:spPr bwMode="auto">
          <a:xfrm>
            <a:off x="1718740" y="5633436"/>
            <a:ext cx="47525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希望以波包來</a:t>
            </a:r>
            <a:r>
              <a:rPr lang="zh-TW" altLang="en-US" sz="1800" dirty="0">
                <a:solidFill>
                  <a:srgbClr val="FF0000"/>
                </a:solidFill>
              </a:rPr>
              <a:t>完全</a:t>
            </a:r>
            <a:r>
              <a:rPr lang="zh-TW" altLang="en-US" sz="1800" dirty="0"/>
              <a:t>取代粒子是不切實際的！</a:t>
            </a:r>
          </a:p>
        </p:txBody>
      </p:sp>
    </p:spTree>
    <p:extLst>
      <p:ext uri="{BB962C8B-B14F-4D97-AF65-F5344CB8AC3E}">
        <p14:creationId xmlns:p14="http://schemas.microsoft.com/office/powerpoint/2010/main" val="3514992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圖片 1" descr="wave 002.jpg"/>
          <p:cNvPicPr>
            <a:picLocks noChangeAspect="1"/>
          </p:cNvPicPr>
          <p:nvPr/>
        </p:nvPicPr>
        <p:blipFill>
          <a:blip r:embed="rId2">
            <a:extLst>
              <a:ext uri="{28A0092B-C50C-407E-A947-70E740481C1C}">
                <a14:useLocalDpi xmlns:a14="http://schemas.microsoft.com/office/drawing/2010/main" val="0"/>
              </a:ext>
            </a:extLst>
          </a:blip>
          <a:srcRect l="15028" t="54964" r="60693" b="31841"/>
          <a:stretch>
            <a:fillRect/>
          </a:stretch>
        </p:blipFill>
        <p:spPr bwMode="auto">
          <a:xfrm>
            <a:off x="1592591" y="3242911"/>
            <a:ext cx="2606675"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橢圓 16"/>
          <p:cNvSpPr/>
          <p:nvPr/>
        </p:nvSpPr>
        <p:spPr>
          <a:xfrm>
            <a:off x="5553403" y="3603274"/>
            <a:ext cx="285750" cy="28575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69990" name="文字方塊 17"/>
          <p:cNvSpPr txBox="1">
            <a:spLocks noChangeArrowheads="1"/>
          </p:cNvSpPr>
          <p:nvPr/>
        </p:nvSpPr>
        <p:spPr bwMode="auto">
          <a:xfrm>
            <a:off x="4689803" y="3314349"/>
            <a:ext cx="9350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4800"/>
              <a:t>=</a:t>
            </a:r>
            <a:endParaRPr lang="zh-TW" altLang="en-US" sz="4800"/>
          </a:p>
        </p:txBody>
      </p:sp>
      <p:sp>
        <p:nvSpPr>
          <p:cNvPr id="169991" name="Line 6"/>
          <p:cNvSpPr>
            <a:spLocks noChangeShapeType="1"/>
          </p:cNvSpPr>
          <p:nvPr/>
        </p:nvSpPr>
        <p:spPr bwMode="auto">
          <a:xfrm>
            <a:off x="3249941" y="3746149"/>
            <a:ext cx="792162"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69994" name="文字方塊 18"/>
          <p:cNvSpPr txBox="1">
            <a:spLocks noChangeArrowheads="1"/>
          </p:cNvSpPr>
          <p:nvPr/>
        </p:nvSpPr>
        <p:spPr bwMode="auto">
          <a:xfrm>
            <a:off x="1180292" y="4347002"/>
            <a:ext cx="76358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散射後這單一顆電子的狀態，就是這兩個往相反方向移動的波！</a:t>
            </a:r>
          </a:p>
        </p:txBody>
      </p:sp>
      <p:sp>
        <p:nvSpPr>
          <p:cNvPr id="169997" name="Line 6"/>
          <p:cNvSpPr>
            <a:spLocks noChangeShapeType="1"/>
          </p:cNvSpPr>
          <p:nvPr/>
        </p:nvSpPr>
        <p:spPr bwMode="auto">
          <a:xfrm flipH="1">
            <a:off x="1160791" y="3746149"/>
            <a:ext cx="863600"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2" name="文字方塊 41"/>
          <p:cNvSpPr txBox="1">
            <a:spLocks noChangeArrowheads="1"/>
          </p:cNvSpPr>
          <p:nvPr/>
        </p:nvSpPr>
        <p:spPr bwMode="auto">
          <a:xfrm>
            <a:off x="1160790" y="2747870"/>
            <a:ext cx="73716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一次只入射</a:t>
            </a:r>
            <a:r>
              <a:rPr lang="zh-TW" altLang="en-US" sz="1800" dirty="0">
                <a:solidFill>
                  <a:srgbClr val="FF0000"/>
                </a:solidFill>
              </a:rPr>
              <a:t>一顆電子</a:t>
            </a:r>
            <a:r>
              <a:rPr lang="zh-TW" altLang="en-US" sz="1800" dirty="0"/>
              <a:t>，散射後還是</a:t>
            </a:r>
            <a:r>
              <a:rPr lang="zh-TW" altLang="en-US" sz="1800" dirty="0">
                <a:solidFill>
                  <a:srgbClr val="FF0000"/>
                </a:solidFill>
              </a:rPr>
              <a:t>一顆電子</a:t>
            </a:r>
            <a:r>
              <a:rPr lang="zh-TW" altLang="en-US" sz="1800" dirty="0"/>
              <a:t>！</a:t>
            </a:r>
          </a:p>
        </p:txBody>
      </p:sp>
      <p:pic>
        <p:nvPicPr>
          <p:cNvPr id="13" name="Picture 4" descr="f39_08"/>
          <p:cNvPicPr>
            <a:picLocks noChangeAspect="1" noChangeArrowheads="1"/>
          </p:cNvPicPr>
          <p:nvPr/>
        </p:nvPicPr>
        <p:blipFill>
          <a:blip r:embed="rId3">
            <a:extLst>
              <a:ext uri="{28A0092B-C50C-407E-A947-70E740481C1C}">
                <a14:useLocalDpi xmlns:a14="http://schemas.microsoft.com/office/drawing/2010/main" val="0"/>
              </a:ext>
            </a:extLst>
          </a:blip>
          <a:srcRect l="8000" r="50667" b="69609"/>
          <a:stretch>
            <a:fillRect/>
          </a:stretch>
        </p:blipFill>
        <p:spPr bwMode="auto">
          <a:xfrm>
            <a:off x="1241099" y="1154530"/>
            <a:ext cx="2374900"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圖片 1" descr="wave 002.jpg">
            <a:extLst>
              <a:ext uri="{FF2B5EF4-FFF2-40B4-BE49-F238E27FC236}">
                <a16:creationId xmlns:a16="http://schemas.microsoft.com/office/drawing/2014/main" id="{56EDCBDA-5F91-962D-C2CA-1449B8210220}"/>
              </a:ext>
            </a:extLst>
          </p:cNvPr>
          <p:cNvPicPr>
            <a:picLocks noChangeAspect="1"/>
          </p:cNvPicPr>
          <p:nvPr/>
        </p:nvPicPr>
        <p:blipFill rotWithShape="1">
          <a:blip r:embed="rId2">
            <a:extLst>
              <a:ext uri="{28A0092B-C50C-407E-A947-70E740481C1C}">
                <a14:useLocalDpi xmlns:a14="http://schemas.microsoft.com/office/drawing/2010/main" val="0"/>
              </a:ext>
            </a:extLst>
          </a:blip>
          <a:srcRect l="15028" t="4706" r="60693" b="82284"/>
          <a:stretch/>
        </p:blipFill>
        <p:spPr bwMode="auto">
          <a:xfrm>
            <a:off x="4199265" y="1154531"/>
            <a:ext cx="2842935" cy="1008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向右箭號 9">
            <a:extLst>
              <a:ext uri="{FF2B5EF4-FFF2-40B4-BE49-F238E27FC236}">
                <a16:creationId xmlns:a16="http://schemas.microsoft.com/office/drawing/2014/main" id="{6838656C-2B4A-C64C-FFD6-773528EEED92}"/>
              </a:ext>
            </a:extLst>
          </p:cNvPr>
          <p:cNvSpPr/>
          <p:nvPr/>
        </p:nvSpPr>
        <p:spPr>
          <a:xfrm>
            <a:off x="4042103" y="1596281"/>
            <a:ext cx="287338"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6" name="橢圓 16">
            <a:extLst>
              <a:ext uri="{FF2B5EF4-FFF2-40B4-BE49-F238E27FC236}">
                <a16:creationId xmlns:a16="http://schemas.microsoft.com/office/drawing/2014/main" id="{A380A76F-D9E0-9E9F-E4A2-E7D8DAB93183}"/>
              </a:ext>
            </a:extLst>
          </p:cNvPr>
          <p:cNvSpPr/>
          <p:nvPr/>
        </p:nvSpPr>
        <p:spPr>
          <a:xfrm>
            <a:off x="3677772" y="1561356"/>
            <a:ext cx="285750" cy="28575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Tree>
    <p:extLst>
      <p:ext uri="{BB962C8B-B14F-4D97-AF65-F5344CB8AC3E}">
        <p14:creationId xmlns:p14="http://schemas.microsoft.com/office/powerpoint/2010/main" val="59207515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9" name="Text Box 12"/>
          <p:cNvSpPr txBox="1">
            <a:spLocks noChangeArrowheads="1"/>
          </p:cNvSpPr>
          <p:nvPr/>
        </p:nvSpPr>
        <p:spPr bwMode="auto">
          <a:xfrm>
            <a:off x="676862" y="1072480"/>
            <a:ext cx="70598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在粒子圖像下，電子只能朝一個方向飛！不可能朝兩個方向都飛！</a:t>
            </a:r>
          </a:p>
        </p:txBody>
      </p:sp>
      <p:sp>
        <p:nvSpPr>
          <p:cNvPr id="70672" name="Text Box 11"/>
          <p:cNvSpPr txBox="1">
            <a:spLocks noChangeArrowheads="1"/>
          </p:cNvSpPr>
          <p:nvPr/>
        </p:nvSpPr>
        <p:spPr bwMode="auto">
          <a:xfrm>
            <a:off x="680537" y="1661514"/>
            <a:ext cx="82802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而在電子波的圖像下，散射後就是包含兩個往相反方向移動的波！</a:t>
            </a:r>
            <a:endParaRPr lang="en-US" altLang="zh-TW" sz="1800" dirty="0"/>
          </a:p>
        </p:txBody>
      </p:sp>
      <p:pic>
        <p:nvPicPr>
          <p:cNvPr id="163851" name="圖片 1" descr="wave 002.jpg"/>
          <p:cNvPicPr>
            <a:picLocks noChangeAspect="1"/>
          </p:cNvPicPr>
          <p:nvPr/>
        </p:nvPicPr>
        <p:blipFill>
          <a:blip r:embed="rId2">
            <a:extLst>
              <a:ext uri="{28A0092B-C50C-407E-A947-70E740481C1C}">
                <a14:useLocalDpi xmlns:a14="http://schemas.microsoft.com/office/drawing/2010/main" val="0"/>
              </a:ext>
            </a:extLst>
          </a:blip>
          <a:srcRect l="15028" t="54964" r="60693" b="31841"/>
          <a:stretch>
            <a:fillRect/>
          </a:stretch>
        </p:blipFill>
        <p:spPr bwMode="auto">
          <a:xfrm>
            <a:off x="3995736" y="3403712"/>
            <a:ext cx="205105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橢圓 13"/>
          <p:cNvSpPr/>
          <p:nvPr/>
        </p:nvSpPr>
        <p:spPr>
          <a:xfrm>
            <a:off x="4191073" y="2667691"/>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5" name="橢圓 14"/>
          <p:cNvSpPr/>
          <p:nvPr/>
        </p:nvSpPr>
        <p:spPr>
          <a:xfrm>
            <a:off x="5271193" y="2667691"/>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13" name="直線單箭頭接點 12"/>
          <p:cNvCxnSpPr/>
          <p:nvPr/>
        </p:nvCxnSpPr>
        <p:spPr>
          <a:xfrm>
            <a:off x="5486399" y="2740345"/>
            <a:ext cx="558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直線單箭頭接點 15"/>
          <p:cNvCxnSpPr/>
          <p:nvPr/>
        </p:nvCxnSpPr>
        <p:spPr>
          <a:xfrm flipH="1">
            <a:off x="2894160" y="2740345"/>
            <a:ext cx="431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文字方塊 20"/>
          <p:cNvSpPr txBox="1">
            <a:spLocks noChangeArrowheads="1"/>
          </p:cNvSpPr>
          <p:nvPr/>
        </p:nvSpPr>
        <p:spPr bwMode="auto">
          <a:xfrm>
            <a:off x="4550318" y="4062590"/>
            <a:ext cx="5762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and</a:t>
            </a:r>
            <a:endParaRPr lang="zh-TW" altLang="en-US" sz="1800" dirty="0"/>
          </a:p>
        </p:txBody>
      </p:sp>
      <p:sp>
        <p:nvSpPr>
          <p:cNvPr id="22" name="文字方塊 21"/>
          <p:cNvSpPr txBox="1">
            <a:spLocks noChangeArrowheads="1"/>
          </p:cNvSpPr>
          <p:nvPr/>
        </p:nvSpPr>
        <p:spPr bwMode="auto">
          <a:xfrm>
            <a:off x="4549774" y="2524445"/>
            <a:ext cx="5762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or</a:t>
            </a:r>
            <a:endParaRPr lang="zh-TW" altLang="en-US" sz="1800" dirty="0"/>
          </a:p>
        </p:txBody>
      </p:sp>
      <p:sp>
        <p:nvSpPr>
          <p:cNvPr id="17" name="文字方塊 16"/>
          <p:cNvSpPr txBox="1">
            <a:spLocks noChangeArrowheads="1"/>
          </p:cNvSpPr>
          <p:nvPr/>
        </p:nvSpPr>
        <p:spPr bwMode="auto">
          <a:xfrm>
            <a:off x="3412937" y="2554979"/>
            <a:ext cx="7780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either</a:t>
            </a:r>
            <a:endParaRPr lang="zh-TW" altLang="en-US" sz="1800" dirty="0"/>
          </a:p>
        </p:txBody>
      </p:sp>
      <p:sp>
        <p:nvSpPr>
          <p:cNvPr id="4" name="TextBox 3">
            <a:extLst>
              <a:ext uri="{FF2B5EF4-FFF2-40B4-BE49-F238E27FC236}">
                <a16:creationId xmlns:a16="http://schemas.microsoft.com/office/drawing/2014/main" id="{DFB4C856-7C99-7439-074F-80DE3E30A061}"/>
              </a:ext>
            </a:extLst>
          </p:cNvPr>
          <p:cNvSpPr txBox="1"/>
          <p:nvPr/>
        </p:nvSpPr>
        <p:spPr>
          <a:xfrm>
            <a:off x="676862" y="2094256"/>
            <a:ext cx="7783569" cy="369332"/>
          </a:xfrm>
          <a:prstGeom prst="rect">
            <a:avLst/>
          </a:prstGeom>
          <a:noFill/>
        </p:spPr>
        <p:txBody>
          <a:bodyPr wrap="square" rtlCol="0">
            <a:spAutoFit/>
          </a:bodyPr>
          <a:lstStyle/>
          <a:p>
            <a:r>
              <a:rPr lang="en-TW" sz="1800">
                <a:latin typeface="+mj-lt"/>
                <a:ea typeface="PMingLiU" panose="02020500000000000000" pitchFamily="18" charset="-120"/>
              </a:rPr>
              <a:t>很明顯，波的位置</a:t>
            </a:r>
            <a:r>
              <a:rPr lang="en-GB" sz="1800" dirty="0" err="1">
                <a:latin typeface="+mj-lt"/>
                <a:ea typeface="PMingLiU" panose="02020500000000000000" pitchFamily="18" charset="-120"/>
              </a:rPr>
              <a:t>在</a:t>
            </a:r>
            <a:r>
              <a:rPr lang="en-TW" sz="1800">
                <a:latin typeface="+mj-lt"/>
                <a:ea typeface="PMingLiU" panose="02020500000000000000" pitchFamily="18" charset="-120"/>
              </a:rPr>
              <a:t>兩</a:t>
            </a:r>
            <a:r>
              <a:rPr lang="en-GB" sz="1800" dirty="0" err="1">
                <a:latin typeface="+mj-lt"/>
                <a:ea typeface="PMingLiU" panose="02020500000000000000" pitchFamily="18" charset="-120"/>
              </a:rPr>
              <a:t>個</a:t>
            </a:r>
            <a:r>
              <a:rPr lang="en-TW" sz="1800">
                <a:latin typeface="+mj-lt"/>
                <a:ea typeface="PMingLiU" panose="02020500000000000000" pitchFamily="18" charset="-120"/>
              </a:rPr>
              <a:t>方向都有</a:t>
            </a:r>
            <a:r>
              <a:rPr lang="en-TW" sz="1800" dirty="0">
                <a:latin typeface="+mj-lt"/>
                <a:ea typeface="PMingLiU" panose="02020500000000000000" pitchFamily="18" charset="-120"/>
              </a:rPr>
              <a:t>。</a:t>
            </a:r>
            <a:r>
              <a:rPr lang="zh-TW" altLang="en-US" sz="1800" dirty="0"/>
              <a:t>波是內在可以劈腿的。</a:t>
            </a:r>
            <a:endParaRPr lang="en-TW" sz="1800" dirty="0">
              <a:latin typeface="+mj-lt"/>
              <a:ea typeface="PMingLiU" panose="02020500000000000000" pitchFamily="18" charset="-120"/>
            </a:endParaRPr>
          </a:p>
        </p:txBody>
      </p:sp>
      <p:sp>
        <p:nvSpPr>
          <p:cNvPr id="6" name="TextBox 5">
            <a:extLst>
              <a:ext uri="{FF2B5EF4-FFF2-40B4-BE49-F238E27FC236}">
                <a16:creationId xmlns:a16="http://schemas.microsoft.com/office/drawing/2014/main" id="{5109CAC5-B081-DB02-BEF2-BA56B901FA93}"/>
              </a:ext>
            </a:extLst>
          </p:cNvPr>
          <p:cNvSpPr txBox="1"/>
          <p:nvPr/>
        </p:nvSpPr>
        <p:spPr>
          <a:xfrm>
            <a:off x="676862" y="4722024"/>
            <a:ext cx="7999594" cy="369332"/>
          </a:xfrm>
          <a:prstGeom prst="rect">
            <a:avLst/>
          </a:prstGeom>
          <a:noFill/>
        </p:spPr>
        <p:txBody>
          <a:bodyPr wrap="square">
            <a:spAutoFit/>
          </a:bodyPr>
          <a:lstStyle/>
          <a:p>
            <a:pPr eaLnBrk="1" hangingPunct="1">
              <a:spcBef>
                <a:spcPct val="50000"/>
              </a:spcBef>
              <a:buFontTx/>
              <a:buNone/>
            </a:pPr>
            <a:r>
              <a:rPr lang="zh-TW" altLang="en-US" sz="1800" dirty="0"/>
              <a:t>可見：電子波的資訊，是無法讓你</a:t>
            </a:r>
            <a:r>
              <a:rPr lang="zh-TW" altLang="en-US" sz="1800" dirty="0">
                <a:solidFill>
                  <a:srgbClr val="FF0000"/>
                </a:solidFill>
              </a:rPr>
              <a:t>辨別單一顆電子</a:t>
            </a:r>
            <a:r>
              <a:rPr lang="zh-TW" altLang="en-US" sz="1800" dirty="0"/>
              <a:t>究竟散射到那個方向！</a:t>
            </a:r>
          </a:p>
        </p:txBody>
      </p:sp>
    </p:spTree>
    <p:extLst>
      <p:ext uri="{BB962C8B-B14F-4D97-AF65-F5344CB8AC3E}">
        <p14:creationId xmlns:p14="http://schemas.microsoft.com/office/powerpoint/2010/main" val="403726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0672"/>
                                        </p:tgtEl>
                                        <p:attrNameLst>
                                          <p:attrName>style.visibility</p:attrName>
                                        </p:attrNameLst>
                                      </p:cBhvr>
                                      <p:to>
                                        <p:strVal val="visible"/>
                                      </p:to>
                                    </p:set>
                                    <p:anim calcmode="lin" valueType="num">
                                      <p:cBhvr additive="base">
                                        <p:cTn id="7" dur="500" fill="hold"/>
                                        <p:tgtEl>
                                          <p:spTgt spid="70672"/>
                                        </p:tgtEl>
                                        <p:attrNameLst>
                                          <p:attrName>ppt_x</p:attrName>
                                        </p:attrNameLst>
                                      </p:cBhvr>
                                      <p:tavLst>
                                        <p:tav tm="0">
                                          <p:val>
                                            <p:strVal val="#ppt_x"/>
                                          </p:val>
                                        </p:tav>
                                        <p:tav tm="100000">
                                          <p:val>
                                            <p:strVal val="#ppt_x"/>
                                          </p:val>
                                        </p:tav>
                                      </p:tavLst>
                                    </p:anim>
                                    <p:anim calcmode="lin" valueType="num">
                                      <p:cBhvr additive="base">
                                        <p:cTn id="8" dur="500" fill="hold"/>
                                        <p:tgtEl>
                                          <p:spTgt spid="7067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3851"/>
                                        </p:tgtEl>
                                        <p:attrNameLst>
                                          <p:attrName>style.visibility</p:attrName>
                                        </p:attrNameLst>
                                      </p:cBhvr>
                                      <p:to>
                                        <p:strVal val="visible"/>
                                      </p:to>
                                    </p:set>
                                    <p:anim calcmode="lin" valueType="num">
                                      <p:cBhvr additive="base">
                                        <p:cTn id="15" dur="500" fill="hold"/>
                                        <p:tgtEl>
                                          <p:spTgt spid="163851"/>
                                        </p:tgtEl>
                                        <p:attrNameLst>
                                          <p:attrName>ppt_x</p:attrName>
                                        </p:attrNameLst>
                                      </p:cBhvr>
                                      <p:tavLst>
                                        <p:tav tm="0">
                                          <p:val>
                                            <p:strVal val="#ppt_x"/>
                                          </p:val>
                                        </p:tav>
                                        <p:tav tm="100000">
                                          <p:val>
                                            <p:strVal val="#ppt_x"/>
                                          </p:val>
                                        </p:tav>
                                      </p:tavLst>
                                    </p:anim>
                                    <p:anim calcmode="lin" valueType="num">
                                      <p:cBhvr additive="base">
                                        <p:cTn id="16" dur="500" fill="hold"/>
                                        <p:tgtEl>
                                          <p:spTgt spid="16385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72" grpId="0"/>
      <p:bldP spid="21" grpId="0"/>
      <p:bldP spid="4" grpId="0"/>
      <p:bldP spid="6" grpId="0"/>
    </p:bld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4994" name="Picture 4" descr="散射01"/>
          <p:cNvPicPr>
            <a:picLocks noChangeAspect="1" noChangeArrowheads="1"/>
          </p:cNvPicPr>
          <p:nvPr/>
        </p:nvPicPr>
        <p:blipFill>
          <a:blip r:embed="rId2" cstate="print">
            <a:extLst>
              <a:ext uri="{28A0092B-C50C-407E-A947-70E740481C1C}">
                <a14:useLocalDpi xmlns:a14="http://schemas.microsoft.com/office/drawing/2010/main" val="0"/>
              </a:ext>
            </a:extLst>
          </a:blip>
          <a:srcRect l="5045" t="4810" r="6943" b="4810"/>
          <a:stretch>
            <a:fillRect/>
          </a:stretch>
        </p:blipFill>
        <p:spPr bwMode="auto">
          <a:xfrm>
            <a:off x="1598085" y="1268760"/>
            <a:ext cx="4068763" cy="415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ext Box 5"/>
          <p:cNvSpPr txBox="1">
            <a:spLocks noChangeArrowheads="1"/>
          </p:cNvSpPr>
          <p:nvPr/>
        </p:nvSpPr>
        <p:spPr bwMode="auto">
          <a:xfrm>
            <a:off x="1598085" y="5580990"/>
            <a:ext cx="5472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波包在散射之後就不再是波包形式。</a:t>
            </a:r>
            <a:endParaRPr lang="en-US" altLang="zh-TW" sz="1800" dirty="0"/>
          </a:p>
        </p:txBody>
      </p:sp>
      <p:sp>
        <p:nvSpPr>
          <p:cNvPr id="84996" name="文字方塊 5"/>
          <p:cNvSpPr txBox="1">
            <a:spLocks noChangeArrowheads="1"/>
          </p:cNvSpPr>
          <p:nvPr/>
        </p:nvSpPr>
        <p:spPr bwMode="auto">
          <a:xfrm>
            <a:off x="1598085" y="746448"/>
            <a:ext cx="73411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如果入射的是一個像顆粒狀的波包：散射後波應該呈球殼狀。</a:t>
            </a:r>
          </a:p>
        </p:txBody>
      </p:sp>
    </p:spTree>
    <p:extLst>
      <p:ext uri="{BB962C8B-B14F-4D97-AF65-F5344CB8AC3E}">
        <p14:creationId xmlns:p14="http://schemas.microsoft.com/office/powerpoint/2010/main" val="2465788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4995"/>
                                        </p:tgtEl>
                                        <p:attrNameLst>
                                          <p:attrName>style.visibility</p:attrName>
                                        </p:attrNameLst>
                                      </p:cBhvr>
                                      <p:to>
                                        <p:strVal val="visible"/>
                                      </p:to>
                                    </p:set>
                                    <p:anim calcmode="lin" valueType="num">
                                      <p:cBhvr additive="base">
                                        <p:cTn id="7" dur="500" fill="hold"/>
                                        <p:tgtEl>
                                          <p:spTgt spid="84995"/>
                                        </p:tgtEl>
                                        <p:attrNameLst>
                                          <p:attrName>ppt_x</p:attrName>
                                        </p:attrNameLst>
                                      </p:cBhvr>
                                      <p:tavLst>
                                        <p:tav tm="0">
                                          <p:val>
                                            <p:strVal val="#ppt_x"/>
                                          </p:val>
                                        </p:tav>
                                        <p:tav tm="100000">
                                          <p:val>
                                            <p:strVal val="#ppt_x"/>
                                          </p:val>
                                        </p:tav>
                                      </p:tavLst>
                                    </p:anim>
                                    <p:anim calcmode="lin" valueType="num">
                                      <p:cBhvr additive="base">
                                        <p:cTn id="8" dur="500" fill="hold"/>
                                        <p:tgtEl>
                                          <p:spTgt spid="8499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圖片 1" descr="wave 002.jpg"/>
          <p:cNvPicPr>
            <a:picLocks noChangeAspect="1"/>
          </p:cNvPicPr>
          <p:nvPr/>
        </p:nvPicPr>
        <p:blipFill rotWithShape="1">
          <a:blip r:embed="rId2">
            <a:extLst>
              <a:ext uri="{28A0092B-C50C-407E-A947-70E740481C1C}">
                <a14:useLocalDpi xmlns:a14="http://schemas.microsoft.com/office/drawing/2010/main" val="0"/>
              </a:ext>
            </a:extLst>
          </a:blip>
          <a:srcRect l="15028" t="54775" r="60693" b="31841"/>
          <a:stretch/>
        </p:blipFill>
        <p:spPr bwMode="auto">
          <a:xfrm>
            <a:off x="3222805" y="3230603"/>
            <a:ext cx="2049462" cy="748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5" name="Picture 7" descr="colliding_beam"/>
          <p:cNvPicPr>
            <a:picLocks noChangeAspect="1" noChangeArrowheads="1"/>
          </p:cNvPicPr>
          <p:nvPr/>
        </p:nvPicPr>
        <p:blipFill>
          <a:blip r:embed="rId3">
            <a:extLst>
              <a:ext uri="{28A0092B-C50C-407E-A947-70E740481C1C}">
                <a14:useLocalDpi xmlns:a14="http://schemas.microsoft.com/office/drawing/2010/main" val="0"/>
              </a:ext>
            </a:extLst>
          </a:blip>
          <a:srcRect l="89961" t="23872" r="2122" b="31007"/>
          <a:stretch>
            <a:fillRect/>
          </a:stretch>
        </p:blipFill>
        <p:spPr bwMode="auto">
          <a:xfrm>
            <a:off x="2809382" y="3462512"/>
            <a:ext cx="215900"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6" name="Picture 7" descr="colliding_beam"/>
          <p:cNvPicPr>
            <a:picLocks noChangeAspect="1" noChangeArrowheads="1"/>
          </p:cNvPicPr>
          <p:nvPr/>
        </p:nvPicPr>
        <p:blipFill>
          <a:blip r:embed="rId4">
            <a:extLst>
              <a:ext uri="{28A0092B-C50C-407E-A947-70E740481C1C}">
                <a14:useLocalDpi xmlns:a14="http://schemas.microsoft.com/office/drawing/2010/main" val="0"/>
              </a:ext>
            </a:extLst>
          </a:blip>
          <a:srcRect t="23872" r="58298" b="4507"/>
          <a:stretch>
            <a:fillRect/>
          </a:stretch>
        </p:blipFill>
        <p:spPr bwMode="auto">
          <a:xfrm>
            <a:off x="5485290" y="3356943"/>
            <a:ext cx="12382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向右箭號 12"/>
          <p:cNvSpPr/>
          <p:nvPr/>
        </p:nvSpPr>
        <p:spPr>
          <a:xfrm>
            <a:off x="5119421" y="3496690"/>
            <a:ext cx="288925"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4" name="向右箭號 13"/>
          <p:cNvSpPr/>
          <p:nvPr/>
        </p:nvSpPr>
        <p:spPr>
          <a:xfrm flipH="1">
            <a:off x="3103296" y="3496690"/>
            <a:ext cx="296863" cy="2079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62818" name="Text Box 13"/>
          <p:cNvSpPr txBox="1">
            <a:spLocks noChangeArrowheads="1"/>
          </p:cNvSpPr>
          <p:nvPr/>
        </p:nvSpPr>
        <p:spPr bwMode="auto">
          <a:xfrm>
            <a:off x="684925" y="1563200"/>
            <a:ext cx="81369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None/>
            </a:pPr>
            <a:r>
              <a:rPr lang="zh-TW" altLang="en-US" sz="1800" dirty="0">
                <a:solidFill>
                  <a:srgbClr val="FF0000"/>
                </a:solidFill>
              </a:rPr>
              <a:t>實驗發現</a:t>
            </a:r>
            <a:r>
              <a:rPr lang="zh-TW" altLang="en-US" sz="1800" dirty="0"/>
              <a:t>，將</a:t>
            </a:r>
            <a:r>
              <a:rPr lang="zh-TW" altLang="en-US" sz="1800" dirty="0">
                <a:solidFill>
                  <a:srgbClr val="FF0000"/>
                </a:solidFill>
              </a:rPr>
              <a:t>一束電子</a:t>
            </a:r>
            <a:r>
              <a:rPr lang="zh-TW" altLang="en-US" sz="1800" dirty="0"/>
              <a:t>入射，散射後電子的分布，的確等於散射波的</a:t>
            </a:r>
            <a:r>
              <a:rPr lang="zh-TW" altLang="en-US" sz="1800" dirty="0">
                <a:solidFill>
                  <a:srgbClr val="FF0000"/>
                </a:solidFill>
              </a:rPr>
              <a:t>波強度</a:t>
            </a:r>
            <a:r>
              <a:rPr lang="zh-TW" altLang="en-US" sz="1800" dirty="0"/>
              <a:t>！</a:t>
            </a:r>
          </a:p>
        </p:txBody>
      </p:sp>
      <p:sp>
        <p:nvSpPr>
          <p:cNvPr id="162819" name="Text Box 14"/>
          <p:cNvSpPr txBox="1">
            <a:spLocks noChangeArrowheads="1"/>
          </p:cNvSpPr>
          <p:nvPr/>
        </p:nvSpPr>
        <p:spPr bwMode="auto">
          <a:xfrm>
            <a:off x="683568" y="5064298"/>
            <a:ext cx="69127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電子束散射後，各處電子的分佈 ≈ 散射後，各處電子波的波強度。</a:t>
            </a:r>
          </a:p>
        </p:txBody>
      </p:sp>
      <p:pic>
        <p:nvPicPr>
          <p:cNvPr id="162820" name="Picture 7" descr="colliding_beam"/>
          <p:cNvPicPr>
            <a:picLocks noChangeAspect="1" noChangeArrowheads="1"/>
          </p:cNvPicPr>
          <p:nvPr/>
        </p:nvPicPr>
        <p:blipFill>
          <a:blip r:embed="rId4">
            <a:extLst>
              <a:ext uri="{28A0092B-C50C-407E-A947-70E740481C1C}">
                <a14:useLocalDpi xmlns:a14="http://schemas.microsoft.com/office/drawing/2010/main" val="0"/>
              </a:ext>
            </a:extLst>
          </a:blip>
          <a:srcRect t="23872" r="58298" b="4507"/>
          <a:stretch>
            <a:fillRect/>
          </a:stretch>
        </p:blipFill>
        <p:spPr bwMode="auto">
          <a:xfrm>
            <a:off x="1635230" y="2311932"/>
            <a:ext cx="12382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2" name="圖片 1" descr="wave 002.jpg"/>
          <p:cNvPicPr>
            <a:picLocks noChangeAspect="1"/>
          </p:cNvPicPr>
          <p:nvPr/>
        </p:nvPicPr>
        <p:blipFill rotWithShape="1">
          <a:blip r:embed="rId2">
            <a:extLst>
              <a:ext uri="{28A0092B-C50C-407E-A947-70E740481C1C}">
                <a14:useLocalDpi xmlns:a14="http://schemas.microsoft.com/office/drawing/2010/main" val="0"/>
              </a:ext>
            </a:extLst>
          </a:blip>
          <a:srcRect l="15028" t="4706" r="60693" b="82284"/>
          <a:stretch/>
        </p:blipFill>
        <p:spPr bwMode="auto">
          <a:xfrm>
            <a:off x="3252893" y="2238907"/>
            <a:ext cx="2049462" cy="727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23" name="文字方塊 40"/>
          <p:cNvSpPr txBox="1">
            <a:spLocks noChangeArrowheads="1"/>
          </p:cNvSpPr>
          <p:nvPr/>
        </p:nvSpPr>
        <p:spPr bwMode="auto">
          <a:xfrm>
            <a:off x="684924" y="4435213"/>
            <a:ext cx="79203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實驗上看到：大概十個電子入射，散射後就是會有九個向右，一個向左運動！</a:t>
            </a:r>
          </a:p>
        </p:txBody>
      </p:sp>
      <p:sp>
        <p:nvSpPr>
          <p:cNvPr id="10" name="向右箭號 9"/>
          <p:cNvSpPr/>
          <p:nvPr/>
        </p:nvSpPr>
        <p:spPr>
          <a:xfrm>
            <a:off x="3003655" y="2527832"/>
            <a:ext cx="287338"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2" name="文字方塊 18"/>
          <p:cNvSpPr txBox="1">
            <a:spLocks noChangeArrowheads="1"/>
          </p:cNvSpPr>
          <p:nvPr/>
        </p:nvSpPr>
        <p:spPr bwMode="auto">
          <a:xfrm>
            <a:off x="683568" y="1084546"/>
            <a:ext cx="82822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但波恩發現，這兩個往相反方向移動的散射波，是有觀測上的意義的。</a:t>
            </a:r>
          </a:p>
        </p:txBody>
      </p:sp>
      <p:sp>
        <p:nvSpPr>
          <p:cNvPr id="16" name="文字方塊 40"/>
          <p:cNvSpPr txBox="1">
            <a:spLocks noChangeArrowheads="1"/>
          </p:cNvSpPr>
          <p:nvPr/>
        </p:nvSpPr>
        <p:spPr bwMode="auto">
          <a:xfrm>
            <a:off x="683568" y="4034882"/>
            <a:ext cx="79203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以上圖為例，向右運動的波總強度，大約是向左運動的波總強度的九倍！</a:t>
            </a:r>
          </a:p>
        </p:txBody>
      </p:sp>
      <p:sp>
        <p:nvSpPr>
          <p:cNvPr id="3" name="Text Box 14">
            <a:extLst>
              <a:ext uri="{FF2B5EF4-FFF2-40B4-BE49-F238E27FC236}">
                <a16:creationId xmlns:a16="http://schemas.microsoft.com/office/drawing/2014/main" id="{C8718400-6730-608C-81CE-B0A72F89F3D8}"/>
              </a:ext>
            </a:extLst>
          </p:cNvPr>
          <p:cNvSpPr txBox="1">
            <a:spLocks noChangeArrowheads="1"/>
          </p:cNvSpPr>
          <p:nvPr/>
        </p:nvSpPr>
        <p:spPr bwMode="auto">
          <a:xfrm>
            <a:off x="3184629" y="5508717"/>
            <a:ext cx="21258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電子分佈 ≈ 波強度</a:t>
            </a:r>
          </a:p>
        </p:txBody>
      </p:sp>
    </p:spTree>
    <p:extLst>
      <p:ext uri="{BB962C8B-B14F-4D97-AF65-F5344CB8AC3E}">
        <p14:creationId xmlns:p14="http://schemas.microsoft.com/office/powerpoint/2010/main" val="2572627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2825"/>
                                        </p:tgtEl>
                                        <p:attrNameLst>
                                          <p:attrName>style.visibility</p:attrName>
                                        </p:attrNameLst>
                                      </p:cBhvr>
                                      <p:to>
                                        <p:strVal val="visible"/>
                                      </p:to>
                                    </p:set>
                                    <p:anim calcmode="lin" valueType="num">
                                      <p:cBhvr additive="base">
                                        <p:cTn id="7" dur="500" fill="hold"/>
                                        <p:tgtEl>
                                          <p:spTgt spid="162825"/>
                                        </p:tgtEl>
                                        <p:attrNameLst>
                                          <p:attrName>ppt_x</p:attrName>
                                        </p:attrNameLst>
                                      </p:cBhvr>
                                      <p:tavLst>
                                        <p:tav tm="0">
                                          <p:val>
                                            <p:strVal val="#ppt_x"/>
                                          </p:val>
                                        </p:tav>
                                        <p:tav tm="100000">
                                          <p:val>
                                            <p:strVal val="#ppt_x"/>
                                          </p:val>
                                        </p:tav>
                                      </p:tavLst>
                                    </p:anim>
                                    <p:anim calcmode="lin" valueType="num">
                                      <p:cBhvr additive="base">
                                        <p:cTn id="8" dur="500" fill="hold"/>
                                        <p:tgtEl>
                                          <p:spTgt spid="16282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2826"/>
                                        </p:tgtEl>
                                        <p:attrNameLst>
                                          <p:attrName>style.visibility</p:attrName>
                                        </p:attrNameLst>
                                      </p:cBhvr>
                                      <p:to>
                                        <p:strVal val="visible"/>
                                      </p:to>
                                    </p:set>
                                    <p:anim calcmode="lin" valueType="num">
                                      <p:cBhvr additive="base">
                                        <p:cTn id="11" dur="500" fill="hold"/>
                                        <p:tgtEl>
                                          <p:spTgt spid="162826"/>
                                        </p:tgtEl>
                                        <p:attrNameLst>
                                          <p:attrName>ppt_x</p:attrName>
                                        </p:attrNameLst>
                                      </p:cBhvr>
                                      <p:tavLst>
                                        <p:tav tm="0">
                                          <p:val>
                                            <p:strVal val="#ppt_x"/>
                                          </p:val>
                                        </p:tav>
                                        <p:tav tm="100000">
                                          <p:val>
                                            <p:strVal val="#ppt_x"/>
                                          </p:val>
                                        </p:tav>
                                      </p:tavLst>
                                    </p:anim>
                                    <p:anim calcmode="lin" valueType="num">
                                      <p:cBhvr additive="base">
                                        <p:cTn id="12" dur="500" fill="hold"/>
                                        <p:tgtEl>
                                          <p:spTgt spid="16282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62820"/>
                                        </p:tgtEl>
                                        <p:attrNameLst>
                                          <p:attrName>style.visibility</p:attrName>
                                        </p:attrNameLst>
                                      </p:cBhvr>
                                      <p:to>
                                        <p:strVal val="visible"/>
                                      </p:to>
                                    </p:set>
                                    <p:anim calcmode="lin" valueType="num">
                                      <p:cBhvr additive="base">
                                        <p:cTn id="23" dur="500" fill="hold"/>
                                        <p:tgtEl>
                                          <p:spTgt spid="162820"/>
                                        </p:tgtEl>
                                        <p:attrNameLst>
                                          <p:attrName>ppt_x</p:attrName>
                                        </p:attrNameLst>
                                      </p:cBhvr>
                                      <p:tavLst>
                                        <p:tav tm="0">
                                          <p:val>
                                            <p:strVal val="#ppt_x"/>
                                          </p:val>
                                        </p:tav>
                                        <p:tav tm="100000">
                                          <p:val>
                                            <p:strVal val="#ppt_x"/>
                                          </p:val>
                                        </p:tav>
                                      </p:tavLst>
                                    </p:anim>
                                    <p:anim calcmode="lin" valueType="num">
                                      <p:cBhvr additive="base">
                                        <p:cTn id="24" dur="500" fill="hold"/>
                                        <p:tgtEl>
                                          <p:spTgt spid="16282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62823"/>
                                        </p:tgtEl>
                                        <p:attrNameLst>
                                          <p:attrName>style.visibility</p:attrName>
                                        </p:attrNameLst>
                                      </p:cBhvr>
                                      <p:to>
                                        <p:strVal val="visible"/>
                                      </p:to>
                                    </p:set>
                                    <p:anim calcmode="lin" valueType="num">
                                      <p:cBhvr additive="base">
                                        <p:cTn id="27" dur="500" fill="hold"/>
                                        <p:tgtEl>
                                          <p:spTgt spid="162823"/>
                                        </p:tgtEl>
                                        <p:attrNameLst>
                                          <p:attrName>ppt_x</p:attrName>
                                        </p:attrNameLst>
                                      </p:cBhvr>
                                      <p:tavLst>
                                        <p:tav tm="0">
                                          <p:val>
                                            <p:strVal val="#ppt_x"/>
                                          </p:val>
                                        </p:tav>
                                        <p:tav tm="100000">
                                          <p:val>
                                            <p:strVal val="#ppt_x"/>
                                          </p:val>
                                        </p:tav>
                                      </p:tavLst>
                                    </p:anim>
                                    <p:anim calcmode="lin" valueType="num">
                                      <p:cBhvr additive="base">
                                        <p:cTn id="28" dur="500" fill="hold"/>
                                        <p:tgtEl>
                                          <p:spTgt spid="16282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ppt_x"/>
                                          </p:val>
                                        </p:tav>
                                        <p:tav tm="100000">
                                          <p:val>
                                            <p:strVal val="#ppt_x"/>
                                          </p:val>
                                        </p:tav>
                                      </p:tavLst>
                                    </p:anim>
                                    <p:anim calcmode="lin" valueType="num">
                                      <p:cBhvr additive="base">
                                        <p:cTn id="3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62819"/>
                                        </p:tgtEl>
                                        <p:attrNameLst>
                                          <p:attrName>style.visibility</p:attrName>
                                        </p:attrNameLst>
                                      </p:cBhvr>
                                      <p:to>
                                        <p:strVal val="visible"/>
                                      </p:to>
                                    </p:set>
                                    <p:anim calcmode="lin" valueType="num">
                                      <p:cBhvr additive="base">
                                        <p:cTn id="41" dur="500" fill="hold"/>
                                        <p:tgtEl>
                                          <p:spTgt spid="162819"/>
                                        </p:tgtEl>
                                        <p:attrNameLst>
                                          <p:attrName>ppt_x</p:attrName>
                                        </p:attrNameLst>
                                      </p:cBhvr>
                                      <p:tavLst>
                                        <p:tav tm="0">
                                          <p:val>
                                            <p:strVal val="#ppt_x"/>
                                          </p:val>
                                        </p:tav>
                                        <p:tav tm="100000">
                                          <p:val>
                                            <p:strVal val="#ppt_x"/>
                                          </p:val>
                                        </p:tav>
                                      </p:tavLst>
                                    </p:anim>
                                    <p:anim calcmode="lin" valueType="num">
                                      <p:cBhvr additive="base">
                                        <p:cTn id="42" dur="500" fill="hold"/>
                                        <p:tgtEl>
                                          <p:spTgt spid="162819"/>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additive="base">
                                        <p:cTn id="45" dur="500" fill="hold"/>
                                        <p:tgtEl>
                                          <p:spTgt spid="3"/>
                                        </p:tgtEl>
                                        <p:attrNameLst>
                                          <p:attrName>ppt_x</p:attrName>
                                        </p:attrNameLst>
                                      </p:cBhvr>
                                      <p:tavLst>
                                        <p:tav tm="0">
                                          <p:val>
                                            <p:strVal val="#ppt_x"/>
                                          </p:val>
                                        </p:tav>
                                        <p:tav tm="100000">
                                          <p:val>
                                            <p:strVal val="#ppt_x"/>
                                          </p:val>
                                        </p:tav>
                                      </p:tavLst>
                                    </p:anim>
                                    <p:anim calcmode="lin" valueType="num">
                                      <p:cBhvr additive="base">
                                        <p:cTn id="4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2819" grpId="0"/>
      <p:bldP spid="162823" grpId="0"/>
      <p:bldP spid="10" grpId="0" animBg="1"/>
      <p:bldP spid="16" grpId="0"/>
      <p:bldP spid="3" grpId="0"/>
    </p:bldLst>
  </p:timing>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4626" name="Picture 4" descr="f39_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0515" y="3429000"/>
            <a:ext cx="4643438" cy="305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7" name="圖片 2" descr="afg008.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9872" y="764704"/>
            <a:ext cx="2244725"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8" name="文字方塊 3"/>
          <p:cNvSpPr txBox="1">
            <a:spLocks noChangeArrowheads="1"/>
          </p:cNvSpPr>
          <p:nvPr/>
        </p:nvSpPr>
        <p:spPr bwMode="auto">
          <a:xfrm>
            <a:off x="3367139" y="313301"/>
            <a:ext cx="25193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電子波的雙狹縫干涉</a:t>
            </a:r>
          </a:p>
        </p:txBody>
      </p:sp>
    </p:spTree>
    <p:extLst>
      <p:ext uri="{BB962C8B-B14F-4D97-AF65-F5344CB8AC3E}">
        <p14:creationId xmlns:p14="http://schemas.microsoft.com/office/powerpoint/2010/main" val="255994743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ext Box 11"/>
          <p:cNvSpPr txBox="1">
            <a:spLocks noChangeArrowheads="1"/>
          </p:cNvSpPr>
          <p:nvPr/>
        </p:nvSpPr>
        <p:spPr bwMode="auto">
          <a:xfrm>
            <a:off x="823120" y="1762919"/>
            <a:ext cx="7205264" cy="3698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如果</a:t>
            </a:r>
            <a:r>
              <a:rPr lang="zh-TW" altLang="en-US" sz="1800" dirty="0">
                <a:solidFill>
                  <a:srgbClr val="FF0000"/>
                </a:solidFill>
              </a:rPr>
              <a:t>單一一個電子</a:t>
            </a:r>
            <a:r>
              <a:rPr lang="zh-TW" altLang="en-US" sz="1800" dirty="0"/>
              <a:t>入射，</a:t>
            </a:r>
            <a:r>
              <a:rPr lang="zh-TW" altLang="en-US" sz="1800" dirty="0">
                <a:solidFill>
                  <a:srgbClr val="FF0000"/>
                </a:solidFill>
              </a:rPr>
              <a:t>無法預測</a:t>
            </a:r>
            <a:r>
              <a:rPr lang="zh-TW" altLang="en-US" sz="1800" dirty="0"/>
              <a:t>這顆電子究竟散射到那個方向！</a:t>
            </a:r>
          </a:p>
        </p:txBody>
      </p:sp>
      <p:sp>
        <p:nvSpPr>
          <p:cNvPr id="164867" name="Text Box 13"/>
          <p:cNvSpPr txBox="1">
            <a:spLocks noChangeArrowheads="1"/>
          </p:cNvSpPr>
          <p:nvPr/>
        </p:nvSpPr>
        <p:spPr bwMode="auto">
          <a:xfrm>
            <a:off x="823120" y="372462"/>
            <a:ext cx="7000875" cy="784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一束電子</a:t>
            </a:r>
            <a:r>
              <a:rPr lang="zh-TW" altLang="en-US" sz="1800" dirty="0"/>
              <a:t>入射，散射後的分布是</a:t>
            </a:r>
            <a:r>
              <a:rPr lang="zh-TW" altLang="en-US" sz="1800" dirty="0">
                <a:solidFill>
                  <a:srgbClr val="FF0000"/>
                </a:solidFill>
              </a:rPr>
              <a:t>可以預測，</a:t>
            </a:r>
            <a:endParaRPr lang="en-US" altLang="zh-TW" sz="1800" dirty="0">
              <a:solidFill>
                <a:srgbClr val="FF0000"/>
              </a:solidFill>
            </a:endParaRPr>
          </a:p>
          <a:p>
            <a:pPr eaLnBrk="1" hangingPunct="1">
              <a:spcBef>
                <a:spcPct val="50000"/>
              </a:spcBef>
              <a:buFontTx/>
              <a:buNone/>
            </a:pPr>
            <a:r>
              <a:rPr lang="zh-TW" altLang="en-US" sz="1800" dirty="0"/>
              <a:t>電子分布正比於波強度！</a:t>
            </a:r>
          </a:p>
        </p:txBody>
      </p:sp>
      <p:sp>
        <p:nvSpPr>
          <p:cNvPr id="82948" name="文字方塊 12"/>
          <p:cNvSpPr txBox="1">
            <a:spLocks noChangeArrowheads="1"/>
          </p:cNvSpPr>
          <p:nvPr/>
        </p:nvSpPr>
        <p:spPr bwMode="auto">
          <a:xfrm>
            <a:off x="823120" y="2304242"/>
            <a:ext cx="64851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但前者一束電子的實驗就是後者單一顆電子的實驗重複多次！</a:t>
            </a:r>
          </a:p>
        </p:txBody>
      </p:sp>
      <p:pic>
        <p:nvPicPr>
          <p:cNvPr id="14" name="Picture 7" descr="000A942B-FC34-1E95-8EA5809EC5880000_2"/>
          <p:cNvPicPr>
            <a:picLocks noChangeAspect="1" noChangeArrowheads="1"/>
          </p:cNvPicPr>
          <p:nvPr/>
        </p:nvPicPr>
        <p:blipFill>
          <a:blip r:embed="rId2">
            <a:extLst>
              <a:ext uri="{28A0092B-C50C-407E-A947-70E740481C1C}">
                <a14:useLocalDpi xmlns:a14="http://schemas.microsoft.com/office/drawing/2010/main" val="0"/>
              </a:ext>
            </a:extLst>
          </a:blip>
          <a:srcRect r="49593"/>
          <a:stretch>
            <a:fillRect/>
          </a:stretch>
        </p:blipFill>
        <p:spPr bwMode="auto">
          <a:xfrm>
            <a:off x="7823995" y="2734144"/>
            <a:ext cx="1164471" cy="145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文字方塊 14"/>
          <p:cNvSpPr txBox="1">
            <a:spLocks noChangeArrowheads="1"/>
          </p:cNvSpPr>
          <p:nvPr/>
        </p:nvSpPr>
        <p:spPr bwMode="auto">
          <a:xfrm>
            <a:off x="828309" y="3672848"/>
            <a:ext cx="3600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這就是博弈！就是買獎卷！</a:t>
            </a:r>
          </a:p>
        </p:txBody>
      </p:sp>
      <p:sp>
        <p:nvSpPr>
          <p:cNvPr id="16" name="文字方塊 15"/>
          <p:cNvSpPr txBox="1">
            <a:spLocks noChangeArrowheads="1"/>
          </p:cNvSpPr>
          <p:nvPr/>
        </p:nvSpPr>
        <p:spPr bwMode="auto">
          <a:xfrm>
            <a:off x="818232" y="5710931"/>
            <a:ext cx="65722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我們無法預測單一一次擲骰子的結果，</a:t>
            </a:r>
            <a:endParaRPr lang="en-US" altLang="zh-TW" sz="1800" dirty="0"/>
          </a:p>
        </p:txBody>
      </p:sp>
      <p:sp>
        <p:nvSpPr>
          <p:cNvPr id="8" name="上-下雙向箭號 7"/>
          <p:cNvSpPr/>
          <p:nvPr/>
        </p:nvSpPr>
        <p:spPr>
          <a:xfrm>
            <a:off x="3894932" y="1156688"/>
            <a:ext cx="540970" cy="587522"/>
          </a:xfrm>
          <a:prstGeom prst="upDownArrow">
            <a:avLst>
              <a:gd name="adj1" fmla="val 11212"/>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9" name="文字方塊 8"/>
          <p:cNvSpPr txBox="1">
            <a:spLocks noChangeArrowheads="1"/>
          </p:cNvSpPr>
          <p:nvPr/>
        </p:nvSpPr>
        <p:spPr bwMode="auto">
          <a:xfrm>
            <a:off x="818232" y="5205734"/>
            <a:ext cx="5905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這是機率！機率預測的是無限多次重複試驗的結果！</a:t>
            </a:r>
          </a:p>
        </p:txBody>
      </p:sp>
      <p:sp>
        <p:nvSpPr>
          <p:cNvPr id="13" name="矩形 12"/>
          <p:cNvSpPr>
            <a:spLocks noChangeArrowheads="1"/>
          </p:cNvSpPr>
          <p:nvPr/>
        </p:nvSpPr>
        <p:spPr bwMode="auto">
          <a:xfrm>
            <a:off x="828309" y="3208272"/>
            <a:ext cx="3416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這是怎麼一回事？好像很熟悉？</a:t>
            </a:r>
          </a:p>
        </p:txBody>
      </p:sp>
      <p:sp>
        <p:nvSpPr>
          <p:cNvPr id="2" name="文字方塊 1"/>
          <p:cNvSpPr txBox="1"/>
          <p:nvPr/>
        </p:nvSpPr>
        <p:spPr bwMode="auto">
          <a:xfrm>
            <a:off x="828309" y="2724501"/>
            <a:ext cx="79201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以上結果表示：單次實驗無法預測結果，但可以預測重複實驗的結果分布。</a:t>
            </a:r>
          </a:p>
        </p:txBody>
      </p:sp>
      <p:sp>
        <p:nvSpPr>
          <p:cNvPr id="3" name="矩形 2"/>
          <p:cNvSpPr/>
          <p:nvPr/>
        </p:nvSpPr>
        <p:spPr>
          <a:xfrm>
            <a:off x="788750" y="6228151"/>
            <a:ext cx="3647152" cy="369332"/>
          </a:xfrm>
          <a:prstGeom prst="rect">
            <a:avLst/>
          </a:prstGeom>
        </p:spPr>
        <p:txBody>
          <a:bodyPr wrap="none">
            <a:spAutoFit/>
          </a:bodyPr>
          <a:lstStyle/>
          <a:p>
            <a:pPr eaLnBrk="1" hangingPunct="1"/>
            <a:r>
              <a:rPr lang="zh-TW" altLang="en-US" sz="1800" dirty="0"/>
              <a:t>但多次擲的總分布則由</a:t>
            </a:r>
            <a:r>
              <a:rPr lang="zh-TW" altLang="en-US" sz="1800" dirty="0">
                <a:solidFill>
                  <a:srgbClr val="FF0000"/>
                </a:solidFill>
              </a:rPr>
              <a:t>機率</a:t>
            </a:r>
            <a:r>
              <a:rPr lang="zh-TW" altLang="en-US" sz="1800" dirty="0"/>
              <a:t>決定！</a:t>
            </a:r>
          </a:p>
        </p:txBody>
      </p:sp>
      <p:sp>
        <p:nvSpPr>
          <p:cNvPr id="4" name="Rectangle 3">
            <a:extLst>
              <a:ext uri="{FF2B5EF4-FFF2-40B4-BE49-F238E27FC236}">
                <a16:creationId xmlns:a16="http://schemas.microsoft.com/office/drawing/2014/main" id="{9D0B733D-5DAE-6A4F-B6E7-9EA2C0BC668F}"/>
              </a:ext>
            </a:extLst>
          </p:cNvPr>
          <p:cNvSpPr/>
          <p:nvPr/>
        </p:nvSpPr>
        <p:spPr>
          <a:xfrm>
            <a:off x="818232" y="4183871"/>
            <a:ext cx="5302444" cy="369332"/>
          </a:xfrm>
          <a:prstGeom prst="rect">
            <a:avLst/>
          </a:prstGeom>
        </p:spPr>
        <p:txBody>
          <a:bodyPr wrap="square">
            <a:spAutoFit/>
          </a:bodyPr>
          <a:lstStyle/>
          <a:p>
            <a:r>
              <a:rPr lang="en-TW" sz="1800" dirty="0"/>
              <a:t>我完全不能確定自己這一局的勝負，</a:t>
            </a:r>
          </a:p>
        </p:txBody>
      </p:sp>
      <p:sp>
        <p:nvSpPr>
          <p:cNvPr id="5" name="Rectangle 4">
            <a:extLst>
              <a:ext uri="{FF2B5EF4-FFF2-40B4-BE49-F238E27FC236}">
                <a16:creationId xmlns:a16="http://schemas.microsoft.com/office/drawing/2014/main" id="{D140F8A9-B605-DD47-AD36-0ACA695728E5}"/>
              </a:ext>
            </a:extLst>
          </p:cNvPr>
          <p:cNvSpPr/>
          <p:nvPr/>
        </p:nvSpPr>
        <p:spPr>
          <a:xfrm>
            <a:off x="818232" y="4647396"/>
            <a:ext cx="6246440" cy="369332"/>
          </a:xfrm>
          <a:prstGeom prst="rect">
            <a:avLst/>
          </a:prstGeom>
        </p:spPr>
        <p:txBody>
          <a:bodyPr wrap="square">
            <a:spAutoFit/>
          </a:bodyPr>
          <a:lstStyle/>
          <a:p>
            <a:r>
              <a:rPr lang="en-TW" sz="1800" dirty="0"/>
              <a:t>但賭場老闆卻可以由機率精確預測整個賭場的輸贏分佈。</a:t>
            </a:r>
          </a:p>
        </p:txBody>
      </p:sp>
      <p:pic>
        <p:nvPicPr>
          <p:cNvPr id="458754" name="Picture 2" descr="Casino definition and meaning | Collins English Dictionary">
            <a:extLst>
              <a:ext uri="{FF2B5EF4-FFF2-40B4-BE49-F238E27FC236}">
                <a16:creationId xmlns:a16="http://schemas.microsoft.com/office/drawing/2014/main" id="{BA7E88F2-0097-F049-8439-E5CCBC3405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4170" y="4436717"/>
            <a:ext cx="2483768" cy="1656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7121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2946"/>
                                        </p:tgtEl>
                                        <p:attrNameLst>
                                          <p:attrName>style.visibility</p:attrName>
                                        </p:attrNameLst>
                                      </p:cBhvr>
                                      <p:to>
                                        <p:strVal val="visible"/>
                                      </p:to>
                                    </p:set>
                                    <p:anim calcmode="lin" valueType="num">
                                      <p:cBhvr additive="base">
                                        <p:cTn id="11" dur="500" fill="hold"/>
                                        <p:tgtEl>
                                          <p:spTgt spid="82946"/>
                                        </p:tgtEl>
                                        <p:attrNameLst>
                                          <p:attrName>ppt_x</p:attrName>
                                        </p:attrNameLst>
                                      </p:cBhvr>
                                      <p:tavLst>
                                        <p:tav tm="0">
                                          <p:val>
                                            <p:strVal val="#ppt_x"/>
                                          </p:val>
                                        </p:tav>
                                        <p:tav tm="100000">
                                          <p:val>
                                            <p:strVal val="#ppt_x"/>
                                          </p:val>
                                        </p:tav>
                                      </p:tavLst>
                                    </p:anim>
                                    <p:anim calcmode="lin" valueType="num">
                                      <p:cBhvr additive="base">
                                        <p:cTn id="12" dur="500" fill="hold"/>
                                        <p:tgtEl>
                                          <p:spTgt spid="82946"/>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2948"/>
                                        </p:tgtEl>
                                        <p:attrNameLst>
                                          <p:attrName>style.visibility</p:attrName>
                                        </p:attrNameLst>
                                      </p:cBhvr>
                                      <p:to>
                                        <p:strVal val="visible"/>
                                      </p:to>
                                    </p:set>
                                    <p:anim calcmode="lin" valueType="num">
                                      <p:cBhvr additive="base">
                                        <p:cTn id="17" dur="500" fill="hold"/>
                                        <p:tgtEl>
                                          <p:spTgt spid="82948"/>
                                        </p:tgtEl>
                                        <p:attrNameLst>
                                          <p:attrName>ppt_x</p:attrName>
                                        </p:attrNameLst>
                                      </p:cBhvr>
                                      <p:tavLst>
                                        <p:tav tm="0">
                                          <p:val>
                                            <p:strVal val="#ppt_x"/>
                                          </p:val>
                                        </p:tav>
                                        <p:tav tm="100000">
                                          <p:val>
                                            <p:strVal val="#ppt_x"/>
                                          </p:val>
                                        </p:tav>
                                      </p:tavLst>
                                    </p:anim>
                                    <p:anim calcmode="lin" valueType="num">
                                      <p:cBhvr additive="base">
                                        <p:cTn id="18" dur="500" fill="hold"/>
                                        <p:tgtEl>
                                          <p:spTgt spid="8294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anim calcmode="lin" valueType="num">
                                      <p:cBhvr additive="base">
                                        <p:cTn id="47" dur="500" fill="hold"/>
                                        <p:tgtEl>
                                          <p:spTgt spid="5"/>
                                        </p:tgtEl>
                                        <p:attrNameLst>
                                          <p:attrName>ppt_x</p:attrName>
                                        </p:attrNameLst>
                                      </p:cBhvr>
                                      <p:tavLst>
                                        <p:tav tm="0">
                                          <p:val>
                                            <p:strVal val="#ppt_x"/>
                                          </p:val>
                                        </p:tav>
                                        <p:tav tm="100000">
                                          <p:val>
                                            <p:strVal val="#ppt_x"/>
                                          </p:val>
                                        </p:tav>
                                      </p:tavLst>
                                    </p:anim>
                                    <p:anim calcmode="lin" valueType="num">
                                      <p:cBhvr additive="base">
                                        <p:cTn id="48" dur="500" fill="hold"/>
                                        <p:tgtEl>
                                          <p:spTgt spid="5"/>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458754"/>
                                        </p:tgtEl>
                                        <p:attrNameLst>
                                          <p:attrName>style.visibility</p:attrName>
                                        </p:attrNameLst>
                                      </p:cBhvr>
                                      <p:to>
                                        <p:strVal val="visible"/>
                                      </p:to>
                                    </p:set>
                                    <p:anim calcmode="lin" valueType="num">
                                      <p:cBhvr additive="base">
                                        <p:cTn id="51" dur="500" fill="hold"/>
                                        <p:tgtEl>
                                          <p:spTgt spid="458754"/>
                                        </p:tgtEl>
                                        <p:attrNameLst>
                                          <p:attrName>ppt_x</p:attrName>
                                        </p:attrNameLst>
                                      </p:cBhvr>
                                      <p:tavLst>
                                        <p:tav tm="0">
                                          <p:val>
                                            <p:strVal val="#ppt_x"/>
                                          </p:val>
                                        </p:tav>
                                        <p:tav tm="100000">
                                          <p:val>
                                            <p:strVal val="#ppt_x"/>
                                          </p:val>
                                        </p:tav>
                                      </p:tavLst>
                                    </p:anim>
                                    <p:anim calcmode="lin" valueType="num">
                                      <p:cBhvr additive="base">
                                        <p:cTn id="52" dur="500" fill="hold"/>
                                        <p:tgtEl>
                                          <p:spTgt spid="458754"/>
                                        </p:tgtEl>
                                        <p:attrNameLst>
                                          <p:attrName>ppt_y</p:attrName>
                                        </p:attrNameLst>
                                      </p:cBhvr>
                                      <p:tavLst>
                                        <p:tav tm="0">
                                          <p:val>
                                            <p:strVal val="1+#ppt_h/2"/>
                                          </p:val>
                                        </p:tav>
                                        <p:tav tm="100000">
                                          <p:val>
                                            <p:strVal val="#ppt_y"/>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additive="base">
                                        <p:cTn id="57" dur="500" fill="hold"/>
                                        <p:tgtEl>
                                          <p:spTgt spid="9"/>
                                        </p:tgtEl>
                                        <p:attrNameLst>
                                          <p:attrName>ppt_x</p:attrName>
                                        </p:attrNameLst>
                                      </p:cBhvr>
                                      <p:tavLst>
                                        <p:tav tm="0">
                                          <p:val>
                                            <p:strVal val="#ppt_x"/>
                                          </p:val>
                                        </p:tav>
                                        <p:tav tm="100000">
                                          <p:val>
                                            <p:strVal val="#ppt_x"/>
                                          </p:val>
                                        </p:tav>
                                      </p:tavLst>
                                    </p:anim>
                                    <p:anim calcmode="lin" valueType="num">
                                      <p:cBhvr additive="base">
                                        <p:cTn id="58" dur="500" fill="hold"/>
                                        <p:tgtEl>
                                          <p:spTgt spid="9"/>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6"/>
                                        </p:tgtEl>
                                        <p:attrNameLst>
                                          <p:attrName>style.visibility</p:attrName>
                                        </p:attrNameLst>
                                      </p:cBhvr>
                                      <p:to>
                                        <p:strVal val="visible"/>
                                      </p:to>
                                    </p:set>
                                    <p:anim calcmode="lin" valueType="num">
                                      <p:cBhvr additive="base">
                                        <p:cTn id="61" dur="500" fill="hold"/>
                                        <p:tgtEl>
                                          <p:spTgt spid="16"/>
                                        </p:tgtEl>
                                        <p:attrNameLst>
                                          <p:attrName>ppt_x</p:attrName>
                                        </p:attrNameLst>
                                      </p:cBhvr>
                                      <p:tavLst>
                                        <p:tav tm="0">
                                          <p:val>
                                            <p:strVal val="#ppt_x"/>
                                          </p:val>
                                        </p:tav>
                                        <p:tav tm="100000">
                                          <p:val>
                                            <p:strVal val="#ppt_x"/>
                                          </p:val>
                                        </p:tav>
                                      </p:tavLst>
                                    </p:anim>
                                    <p:anim calcmode="lin" valueType="num">
                                      <p:cBhvr additive="base">
                                        <p:cTn id="62" dur="500" fill="hold"/>
                                        <p:tgtEl>
                                          <p:spTgt spid="16"/>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3"/>
                                        </p:tgtEl>
                                        <p:attrNameLst>
                                          <p:attrName>style.visibility</p:attrName>
                                        </p:attrNameLst>
                                      </p:cBhvr>
                                      <p:to>
                                        <p:strVal val="visible"/>
                                      </p:to>
                                    </p:set>
                                    <p:anim calcmode="lin" valueType="num">
                                      <p:cBhvr additive="base">
                                        <p:cTn id="65" dur="500" fill="hold"/>
                                        <p:tgtEl>
                                          <p:spTgt spid="3"/>
                                        </p:tgtEl>
                                        <p:attrNameLst>
                                          <p:attrName>ppt_x</p:attrName>
                                        </p:attrNameLst>
                                      </p:cBhvr>
                                      <p:tavLst>
                                        <p:tav tm="0">
                                          <p:val>
                                            <p:strVal val="#ppt_x"/>
                                          </p:val>
                                        </p:tav>
                                        <p:tav tm="100000">
                                          <p:val>
                                            <p:strVal val="#ppt_x"/>
                                          </p:val>
                                        </p:tav>
                                      </p:tavLst>
                                    </p:anim>
                                    <p:anim calcmode="lin" valueType="num">
                                      <p:cBhvr additive="base">
                                        <p:cTn id="6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6" grpId="0" animBg="1"/>
      <p:bldP spid="82948" grpId="0"/>
      <p:bldP spid="15" grpId="0"/>
      <p:bldP spid="16" grpId="0"/>
      <p:bldP spid="8" grpId="0" animBg="1"/>
      <p:bldP spid="9" grpId="0"/>
      <p:bldP spid="13" grpId="0"/>
      <p:bldP spid="2" grpId="0"/>
      <p:bldP spid="3" grpId="0"/>
      <p:bldP spid="4" grpId="0"/>
      <p:bldP spid="5"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a:spLocks noChangeArrowheads="1"/>
          </p:cNvSpPr>
          <p:nvPr/>
        </p:nvSpPr>
        <p:spPr bwMode="auto">
          <a:xfrm>
            <a:off x="920215" y="867273"/>
            <a:ext cx="76557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根據機率的定義：電子束散射結果的</a:t>
            </a:r>
            <a:r>
              <a:rPr lang="zh-TW" altLang="en-US" sz="1800" b="1" dirty="0">
                <a:solidFill>
                  <a:srgbClr val="FF0000"/>
                </a:solidFill>
              </a:rPr>
              <a:t>分佈</a:t>
            </a:r>
            <a:r>
              <a:rPr lang="zh-TW" altLang="en-US" sz="1800" dirty="0">
                <a:solidFill>
                  <a:srgbClr val="FF0000"/>
                </a:solidFill>
              </a:rPr>
              <a:t> </a:t>
            </a:r>
            <a:r>
              <a:rPr lang="zh-TW" altLang="en-US" sz="1800" dirty="0"/>
              <a:t>≈ 單一電子散射結果的</a:t>
            </a:r>
            <a:r>
              <a:rPr lang="zh-TW" altLang="en-US" sz="1800" b="1" dirty="0">
                <a:solidFill>
                  <a:srgbClr val="FF0000"/>
                </a:solidFill>
              </a:rPr>
              <a:t>機率</a:t>
            </a:r>
            <a:r>
              <a:rPr lang="zh-TW" altLang="en-US" sz="1800" dirty="0"/>
              <a:t>！</a:t>
            </a:r>
          </a:p>
        </p:txBody>
      </p:sp>
      <p:sp>
        <p:nvSpPr>
          <p:cNvPr id="12" name="文字方塊 11"/>
          <p:cNvSpPr txBox="1">
            <a:spLocks noChangeArrowheads="1"/>
          </p:cNvSpPr>
          <p:nvPr/>
        </p:nvSpPr>
        <p:spPr bwMode="auto">
          <a:xfrm>
            <a:off x="2785508" y="1790307"/>
            <a:ext cx="50758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某地電子</a:t>
            </a:r>
            <a:r>
              <a:rPr lang="zh-TW" altLang="en-US" sz="1800" dirty="0">
                <a:solidFill>
                  <a:srgbClr val="FF0000"/>
                </a:solidFill>
              </a:rPr>
              <a:t>波</a:t>
            </a:r>
            <a:r>
              <a:rPr lang="zh-TW" altLang="en-US" sz="1800" b="1" dirty="0">
                <a:solidFill>
                  <a:srgbClr val="FF0000"/>
                </a:solidFill>
              </a:rPr>
              <a:t>強度</a:t>
            </a:r>
            <a:r>
              <a:rPr lang="zh-TW" altLang="en-US" sz="1800" dirty="0"/>
              <a:t> ≈ 在此地觀察到此電子的</a:t>
            </a:r>
            <a:r>
              <a:rPr lang="zh-TW" altLang="en-US" sz="1800" b="1" dirty="0">
                <a:solidFill>
                  <a:srgbClr val="FF0000"/>
                </a:solidFill>
              </a:rPr>
              <a:t>機率</a:t>
            </a:r>
            <a:r>
              <a:rPr lang="zh-TW" altLang="en-US" sz="1800" dirty="0"/>
              <a:t>！</a:t>
            </a:r>
          </a:p>
        </p:txBody>
      </p:sp>
      <p:pic>
        <p:nvPicPr>
          <p:cNvPr id="165894" name="圖片 1" descr="wave 002.jpg"/>
          <p:cNvPicPr>
            <a:picLocks noChangeAspect="1"/>
          </p:cNvPicPr>
          <p:nvPr/>
        </p:nvPicPr>
        <p:blipFill>
          <a:blip r:embed="rId2">
            <a:extLst>
              <a:ext uri="{28A0092B-C50C-407E-A947-70E740481C1C}">
                <a14:useLocalDpi xmlns:a14="http://schemas.microsoft.com/office/drawing/2010/main" val="0"/>
              </a:ext>
            </a:extLst>
          </a:blip>
          <a:srcRect l="15028" t="4706" r="60693" b="31841"/>
          <a:stretch>
            <a:fillRect/>
          </a:stretch>
        </p:blipFill>
        <p:spPr bwMode="auto">
          <a:xfrm>
            <a:off x="3576474" y="2250146"/>
            <a:ext cx="1764423" cy="3052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2F8983E6-27A3-05DE-EEB8-55B89C1BA49D}"/>
              </a:ext>
            </a:extLst>
          </p:cNvPr>
          <p:cNvSpPr txBox="1"/>
          <p:nvPr/>
        </p:nvSpPr>
        <p:spPr>
          <a:xfrm>
            <a:off x="437928" y="6171047"/>
            <a:ext cx="8712968" cy="369332"/>
          </a:xfrm>
          <a:prstGeom prst="rect">
            <a:avLst/>
          </a:prstGeom>
          <a:noFill/>
        </p:spPr>
        <p:txBody>
          <a:bodyPr wrap="square" rtlCol="0">
            <a:spAutoFit/>
          </a:bodyPr>
          <a:lstStyle/>
          <a:p>
            <a:pPr algn="l"/>
            <a:r>
              <a:rPr lang="en-TW" sz="1800" dirty="0">
                <a:solidFill>
                  <a:srgbClr val="FF0000"/>
                </a:solidFill>
                <a:latin typeface="+mj-lt"/>
                <a:ea typeface="PMingLiU" panose="02020500000000000000" pitchFamily="18" charset="-120"/>
              </a:rPr>
              <a:t>只有用發現粒子的機率來解釋波的強度，才有可能化解電子既是波又是粒子的衝突！</a:t>
            </a:r>
          </a:p>
        </p:txBody>
      </p:sp>
      <p:sp>
        <p:nvSpPr>
          <p:cNvPr id="3" name="橢圓 7">
            <a:extLst>
              <a:ext uri="{FF2B5EF4-FFF2-40B4-BE49-F238E27FC236}">
                <a16:creationId xmlns:a16="http://schemas.microsoft.com/office/drawing/2014/main" id="{A003AB14-294C-722C-22B0-2A8AEC526135}"/>
              </a:ext>
            </a:extLst>
          </p:cNvPr>
          <p:cNvSpPr/>
          <p:nvPr/>
        </p:nvSpPr>
        <p:spPr>
          <a:xfrm>
            <a:off x="2790050" y="2533334"/>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4" name="直線單箭頭接點 27">
            <a:extLst>
              <a:ext uri="{FF2B5EF4-FFF2-40B4-BE49-F238E27FC236}">
                <a16:creationId xmlns:a16="http://schemas.microsoft.com/office/drawing/2014/main" id="{A128B671-C03A-A671-F3C8-C8C138EEEB21}"/>
              </a:ext>
            </a:extLst>
          </p:cNvPr>
          <p:cNvCxnSpPr/>
          <p:nvPr/>
        </p:nvCxnSpPr>
        <p:spPr>
          <a:xfrm>
            <a:off x="3077313" y="2605714"/>
            <a:ext cx="560388"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橢圓 13">
            <a:extLst>
              <a:ext uri="{FF2B5EF4-FFF2-40B4-BE49-F238E27FC236}">
                <a16:creationId xmlns:a16="http://schemas.microsoft.com/office/drawing/2014/main" id="{29BE7B3A-4C89-78E3-2829-6185FE8B9B43}"/>
              </a:ext>
            </a:extLst>
          </p:cNvPr>
          <p:cNvSpPr/>
          <p:nvPr/>
        </p:nvSpPr>
        <p:spPr>
          <a:xfrm>
            <a:off x="4045571" y="5424147"/>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6" name="橢圓 14">
            <a:extLst>
              <a:ext uri="{FF2B5EF4-FFF2-40B4-BE49-F238E27FC236}">
                <a16:creationId xmlns:a16="http://schemas.microsoft.com/office/drawing/2014/main" id="{40EFAF4A-9C22-F275-C425-996E2B5A5C1B}"/>
              </a:ext>
            </a:extLst>
          </p:cNvPr>
          <p:cNvSpPr/>
          <p:nvPr/>
        </p:nvSpPr>
        <p:spPr>
          <a:xfrm>
            <a:off x="5125691" y="5424147"/>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7" name="直線單箭頭接點 12">
            <a:extLst>
              <a:ext uri="{FF2B5EF4-FFF2-40B4-BE49-F238E27FC236}">
                <a16:creationId xmlns:a16="http://schemas.microsoft.com/office/drawing/2014/main" id="{4DD3A1E3-4A38-219A-32A2-886A5A541460}"/>
              </a:ext>
            </a:extLst>
          </p:cNvPr>
          <p:cNvCxnSpPr/>
          <p:nvPr/>
        </p:nvCxnSpPr>
        <p:spPr>
          <a:xfrm>
            <a:off x="5340897" y="5496801"/>
            <a:ext cx="558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直線單箭頭接點 15">
            <a:extLst>
              <a:ext uri="{FF2B5EF4-FFF2-40B4-BE49-F238E27FC236}">
                <a16:creationId xmlns:a16="http://schemas.microsoft.com/office/drawing/2014/main" id="{8C785E6E-378E-D039-B625-8AA23EDC314E}"/>
              </a:ext>
            </a:extLst>
          </p:cNvPr>
          <p:cNvCxnSpPr/>
          <p:nvPr/>
        </p:nvCxnSpPr>
        <p:spPr>
          <a:xfrm flipH="1">
            <a:off x="2748658" y="5496801"/>
            <a:ext cx="431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文字方塊 21">
            <a:extLst>
              <a:ext uri="{FF2B5EF4-FFF2-40B4-BE49-F238E27FC236}">
                <a16:creationId xmlns:a16="http://schemas.microsoft.com/office/drawing/2014/main" id="{A477FB43-992D-99E6-1EB7-142A2BD9933B}"/>
              </a:ext>
            </a:extLst>
          </p:cNvPr>
          <p:cNvSpPr txBox="1">
            <a:spLocks noChangeArrowheads="1"/>
          </p:cNvSpPr>
          <p:nvPr/>
        </p:nvSpPr>
        <p:spPr bwMode="auto">
          <a:xfrm>
            <a:off x="4404272" y="5280901"/>
            <a:ext cx="5762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or</a:t>
            </a:r>
            <a:endParaRPr lang="zh-TW" altLang="en-US" sz="1800" dirty="0"/>
          </a:p>
        </p:txBody>
      </p:sp>
      <p:sp>
        <p:nvSpPr>
          <p:cNvPr id="10" name="文字方塊 16">
            <a:extLst>
              <a:ext uri="{FF2B5EF4-FFF2-40B4-BE49-F238E27FC236}">
                <a16:creationId xmlns:a16="http://schemas.microsoft.com/office/drawing/2014/main" id="{B84086EE-E163-426C-A1B1-386222524574}"/>
              </a:ext>
            </a:extLst>
          </p:cNvPr>
          <p:cNvSpPr txBox="1">
            <a:spLocks noChangeArrowheads="1"/>
          </p:cNvSpPr>
          <p:nvPr/>
        </p:nvSpPr>
        <p:spPr bwMode="auto">
          <a:xfrm>
            <a:off x="3267435" y="5311435"/>
            <a:ext cx="7780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either</a:t>
            </a:r>
            <a:endParaRPr lang="zh-TW" altLang="en-US" sz="1800" dirty="0"/>
          </a:p>
        </p:txBody>
      </p:sp>
      <p:sp>
        <p:nvSpPr>
          <p:cNvPr id="13" name="Text Box 14">
            <a:extLst>
              <a:ext uri="{FF2B5EF4-FFF2-40B4-BE49-F238E27FC236}">
                <a16:creationId xmlns:a16="http://schemas.microsoft.com/office/drawing/2014/main" id="{062E4FAC-3007-78B2-4B94-37D6869124CE}"/>
              </a:ext>
            </a:extLst>
          </p:cNvPr>
          <p:cNvSpPr txBox="1">
            <a:spLocks noChangeArrowheads="1"/>
          </p:cNvSpPr>
          <p:nvPr/>
        </p:nvSpPr>
        <p:spPr bwMode="auto">
          <a:xfrm>
            <a:off x="2772569" y="1328790"/>
            <a:ext cx="43917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電子束散射結果的</a:t>
            </a:r>
            <a:r>
              <a:rPr lang="zh-TW" altLang="en-US" sz="1800" b="1" dirty="0">
                <a:solidFill>
                  <a:srgbClr val="FF0000"/>
                </a:solidFill>
              </a:rPr>
              <a:t>分佈≈ 電子波強度</a:t>
            </a:r>
          </a:p>
        </p:txBody>
      </p:sp>
      <p:sp>
        <p:nvSpPr>
          <p:cNvPr id="14" name="文字方塊 40">
            <a:extLst>
              <a:ext uri="{FF2B5EF4-FFF2-40B4-BE49-F238E27FC236}">
                <a16:creationId xmlns:a16="http://schemas.microsoft.com/office/drawing/2014/main" id="{DA8B73DB-E23F-5FB1-493A-5E0C17B0D5D3}"/>
              </a:ext>
            </a:extLst>
          </p:cNvPr>
          <p:cNvSpPr txBox="1">
            <a:spLocks noChangeArrowheads="1"/>
          </p:cNvSpPr>
          <p:nvPr/>
        </p:nvSpPr>
        <p:spPr bwMode="auto">
          <a:xfrm>
            <a:off x="1520087" y="5731270"/>
            <a:ext cx="70340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一顆電子散射後向右運動的機率，大約是向左運動的機率的九倍！</a:t>
            </a:r>
          </a:p>
        </p:txBody>
      </p:sp>
    </p:spTree>
    <p:extLst>
      <p:ext uri="{BB962C8B-B14F-4D97-AF65-F5344CB8AC3E}">
        <p14:creationId xmlns:p14="http://schemas.microsoft.com/office/powerpoint/2010/main" val="3401759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P spid="14"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http://www.aip.org/history/heisenberg/images/born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880" y="1700808"/>
            <a:ext cx="1848495" cy="2736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3"/>
          <p:cNvSpPr txBox="1"/>
          <p:nvPr/>
        </p:nvSpPr>
        <p:spPr bwMode="auto">
          <a:xfrm>
            <a:off x="952546" y="4605004"/>
            <a:ext cx="80839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不像海森堡完全排斥物質波，波恩對波是認真的，即使只是一個計算的工具！</a:t>
            </a:r>
            <a:endParaRPr lang="en-US" altLang="zh-TW" sz="1800" dirty="0"/>
          </a:p>
        </p:txBody>
      </p:sp>
      <p:sp>
        <p:nvSpPr>
          <p:cNvPr id="5" name="文字方塊 4"/>
          <p:cNvSpPr txBox="1"/>
          <p:nvPr/>
        </p:nvSpPr>
        <p:spPr bwMode="auto">
          <a:xfrm>
            <a:off x="972039" y="5096923"/>
            <a:ext cx="61926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而且他教薛丁格如何算。</a:t>
            </a:r>
          </a:p>
        </p:txBody>
      </p:sp>
      <p:sp>
        <p:nvSpPr>
          <p:cNvPr id="6" name="Text Box 19"/>
          <p:cNvSpPr txBox="1">
            <a:spLocks noChangeArrowheads="1"/>
          </p:cNvSpPr>
          <p:nvPr/>
        </p:nvSpPr>
        <p:spPr bwMode="auto">
          <a:xfrm>
            <a:off x="952546" y="5851607"/>
            <a:ext cx="648134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一顆粒子在某處的</a:t>
            </a:r>
            <a:r>
              <a:rPr lang="zh-TW" altLang="en-US" sz="1800" dirty="0">
                <a:solidFill>
                  <a:srgbClr val="FF0000"/>
                </a:solidFill>
              </a:rPr>
              <a:t>物質波的強度 </a:t>
            </a:r>
            <a:r>
              <a:rPr lang="zh-TW" altLang="en-US" sz="1800" dirty="0"/>
              <a:t>≈ 在該處發現此粒子的</a:t>
            </a:r>
            <a:r>
              <a:rPr lang="zh-TW" altLang="en-US" sz="1800" b="1" dirty="0">
                <a:solidFill>
                  <a:srgbClr val="FF0000"/>
                </a:solidFill>
              </a:rPr>
              <a:t>機率</a:t>
            </a:r>
            <a:endParaRPr lang="zh-TW" altLang="en-US" sz="1800" dirty="0">
              <a:solidFill>
                <a:srgbClr val="FF0000"/>
              </a:solidFill>
            </a:endParaRPr>
          </a:p>
        </p:txBody>
      </p:sp>
      <p:sp>
        <p:nvSpPr>
          <p:cNvPr id="7" name="Text Box 10"/>
          <p:cNvSpPr txBox="1">
            <a:spLocks noChangeArrowheads="1"/>
          </p:cNvSpPr>
          <p:nvPr/>
        </p:nvSpPr>
        <p:spPr bwMode="auto">
          <a:xfrm>
            <a:off x="1115616" y="1038737"/>
            <a:ext cx="4283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物質波的機率解釋 </a:t>
            </a:r>
            <a:r>
              <a:rPr lang="en-US" altLang="zh-TW" sz="1800" dirty="0">
                <a:solidFill>
                  <a:srgbClr val="FF0000"/>
                </a:solidFill>
              </a:rPr>
              <a:t>Max Born 1926</a:t>
            </a:r>
            <a:endParaRPr lang="zh-TW" altLang="en-US" sz="1800" dirty="0">
              <a:solidFill>
                <a:srgbClr val="FF0000"/>
              </a:solidFill>
            </a:endParaRPr>
          </a:p>
        </p:txBody>
      </p:sp>
    </p:spTree>
    <p:extLst>
      <p:ext uri="{BB962C8B-B14F-4D97-AF65-F5344CB8AC3E}">
        <p14:creationId xmlns:p14="http://schemas.microsoft.com/office/powerpoint/2010/main" val="28371385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7" descr="wave1"/>
          <p:cNvPicPr>
            <a:picLocks noChangeAspect="1" noChangeArrowheads="1"/>
          </p:cNvPicPr>
          <p:nvPr/>
        </p:nvPicPr>
        <p:blipFill>
          <a:blip r:embed="rId2">
            <a:extLst>
              <a:ext uri="{28A0092B-C50C-407E-A947-70E740481C1C}">
                <a14:useLocalDpi xmlns:a14="http://schemas.microsoft.com/office/drawing/2010/main" val="0"/>
              </a:ext>
            </a:extLst>
          </a:blip>
          <a:srcRect b="58696"/>
          <a:stretch>
            <a:fillRect/>
          </a:stretch>
        </p:blipFill>
        <p:spPr bwMode="auto">
          <a:xfrm>
            <a:off x="4016992" y="1498233"/>
            <a:ext cx="3049588"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1" name="文字方塊 4"/>
          <p:cNvSpPr txBox="1">
            <a:spLocks noChangeArrowheads="1"/>
          </p:cNvSpPr>
          <p:nvPr/>
        </p:nvSpPr>
        <p:spPr bwMode="auto">
          <a:xfrm>
            <a:off x="2182712" y="476672"/>
            <a:ext cx="46434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山寨版電子波：抄襲模仿光波與光子吧！</a:t>
            </a:r>
          </a:p>
        </p:txBody>
      </p:sp>
      <p:sp>
        <p:nvSpPr>
          <p:cNvPr id="150537" name="文字方塊 11"/>
          <p:cNvSpPr txBox="1">
            <a:spLocks noChangeArrowheads="1"/>
          </p:cNvSpPr>
          <p:nvPr/>
        </p:nvSpPr>
        <p:spPr bwMode="auto">
          <a:xfrm>
            <a:off x="4648094" y="5032341"/>
            <a:ext cx="3307929"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波速不是常數！十分奇怪！</a:t>
            </a:r>
          </a:p>
        </p:txBody>
      </p:sp>
      <p:sp>
        <p:nvSpPr>
          <p:cNvPr id="150538" name="Oval 7"/>
          <p:cNvSpPr>
            <a:spLocks noChangeArrowheads="1"/>
          </p:cNvSpPr>
          <p:nvPr/>
        </p:nvSpPr>
        <p:spPr bwMode="auto">
          <a:xfrm>
            <a:off x="1754881" y="1787639"/>
            <a:ext cx="320675" cy="3175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sp>
        <p:nvSpPr>
          <p:cNvPr id="12" name="左-右雙向箭號 11"/>
          <p:cNvSpPr/>
          <p:nvPr/>
        </p:nvSpPr>
        <p:spPr>
          <a:xfrm>
            <a:off x="2760524" y="1850369"/>
            <a:ext cx="571500" cy="214313"/>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50540" name="Oval 7"/>
          <p:cNvSpPr>
            <a:spLocks noChangeArrowheads="1"/>
          </p:cNvSpPr>
          <p:nvPr/>
        </p:nvSpPr>
        <p:spPr bwMode="auto">
          <a:xfrm>
            <a:off x="1254025" y="4330919"/>
            <a:ext cx="320675" cy="3175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cxnSp>
        <p:nvCxnSpPr>
          <p:cNvPr id="15" name="直線單箭頭接點 14"/>
          <p:cNvCxnSpPr/>
          <p:nvPr/>
        </p:nvCxnSpPr>
        <p:spPr>
          <a:xfrm>
            <a:off x="1611213" y="4473794"/>
            <a:ext cx="928687" cy="158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0542" name="文字方塊 15"/>
          <p:cNvSpPr txBox="1">
            <a:spLocks noChangeArrowheads="1"/>
          </p:cNvSpPr>
          <p:nvPr/>
        </p:nvSpPr>
        <p:spPr bwMode="auto">
          <a:xfrm>
            <a:off x="3182838" y="4259481"/>
            <a:ext cx="4429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一個以速度 </a:t>
            </a:r>
            <a:r>
              <a:rPr lang="en-US" altLang="zh-TW" sz="1800" i="1"/>
              <a:t>v</a:t>
            </a:r>
            <a:r>
              <a:rPr lang="zh-TW" altLang="en-US" sz="1800"/>
              <a:t>，自由等速移動的電子</a:t>
            </a:r>
          </a:p>
        </p:txBody>
      </p:sp>
      <p:sp>
        <p:nvSpPr>
          <p:cNvPr id="150543" name="文字方塊 15"/>
          <p:cNvSpPr txBox="1">
            <a:spLocks noChangeArrowheads="1"/>
          </p:cNvSpPr>
          <p:nvPr/>
        </p:nvSpPr>
        <p:spPr bwMode="auto">
          <a:xfrm>
            <a:off x="755576" y="909153"/>
            <a:ext cx="79208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德布羅意假設物質波的頻率與能量，以及波長與動量的關係，就如光一樣！</a:t>
            </a:r>
          </a:p>
        </p:txBody>
      </p:sp>
      <p:sp>
        <p:nvSpPr>
          <p:cNvPr id="2" name="文字方塊 1"/>
          <p:cNvSpPr txBox="1"/>
          <p:nvPr/>
        </p:nvSpPr>
        <p:spPr bwMode="auto">
          <a:xfrm>
            <a:off x="3182838" y="3827555"/>
            <a:ext cx="31814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這當然是有相當詭異之處。</a:t>
            </a:r>
          </a:p>
        </p:txBody>
      </p:sp>
      <mc:AlternateContent xmlns:mc="http://schemas.openxmlformats.org/markup-compatibility/2006" xmlns:a14="http://schemas.microsoft.com/office/drawing/2010/main">
        <mc:Choice Requires="a14">
          <p:sp>
            <p:nvSpPr>
              <p:cNvPr id="4" name="文字方塊 3"/>
              <p:cNvSpPr txBox="1"/>
              <p:nvPr/>
            </p:nvSpPr>
            <p:spPr bwMode="auto">
              <a:xfrm>
                <a:off x="861818" y="2475218"/>
                <a:ext cx="1870512" cy="610936"/>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TW" sz="1800" b="0" i="1" smtClean="0">
                          <a:latin typeface="Cambria Math"/>
                        </a:rPr>
                        <m:t>𝐸</m:t>
                      </m:r>
                      <m:r>
                        <a:rPr lang="en-US" altLang="zh-TW" sz="1800" b="0" i="1" smtClean="0">
                          <a:latin typeface="Cambria Math"/>
                        </a:rPr>
                        <m:t>=</m:t>
                      </m:r>
                      <m:r>
                        <a:rPr lang="en-US" altLang="zh-TW" sz="1800" b="0" i="1" smtClean="0">
                          <a:latin typeface="Cambria Math"/>
                        </a:rPr>
                        <m:t>h𝑓</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1</m:t>
                          </m:r>
                        </m:num>
                        <m:den>
                          <m:r>
                            <a:rPr lang="en-US" altLang="zh-TW" sz="1800" b="0" i="1" smtClean="0">
                              <a:latin typeface="Cambria Math"/>
                            </a:rPr>
                            <m:t>2</m:t>
                          </m:r>
                        </m:den>
                      </m:f>
                      <m:r>
                        <a:rPr lang="en-US" altLang="zh-TW" sz="1800" b="0" i="1" smtClean="0">
                          <a:latin typeface="Cambria Math"/>
                        </a:rPr>
                        <m:t>𝑚</m:t>
                      </m:r>
                      <m:sSup>
                        <m:sSupPr>
                          <m:ctrlPr>
                            <a:rPr lang="en-US" altLang="zh-TW" sz="1800" b="0" i="1" smtClean="0">
                              <a:latin typeface="Cambria Math" panose="02040503050406030204" pitchFamily="18" charset="0"/>
                            </a:rPr>
                          </m:ctrlPr>
                        </m:sSupPr>
                        <m:e>
                          <m:r>
                            <a:rPr lang="en-US" altLang="zh-TW" sz="1800" b="0" i="1" smtClean="0">
                              <a:latin typeface="Cambria Math"/>
                            </a:rPr>
                            <m:t>𝑣</m:t>
                          </m:r>
                        </m:e>
                        <m:sup>
                          <m:r>
                            <a:rPr lang="en-US" altLang="zh-TW" sz="1800" b="0" i="1" smtClean="0">
                              <a:latin typeface="Cambria Math"/>
                            </a:rPr>
                            <m:t>2</m:t>
                          </m:r>
                        </m:sup>
                      </m:sSup>
                    </m:oMath>
                  </m:oMathPara>
                </a14:m>
                <a:endParaRPr lang="zh-TW" altLang="en-US" sz="1800" dirty="0"/>
              </a:p>
            </p:txBody>
          </p:sp>
        </mc:Choice>
        <mc:Fallback xmlns="">
          <p:sp>
            <p:nvSpPr>
              <p:cNvPr id="4" name="文字方塊 3"/>
              <p:cNvSpPr txBox="1">
                <a:spLocks noRot="1" noChangeAspect="1" noMove="1" noResize="1" noEditPoints="1" noAdjustHandles="1" noChangeArrowheads="1" noChangeShapeType="1" noTextEdit="1"/>
              </p:cNvSpPr>
              <p:nvPr/>
            </p:nvSpPr>
            <p:spPr bwMode="auto">
              <a:xfrm>
                <a:off x="861818" y="2475218"/>
                <a:ext cx="1870512" cy="610936"/>
              </a:xfrm>
              <a:prstGeom prst="rect">
                <a:avLst/>
              </a:prstGeom>
              <a:blipFill>
                <a:blip r:embed="rId3"/>
                <a:stretch>
                  <a:fillRect b="-4082"/>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7" name="文字方塊 16"/>
              <p:cNvSpPr txBox="1"/>
              <p:nvPr/>
            </p:nvSpPr>
            <p:spPr bwMode="auto">
              <a:xfrm>
                <a:off x="867867" y="3251634"/>
                <a:ext cx="1434111" cy="618311"/>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TW" sz="1800" b="0" i="1" smtClean="0">
                          <a:latin typeface="Cambria Math"/>
                        </a:rPr>
                        <m:t>𝑝</m:t>
                      </m:r>
                      <m:r>
                        <a:rPr lang="en-US" altLang="zh-TW" sz="1800" b="0" i="1" smtClean="0">
                          <a:latin typeface="Cambria Math"/>
                        </a:rPr>
                        <m:t>=</m:t>
                      </m:r>
                      <m:f>
                        <m:fPr>
                          <m:ctrlPr>
                            <a:rPr lang="en-US" altLang="zh-TW" sz="1800" b="0" i="1" smtClean="0">
                              <a:latin typeface="Cambria Math" panose="02040503050406030204" pitchFamily="18" charset="0"/>
                            </a:rPr>
                          </m:ctrlPr>
                        </m:fPr>
                        <m:num>
                          <m:r>
                            <a:rPr lang="en-US" altLang="zh-TW" sz="1800" b="0" i="1" smtClean="0">
                              <a:latin typeface="Cambria Math"/>
                            </a:rPr>
                            <m:t>h</m:t>
                          </m:r>
                        </m:num>
                        <m:den>
                          <m:r>
                            <a:rPr lang="zh-TW" altLang="en-US" sz="1800" b="0" i="1" smtClean="0">
                              <a:latin typeface="Cambria Math"/>
                            </a:rPr>
                            <m:t>𝜆</m:t>
                          </m:r>
                        </m:den>
                      </m:f>
                      <m:r>
                        <a:rPr lang="en-US" altLang="zh-TW" sz="1800" b="0" i="1" smtClean="0">
                          <a:latin typeface="Cambria Math"/>
                        </a:rPr>
                        <m:t>=</m:t>
                      </m:r>
                      <m:r>
                        <a:rPr lang="en-US" altLang="zh-TW" sz="1800" b="0" i="1" smtClean="0">
                          <a:latin typeface="Cambria Math"/>
                        </a:rPr>
                        <m:t>𝑚𝑣</m:t>
                      </m:r>
                    </m:oMath>
                  </m:oMathPara>
                </a14:m>
                <a:endParaRPr lang="zh-TW" altLang="en-US" sz="1800" dirty="0"/>
              </a:p>
            </p:txBody>
          </p:sp>
        </mc:Choice>
        <mc:Fallback xmlns="">
          <p:sp>
            <p:nvSpPr>
              <p:cNvPr id="17" name="文字方塊 16"/>
              <p:cNvSpPr txBox="1">
                <a:spLocks noRot="1" noChangeAspect="1" noMove="1" noResize="1" noEditPoints="1" noAdjustHandles="1" noChangeArrowheads="1" noChangeShapeType="1" noTextEdit="1"/>
              </p:cNvSpPr>
              <p:nvPr/>
            </p:nvSpPr>
            <p:spPr bwMode="auto">
              <a:xfrm>
                <a:off x="867867" y="3251634"/>
                <a:ext cx="1434111" cy="618311"/>
              </a:xfrm>
              <a:prstGeom prst="rect">
                <a:avLst/>
              </a:prstGeom>
              <a:blipFill>
                <a:blip r:embed="rId4"/>
                <a:stretch>
                  <a:fillRect b="-6000"/>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文字方塊 15">
                <a:extLst>
                  <a:ext uri="{FF2B5EF4-FFF2-40B4-BE49-F238E27FC236}">
                    <a16:creationId xmlns:a16="http://schemas.microsoft.com/office/drawing/2014/main" id="{8E4C28A9-F5B7-B745-918B-42CB6DA6B973}"/>
                  </a:ext>
                </a:extLst>
              </p:cNvPr>
              <p:cNvSpPr txBox="1"/>
              <p:nvPr/>
            </p:nvSpPr>
            <p:spPr>
              <a:xfrm>
                <a:off x="2075556" y="4887580"/>
                <a:ext cx="2448106" cy="659411"/>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ea typeface="Cambria Math" panose="02040503050406030204" pitchFamily="18" charset="0"/>
                            </a:rPr>
                          </m:ctrlPr>
                        </m:sSubPr>
                        <m:e>
                          <m:r>
                            <a:rPr lang="en-US" altLang="zh-TW" sz="1800" b="0" i="1" smtClean="0">
                              <a:latin typeface="Cambria Math" panose="02040503050406030204" pitchFamily="18" charset="0"/>
                              <a:ea typeface="Cambria Math" panose="02040503050406030204" pitchFamily="18" charset="0"/>
                            </a:rPr>
                            <m:t>𝑣</m:t>
                          </m:r>
                        </m:e>
                        <m:sub>
                          <m:r>
                            <a:rPr lang="zh-TW" altLang="en-US" sz="1800" i="1">
                              <a:latin typeface="Cambria Math" panose="02040503050406030204" pitchFamily="18" charset="0"/>
                              <a:ea typeface="Cambria Math" panose="02040503050406030204" pitchFamily="18" charset="0"/>
                            </a:rPr>
                            <m:t>波速</m:t>
                          </m:r>
                        </m:sub>
                      </m:sSub>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𝜆</m:t>
                      </m:r>
                      <m:r>
                        <a:rPr lang="en-US" altLang="zh-TW" sz="1800" b="0" i="1" smtClean="0">
                          <a:latin typeface="Cambria Math"/>
                        </a:rPr>
                        <m:t>𝑓</m:t>
                      </m:r>
                      <m:r>
                        <a:rPr lang="en-US" altLang="zh-TW" sz="1800" b="0" i="0" smtClean="0">
                          <a:latin typeface="Cambria Math" panose="02040503050406030204" pitchFamily="18" charset="0"/>
                        </a:rPr>
                        <m:t>=</m:t>
                      </m:r>
                      <m:f>
                        <m:fPr>
                          <m:ctrlPr>
                            <a:rPr lang="en-US" altLang="zh-TW" sz="1800" b="0" i="1" smtClean="0">
                              <a:latin typeface="Cambria Math" panose="02040503050406030204" pitchFamily="18" charset="0"/>
                            </a:rPr>
                          </m:ctrlPr>
                        </m:fPr>
                        <m:num>
                          <m:r>
                            <a:rPr lang="en-US" altLang="zh-TW" sz="1800" b="0" i="1" smtClean="0">
                              <a:latin typeface="Cambria Math" panose="02040503050406030204" pitchFamily="18" charset="0"/>
                            </a:rPr>
                            <m:t>𝐸</m:t>
                          </m:r>
                        </m:num>
                        <m:den>
                          <m:r>
                            <a:rPr lang="en-US" altLang="zh-TW" sz="1800" b="0" i="1" smtClean="0">
                              <a:latin typeface="Cambria Math" panose="02040503050406030204" pitchFamily="18" charset="0"/>
                            </a:rPr>
                            <m:t>𝑝</m:t>
                          </m:r>
                        </m:den>
                      </m:f>
                      <m:r>
                        <a:rPr lang="en-US" altLang="zh-TW" sz="1800" b="0" i="1" smtClean="0">
                          <a:latin typeface="Cambria Math" panose="02040503050406030204" pitchFamily="18" charset="0"/>
                        </a:rPr>
                        <m:t>=</m:t>
                      </m:r>
                      <m:f>
                        <m:fPr>
                          <m:ctrlPr>
                            <a:rPr lang="en-US" altLang="zh-TW" sz="1800" b="0" i="1" smtClean="0">
                              <a:latin typeface="Cambria Math" panose="02040503050406030204" pitchFamily="18" charset="0"/>
                            </a:rPr>
                          </m:ctrlPr>
                        </m:fPr>
                        <m:num>
                          <m:r>
                            <a:rPr lang="en-US" altLang="zh-TW" sz="1800" b="0" i="1" smtClean="0">
                              <a:latin typeface="Cambria Math" panose="02040503050406030204" pitchFamily="18" charset="0"/>
                            </a:rPr>
                            <m:t>1</m:t>
                          </m:r>
                        </m:num>
                        <m:den>
                          <m:r>
                            <a:rPr lang="en-US" altLang="zh-TW" sz="1800" b="0" i="1" smtClean="0">
                              <a:latin typeface="Cambria Math" panose="02040503050406030204" pitchFamily="18" charset="0"/>
                            </a:rPr>
                            <m:t>2</m:t>
                          </m:r>
                        </m:den>
                      </m:f>
                      <m:r>
                        <a:rPr lang="en-US" altLang="zh-TW" sz="1800" b="0" i="1" smtClean="0">
                          <a:latin typeface="Cambria Math" panose="02040503050406030204" pitchFamily="18" charset="0"/>
                        </a:rPr>
                        <m:t>𝑣</m:t>
                      </m:r>
                    </m:oMath>
                  </m:oMathPara>
                </a14:m>
                <a:endParaRPr lang="zh-TW" altLang="en-US" sz="1800" dirty="0"/>
              </a:p>
            </p:txBody>
          </p:sp>
        </mc:Choice>
        <mc:Fallback xmlns="">
          <p:sp>
            <p:nvSpPr>
              <p:cNvPr id="16" name="文字方塊 15">
                <a:extLst>
                  <a:ext uri="{FF2B5EF4-FFF2-40B4-BE49-F238E27FC236}">
                    <a16:creationId xmlns:a16="http://schemas.microsoft.com/office/drawing/2014/main" id="{8E4C28A9-F5B7-B745-918B-42CB6DA6B973}"/>
                  </a:ext>
                </a:extLst>
              </p:cNvPr>
              <p:cNvSpPr txBox="1">
                <a:spLocks noRot="1" noChangeAspect="1" noMove="1" noResize="1" noEditPoints="1" noAdjustHandles="1" noChangeArrowheads="1" noChangeShapeType="1" noTextEdit="1"/>
              </p:cNvSpPr>
              <p:nvPr/>
            </p:nvSpPr>
            <p:spPr>
              <a:xfrm>
                <a:off x="2075556" y="4887580"/>
                <a:ext cx="2448106" cy="659411"/>
              </a:xfrm>
              <a:prstGeom prst="rect">
                <a:avLst/>
              </a:prstGeom>
              <a:blipFill>
                <a:blip r:embed="rId8"/>
                <a:stretch>
                  <a:fillRect b="-3774"/>
                </a:stretch>
              </a:blipFill>
            </p:spPr>
            <p:txBody>
              <a:bodyPr/>
              <a:lstStyle/>
              <a:p>
                <a:r>
                  <a:rPr lang="zh-TW" alt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0537"/>
                                        </p:tgtEl>
                                        <p:attrNameLst>
                                          <p:attrName>style.visibility</p:attrName>
                                        </p:attrNameLst>
                                      </p:cBhvr>
                                      <p:to>
                                        <p:strVal val="visible"/>
                                      </p:to>
                                    </p:set>
                                    <p:anim calcmode="lin" valueType="num">
                                      <p:cBhvr additive="base">
                                        <p:cTn id="17" dur="500" fill="hold"/>
                                        <p:tgtEl>
                                          <p:spTgt spid="150537"/>
                                        </p:tgtEl>
                                        <p:attrNameLst>
                                          <p:attrName>ppt_x</p:attrName>
                                        </p:attrNameLst>
                                      </p:cBhvr>
                                      <p:tavLst>
                                        <p:tav tm="0">
                                          <p:val>
                                            <p:strVal val="#ppt_x"/>
                                          </p:val>
                                        </p:tav>
                                        <p:tav tm="100000">
                                          <p:val>
                                            <p:strVal val="#ppt_x"/>
                                          </p:val>
                                        </p:tav>
                                      </p:tavLst>
                                    </p:anim>
                                    <p:anim calcmode="lin" valueType="num">
                                      <p:cBhvr additive="base">
                                        <p:cTn id="18" dur="500" fill="hold"/>
                                        <p:tgtEl>
                                          <p:spTgt spid="15053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50540"/>
                                        </p:tgtEl>
                                        <p:attrNameLst>
                                          <p:attrName>style.visibility</p:attrName>
                                        </p:attrNameLst>
                                      </p:cBhvr>
                                      <p:to>
                                        <p:strVal val="visible"/>
                                      </p:to>
                                    </p:set>
                                    <p:anim calcmode="lin" valueType="num">
                                      <p:cBhvr additive="base">
                                        <p:cTn id="21" dur="500" fill="hold"/>
                                        <p:tgtEl>
                                          <p:spTgt spid="150540"/>
                                        </p:tgtEl>
                                        <p:attrNameLst>
                                          <p:attrName>ppt_x</p:attrName>
                                        </p:attrNameLst>
                                      </p:cBhvr>
                                      <p:tavLst>
                                        <p:tav tm="0">
                                          <p:val>
                                            <p:strVal val="#ppt_x"/>
                                          </p:val>
                                        </p:tav>
                                        <p:tav tm="100000">
                                          <p:val>
                                            <p:strVal val="#ppt_x"/>
                                          </p:val>
                                        </p:tav>
                                      </p:tavLst>
                                    </p:anim>
                                    <p:anim calcmode="lin" valueType="num">
                                      <p:cBhvr additive="base">
                                        <p:cTn id="22" dur="500" fill="hold"/>
                                        <p:tgtEl>
                                          <p:spTgt spid="15054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50542"/>
                                        </p:tgtEl>
                                        <p:attrNameLst>
                                          <p:attrName>style.visibility</p:attrName>
                                        </p:attrNameLst>
                                      </p:cBhvr>
                                      <p:to>
                                        <p:strVal val="visible"/>
                                      </p:to>
                                    </p:set>
                                    <p:anim calcmode="lin" valueType="num">
                                      <p:cBhvr additive="base">
                                        <p:cTn id="29" dur="500" fill="hold"/>
                                        <p:tgtEl>
                                          <p:spTgt spid="150542"/>
                                        </p:tgtEl>
                                        <p:attrNameLst>
                                          <p:attrName>ppt_x</p:attrName>
                                        </p:attrNameLst>
                                      </p:cBhvr>
                                      <p:tavLst>
                                        <p:tav tm="0">
                                          <p:val>
                                            <p:strVal val="#ppt_x"/>
                                          </p:val>
                                        </p:tav>
                                        <p:tav tm="100000">
                                          <p:val>
                                            <p:strVal val="#ppt_x"/>
                                          </p:val>
                                        </p:tav>
                                      </p:tavLst>
                                    </p:anim>
                                    <p:anim calcmode="lin" valueType="num">
                                      <p:cBhvr additive="base">
                                        <p:cTn id="30" dur="500" fill="hold"/>
                                        <p:tgtEl>
                                          <p:spTgt spid="15054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7" grpId="0"/>
      <p:bldP spid="150540" grpId="0" animBg="1"/>
      <p:bldP spid="150542" grpId="0"/>
      <p:bldP spid="2" grpId="0"/>
      <p:bldP spid="4" grpId="0" animBg="1"/>
      <p:bldP spid="17" grpId="0" animBg="1"/>
      <p:bldP spid="16"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9" name="Text Box 5"/>
          <p:cNvSpPr txBox="1">
            <a:spLocks noChangeArrowheads="1"/>
          </p:cNvSpPr>
          <p:nvPr/>
        </p:nvSpPr>
        <p:spPr bwMode="auto">
          <a:xfrm>
            <a:off x="2866590" y="1479414"/>
            <a:ext cx="30241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endParaRPr lang="zh-TW" altLang="en-US" sz="2400"/>
          </a:p>
        </p:txBody>
      </p:sp>
      <mc:AlternateContent xmlns:mc="http://schemas.openxmlformats.org/markup-compatibility/2006" xmlns:a14="http://schemas.microsoft.com/office/drawing/2010/main">
        <mc:Choice Requires="a14">
          <p:sp>
            <p:nvSpPr>
              <p:cNvPr id="167940" name="Text Box 6"/>
              <p:cNvSpPr txBox="1">
                <a:spLocks noChangeArrowheads="1"/>
              </p:cNvSpPr>
              <p:nvPr/>
            </p:nvSpPr>
            <p:spPr bwMode="auto">
              <a:xfrm>
                <a:off x="3860701" y="1474845"/>
                <a:ext cx="5126147"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時間為 </a:t>
                </a:r>
                <a14:m>
                  <m:oMath xmlns:m="http://schemas.openxmlformats.org/officeDocument/2006/math">
                    <m:r>
                      <a:rPr lang="en-US" altLang="zh-TW" sz="1800" i="1" dirty="0" smtClean="0">
                        <a:latin typeface="Cambria Math" panose="02040503050406030204" pitchFamily="18" charset="0"/>
                        <a:cs typeface="Times New Roman" pitchFamily="18" charset="0"/>
                      </a:rPr>
                      <m:t>𝑡</m:t>
                    </m:r>
                  </m:oMath>
                </a14:m>
                <a:r>
                  <a:rPr lang="zh-TW" altLang="en-US" sz="1800" dirty="0">
                    <a:cs typeface="Times New Roman" pitchFamily="18" charset="0"/>
                  </a:rPr>
                  <a:t> 時在</a:t>
                </a:r>
                <a14:m>
                  <m:oMath xmlns:m="http://schemas.openxmlformats.org/officeDocument/2006/math">
                    <m:r>
                      <a:rPr lang="en-US" altLang="zh-TW" sz="1800" i="1" dirty="0" smtClean="0">
                        <a:latin typeface="Cambria Math" panose="02040503050406030204" pitchFamily="18" charset="0"/>
                        <a:cs typeface="Times New Roman" pitchFamily="18" charset="0"/>
                      </a:rPr>
                      <m:t>𝑥</m:t>
                    </m:r>
                  </m:oMath>
                </a14:m>
                <a:r>
                  <a:rPr lang="zh-TW" altLang="en-US" sz="1800" dirty="0">
                    <a:cs typeface="Times New Roman" pitchFamily="18" charset="0"/>
                  </a:rPr>
                  <a:t>與</a:t>
                </a:r>
                <a14:m>
                  <m:oMath xmlns:m="http://schemas.openxmlformats.org/officeDocument/2006/math">
                    <m:r>
                      <a:rPr lang="en-US" altLang="zh-TW" sz="1800" i="1" dirty="0" smtClean="0">
                        <a:latin typeface="Cambria Math" panose="02040503050406030204" pitchFamily="18" charset="0"/>
                        <a:cs typeface="Times New Roman" pitchFamily="18" charset="0"/>
                      </a:rPr>
                      <m:t>𝑥</m:t>
                    </m:r>
                    <m:r>
                      <a:rPr lang="en-US" altLang="zh-TW" sz="1800" i="1" dirty="0" smtClean="0">
                        <a:latin typeface="Cambria Math" panose="02040503050406030204" pitchFamily="18" charset="0"/>
                        <a:cs typeface="Times New Roman" pitchFamily="18" charset="0"/>
                      </a:rPr>
                      <m:t>+</m:t>
                    </m:r>
                    <m:r>
                      <a:rPr lang="en-US" altLang="zh-TW" sz="1800" i="1" dirty="0" smtClean="0">
                        <a:latin typeface="Cambria Math" panose="02040503050406030204" pitchFamily="18" charset="0"/>
                        <a:cs typeface="Times New Roman" pitchFamily="18" charset="0"/>
                      </a:rPr>
                      <m:t>𝑑𝑥</m:t>
                    </m:r>
                  </m:oMath>
                </a14:m>
                <a:r>
                  <a:rPr lang="zh-TW" altLang="en-US" sz="1800" dirty="0">
                    <a:cs typeface="Times New Roman" pitchFamily="18" charset="0"/>
                  </a:rPr>
                  <a:t>之間發現該粒子的機率。</a:t>
                </a:r>
              </a:p>
            </p:txBody>
          </p:sp>
        </mc:Choice>
        <mc:Fallback xmlns="">
          <p:sp>
            <p:nvSpPr>
              <p:cNvPr id="167940" name="Text Box 6"/>
              <p:cNvSpPr txBox="1">
                <a:spLocks noRot="1" noChangeAspect="1" noMove="1" noResize="1" noEditPoints="1" noAdjustHandles="1" noChangeArrowheads="1" noChangeShapeType="1" noTextEdit="1"/>
              </p:cNvSpPr>
              <p:nvPr/>
            </p:nvSpPr>
            <p:spPr bwMode="auto">
              <a:xfrm>
                <a:off x="3860701" y="1474845"/>
                <a:ext cx="5126147" cy="369332"/>
              </a:xfrm>
              <a:prstGeom prst="rect">
                <a:avLst/>
              </a:prstGeom>
              <a:blipFill>
                <a:blip r:embed="rId2"/>
                <a:stretch>
                  <a:fillRect l="-741" t="-10000"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167941" name="Picture 7" descr="4101"/>
          <p:cNvPicPr>
            <a:picLocks noChangeAspect="1" noChangeArrowheads="1"/>
          </p:cNvPicPr>
          <p:nvPr/>
        </p:nvPicPr>
        <p:blipFill>
          <a:blip r:embed="rId3">
            <a:extLst>
              <a:ext uri="{28A0092B-C50C-407E-A947-70E740481C1C}">
                <a14:useLocalDpi xmlns:a14="http://schemas.microsoft.com/office/drawing/2010/main" val="0"/>
              </a:ext>
            </a:extLst>
          </a:blip>
          <a:srcRect b="2882"/>
          <a:stretch>
            <a:fillRect/>
          </a:stretch>
        </p:blipFill>
        <p:spPr bwMode="auto">
          <a:xfrm>
            <a:off x="2555776" y="1988840"/>
            <a:ext cx="3060700" cy="294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3" name="Text Box 9"/>
          <p:cNvSpPr txBox="1">
            <a:spLocks noChangeArrowheads="1"/>
          </p:cNvSpPr>
          <p:nvPr/>
        </p:nvSpPr>
        <p:spPr bwMode="auto">
          <a:xfrm>
            <a:off x="3050454" y="5476081"/>
            <a:ext cx="49688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在 </a:t>
            </a:r>
            <a:r>
              <a:rPr lang="en-US" altLang="zh-TW" sz="1800" i="1" dirty="0">
                <a:cs typeface="Times New Roman" pitchFamily="18" charset="0"/>
              </a:rPr>
              <a:t>a </a:t>
            </a:r>
            <a:r>
              <a:rPr lang="zh-TW" altLang="en-US" sz="1800" dirty="0">
                <a:cs typeface="Times New Roman" pitchFamily="18" charset="0"/>
              </a:rPr>
              <a:t>與</a:t>
            </a:r>
            <a:r>
              <a:rPr lang="zh-TW" altLang="en-US" sz="1800" i="1" dirty="0">
                <a:cs typeface="Times New Roman" pitchFamily="18" charset="0"/>
              </a:rPr>
              <a:t> </a:t>
            </a:r>
            <a:r>
              <a:rPr lang="en-US" altLang="zh-TW" sz="1800" i="1" dirty="0">
                <a:cs typeface="Times New Roman" pitchFamily="18" charset="0"/>
              </a:rPr>
              <a:t>b </a:t>
            </a:r>
            <a:r>
              <a:rPr lang="zh-TW" altLang="en-US" sz="1800" dirty="0">
                <a:cs typeface="Times New Roman" pitchFamily="18" charset="0"/>
              </a:rPr>
              <a:t>之間發現該粒子的機率。</a:t>
            </a:r>
          </a:p>
        </p:txBody>
      </p:sp>
      <p:sp>
        <p:nvSpPr>
          <p:cNvPr id="167944" name="Rectangle 13"/>
          <p:cNvSpPr>
            <a:spLocks noChangeArrowheads="1"/>
          </p:cNvSpPr>
          <p:nvPr/>
        </p:nvSpPr>
        <p:spPr bwMode="auto">
          <a:xfrm>
            <a:off x="4068664" y="3212802"/>
            <a:ext cx="142875" cy="1439863"/>
          </a:xfrm>
          <a:prstGeom prst="rect">
            <a:avLst/>
          </a:prstGeom>
          <a:solidFill>
            <a:schemeClr val="accent1"/>
          </a:solidFill>
          <a:ln w="9525">
            <a:solidFill>
              <a:schemeClr val="tx1"/>
            </a:solidFill>
            <a:miter lim="800000"/>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graphicFrame>
        <p:nvGraphicFramePr>
          <p:cNvPr id="167946" name="Object 5"/>
          <p:cNvGraphicFramePr>
            <a:graphicFrameLocks noChangeAspect="1"/>
          </p:cNvGraphicFramePr>
          <p:nvPr>
            <p:extLst>
              <p:ext uri="{D42A27DB-BD31-4B8C-83A1-F6EECF244321}">
                <p14:modId xmlns:p14="http://schemas.microsoft.com/office/powerpoint/2010/main" val="3406728859"/>
              </p:ext>
            </p:extLst>
          </p:nvPr>
        </p:nvGraphicFramePr>
        <p:xfrm>
          <a:off x="3860701" y="4716165"/>
          <a:ext cx="214313" cy="236537"/>
        </p:xfrm>
        <a:graphic>
          <a:graphicData uri="http://schemas.openxmlformats.org/presentationml/2006/ole">
            <mc:AlternateContent xmlns:mc="http://schemas.openxmlformats.org/markup-compatibility/2006">
              <mc:Choice xmlns:v="urn:schemas-microsoft-com:vml" Requires="v">
                <p:oleObj name="方程式" r:id="rId4" imgW="126835" imgH="139518" progId="Equation.3">
                  <p:embed/>
                </p:oleObj>
              </mc:Choice>
              <mc:Fallback>
                <p:oleObj name="方程式" r:id="rId4" imgW="126835" imgH="139518" progId="Equation.3">
                  <p:embed/>
                  <p:pic>
                    <p:nvPicPr>
                      <p:cNvPr id="167946"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0701" y="4716165"/>
                        <a:ext cx="214313" cy="236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167947" name="Object 6"/>
          <p:cNvGraphicFramePr>
            <a:graphicFrameLocks noChangeAspect="1"/>
          </p:cNvGraphicFramePr>
          <p:nvPr>
            <p:extLst>
              <p:ext uri="{D42A27DB-BD31-4B8C-83A1-F6EECF244321}">
                <p14:modId xmlns:p14="http://schemas.microsoft.com/office/powerpoint/2010/main" val="2590437386"/>
              </p:ext>
            </p:extLst>
          </p:nvPr>
        </p:nvGraphicFramePr>
        <p:xfrm>
          <a:off x="4146451" y="4644727"/>
          <a:ext cx="714375" cy="312738"/>
        </p:xfrm>
        <a:graphic>
          <a:graphicData uri="http://schemas.openxmlformats.org/presentationml/2006/ole">
            <mc:AlternateContent xmlns:mc="http://schemas.openxmlformats.org/markup-compatibility/2006">
              <mc:Choice xmlns:v="urn:schemas-microsoft-com:vml" Requires="v">
                <p:oleObj name="方程式" r:id="rId6" imgW="405872" imgH="177569" progId="Equation.3">
                  <p:embed/>
                </p:oleObj>
              </mc:Choice>
              <mc:Fallback>
                <p:oleObj name="方程式" r:id="rId6" imgW="405872" imgH="177569" progId="Equation.3">
                  <p:embed/>
                  <p:pic>
                    <p:nvPicPr>
                      <p:cNvPr id="167947"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46451" y="4644727"/>
                        <a:ext cx="714375" cy="3127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2A6FF098-DCF5-1A48-B2C8-CCAE4A31EFA6}"/>
                  </a:ext>
                </a:extLst>
              </p:cNvPr>
              <p:cNvSpPr txBox="1"/>
              <p:nvPr/>
            </p:nvSpPr>
            <p:spPr>
              <a:xfrm>
                <a:off x="1124670" y="1496082"/>
                <a:ext cx="2736031" cy="369332"/>
              </a:xfrm>
              <a:prstGeom prst="rect">
                <a:avLst/>
              </a:prstGeom>
              <a:solidFill>
                <a:srgbClr val="FFFF00"/>
              </a:solidFill>
            </p:spPr>
            <p:txBody>
              <a:bodyPr wrap="square" rtlCol="0">
                <a:spAutoFit/>
              </a:bodyPr>
              <a:lstStyle/>
              <a:p>
                <a:pPr algn="l"/>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Cambria Math"/>
                        </a:rPr>
                        <m:t>𝑃</m:t>
                      </m:r>
                      <m:d>
                        <m:dPr>
                          <m:ctrlPr>
                            <a:rPr lang="en-US" sz="1800" b="0" i="1" smtClean="0">
                              <a:latin typeface="Cambria Math" panose="02040503050406030204" pitchFamily="18" charset="0"/>
                              <a:ea typeface="Cambria Math"/>
                            </a:rPr>
                          </m:ctrlPr>
                        </m:dPr>
                        <m:e>
                          <m:r>
                            <a:rPr lang="en-US" sz="1800" b="0" i="1" smtClean="0">
                              <a:latin typeface="Cambria Math" panose="02040503050406030204" pitchFamily="18" charset="0"/>
                              <a:ea typeface="Cambria Math"/>
                            </a:rPr>
                            <m:t>𝑥</m:t>
                          </m:r>
                        </m:e>
                      </m:d>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𝑑𝑥</m:t>
                      </m:r>
                      <m:r>
                        <a:rPr lang="en-US" sz="1800" b="0" i="1" smtClean="0">
                          <a:latin typeface="Cambria Math" panose="02040503050406030204" pitchFamily="18" charset="0"/>
                          <a:ea typeface="Cambria Math" panose="02040503050406030204" pitchFamily="18" charset="0"/>
                        </a:rPr>
                        <m:t>=</m:t>
                      </m:r>
                      <m:sSup>
                        <m:sSupPr>
                          <m:ctrlPr>
                            <a:rPr lang="en-US" sz="1800" b="0" i="1" smtClean="0">
                              <a:latin typeface="Cambria Math" panose="02040503050406030204" pitchFamily="18" charset="0"/>
                              <a:ea typeface="Cambria Math" panose="02040503050406030204" pitchFamily="18" charset="0"/>
                            </a:rPr>
                          </m:ctrlPr>
                        </m:sSupPr>
                        <m:e>
                          <m:d>
                            <m:dPr>
                              <m:begChr m:val="|"/>
                              <m:endChr m:val="|"/>
                              <m:ctrlPr>
                                <a:rPr lang="en-US" sz="1800" b="0" i="1" smtClean="0">
                                  <a:latin typeface="Cambria Math" panose="02040503050406030204" pitchFamily="18" charset="0"/>
                                  <a:ea typeface="Cambria Math" panose="02040503050406030204" pitchFamily="18" charset="0"/>
                                </a:rPr>
                              </m:ctrlPr>
                            </m:dPr>
                            <m:e>
                              <m:r>
                                <m:rPr>
                                  <m:sty m:val="p"/>
                                </m:rPr>
                                <a:rPr lang="el-GR" sz="1800" b="0" i="1" smtClean="0">
                                  <a:latin typeface="Cambria Math" panose="02040503050406030204" pitchFamily="18" charset="0"/>
                                  <a:ea typeface="Cambria Math" panose="02040503050406030204" pitchFamily="18" charset="0"/>
                                </a:rPr>
                                <m:t>Ψ</m:t>
                              </m:r>
                              <m:d>
                                <m:dPr>
                                  <m:ctrlPr>
                                    <a:rPr lang="el-GR" sz="1800" b="0" i="1" smtClean="0">
                                      <a:latin typeface="Cambria Math" panose="02040503050406030204" pitchFamily="18" charset="0"/>
                                      <a:ea typeface="Cambria Math" panose="02040503050406030204" pitchFamily="18" charset="0"/>
                                    </a:rPr>
                                  </m:ctrlPr>
                                </m:dPr>
                                <m:e>
                                  <m:r>
                                    <a:rPr lang="en-US" sz="1800" b="0" i="1" smtClean="0">
                                      <a:latin typeface="Cambria Math" panose="02040503050406030204" pitchFamily="18" charset="0"/>
                                      <a:ea typeface="Cambria Math" panose="02040503050406030204" pitchFamily="18" charset="0"/>
                                    </a:rPr>
                                    <m:t>𝑥</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𝑡</m:t>
                                  </m:r>
                                </m:e>
                              </m:d>
                            </m:e>
                          </m:d>
                        </m:e>
                        <m:sup>
                          <m:r>
                            <a:rPr lang="en-US" sz="1800" b="0" i="1" smtClean="0">
                              <a:latin typeface="Cambria Math" panose="02040503050406030204" pitchFamily="18" charset="0"/>
                              <a:ea typeface="Cambria Math" panose="02040503050406030204" pitchFamily="18" charset="0"/>
                            </a:rPr>
                            <m:t>2</m:t>
                          </m:r>
                        </m:sup>
                      </m:sSup>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𝑑𝑥</m:t>
                      </m:r>
                    </m:oMath>
                  </m:oMathPara>
                </a14:m>
                <a:endParaRPr lang="en-TW" sz="1800" b="0" i="1" dirty="0">
                  <a:latin typeface="Cambria Math"/>
                  <a:ea typeface="Cambria Math"/>
                </a:endParaRPr>
              </a:p>
            </p:txBody>
          </p:sp>
        </mc:Choice>
        <mc:Fallback xmlns="">
          <p:sp>
            <p:nvSpPr>
              <p:cNvPr id="2" name="TextBox 1">
                <a:extLst>
                  <a:ext uri="{FF2B5EF4-FFF2-40B4-BE49-F238E27FC236}">
                    <a16:creationId xmlns:a16="http://schemas.microsoft.com/office/drawing/2014/main" id="{2A6FF098-DCF5-1A48-B2C8-CCAE4A31EFA6}"/>
                  </a:ext>
                </a:extLst>
              </p:cNvPr>
              <p:cNvSpPr txBox="1">
                <a:spLocks noRot="1" noChangeAspect="1" noMove="1" noResize="1" noEditPoints="1" noAdjustHandles="1" noChangeArrowheads="1" noChangeShapeType="1" noTextEdit="1"/>
              </p:cNvSpPr>
              <p:nvPr/>
            </p:nvSpPr>
            <p:spPr>
              <a:xfrm>
                <a:off x="1124670" y="1496082"/>
                <a:ext cx="2736031"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B235B78-4EC1-1647-80B7-C540017398F0}"/>
                  </a:ext>
                </a:extLst>
              </p:cNvPr>
              <p:cNvSpPr txBox="1"/>
              <p:nvPr/>
            </p:nvSpPr>
            <p:spPr>
              <a:xfrm>
                <a:off x="1124671" y="5166277"/>
                <a:ext cx="1791568" cy="956159"/>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nary>
                        <m:naryPr>
                          <m:limLoc m:val="undOvr"/>
                          <m:ctrlPr>
                            <a:rPr lang="en-US" sz="1800" b="0" i="1" smtClean="0">
                              <a:latin typeface="Cambria Math" panose="02040503050406030204" pitchFamily="18" charset="0"/>
                              <a:ea typeface="Cambria Math" panose="02040503050406030204" pitchFamily="18" charset="0"/>
                            </a:rPr>
                          </m:ctrlPr>
                        </m:naryPr>
                        <m:sub>
                          <m:r>
                            <m:rPr>
                              <m:brk m:alnAt="24"/>
                            </m:rPr>
                            <a:rPr lang="en-US" sz="1800" b="0" i="1" smtClean="0">
                              <a:latin typeface="Cambria Math" panose="02040503050406030204" pitchFamily="18" charset="0"/>
                              <a:ea typeface="Cambria Math" panose="02040503050406030204" pitchFamily="18" charset="0"/>
                            </a:rPr>
                            <m:t>𝑎</m:t>
                          </m:r>
                        </m:sub>
                        <m:sup>
                          <m:r>
                            <a:rPr lang="en-US" sz="1800" b="0" i="1" smtClean="0">
                              <a:latin typeface="Cambria Math" panose="02040503050406030204" pitchFamily="18" charset="0"/>
                              <a:ea typeface="Cambria Math" panose="02040503050406030204" pitchFamily="18" charset="0"/>
                            </a:rPr>
                            <m:t>𝑏</m:t>
                          </m:r>
                        </m:sup>
                        <m:e>
                          <m:sSup>
                            <m:sSupPr>
                              <m:ctrlPr>
                                <a:rPr lang="en-US" sz="1800" i="1">
                                  <a:latin typeface="Cambria Math" panose="02040503050406030204" pitchFamily="18" charset="0"/>
                                  <a:ea typeface="Cambria Math" panose="02040503050406030204" pitchFamily="18" charset="0"/>
                                </a:rPr>
                              </m:ctrlPr>
                            </m:sSupPr>
                            <m:e>
                              <m:d>
                                <m:dPr>
                                  <m:begChr m:val="|"/>
                                  <m:endChr m:val="|"/>
                                  <m:ctrlPr>
                                    <a:rPr lang="en-US" sz="1800" i="1">
                                      <a:latin typeface="Cambria Math" panose="02040503050406030204" pitchFamily="18" charset="0"/>
                                      <a:ea typeface="Cambria Math" panose="02040503050406030204" pitchFamily="18" charset="0"/>
                                    </a:rPr>
                                  </m:ctrlPr>
                                </m:dPr>
                                <m:e>
                                  <m:r>
                                    <m:rPr>
                                      <m:sty m:val="p"/>
                                    </m:rPr>
                                    <a:rPr lang="el-GR" sz="1800" i="1">
                                      <a:latin typeface="Cambria Math" panose="02040503050406030204" pitchFamily="18" charset="0"/>
                                      <a:ea typeface="Cambria Math" panose="02040503050406030204" pitchFamily="18" charset="0"/>
                                    </a:rPr>
                                    <m:t>Ψ</m:t>
                                  </m:r>
                                  <m:d>
                                    <m:dPr>
                                      <m:ctrlPr>
                                        <a:rPr lang="el-GR" sz="1800" i="1">
                                          <a:latin typeface="Cambria Math" panose="02040503050406030204" pitchFamily="18" charset="0"/>
                                          <a:ea typeface="Cambria Math" panose="02040503050406030204" pitchFamily="18" charset="0"/>
                                        </a:rPr>
                                      </m:ctrlPr>
                                    </m:dPr>
                                    <m:e>
                                      <m:r>
                                        <a:rPr lang="en-US" sz="1800" i="1">
                                          <a:latin typeface="Cambria Math" panose="02040503050406030204" pitchFamily="18" charset="0"/>
                                          <a:ea typeface="Cambria Math" panose="02040503050406030204" pitchFamily="18" charset="0"/>
                                        </a:rPr>
                                        <m:t>𝑥</m:t>
                                      </m:r>
                                    </m:e>
                                  </m:d>
                                </m:e>
                              </m:d>
                            </m:e>
                            <m:sup>
                              <m:r>
                                <a:rPr lang="en-US" sz="1800" i="1">
                                  <a:latin typeface="Cambria Math" panose="02040503050406030204" pitchFamily="18" charset="0"/>
                                  <a:ea typeface="Cambria Math" panose="02040503050406030204" pitchFamily="18" charset="0"/>
                                </a:rPr>
                                <m:t>2</m:t>
                              </m:r>
                            </m:sup>
                          </m:sSup>
                          <m:r>
                            <a:rPr lang="en-US" sz="1800" i="1">
                              <a:latin typeface="Cambria Math" panose="02040503050406030204" pitchFamily="18" charset="0"/>
                              <a:ea typeface="Cambria Math" panose="02040503050406030204" pitchFamily="18" charset="0"/>
                            </a:rPr>
                            <m:t>∙</m:t>
                          </m:r>
                          <m:r>
                            <a:rPr lang="en-US" sz="1800" i="1">
                              <a:latin typeface="Cambria Math" panose="02040503050406030204" pitchFamily="18" charset="0"/>
                              <a:ea typeface="Cambria Math" panose="02040503050406030204" pitchFamily="18" charset="0"/>
                            </a:rPr>
                            <m:t>𝑑𝑥</m:t>
                          </m:r>
                        </m:e>
                      </m:nary>
                    </m:oMath>
                  </m:oMathPara>
                </a14:m>
                <a:endParaRPr lang="en-TW" sz="1800" b="0" i="1" dirty="0">
                  <a:latin typeface="Cambria Math"/>
                  <a:ea typeface="Cambria Math"/>
                </a:endParaRPr>
              </a:p>
            </p:txBody>
          </p:sp>
        </mc:Choice>
        <mc:Fallback xmlns="">
          <p:sp>
            <p:nvSpPr>
              <p:cNvPr id="13" name="TextBox 12">
                <a:extLst>
                  <a:ext uri="{FF2B5EF4-FFF2-40B4-BE49-F238E27FC236}">
                    <a16:creationId xmlns:a16="http://schemas.microsoft.com/office/drawing/2014/main" id="{1B235B78-4EC1-1647-80B7-C540017398F0}"/>
                  </a:ext>
                </a:extLst>
              </p:cNvPr>
              <p:cNvSpPr txBox="1">
                <a:spLocks noRot="1" noChangeAspect="1" noMove="1" noResize="1" noEditPoints="1" noAdjustHandles="1" noChangeArrowheads="1" noChangeShapeType="1" noTextEdit="1"/>
              </p:cNvSpPr>
              <p:nvPr/>
            </p:nvSpPr>
            <p:spPr>
              <a:xfrm>
                <a:off x="1124671" y="5166277"/>
                <a:ext cx="1791568" cy="956159"/>
              </a:xfrm>
              <a:prstGeom prst="rect">
                <a:avLst/>
              </a:prstGeom>
              <a:blipFill>
                <a:blip r:embed="rId12"/>
                <a:stretch>
                  <a:fillRect l="-42958" t="-101316" b="-159211"/>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1707DE3-DBD0-A315-E679-34F1F348EFFA}"/>
                  </a:ext>
                </a:extLst>
              </p:cNvPr>
              <p:cNvSpPr txBox="1"/>
              <p:nvPr/>
            </p:nvSpPr>
            <p:spPr>
              <a:xfrm>
                <a:off x="1075023" y="701062"/>
                <a:ext cx="7911825" cy="369332"/>
              </a:xfrm>
              <a:prstGeom prst="rect">
                <a:avLst/>
              </a:prstGeom>
              <a:noFill/>
            </p:spPr>
            <p:txBody>
              <a:bodyPr wrap="square" rtlCol="0">
                <a:spAutoFit/>
              </a:bodyPr>
              <a:lstStyle/>
              <a:p>
                <a:pPr algn="l"/>
                <a:r>
                  <a:rPr lang="en-TW" sz="1800" dirty="0">
                    <a:latin typeface="+mj-lt"/>
                    <a:ea typeface="PMingLiU" panose="02020500000000000000" pitchFamily="18" charset="-120"/>
                  </a:rPr>
                  <a:t>物質波強度是正比於振幅平方。這可以用波函數的絕對值平方</a:t>
                </a:r>
                <a:r>
                  <a:rPr lang="en-US" sz="1800" b="0" dirty="0">
                    <a:ea typeface="Cambria Math" panose="02040503050406030204" pitchFamily="18" charset="0"/>
                  </a:rPr>
                  <a:t> </a:t>
                </a:r>
                <a14:m>
                  <m:oMath xmlns:m="http://schemas.openxmlformats.org/officeDocument/2006/math">
                    <m:sSup>
                      <m:sSupPr>
                        <m:ctrlPr>
                          <a:rPr lang="en-US" sz="1800" b="0" i="1" smtClean="0">
                            <a:latin typeface="Cambria Math" panose="02040503050406030204" pitchFamily="18" charset="0"/>
                            <a:ea typeface="Cambria Math" panose="02040503050406030204" pitchFamily="18" charset="0"/>
                          </a:rPr>
                        </m:ctrlPr>
                      </m:sSupPr>
                      <m:e>
                        <m:d>
                          <m:dPr>
                            <m:begChr m:val="|"/>
                            <m:endChr m:val="|"/>
                            <m:ctrlPr>
                              <a:rPr lang="en-US" sz="1800" b="0" i="1" smtClean="0">
                                <a:latin typeface="Cambria Math" panose="02040503050406030204" pitchFamily="18" charset="0"/>
                                <a:ea typeface="Cambria Math" panose="02040503050406030204" pitchFamily="18" charset="0"/>
                              </a:rPr>
                            </m:ctrlPr>
                          </m:dPr>
                          <m:e>
                            <m:r>
                              <m:rPr>
                                <m:sty m:val="p"/>
                              </m:rPr>
                              <a:rPr lang="el-GR" sz="1800" b="0" i="1" smtClean="0">
                                <a:latin typeface="Cambria Math" panose="02040503050406030204" pitchFamily="18" charset="0"/>
                                <a:ea typeface="Cambria Math" panose="02040503050406030204" pitchFamily="18" charset="0"/>
                              </a:rPr>
                              <m:t>Ψ</m:t>
                            </m:r>
                          </m:e>
                        </m:d>
                      </m:e>
                      <m:sup>
                        <m:r>
                          <a:rPr lang="en-US" sz="1800" b="0" i="1" smtClean="0">
                            <a:latin typeface="Cambria Math" panose="02040503050406030204" pitchFamily="18" charset="0"/>
                            <a:ea typeface="Cambria Math" panose="02040503050406030204" pitchFamily="18" charset="0"/>
                          </a:rPr>
                          <m:t>2</m:t>
                        </m:r>
                      </m:sup>
                    </m:sSup>
                    <m:r>
                      <a:rPr lang="en-US" sz="1800" b="0" i="1" smtClean="0">
                        <a:latin typeface="Cambria Math" panose="02040503050406030204" pitchFamily="18" charset="0"/>
                        <a:ea typeface="Cambria Math" panose="02040503050406030204" pitchFamily="18" charset="0"/>
                      </a:rPr>
                      <m:t> </m:t>
                    </m:r>
                  </m:oMath>
                </a14:m>
                <a:r>
                  <a:rPr lang="en-TW" sz="1800" dirty="0">
                    <a:latin typeface="+mj-lt"/>
                    <a:ea typeface="PMingLiU" panose="02020500000000000000" pitchFamily="18" charset="-120"/>
                  </a:rPr>
                  <a:t>來計算。</a:t>
                </a:r>
              </a:p>
            </p:txBody>
          </p:sp>
        </mc:Choice>
        <mc:Fallback xmlns="">
          <p:sp>
            <p:nvSpPr>
              <p:cNvPr id="3" name="TextBox 2">
                <a:extLst>
                  <a:ext uri="{FF2B5EF4-FFF2-40B4-BE49-F238E27FC236}">
                    <a16:creationId xmlns:a16="http://schemas.microsoft.com/office/drawing/2014/main" id="{51707DE3-DBD0-A315-E679-34F1F348EFFA}"/>
                  </a:ext>
                </a:extLst>
              </p:cNvPr>
              <p:cNvSpPr txBox="1">
                <a:spLocks noRot="1" noChangeAspect="1" noMove="1" noResize="1" noEditPoints="1" noAdjustHandles="1" noChangeArrowheads="1" noChangeShapeType="1" noTextEdit="1"/>
              </p:cNvSpPr>
              <p:nvPr/>
            </p:nvSpPr>
            <p:spPr>
              <a:xfrm>
                <a:off x="1075023" y="701062"/>
                <a:ext cx="7911825" cy="369332"/>
              </a:xfrm>
              <a:prstGeom prst="rect">
                <a:avLst/>
              </a:prstGeom>
              <a:blipFill>
                <a:blip r:embed="rId13"/>
                <a:stretch>
                  <a:fillRect l="-641" t="-6667" b="-23333"/>
                </a:stretch>
              </a:blipFill>
            </p:spPr>
            <p:txBody>
              <a:bodyPr/>
              <a:lstStyle/>
              <a:p>
                <a:r>
                  <a:rPr lang="en-US">
                    <a:noFill/>
                  </a:rPr>
                  <a:t> </a:t>
                </a:r>
              </a:p>
            </p:txBody>
          </p:sp>
        </mc:Fallback>
      </mc:AlternateContent>
      <p:sp>
        <p:nvSpPr>
          <p:cNvPr id="5" name="TextBox 4">
            <a:extLst>
              <a:ext uri="{FF2B5EF4-FFF2-40B4-BE49-F238E27FC236}">
                <a16:creationId xmlns:a16="http://schemas.microsoft.com/office/drawing/2014/main" id="{6BBF5B96-6154-0DE6-667D-0D7CD96D011B}"/>
              </a:ext>
            </a:extLst>
          </p:cNvPr>
          <p:cNvSpPr txBox="1"/>
          <p:nvPr/>
        </p:nvSpPr>
        <p:spPr>
          <a:xfrm>
            <a:off x="1075664" y="1064670"/>
            <a:ext cx="6759056" cy="369332"/>
          </a:xfrm>
          <a:prstGeom prst="rect">
            <a:avLst/>
          </a:prstGeom>
          <a:noFill/>
        </p:spPr>
        <p:txBody>
          <a:bodyPr wrap="square">
            <a:spAutoFit/>
          </a:bodyPr>
          <a:lstStyle/>
          <a:p>
            <a:r>
              <a:rPr lang="en-TW" sz="1800">
                <a:latin typeface="+mj-lt"/>
                <a:ea typeface="PMingLiU" panose="02020500000000000000" pitchFamily="18" charset="-120"/>
              </a:rPr>
              <a:t>絕對值平方</a:t>
            </a:r>
            <a:r>
              <a:rPr lang="en-GB" sz="1800" dirty="0" err="1">
                <a:latin typeface="+mj-lt"/>
                <a:ea typeface="PMingLiU" panose="02020500000000000000" pitchFamily="18" charset="-120"/>
              </a:rPr>
              <a:t>一定是實數，幸好，複數的波函數是無法觀測的</a:t>
            </a:r>
            <a:r>
              <a:rPr lang="en-GB" sz="1800" dirty="0">
                <a:latin typeface="+mj-lt"/>
                <a:ea typeface="PMingLiU" panose="02020500000000000000" pitchFamily="18" charset="-120"/>
              </a:rPr>
              <a:t>。</a:t>
            </a:r>
            <a:endParaRPr lang="en-US" sz="1800" dirty="0"/>
          </a:p>
        </p:txBody>
      </p:sp>
    </p:spTree>
    <p:extLst>
      <p:ext uri="{BB962C8B-B14F-4D97-AF65-F5344CB8AC3E}">
        <p14:creationId xmlns:p14="http://schemas.microsoft.com/office/powerpoint/2010/main" val="3025695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167939"/>
                                        </p:tgtEl>
                                        <p:attrNameLst>
                                          <p:attrName>style.visibility</p:attrName>
                                        </p:attrNameLst>
                                      </p:cBhvr>
                                      <p:to>
                                        <p:strVal val="visible"/>
                                      </p:to>
                                    </p:set>
                                    <p:anim calcmode="lin" valueType="num">
                                      <p:cBhvr additive="base">
                                        <p:cTn id="7" dur="500" fill="hold"/>
                                        <p:tgtEl>
                                          <p:spTgt spid="167939"/>
                                        </p:tgtEl>
                                        <p:attrNameLst>
                                          <p:attrName>ppt_x</p:attrName>
                                        </p:attrNameLst>
                                      </p:cBhvr>
                                      <p:tavLst>
                                        <p:tav tm="0">
                                          <p:val>
                                            <p:strVal val="#ppt_x"/>
                                          </p:val>
                                        </p:tav>
                                        <p:tav tm="100000">
                                          <p:val>
                                            <p:strVal val="#ppt_x"/>
                                          </p:val>
                                        </p:tav>
                                      </p:tavLst>
                                    </p:anim>
                                    <p:anim calcmode="lin" valueType="num">
                                      <p:cBhvr additive="base">
                                        <p:cTn id="8" dur="500" fill="hold"/>
                                        <p:tgtEl>
                                          <p:spTgt spid="16793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7940"/>
                                        </p:tgtEl>
                                        <p:attrNameLst>
                                          <p:attrName>style.visibility</p:attrName>
                                        </p:attrNameLst>
                                      </p:cBhvr>
                                      <p:to>
                                        <p:strVal val="visible"/>
                                      </p:to>
                                    </p:set>
                                    <p:anim calcmode="lin" valueType="num">
                                      <p:cBhvr additive="base">
                                        <p:cTn id="11" dur="500" fill="hold"/>
                                        <p:tgtEl>
                                          <p:spTgt spid="167940"/>
                                        </p:tgtEl>
                                        <p:attrNameLst>
                                          <p:attrName>ppt_x</p:attrName>
                                        </p:attrNameLst>
                                      </p:cBhvr>
                                      <p:tavLst>
                                        <p:tav tm="0">
                                          <p:val>
                                            <p:strVal val="#ppt_x"/>
                                          </p:val>
                                        </p:tav>
                                        <p:tav tm="100000">
                                          <p:val>
                                            <p:strVal val="#ppt_x"/>
                                          </p:val>
                                        </p:tav>
                                      </p:tavLst>
                                    </p:anim>
                                    <p:anim calcmode="lin" valueType="num">
                                      <p:cBhvr additive="base">
                                        <p:cTn id="12" dur="500" fill="hold"/>
                                        <p:tgtEl>
                                          <p:spTgt spid="1679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7941"/>
                                        </p:tgtEl>
                                        <p:attrNameLst>
                                          <p:attrName>style.visibility</p:attrName>
                                        </p:attrNameLst>
                                      </p:cBhvr>
                                      <p:to>
                                        <p:strVal val="visible"/>
                                      </p:to>
                                    </p:set>
                                    <p:anim calcmode="lin" valueType="num">
                                      <p:cBhvr additive="base">
                                        <p:cTn id="15" dur="500" fill="hold"/>
                                        <p:tgtEl>
                                          <p:spTgt spid="167941"/>
                                        </p:tgtEl>
                                        <p:attrNameLst>
                                          <p:attrName>ppt_x</p:attrName>
                                        </p:attrNameLst>
                                      </p:cBhvr>
                                      <p:tavLst>
                                        <p:tav tm="0">
                                          <p:val>
                                            <p:strVal val="#ppt_x"/>
                                          </p:val>
                                        </p:tav>
                                        <p:tav tm="100000">
                                          <p:val>
                                            <p:strVal val="#ppt_x"/>
                                          </p:val>
                                        </p:tav>
                                      </p:tavLst>
                                    </p:anim>
                                    <p:anim calcmode="lin" valueType="num">
                                      <p:cBhvr additive="base">
                                        <p:cTn id="16" dur="500" fill="hold"/>
                                        <p:tgtEl>
                                          <p:spTgt spid="16794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67943"/>
                                        </p:tgtEl>
                                        <p:attrNameLst>
                                          <p:attrName>style.visibility</p:attrName>
                                        </p:attrNameLst>
                                      </p:cBhvr>
                                      <p:to>
                                        <p:strVal val="visible"/>
                                      </p:to>
                                    </p:set>
                                    <p:anim calcmode="lin" valueType="num">
                                      <p:cBhvr additive="base">
                                        <p:cTn id="19" dur="500" fill="hold"/>
                                        <p:tgtEl>
                                          <p:spTgt spid="167943"/>
                                        </p:tgtEl>
                                        <p:attrNameLst>
                                          <p:attrName>ppt_x</p:attrName>
                                        </p:attrNameLst>
                                      </p:cBhvr>
                                      <p:tavLst>
                                        <p:tav tm="0">
                                          <p:val>
                                            <p:strVal val="#ppt_x"/>
                                          </p:val>
                                        </p:tav>
                                        <p:tav tm="100000">
                                          <p:val>
                                            <p:strVal val="#ppt_x"/>
                                          </p:val>
                                        </p:tav>
                                      </p:tavLst>
                                    </p:anim>
                                    <p:anim calcmode="lin" valueType="num">
                                      <p:cBhvr additive="base">
                                        <p:cTn id="20" dur="500" fill="hold"/>
                                        <p:tgtEl>
                                          <p:spTgt spid="16794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67944"/>
                                        </p:tgtEl>
                                        <p:attrNameLst>
                                          <p:attrName>style.visibility</p:attrName>
                                        </p:attrNameLst>
                                      </p:cBhvr>
                                      <p:to>
                                        <p:strVal val="visible"/>
                                      </p:to>
                                    </p:set>
                                    <p:anim calcmode="lin" valueType="num">
                                      <p:cBhvr additive="base">
                                        <p:cTn id="23" dur="500" fill="hold"/>
                                        <p:tgtEl>
                                          <p:spTgt spid="167944"/>
                                        </p:tgtEl>
                                        <p:attrNameLst>
                                          <p:attrName>ppt_x</p:attrName>
                                        </p:attrNameLst>
                                      </p:cBhvr>
                                      <p:tavLst>
                                        <p:tav tm="0">
                                          <p:val>
                                            <p:strVal val="#ppt_x"/>
                                          </p:val>
                                        </p:tav>
                                        <p:tav tm="100000">
                                          <p:val>
                                            <p:strVal val="#ppt_x"/>
                                          </p:val>
                                        </p:tav>
                                      </p:tavLst>
                                    </p:anim>
                                    <p:anim calcmode="lin" valueType="num">
                                      <p:cBhvr additive="base">
                                        <p:cTn id="24" dur="500" fill="hold"/>
                                        <p:tgtEl>
                                          <p:spTgt spid="16794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67946"/>
                                        </p:tgtEl>
                                        <p:attrNameLst>
                                          <p:attrName>style.visibility</p:attrName>
                                        </p:attrNameLst>
                                      </p:cBhvr>
                                      <p:to>
                                        <p:strVal val="visible"/>
                                      </p:to>
                                    </p:set>
                                    <p:anim calcmode="lin" valueType="num">
                                      <p:cBhvr additive="base">
                                        <p:cTn id="27" dur="500" fill="hold"/>
                                        <p:tgtEl>
                                          <p:spTgt spid="167946"/>
                                        </p:tgtEl>
                                        <p:attrNameLst>
                                          <p:attrName>ppt_x</p:attrName>
                                        </p:attrNameLst>
                                      </p:cBhvr>
                                      <p:tavLst>
                                        <p:tav tm="0">
                                          <p:val>
                                            <p:strVal val="#ppt_x"/>
                                          </p:val>
                                        </p:tav>
                                        <p:tav tm="100000">
                                          <p:val>
                                            <p:strVal val="#ppt_x"/>
                                          </p:val>
                                        </p:tav>
                                      </p:tavLst>
                                    </p:anim>
                                    <p:anim calcmode="lin" valueType="num">
                                      <p:cBhvr additive="base">
                                        <p:cTn id="28" dur="500" fill="hold"/>
                                        <p:tgtEl>
                                          <p:spTgt spid="167946"/>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67947"/>
                                        </p:tgtEl>
                                        <p:attrNameLst>
                                          <p:attrName>style.visibility</p:attrName>
                                        </p:attrNameLst>
                                      </p:cBhvr>
                                      <p:to>
                                        <p:strVal val="visible"/>
                                      </p:to>
                                    </p:set>
                                    <p:anim calcmode="lin" valueType="num">
                                      <p:cBhvr additive="base">
                                        <p:cTn id="31" dur="500" fill="hold"/>
                                        <p:tgtEl>
                                          <p:spTgt spid="167947"/>
                                        </p:tgtEl>
                                        <p:attrNameLst>
                                          <p:attrName>ppt_x</p:attrName>
                                        </p:attrNameLst>
                                      </p:cBhvr>
                                      <p:tavLst>
                                        <p:tav tm="0">
                                          <p:val>
                                            <p:strVal val="#ppt_x"/>
                                          </p:val>
                                        </p:tav>
                                        <p:tav tm="100000">
                                          <p:val>
                                            <p:strVal val="#ppt_x"/>
                                          </p:val>
                                        </p:tav>
                                      </p:tavLst>
                                    </p:anim>
                                    <p:anim calcmode="lin" valueType="num">
                                      <p:cBhvr additive="base">
                                        <p:cTn id="32" dur="500" fill="hold"/>
                                        <p:tgtEl>
                                          <p:spTgt spid="16794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500" fill="hold"/>
                                        <p:tgtEl>
                                          <p:spTgt spid="2"/>
                                        </p:tgtEl>
                                        <p:attrNameLst>
                                          <p:attrName>ppt_x</p:attrName>
                                        </p:attrNameLst>
                                      </p:cBhvr>
                                      <p:tavLst>
                                        <p:tav tm="0">
                                          <p:val>
                                            <p:strVal val="#ppt_x"/>
                                          </p:val>
                                        </p:tav>
                                        <p:tav tm="100000">
                                          <p:val>
                                            <p:strVal val="#ppt_x"/>
                                          </p:val>
                                        </p:tav>
                                      </p:tavLst>
                                    </p:anim>
                                    <p:anim calcmode="lin" valueType="num">
                                      <p:cBhvr additive="base">
                                        <p:cTn id="36" dur="500" fill="hold"/>
                                        <p:tgtEl>
                                          <p:spTgt spid="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39" grpId="0"/>
      <p:bldP spid="167940" grpId="0"/>
      <p:bldP spid="167943" grpId="0"/>
      <p:bldP spid="167944" grpId="0" animBg="1"/>
      <p:bldP spid="2" grpId="0" animBg="1"/>
      <p:bldP spid="13"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文字方塊 1"/>
          <p:cNvSpPr txBox="1">
            <a:spLocks noChangeArrowheads="1"/>
          </p:cNvSpPr>
          <p:nvPr/>
        </p:nvSpPr>
        <p:spPr bwMode="auto">
          <a:xfrm>
            <a:off x="1619250" y="364609"/>
            <a:ext cx="48974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charset="-120"/>
              </a:defRPr>
            </a:lvl1pPr>
            <a:lvl2pPr marL="742950" indent="-285750" eaLnBrk="0" hangingPunct="0">
              <a:defRPr kumimoji="1" sz="2400">
                <a:solidFill>
                  <a:schemeClr val="tx1"/>
                </a:solidFill>
                <a:latin typeface="Times New Roman" pitchFamily="18" charset="0"/>
                <a:ea typeface="新細明體" charset="-120"/>
              </a:defRPr>
            </a:lvl2pPr>
            <a:lvl3pPr marL="1143000" indent="-228600" eaLnBrk="0" hangingPunct="0">
              <a:defRPr kumimoji="1" sz="2400">
                <a:solidFill>
                  <a:schemeClr val="tx1"/>
                </a:solidFill>
                <a:latin typeface="Times New Roman" pitchFamily="18" charset="0"/>
                <a:ea typeface="新細明體" charset="-120"/>
              </a:defRPr>
            </a:lvl3pPr>
            <a:lvl4pPr marL="1600200" indent="-228600" eaLnBrk="0" hangingPunct="0">
              <a:defRPr kumimoji="1" sz="2400">
                <a:solidFill>
                  <a:schemeClr val="tx1"/>
                </a:solidFill>
                <a:latin typeface="Times New Roman" pitchFamily="18" charset="0"/>
                <a:ea typeface="新細明體" charset="-120"/>
              </a:defRPr>
            </a:lvl4pPr>
            <a:lvl5pPr marL="2057400" indent="-228600" eaLnBrk="0" hangingPunct="0">
              <a:defRPr kumimoji="1" sz="2400">
                <a:solidFill>
                  <a:schemeClr val="tx1"/>
                </a:solidFill>
                <a:latin typeface="Times New Roman" pitchFamily="18"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charset="-120"/>
              </a:defRPr>
            </a:lvl9pPr>
          </a:lstStyle>
          <a:p>
            <a:pPr eaLnBrk="1" hangingPunct="1"/>
            <a:r>
              <a:rPr lang="zh-TW" altLang="en-US" sz="1800" dirty="0"/>
              <a:t>薛丁格雖然證明了改革派與保守派是等價的</a:t>
            </a:r>
          </a:p>
        </p:txBody>
      </p:sp>
      <p:sp>
        <p:nvSpPr>
          <p:cNvPr id="20484" name="文字方塊 2"/>
          <p:cNvSpPr txBox="1">
            <a:spLocks noChangeArrowheads="1"/>
          </p:cNvSpPr>
          <p:nvPr/>
        </p:nvSpPr>
        <p:spPr bwMode="auto">
          <a:xfrm>
            <a:off x="1619250" y="867847"/>
            <a:ext cx="7273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charset="-120"/>
              </a:defRPr>
            </a:lvl1pPr>
            <a:lvl2pPr marL="742950" indent="-285750" eaLnBrk="0" hangingPunct="0">
              <a:defRPr kumimoji="1" sz="2400">
                <a:solidFill>
                  <a:schemeClr val="tx1"/>
                </a:solidFill>
                <a:latin typeface="Times New Roman" pitchFamily="18" charset="0"/>
                <a:ea typeface="新細明體" charset="-120"/>
              </a:defRPr>
            </a:lvl2pPr>
            <a:lvl3pPr marL="1143000" indent="-228600" eaLnBrk="0" hangingPunct="0">
              <a:defRPr kumimoji="1" sz="2400">
                <a:solidFill>
                  <a:schemeClr val="tx1"/>
                </a:solidFill>
                <a:latin typeface="Times New Roman" pitchFamily="18" charset="0"/>
                <a:ea typeface="新細明體" charset="-120"/>
              </a:defRPr>
            </a:lvl3pPr>
            <a:lvl4pPr marL="1600200" indent="-228600" eaLnBrk="0" hangingPunct="0">
              <a:defRPr kumimoji="1" sz="2400">
                <a:solidFill>
                  <a:schemeClr val="tx1"/>
                </a:solidFill>
                <a:latin typeface="Times New Roman" pitchFamily="18" charset="0"/>
                <a:ea typeface="新細明體" charset="-120"/>
              </a:defRPr>
            </a:lvl4pPr>
            <a:lvl5pPr marL="2057400" indent="-228600" eaLnBrk="0" hangingPunct="0">
              <a:defRPr kumimoji="1" sz="2400">
                <a:solidFill>
                  <a:schemeClr val="tx1"/>
                </a:solidFill>
                <a:latin typeface="Times New Roman" pitchFamily="18"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charset="-120"/>
              </a:defRPr>
            </a:lvl9pPr>
          </a:lstStyle>
          <a:p>
            <a:pPr eaLnBrk="1" hangingPunct="1"/>
            <a:r>
              <a:rPr lang="zh-TW" altLang="en-US" sz="1800"/>
              <a:t>改革派卻進一步解決了薛丁格無法解決的核心問題：波的本質！</a:t>
            </a:r>
          </a:p>
        </p:txBody>
      </p:sp>
      <p:sp>
        <p:nvSpPr>
          <p:cNvPr id="5" name="文字方塊 4"/>
          <p:cNvSpPr txBox="1">
            <a:spLocks noChangeArrowheads="1"/>
          </p:cNvSpPr>
          <p:nvPr/>
        </p:nvSpPr>
        <p:spPr bwMode="auto">
          <a:xfrm>
            <a:off x="2627313" y="2380734"/>
            <a:ext cx="5184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charset="-120"/>
              </a:defRPr>
            </a:lvl1pPr>
            <a:lvl2pPr marL="742950" indent="-285750" eaLnBrk="0" hangingPunct="0">
              <a:defRPr kumimoji="1" sz="2400">
                <a:solidFill>
                  <a:schemeClr val="tx1"/>
                </a:solidFill>
                <a:latin typeface="Times New Roman" pitchFamily="18" charset="0"/>
                <a:ea typeface="新細明體" charset="-120"/>
              </a:defRPr>
            </a:lvl2pPr>
            <a:lvl3pPr marL="1143000" indent="-228600" eaLnBrk="0" hangingPunct="0">
              <a:defRPr kumimoji="1" sz="2400">
                <a:solidFill>
                  <a:schemeClr val="tx1"/>
                </a:solidFill>
                <a:latin typeface="Times New Roman" pitchFamily="18" charset="0"/>
                <a:ea typeface="新細明體" charset="-120"/>
              </a:defRPr>
            </a:lvl3pPr>
            <a:lvl4pPr marL="1600200" indent="-228600" eaLnBrk="0" hangingPunct="0">
              <a:defRPr kumimoji="1" sz="2400">
                <a:solidFill>
                  <a:schemeClr val="tx1"/>
                </a:solidFill>
                <a:latin typeface="Times New Roman" pitchFamily="18" charset="0"/>
                <a:ea typeface="新細明體" charset="-120"/>
              </a:defRPr>
            </a:lvl4pPr>
            <a:lvl5pPr marL="2057400" indent="-228600" eaLnBrk="0" hangingPunct="0">
              <a:defRPr kumimoji="1" sz="2400">
                <a:solidFill>
                  <a:schemeClr val="tx1"/>
                </a:solidFill>
                <a:latin typeface="Times New Roman" pitchFamily="18"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charset="-120"/>
              </a:defRPr>
            </a:lvl9pPr>
          </a:lstStyle>
          <a:p>
            <a:pPr eaLnBrk="1" hangingPunct="1"/>
            <a:r>
              <a:rPr lang="zh-TW" altLang="en-US" sz="1800"/>
              <a:t>強度是實數，只有強度及機率是可以測量的</a:t>
            </a:r>
          </a:p>
        </p:txBody>
      </p:sp>
      <p:sp>
        <p:nvSpPr>
          <p:cNvPr id="6" name="文字方塊 5"/>
          <p:cNvSpPr txBox="1">
            <a:spLocks noChangeArrowheads="1"/>
          </p:cNvSpPr>
          <p:nvPr/>
        </p:nvSpPr>
        <p:spPr bwMode="auto">
          <a:xfrm>
            <a:off x="1619250" y="1372672"/>
            <a:ext cx="51133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charset="-120"/>
              </a:defRPr>
            </a:lvl1pPr>
            <a:lvl2pPr marL="742950" indent="-285750" eaLnBrk="0" hangingPunct="0">
              <a:defRPr kumimoji="1" sz="2400">
                <a:solidFill>
                  <a:schemeClr val="tx1"/>
                </a:solidFill>
                <a:latin typeface="Times New Roman" pitchFamily="18" charset="0"/>
                <a:ea typeface="新細明體" charset="-120"/>
              </a:defRPr>
            </a:lvl2pPr>
            <a:lvl3pPr marL="1143000" indent="-228600" eaLnBrk="0" hangingPunct="0">
              <a:defRPr kumimoji="1" sz="2400">
                <a:solidFill>
                  <a:schemeClr val="tx1"/>
                </a:solidFill>
                <a:latin typeface="Times New Roman" pitchFamily="18" charset="0"/>
                <a:ea typeface="新細明體" charset="-120"/>
              </a:defRPr>
            </a:lvl3pPr>
            <a:lvl4pPr marL="1600200" indent="-228600" eaLnBrk="0" hangingPunct="0">
              <a:defRPr kumimoji="1" sz="2400">
                <a:solidFill>
                  <a:schemeClr val="tx1"/>
                </a:solidFill>
                <a:latin typeface="Times New Roman" pitchFamily="18" charset="0"/>
                <a:ea typeface="新細明體" charset="-120"/>
              </a:defRPr>
            </a:lvl4pPr>
            <a:lvl5pPr marL="2057400" indent="-228600" eaLnBrk="0" hangingPunct="0">
              <a:defRPr kumimoji="1" sz="2400">
                <a:solidFill>
                  <a:schemeClr val="tx1"/>
                </a:solidFill>
                <a:latin typeface="Times New Roman" pitchFamily="18"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charset="-120"/>
              </a:defRPr>
            </a:lvl9pPr>
          </a:lstStyle>
          <a:p>
            <a:pPr eaLnBrk="1" hangingPunct="1"/>
            <a:r>
              <a:rPr lang="zh-TW" altLang="en-US" sz="1800" dirty="0"/>
              <a:t>波函數是複數，複數是不可思議的。</a:t>
            </a:r>
          </a:p>
        </p:txBody>
      </p:sp>
      <p:sp>
        <p:nvSpPr>
          <p:cNvPr id="7" name="文字方塊 6"/>
          <p:cNvSpPr txBox="1">
            <a:spLocks noChangeArrowheads="1"/>
          </p:cNvSpPr>
          <p:nvPr/>
        </p:nvSpPr>
        <p:spPr bwMode="auto">
          <a:xfrm>
            <a:off x="1619250" y="1875909"/>
            <a:ext cx="66246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charset="-120"/>
              </a:defRPr>
            </a:lvl1pPr>
            <a:lvl2pPr marL="742950" indent="-285750" eaLnBrk="0" hangingPunct="0">
              <a:defRPr kumimoji="1" sz="2400">
                <a:solidFill>
                  <a:schemeClr val="tx1"/>
                </a:solidFill>
                <a:latin typeface="Times New Roman" pitchFamily="18" charset="0"/>
                <a:ea typeface="新細明體" charset="-120"/>
              </a:defRPr>
            </a:lvl2pPr>
            <a:lvl3pPr marL="1143000" indent="-228600" eaLnBrk="0" hangingPunct="0">
              <a:defRPr kumimoji="1" sz="2400">
                <a:solidFill>
                  <a:schemeClr val="tx1"/>
                </a:solidFill>
                <a:latin typeface="Times New Roman" pitchFamily="18" charset="0"/>
                <a:ea typeface="新細明體" charset="-120"/>
              </a:defRPr>
            </a:lvl3pPr>
            <a:lvl4pPr marL="1600200" indent="-228600" eaLnBrk="0" hangingPunct="0">
              <a:defRPr kumimoji="1" sz="2400">
                <a:solidFill>
                  <a:schemeClr val="tx1"/>
                </a:solidFill>
                <a:latin typeface="Times New Roman" pitchFamily="18" charset="0"/>
                <a:ea typeface="新細明體" charset="-120"/>
              </a:defRPr>
            </a:lvl4pPr>
            <a:lvl5pPr marL="2057400" indent="-228600" eaLnBrk="0" hangingPunct="0">
              <a:defRPr kumimoji="1" sz="2400">
                <a:solidFill>
                  <a:schemeClr val="tx1"/>
                </a:solidFill>
                <a:latin typeface="Times New Roman" pitchFamily="18" charset="0"/>
                <a:ea typeface="新細明體"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charset="-120"/>
              </a:defRPr>
            </a:lvl9pPr>
          </a:lstStyle>
          <a:p>
            <a:pPr eaLnBrk="1" hangingPunct="1"/>
            <a:r>
              <a:rPr lang="zh-TW" altLang="en-US" sz="1800"/>
              <a:t>波恩的機率解釋徹底解決了這問題：波函數本來就無法測量的！</a:t>
            </a:r>
          </a:p>
        </p:txBody>
      </p:sp>
      <p:sp>
        <p:nvSpPr>
          <p:cNvPr id="2" name="文字方塊 1"/>
          <p:cNvSpPr txBox="1"/>
          <p:nvPr/>
        </p:nvSpPr>
        <p:spPr bwMode="auto">
          <a:xfrm>
            <a:off x="1619250" y="2947010"/>
            <a:ext cx="57610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就這樣，波恩贏得了量子力學的解釋權！</a:t>
            </a:r>
          </a:p>
        </p:txBody>
      </p:sp>
      <p:pic>
        <p:nvPicPr>
          <p:cNvPr id="12" name="Picture 9" descr="http://www.aip.org/history/heisenberg/images/borna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3933056"/>
            <a:ext cx="1848495" cy="2736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1619250" y="3432850"/>
            <a:ext cx="6102424" cy="369332"/>
          </a:xfrm>
          <a:prstGeom prst="rect">
            <a:avLst/>
          </a:prstGeom>
        </p:spPr>
        <p:txBody>
          <a:bodyPr wrap="square">
            <a:spAutoFit/>
          </a:bodyPr>
          <a:lstStyle/>
          <a:p>
            <a:pPr eaLnBrk="1" hangingPunct="1"/>
            <a:r>
              <a:rPr lang="zh-TW" altLang="en-US" sz="1800" dirty="0"/>
              <a:t>畢竟薛丁格連他在算甚麼都不知道。</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B49A814-4F4C-754F-BB70-6EF310058733}"/>
                  </a:ext>
                </a:extLst>
              </p:cNvPr>
              <p:cNvSpPr txBox="1"/>
              <p:nvPr/>
            </p:nvSpPr>
            <p:spPr>
              <a:xfrm>
                <a:off x="1619250" y="2379147"/>
                <a:ext cx="1080542" cy="368300"/>
              </a:xfrm>
              <a:prstGeom prst="rect">
                <a:avLst/>
              </a:prstGeom>
              <a:solidFill>
                <a:srgbClr val="FFFF99"/>
              </a:solidFill>
            </p:spPr>
            <p:txBody>
              <a:bodyPr wrap="square" rtlCol="0">
                <a:spAutoFit/>
              </a:bodyPr>
              <a:lstStyle/>
              <a:p>
                <a:pPr algn="l"/>
                <a14:m>
                  <m:oMathPara xmlns:m="http://schemas.openxmlformats.org/officeDocument/2006/math">
                    <m:oMathParaPr>
                      <m:jc m:val="centerGroup"/>
                    </m:oMathParaPr>
                    <m:oMath xmlns:m="http://schemas.openxmlformats.org/officeDocument/2006/math">
                      <m:sSup>
                        <m:sSupPr>
                          <m:ctrlPr>
                            <a:rPr lang="en-US" sz="1800" b="0" i="1" smtClean="0">
                              <a:latin typeface="Cambria Math" panose="02040503050406030204" pitchFamily="18" charset="0"/>
                              <a:ea typeface="Cambria Math" panose="02040503050406030204" pitchFamily="18" charset="0"/>
                            </a:rPr>
                          </m:ctrlPr>
                        </m:sSupPr>
                        <m:e>
                          <m:d>
                            <m:dPr>
                              <m:begChr m:val="|"/>
                              <m:endChr m:val="|"/>
                              <m:ctrlPr>
                                <a:rPr lang="en-US" sz="1800" b="0" i="1" smtClean="0">
                                  <a:latin typeface="Cambria Math" panose="02040503050406030204" pitchFamily="18" charset="0"/>
                                  <a:ea typeface="Cambria Math" panose="02040503050406030204" pitchFamily="18" charset="0"/>
                                </a:rPr>
                              </m:ctrlPr>
                            </m:dPr>
                            <m:e>
                              <m:r>
                                <m:rPr>
                                  <m:sty m:val="p"/>
                                </m:rPr>
                                <a:rPr lang="el-GR" sz="1800" b="0" i="1" smtClean="0">
                                  <a:latin typeface="Cambria Math" panose="02040503050406030204" pitchFamily="18" charset="0"/>
                                  <a:ea typeface="Cambria Math" panose="02040503050406030204" pitchFamily="18" charset="0"/>
                                </a:rPr>
                                <m:t>Ψ</m:t>
                              </m:r>
                              <m:d>
                                <m:dPr>
                                  <m:ctrlPr>
                                    <a:rPr lang="el-GR" sz="1800" b="0" i="1" smtClean="0">
                                      <a:latin typeface="Cambria Math" panose="02040503050406030204" pitchFamily="18" charset="0"/>
                                      <a:ea typeface="Cambria Math" panose="02040503050406030204" pitchFamily="18" charset="0"/>
                                    </a:rPr>
                                  </m:ctrlPr>
                                </m:dPr>
                                <m:e>
                                  <m:r>
                                    <a:rPr lang="en-US" sz="1800" b="0" i="1" smtClean="0">
                                      <a:latin typeface="Cambria Math" panose="02040503050406030204" pitchFamily="18" charset="0"/>
                                      <a:ea typeface="Cambria Math" panose="02040503050406030204" pitchFamily="18" charset="0"/>
                                    </a:rPr>
                                    <m:t>𝑥</m:t>
                                  </m:r>
                                  <m:r>
                                    <a:rPr lang="en-US" sz="1800" b="0" i="1" smtClean="0">
                                      <a:latin typeface="Cambria Math" panose="02040503050406030204" pitchFamily="18" charset="0"/>
                                      <a:ea typeface="Cambria Math" panose="02040503050406030204" pitchFamily="18" charset="0"/>
                                    </a:rPr>
                                    <m:t>,</m:t>
                                  </m:r>
                                  <m:r>
                                    <a:rPr lang="en-US" sz="1800" b="0" i="1" smtClean="0">
                                      <a:latin typeface="Cambria Math" panose="02040503050406030204" pitchFamily="18" charset="0"/>
                                      <a:ea typeface="Cambria Math" panose="02040503050406030204" pitchFamily="18" charset="0"/>
                                    </a:rPr>
                                    <m:t>𝑡</m:t>
                                  </m:r>
                                </m:e>
                              </m:d>
                            </m:e>
                          </m:d>
                        </m:e>
                        <m:sup>
                          <m:r>
                            <a:rPr lang="en-US" sz="1800" b="0" i="1" smtClean="0">
                              <a:latin typeface="Cambria Math" panose="02040503050406030204" pitchFamily="18" charset="0"/>
                              <a:ea typeface="Cambria Math" panose="02040503050406030204" pitchFamily="18" charset="0"/>
                            </a:rPr>
                            <m:t>2</m:t>
                          </m:r>
                        </m:sup>
                      </m:sSup>
                    </m:oMath>
                  </m:oMathPara>
                </a14:m>
                <a:endParaRPr lang="en-TW" sz="1800" b="0" i="1" dirty="0">
                  <a:latin typeface="Cambria Math"/>
                  <a:ea typeface="Cambria Math"/>
                </a:endParaRPr>
              </a:p>
            </p:txBody>
          </p:sp>
        </mc:Choice>
        <mc:Fallback xmlns="">
          <p:sp>
            <p:nvSpPr>
              <p:cNvPr id="11" name="TextBox 10">
                <a:extLst>
                  <a:ext uri="{FF2B5EF4-FFF2-40B4-BE49-F238E27FC236}">
                    <a16:creationId xmlns:a16="http://schemas.microsoft.com/office/drawing/2014/main" id="{6B49A814-4F4C-754F-BB70-6EF310058733}"/>
                  </a:ext>
                </a:extLst>
              </p:cNvPr>
              <p:cNvSpPr txBox="1">
                <a:spLocks noRot="1" noChangeAspect="1" noMove="1" noResize="1" noEditPoints="1" noAdjustHandles="1" noChangeArrowheads="1" noChangeShapeType="1" noTextEdit="1"/>
              </p:cNvSpPr>
              <p:nvPr/>
            </p:nvSpPr>
            <p:spPr>
              <a:xfrm>
                <a:off x="1619250" y="2379147"/>
                <a:ext cx="1080542" cy="368300"/>
              </a:xfrm>
              <a:prstGeom prst="rect">
                <a:avLst/>
              </a:prstGeom>
              <a:blipFill>
                <a:blip r:embed="rId3"/>
                <a:stretch>
                  <a:fillRect/>
                </a:stretch>
              </a:blipFill>
            </p:spPr>
            <p:txBody>
              <a:bodyPr/>
              <a:lstStyle/>
              <a:p>
                <a:r>
                  <a:rPr lang="en-TW">
                    <a:noFill/>
                  </a:rPr>
                  <a:t> </a:t>
                </a:r>
              </a:p>
            </p:txBody>
          </p:sp>
        </mc:Fallback>
      </mc:AlternateContent>
    </p:spTree>
    <p:extLst>
      <p:ext uri="{BB962C8B-B14F-4D97-AF65-F5344CB8AC3E}">
        <p14:creationId xmlns:p14="http://schemas.microsoft.com/office/powerpoint/2010/main" val="22313523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ppt_x"/>
                                          </p:val>
                                        </p:tav>
                                        <p:tav tm="100000">
                                          <p:val>
                                            <p:strVal val="#ppt_x"/>
                                          </p:val>
                                        </p:tav>
                                      </p:tavLst>
                                    </p:anim>
                                    <p:anim calcmode="lin" valueType="num">
                                      <p:cBhvr additive="base">
                                        <p:cTn id="3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2" grpId="0"/>
      <p:bldP spid="3" grpId="0"/>
      <p:bldP spid="11" grpId="0" animBg="1"/>
    </p:bldLst>
  </p:timing>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9747" name="Picture 5" descr="ruthford"/>
          <p:cNvPicPr>
            <a:picLocks noChangeAspect="1" noChangeArrowheads="1"/>
          </p:cNvPicPr>
          <p:nvPr/>
        </p:nvPicPr>
        <p:blipFill>
          <a:blip r:embed="rId2">
            <a:extLst>
              <a:ext uri="{28A0092B-C50C-407E-A947-70E740481C1C}">
                <a14:useLocalDpi xmlns:a14="http://schemas.microsoft.com/office/drawing/2010/main" val="0"/>
              </a:ext>
            </a:extLst>
          </a:blip>
          <a:srcRect t="12241"/>
          <a:stretch>
            <a:fillRect/>
          </a:stretch>
        </p:blipFill>
        <p:spPr bwMode="auto">
          <a:xfrm>
            <a:off x="918994" y="1207622"/>
            <a:ext cx="3563937"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p:cNvSpPr/>
          <p:nvPr/>
        </p:nvSpPr>
        <p:spPr>
          <a:xfrm>
            <a:off x="3222456" y="2377609"/>
            <a:ext cx="1223963" cy="287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r>
              <a:rPr lang="en-US" altLang="zh-TW" sz="1800"/>
              <a:t>Electron</a:t>
            </a:r>
            <a:endParaRPr lang="zh-TW" altLang="en-US" sz="1800"/>
          </a:p>
        </p:txBody>
      </p:sp>
      <p:sp>
        <p:nvSpPr>
          <p:cNvPr id="12" name="橢圓 11"/>
          <p:cNvSpPr/>
          <p:nvPr/>
        </p:nvSpPr>
        <p:spPr>
          <a:xfrm>
            <a:off x="4302824" y="1944792"/>
            <a:ext cx="432047" cy="436332"/>
          </a:xfrm>
          <a:prstGeom prst="ellipse">
            <a:avLst/>
          </a:prstGeom>
          <a:solidFill>
            <a:srgbClr val="00B050"/>
          </a:solidFill>
          <a:ln>
            <a:solidFill>
              <a:schemeClr val="tx2">
                <a:lumMod val="40000"/>
                <a:lumOff val="60000"/>
              </a:schemeClr>
            </a:solidFill>
          </a:ln>
          <a:effectLst>
            <a:innerShdw blurRad="63500" dist="50800" dir="16200000">
              <a:prstClr val="black">
                <a:alpha val="50000"/>
              </a:prstClr>
            </a:innerShdw>
          </a:effectLst>
          <a:scene3d>
            <a:camera prst="orthographicFront"/>
            <a:lightRig rig="balanced" dir="t"/>
          </a:scene3d>
          <a:sp3d prstMaterial="plastic">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r>
              <a:rPr lang="en-US" altLang="zh-TW" i="1">
                <a:cs typeface="Times New Roman" panose="02020603050405020304" pitchFamily="18" charset="0"/>
              </a:rPr>
              <a:t>e</a:t>
            </a:r>
            <a:endParaRPr lang="zh-TW" altLang="en-US" i="1">
              <a:cs typeface="Times New Roman" panose="02020603050405020304" pitchFamily="18" charset="0"/>
            </a:endParaRPr>
          </a:p>
          <a:p>
            <a:pPr algn="ctr" eaLnBrk="1" hangingPunct="1">
              <a:defRPr/>
            </a:pPr>
            <a:endParaRPr lang="zh-TW" altLang="en-US">
              <a:solidFill>
                <a:srgbClr val="FFFFFF"/>
              </a:solidFill>
            </a:endParaRPr>
          </a:p>
        </p:txBody>
      </p:sp>
      <p:sp>
        <p:nvSpPr>
          <p:cNvPr id="7" name="Text Box 14"/>
          <p:cNvSpPr txBox="1">
            <a:spLocks noChangeArrowheads="1"/>
          </p:cNvSpPr>
          <p:nvPr/>
        </p:nvSpPr>
        <p:spPr bwMode="auto">
          <a:xfrm>
            <a:off x="5748908" y="1955533"/>
            <a:ext cx="7921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波恩</a:t>
            </a:r>
          </a:p>
        </p:txBody>
      </p:sp>
      <p:pic>
        <p:nvPicPr>
          <p:cNvPr id="9" name="Picture 9" descr="http://www.aip.org/history/heisenberg/images/born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9914" y="918713"/>
            <a:ext cx="1507953" cy="2232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字方塊 4"/>
          <p:cNvSpPr txBox="1"/>
          <p:nvPr/>
        </p:nvSpPr>
        <p:spPr bwMode="auto">
          <a:xfrm>
            <a:off x="728645" y="3717032"/>
            <a:ext cx="81485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波恩的計算證實了波動力學（與等價的矩陣力學）是正確的微觀世界運動定律。</a:t>
            </a:r>
          </a:p>
        </p:txBody>
      </p:sp>
      <p:sp>
        <p:nvSpPr>
          <p:cNvPr id="2" name="TextBox 1">
            <a:extLst>
              <a:ext uri="{FF2B5EF4-FFF2-40B4-BE49-F238E27FC236}">
                <a16:creationId xmlns:a16="http://schemas.microsoft.com/office/drawing/2014/main" id="{1633FEE2-234B-6D38-C91F-A7D2E52ABAD6}"/>
              </a:ext>
            </a:extLst>
          </p:cNvPr>
          <p:cNvSpPr txBox="1"/>
          <p:nvPr/>
        </p:nvSpPr>
        <p:spPr>
          <a:xfrm>
            <a:off x="728645" y="4173557"/>
            <a:ext cx="7535862" cy="369332"/>
          </a:xfrm>
          <a:prstGeom prst="rect">
            <a:avLst/>
          </a:prstGeom>
          <a:noFill/>
        </p:spPr>
        <p:txBody>
          <a:bodyPr wrap="square" rtlCol="0">
            <a:spAutoFit/>
          </a:bodyPr>
          <a:lstStyle/>
          <a:p>
            <a:pPr algn="l"/>
            <a:r>
              <a:rPr lang="en-TW" sz="1800" dirty="0">
                <a:latin typeface="+mj-lt"/>
                <a:ea typeface="PMingLiU" panose="02020500000000000000" pitchFamily="18" charset="-120"/>
              </a:rPr>
              <a:t>可以說這個電子散射實驗，是對機率電子波的直接觀測。</a:t>
            </a:r>
          </a:p>
        </p:txBody>
      </p:sp>
    </p:spTree>
    <p:extLst>
      <p:ext uri="{BB962C8B-B14F-4D97-AF65-F5344CB8AC3E}">
        <p14:creationId xmlns:p14="http://schemas.microsoft.com/office/powerpoint/2010/main" val="284709201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文字方塊 15"/>
          <p:cNvSpPr txBox="1">
            <a:spLocks noChangeArrowheads="1"/>
          </p:cNvSpPr>
          <p:nvPr/>
        </p:nvSpPr>
        <p:spPr bwMode="auto">
          <a:xfrm>
            <a:off x="962486" y="4101305"/>
            <a:ext cx="72190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注意：電子波並不是如繩波、聲波一樣，是一群粒子的</a:t>
            </a:r>
            <a:r>
              <a:rPr lang="zh-TW" altLang="en-US" sz="1800" dirty="0">
                <a:solidFill>
                  <a:srgbClr val="FF0000"/>
                </a:solidFill>
              </a:rPr>
              <a:t>集體行為。</a:t>
            </a:r>
            <a:endParaRPr lang="zh-TW" altLang="en-US" sz="1800" dirty="0"/>
          </a:p>
        </p:txBody>
      </p:sp>
      <p:pic>
        <p:nvPicPr>
          <p:cNvPr id="168963" name="Picture 9" descr="1601"/>
          <p:cNvPicPr>
            <a:picLocks noChangeAspect="1" noChangeArrowheads="1"/>
          </p:cNvPicPr>
          <p:nvPr/>
        </p:nvPicPr>
        <p:blipFill>
          <a:blip r:embed="rId2">
            <a:extLst>
              <a:ext uri="{28A0092B-C50C-407E-A947-70E740481C1C}">
                <a14:useLocalDpi xmlns:a14="http://schemas.microsoft.com/office/drawing/2010/main" val="0"/>
              </a:ext>
            </a:extLst>
          </a:blip>
          <a:srcRect t="46468" b="27731"/>
          <a:stretch>
            <a:fillRect/>
          </a:stretch>
        </p:blipFill>
        <p:spPr bwMode="auto">
          <a:xfrm>
            <a:off x="2092468" y="5098399"/>
            <a:ext cx="2706688"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橢圓 24"/>
          <p:cNvSpPr/>
          <p:nvPr/>
        </p:nvSpPr>
        <p:spPr>
          <a:xfrm>
            <a:off x="3587755" y="5278151"/>
            <a:ext cx="285750" cy="28575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9" name="橢圓 28"/>
          <p:cNvSpPr/>
          <p:nvPr/>
        </p:nvSpPr>
        <p:spPr>
          <a:xfrm>
            <a:off x="2662105" y="5479419"/>
            <a:ext cx="285750" cy="28575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68974" name="文字方塊 30"/>
          <p:cNvSpPr txBox="1">
            <a:spLocks noChangeArrowheads="1"/>
          </p:cNvSpPr>
          <p:nvPr/>
        </p:nvSpPr>
        <p:spPr bwMode="auto">
          <a:xfrm>
            <a:off x="3472434" y="5569065"/>
            <a:ext cx="5762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a:t>
            </a:r>
            <a:endParaRPr lang="zh-TW" altLang="en-US" sz="1800" dirty="0"/>
          </a:p>
        </p:txBody>
      </p:sp>
      <p:sp>
        <p:nvSpPr>
          <p:cNvPr id="2" name="文字方塊 1"/>
          <p:cNvSpPr txBox="1"/>
          <p:nvPr/>
        </p:nvSpPr>
        <p:spPr bwMode="auto">
          <a:xfrm>
            <a:off x="962486" y="695821"/>
            <a:ext cx="69680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波恩還沒說完</a:t>
            </a:r>
            <a:r>
              <a:rPr lang="en-US" altLang="zh-TW" sz="1800" dirty="0"/>
              <a:t>………</a:t>
            </a:r>
            <a:r>
              <a:rPr lang="zh-TW" altLang="en-US" sz="1800" dirty="0"/>
              <a:t>機率是描述不確定的事，如擲骰子，的數學！</a:t>
            </a:r>
          </a:p>
        </p:txBody>
      </p:sp>
      <p:sp>
        <p:nvSpPr>
          <p:cNvPr id="11" name="文字方塊 15">
            <a:extLst>
              <a:ext uri="{FF2B5EF4-FFF2-40B4-BE49-F238E27FC236}">
                <a16:creationId xmlns:a16="http://schemas.microsoft.com/office/drawing/2014/main" id="{B81F4ABF-6479-BA43-B42C-9882F56C58A1}"/>
              </a:ext>
            </a:extLst>
          </p:cNvPr>
          <p:cNvSpPr txBox="1">
            <a:spLocks noChangeArrowheads="1"/>
          </p:cNvSpPr>
          <p:nvPr/>
        </p:nvSpPr>
        <p:spPr bwMode="auto">
          <a:xfrm>
            <a:off x="962487" y="4572605"/>
            <a:ext cx="5257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單一顆電子就對應一個電子波。</a:t>
            </a:r>
          </a:p>
        </p:txBody>
      </p:sp>
      <p:sp>
        <p:nvSpPr>
          <p:cNvPr id="12" name="橢圓 24">
            <a:extLst>
              <a:ext uri="{FF2B5EF4-FFF2-40B4-BE49-F238E27FC236}">
                <a16:creationId xmlns:a16="http://schemas.microsoft.com/office/drawing/2014/main" id="{59B22B14-1513-604A-B8D3-C29316B61453}"/>
              </a:ext>
            </a:extLst>
          </p:cNvPr>
          <p:cNvSpPr/>
          <p:nvPr/>
        </p:nvSpPr>
        <p:spPr>
          <a:xfrm>
            <a:off x="4157392" y="5468259"/>
            <a:ext cx="285750" cy="28575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3" name="橢圓 24">
            <a:extLst>
              <a:ext uri="{FF2B5EF4-FFF2-40B4-BE49-F238E27FC236}">
                <a16:creationId xmlns:a16="http://schemas.microsoft.com/office/drawing/2014/main" id="{DE202063-C2DD-FE4B-A16E-0E5490CDB1FF}"/>
              </a:ext>
            </a:extLst>
          </p:cNvPr>
          <p:cNvSpPr/>
          <p:nvPr/>
        </p:nvSpPr>
        <p:spPr>
          <a:xfrm>
            <a:off x="3130452" y="5430414"/>
            <a:ext cx="285750" cy="28575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4" name="橢圓 24">
            <a:extLst>
              <a:ext uri="{FF2B5EF4-FFF2-40B4-BE49-F238E27FC236}">
                <a16:creationId xmlns:a16="http://schemas.microsoft.com/office/drawing/2014/main" id="{CDD25D6C-C86D-2E49-A632-69054C52A8A2}"/>
              </a:ext>
            </a:extLst>
          </p:cNvPr>
          <p:cNvSpPr/>
          <p:nvPr/>
        </p:nvSpPr>
        <p:spPr>
          <a:xfrm>
            <a:off x="2389262" y="5703227"/>
            <a:ext cx="285750" cy="28575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6" name="文字方塊 1">
            <a:extLst>
              <a:ext uri="{FF2B5EF4-FFF2-40B4-BE49-F238E27FC236}">
                <a16:creationId xmlns:a16="http://schemas.microsoft.com/office/drawing/2014/main" id="{DD8ED9DE-5993-004B-AE8E-3FAD6BEDA352}"/>
              </a:ext>
            </a:extLst>
          </p:cNvPr>
          <p:cNvSpPr txBox="1"/>
          <p:nvPr/>
        </p:nvSpPr>
        <p:spPr bwMode="auto">
          <a:xfrm>
            <a:off x="962486" y="1186787"/>
            <a:ext cx="75261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電子波對應到機率，表示我們對電子性質的了解有內在的不確定性存在！</a:t>
            </a:r>
          </a:p>
        </p:txBody>
      </p:sp>
      <p:pic>
        <p:nvPicPr>
          <p:cNvPr id="17" name="Picture 7" descr="000A942B-FC34-1E95-8EA5809EC5880000_2">
            <a:extLst>
              <a:ext uri="{FF2B5EF4-FFF2-40B4-BE49-F238E27FC236}">
                <a16:creationId xmlns:a16="http://schemas.microsoft.com/office/drawing/2014/main" id="{18973C3F-1684-354A-B604-CD05F9676E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49593"/>
          <a:stretch>
            <a:fillRect/>
          </a:stretch>
        </p:blipFill>
        <p:spPr bwMode="auto">
          <a:xfrm>
            <a:off x="2092468" y="1641359"/>
            <a:ext cx="1881588" cy="2344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86040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圖片 1" descr="wave 002.jpg"/>
          <p:cNvPicPr>
            <a:picLocks noChangeAspect="1"/>
          </p:cNvPicPr>
          <p:nvPr/>
        </p:nvPicPr>
        <p:blipFill>
          <a:blip r:embed="rId2">
            <a:extLst>
              <a:ext uri="{28A0092B-C50C-407E-A947-70E740481C1C}">
                <a14:useLocalDpi xmlns:a14="http://schemas.microsoft.com/office/drawing/2010/main" val="0"/>
              </a:ext>
            </a:extLst>
          </a:blip>
          <a:srcRect l="15028" t="54964" r="60693" b="31841"/>
          <a:stretch>
            <a:fillRect/>
          </a:stretch>
        </p:blipFill>
        <p:spPr bwMode="auto">
          <a:xfrm>
            <a:off x="3276922" y="3129076"/>
            <a:ext cx="2606675"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87" name="圖片 1" descr="wave 002.jpg"/>
          <p:cNvPicPr>
            <a:picLocks noChangeAspect="1"/>
          </p:cNvPicPr>
          <p:nvPr/>
        </p:nvPicPr>
        <p:blipFill>
          <a:blip r:embed="rId2">
            <a:extLst>
              <a:ext uri="{28A0092B-C50C-407E-A947-70E740481C1C}">
                <a14:useLocalDpi xmlns:a14="http://schemas.microsoft.com/office/drawing/2010/main" val="0"/>
              </a:ext>
            </a:extLst>
          </a:blip>
          <a:srcRect l="15028" t="4706" r="60693" b="82407"/>
          <a:stretch>
            <a:fillRect/>
          </a:stretch>
        </p:blipFill>
        <p:spPr bwMode="auto">
          <a:xfrm>
            <a:off x="3142021" y="765747"/>
            <a:ext cx="2049463"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8" name="文字方塊 9"/>
          <p:cNvSpPr txBox="1">
            <a:spLocks noChangeArrowheads="1"/>
          </p:cNvSpPr>
          <p:nvPr/>
        </p:nvSpPr>
        <p:spPr bwMode="auto">
          <a:xfrm>
            <a:off x="1270359" y="1918272"/>
            <a:ext cx="40322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散射前單一顆電子就帶著整個波包！</a:t>
            </a:r>
          </a:p>
        </p:txBody>
      </p:sp>
      <p:sp>
        <p:nvSpPr>
          <p:cNvPr id="17" name="橢圓 16"/>
          <p:cNvSpPr/>
          <p:nvPr/>
        </p:nvSpPr>
        <p:spPr>
          <a:xfrm>
            <a:off x="1638981" y="3495071"/>
            <a:ext cx="285750" cy="28575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69990" name="文字方塊 17"/>
          <p:cNvSpPr txBox="1">
            <a:spLocks noChangeArrowheads="1"/>
          </p:cNvSpPr>
          <p:nvPr/>
        </p:nvSpPr>
        <p:spPr bwMode="auto">
          <a:xfrm>
            <a:off x="2215243" y="3222815"/>
            <a:ext cx="9350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4800" dirty="0"/>
              <a:t>=</a:t>
            </a:r>
            <a:endParaRPr lang="zh-TW" altLang="en-US" sz="4800" dirty="0"/>
          </a:p>
        </p:txBody>
      </p:sp>
      <p:sp>
        <p:nvSpPr>
          <p:cNvPr id="169991" name="Line 6"/>
          <p:cNvSpPr>
            <a:spLocks noChangeShapeType="1"/>
          </p:cNvSpPr>
          <p:nvPr/>
        </p:nvSpPr>
        <p:spPr bwMode="auto">
          <a:xfrm>
            <a:off x="4934272" y="3632314"/>
            <a:ext cx="792162"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6" name="橢圓 15"/>
          <p:cNvSpPr/>
          <p:nvPr/>
        </p:nvSpPr>
        <p:spPr>
          <a:xfrm>
            <a:off x="1630721" y="1053084"/>
            <a:ext cx="285750" cy="28575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69993" name="文字方塊 17"/>
          <p:cNvSpPr txBox="1">
            <a:spLocks noChangeArrowheads="1"/>
          </p:cNvSpPr>
          <p:nvPr/>
        </p:nvSpPr>
        <p:spPr bwMode="auto">
          <a:xfrm>
            <a:off x="2062521" y="765747"/>
            <a:ext cx="57626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4800"/>
              <a:t>=</a:t>
            </a:r>
            <a:endParaRPr lang="zh-TW" altLang="en-US" sz="4800"/>
          </a:p>
        </p:txBody>
      </p:sp>
      <p:sp>
        <p:nvSpPr>
          <p:cNvPr id="169994" name="文字方塊 18"/>
          <p:cNvSpPr txBox="1">
            <a:spLocks noChangeArrowheads="1"/>
          </p:cNvSpPr>
          <p:nvPr/>
        </p:nvSpPr>
        <p:spPr bwMode="auto">
          <a:xfrm>
            <a:off x="1270359" y="2536326"/>
            <a:ext cx="64801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散射後，</a:t>
            </a:r>
            <a:r>
              <a:rPr lang="zh-TW" altLang="en-US" sz="1800" dirty="0">
                <a:solidFill>
                  <a:srgbClr val="FF0000"/>
                </a:solidFill>
              </a:rPr>
              <a:t>單一顆電子的波便包含兩個往相反方向移動的波！</a:t>
            </a:r>
          </a:p>
        </p:txBody>
      </p:sp>
      <p:sp>
        <p:nvSpPr>
          <p:cNvPr id="169996" name="Line 6"/>
          <p:cNvSpPr>
            <a:spLocks noChangeShapeType="1"/>
          </p:cNvSpPr>
          <p:nvPr/>
        </p:nvSpPr>
        <p:spPr bwMode="auto">
          <a:xfrm>
            <a:off x="2999146" y="1197547"/>
            <a:ext cx="792163"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69997" name="Line 6"/>
          <p:cNvSpPr>
            <a:spLocks noChangeShapeType="1"/>
          </p:cNvSpPr>
          <p:nvPr/>
        </p:nvSpPr>
        <p:spPr bwMode="auto">
          <a:xfrm flipH="1">
            <a:off x="2845122" y="3632314"/>
            <a:ext cx="863600"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4" name="文字方塊 29"/>
          <p:cNvSpPr txBox="1">
            <a:spLocks noChangeArrowheads="1"/>
          </p:cNvSpPr>
          <p:nvPr/>
        </p:nvSpPr>
        <p:spPr bwMode="auto">
          <a:xfrm>
            <a:off x="1270359" y="4567352"/>
            <a:ext cx="62492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電子是無法分割的，不能分配在整個有波的區域內！</a:t>
            </a:r>
          </a:p>
        </p:txBody>
      </p:sp>
    </p:spTree>
    <p:extLst>
      <p:ext uri="{BB962C8B-B14F-4D97-AF65-F5344CB8AC3E}">
        <p14:creationId xmlns:p14="http://schemas.microsoft.com/office/powerpoint/2010/main" val="396743249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文字方塊 18"/>
          <p:cNvSpPr txBox="1">
            <a:spLocks noChangeArrowheads="1"/>
          </p:cNvSpPr>
          <p:nvPr/>
        </p:nvSpPr>
        <p:spPr bwMode="auto">
          <a:xfrm>
            <a:off x="1099208" y="4940871"/>
            <a:ext cx="1428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a:t>May 5 (Tue)</a:t>
            </a:r>
            <a:endParaRPr lang="zh-TW" altLang="en-US" sz="1800"/>
          </a:p>
        </p:txBody>
      </p:sp>
      <p:sp>
        <p:nvSpPr>
          <p:cNvPr id="171011" name="文字方塊 19"/>
          <p:cNvSpPr txBox="1">
            <a:spLocks noChangeArrowheads="1"/>
          </p:cNvSpPr>
          <p:nvPr/>
        </p:nvSpPr>
        <p:spPr bwMode="auto">
          <a:xfrm>
            <a:off x="5923620" y="4940871"/>
            <a:ext cx="1428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a:t>May 6 (Wed)</a:t>
            </a:r>
            <a:endParaRPr lang="zh-TW" altLang="en-US" sz="1800"/>
          </a:p>
        </p:txBody>
      </p:sp>
      <p:sp>
        <p:nvSpPr>
          <p:cNvPr id="171012" name="文字方塊 16"/>
          <p:cNvSpPr txBox="1">
            <a:spLocks noChangeArrowheads="1"/>
          </p:cNvSpPr>
          <p:nvPr/>
        </p:nvSpPr>
        <p:spPr bwMode="auto">
          <a:xfrm>
            <a:off x="1217227" y="1851484"/>
            <a:ext cx="6553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單次觀察，必定要有特定的移動方向，不是左，就是右！</a:t>
            </a:r>
          </a:p>
        </p:txBody>
      </p:sp>
      <p:sp>
        <p:nvSpPr>
          <p:cNvPr id="171013" name="文字方塊 18"/>
          <p:cNvSpPr txBox="1">
            <a:spLocks noChangeArrowheads="1"/>
          </p:cNvSpPr>
          <p:nvPr/>
        </p:nvSpPr>
        <p:spPr bwMode="auto">
          <a:xfrm>
            <a:off x="1217228" y="3166722"/>
            <a:ext cx="6553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於是，單次觀察，所得到的結果，</a:t>
            </a:r>
            <a:r>
              <a:rPr lang="zh-TW" altLang="en-US" sz="1800" dirty="0">
                <a:solidFill>
                  <a:srgbClr val="FF0000"/>
                </a:solidFill>
                <a:latin typeface="Calibri" pitchFamily="34" charset="0"/>
              </a:rPr>
              <a:t>一定不能</a:t>
            </a:r>
            <a:r>
              <a:rPr lang="zh-TW" altLang="en-US" sz="1800" dirty="0">
                <a:latin typeface="Calibri" pitchFamily="34" charset="0"/>
              </a:rPr>
              <a:t>每一次都相同。</a:t>
            </a:r>
          </a:p>
        </p:txBody>
      </p:sp>
      <p:sp>
        <p:nvSpPr>
          <p:cNvPr id="171014" name="文字方塊 22"/>
          <p:cNvSpPr txBox="1">
            <a:spLocks noChangeArrowheads="1"/>
          </p:cNvSpPr>
          <p:nvPr/>
        </p:nvSpPr>
        <p:spPr bwMode="auto">
          <a:xfrm>
            <a:off x="1262559" y="5517232"/>
            <a:ext cx="77019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這些得到不同測量結果的電子，卻是同一電子波所描述，狀態完全相同！</a:t>
            </a:r>
          </a:p>
        </p:txBody>
      </p:sp>
      <p:pic>
        <p:nvPicPr>
          <p:cNvPr id="171015" name="圖片 1" descr="wave 002.jpg"/>
          <p:cNvPicPr>
            <a:picLocks noChangeAspect="1"/>
          </p:cNvPicPr>
          <p:nvPr/>
        </p:nvPicPr>
        <p:blipFill>
          <a:blip r:embed="rId3">
            <a:extLst>
              <a:ext uri="{28A0092B-C50C-407E-A947-70E740481C1C}">
                <a14:useLocalDpi xmlns:a14="http://schemas.microsoft.com/office/drawing/2010/main" val="0"/>
              </a:ext>
            </a:extLst>
          </a:blip>
          <a:srcRect l="15028" t="54964" r="60693" b="31841"/>
          <a:stretch>
            <a:fillRect/>
          </a:stretch>
        </p:blipFill>
        <p:spPr bwMode="auto">
          <a:xfrm>
            <a:off x="2034245" y="815311"/>
            <a:ext cx="2792413"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6" name="圖片 1" descr="wave 002.jpg"/>
          <p:cNvPicPr>
            <a:picLocks noChangeAspect="1"/>
          </p:cNvPicPr>
          <p:nvPr/>
        </p:nvPicPr>
        <p:blipFill>
          <a:blip r:embed="rId3">
            <a:extLst>
              <a:ext uri="{28A0092B-C50C-407E-A947-70E740481C1C}">
                <a14:useLocalDpi xmlns:a14="http://schemas.microsoft.com/office/drawing/2010/main" val="0"/>
              </a:ext>
            </a:extLst>
          </a:blip>
          <a:srcRect l="15028" t="54964" r="60693" b="31841"/>
          <a:stretch>
            <a:fillRect/>
          </a:stretch>
        </p:blipFill>
        <p:spPr bwMode="auto">
          <a:xfrm>
            <a:off x="954745" y="3932808"/>
            <a:ext cx="205105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橢圓 24"/>
          <p:cNvSpPr/>
          <p:nvPr/>
        </p:nvSpPr>
        <p:spPr>
          <a:xfrm>
            <a:off x="1171588" y="3716833"/>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29" name="直線單箭頭接點 28"/>
          <p:cNvCxnSpPr/>
          <p:nvPr/>
        </p:nvCxnSpPr>
        <p:spPr>
          <a:xfrm flipH="1">
            <a:off x="594383" y="3788346"/>
            <a:ext cx="431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71021" name="圖片 1" descr="wave 002.jpg"/>
          <p:cNvPicPr>
            <a:picLocks noChangeAspect="1"/>
          </p:cNvPicPr>
          <p:nvPr/>
        </p:nvPicPr>
        <p:blipFill>
          <a:blip r:embed="rId3">
            <a:extLst>
              <a:ext uri="{28A0092B-C50C-407E-A947-70E740481C1C}">
                <a14:useLocalDpi xmlns:a14="http://schemas.microsoft.com/office/drawing/2010/main" val="0"/>
              </a:ext>
            </a:extLst>
          </a:blip>
          <a:srcRect l="15028" t="54964" r="60693" b="31841"/>
          <a:stretch>
            <a:fillRect/>
          </a:stretch>
        </p:blipFill>
        <p:spPr bwMode="auto">
          <a:xfrm>
            <a:off x="5779158" y="3932808"/>
            <a:ext cx="205105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橢圓 32"/>
          <p:cNvSpPr/>
          <p:nvPr/>
        </p:nvSpPr>
        <p:spPr>
          <a:xfrm>
            <a:off x="7076244" y="3716833"/>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34" name="直線單箭頭接點 33"/>
          <p:cNvCxnSpPr/>
          <p:nvPr/>
        </p:nvCxnSpPr>
        <p:spPr>
          <a:xfrm>
            <a:off x="7292045" y="3788346"/>
            <a:ext cx="558800" cy="158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1026" name="矩形 36"/>
          <p:cNvSpPr>
            <a:spLocks noChangeArrowheads="1"/>
          </p:cNvSpPr>
          <p:nvPr/>
        </p:nvSpPr>
        <p:spPr bwMode="auto">
          <a:xfrm>
            <a:off x="1217227" y="2703804"/>
            <a:ext cx="71811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因此重複多次實驗，左右兩個方向必定都要發生！否則一定有作弊！</a:t>
            </a:r>
            <a:endParaRPr lang="zh-TW" altLang="en-US" sz="1800" dirty="0"/>
          </a:p>
        </p:txBody>
      </p:sp>
      <p:sp>
        <p:nvSpPr>
          <p:cNvPr id="171027" name="文字方塊 37"/>
          <p:cNvSpPr txBox="1">
            <a:spLocks noChangeArrowheads="1"/>
          </p:cNvSpPr>
          <p:nvPr/>
        </p:nvSpPr>
        <p:spPr bwMode="auto">
          <a:xfrm>
            <a:off x="1219628" y="312073"/>
            <a:ext cx="74568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所以在</a:t>
            </a:r>
            <a:r>
              <a:rPr lang="zh-TW" altLang="en-US" sz="1800" dirty="0">
                <a:solidFill>
                  <a:srgbClr val="FF0000"/>
                </a:solidFill>
              </a:rPr>
              <a:t>完全相同條件</a:t>
            </a:r>
            <a:r>
              <a:rPr lang="zh-TW" altLang="en-US" sz="1800" dirty="0"/>
              <a:t>下</a:t>
            </a:r>
            <a:r>
              <a:rPr lang="zh-TW" altLang="en-US" sz="1800" dirty="0">
                <a:solidFill>
                  <a:srgbClr val="FF0000"/>
                </a:solidFill>
              </a:rPr>
              <a:t>重複實驗</a:t>
            </a:r>
            <a:r>
              <a:rPr lang="zh-TW" altLang="en-US" sz="1800" dirty="0"/>
              <a:t>觀察散射後電子：</a:t>
            </a:r>
          </a:p>
        </p:txBody>
      </p:sp>
      <p:sp>
        <p:nvSpPr>
          <p:cNvPr id="2" name="文字方塊 1"/>
          <p:cNvSpPr txBox="1"/>
          <p:nvPr/>
        </p:nvSpPr>
        <p:spPr bwMode="auto">
          <a:xfrm>
            <a:off x="1262559" y="5988868"/>
            <a:ext cx="59775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solidFill>
                  <a:srgbClr val="FF0000"/>
                </a:solidFill>
              </a:rPr>
              <a:t>同一特定的狀態，測量結果卻不是確定的！</a:t>
            </a:r>
          </a:p>
        </p:txBody>
      </p:sp>
      <p:sp>
        <p:nvSpPr>
          <p:cNvPr id="17" name="文字方塊 16">
            <a:extLst>
              <a:ext uri="{FF2B5EF4-FFF2-40B4-BE49-F238E27FC236}">
                <a16:creationId xmlns:a16="http://schemas.microsoft.com/office/drawing/2014/main" id="{6431AF7A-8D8B-304A-8ADB-DBC297FD4466}"/>
              </a:ext>
            </a:extLst>
          </p:cNvPr>
          <p:cNvSpPr txBox="1">
            <a:spLocks noChangeArrowheads="1"/>
          </p:cNvSpPr>
          <p:nvPr/>
        </p:nvSpPr>
        <p:spPr bwMode="auto">
          <a:xfrm>
            <a:off x="1217226" y="2281205"/>
            <a:ext cx="74568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而描述電子的波強度已經給出了發現它的機率。既有左，也有右！</a:t>
            </a:r>
          </a:p>
        </p:txBody>
      </p:sp>
    </p:spTree>
    <p:extLst>
      <p:ext uri="{BB962C8B-B14F-4D97-AF65-F5344CB8AC3E}">
        <p14:creationId xmlns:p14="http://schemas.microsoft.com/office/powerpoint/2010/main" val="4023514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1026"/>
                                        </p:tgtEl>
                                        <p:attrNameLst>
                                          <p:attrName>style.visibility</p:attrName>
                                        </p:attrNameLst>
                                      </p:cBhvr>
                                      <p:to>
                                        <p:strVal val="visible"/>
                                      </p:to>
                                    </p:set>
                                    <p:anim calcmode="lin" valueType="num">
                                      <p:cBhvr additive="base">
                                        <p:cTn id="7" dur="500" fill="hold"/>
                                        <p:tgtEl>
                                          <p:spTgt spid="171026"/>
                                        </p:tgtEl>
                                        <p:attrNameLst>
                                          <p:attrName>ppt_x</p:attrName>
                                        </p:attrNameLst>
                                      </p:cBhvr>
                                      <p:tavLst>
                                        <p:tav tm="0">
                                          <p:val>
                                            <p:strVal val="#ppt_x"/>
                                          </p:val>
                                        </p:tav>
                                        <p:tav tm="100000">
                                          <p:val>
                                            <p:strVal val="#ppt_x"/>
                                          </p:val>
                                        </p:tav>
                                      </p:tavLst>
                                    </p:anim>
                                    <p:anim calcmode="lin" valueType="num">
                                      <p:cBhvr additive="base">
                                        <p:cTn id="8" dur="500" fill="hold"/>
                                        <p:tgtEl>
                                          <p:spTgt spid="1710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1013"/>
                                        </p:tgtEl>
                                        <p:attrNameLst>
                                          <p:attrName>style.visibility</p:attrName>
                                        </p:attrNameLst>
                                      </p:cBhvr>
                                      <p:to>
                                        <p:strVal val="visible"/>
                                      </p:to>
                                    </p:set>
                                    <p:anim calcmode="lin" valueType="num">
                                      <p:cBhvr additive="base">
                                        <p:cTn id="11" dur="500" fill="hold"/>
                                        <p:tgtEl>
                                          <p:spTgt spid="171013"/>
                                        </p:tgtEl>
                                        <p:attrNameLst>
                                          <p:attrName>ppt_x</p:attrName>
                                        </p:attrNameLst>
                                      </p:cBhvr>
                                      <p:tavLst>
                                        <p:tav tm="0">
                                          <p:val>
                                            <p:strVal val="#ppt_x"/>
                                          </p:val>
                                        </p:tav>
                                        <p:tav tm="100000">
                                          <p:val>
                                            <p:strVal val="#ppt_x"/>
                                          </p:val>
                                        </p:tav>
                                      </p:tavLst>
                                    </p:anim>
                                    <p:anim calcmode="lin" valueType="num">
                                      <p:cBhvr additive="base">
                                        <p:cTn id="12" dur="500" fill="hold"/>
                                        <p:tgtEl>
                                          <p:spTgt spid="1710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71010"/>
                                        </p:tgtEl>
                                        <p:attrNameLst>
                                          <p:attrName>style.visibility</p:attrName>
                                        </p:attrNameLst>
                                      </p:cBhvr>
                                      <p:to>
                                        <p:strVal val="visible"/>
                                      </p:to>
                                    </p:set>
                                    <p:anim calcmode="lin" valueType="num">
                                      <p:cBhvr additive="base">
                                        <p:cTn id="17" dur="500" fill="hold"/>
                                        <p:tgtEl>
                                          <p:spTgt spid="171010"/>
                                        </p:tgtEl>
                                        <p:attrNameLst>
                                          <p:attrName>ppt_x</p:attrName>
                                        </p:attrNameLst>
                                      </p:cBhvr>
                                      <p:tavLst>
                                        <p:tav tm="0">
                                          <p:val>
                                            <p:strVal val="#ppt_x"/>
                                          </p:val>
                                        </p:tav>
                                        <p:tav tm="100000">
                                          <p:val>
                                            <p:strVal val="#ppt_x"/>
                                          </p:val>
                                        </p:tav>
                                      </p:tavLst>
                                    </p:anim>
                                    <p:anim calcmode="lin" valueType="num">
                                      <p:cBhvr additive="base">
                                        <p:cTn id="18" dur="500" fill="hold"/>
                                        <p:tgtEl>
                                          <p:spTgt spid="17101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71011"/>
                                        </p:tgtEl>
                                        <p:attrNameLst>
                                          <p:attrName>style.visibility</p:attrName>
                                        </p:attrNameLst>
                                      </p:cBhvr>
                                      <p:to>
                                        <p:strVal val="visible"/>
                                      </p:to>
                                    </p:set>
                                    <p:anim calcmode="lin" valueType="num">
                                      <p:cBhvr additive="base">
                                        <p:cTn id="21" dur="500" fill="hold"/>
                                        <p:tgtEl>
                                          <p:spTgt spid="171011"/>
                                        </p:tgtEl>
                                        <p:attrNameLst>
                                          <p:attrName>ppt_x</p:attrName>
                                        </p:attrNameLst>
                                      </p:cBhvr>
                                      <p:tavLst>
                                        <p:tav tm="0">
                                          <p:val>
                                            <p:strVal val="#ppt_x"/>
                                          </p:val>
                                        </p:tav>
                                        <p:tav tm="100000">
                                          <p:val>
                                            <p:strVal val="#ppt_x"/>
                                          </p:val>
                                        </p:tav>
                                      </p:tavLst>
                                    </p:anim>
                                    <p:anim calcmode="lin" valueType="num">
                                      <p:cBhvr additive="base">
                                        <p:cTn id="22" dur="500" fill="hold"/>
                                        <p:tgtEl>
                                          <p:spTgt spid="171011"/>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71014"/>
                                        </p:tgtEl>
                                        <p:attrNameLst>
                                          <p:attrName>style.visibility</p:attrName>
                                        </p:attrNameLst>
                                      </p:cBhvr>
                                      <p:to>
                                        <p:strVal val="visible"/>
                                      </p:to>
                                    </p:set>
                                    <p:anim calcmode="lin" valueType="num">
                                      <p:cBhvr additive="base">
                                        <p:cTn id="25" dur="500" fill="hold"/>
                                        <p:tgtEl>
                                          <p:spTgt spid="171014"/>
                                        </p:tgtEl>
                                        <p:attrNameLst>
                                          <p:attrName>ppt_x</p:attrName>
                                        </p:attrNameLst>
                                      </p:cBhvr>
                                      <p:tavLst>
                                        <p:tav tm="0">
                                          <p:val>
                                            <p:strVal val="#ppt_x"/>
                                          </p:val>
                                        </p:tav>
                                        <p:tav tm="100000">
                                          <p:val>
                                            <p:strVal val="#ppt_x"/>
                                          </p:val>
                                        </p:tav>
                                      </p:tavLst>
                                    </p:anim>
                                    <p:anim calcmode="lin" valueType="num">
                                      <p:cBhvr additive="base">
                                        <p:cTn id="26" dur="500" fill="hold"/>
                                        <p:tgtEl>
                                          <p:spTgt spid="171014"/>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71016"/>
                                        </p:tgtEl>
                                        <p:attrNameLst>
                                          <p:attrName>style.visibility</p:attrName>
                                        </p:attrNameLst>
                                      </p:cBhvr>
                                      <p:to>
                                        <p:strVal val="visible"/>
                                      </p:to>
                                    </p:set>
                                    <p:anim calcmode="lin" valueType="num">
                                      <p:cBhvr additive="base">
                                        <p:cTn id="29" dur="500" fill="hold"/>
                                        <p:tgtEl>
                                          <p:spTgt spid="171016"/>
                                        </p:tgtEl>
                                        <p:attrNameLst>
                                          <p:attrName>ppt_x</p:attrName>
                                        </p:attrNameLst>
                                      </p:cBhvr>
                                      <p:tavLst>
                                        <p:tav tm="0">
                                          <p:val>
                                            <p:strVal val="#ppt_x"/>
                                          </p:val>
                                        </p:tav>
                                        <p:tav tm="100000">
                                          <p:val>
                                            <p:strVal val="#ppt_x"/>
                                          </p:val>
                                        </p:tav>
                                      </p:tavLst>
                                    </p:anim>
                                    <p:anim calcmode="lin" valueType="num">
                                      <p:cBhvr additive="base">
                                        <p:cTn id="30" dur="500" fill="hold"/>
                                        <p:tgtEl>
                                          <p:spTgt spid="171016"/>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500" fill="hold"/>
                                        <p:tgtEl>
                                          <p:spTgt spid="25"/>
                                        </p:tgtEl>
                                        <p:attrNameLst>
                                          <p:attrName>ppt_x</p:attrName>
                                        </p:attrNameLst>
                                      </p:cBhvr>
                                      <p:tavLst>
                                        <p:tav tm="0">
                                          <p:val>
                                            <p:strVal val="#ppt_x"/>
                                          </p:val>
                                        </p:tav>
                                        <p:tav tm="100000">
                                          <p:val>
                                            <p:strVal val="#ppt_x"/>
                                          </p:val>
                                        </p:tav>
                                      </p:tavLst>
                                    </p:anim>
                                    <p:anim calcmode="lin" valueType="num">
                                      <p:cBhvr additive="base">
                                        <p:cTn id="34" dur="500" fill="hold"/>
                                        <p:tgtEl>
                                          <p:spTgt spid="2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fill="hold"/>
                                        <p:tgtEl>
                                          <p:spTgt spid="29"/>
                                        </p:tgtEl>
                                        <p:attrNameLst>
                                          <p:attrName>ppt_x</p:attrName>
                                        </p:attrNameLst>
                                      </p:cBhvr>
                                      <p:tavLst>
                                        <p:tav tm="0">
                                          <p:val>
                                            <p:strVal val="#ppt_x"/>
                                          </p:val>
                                        </p:tav>
                                        <p:tav tm="100000">
                                          <p:val>
                                            <p:strVal val="#ppt_x"/>
                                          </p:val>
                                        </p:tav>
                                      </p:tavLst>
                                    </p:anim>
                                    <p:anim calcmode="lin" valueType="num">
                                      <p:cBhvr additive="base">
                                        <p:cTn id="38" dur="500" fill="hold"/>
                                        <p:tgtEl>
                                          <p:spTgt spid="29"/>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71021"/>
                                        </p:tgtEl>
                                        <p:attrNameLst>
                                          <p:attrName>style.visibility</p:attrName>
                                        </p:attrNameLst>
                                      </p:cBhvr>
                                      <p:to>
                                        <p:strVal val="visible"/>
                                      </p:to>
                                    </p:set>
                                    <p:anim calcmode="lin" valueType="num">
                                      <p:cBhvr additive="base">
                                        <p:cTn id="41" dur="500" fill="hold"/>
                                        <p:tgtEl>
                                          <p:spTgt spid="171021"/>
                                        </p:tgtEl>
                                        <p:attrNameLst>
                                          <p:attrName>ppt_x</p:attrName>
                                        </p:attrNameLst>
                                      </p:cBhvr>
                                      <p:tavLst>
                                        <p:tav tm="0">
                                          <p:val>
                                            <p:strVal val="#ppt_x"/>
                                          </p:val>
                                        </p:tav>
                                        <p:tav tm="100000">
                                          <p:val>
                                            <p:strVal val="#ppt_x"/>
                                          </p:val>
                                        </p:tav>
                                      </p:tavLst>
                                    </p:anim>
                                    <p:anim calcmode="lin" valueType="num">
                                      <p:cBhvr additive="base">
                                        <p:cTn id="42" dur="500" fill="hold"/>
                                        <p:tgtEl>
                                          <p:spTgt spid="171021"/>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anim calcmode="lin" valueType="num">
                                      <p:cBhvr additive="base">
                                        <p:cTn id="45" dur="500" fill="hold"/>
                                        <p:tgtEl>
                                          <p:spTgt spid="33"/>
                                        </p:tgtEl>
                                        <p:attrNameLst>
                                          <p:attrName>ppt_x</p:attrName>
                                        </p:attrNameLst>
                                      </p:cBhvr>
                                      <p:tavLst>
                                        <p:tav tm="0">
                                          <p:val>
                                            <p:strVal val="#ppt_x"/>
                                          </p:val>
                                        </p:tav>
                                        <p:tav tm="100000">
                                          <p:val>
                                            <p:strVal val="#ppt_x"/>
                                          </p:val>
                                        </p:tav>
                                      </p:tavLst>
                                    </p:anim>
                                    <p:anim calcmode="lin" valueType="num">
                                      <p:cBhvr additive="base">
                                        <p:cTn id="46" dur="500" fill="hold"/>
                                        <p:tgtEl>
                                          <p:spTgt spid="33"/>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4"/>
                                        </p:tgtEl>
                                        <p:attrNameLst>
                                          <p:attrName>style.visibility</p:attrName>
                                        </p:attrNameLst>
                                      </p:cBhvr>
                                      <p:to>
                                        <p:strVal val="visible"/>
                                      </p:to>
                                    </p:set>
                                    <p:anim calcmode="lin" valueType="num">
                                      <p:cBhvr additive="base">
                                        <p:cTn id="49" dur="500" fill="hold"/>
                                        <p:tgtEl>
                                          <p:spTgt spid="34"/>
                                        </p:tgtEl>
                                        <p:attrNameLst>
                                          <p:attrName>ppt_x</p:attrName>
                                        </p:attrNameLst>
                                      </p:cBhvr>
                                      <p:tavLst>
                                        <p:tav tm="0">
                                          <p:val>
                                            <p:strVal val="#ppt_x"/>
                                          </p:val>
                                        </p:tav>
                                        <p:tav tm="100000">
                                          <p:val>
                                            <p:strVal val="#ppt_x"/>
                                          </p:val>
                                        </p:tav>
                                      </p:tavLst>
                                    </p:anim>
                                    <p:anim calcmode="lin" valueType="num">
                                      <p:cBhvr additive="base">
                                        <p:cTn id="50" dur="500" fill="hold"/>
                                        <p:tgtEl>
                                          <p:spTgt spid="34"/>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additive="base">
                                        <p:cTn id="53" dur="500" fill="hold"/>
                                        <p:tgtEl>
                                          <p:spTgt spid="2"/>
                                        </p:tgtEl>
                                        <p:attrNameLst>
                                          <p:attrName>ppt_x</p:attrName>
                                        </p:attrNameLst>
                                      </p:cBhvr>
                                      <p:tavLst>
                                        <p:tav tm="0">
                                          <p:val>
                                            <p:strVal val="#ppt_x"/>
                                          </p:val>
                                        </p:tav>
                                        <p:tav tm="100000">
                                          <p:val>
                                            <p:strVal val="#ppt_x"/>
                                          </p:val>
                                        </p:tav>
                                      </p:tavLst>
                                    </p:anim>
                                    <p:anim calcmode="lin" valueType="num">
                                      <p:cBhvr additive="base">
                                        <p:cTn id="5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0" grpId="0"/>
      <p:bldP spid="171011" grpId="0"/>
      <p:bldP spid="171013" grpId="0"/>
      <p:bldP spid="171014" grpId="0"/>
      <p:bldP spid="25" grpId="0" animBg="1"/>
      <p:bldP spid="33" grpId="0" animBg="1"/>
      <p:bldP spid="171026" grpId="0"/>
      <p:bldP spid="2"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文字方塊 17"/>
          <p:cNvSpPr txBox="1">
            <a:spLocks noChangeArrowheads="1"/>
          </p:cNvSpPr>
          <p:nvPr/>
        </p:nvSpPr>
        <p:spPr bwMode="auto">
          <a:xfrm>
            <a:off x="1921668" y="4339668"/>
            <a:ext cx="4857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solidFill>
                  <a:srgbClr val="FF0000"/>
                </a:solidFill>
              </a:rPr>
              <a:t>同樣條件</a:t>
            </a:r>
            <a:r>
              <a:rPr lang="zh-TW" altLang="en-US" sz="1800"/>
              <a:t>的一顆電子入射</a:t>
            </a:r>
            <a:r>
              <a:rPr lang="zh-TW" altLang="en-US" sz="1800">
                <a:solidFill>
                  <a:srgbClr val="FF0000"/>
                </a:solidFill>
              </a:rPr>
              <a:t>同樣條件</a:t>
            </a:r>
            <a:r>
              <a:rPr lang="zh-TW" altLang="en-US" sz="1800"/>
              <a:t>的位能階，</a:t>
            </a:r>
          </a:p>
        </p:txBody>
      </p:sp>
      <p:sp>
        <p:nvSpPr>
          <p:cNvPr id="172035" name="文字方塊 18"/>
          <p:cNvSpPr txBox="1">
            <a:spLocks noChangeArrowheads="1"/>
          </p:cNvSpPr>
          <p:nvPr/>
        </p:nvSpPr>
        <p:spPr bwMode="auto">
          <a:xfrm>
            <a:off x="2425501" y="3460121"/>
            <a:ext cx="1428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a:t>May 5 (Tue)</a:t>
            </a:r>
            <a:endParaRPr lang="zh-TW" altLang="en-US" sz="1800"/>
          </a:p>
        </p:txBody>
      </p:sp>
      <p:sp>
        <p:nvSpPr>
          <p:cNvPr id="172036" name="文字方塊 19"/>
          <p:cNvSpPr txBox="1">
            <a:spLocks noChangeArrowheads="1"/>
          </p:cNvSpPr>
          <p:nvPr/>
        </p:nvSpPr>
        <p:spPr bwMode="auto">
          <a:xfrm>
            <a:off x="6170413" y="3387096"/>
            <a:ext cx="1428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a:t>May 6 (Wed)</a:t>
            </a:r>
            <a:endParaRPr lang="zh-TW" altLang="en-US" sz="1800"/>
          </a:p>
        </p:txBody>
      </p:sp>
      <p:sp>
        <p:nvSpPr>
          <p:cNvPr id="172037" name="文字方塊 20"/>
          <p:cNvSpPr txBox="1">
            <a:spLocks noChangeArrowheads="1"/>
          </p:cNvSpPr>
          <p:nvPr/>
        </p:nvSpPr>
        <p:spPr bwMode="auto">
          <a:xfrm>
            <a:off x="1921668" y="5347731"/>
            <a:ext cx="49291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物理的可重複性、因果關係與確定性完全喪失！</a:t>
            </a:r>
          </a:p>
        </p:txBody>
      </p:sp>
      <p:sp>
        <p:nvSpPr>
          <p:cNvPr id="15" name="笑臉 14"/>
          <p:cNvSpPr/>
          <p:nvPr/>
        </p:nvSpPr>
        <p:spPr>
          <a:xfrm>
            <a:off x="2673151" y="2661609"/>
            <a:ext cx="428625" cy="428625"/>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7" name="橢圓 16"/>
          <p:cNvSpPr/>
          <p:nvPr/>
        </p:nvSpPr>
        <p:spPr>
          <a:xfrm>
            <a:off x="530548" y="2804936"/>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8" name="橢圓 17"/>
          <p:cNvSpPr/>
          <p:nvPr/>
        </p:nvSpPr>
        <p:spPr>
          <a:xfrm>
            <a:off x="2673680" y="2947818"/>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19" name="直線單箭頭接點 18"/>
          <p:cNvCxnSpPr/>
          <p:nvPr/>
        </p:nvCxnSpPr>
        <p:spPr>
          <a:xfrm>
            <a:off x="887213" y="2875921"/>
            <a:ext cx="1643063"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直線單箭頭接點 19"/>
          <p:cNvCxnSpPr/>
          <p:nvPr/>
        </p:nvCxnSpPr>
        <p:spPr>
          <a:xfrm flipH="1">
            <a:off x="1665089" y="3077534"/>
            <a:ext cx="865187"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笑臉 20"/>
          <p:cNvSpPr/>
          <p:nvPr/>
        </p:nvSpPr>
        <p:spPr>
          <a:xfrm>
            <a:off x="7459463" y="2661609"/>
            <a:ext cx="428625" cy="428625"/>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3" name="橢圓 22"/>
          <p:cNvSpPr/>
          <p:nvPr/>
        </p:nvSpPr>
        <p:spPr>
          <a:xfrm>
            <a:off x="5316886" y="2804942"/>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4" name="橢圓 23"/>
          <p:cNvSpPr/>
          <p:nvPr/>
        </p:nvSpPr>
        <p:spPr>
          <a:xfrm>
            <a:off x="7817216" y="2947818"/>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25" name="直線單箭頭接點 24"/>
          <p:cNvCxnSpPr/>
          <p:nvPr/>
        </p:nvCxnSpPr>
        <p:spPr>
          <a:xfrm>
            <a:off x="5602088" y="2875921"/>
            <a:ext cx="17145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6" name="直線單箭頭接點 25"/>
          <p:cNvCxnSpPr/>
          <p:nvPr/>
        </p:nvCxnSpPr>
        <p:spPr>
          <a:xfrm>
            <a:off x="7960092" y="3094997"/>
            <a:ext cx="8636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2057" name="矩形 31"/>
          <p:cNvSpPr>
            <a:spLocks noChangeArrowheads="1"/>
          </p:cNvSpPr>
          <p:nvPr/>
        </p:nvSpPr>
        <p:spPr bwMode="auto">
          <a:xfrm>
            <a:off x="1921668" y="4844493"/>
            <a:ext cx="22621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散射的結果卻不同！</a:t>
            </a:r>
          </a:p>
        </p:txBody>
      </p:sp>
      <p:sp>
        <p:nvSpPr>
          <p:cNvPr id="2" name="TextBox 1">
            <a:extLst>
              <a:ext uri="{FF2B5EF4-FFF2-40B4-BE49-F238E27FC236}">
                <a16:creationId xmlns:a16="http://schemas.microsoft.com/office/drawing/2014/main" id="{4FD1B221-4133-759C-DB39-FC38F4D3F921}"/>
              </a:ext>
            </a:extLst>
          </p:cNvPr>
          <p:cNvSpPr txBox="1"/>
          <p:nvPr/>
        </p:nvSpPr>
        <p:spPr>
          <a:xfrm>
            <a:off x="1688947" y="949644"/>
            <a:ext cx="6253729" cy="369332"/>
          </a:xfrm>
          <a:prstGeom prst="rect">
            <a:avLst/>
          </a:prstGeom>
          <a:noFill/>
        </p:spPr>
        <p:txBody>
          <a:bodyPr wrap="square" rtlCol="0">
            <a:spAutoFit/>
          </a:bodyPr>
          <a:lstStyle/>
          <a:p>
            <a:pPr algn="l"/>
            <a:r>
              <a:rPr lang="en-TW" sz="1800" dirty="0">
                <a:latin typeface="+mj-lt"/>
                <a:ea typeface="PMingLiU" panose="02020500000000000000" pitchFamily="18" charset="-120"/>
              </a:rPr>
              <a:t>這個散射實驗連作十天，就會有九天向右，一天向左。</a:t>
            </a:r>
          </a:p>
        </p:txBody>
      </p:sp>
      <p:sp>
        <p:nvSpPr>
          <p:cNvPr id="3" name="TextBox 2">
            <a:extLst>
              <a:ext uri="{FF2B5EF4-FFF2-40B4-BE49-F238E27FC236}">
                <a16:creationId xmlns:a16="http://schemas.microsoft.com/office/drawing/2014/main" id="{DD88AFF2-DC5B-20AD-874A-B1558C735DB5}"/>
              </a:ext>
            </a:extLst>
          </p:cNvPr>
          <p:cNvSpPr txBox="1"/>
          <p:nvPr/>
        </p:nvSpPr>
        <p:spPr>
          <a:xfrm>
            <a:off x="1688947" y="1510269"/>
            <a:ext cx="5394920" cy="369332"/>
          </a:xfrm>
          <a:prstGeom prst="rect">
            <a:avLst/>
          </a:prstGeom>
          <a:noFill/>
        </p:spPr>
        <p:txBody>
          <a:bodyPr wrap="square" rtlCol="0">
            <a:spAutoFit/>
          </a:bodyPr>
          <a:lstStyle/>
          <a:p>
            <a:pPr algn="l"/>
            <a:r>
              <a:rPr lang="en-TW" sz="1800" dirty="0">
                <a:latin typeface="+mj-lt"/>
                <a:ea typeface="PMingLiU" panose="02020500000000000000" pitchFamily="18" charset="-120"/>
              </a:rPr>
              <a:t>與十顆電子組成的電子束相當。</a:t>
            </a:r>
          </a:p>
        </p:txBody>
      </p:sp>
      <p:pic>
        <p:nvPicPr>
          <p:cNvPr id="4" name="Picture 7" descr="colliding_beam">
            <a:extLst>
              <a:ext uri="{FF2B5EF4-FFF2-40B4-BE49-F238E27FC236}">
                <a16:creationId xmlns:a16="http://schemas.microsoft.com/office/drawing/2014/main" id="{356D9BBE-AF34-1675-9F0C-8DC19B861E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3872" r="58298" b="4507"/>
          <a:stretch>
            <a:fillRect/>
          </a:stretch>
        </p:blipFill>
        <p:spPr bwMode="auto">
          <a:xfrm>
            <a:off x="5316886" y="1520511"/>
            <a:ext cx="123825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09920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accel="50000" decel="50000" fill="hold" nodeType="clickEffect">
                                  <p:stCondLst>
                                    <p:cond delay="0"/>
                                  </p:stCondLst>
                                  <p:childTnLst>
                                    <p:animMotion origin="layout" path="M -5.55556E-7 4.56647E-6 L 0.22066 4.56647E-6 " pathEditMode="relative" rAng="0" ptsTypes="AA">
                                      <p:cBhvr>
                                        <p:cTn id="6" dur="2000" fill="hold"/>
                                        <p:tgtEl>
                                          <p:spTgt spid="17"/>
                                        </p:tgtEl>
                                        <p:attrNameLst>
                                          <p:attrName>ppt_x</p:attrName>
                                          <p:attrName>ppt_y</p:attrName>
                                        </p:attrNameLst>
                                      </p:cBhvr>
                                      <p:rCtr x="11024" y="0"/>
                                    </p:animMotion>
                                  </p:childTnLst>
                                </p:cTn>
                              </p:par>
                            </p:childTnLst>
                          </p:cTn>
                        </p:par>
                        <p:par>
                          <p:cTn id="7" fill="hold" nodeType="afterGroup">
                            <p:stCondLst>
                              <p:cond delay="2000"/>
                            </p:stCondLst>
                            <p:childTnLst>
                              <p:par>
                                <p:cTn id="8" presetID="49" presetClass="path" presetSubtype="0" accel="50000" decel="50000" fill="hold" nodeType="afterEffect">
                                  <p:stCondLst>
                                    <p:cond delay="0"/>
                                  </p:stCondLst>
                                  <p:childTnLst>
                                    <p:animMotion origin="layout" path="M 5E-6 4.07407E-6 L -0.13733 0.00138 " pathEditMode="relative" rAng="0" ptsTypes="AA">
                                      <p:cBhvr>
                                        <p:cTn id="9" dur="2000" fill="hold"/>
                                        <p:tgtEl>
                                          <p:spTgt spid="18"/>
                                        </p:tgtEl>
                                        <p:attrNameLst>
                                          <p:attrName>ppt_x</p:attrName>
                                          <p:attrName>ppt_y</p:attrName>
                                        </p:attrNameLst>
                                      </p:cBhvr>
                                      <p:rCtr x="-6875" y="69"/>
                                    </p:animMotion>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500" fill="hold"/>
                                        <p:tgtEl>
                                          <p:spTgt spid="20"/>
                                        </p:tgtEl>
                                        <p:attrNameLst>
                                          <p:attrName>ppt_x</p:attrName>
                                        </p:attrNameLst>
                                      </p:cBhvr>
                                      <p:tavLst>
                                        <p:tav tm="0">
                                          <p:val>
                                            <p:strVal val="#ppt_x"/>
                                          </p:val>
                                        </p:tav>
                                        <p:tav tm="100000">
                                          <p:val>
                                            <p:strVal val="#ppt_x"/>
                                          </p:val>
                                        </p:tav>
                                      </p:tavLst>
                                    </p:anim>
                                    <p:anim calcmode="lin" valueType="num">
                                      <p:cBhvr additive="base">
                                        <p:cTn id="1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63" presetClass="path" presetSubtype="0" accel="50000" decel="50000" fill="hold" nodeType="clickEffect">
                                  <p:stCondLst>
                                    <p:cond delay="0"/>
                                  </p:stCondLst>
                                  <p:childTnLst>
                                    <p:animMotion origin="layout" path="M 1.66667E-6 4.56647E-6 L 0.22048 4.56647E-6 " pathEditMode="relative" rAng="0" ptsTypes="AA">
                                      <p:cBhvr>
                                        <p:cTn id="19" dur="2000" fill="hold"/>
                                        <p:tgtEl>
                                          <p:spTgt spid="23"/>
                                        </p:tgtEl>
                                        <p:attrNameLst>
                                          <p:attrName>ppt_x</p:attrName>
                                          <p:attrName>ppt_y</p:attrName>
                                        </p:attrNameLst>
                                      </p:cBhvr>
                                      <p:rCtr x="11024" y="0"/>
                                    </p:animMotion>
                                  </p:childTnLst>
                                </p:cTn>
                              </p:par>
                            </p:childTnLst>
                          </p:cTn>
                        </p:par>
                        <p:par>
                          <p:cTn id="20" fill="hold" nodeType="afterGroup">
                            <p:stCondLst>
                              <p:cond delay="2000"/>
                            </p:stCondLst>
                            <p:childTnLst>
                              <p:par>
                                <p:cTn id="21" presetID="56" presetClass="path" presetSubtype="0" accel="50000" decel="50000" fill="hold" nodeType="afterEffect">
                                  <p:stCondLst>
                                    <p:cond delay="0"/>
                                  </p:stCondLst>
                                  <p:childTnLst>
                                    <p:animMotion origin="layout" path="M -1.66667E-6 -4.07407E-6 L 0.11823 -4.07407E-6 " pathEditMode="relative" rAng="0" ptsTypes="AA">
                                      <p:cBhvr>
                                        <p:cTn id="22" dur="2000" fill="hold"/>
                                        <p:tgtEl>
                                          <p:spTgt spid="24"/>
                                        </p:tgtEl>
                                        <p:attrNameLst>
                                          <p:attrName>ppt_x</p:attrName>
                                          <p:attrName>ppt_y</p:attrName>
                                        </p:attrNameLst>
                                      </p:cBhvr>
                                      <p:rCtr x="5903" y="0"/>
                                    </p:animMotion>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500" fill="hold"/>
                                        <p:tgtEl>
                                          <p:spTgt spid="26"/>
                                        </p:tgtEl>
                                        <p:attrNameLst>
                                          <p:attrName>ppt_x</p:attrName>
                                        </p:attrNameLst>
                                      </p:cBhvr>
                                      <p:tavLst>
                                        <p:tav tm="0">
                                          <p:val>
                                            <p:strVal val="#ppt_x"/>
                                          </p:val>
                                        </p:tav>
                                        <p:tav tm="100000">
                                          <p:val>
                                            <p:strVal val="#ppt_x"/>
                                          </p:val>
                                        </p:tav>
                                      </p:tavLst>
                                    </p:anim>
                                    <p:anim calcmode="lin" valueType="num">
                                      <p:cBhvr additive="base">
                                        <p:cTn id="2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867840"/>
            <a:ext cx="3870242" cy="280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字方塊 1"/>
          <p:cNvSpPr txBox="1"/>
          <p:nvPr/>
        </p:nvSpPr>
        <p:spPr bwMode="auto">
          <a:xfrm>
            <a:off x="1063326" y="4410906"/>
            <a:ext cx="80283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但這是因為農場的每一株菜本來就不同，一樣品種還是有先天與後天的差異。</a:t>
            </a:r>
          </a:p>
        </p:txBody>
      </p:sp>
      <p:sp>
        <p:nvSpPr>
          <p:cNvPr id="5" name="TextBox 4">
            <a:extLst>
              <a:ext uri="{FF2B5EF4-FFF2-40B4-BE49-F238E27FC236}">
                <a16:creationId xmlns:a16="http://schemas.microsoft.com/office/drawing/2014/main" id="{B89BF4AC-65B8-E403-94B8-5AC6F1908822}"/>
              </a:ext>
            </a:extLst>
          </p:cNvPr>
          <p:cNvSpPr txBox="1"/>
          <p:nvPr/>
        </p:nvSpPr>
        <p:spPr>
          <a:xfrm>
            <a:off x="1087578" y="3991997"/>
            <a:ext cx="7480944"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注意這與種菜不一樣！種同一種菜的確也有一定的機率長不出來</a:t>
            </a:r>
            <a:r>
              <a:rPr lang="en-US" sz="1800" dirty="0">
                <a:latin typeface="+mj-lt"/>
                <a:ea typeface="PMingLiU" panose="02020500000000000000" pitchFamily="18" charset="-120"/>
              </a:rPr>
              <a:t>。</a:t>
            </a:r>
          </a:p>
        </p:txBody>
      </p:sp>
      <p:sp>
        <p:nvSpPr>
          <p:cNvPr id="3" name="文字方塊 22">
            <a:extLst>
              <a:ext uri="{FF2B5EF4-FFF2-40B4-BE49-F238E27FC236}">
                <a16:creationId xmlns:a16="http://schemas.microsoft.com/office/drawing/2014/main" id="{5A602D21-CD2F-B1EF-C37D-5823E1CF88DC}"/>
              </a:ext>
            </a:extLst>
          </p:cNvPr>
          <p:cNvSpPr txBox="1">
            <a:spLocks noChangeArrowheads="1"/>
          </p:cNvSpPr>
          <p:nvPr/>
        </p:nvSpPr>
        <p:spPr bwMode="auto">
          <a:xfrm>
            <a:off x="1063326" y="5805494"/>
            <a:ext cx="77019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這些得到不同測量結果的電子，卻是同一電子波所描述，狀態完全相同！</a:t>
            </a:r>
          </a:p>
        </p:txBody>
      </p:sp>
      <p:pic>
        <p:nvPicPr>
          <p:cNvPr id="4" name="圖片 1" descr="wave 002.jpg">
            <a:extLst>
              <a:ext uri="{FF2B5EF4-FFF2-40B4-BE49-F238E27FC236}">
                <a16:creationId xmlns:a16="http://schemas.microsoft.com/office/drawing/2014/main" id="{E18F55D3-816D-3BC3-9FFF-FF92EF7DAC67}"/>
              </a:ext>
            </a:extLst>
          </p:cNvPr>
          <p:cNvPicPr>
            <a:picLocks noChangeAspect="1"/>
          </p:cNvPicPr>
          <p:nvPr/>
        </p:nvPicPr>
        <p:blipFill>
          <a:blip r:embed="rId3">
            <a:extLst>
              <a:ext uri="{28A0092B-C50C-407E-A947-70E740481C1C}">
                <a14:useLocalDpi xmlns:a14="http://schemas.microsoft.com/office/drawing/2010/main" val="0"/>
              </a:ext>
            </a:extLst>
          </a:blip>
          <a:srcRect l="15028" t="54964" r="60693" b="31841"/>
          <a:stretch>
            <a:fillRect/>
          </a:stretch>
        </p:blipFill>
        <p:spPr bwMode="auto">
          <a:xfrm>
            <a:off x="5584428" y="4909405"/>
            <a:ext cx="205105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750856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文字方塊 18"/>
          <p:cNvSpPr txBox="1">
            <a:spLocks noChangeArrowheads="1"/>
          </p:cNvSpPr>
          <p:nvPr/>
        </p:nvSpPr>
        <p:spPr bwMode="auto">
          <a:xfrm>
            <a:off x="1264565" y="6167043"/>
            <a:ext cx="1428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a:t>May 5 (Tue)</a:t>
            </a:r>
            <a:endParaRPr lang="zh-TW" altLang="en-US" sz="1800"/>
          </a:p>
        </p:txBody>
      </p:sp>
      <p:sp>
        <p:nvSpPr>
          <p:cNvPr id="173059" name="文字方塊 19"/>
          <p:cNvSpPr txBox="1">
            <a:spLocks noChangeArrowheads="1"/>
          </p:cNvSpPr>
          <p:nvPr/>
        </p:nvSpPr>
        <p:spPr bwMode="auto">
          <a:xfrm>
            <a:off x="6088977" y="6167043"/>
            <a:ext cx="1428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a:t>May 6 (Wed)</a:t>
            </a:r>
            <a:endParaRPr lang="zh-TW" altLang="en-US" sz="1800"/>
          </a:p>
        </p:txBody>
      </p:sp>
      <p:pic>
        <p:nvPicPr>
          <p:cNvPr id="173060" name="圖片 1" descr="wave 002.jpg"/>
          <p:cNvPicPr>
            <a:picLocks noChangeAspect="1"/>
          </p:cNvPicPr>
          <p:nvPr/>
        </p:nvPicPr>
        <p:blipFill>
          <a:blip r:embed="rId3">
            <a:extLst>
              <a:ext uri="{28A0092B-C50C-407E-A947-70E740481C1C}">
                <a14:useLocalDpi xmlns:a14="http://schemas.microsoft.com/office/drawing/2010/main" val="0"/>
              </a:ext>
            </a:extLst>
          </a:blip>
          <a:srcRect l="15028" t="54964" r="60693" b="31841"/>
          <a:stretch>
            <a:fillRect/>
          </a:stretch>
        </p:blipFill>
        <p:spPr bwMode="auto">
          <a:xfrm>
            <a:off x="1120102" y="5158981"/>
            <a:ext cx="205105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橢圓 24"/>
          <p:cNvSpPr/>
          <p:nvPr/>
        </p:nvSpPr>
        <p:spPr>
          <a:xfrm>
            <a:off x="1337242" y="4943303"/>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29" name="直線單箭頭接點 28"/>
          <p:cNvCxnSpPr/>
          <p:nvPr/>
        </p:nvCxnSpPr>
        <p:spPr>
          <a:xfrm flipH="1">
            <a:off x="759740" y="5014518"/>
            <a:ext cx="431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73065" name="圖片 1" descr="wave 002.jpg"/>
          <p:cNvPicPr>
            <a:picLocks noChangeAspect="1"/>
          </p:cNvPicPr>
          <p:nvPr/>
        </p:nvPicPr>
        <p:blipFill>
          <a:blip r:embed="rId3">
            <a:extLst>
              <a:ext uri="{28A0092B-C50C-407E-A947-70E740481C1C}">
                <a14:useLocalDpi xmlns:a14="http://schemas.microsoft.com/office/drawing/2010/main" val="0"/>
              </a:ext>
            </a:extLst>
          </a:blip>
          <a:srcRect l="15028" t="54964" r="60693" b="31841"/>
          <a:stretch>
            <a:fillRect/>
          </a:stretch>
        </p:blipFill>
        <p:spPr bwMode="auto">
          <a:xfrm>
            <a:off x="5944515" y="5158981"/>
            <a:ext cx="205105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橢圓 32"/>
          <p:cNvSpPr/>
          <p:nvPr/>
        </p:nvSpPr>
        <p:spPr>
          <a:xfrm>
            <a:off x="7241898" y="4943303"/>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34" name="直線單箭頭接點 33"/>
          <p:cNvCxnSpPr/>
          <p:nvPr/>
        </p:nvCxnSpPr>
        <p:spPr>
          <a:xfrm>
            <a:off x="7457402" y="5014518"/>
            <a:ext cx="558800"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3070" name="文字方塊 15"/>
          <p:cNvSpPr txBox="1">
            <a:spLocks noChangeArrowheads="1"/>
          </p:cNvSpPr>
          <p:nvPr/>
        </p:nvSpPr>
        <p:spPr bwMode="auto">
          <a:xfrm>
            <a:off x="786096" y="902727"/>
            <a:ext cx="4989979"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這個不確定性並不是來自實驗的誤差。</a:t>
            </a:r>
          </a:p>
        </p:txBody>
      </p:sp>
      <p:sp>
        <p:nvSpPr>
          <p:cNvPr id="173072" name="文字方塊 17"/>
          <p:cNvSpPr txBox="1">
            <a:spLocks noChangeArrowheads="1"/>
          </p:cNvSpPr>
          <p:nvPr/>
        </p:nvSpPr>
        <p:spPr bwMode="auto">
          <a:xfrm>
            <a:off x="786096" y="1350596"/>
            <a:ext cx="4989979"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誤差是來自儀器的精確性有其刻度極限。</a:t>
            </a:r>
          </a:p>
        </p:txBody>
      </p:sp>
      <p:sp>
        <p:nvSpPr>
          <p:cNvPr id="173073" name="矩形 18"/>
          <p:cNvSpPr>
            <a:spLocks noChangeArrowheads="1"/>
          </p:cNvSpPr>
          <p:nvPr/>
        </p:nvSpPr>
        <p:spPr bwMode="auto">
          <a:xfrm>
            <a:off x="765993" y="1813583"/>
            <a:ext cx="61198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我們對起始條件或實驗操作，無法完全精確地調定。</a:t>
            </a:r>
          </a:p>
        </p:txBody>
      </p:sp>
      <p:sp>
        <p:nvSpPr>
          <p:cNvPr id="173074" name="文字方塊 19"/>
          <p:cNvSpPr txBox="1">
            <a:spLocks noChangeArrowheads="1"/>
          </p:cNvSpPr>
          <p:nvPr/>
        </p:nvSpPr>
        <p:spPr bwMode="auto">
          <a:xfrm>
            <a:off x="784364" y="2276018"/>
            <a:ext cx="81684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雖然預期每次實驗起始條件、操作都完全相同，。</a:t>
            </a:r>
          </a:p>
        </p:txBody>
      </p:sp>
      <p:pic>
        <p:nvPicPr>
          <p:cNvPr id="173076" name="圖片 1" descr="wave 002.jpg"/>
          <p:cNvPicPr>
            <a:picLocks noChangeAspect="1"/>
          </p:cNvPicPr>
          <p:nvPr/>
        </p:nvPicPr>
        <p:blipFill>
          <a:blip r:embed="rId3">
            <a:extLst>
              <a:ext uri="{28A0092B-C50C-407E-A947-70E740481C1C}">
                <a14:useLocalDpi xmlns:a14="http://schemas.microsoft.com/office/drawing/2010/main" val="0"/>
              </a:ext>
            </a:extLst>
          </a:blip>
          <a:srcRect l="15028" t="4706" r="60693" b="82407"/>
          <a:stretch>
            <a:fillRect/>
          </a:stretch>
        </p:blipFill>
        <p:spPr bwMode="auto">
          <a:xfrm>
            <a:off x="3496590" y="4366818"/>
            <a:ext cx="2049462"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77" name="文字方塊 23"/>
          <p:cNvSpPr txBox="1">
            <a:spLocks noChangeArrowheads="1"/>
          </p:cNvSpPr>
          <p:nvPr/>
        </p:nvSpPr>
        <p:spPr bwMode="auto">
          <a:xfrm>
            <a:off x="784364" y="3398338"/>
            <a:ext cx="81801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散射實驗是入射一個調教完全準確的電子，至少準確度是精益求精，</a:t>
            </a:r>
          </a:p>
        </p:txBody>
      </p:sp>
      <p:sp>
        <p:nvSpPr>
          <p:cNvPr id="173078" name="矩形 25"/>
          <p:cNvSpPr>
            <a:spLocks noChangeArrowheads="1"/>
          </p:cNvSpPr>
          <p:nvPr/>
        </p:nvSpPr>
        <p:spPr bwMode="auto">
          <a:xfrm>
            <a:off x="749896" y="3822015"/>
            <a:ext cx="6492001"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但依然在結果上，不確定性不會相應的下降。</a:t>
            </a:r>
          </a:p>
        </p:txBody>
      </p:sp>
      <p:pic>
        <p:nvPicPr>
          <p:cNvPr id="456706" name="Picture 2" descr="Measurement - Wikipedia">
            <a:extLst>
              <a:ext uri="{FF2B5EF4-FFF2-40B4-BE49-F238E27FC236}">
                <a16:creationId xmlns:a16="http://schemas.microsoft.com/office/drawing/2014/main" id="{F3BEEEAA-243D-8741-9199-DB2CC3A422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9429" y="678832"/>
            <a:ext cx="2635945" cy="172251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4B701C3-6017-938E-6F97-AD1DECDAC958}"/>
              </a:ext>
            </a:extLst>
          </p:cNvPr>
          <p:cNvSpPr txBox="1"/>
          <p:nvPr/>
        </p:nvSpPr>
        <p:spPr>
          <a:xfrm>
            <a:off x="764303" y="2724439"/>
            <a:ext cx="7100004" cy="369332"/>
          </a:xfrm>
          <a:prstGeom prst="rect">
            <a:avLst/>
          </a:prstGeom>
          <a:noFill/>
        </p:spPr>
        <p:txBody>
          <a:bodyPr wrap="square">
            <a:spAutoFit/>
          </a:bodyPr>
          <a:lstStyle/>
          <a:p>
            <a:r>
              <a:rPr lang="zh-TW" altLang="en-US" sz="1800" dirty="0"/>
              <a:t>但實際上總是有一些無法控制的差距，稱為漲落 </a:t>
            </a:r>
            <a:r>
              <a:rPr lang="en-US" altLang="zh-TW" sz="1800" dirty="0"/>
              <a:t>fluctuation</a:t>
            </a:r>
            <a:r>
              <a:rPr lang="zh-TW" altLang="en-US" sz="1800" dirty="0"/>
              <a:t>。</a:t>
            </a:r>
            <a:endParaRPr lang="en-TW" sz="1800" dirty="0"/>
          </a:p>
        </p:txBody>
      </p:sp>
    </p:spTree>
    <p:extLst>
      <p:ext uri="{BB962C8B-B14F-4D97-AF65-F5344CB8AC3E}">
        <p14:creationId xmlns:p14="http://schemas.microsoft.com/office/powerpoint/2010/main" val="1233887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3058"/>
                                        </p:tgtEl>
                                        <p:attrNameLst>
                                          <p:attrName>style.visibility</p:attrName>
                                        </p:attrNameLst>
                                      </p:cBhvr>
                                      <p:to>
                                        <p:strVal val="visible"/>
                                      </p:to>
                                    </p:set>
                                    <p:anim calcmode="lin" valueType="num">
                                      <p:cBhvr additive="base">
                                        <p:cTn id="7" dur="500" fill="hold"/>
                                        <p:tgtEl>
                                          <p:spTgt spid="173058"/>
                                        </p:tgtEl>
                                        <p:attrNameLst>
                                          <p:attrName>ppt_x</p:attrName>
                                        </p:attrNameLst>
                                      </p:cBhvr>
                                      <p:tavLst>
                                        <p:tav tm="0">
                                          <p:val>
                                            <p:strVal val="#ppt_x"/>
                                          </p:val>
                                        </p:tav>
                                        <p:tav tm="100000">
                                          <p:val>
                                            <p:strVal val="#ppt_x"/>
                                          </p:val>
                                        </p:tav>
                                      </p:tavLst>
                                    </p:anim>
                                    <p:anim calcmode="lin" valueType="num">
                                      <p:cBhvr additive="base">
                                        <p:cTn id="8" dur="500" fill="hold"/>
                                        <p:tgtEl>
                                          <p:spTgt spid="17305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3059"/>
                                        </p:tgtEl>
                                        <p:attrNameLst>
                                          <p:attrName>style.visibility</p:attrName>
                                        </p:attrNameLst>
                                      </p:cBhvr>
                                      <p:to>
                                        <p:strVal val="visible"/>
                                      </p:to>
                                    </p:set>
                                    <p:anim calcmode="lin" valueType="num">
                                      <p:cBhvr additive="base">
                                        <p:cTn id="11" dur="500" fill="hold"/>
                                        <p:tgtEl>
                                          <p:spTgt spid="173059"/>
                                        </p:tgtEl>
                                        <p:attrNameLst>
                                          <p:attrName>ppt_x</p:attrName>
                                        </p:attrNameLst>
                                      </p:cBhvr>
                                      <p:tavLst>
                                        <p:tav tm="0">
                                          <p:val>
                                            <p:strVal val="#ppt_x"/>
                                          </p:val>
                                        </p:tav>
                                        <p:tav tm="100000">
                                          <p:val>
                                            <p:strVal val="#ppt_x"/>
                                          </p:val>
                                        </p:tav>
                                      </p:tavLst>
                                    </p:anim>
                                    <p:anim calcmode="lin" valueType="num">
                                      <p:cBhvr additive="base">
                                        <p:cTn id="12" dur="500" fill="hold"/>
                                        <p:tgtEl>
                                          <p:spTgt spid="17305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3060"/>
                                        </p:tgtEl>
                                        <p:attrNameLst>
                                          <p:attrName>style.visibility</p:attrName>
                                        </p:attrNameLst>
                                      </p:cBhvr>
                                      <p:to>
                                        <p:strVal val="visible"/>
                                      </p:to>
                                    </p:set>
                                    <p:anim calcmode="lin" valueType="num">
                                      <p:cBhvr additive="base">
                                        <p:cTn id="15" dur="500" fill="hold"/>
                                        <p:tgtEl>
                                          <p:spTgt spid="173060"/>
                                        </p:tgtEl>
                                        <p:attrNameLst>
                                          <p:attrName>ppt_x</p:attrName>
                                        </p:attrNameLst>
                                      </p:cBhvr>
                                      <p:tavLst>
                                        <p:tav tm="0">
                                          <p:val>
                                            <p:strVal val="#ppt_x"/>
                                          </p:val>
                                        </p:tav>
                                        <p:tav tm="100000">
                                          <p:val>
                                            <p:strVal val="#ppt_x"/>
                                          </p:val>
                                        </p:tav>
                                      </p:tavLst>
                                    </p:anim>
                                    <p:anim calcmode="lin" valueType="num">
                                      <p:cBhvr additive="base">
                                        <p:cTn id="16" dur="500" fill="hold"/>
                                        <p:tgtEl>
                                          <p:spTgt spid="17306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anim calcmode="lin" valueType="num">
                                      <p:cBhvr additive="base">
                                        <p:cTn id="23" dur="500" fill="hold"/>
                                        <p:tgtEl>
                                          <p:spTgt spid="29"/>
                                        </p:tgtEl>
                                        <p:attrNameLst>
                                          <p:attrName>ppt_x</p:attrName>
                                        </p:attrNameLst>
                                      </p:cBhvr>
                                      <p:tavLst>
                                        <p:tav tm="0">
                                          <p:val>
                                            <p:strVal val="#ppt_x"/>
                                          </p:val>
                                        </p:tav>
                                        <p:tav tm="100000">
                                          <p:val>
                                            <p:strVal val="#ppt_x"/>
                                          </p:val>
                                        </p:tav>
                                      </p:tavLst>
                                    </p:anim>
                                    <p:anim calcmode="lin" valueType="num">
                                      <p:cBhvr additive="base">
                                        <p:cTn id="24" dur="500" fill="hold"/>
                                        <p:tgtEl>
                                          <p:spTgt spid="29"/>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73065"/>
                                        </p:tgtEl>
                                        <p:attrNameLst>
                                          <p:attrName>style.visibility</p:attrName>
                                        </p:attrNameLst>
                                      </p:cBhvr>
                                      <p:to>
                                        <p:strVal val="visible"/>
                                      </p:to>
                                    </p:set>
                                    <p:anim calcmode="lin" valueType="num">
                                      <p:cBhvr additive="base">
                                        <p:cTn id="27" dur="500" fill="hold"/>
                                        <p:tgtEl>
                                          <p:spTgt spid="173065"/>
                                        </p:tgtEl>
                                        <p:attrNameLst>
                                          <p:attrName>ppt_x</p:attrName>
                                        </p:attrNameLst>
                                      </p:cBhvr>
                                      <p:tavLst>
                                        <p:tav tm="0">
                                          <p:val>
                                            <p:strVal val="#ppt_x"/>
                                          </p:val>
                                        </p:tav>
                                        <p:tav tm="100000">
                                          <p:val>
                                            <p:strVal val="#ppt_x"/>
                                          </p:val>
                                        </p:tav>
                                      </p:tavLst>
                                    </p:anim>
                                    <p:anim calcmode="lin" valueType="num">
                                      <p:cBhvr additive="base">
                                        <p:cTn id="28" dur="500" fill="hold"/>
                                        <p:tgtEl>
                                          <p:spTgt spid="17306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additive="base">
                                        <p:cTn id="31" dur="500" fill="hold"/>
                                        <p:tgtEl>
                                          <p:spTgt spid="33"/>
                                        </p:tgtEl>
                                        <p:attrNameLst>
                                          <p:attrName>ppt_x</p:attrName>
                                        </p:attrNameLst>
                                      </p:cBhvr>
                                      <p:tavLst>
                                        <p:tav tm="0">
                                          <p:val>
                                            <p:strVal val="#ppt_x"/>
                                          </p:val>
                                        </p:tav>
                                        <p:tav tm="100000">
                                          <p:val>
                                            <p:strVal val="#ppt_x"/>
                                          </p:val>
                                        </p:tav>
                                      </p:tavLst>
                                    </p:anim>
                                    <p:anim calcmode="lin" valueType="num">
                                      <p:cBhvr additive="base">
                                        <p:cTn id="32" dur="500" fill="hold"/>
                                        <p:tgtEl>
                                          <p:spTgt spid="33"/>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anim calcmode="lin" valueType="num">
                                      <p:cBhvr additive="base">
                                        <p:cTn id="35" dur="500" fill="hold"/>
                                        <p:tgtEl>
                                          <p:spTgt spid="34"/>
                                        </p:tgtEl>
                                        <p:attrNameLst>
                                          <p:attrName>ppt_x</p:attrName>
                                        </p:attrNameLst>
                                      </p:cBhvr>
                                      <p:tavLst>
                                        <p:tav tm="0">
                                          <p:val>
                                            <p:strVal val="#ppt_x"/>
                                          </p:val>
                                        </p:tav>
                                        <p:tav tm="100000">
                                          <p:val>
                                            <p:strVal val="#ppt_x"/>
                                          </p:val>
                                        </p:tav>
                                      </p:tavLst>
                                    </p:anim>
                                    <p:anim calcmode="lin" valueType="num">
                                      <p:cBhvr additive="base">
                                        <p:cTn id="36" dur="500" fill="hold"/>
                                        <p:tgtEl>
                                          <p:spTgt spid="34"/>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73076"/>
                                        </p:tgtEl>
                                        <p:attrNameLst>
                                          <p:attrName>style.visibility</p:attrName>
                                        </p:attrNameLst>
                                      </p:cBhvr>
                                      <p:to>
                                        <p:strVal val="visible"/>
                                      </p:to>
                                    </p:set>
                                    <p:anim calcmode="lin" valueType="num">
                                      <p:cBhvr additive="base">
                                        <p:cTn id="39" dur="500" fill="hold"/>
                                        <p:tgtEl>
                                          <p:spTgt spid="173076"/>
                                        </p:tgtEl>
                                        <p:attrNameLst>
                                          <p:attrName>ppt_x</p:attrName>
                                        </p:attrNameLst>
                                      </p:cBhvr>
                                      <p:tavLst>
                                        <p:tav tm="0">
                                          <p:val>
                                            <p:strVal val="#ppt_x"/>
                                          </p:val>
                                        </p:tav>
                                        <p:tav tm="100000">
                                          <p:val>
                                            <p:strVal val="#ppt_x"/>
                                          </p:val>
                                        </p:tav>
                                      </p:tavLst>
                                    </p:anim>
                                    <p:anim calcmode="lin" valueType="num">
                                      <p:cBhvr additive="base">
                                        <p:cTn id="40" dur="500" fill="hold"/>
                                        <p:tgtEl>
                                          <p:spTgt spid="17307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73077"/>
                                        </p:tgtEl>
                                        <p:attrNameLst>
                                          <p:attrName>style.visibility</p:attrName>
                                        </p:attrNameLst>
                                      </p:cBhvr>
                                      <p:to>
                                        <p:strVal val="visible"/>
                                      </p:to>
                                    </p:set>
                                    <p:anim calcmode="lin" valueType="num">
                                      <p:cBhvr additive="base">
                                        <p:cTn id="43" dur="500" fill="hold"/>
                                        <p:tgtEl>
                                          <p:spTgt spid="173077"/>
                                        </p:tgtEl>
                                        <p:attrNameLst>
                                          <p:attrName>ppt_x</p:attrName>
                                        </p:attrNameLst>
                                      </p:cBhvr>
                                      <p:tavLst>
                                        <p:tav tm="0">
                                          <p:val>
                                            <p:strVal val="#ppt_x"/>
                                          </p:val>
                                        </p:tav>
                                        <p:tav tm="100000">
                                          <p:val>
                                            <p:strVal val="#ppt_x"/>
                                          </p:val>
                                        </p:tav>
                                      </p:tavLst>
                                    </p:anim>
                                    <p:anim calcmode="lin" valueType="num">
                                      <p:cBhvr additive="base">
                                        <p:cTn id="44" dur="500" fill="hold"/>
                                        <p:tgtEl>
                                          <p:spTgt spid="173077"/>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73078"/>
                                        </p:tgtEl>
                                        <p:attrNameLst>
                                          <p:attrName>style.visibility</p:attrName>
                                        </p:attrNameLst>
                                      </p:cBhvr>
                                      <p:to>
                                        <p:strVal val="visible"/>
                                      </p:to>
                                    </p:set>
                                    <p:anim calcmode="lin" valueType="num">
                                      <p:cBhvr additive="base">
                                        <p:cTn id="47" dur="500" fill="hold"/>
                                        <p:tgtEl>
                                          <p:spTgt spid="173078"/>
                                        </p:tgtEl>
                                        <p:attrNameLst>
                                          <p:attrName>ppt_x</p:attrName>
                                        </p:attrNameLst>
                                      </p:cBhvr>
                                      <p:tavLst>
                                        <p:tav tm="0">
                                          <p:val>
                                            <p:strVal val="#ppt_x"/>
                                          </p:val>
                                        </p:tav>
                                        <p:tav tm="100000">
                                          <p:val>
                                            <p:strVal val="#ppt_x"/>
                                          </p:val>
                                        </p:tav>
                                      </p:tavLst>
                                    </p:anim>
                                    <p:anim calcmode="lin" valueType="num">
                                      <p:cBhvr additive="base">
                                        <p:cTn id="48" dur="500" fill="hold"/>
                                        <p:tgtEl>
                                          <p:spTgt spid="1730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58" grpId="0"/>
      <p:bldP spid="173059" grpId="0"/>
      <p:bldP spid="25" grpId="0" animBg="1"/>
      <p:bldP spid="33" grpId="0" animBg="1"/>
      <p:bldP spid="173077" grpId="0"/>
      <p:bldP spid="173078" grpId="0"/>
    </p:bldLst>
  </p:timing>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文字方塊 1"/>
          <p:cNvSpPr txBox="1"/>
          <p:nvPr/>
        </p:nvSpPr>
        <p:spPr bwMode="auto">
          <a:xfrm>
            <a:off x="1187624" y="1556792"/>
            <a:ext cx="7416824"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The classical concept of probability is</a:t>
            </a:r>
            <a:r>
              <a:rPr lang="zh-TW" altLang="en-US" sz="1800" dirty="0"/>
              <a:t> </a:t>
            </a:r>
            <a:r>
              <a:rPr lang="en-US" altLang="zh-TW" sz="1800" dirty="0"/>
              <a:t>a mathematical </a:t>
            </a:r>
            <a:r>
              <a:rPr lang="en-US" altLang="zh-TW" sz="1800" dirty="0" err="1"/>
              <a:t>objectivisation</a:t>
            </a:r>
            <a:r>
              <a:rPr lang="en-US" altLang="zh-TW" sz="1800" dirty="0"/>
              <a:t> of the human deficiency of complete or exact knowledge, but ultimately a creation of the human mind……….  </a:t>
            </a:r>
            <a:endParaRPr lang="zh-TW" altLang="en-US" sz="1800" dirty="0"/>
          </a:p>
        </p:txBody>
      </p:sp>
      <p:sp>
        <p:nvSpPr>
          <p:cNvPr id="3" name="文字方塊 15"/>
          <p:cNvSpPr txBox="1">
            <a:spLocks noChangeArrowheads="1"/>
          </p:cNvSpPr>
          <p:nvPr/>
        </p:nvSpPr>
        <p:spPr bwMode="auto">
          <a:xfrm>
            <a:off x="1187624" y="990020"/>
            <a:ext cx="55446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這個不確定性也不是古典統計力學的機率分布</a:t>
            </a:r>
          </a:p>
        </p:txBody>
      </p:sp>
      <p:sp>
        <p:nvSpPr>
          <p:cNvPr id="4" name="文字方塊 3"/>
          <p:cNvSpPr txBox="1"/>
          <p:nvPr/>
        </p:nvSpPr>
        <p:spPr bwMode="auto">
          <a:xfrm>
            <a:off x="1205461" y="2636912"/>
            <a:ext cx="74888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古典概念的機率是人類知識不完整或不精確性在數學上的客觀呈現。</a:t>
            </a:r>
          </a:p>
        </p:txBody>
      </p:sp>
      <p:sp>
        <p:nvSpPr>
          <p:cNvPr id="5" name="文字方塊 4"/>
          <p:cNvSpPr txBox="1"/>
          <p:nvPr/>
        </p:nvSpPr>
        <p:spPr bwMode="auto">
          <a:xfrm>
            <a:off x="1205461" y="3068960"/>
            <a:ext cx="51667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但畢竟是人心智所創造。</a:t>
            </a:r>
          </a:p>
        </p:txBody>
      </p:sp>
      <p:sp>
        <p:nvSpPr>
          <p:cNvPr id="6" name="文字方塊 5"/>
          <p:cNvSpPr txBox="1"/>
          <p:nvPr/>
        </p:nvSpPr>
        <p:spPr bwMode="auto">
          <a:xfrm>
            <a:off x="1187624" y="3933056"/>
            <a:ext cx="725497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The Born probability is something endowed with physical reality, for it evolved with time and propagate in space according to Schrodinger Equation.</a:t>
            </a:r>
            <a:endParaRPr lang="zh-TW" altLang="en-US" sz="1800" dirty="0"/>
          </a:p>
        </p:txBody>
      </p:sp>
      <p:sp>
        <p:nvSpPr>
          <p:cNvPr id="7" name="文字方塊 6"/>
          <p:cNvSpPr txBox="1"/>
          <p:nvPr/>
        </p:nvSpPr>
        <p:spPr bwMode="auto">
          <a:xfrm>
            <a:off x="1169787" y="4725144"/>
            <a:ext cx="727280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波恩的機率則是充滿物理實在性，因為它會根據薛丁格方程式隨時間演化，在空間中傳播。</a:t>
            </a:r>
          </a:p>
        </p:txBody>
      </p:sp>
      <p:sp>
        <p:nvSpPr>
          <p:cNvPr id="8" name="文字方塊 7"/>
          <p:cNvSpPr txBox="1"/>
          <p:nvPr/>
        </p:nvSpPr>
        <p:spPr bwMode="auto">
          <a:xfrm>
            <a:off x="6444208" y="5661248"/>
            <a:ext cx="18722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Jammer 1989</a:t>
            </a:r>
            <a:endParaRPr lang="zh-TW" altLang="en-US" sz="1800" dirty="0"/>
          </a:p>
        </p:txBody>
      </p:sp>
    </p:spTree>
    <p:extLst>
      <p:ext uri="{BB962C8B-B14F-4D97-AF65-F5344CB8AC3E}">
        <p14:creationId xmlns:p14="http://schemas.microsoft.com/office/powerpoint/2010/main" val="2893842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7" name="Picture 5" descr="deBroglie_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46533"/>
            <a:ext cx="300990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Text Box 7"/>
          <p:cNvSpPr txBox="1">
            <a:spLocks noChangeArrowheads="1"/>
          </p:cNvSpPr>
          <p:nvPr/>
        </p:nvSpPr>
        <p:spPr bwMode="auto">
          <a:xfrm>
            <a:off x="1148566" y="921605"/>
            <a:ext cx="74033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將原子中的電子波放在有限的圓形軌道上，波函數在圓周上必須一致，</a:t>
            </a:r>
            <a:endParaRPr lang="zh-TW" altLang="en-US" sz="1800" dirty="0">
              <a:solidFill>
                <a:srgbClr val="FF0000"/>
              </a:solidFill>
            </a:endParaRPr>
          </a:p>
        </p:txBody>
      </p:sp>
      <p:sp>
        <p:nvSpPr>
          <p:cNvPr id="151559" name="文字方塊 9"/>
          <p:cNvSpPr txBox="1">
            <a:spLocks noChangeArrowheads="1"/>
          </p:cNvSpPr>
          <p:nvPr/>
        </p:nvSpPr>
        <p:spPr bwMode="auto">
          <a:xfrm>
            <a:off x="1116013" y="260648"/>
            <a:ext cx="5572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但更要緊的是：假設電子是波的好處是甚麼？</a:t>
            </a:r>
          </a:p>
        </p:txBody>
      </p:sp>
      <p:sp>
        <p:nvSpPr>
          <p:cNvPr id="10" name="文字方塊 9"/>
          <p:cNvSpPr txBox="1">
            <a:spLocks noChangeArrowheads="1"/>
          </p:cNvSpPr>
          <p:nvPr/>
        </p:nvSpPr>
        <p:spPr bwMode="auto">
          <a:xfrm>
            <a:off x="5436096" y="4578739"/>
            <a:ext cx="22320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週期性條件</a:t>
            </a:r>
          </a:p>
        </p:txBody>
      </p:sp>
      <p:sp>
        <p:nvSpPr>
          <p:cNvPr id="11" name="文字方塊 10"/>
          <p:cNvSpPr txBox="1">
            <a:spLocks noChangeArrowheads="1"/>
          </p:cNvSpPr>
          <p:nvPr/>
        </p:nvSpPr>
        <p:spPr bwMode="auto">
          <a:xfrm>
            <a:off x="6372225" y="5518718"/>
            <a:ext cx="2160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波爾的量子化條件</a:t>
            </a:r>
          </a:p>
        </p:txBody>
      </p:sp>
      <p:sp>
        <p:nvSpPr>
          <p:cNvPr id="12" name="矩形 11"/>
          <p:cNvSpPr>
            <a:spLocks noChangeArrowheads="1"/>
          </p:cNvSpPr>
          <p:nvPr/>
        </p:nvSpPr>
        <p:spPr bwMode="auto">
          <a:xfrm>
            <a:off x="1143780" y="1342006"/>
            <a:ext cx="69119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圓周必須是波長的整數倍值，因此電子的軌道不能任意！</a:t>
            </a:r>
          </a:p>
        </p:txBody>
      </p:sp>
      <p:sp>
        <p:nvSpPr>
          <p:cNvPr id="2" name="矩形 1"/>
          <p:cNvSpPr/>
          <p:nvPr/>
        </p:nvSpPr>
        <p:spPr>
          <a:xfrm>
            <a:off x="1116013" y="6167013"/>
            <a:ext cx="5493812" cy="369332"/>
          </a:xfrm>
          <a:prstGeom prst="rect">
            <a:avLst/>
          </a:prstGeom>
        </p:spPr>
        <p:txBody>
          <a:bodyPr wrap="none">
            <a:spAutoFit/>
          </a:bodyPr>
          <a:lstStyle/>
          <a:p>
            <a:pPr eaLnBrk="1" hangingPunct="1"/>
            <a:r>
              <a:rPr lang="zh-TW" altLang="en-US" sz="1800" dirty="0">
                <a:solidFill>
                  <a:srgbClr val="FF0000"/>
                </a:solidFill>
              </a:rPr>
              <a:t>軌道的量子化可以由物質波的週期性條件推導出來！</a:t>
            </a:r>
            <a:endParaRPr lang="zh-TW" altLang="en-US" sz="1800" dirty="0"/>
          </a:p>
        </p:txBody>
      </p:sp>
      <p:pic>
        <p:nvPicPr>
          <p:cNvPr id="13" name="Picture 5" descr="40bio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40352" y="4070733"/>
            <a:ext cx="1056567" cy="1385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 name="文字方塊 2"/>
              <p:cNvSpPr txBox="1"/>
              <p:nvPr/>
            </p:nvSpPr>
            <p:spPr bwMode="auto">
              <a:xfrm>
                <a:off x="1609790" y="4457007"/>
                <a:ext cx="1059329" cy="612796"/>
              </a:xfrm>
              <a:prstGeom prst="rect">
                <a:avLst/>
              </a:prstGeom>
              <a:solidFill>
                <a:srgbClr val="FFFF99"/>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r>
                            <a:rPr lang="en-US" altLang="zh-TW" sz="1800" b="0" i="1" smtClean="0">
                              <a:latin typeface="Cambria Math"/>
                            </a:rPr>
                            <m:t>2</m:t>
                          </m:r>
                          <m:r>
                            <a:rPr lang="zh-TW" altLang="en-US" sz="1800" b="0" i="1" smtClean="0">
                              <a:latin typeface="Cambria Math"/>
                            </a:rPr>
                            <m:t>𝜋</m:t>
                          </m:r>
                          <m:r>
                            <a:rPr lang="en-US" altLang="zh-TW" sz="1800" b="0" i="1" smtClean="0">
                              <a:latin typeface="Cambria Math"/>
                            </a:rPr>
                            <m:t>𝑟</m:t>
                          </m:r>
                        </m:num>
                        <m:den>
                          <m:r>
                            <a:rPr lang="zh-TW" altLang="en-US" sz="1800" i="1" smtClean="0">
                              <a:latin typeface="Cambria Math"/>
                            </a:rPr>
                            <m:t>𝜆</m:t>
                          </m:r>
                        </m:den>
                      </m:f>
                      <m:r>
                        <a:rPr lang="en-US" altLang="zh-TW" sz="1800" b="0" i="1" smtClean="0">
                          <a:latin typeface="Cambria Math"/>
                        </a:rPr>
                        <m:t>=</m:t>
                      </m:r>
                      <m:r>
                        <a:rPr lang="en-US" altLang="zh-TW" sz="1800" b="0" i="1" smtClean="0">
                          <a:latin typeface="Cambria Math"/>
                        </a:rPr>
                        <m:t>𝑛</m:t>
                      </m:r>
                    </m:oMath>
                  </m:oMathPara>
                </a14:m>
                <a:endParaRPr lang="zh-TW" altLang="en-US" sz="1800" dirty="0"/>
              </a:p>
            </p:txBody>
          </p:sp>
        </mc:Choice>
        <mc:Fallback xmlns="">
          <p:sp>
            <p:nvSpPr>
              <p:cNvPr id="3" name="文字方塊 2"/>
              <p:cNvSpPr txBox="1">
                <a:spLocks noRot="1" noChangeAspect="1" noMove="1" noResize="1" noEditPoints="1" noAdjustHandles="1" noChangeArrowheads="1" noChangeShapeType="1" noTextEdit="1"/>
              </p:cNvSpPr>
              <p:nvPr/>
            </p:nvSpPr>
            <p:spPr bwMode="auto">
              <a:xfrm>
                <a:off x="1609790" y="4457007"/>
                <a:ext cx="1059329" cy="612796"/>
              </a:xfrm>
              <a:prstGeom prst="rect">
                <a:avLst/>
              </a:prstGeom>
              <a:blipFill rotWithShape="1">
                <a:blip r:embed="rId4"/>
                <a:stretch>
                  <a:fillRect/>
                </a:stretch>
              </a:blipFill>
              <a:ln>
                <a:noFill/>
              </a:ln>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4" name="文字方塊 13"/>
              <p:cNvSpPr txBox="1"/>
              <p:nvPr/>
            </p:nvSpPr>
            <p:spPr bwMode="auto">
              <a:xfrm>
                <a:off x="1609790" y="5291582"/>
                <a:ext cx="1395254" cy="618311"/>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rPr>
                          </m:ctrlPr>
                        </m:fPr>
                        <m:num>
                          <m:r>
                            <a:rPr lang="en-US" altLang="zh-TW" sz="1800" b="0" i="1" smtClean="0">
                              <a:latin typeface="Cambria Math"/>
                            </a:rPr>
                            <m:t>h</m:t>
                          </m:r>
                        </m:num>
                        <m:den>
                          <m:r>
                            <a:rPr lang="zh-TW" altLang="en-US" sz="1800" i="1" smtClean="0">
                              <a:latin typeface="Cambria Math"/>
                            </a:rPr>
                            <m:t>𝜆</m:t>
                          </m:r>
                        </m:den>
                      </m:f>
                      <m:r>
                        <a:rPr lang="en-US" altLang="zh-TW" sz="1800" i="1" smtClean="0">
                          <a:latin typeface="Cambria Math"/>
                          <a:ea typeface="Cambria Math"/>
                        </a:rPr>
                        <m:t>∙</m:t>
                      </m:r>
                      <m:r>
                        <a:rPr lang="en-US" altLang="zh-TW" sz="1800" i="1">
                          <a:latin typeface="Cambria Math"/>
                        </a:rPr>
                        <m:t>𝑟</m:t>
                      </m:r>
                      <m:r>
                        <a:rPr lang="en-US" altLang="zh-TW" sz="1800" i="1">
                          <a:latin typeface="Cambria Math"/>
                        </a:rPr>
                        <m:t>=</m:t>
                      </m:r>
                      <m:r>
                        <a:rPr lang="en-US" altLang="zh-TW" sz="1800" i="1">
                          <a:latin typeface="Cambria Math"/>
                        </a:rPr>
                        <m:t>𝑛</m:t>
                      </m:r>
                      <m:f>
                        <m:fPr>
                          <m:ctrlPr>
                            <a:rPr lang="en-US" altLang="zh-TW" sz="1800" b="0" i="1" smtClean="0">
                              <a:latin typeface="Cambria Math" panose="02040503050406030204" pitchFamily="18" charset="0"/>
                            </a:rPr>
                          </m:ctrlPr>
                        </m:fPr>
                        <m:num>
                          <m:r>
                            <a:rPr lang="en-US" altLang="zh-TW" sz="1800" b="0" i="1" smtClean="0">
                              <a:latin typeface="Cambria Math"/>
                            </a:rPr>
                            <m:t>h</m:t>
                          </m:r>
                        </m:num>
                        <m:den>
                          <m:r>
                            <a:rPr lang="en-US" altLang="zh-TW" sz="1800" i="1">
                              <a:latin typeface="Cambria Math"/>
                            </a:rPr>
                            <m:t>2</m:t>
                          </m:r>
                          <m:r>
                            <a:rPr lang="zh-TW" altLang="en-US" sz="1800" i="1">
                              <a:latin typeface="Cambria Math"/>
                            </a:rPr>
                            <m:t>𝜋</m:t>
                          </m:r>
                        </m:den>
                      </m:f>
                    </m:oMath>
                  </m:oMathPara>
                </a14:m>
                <a:endParaRPr lang="zh-TW" altLang="en-US" sz="1800" dirty="0"/>
              </a:p>
            </p:txBody>
          </p:sp>
        </mc:Choice>
        <mc:Fallback xmlns="">
          <p:sp>
            <p:nvSpPr>
              <p:cNvPr id="14" name="文字方塊 13"/>
              <p:cNvSpPr txBox="1">
                <a:spLocks noRot="1" noChangeAspect="1" noMove="1" noResize="1" noEditPoints="1" noAdjustHandles="1" noChangeArrowheads="1" noChangeShapeType="1" noTextEdit="1"/>
              </p:cNvSpPr>
              <p:nvPr/>
            </p:nvSpPr>
            <p:spPr bwMode="auto">
              <a:xfrm>
                <a:off x="1609790" y="5291582"/>
                <a:ext cx="1395254" cy="618311"/>
              </a:xfrm>
              <a:prstGeom prst="rect">
                <a:avLst/>
              </a:prstGeom>
              <a:blipFill rotWithShape="1">
                <a:blip r:embed="rId5"/>
                <a:stretch>
                  <a:fillRect/>
                </a:stretch>
              </a:blipFill>
              <a:ln>
                <a:noFill/>
              </a:ln>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bwMode="auto">
              <a:xfrm>
                <a:off x="4612088" y="5518271"/>
                <a:ext cx="1648015" cy="369332"/>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en-US" altLang="zh-TW" sz="1800" i="1" smtClean="0">
                          <a:latin typeface="Cambria Math"/>
                        </a:rPr>
                        <m:t>𝑝</m:t>
                      </m:r>
                      <m:r>
                        <a:rPr lang="en-US" altLang="zh-TW" sz="1800" i="1" smtClean="0">
                          <a:latin typeface="Cambria Math"/>
                          <a:ea typeface="Cambria Math"/>
                        </a:rPr>
                        <m:t>∙</m:t>
                      </m:r>
                      <m:r>
                        <a:rPr lang="en-US" altLang="zh-TW" sz="1800" i="1">
                          <a:latin typeface="Cambria Math"/>
                        </a:rPr>
                        <m:t>𝑟</m:t>
                      </m:r>
                      <m:r>
                        <a:rPr lang="en-US" altLang="zh-TW" sz="1800" i="1">
                          <a:latin typeface="Cambria Math"/>
                        </a:rPr>
                        <m:t>=</m:t>
                      </m:r>
                      <m:r>
                        <a:rPr lang="en-US" altLang="zh-TW" sz="1800" b="0" i="1" smtClean="0">
                          <a:latin typeface="Cambria Math"/>
                        </a:rPr>
                        <m:t>𝐿</m:t>
                      </m:r>
                      <m:r>
                        <a:rPr lang="en-US" altLang="zh-TW" sz="1800" b="0" i="1" smtClean="0">
                          <a:latin typeface="Cambria Math"/>
                        </a:rPr>
                        <m:t>=</m:t>
                      </m:r>
                      <m:r>
                        <a:rPr lang="en-US" altLang="zh-TW" sz="1800" i="1">
                          <a:latin typeface="Cambria Math"/>
                        </a:rPr>
                        <m:t>𝑛</m:t>
                      </m:r>
                      <m:r>
                        <a:rPr lang="en-US" altLang="zh-TW" sz="1800" i="1" smtClean="0">
                          <a:latin typeface="Cambria Math"/>
                          <a:ea typeface="Cambria Math"/>
                        </a:rPr>
                        <m:t>ℏ</m:t>
                      </m:r>
                    </m:oMath>
                  </m:oMathPara>
                </a14:m>
                <a:endParaRPr lang="zh-TW" altLang="en-US" sz="1800" dirty="0"/>
              </a:p>
            </p:txBody>
          </p:sp>
        </mc:Choice>
        <mc:Fallback xmlns="">
          <p:sp>
            <p:nvSpPr>
              <p:cNvPr id="15" name="文字方塊 14"/>
              <p:cNvSpPr txBox="1">
                <a:spLocks noRot="1" noChangeAspect="1" noMove="1" noResize="1" noEditPoints="1" noAdjustHandles="1" noChangeArrowheads="1" noChangeShapeType="1" noTextEdit="1"/>
              </p:cNvSpPr>
              <p:nvPr/>
            </p:nvSpPr>
            <p:spPr bwMode="auto">
              <a:xfrm>
                <a:off x="4612088" y="5518271"/>
                <a:ext cx="1648015" cy="369332"/>
              </a:xfrm>
              <a:prstGeom prst="rect">
                <a:avLst/>
              </a:prstGeom>
              <a:blipFill rotWithShape="1">
                <a:blip r:embed="rId6"/>
                <a:stretch>
                  <a:fillRect b="-6557"/>
                </a:stretch>
              </a:blipFill>
              <a:ln>
                <a:noFill/>
              </a:ln>
              <a:extLst/>
            </p:spPr>
            <p:txBody>
              <a:bodyPr/>
              <a:lstStyle/>
              <a:p>
                <a:r>
                  <a:rPr lang="zh-TW" altLang="en-US">
                    <a:noFill/>
                  </a:rPr>
                  <a:t> </a:t>
                </a:r>
              </a:p>
            </p:txBody>
          </p:sp>
        </mc:Fallback>
      </mc:AlternateContent>
      <p:pic>
        <p:nvPicPr>
          <p:cNvPr id="430082" name="Picture 2" descr="\\Mac\Dropbox\Documents\課程\Young\Chapter39\A_Images\A_Figures_and_Photos\39_22_Figure.jpg"/>
          <p:cNvPicPr>
            <a:picLocks noChangeAspect="1" noChangeArrowheads="1"/>
          </p:cNvPicPr>
          <p:nvPr/>
        </p:nvPicPr>
        <p:blipFill rotWithShape="1">
          <a:blip r:embed="rId7">
            <a:extLst>
              <a:ext uri="{28A0092B-C50C-407E-A947-70E740481C1C}">
                <a14:useLocalDpi xmlns:a14="http://schemas.microsoft.com/office/drawing/2010/main" val="0"/>
              </a:ext>
            </a:extLst>
          </a:blip>
          <a:srcRect r="-5903" b="68058"/>
          <a:stretch/>
        </p:blipFill>
        <p:spPr bwMode="auto">
          <a:xfrm>
            <a:off x="3275856" y="1846533"/>
            <a:ext cx="1981944" cy="210299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Mac\Dropbox\Documents\課程\Young\Chapter39\A_Images\A_Figures_and_Photos\39_22_Figure.jpg"/>
          <p:cNvPicPr>
            <a:picLocks noChangeAspect="1" noChangeArrowheads="1"/>
          </p:cNvPicPr>
          <p:nvPr/>
        </p:nvPicPr>
        <p:blipFill rotWithShape="1">
          <a:blip r:embed="rId7">
            <a:extLst>
              <a:ext uri="{28A0092B-C50C-407E-A947-70E740481C1C}">
                <a14:useLocalDpi xmlns:a14="http://schemas.microsoft.com/office/drawing/2010/main" val="0"/>
              </a:ext>
            </a:extLst>
          </a:blip>
          <a:srcRect t="31964" r="807" b="34253"/>
          <a:stretch/>
        </p:blipFill>
        <p:spPr bwMode="auto">
          <a:xfrm>
            <a:off x="5257800" y="1785932"/>
            <a:ext cx="1856362" cy="22242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Mac\Dropbox\Documents\課程\Young\Chapter39\A_Images\A_Figures_and_Photos\39_22_Figure.jpg"/>
          <p:cNvPicPr>
            <a:picLocks noChangeAspect="1" noChangeArrowheads="1"/>
          </p:cNvPicPr>
          <p:nvPr/>
        </p:nvPicPr>
        <p:blipFill rotWithShape="1">
          <a:blip r:embed="rId7">
            <a:extLst>
              <a:ext uri="{28A0092B-C50C-407E-A947-70E740481C1C}">
                <a14:useLocalDpi xmlns:a14="http://schemas.microsoft.com/office/drawing/2010/main" val="0"/>
              </a:ext>
            </a:extLst>
          </a:blip>
          <a:srcRect t="67016" r="301"/>
          <a:stretch/>
        </p:blipFill>
        <p:spPr bwMode="auto">
          <a:xfrm>
            <a:off x="7164288" y="1814031"/>
            <a:ext cx="1865828" cy="21715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128"/>
                                        </p:tgtEl>
                                        <p:attrNameLst>
                                          <p:attrName>style.visibility</p:attrName>
                                        </p:attrNameLst>
                                      </p:cBhvr>
                                      <p:to>
                                        <p:strVal val="visible"/>
                                      </p:to>
                                    </p:set>
                                    <p:anim calcmode="lin" valueType="num">
                                      <p:cBhvr additive="base">
                                        <p:cTn id="7" dur="500" fill="hold"/>
                                        <p:tgtEl>
                                          <p:spTgt spid="5128"/>
                                        </p:tgtEl>
                                        <p:attrNameLst>
                                          <p:attrName>ppt_x</p:attrName>
                                        </p:attrNameLst>
                                      </p:cBhvr>
                                      <p:tavLst>
                                        <p:tav tm="0">
                                          <p:val>
                                            <p:strVal val="#ppt_x"/>
                                          </p:val>
                                        </p:tav>
                                        <p:tav tm="100000">
                                          <p:val>
                                            <p:strVal val="#ppt_x"/>
                                          </p:val>
                                        </p:tav>
                                      </p:tavLst>
                                    </p:anim>
                                    <p:anim calcmode="lin" valueType="num">
                                      <p:cBhvr additive="base">
                                        <p:cTn id="8" dur="500" fill="hold"/>
                                        <p:tgtEl>
                                          <p:spTgt spid="512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127"/>
                                        </p:tgtEl>
                                        <p:attrNameLst>
                                          <p:attrName>style.visibility</p:attrName>
                                        </p:attrNameLst>
                                      </p:cBhvr>
                                      <p:to>
                                        <p:strVal val="visible"/>
                                      </p:to>
                                    </p:set>
                                    <p:anim calcmode="lin" valueType="num">
                                      <p:cBhvr additive="base">
                                        <p:cTn id="11" dur="500" fill="hold"/>
                                        <p:tgtEl>
                                          <p:spTgt spid="5127"/>
                                        </p:tgtEl>
                                        <p:attrNameLst>
                                          <p:attrName>ppt_x</p:attrName>
                                        </p:attrNameLst>
                                      </p:cBhvr>
                                      <p:tavLst>
                                        <p:tav tm="0">
                                          <p:val>
                                            <p:strVal val="#ppt_x"/>
                                          </p:val>
                                        </p:tav>
                                        <p:tav tm="100000">
                                          <p:val>
                                            <p:strVal val="#ppt_x"/>
                                          </p:val>
                                        </p:tav>
                                      </p:tavLst>
                                    </p:anim>
                                    <p:anim calcmode="lin" valueType="num">
                                      <p:cBhvr additive="base">
                                        <p:cTn id="12" dur="500" fill="hold"/>
                                        <p:tgtEl>
                                          <p:spTgt spid="512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 calcmode="lin" valueType="num">
                                      <p:cBhvr additive="base">
                                        <p:cTn id="27" dur="500" fill="hold"/>
                                        <p:tgtEl>
                                          <p:spTgt spid="3"/>
                                        </p:tgtEl>
                                        <p:attrNameLst>
                                          <p:attrName>ppt_x</p:attrName>
                                        </p:attrNameLst>
                                      </p:cBhvr>
                                      <p:tavLst>
                                        <p:tav tm="0">
                                          <p:val>
                                            <p:strVal val="#ppt_x"/>
                                          </p:val>
                                        </p:tav>
                                        <p:tav tm="100000">
                                          <p:val>
                                            <p:strVal val="#ppt_x"/>
                                          </p:val>
                                        </p:tav>
                                      </p:tavLst>
                                    </p:anim>
                                    <p:anim calcmode="lin" valueType="num">
                                      <p:cBhvr additive="base">
                                        <p:cTn id="2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30082"/>
                                        </p:tgtEl>
                                        <p:attrNameLst>
                                          <p:attrName>style.visibility</p:attrName>
                                        </p:attrNameLst>
                                      </p:cBhvr>
                                      <p:to>
                                        <p:strVal val="visible"/>
                                      </p:to>
                                    </p:set>
                                    <p:anim calcmode="lin" valueType="num">
                                      <p:cBhvr additive="base">
                                        <p:cTn id="33" dur="500" fill="hold"/>
                                        <p:tgtEl>
                                          <p:spTgt spid="430082"/>
                                        </p:tgtEl>
                                        <p:attrNameLst>
                                          <p:attrName>ppt_x</p:attrName>
                                        </p:attrNameLst>
                                      </p:cBhvr>
                                      <p:tavLst>
                                        <p:tav tm="0">
                                          <p:val>
                                            <p:strVal val="#ppt_x"/>
                                          </p:val>
                                        </p:tav>
                                        <p:tav tm="100000">
                                          <p:val>
                                            <p:strVal val="#ppt_x"/>
                                          </p:val>
                                        </p:tav>
                                      </p:tavLst>
                                    </p:anim>
                                    <p:anim calcmode="lin" valueType="num">
                                      <p:cBhvr additive="base">
                                        <p:cTn id="34" dur="500" fill="hold"/>
                                        <p:tgtEl>
                                          <p:spTgt spid="430082"/>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additive="base">
                                        <p:cTn id="47" dur="500" fill="hold"/>
                                        <p:tgtEl>
                                          <p:spTgt spid="11"/>
                                        </p:tgtEl>
                                        <p:attrNameLst>
                                          <p:attrName>ppt_x</p:attrName>
                                        </p:attrNameLst>
                                      </p:cBhvr>
                                      <p:tavLst>
                                        <p:tav tm="0">
                                          <p:val>
                                            <p:strVal val="#ppt_x"/>
                                          </p:val>
                                        </p:tav>
                                        <p:tav tm="100000">
                                          <p:val>
                                            <p:strVal val="#ppt_x"/>
                                          </p:val>
                                        </p:tav>
                                      </p:tavLst>
                                    </p:anim>
                                    <p:anim calcmode="lin" valueType="num">
                                      <p:cBhvr additive="base">
                                        <p:cTn id="48" dur="500" fill="hold"/>
                                        <p:tgtEl>
                                          <p:spTgt spid="11"/>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additive="base">
                                        <p:cTn id="51" dur="500" fill="hold"/>
                                        <p:tgtEl>
                                          <p:spTgt spid="2"/>
                                        </p:tgtEl>
                                        <p:attrNameLst>
                                          <p:attrName>ppt_x</p:attrName>
                                        </p:attrNameLst>
                                      </p:cBhvr>
                                      <p:tavLst>
                                        <p:tav tm="0">
                                          <p:val>
                                            <p:strVal val="#ppt_x"/>
                                          </p:val>
                                        </p:tav>
                                        <p:tav tm="100000">
                                          <p:val>
                                            <p:strVal val="#ppt_x"/>
                                          </p:val>
                                        </p:tav>
                                      </p:tavLst>
                                    </p:anim>
                                    <p:anim calcmode="lin" valueType="num">
                                      <p:cBhvr additive="base">
                                        <p:cTn id="52" dur="500" fill="hold"/>
                                        <p:tgtEl>
                                          <p:spTgt spid="2"/>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500" fill="hold"/>
                                        <p:tgtEl>
                                          <p:spTgt spid="15"/>
                                        </p:tgtEl>
                                        <p:attrNameLst>
                                          <p:attrName>ppt_x</p:attrName>
                                        </p:attrNameLst>
                                      </p:cBhvr>
                                      <p:tavLst>
                                        <p:tav tm="0">
                                          <p:val>
                                            <p:strVal val="#ppt_x"/>
                                          </p:val>
                                        </p:tav>
                                        <p:tav tm="100000">
                                          <p:val>
                                            <p:strVal val="#ppt_x"/>
                                          </p:val>
                                        </p:tav>
                                      </p:tavLst>
                                    </p:anim>
                                    <p:anim calcmode="lin" valueType="num">
                                      <p:cBhvr additive="base">
                                        <p:cTn id="6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8" grpId="0"/>
      <p:bldP spid="10" grpId="0"/>
      <p:bldP spid="11" grpId="0"/>
      <p:bldP spid="12" grpId="0"/>
      <p:bldP spid="2" grpId="0"/>
      <p:bldP spid="3" grpId="0" animBg="1"/>
      <p:bldP spid="14" grpId="0" animBg="1"/>
      <p:bldP spid="15"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ext Box 6"/>
          <p:cNvSpPr txBox="1">
            <a:spLocks noChangeArrowheads="1"/>
          </p:cNvSpPr>
          <p:nvPr/>
        </p:nvSpPr>
        <p:spPr bwMode="auto">
          <a:xfrm>
            <a:off x="1179512" y="1988840"/>
            <a:ext cx="6624638"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en-US" altLang="zh-TW" sz="2000" dirty="0"/>
              <a:t>In Quantum Mechanics, there exists no quantity which in an </a:t>
            </a:r>
            <a:r>
              <a:rPr lang="en-US" altLang="zh-TW" sz="2000" dirty="0">
                <a:solidFill>
                  <a:srgbClr val="FF0000"/>
                </a:solidFill>
              </a:rPr>
              <a:t>individual case</a:t>
            </a:r>
            <a:r>
              <a:rPr lang="en-US" altLang="zh-TW" sz="2000" dirty="0"/>
              <a:t> can determine the result of a collision. I myself is inclined to give up </a:t>
            </a:r>
            <a:r>
              <a:rPr lang="en-US" altLang="zh-TW" sz="2000" dirty="0">
                <a:solidFill>
                  <a:srgbClr val="FF0000"/>
                </a:solidFill>
              </a:rPr>
              <a:t>determinism</a:t>
            </a:r>
            <a:r>
              <a:rPr lang="en-US" altLang="zh-TW" sz="2000" dirty="0"/>
              <a:t> in atomic world.</a:t>
            </a:r>
          </a:p>
        </p:txBody>
      </p:sp>
      <p:sp>
        <p:nvSpPr>
          <p:cNvPr id="176131" name="Text Box 7"/>
          <p:cNvSpPr txBox="1">
            <a:spLocks noChangeArrowheads="1"/>
          </p:cNvSpPr>
          <p:nvPr/>
        </p:nvSpPr>
        <p:spPr bwMode="auto">
          <a:xfrm>
            <a:off x="5940152" y="4402241"/>
            <a:ext cx="22320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en-US" altLang="zh-TW" sz="2000" dirty="0"/>
              <a:t>Max Born 1926</a:t>
            </a:r>
          </a:p>
        </p:txBody>
      </p:sp>
      <p:sp>
        <p:nvSpPr>
          <p:cNvPr id="176132" name="文字方塊 8"/>
          <p:cNvSpPr txBox="1">
            <a:spLocks noChangeArrowheads="1"/>
          </p:cNvSpPr>
          <p:nvPr/>
        </p:nvSpPr>
        <p:spPr bwMode="auto">
          <a:xfrm>
            <a:off x="3123406" y="1268760"/>
            <a:ext cx="26638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b="1" dirty="0">
                <a:solidFill>
                  <a:srgbClr val="FF0000"/>
                </a:solidFill>
              </a:rPr>
              <a:t>不確定性開始登陸了！</a:t>
            </a:r>
          </a:p>
        </p:txBody>
      </p:sp>
      <p:sp>
        <p:nvSpPr>
          <p:cNvPr id="176133" name="Text Box 10"/>
          <p:cNvSpPr txBox="1">
            <a:spLocks noChangeArrowheads="1"/>
          </p:cNvSpPr>
          <p:nvPr/>
        </p:nvSpPr>
        <p:spPr bwMode="auto">
          <a:xfrm>
            <a:off x="1179512" y="5013176"/>
            <a:ext cx="57610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古典物理的決定論必須改變為量子物理的不確定論。</a:t>
            </a:r>
          </a:p>
        </p:txBody>
      </p:sp>
      <p:sp>
        <p:nvSpPr>
          <p:cNvPr id="2" name="文字方塊 1"/>
          <p:cNvSpPr txBox="1"/>
          <p:nvPr/>
        </p:nvSpPr>
        <p:spPr bwMode="auto">
          <a:xfrm>
            <a:off x="1179511" y="3140968"/>
            <a:ext cx="720891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lnSpc>
                <a:spcPct val="150000"/>
              </a:lnSpc>
            </a:pPr>
            <a:r>
              <a:rPr lang="zh-TW" altLang="en-US" sz="1800" dirty="0"/>
              <a:t>在量子力學之中，不存在任何量可以讓我們決定單一一次散射的結果。我個人傾向在原子世界中放棄決定論！</a:t>
            </a:r>
          </a:p>
        </p:txBody>
      </p:sp>
    </p:spTree>
    <p:extLst>
      <p:ext uri="{BB962C8B-B14F-4D97-AF65-F5344CB8AC3E}">
        <p14:creationId xmlns:p14="http://schemas.microsoft.com/office/powerpoint/2010/main" val="125557163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文字方塊 18"/>
          <p:cNvSpPr txBox="1">
            <a:spLocks noChangeArrowheads="1"/>
          </p:cNvSpPr>
          <p:nvPr/>
        </p:nvSpPr>
        <p:spPr bwMode="auto">
          <a:xfrm>
            <a:off x="1187450" y="1862138"/>
            <a:ext cx="1428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a:t>May 5 (Tue)</a:t>
            </a:r>
            <a:endParaRPr lang="zh-TW" altLang="en-US" sz="1800"/>
          </a:p>
        </p:txBody>
      </p:sp>
      <p:sp>
        <p:nvSpPr>
          <p:cNvPr id="174083" name="文字方塊 19"/>
          <p:cNvSpPr txBox="1">
            <a:spLocks noChangeArrowheads="1"/>
          </p:cNvSpPr>
          <p:nvPr/>
        </p:nvSpPr>
        <p:spPr bwMode="auto">
          <a:xfrm>
            <a:off x="6013450" y="1862138"/>
            <a:ext cx="1428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a:t>May 6 (Wed)</a:t>
            </a:r>
            <a:endParaRPr lang="zh-TW" altLang="en-US" sz="1800"/>
          </a:p>
        </p:txBody>
      </p:sp>
      <p:pic>
        <p:nvPicPr>
          <p:cNvPr id="174084" name="圖片 1" descr="wave 002.jpg"/>
          <p:cNvPicPr>
            <a:picLocks noChangeAspect="1"/>
          </p:cNvPicPr>
          <p:nvPr/>
        </p:nvPicPr>
        <p:blipFill>
          <a:blip r:embed="rId2">
            <a:extLst>
              <a:ext uri="{28A0092B-C50C-407E-A947-70E740481C1C}">
                <a14:useLocalDpi xmlns:a14="http://schemas.microsoft.com/office/drawing/2010/main" val="0"/>
              </a:ext>
            </a:extLst>
          </a:blip>
          <a:srcRect l="15028" t="54964" r="60693" b="31841"/>
          <a:stretch>
            <a:fillRect/>
          </a:stretch>
        </p:blipFill>
        <p:spPr bwMode="auto">
          <a:xfrm>
            <a:off x="1044575" y="854076"/>
            <a:ext cx="205105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橢圓 26"/>
          <p:cNvSpPr/>
          <p:nvPr/>
        </p:nvSpPr>
        <p:spPr>
          <a:xfrm>
            <a:off x="1260971" y="637555"/>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28" name="直線單箭頭接點 27"/>
          <p:cNvCxnSpPr/>
          <p:nvPr/>
        </p:nvCxnSpPr>
        <p:spPr>
          <a:xfrm flipH="1">
            <a:off x="684212" y="709613"/>
            <a:ext cx="431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74089" name="圖片 1" descr="wave 002.jpg"/>
          <p:cNvPicPr>
            <a:picLocks noChangeAspect="1"/>
          </p:cNvPicPr>
          <p:nvPr/>
        </p:nvPicPr>
        <p:blipFill>
          <a:blip r:embed="rId2">
            <a:extLst>
              <a:ext uri="{28A0092B-C50C-407E-A947-70E740481C1C}">
                <a14:useLocalDpi xmlns:a14="http://schemas.microsoft.com/office/drawing/2010/main" val="0"/>
              </a:ext>
            </a:extLst>
          </a:blip>
          <a:srcRect l="15028" t="54964" r="60693" b="31841"/>
          <a:stretch>
            <a:fillRect/>
          </a:stretch>
        </p:blipFill>
        <p:spPr bwMode="auto">
          <a:xfrm>
            <a:off x="5868987" y="854076"/>
            <a:ext cx="205105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橢圓 29"/>
          <p:cNvSpPr/>
          <p:nvPr/>
        </p:nvSpPr>
        <p:spPr>
          <a:xfrm>
            <a:off x="7165627" y="637555"/>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31" name="直線單箭頭接點 30"/>
          <p:cNvCxnSpPr/>
          <p:nvPr/>
        </p:nvCxnSpPr>
        <p:spPr>
          <a:xfrm>
            <a:off x="7380287" y="709613"/>
            <a:ext cx="558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 name="直線單箭頭接點 2"/>
          <p:cNvCxnSpPr>
            <a:cxnSpLocks/>
          </p:cNvCxnSpPr>
          <p:nvPr/>
        </p:nvCxnSpPr>
        <p:spPr>
          <a:xfrm flipH="1" flipV="1">
            <a:off x="2916386" y="1222376"/>
            <a:ext cx="718665" cy="1990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直線單箭頭接點 12"/>
          <p:cNvCxnSpPr>
            <a:cxnSpLocks/>
          </p:cNvCxnSpPr>
          <p:nvPr/>
        </p:nvCxnSpPr>
        <p:spPr>
          <a:xfrm flipV="1">
            <a:off x="4067944" y="1133426"/>
            <a:ext cx="2641512" cy="207955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 Box 4"/>
          <p:cNvSpPr txBox="1">
            <a:spLocks noChangeArrowheads="1"/>
          </p:cNvSpPr>
          <p:nvPr/>
        </p:nvSpPr>
        <p:spPr bwMode="auto">
          <a:xfrm>
            <a:off x="1043608" y="2636912"/>
            <a:ext cx="7848872" cy="1705403"/>
          </a:xfrm>
          <a:prstGeom prst="rect">
            <a:avLst/>
          </a:prstGeom>
          <a:noFill/>
          <a:ln w="254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lnSpc>
                <a:spcPct val="150000"/>
              </a:lnSpc>
              <a:spcBef>
                <a:spcPts val="0"/>
              </a:spcBef>
              <a:buFontTx/>
              <a:buNone/>
            </a:pPr>
            <a:r>
              <a:rPr lang="zh-TW" altLang="en-US" sz="1800" dirty="0">
                <a:solidFill>
                  <a:srgbClr val="FF0000"/>
                </a:solidFill>
              </a:rPr>
              <a:t>量子世界特性一</a:t>
            </a:r>
            <a:r>
              <a:rPr lang="zh-TW" altLang="en-US" sz="1800" dirty="0"/>
              <a:t>：</a:t>
            </a:r>
            <a:endParaRPr lang="en-GB" altLang="zh-TW" sz="1800" dirty="0"/>
          </a:p>
          <a:p>
            <a:pPr eaLnBrk="1" hangingPunct="1">
              <a:lnSpc>
                <a:spcPct val="150000"/>
              </a:lnSpc>
              <a:spcBef>
                <a:spcPts val="0"/>
              </a:spcBef>
              <a:buFontTx/>
              <a:buNone/>
            </a:pPr>
            <a:r>
              <a:rPr lang="zh-TW" altLang="en-US" sz="1800" dirty="0"/>
              <a:t>一個粒子處於</a:t>
            </a:r>
            <a:r>
              <a:rPr lang="zh-TW" altLang="en-US" sz="1800" dirty="0">
                <a:solidFill>
                  <a:srgbClr val="FF0000"/>
                </a:solidFill>
              </a:rPr>
              <a:t>完全相同的狀態</a:t>
            </a:r>
            <a:r>
              <a:rPr lang="zh-TW" altLang="en-US" sz="1800" dirty="0"/>
              <a:t>下，某些物理測量卻不是每次得到相同的結果。</a:t>
            </a:r>
            <a:endParaRPr lang="en-US" altLang="zh-TW" sz="1800" dirty="0"/>
          </a:p>
          <a:p>
            <a:pPr eaLnBrk="1" hangingPunct="1">
              <a:lnSpc>
                <a:spcPct val="150000"/>
              </a:lnSpc>
              <a:spcBef>
                <a:spcPts val="0"/>
              </a:spcBef>
              <a:buFontTx/>
              <a:buNone/>
            </a:pPr>
            <a:r>
              <a:rPr lang="zh-TW" altLang="en-US" sz="1800" dirty="0"/>
              <a:t>在確定的狀態</a:t>
            </a:r>
            <a:r>
              <a:rPr lang="zh-TW" altLang="zh-TW" sz="1800" dirty="0"/>
              <a:t>與條件</a:t>
            </a:r>
            <a:r>
              <a:rPr lang="zh-TW" altLang="en-US" sz="1800" dirty="0"/>
              <a:t>下，測量結果卻並不確定。</a:t>
            </a:r>
            <a:endParaRPr lang="en-US" altLang="zh-TW" sz="1800" dirty="0"/>
          </a:p>
          <a:p>
            <a:pPr eaLnBrk="1" hangingPunct="1">
              <a:lnSpc>
                <a:spcPct val="150000"/>
              </a:lnSpc>
              <a:spcBef>
                <a:spcPts val="0"/>
              </a:spcBef>
              <a:buFontTx/>
              <a:buNone/>
            </a:pPr>
            <a:r>
              <a:rPr lang="zh-TW" altLang="en-US" sz="1800" dirty="0"/>
              <a:t>但、不確定結果的機率分布是確定的，可以以波函數預測的。</a:t>
            </a:r>
          </a:p>
        </p:txBody>
      </p:sp>
      <p:cxnSp>
        <p:nvCxnSpPr>
          <p:cNvPr id="17" name="AutoShape 8"/>
          <p:cNvCxnSpPr>
            <a:cxnSpLocks noChangeShapeType="1"/>
          </p:cNvCxnSpPr>
          <p:nvPr/>
        </p:nvCxnSpPr>
        <p:spPr bwMode="auto">
          <a:xfrm>
            <a:off x="6495083" y="5378548"/>
            <a:ext cx="2089150" cy="6477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8" name="Oval 9"/>
          <p:cNvSpPr>
            <a:spLocks noChangeArrowheads="1"/>
          </p:cNvSpPr>
          <p:nvPr/>
        </p:nvSpPr>
        <p:spPr bwMode="auto">
          <a:xfrm>
            <a:off x="7069758" y="5378548"/>
            <a:ext cx="144463" cy="144462"/>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sp>
        <p:nvSpPr>
          <p:cNvPr id="19" name="文字方塊 16"/>
          <p:cNvSpPr txBox="1">
            <a:spLocks noChangeArrowheads="1"/>
          </p:cNvSpPr>
          <p:nvPr/>
        </p:nvSpPr>
        <p:spPr bwMode="auto">
          <a:xfrm>
            <a:off x="994395" y="4889598"/>
            <a:ext cx="55006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這與古典的結果及日常的常識完全不同！</a:t>
            </a:r>
          </a:p>
        </p:txBody>
      </p:sp>
      <p:sp>
        <p:nvSpPr>
          <p:cNvPr id="20" name="文字方塊 6"/>
          <p:cNvSpPr txBox="1">
            <a:spLocks noChangeArrowheads="1"/>
          </p:cNvSpPr>
          <p:nvPr/>
        </p:nvSpPr>
        <p:spPr bwMode="auto">
          <a:xfrm>
            <a:off x="5387008" y="4889598"/>
            <a:ext cx="2857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特定的因→特定的果</a:t>
            </a:r>
          </a:p>
        </p:txBody>
      </p:sp>
      <p:sp>
        <p:nvSpPr>
          <p:cNvPr id="21" name="文字方塊 8"/>
          <p:cNvSpPr txBox="1">
            <a:spLocks noChangeArrowheads="1"/>
          </p:cNvSpPr>
          <p:nvPr/>
        </p:nvSpPr>
        <p:spPr bwMode="auto">
          <a:xfrm>
            <a:off x="994395" y="5394423"/>
            <a:ext cx="6553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特定起始條件及受力情況下，一個粒子只會有一條路徑</a:t>
            </a:r>
          </a:p>
        </p:txBody>
      </p:sp>
    </p:spTree>
    <p:extLst>
      <p:ext uri="{BB962C8B-B14F-4D97-AF65-F5344CB8AC3E}">
        <p14:creationId xmlns:p14="http://schemas.microsoft.com/office/powerpoint/2010/main" val="15309421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矩形 24"/>
          <p:cNvSpPr>
            <a:spLocks noChangeArrowheads="1"/>
          </p:cNvSpPr>
          <p:nvPr/>
        </p:nvSpPr>
        <p:spPr bwMode="auto">
          <a:xfrm>
            <a:off x="1539031" y="1236397"/>
            <a:ext cx="2808288"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lgn="ctr" eaLnBrk="1" hangingPunct="1">
              <a:spcBef>
                <a:spcPct val="0"/>
              </a:spcBef>
              <a:buFontTx/>
              <a:buNone/>
            </a:pPr>
            <a:endParaRPr lang="zh-TW" altLang="en-US" sz="1800"/>
          </a:p>
        </p:txBody>
      </p:sp>
      <p:sp>
        <p:nvSpPr>
          <p:cNvPr id="96259" name="矩形 26"/>
          <p:cNvSpPr>
            <a:spLocks noChangeArrowheads="1"/>
          </p:cNvSpPr>
          <p:nvPr/>
        </p:nvSpPr>
        <p:spPr bwMode="auto">
          <a:xfrm>
            <a:off x="3194794" y="1195122"/>
            <a:ext cx="1079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algn="ctr" eaLnBrk="1" hangingPunct="1">
              <a:spcBef>
                <a:spcPct val="0"/>
              </a:spcBef>
              <a:buFontTx/>
              <a:buNone/>
            </a:pPr>
            <a:endParaRPr lang="zh-TW" altLang="en-US" sz="1800"/>
          </a:p>
        </p:txBody>
      </p:sp>
      <p:sp>
        <p:nvSpPr>
          <p:cNvPr id="96260" name="文字方塊 29"/>
          <p:cNvSpPr txBox="1">
            <a:spLocks noChangeArrowheads="1"/>
          </p:cNvSpPr>
          <p:nvPr/>
        </p:nvSpPr>
        <p:spPr bwMode="auto">
          <a:xfrm>
            <a:off x="1115169" y="4632060"/>
            <a:ext cx="63373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原子中電子在能階之間的躍遷是一個不連續的量子躍遷。</a:t>
            </a:r>
          </a:p>
        </p:txBody>
      </p:sp>
      <p:pic>
        <p:nvPicPr>
          <p:cNvPr id="96261" name="Picture 11" descr="http://tbn0.google.com/images?q=tbn:j1F_7_GS3oPerM:http://p6.p.pixnet.net/albums/userpics/6/4/19364/1178427098.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8631" y="960172"/>
            <a:ext cx="1665288"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2" name="Picture 2" descr="http://liyanhow.myweb.hinet.net/blog/CASA.jpg"/>
          <p:cNvPicPr>
            <a:picLocks noChangeAspect="1" noChangeArrowheads="1"/>
          </p:cNvPicPr>
          <p:nvPr/>
        </p:nvPicPr>
        <p:blipFill>
          <a:blip r:embed="rId4">
            <a:extLst>
              <a:ext uri="{28A0092B-C50C-407E-A947-70E740481C1C}">
                <a14:useLocalDpi xmlns:a14="http://schemas.microsoft.com/office/drawing/2010/main" val="0"/>
              </a:ext>
            </a:extLst>
          </a:blip>
          <a:srcRect l="61267" b="74335"/>
          <a:stretch>
            <a:fillRect/>
          </a:stretch>
        </p:blipFill>
        <p:spPr bwMode="auto">
          <a:xfrm>
            <a:off x="6180158" y="2184136"/>
            <a:ext cx="2107335" cy="20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4" name="文字方塊 19"/>
          <p:cNvSpPr txBox="1">
            <a:spLocks noChangeArrowheads="1"/>
          </p:cNvSpPr>
          <p:nvPr/>
        </p:nvSpPr>
        <p:spPr bwMode="auto">
          <a:xfrm>
            <a:off x="1115169" y="5136041"/>
            <a:ext cx="72725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實驗上看到一群完全相同的激發原子，並不同時發生躍遷回到基態。</a:t>
            </a:r>
          </a:p>
        </p:txBody>
      </p:sp>
      <p:pic>
        <p:nvPicPr>
          <p:cNvPr id="96265" name="Picture 5" descr="D:\Dropbox\Documents\課程\YoungTextBook\Images\Chapter39\A_Images\A_Figures_and_Photos\39_16_Figure.jpg"/>
          <p:cNvPicPr>
            <a:picLocks noChangeAspect="1" noChangeArrowheads="1"/>
          </p:cNvPicPr>
          <p:nvPr/>
        </p:nvPicPr>
        <p:blipFill rotWithShape="1">
          <a:blip r:embed="rId5">
            <a:extLst>
              <a:ext uri="{28A0092B-C50C-407E-A947-70E740481C1C}">
                <a14:useLocalDpi xmlns:a14="http://schemas.microsoft.com/office/drawing/2010/main" val="0"/>
              </a:ext>
            </a:extLst>
          </a:blip>
          <a:srcRect t="-1" b="7014"/>
          <a:stretch/>
        </p:blipFill>
        <p:spPr bwMode="auto">
          <a:xfrm>
            <a:off x="1401688" y="2184135"/>
            <a:ext cx="4475941" cy="20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6" name="文字方塊 9"/>
          <p:cNvSpPr txBox="1">
            <a:spLocks noChangeArrowheads="1"/>
          </p:cNvSpPr>
          <p:nvPr/>
        </p:nvSpPr>
        <p:spPr bwMode="auto">
          <a:xfrm>
            <a:off x="1115168" y="5640097"/>
            <a:ext cx="66246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對於單一一顆激發原子，我們是無法預測它何時向下躍遷的！</a:t>
            </a:r>
          </a:p>
        </p:txBody>
      </p:sp>
      <p:sp>
        <p:nvSpPr>
          <p:cNvPr id="2" name="矩形 1"/>
          <p:cNvSpPr/>
          <p:nvPr/>
        </p:nvSpPr>
        <p:spPr>
          <a:xfrm>
            <a:off x="1401689" y="2543753"/>
            <a:ext cx="2449511" cy="136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p:cNvSpPr txBox="1"/>
          <p:nvPr/>
        </p:nvSpPr>
        <p:spPr bwMode="auto">
          <a:xfrm>
            <a:off x="1151396" y="493517"/>
            <a:ext cx="74530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這個科學觀測確定性的喪失在先前波爾原子模型的討論中已經有徵兆。</a:t>
            </a:r>
          </a:p>
        </p:txBody>
      </p:sp>
    </p:spTree>
    <p:extLst>
      <p:ext uri="{BB962C8B-B14F-4D97-AF65-F5344CB8AC3E}">
        <p14:creationId xmlns:p14="http://schemas.microsoft.com/office/powerpoint/2010/main" val="352331352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4" name="Picture 4" descr="003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4429125"/>
            <a:ext cx="257492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9795" name="Text Box 8"/>
          <p:cNvSpPr txBox="1">
            <a:spLocks noChangeArrowheads="1"/>
          </p:cNvSpPr>
          <p:nvPr/>
        </p:nvSpPr>
        <p:spPr bwMode="auto">
          <a:xfrm>
            <a:off x="1285875" y="1214438"/>
            <a:ext cx="650081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en-US" altLang="zh-TW" sz="1800" dirty="0"/>
              <a:t>Quantum Mechanics is very imposing. But an inner voice tells me that it is not real thing. The theory delivers a lot but hardly brings us closer to the secrets of the </a:t>
            </a:r>
            <a:r>
              <a:rPr lang="en-US" altLang="zh-TW" sz="1800" dirty="0">
                <a:solidFill>
                  <a:srgbClr val="FF0000"/>
                </a:solidFill>
              </a:rPr>
              <a:t>Old One</a:t>
            </a:r>
            <a:r>
              <a:rPr lang="en-US" altLang="zh-TW" sz="1800" dirty="0"/>
              <a:t>. I for one am convinced that He does not </a:t>
            </a:r>
            <a:r>
              <a:rPr lang="en-US" altLang="zh-TW" sz="1800" dirty="0">
                <a:solidFill>
                  <a:srgbClr val="FF0000"/>
                </a:solidFill>
              </a:rPr>
              <a:t>throw dice</a:t>
            </a:r>
            <a:r>
              <a:rPr lang="en-US" altLang="zh-TW" sz="1800" dirty="0"/>
              <a:t>.  </a:t>
            </a:r>
          </a:p>
        </p:txBody>
      </p:sp>
      <p:sp>
        <p:nvSpPr>
          <p:cNvPr id="289796" name="Text Box 9"/>
          <p:cNvSpPr txBox="1">
            <a:spLocks noChangeArrowheads="1"/>
          </p:cNvSpPr>
          <p:nvPr/>
        </p:nvSpPr>
        <p:spPr bwMode="auto">
          <a:xfrm>
            <a:off x="5214938" y="2538413"/>
            <a:ext cx="29511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en-US" altLang="zh-TW" sz="1800" dirty="0"/>
              <a:t>Einstein to Born 1926</a:t>
            </a:r>
          </a:p>
        </p:txBody>
      </p:sp>
      <p:sp>
        <p:nvSpPr>
          <p:cNvPr id="2" name="文字方塊 1"/>
          <p:cNvSpPr txBox="1"/>
          <p:nvPr/>
        </p:nvSpPr>
        <p:spPr bwMode="auto">
          <a:xfrm>
            <a:off x="1285875" y="2996952"/>
            <a:ext cx="6624736" cy="1289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lnSpc>
                <a:spcPct val="150000"/>
              </a:lnSpc>
              <a:spcBef>
                <a:spcPct val="0"/>
              </a:spcBef>
              <a:buFontTx/>
              <a:buNone/>
            </a:pPr>
            <a:r>
              <a:rPr lang="zh-TW" altLang="en-US" sz="1800" dirty="0"/>
              <a:t>量子力學很令人印象深刻，但我內心有一個聲音告訴我，這不是真實的東西。這個理論可以產生很多預測，但並沒有使我們更接近上帝的秘密。我個人深信上帝是不玩骰子的。</a:t>
            </a:r>
            <a:endParaRPr lang="en-US" altLang="zh-TW" sz="1800" dirty="0"/>
          </a:p>
        </p:txBody>
      </p:sp>
    </p:spTree>
    <p:extLst>
      <p:ext uri="{BB962C8B-B14F-4D97-AF65-F5344CB8AC3E}">
        <p14:creationId xmlns:p14="http://schemas.microsoft.com/office/powerpoint/2010/main" val="47716017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ext Box 5"/>
          <p:cNvSpPr txBox="1">
            <a:spLocks noChangeArrowheads="1"/>
          </p:cNvSpPr>
          <p:nvPr/>
        </p:nvSpPr>
        <p:spPr bwMode="auto">
          <a:xfrm>
            <a:off x="979062" y="4591050"/>
            <a:ext cx="7286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散射後的電子</a:t>
            </a:r>
            <a:r>
              <a:rPr lang="zh-TW" altLang="en-US" sz="1800" dirty="0">
                <a:solidFill>
                  <a:srgbClr val="FF0000"/>
                </a:solidFill>
              </a:rPr>
              <a:t>波</a:t>
            </a:r>
            <a:r>
              <a:rPr lang="zh-TW" altLang="en-US" sz="1800" dirty="0"/>
              <a:t>函數包含往相反方向的兩個波，</a:t>
            </a:r>
          </a:p>
        </p:txBody>
      </p:sp>
      <p:pic>
        <p:nvPicPr>
          <p:cNvPr id="177155" name="Picture 5" descr="ruthfo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2749" y="2430462"/>
            <a:ext cx="2678113"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7"/>
          <p:cNvSpPr txBox="1">
            <a:spLocks noChangeArrowheads="1"/>
          </p:cNvSpPr>
          <p:nvPr/>
        </p:nvSpPr>
        <p:spPr bwMode="auto">
          <a:xfrm>
            <a:off x="934612" y="5440362"/>
            <a:ext cx="79578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一顆電子的運動只能朝一個方向，可見測量此電子方向時必然是不確定的！</a:t>
            </a:r>
          </a:p>
        </p:txBody>
      </p:sp>
      <p:sp>
        <p:nvSpPr>
          <p:cNvPr id="9" name="橢圓 8"/>
          <p:cNvSpPr/>
          <p:nvPr/>
        </p:nvSpPr>
        <p:spPr>
          <a:xfrm>
            <a:off x="7530748" y="3294459"/>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11" name="直線單箭頭接點 10"/>
          <p:cNvCxnSpPr/>
          <p:nvPr/>
        </p:nvCxnSpPr>
        <p:spPr>
          <a:xfrm rot="10800000">
            <a:off x="7241749" y="3078162"/>
            <a:ext cx="357188" cy="158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7161" name="文字方塊 52"/>
          <p:cNvSpPr txBox="1">
            <a:spLocks noChangeArrowheads="1"/>
          </p:cNvSpPr>
          <p:nvPr/>
        </p:nvSpPr>
        <p:spPr bwMode="auto">
          <a:xfrm>
            <a:off x="979062" y="5922056"/>
            <a:ext cx="6985000"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solidFill>
                  <a:srgbClr val="FF0000"/>
                </a:solidFill>
              </a:rPr>
              <a:t>波與粒子的圖像可以並存的關鍵是我們必須拋棄物理預測的確定性！</a:t>
            </a:r>
          </a:p>
        </p:txBody>
      </p:sp>
      <p:pic>
        <p:nvPicPr>
          <p:cNvPr id="177163" name="圖片 1" descr="wave 002.jpg"/>
          <p:cNvPicPr>
            <a:picLocks noChangeAspect="1"/>
          </p:cNvPicPr>
          <p:nvPr/>
        </p:nvPicPr>
        <p:blipFill>
          <a:blip r:embed="rId3">
            <a:extLst>
              <a:ext uri="{28A0092B-C50C-407E-A947-70E740481C1C}">
                <a14:useLocalDpi xmlns:a14="http://schemas.microsoft.com/office/drawing/2010/main" val="0"/>
              </a:ext>
            </a:extLst>
          </a:blip>
          <a:srcRect l="15028" t="4706" r="60693" b="82407"/>
          <a:stretch>
            <a:fillRect/>
          </a:stretch>
        </p:blipFill>
        <p:spPr bwMode="auto">
          <a:xfrm>
            <a:off x="1611680" y="2160209"/>
            <a:ext cx="2049463"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向右箭號 12"/>
          <p:cNvSpPr/>
          <p:nvPr/>
        </p:nvSpPr>
        <p:spPr>
          <a:xfrm>
            <a:off x="1468805" y="2520571"/>
            <a:ext cx="215900" cy="1444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77165" name="矩形 13"/>
          <p:cNvSpPr>
            <a:spLocks noChangeArrowheads="1"/>
          </p:cNvSpPr>
          <p:nvPr/>
        </p:nvSpPr>
        <p:spPr bwMode="auto">
          <a:xfrm>
            <a:off x="979062" y="5022850"/>
            <a:ext cx="36464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但觀察時仍只看到</a:t>
            </a:r>
            <a:r>
              <a:rPr lang="zh-TW" altLang="en-US" sz="1800">
                <a:solidFill>
                  <a:srgbClr val="FF0000"/>
                </a:solidFill>
              </a:rPr>
              <a:t>顆粒狀</a:t>
            </a:r>
            <a:r>
              <a:rPr lang="zh-TW" altLang="en-US" sz="1800"/>
              <a:t>的電子，</a:t>
            </a:r>
          </a:p>
        </p:txBody>
      </p:sp>
      <p:pic>
        <p:nvPicPr>
          <p:cNvPr id="12" name="圖片 1" descr="wave 002.jpg"/>
          <p:cNvPicPr>
            <a:picLocks noChangeAspect="1"/>
          </p:cNvPicPr>
          <p:nvPr/>
        </p:nvPicPr>
        <p:blipFill>
          <a:blip r:embed="rId3">
            <a:extLst>
              <a:ext uri="{28A0092B-C50C-407E-A947-70E740481C1C}">
                <a14:useLocalDpi xmlns:a14="http://schemas.microsoft.com/office/drawing/2010/main" val="0"/>
              </a:ext>
            </a:extLst>
          </a:blip>
          <a:srcRect l="15028" t="54964" r="60693" b="31841"/>
          <a:stretch>
            <a:fillRect/>
          </a:stretch>
        </p:blipFill>
        <p:spPr bwMode="auto">
          <a:xfrm>
            <a:off x="979062" y="3327944"/>
            <a:ext cx="2606675"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橢圓 13"/>
          <p:cNvSpPr/>
          <p:nvPr/>
        </p:nvSpPr>
        <p:spPr>
          <a:xfrm>
            <a:off x="4342549" y="3671638"/>
            <a:ext cx="285750" cy="28575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5" name="文字方塊 17"/>
          <p:cNvSpPr txBox="1">
            <a:spLocks noChangeArrowheads="1"/>
          </p:cNvSpPr>
          <p:nvPr/>
        </p:nvSpPr>
        <p:spPr bwMode="auto">
          <a:xfrm>
            <a:off x="3677124" y="3399382"/>
            <a:ext cx="93503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4800" dirty="0"/>
              <a:t>=</a:t>
            </a:r>
            <a:endParaRPr lang="zh-TW" altLang="en-US" sz="4800" dirty="0"/>
          </a:p>
        </p:txBody>
      </p:sp>
      <p:sp>
        <p:nvSpPr>
          <p:cNvPr id="16" name="Line 6"/>
          <p:cNvSpPr>
            <a:spLocks noChangeShapeType="1"/>
          </p:cNvSpPr>
          <p:nvPr/>
        </p:nvSpPr>
        <p:spPr bwMode="auto">
          <a:xfrm>
            <a:off x="2636412" y="3831182"/>
            <a:ext cx="792162"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7" name="Line 6"/>
          <p:cNvSpPr>
            <a:spLocks noChangeShapeType="1"/>
          </p:cNvSpPr>
          <p:nvPr/>
        </p:nvSpPr>
        <p:spPr bwMode="auto">
          <a:xfrm flipH="1">
            <a:off x="547262" y="3831182"/>
            <a:ext cx="863600" cy="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18" name="橢圓 17"/>
          <p:cNvSpPr/>
          <p:nvPr/>
        </p:nvSpPr>
        <p:spPr>
          <a:xfrm>
            <a:off x="909499" y="2432465"/>
            <a:ext cx="285750" cy="28575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9" name="文字方塊 2"/>
          <p:cNvSpPr txBox="1">
            <a:spLocks noChangeArrowheads="1"/>
          </p:cNvSpPr>
          <p:nvPr/>
        </p:nvSpPr>
        <p:spPr bwMode="auto">
          <a:xfrm>
            <a:off x="909499" y="1651288"/>
            <a:ext cx="6480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但如此，電子既是波也是粒子！這個結論後果非常嚴重！</a:t>
            </a:r>
          </a:p>
        </p:txBody>
      </p:sp>
      <p:sp>
        <p:nvSpPr>
          <p:cNvPr id="20" name="文字方塊 4"/>
          <p:cNvSpPr txBox="1">
            <a:spLocks noChangeArrowheads="1"/>
          </p:cNvSpPr>
          <p:nvPr/>
        </p:nvSpPr>
        <p:spPr bwMode="auto">
          <a:xfrm>
            <a:off x="909499" y="1257114"/>
            <a:ext cx="6192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惟有引入電子的波性才可以合理的解釋原子光譜。</a:t>
            </a:r>
          </a:p>
        </p:txBody>
      </p:sp>
      <p:sp>
        <p:nvSpPr>
          <p:cNvPr id="21" name="文字方塊 1"/>
          <p:cNvSpPr txBox="1">
            <a:spLocks noChangeArrowheads="1"/>
          </p:cNvSpPr>
          <p:nvPr/>
        </p:nvSpPr>
        <p:spPr bwMode="auto">
          <a:xfrm>
            <a:off x="909499" y="649895"/>
            <a:ext cx="5759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Electron: A fundamental Particle behaving as Wave</a:t>
            </a:r>
            <a:endParaRPr lang="zh-TW" altLang="en-US" sz="1800" dirty="0"/>
          </a:p>
        </p:txBody>
      </p:sp>
    </p:spTree>
    <p:extLst>
      <p:ext uri="{BB962C8B-B14F-4D97-AF65-F5344CB8AC3E}">
        <p14:creationId xmlns:p14="http://schemas.microsoft.com/office/powerpoint/2010/main" val="136784910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Picture 5" descr="41bio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64189" y="217925"/>
            <a:ext cx="1187314" cy="1431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9011" name="Text Box 6"/>
          <p:cNvSpPr txBox="1">
            <a:spLocks noChangeArrowheads="1"/>
          </p:cNvSpPr>
          <p:nvPr/>
        </p:nvSpPr>
        <p:spPr bwMode="auto">
          <a:xfrm>
            <a:off x="907003" y="1562977"/>
            <a:ext cx="756146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en-US" altLang="zh-TW" sz="1800" dirty="0"/>
              <a:t>There is no hope. The whole idea of quantum jumps leads to nonsense. If we are going to have to put up with these damn quantum jumps, I am sorry that I ever had anything to do with quantum theory. </a:t>
            </a:r>
          </a:p>
        </p:txBody>
      </p:sp>
      <p:sp>
        <p:nvSpPr>
          <p:cNvPr id="299012" name="Text Box 7"/>
          <p:cNvSpPr txBox="1">
            <a:spLocks noChangeArrowheads="1"/>
          </p:cNvSpPr>
          <p:nvPr/>
        </p:nvSpPr>
        <p:spPr bwMode="auto">
          <a:xfrm>
            <a:off x="942657" y="622780"/>
            <a:ext cx="51846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en-US" altLang="zh-TW" sz="1800" dirty="0"/>
              <a:t>Schrodinger, sick, on bed side said to Bohr, 1926</a:t>
            </a:r>
          </a:p>
        </p:txBody>
      </p:sp>
      <p:sp>
        <p:nvSpPr>
          <p:cNvPr id="299013" name="Text Box 8"/>
          <p:cNvSpPr txBox="1">
            <a:spLocks noChangeArrowheads="1"/>
          </p:cNvSpPr>
          <p:nvPr/>
        </p:nvSpPr>
        <p:spPr bwMode="auto">
          <a:xfrm>
            <a:off x="907003" y="3384536"/>
            <a:ext cx="75419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en-US" altLang="zh-TW" sz="1800" dirty="0"/>
              <a:t>The rest of us are very thankful for wave mechanics for its clarity and simplicity.</a:t>
            </a:r>
            <a:endParaRPr lang="zh-TW" altLang="en-US" sz="1800" dirty="0"/>
          </a:p>
        </p:txBody>
      </p:sp>
      <p:sp>
        <p:nvSpPr>
          <p:cNvPr id="299014" name="Text Box 9"/>
          <p:cNvSpPr txBox="1">
            <a:spLocks noChangeArrowheads="1"/>
          </p:cNvSpPr>
          <p:nvPr/>
        </p:nvSpPr>
        <p:spPr bwMode="auto">
          <a:xfrm>
            <a:off x="5807932" y="5087819"/>
            <a:ext cx="30972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en-US" altLang="zh-TW" sz="2000" dirty="0"/>
              <a:t>Bohr returned, 1926</a:t>
            </a:r>
          </a:p>
        </p:txBody>
      </p:sp>
      <p:pic>
        <p:nvPicPr>
          <p:cNvPr id="299015" name="Picture 10" descr="bohr-l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64188" y="3738442"/>
            <a:ext cx="1070471" cy="1426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字方塊 52"/>
          <p:cNvSpPr txBox="1">
            <a:spLocks noChangeArrowheads="1"/>
          </p:cNvSpPr>
          <p:nvPr/>
        </p:nvSpPr>
        <p:spPr bwMode="auto">
          <a:xfrm>
            <a:off x="942657" y="5624968"/>
            <a:ext cx="6293639" cy="87440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lnSpc>
                <a:spcPct val="150000"/>
              </a:lnSpc>
              <a:spcBef>
                <a:spcPct val="0"/>
              </a:spcBef>
              <a:buFontTx/>
              <a:buNone/>
            </a:pPr>
            <a:r>
              <a:rPr lang="zh-TW" altLang="en-US" sz="1800" dirty="0">
                <a:solidFill>
                  <a:srgbClr val="FF0000"/>
                </a:solidFill>
              </a:rPr>
              <a:t>弔詭的是，保守派所寄予厚望、而大力提倡的電子的波性，正是強迫我們必須拋棄微觀物理預測的確定性最主要的關鍵！</a:t>
            </a:r>
          </a:p>
        </p:txBody>
      </p:sp>
      <p:sp>
        <p:nvSpPr>
          <p:cNvPr id="2" name="文字方塊 1"/>
          <p:cNvSpPr txBox="1"/>
          <p:nvPr/>
        </p:nvSpPr>
        <p:spPr bwMode="auto">
          <a:xfrm>
            <a:off x="907003" y="2471233"/>
            <a:ext cx="7212061" cy="874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lnSpc>
                <a:spcPct val="150000"/>
              </a:lnSpc>
              <a:spcBef>
                <a:spcPct val="0"/>
              </a:spcBef>
              <a:buFontTx/>
              <a:buNone/>
            </a:pPr>
            <a:r>
              <a:rPr lang="zh-TW" altLang="en-US" sz="1800" dirty="0"/>
              <a:t>量子躍遷這整個概念就是無稽之談，假如我非得忍受這樣的概念，我很後悔我跟量子理論有任何關係。</a:t>
            </a:r>
          </a:p>
        </p:txBody>
      </p:sp>
      <p:sp>
        <p:nvSpPr>
          <p:cNvPr id="3" name="文字方塊 2"/>
          <p:cNvSpPr txBox="1"/>
          <p:nvPr/>
        </p:nvSpPr>
        <p:spPr bwMode="auto">
          <a:xfrm>
            <a:off x="907003" y="4128767"/>
            <a:ext cx="4716973" cy="874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lnSpc>
                <a:spcPct val="150000"/>
              </a:lnSpc>
              <a:spcBef>
                <a:spcPct val="0"/>
              </a:spcBef>
              <a:buFontTx/>
              <a:buNone/>
            </a:pPr>
            <a:r>
              <a:rPr lang="zh-TW" altLang="en-US" sz="1800" dirty="0"/>
              <a:t>我們大家都非常感激你所發明的波動力學，因為它的清晰與簡單的特性。</a:t>
            </a:r>
          </a:p>
        </p:txBody>
      </p:sp>
    </p:spTree>
    <p:extLst>
      <p:ext uri="{BB962C8B-B14F-4D97-AF65-F5344CB8AC3E}">
        <p14:creationId xmlns:p14="http://schemas.microsoft.com/office/powerpoint/2010/main" val="291184871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52">
            <a:extLst>
              <a:ext uri="{FF2B5EF4-FFF2-40B4-BE49-F238E27FC236}">
                <a16:creationId xmlns:a16="http://schemas.microsoft.com/office/drawing/2014/main" id="{A3F6BEA7-395C-4D8C-A760-CF9E3BEDBE94}"/>
              </a:ext>
            </a:extLst>
          </p:cNvPr>
          <p:cNvSpPr txBox="1">
            <a:spLocks noChangeArrowheads="1"/>
          </p:cNvSpPr>
          <p:nvPr/>
        </p:nvSpPr>
        <p:spPr bwMode="auto">
          <a:xfrm>
            <a:off x="1079500" y="1844824"/>
            <a:ext cx="6985000" cy="3683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solidFill>
                  <a:srgbClr val="FF0000"/>
                </a:solidFill>
              </a:rPr>
              <a:t>波與粒子的圖像可以並存的關鍵是我們必須拋棄物理預測的確定性！</a:t>
            </a:r>
          </a:p>
        </p:txBody>
      </p:sp>
      <p:sp>
        <p:nvSpPr>
          <p:cNvPr id="3" name="TextBox 2">
            <a:extLst>
              <a:ext uri="{FF2B5EF4-FFF2-40B4-BE49-F238E27FC236}">
                <a16:creationId xmlns:a16="http://schemas.microsoft.com/office/drawing/2014/main" id="{AD77CDE0-4BC6-8632-87AD-1A9CE9E8A5BD}"/>
              </a:ext>
            </a:extLst>
          </p:cNvPr>
          <p:cNvSpPr txBox="1"/>
          <p:nvPr/>
        </p:nvSpPr>
        <p:spPr>
          <a:xfrm>
            <a:off x="1060552" y="2636912"/>
            <a:ext cx="5976664" cy="369332"/>
          </a:xfrm>
          <a:prstGeom prst="rect">
            <a:avLst/>
          </a:prstGeom>
          <a:noFill/>
        </p:spPr>
        <p:txBody>
          <a:bodyPr wrap="square" rtlCol="0">
            <a:spAutoFit/>
          </a:bodyPr>
          <a:lstStyle/>
          <a:p>
            <a:pPr algn="l"/>
            <a:r>
              <a:rPr lang="en-TW" sz="1800" b="0" dirty="0">
                <a:latin typeface="PMingLiU" panose="02020500000000000000" pitchFamily="18" charset="-120"/>
                <a:ea typeface="PMingLiU" panose="02020500000000000000" pitchFamily="18" charset="-120"/>
              </a:rPr>
              <a:t>或許應該說，我們並不是對所有問題都有確定答案。</a:t>
            </a:r>
          </a:p>
        </p:txBody>
      </p:sp>
      <p:sp>
        <p:nvSpPr>
          <p:cNvPr id="4" name="TextBox 3">
            <a:extLst>
              <a:ext uri="{FF2B5EF4-FFF2-40B4-BE49-F238E27FC236}">
                <a16:creationId xmlns:a16="http://schemas.microsoft.com/office/drawing/2014/main" id="{EDFBF612-38CC-6EBC-533C-429AC9AD316F}"/>
              </a:ext>
            </a:extLst>
          </p:cNvPr>
          <p:cNvSpPr txBox="1"/>
          <p:nvPr/>
        </p:nvSpPr>
        <p:spPr>
          <a:xfrm>
            <a:off x="1080656" y="3140968"/>
            <a:ext cx="5148684" cy="369332"/>
          </a:xfrm>
          <a:prstGeom prst="rect">
            <a:avLst/>
          </a:prstGeom>
          <a:noFill/>
        </p:spPr>
        <p:txBody>
          <a:bodyPr wrap="square" rtlCol="0">
            <a:spAutoFit/>
          </a:bodyPr>
          <a:lstStyle/>
          <a:p>
            <a:pPr algn="l"/>
            <a:r>
              <a:rPr lang="en-TW" sz="1800" b="0" dirty="0">
                <a:latin typeface="PMingLiU" panose="02020500000000000000" pitchFamily="18" charset="-120"/>
                <a:ea typeface="PMingLiU" panose="02020500000000000000" pitchFamily="18" charset="-120"/>
              </a:rPr>
              <a:t>在量子力學的世界，你得重新選擇所問的問題。</a:t>
            </a:r>
          </a:p>
        </p:txBody>
      </p:sp>
      <p:sp>
        <p:nvSpPr>
          <p:cNvPr id="5" name="TextBox 4">
            <a:extLst>
              <a:ext uri="{FF2B5EF4-FFF2-40B4-BE49-F238E27FC236}">
                <a16:creationId xmlns:a16="http://schemas.microsoft.com/office/drawing/2014/main" id="{96FAFBCA-3424-8789-86D5-B360A9898BA2}"/>
              </a:ext>
            </a:extLst>
          </p:cNvPr>
          <p:cNvSpPr txBox="1"/>
          <p:nvPr/>
        </p:nvSpPr>
        <p:spPr>
          <a:xfrm>
            <a:off x="1079500" y="3645024"/>
            <a:ext cx="6876876" cy="369332"/>
          </a:xfrm>
          <a:prstGeom prst="rect">
            <a:avLst/>
          </a:prstGeom>
          <a:noFill/>
        </p:spPr>
        <p:txBody>
          <a:bodyPr wrap="square" rtlCol="0">
            <a:spAutoFit/>
          </a:bodyPr>
          <a:lstStyle/>
          <a:p>
            <a:pPr algn="l"/>
            <a:r>
              <a:rPr lang="en-TW" sz="1800" b="0" dirty="0">
                <a:latin typeface="PMingLiU" panose="02020500000000000000" pitchFamily="18" charset="-120"/>
                <a:ea typeface="PMingLiU" panose="02020500000000000000" pitchFamily="18" charset="-120"/>
              </a:rPr>
              <a:t>波函數是可以確定計算的，因此機率是可以算的，</a:t>
            </a:r>
          </a:p>
        </p:txBody>
      </p:sp>
      <p:sp>
        <p:nvSpPr>
          <p:cNvPr id="6" name="TextBox 5">
            <a:extLst>
              <a:ext uri="{FF2B5EF4-FFF2-40B4-BE49-F238E27FC236}">
                <a16:creationId xmlns:a16="http://schemas.microsoft.com/office/drawing/2014/main" id="{0FF05304-1C31-3F8C-B651-7AB58AC698DC}"/>
              </a:ext>
            </a:extLst>
          </p:cNvPr>
          <p:cNvSpPr txBox="1"/>
          <p:nvPr/>
        </p:nvSpPr>
        <p:spPr>
          <a:xfrm>
            <a:off x="1079500" y="4149080"/>
            <a:ext cx="6588844" cy="369332"/>
          </a:xfrm>
          <a:prstGeom prst="rect">
            <a:avLst/>
          </a:prstGeom>
          <a:noFill/>
        </p:spPr>
        <p:txBody>
          <a:bodyPr wrap="square" rtlCol="0">
            <a:spAutoFit/>
          </a:bodyPr>
          <a:lstStyle/>
          <a:p>
            <a:pPr algn="l"/>
            <a:r>
              <a:rPr lang="en-TW" sz="1800" b="0" dirty="0">
                <a:latin typeface="PMingLiU" panose="02020500000000000000" pitchFamily="18" charset="-120"/>
                <a:ea typeface="PMingLiU" panose="02020500000000000000" pitchFamily="18" charset="-120"/>
              </a:rPr>
              <a:t>若波函數的能量有能階，能階也是可以確定計算的。</a:t>
            </a:r>
          </a:p>
        </p:txBody>
      </p:sp>
    </p:spTree>
    <p:extLst>
      <p:ext uri="{BB962C8B-B14F-4D97-AF65-F5344CB8AC3E}">
        <p14:creationId xmlns:p14="http://schemas.microsoft.com/office/powerpoint/2010/main" val="123065538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文字方塊 1"/>
          <p:cNvSpPr txBox="1">
            <a:spLocks noChangeArrowheads="1"/>
          </p:cNvSpPr>
          <p:nvPr/>
        </p:nvSpPr>
        <p:spPr bwMode="auto">
          <a:xfrm>
            <a:off x="1043609" y="2781176"/>
            <a:ext cx="46815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我們找到了粒子與波在數值上的關聯。</a:t>
            </a:r>
          </a:p>
        </p:txBody>
      </p:sp>
      <p:sp>
        <p:nvSpPr>
          <p:cNvPr id="178179" name="文字方塊 2"/>
          <p:cNvSpPr txBox="1">
            <a:spLocks noChangeArrowheads="1"/>
          </p:cNvSpPr>
          <p:nvPr/>
        </p:nvSpPr>
        <p:spPr bwMode="auto">
          <a:xfrm>
            <a:off x="1043609" y="3356794"/>
            <a:ext cx="5184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latin typeface="Calibri" pitchFamily="34" charset="0"/>
              </a:rPr>
              <a:t>但在內在的本質特性上兩者真的可以相容嗎？</a:t>
            </a:r>
          </a:p>
        </p:txBody>
      </p:sp>
      <p:sp>
        <p:nvSpPr>
          <p:cNvPr id="178180" name="Text Box 19"/>
          <p:cNvSpPr txBox="1">
            <a:spLocks noChangeArrowheads="1"/>
          </p:cNvSpPr>
          <p:nvPr/>
        </p:nvSpPr>
        <p:spPr bwMode="auto">
          <a:xfrm>
            <a:off x="1007225" y="2217621"/>
            <a:ext cx="685657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一顆粒子在各處的</a:t>
            </a:r>
            <a:r>
              <a:rPr lang="zh-TW" altLang="en-US" sz="1800" dirty="0">
                <a:solidFill>
                  <a:srgbClr val="FF0000"/>
                </a:solidFill>
              </a:rPr>
              <a:t>物質波的強度 </a:t>
            </a:r>
            <a:r>
              <a:rPr lang="zh-TW" altLang="en-US" sz="1800" dirty="0"/>
              <a:t>≈ 在該處發現此粒子的</a:t>
            </a:r>
            <a:r>
              <a:rPr lang="zh-TW" altLang="en-US" sz="1800" dirty="0">
                <a:solidFill>
                  <a:srgbClr val="FF0000"/>
                </a:solidFill>
              </a:rPr>
              <a:t>機率</a:t>
            </a:r>
          </a:p>
        </p:txBody>
      </p:sp>
      <p:sp>
        <p:nvSpPr>
          <p:cNvPr id="178181" name="文字方塊 4"/>
          <p:cNvSpPr txBox="1">
            <a:spLocks noChangeArrowheads="1"/>
          </p:cNvSpPr>
          <p:nvPr/>
        </p:nvSpPr>
        <p:spPr bwMode="auto">
          <a:xfrm>
            <a:off x="1043608" y="3933056"/>
            <a:ext cx="70362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讓我們以雙狹縫干涉的實驗來進一步聚焦討論兩個圖像的相容性！</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17AB29-A04C-8821-4314-62036A5D7CA3}"/>
              </a:ext>
            </a:extLst>
          </p:cNvPr>
          <p:cNvPicPr>
            <a:picLocks noChangeAspect="1"/>
          </p:cNvPicPr>
          <p:nvPr/>
        </p:nvPicPr>
        <p:blipFill>
          <a:blip r:embed="rId2"/>
          <a:stretch>
            <a:fillRect/>
          </a:stretch>
        </p:blipFill>
        <p:spPr>
          <a:xfrm>
            <a:off x="1226227" y="3717032"/>
            <a:ext cx="6840760" cy="2239895"/>
          </a:xfrm>
          <a:prstGeom prst="rect">
            <a:avLst/>
          </a:prstGeom>
        </p:spPr>
      </p:pic>
      <p:pic>
        <p:nvPicPr>
          <p:cNvPr id="3" name="Picture 2">
            <a:extLst>
              <a:ext uri="{FF2B5EF4-FFF2-40B4-BE49-F238E27FC236}">
                <a16:creationId xmlns:a16="http://schemas.microsoft.com/office/drawing/2014/main" id="{BD8C225E-1BE3-16F8-0DD7-9A40B8ED9EEC}"/>
              </a:ext>
            </a:extLst>
          </p:cNvPr>
          <p:cNvPicPr>
            <a:picLocks noChangeAspect="1"/>
          </p:cNvPicPr>
          <p:nvPr/>
        </p:nvPicPr>
        <p:blipFill>
          <a:blip r:embed="rId3"/>
          <a:stretch>
            <a:fillRect/>
          </a:stretch>
        </p:blipFill>
        <p:spPr>
          <a:xfrm>
            <a:off x="1668457" y="901073"/>
            <a:ext cx="5956300" cy="2565400"/>
          </a:xfrm>
          <a:prstGeom prst="rect">
            <a:avLst/>
          </a:prstGeom>
        </p:spPr>
      </p:pic>
    </p:spTree>
    <p:extLst>
      <p:ext uri="{BB962C8B-B14F-4D97-AF65-F5344CB8AC3E}">
        <p14:creationId xmlns:p14="http://schemas.microsoft.com/office/powerpoint/2010/main" val="169334162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7" name="Text Box 5"/>
          <p:cNvSpPr txBox="1">
            <a:spLocks noChangeArrowheads="1"/>
          </p:cNvSpPr>
          <p:nvPr/>
        </p:nvSpPr>
        <p:spPr bwMode="auto">
          <a:xfrm>
            <a:off x="5211310" y="1190399"/>
            <a:ext cx="3527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t>粒子    顆粒狀不可分割</a:t>
            </a:r>
          </a:p>
        </p:txBody>
      </p:sp>
      <p:sp>
        <p:nvSpPr>
          <p:cNvPr id="23558" name="Text Box 6"/>
          <p:cNvSpPr txBox="1">
            <a:spLocks noChangeArrowheads="1"/>
          </p:cNvSpPr>
          <p:nvPr/>
        </p:nvSpPr>
        <p:spPr bwMode="auto">
          <a:xfrm>
            <a:off x="5292080" y="3766218"/>
            <a:ext cx="23764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波      連續分佈</a:t>
            </a:r>
          </a:p>
        </p:txBody>
      </p:sp>
      <p:sp>
        <p:nvSpPr>
          <p:cNvPr id="7" name="文字方塊 4"/>
          <p:cNvSpPr txBox="1">
            <a:spLocks noChangeArrowheads="1"/>
          </p:cNvSpPr>
          <p:nvPr/>
        </p:nvSpPr>
        <p:spPr bwMode="auto">
          <a:xfrm>
            <a:off x="2150265" y="6263932"/>
            <a:ext cx="48600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利用雙狹縫干涉可以分辨波與粒子的差異。</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4498541-EDAE-254A-9B2B-B1A0A5BF193B}"/>
                  </a:ext>
                </a:extLst>
              </p:cNvPr>
              <p:cNvSpPr txBox="1"/>
              <p:nvPr/>
            </p:nvSpPr>
            <p:spPr>
              <a:xfrm>
                <a:off x="5860379" y="1735931"/>
                <a:ext cx="1546705" cy="307777"/>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2000" b="0" i="1" smtClean="0">
                              <a:latin typeface="Cambria Math" panose="02040503050406030204" pitchFamily="18" charset="0"/>
                              <a:ea typeface="Cambria Math"/>
                            </a:rPr>
                          </m:ctrlPr>
                        </m:sSubPr>
                        <m:e>
                          <m:r>
                            <a:rPr lang="en-US" sz="2000" b="0" i="1" smtClean="0">
                              <a:latin typeface="Cambria Math" panose="02040503050406030204" pitchFamily="18" charset="0"/>
                              <a:ea typeface="Cambria Math"/>
                            </a:rPr>
                            <m:t>𝑃</m:t>
                          </m:r>
                        </m:e>
                        <m:sub>
                          <m:r>
                            <a:rPr lang="en-US" sz="2000" b="0" i="1" smtClean="0">
                              <a:latin typeface="Cambria Math" panose="02040503050406030204" pitchFamily="18" charset="0"/>
                              <a:ea typeface="Cambria Math"/>
                            </a:rPr>
                            <m:t>12</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a:rPr lang="en-US" sz="2000" i="1">
                              <a:latin typeface="Cambria Math" panose="02040503050406030204" pitchFamily="18" charset="0"/>
                              <a:ea typeface="Cambria Math"/>
                            </a:rPr>
                            <m:t>𝑃</m:t>
                          </m:r>
                        </m:e>
                        <m:sub>
                          <m:r>
                            <a:rPr lang="en-US" sz="2000" i="1">
                              <a:latin typeface="Cambria Math" panose="02040503050406030204" pitchFamily="18" charset="0"/>
                              <a:ea typeface="Cambria Math"/>
                            </a:rPr>
                            <m:t>1</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a:rPr lang="en-US" sz="2000" i="1">
                              <a:latin typeface="Cambria Math" panose="02040503050406030204" pitchFamily="18" charset="0"/>
                              <a:ea typeface="Cambria Math"/>
                            </a:rPr>
                            <m:t>𝑃</m:t>
                          </m:r>
                        </m:e>
                        <m:sub>
                          <m:r>
                            <a:rPr lang="en-US" sz="2000" i="1">
                              <a:latin typeface="Cambria Math" panose="02040503050406030204" pitchFamily="18" charset="0"/>
                              <a:ea typeface="Cambria Math"/>
                            </a:rPr>
                            <m:t>2</m:t>
                          </m:r>
                        </m:sub>
                      </m:sSub>
                    </m:oMath>
                  </m:oMathPara>
                </a14:m>
                <a:endParaRPr lang="en-TW" sz="2000" b="0" i="1" dirty="0">
                  <a:latin typeface="Cambria Math"/>
                  <a:ea typeface="Cambria Math"/>
                </a:endParaRPr>
              </a:p>
            </p:txBody>
          </p:sp>
        </mc:Choice>
        <mc:Fallback xmlns="">
          <p:sp>
            <p:nvSpPr>
              <p:cNvPr id="3" name="TextBox 2">
                <a:extLst>
                  <a:ext uri="{FF2B5EF4-FFF2-40B4-BE49-F238E27FC236}">
                    <a16:creationId xmlns:a16="http://schemas.microsoft.com/office/drawing/2014/main" id="{04498541-EDAE-254A-9B2B-B1A0A5BF193B}"/>
                  </a:ext>
                </a:extLst>
              </p:cNvPr>
              <p:cNvSpPr txBox="1">
                <a:spLocks noRot="1" noChangeAspect="1" noMove="1" noResize="1" noEditPoints="1" noAdjustHandles="1" noChangeArrowheads="1" noChangeShapeType="1" noTextEdit="1"/>
              </p:cNvSpPr>
              <p:nvPr/>
            </p:nvSpPr>
            <p:spPr>
              <a:xfrm>
                <a:off x="5860379" y="1735931"/>
                <a:ext cx="1546705" cy="307777"/>
              </a:xfrm>
              <a:prstGeom prst="rect">
                <a:avLst/>
              </a:prstGeom>
              <a:blipFill>
                <a:blip r:embed="rId2"/>
                <a:stretch>
                  <a:fillRect l="-3252" r="-813" b="-1600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4E9D03A-A45C-DF47-B242-461CCAC8C099}"/>
                  </a:ext>
                </a:extLst>
              </p:cNvPr>
              <p:cNvSpPr txBox="1"/>
              <p:nvPr/>
            </p:nvSpPr>
            <p:spPr>
              <a:xfrm>
                <a:off x="5932898" y="4333813"/>
                <a:ext cx="1401666" cy="307777"/>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2000" b="0" i="1" smtClean="0">
                              <a:latin typeface="Cambria Math" panose="02040503050406030204" pitchFamily="18" charset="0"/>
                              <a:ea typeface="Cambria Math"/>
                            </a:rPr>
                          </m:ctrlPr>
                        </m:sSubPr>
                        <m:e>
                          <m:r>
                            <a:rPr lang="en-US" sz="2000" b="0" i="1" smtClean="0">
                              <a:latin typeface="Cambria Math" panose="02040503050406030204" pitchFamily="18" charset="0"/>
                              <a:ea typeface="Cambria Math"/>
                            </a:rPr>
                            <m:t>𝐼</m:t>
                          </m:r>
                        </m:e>
                        <m:sub>
                          <m:r>
                            <a:rPr lang="en-US" sz="2000" b="0" i="1" smtClean="0">
                              <a:latin typeface="Cambria Math" panose="02040503050406030204" pitchFamily="18" charset="0"/>
                              <a:ea typeface="Cambria Math"/>
                            </a:rPr>
                            <m:t>12</m:t>
                          </m:r>
                        </m:sub>
                      </m:sSub>
                      <m:r>
                        <a:rPr lang="en-US" sz="2000" i="1">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a:rPr lang="en-US" sz="2000" b="0" i="1" smtClean="0">
                              <a:latin typeface="Cambria Math" panose="02040503050406030204" pitchFamily="18" charset="0"/>
                              <a:ea typeface="Cambria Math"/>
                            </a:rPr>
                            <m:t>𝐼</m:t>
                          </m:r>
                        </m:e>
                        <m:sub>
                          <m:r>
                            <a:rPr lang="en-US" sz="2000" i="1">
                              <a:latin typeface="Cambria Math" panose="02040503050406030204" pitchFamily="18" charset="0"/>
                              <a:ea typeface="Cambria Math"/>
                            </a:rPr>
                            <m:t>1</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a:rPr lang="en-US" sz="2000" b="0" i="1" smtClean="0">
                              <a:latin typeface="Cambria Math" panose="02040503050406030204" pitchFamily="18" charset="0"/>
                              <a:ea typeface="Cambria Math"/>
                            </a:rPr>
                            <m:t>𝐼</m:t>
                          </m:r>
                        </m:e>
                        <m:sub>
                          <m:r>
                            <a:rPr lang="en-US" sz="2000" i="1">
                              <a:latin typeface="Cambria Math" panose="02040503050406030204" pitchFamily="18" charset="0"/>
                              <a:ea typeface="Cambria Math"/>
                            </a:rPr>
                            <m:t>2</m:t>
                          </m:r>
                        </m:sub>
                      </m:sSub>
                    </m:oMath>
                  </m:oMathPara>
                </a14:m>
                <a:endParaRPr lang="en-TW" sz="2000" b="0" i="1" dirty="0">
                  <a:latin typeface="Cambria Math"/>
                  <a:ea typeface="Cambria Math"/>
                </a:endParaRPr>
              </a:p>
            </p:txBody>
          </p:sp>
        </mc:Choice>
        <mc:Fallback xmlns="">
          <p:sp>
            <p:nvSpPr>
              <p:cNvPr id="10" name="TextBox 9">
                <a:extLst>
                  <a:ext uri="{FF2B5EF4-FFF2-40B4-BE49-F238E27FC236}">
                    <a16:creationId xmlns:a16="http://schemas.microsoft.com/office/drawing/2014/main" id="{44E9D03A-A45C-DF47-B242-461CCAC8C099}"/>
                  </a:ext>
                </a:extLst>
              </p:cNvPr>
              <p:cNvSpPr txBox="1">
                <a:spLocks noRot="1" noChangeAspect="1" noMove="1" noResize="1" noEditPoints="1" noAdjustHandles="1" noChangeArrowheads="1" noChangeShapeType="1" noTextEdit="1"/>
              </p:cNvSpPr>
              <p:nvPr/>
            </p:nvSpPr>
            <p:spPr>
              <a:xfrm>
                <a:off x="5932898" y="4333813"/>
                <a:ext cx="1401666" cy="307777"/>
              </a:xfrm>
              <a:prstGeom prst="rect">
                <a:avLst/>
              </a:prstGeom>
              <a:blipFill>
                <a:blip r:embed="rId3"/>
                <a:stretch>
                  <a:fillRect l="-3604" r="-901" b="-16000"/>
                </a:stretch>
              </a:blipFill>
            </p:spPr>
            <p:txBody>
              <a:bodyPr/>
              <a:lstStyle/>
              <a:p>
                <a:r>
                  <a:rPr lang="en-TW">
                    <a:noFill/>
                  </a:rPr>
                  <a:t> </a:t>
                </a:r>
              </a:p>
            </p:txBody>
          </p:sp>
        </mc:Fallback>
      </mc:AlternateContent>
      <p:pic>
        <p:nvPicPr>
          <p:cNvPr id="4" name="Picture 3">
            <a:extLst>
              <a:ext uri="{FF2B5EF4-FFF2-40B4-BE49-F238E27FC236}">
                <a16:creationId xmlns:a16="http://schemas.microsoft.com/office/drawing/2014/main" id="{D5A56C7E-CA29-7448-A23B-C7A6BC09FE1A}"/>
              </a:ext>
            </a:extLst>
          </p:cNvPr>
          <p:cNvPicPr>
            <a:picLocks noChangeAspect="1"/>
          </p:cNvPicPr>
          <p:nvPr/>
        </p:nvPicPr>
        <p:blipFill>
          <a:blip r:embed="rId4"/>
          <a:stretch>
            <a:fillRect/>
          </a:stretch>
        </p:blipFill>
        <p:spPr>
          <a:xfrm>
            <a:off x="351282" y="398798"/>
            <a:ext cx="4800600" cy="2755900"/>
          </a:xfrm>
          <a:prstGeom prst="rect">
            <a:avLst/>
          </a:prstGeom>
        </p:spPr>
      </p:pic>
      <p:pic>
        <p:nvPicPr>
          <p:cNvPr id="5" name="Picture 4">
            <a:extLst>
              <a:ext uri="{FF2B5EF4-FFF2-40B4-BE49-F238E27FC236}">
                <a16:creationId xmlns:a16="http://schemas.microsoft.com/office/drawing/2014/main" id="{0D03AA69-900E-504B-8029-82EA2E952A8D}"/>
              </a:ext>
            </a:extLst>
          </p:cNvPr>
          <p:cNvPicPr>
            <a:picLocks noChangeAspect="1"/>
          </p:cNvPicPr>
          <p:nvPr/>
        </p:nvPicPr>
        <p:blipFill>
          <a:blip r:embed="rId5"/>
          <a:stretch>
            <a:fillRect/>
          </a:stretch>
        </p:blipFill>
        <p:spPr>
          <a:xfrm>
            <a:off x="351282" y="3154698"/>
            <a:ext cx="4800600" cy="2916494"/>
          </a:xfrm>
          <a:prstGeom prst="rect">
            <a:avLst/>
          </a:prstGeom>
        </p:spPr>
      </p:pic>
      <p:sp>
        <p:nvSpPr>
          <p:cNvPr id="2" name="TextBox 1">
            <a:extLst>
              <a:ext uri="{FF2B5EF4-FFF2-40B4-BE49-F238E27FC236}">
                <a16:creationId xmlns:a16="http://schemas.microsoft.com/office/drawing/2014/main" id="{3CBB5B25-73E9-33FC-95C8-8D5E5C2FC896}"/>
              </a:ext>
            </a:extLst>
          </p:cNvPr>
          <p:cNvSpPr txBox="1"/>
          <p:nvPr/>
        </p:nvSpPr>
        <p:spPr>
          <a:xfrm>
            <a:off x="5211310" y="2219352"/>
            <a:ext cx="3761457" cy="369332"/>
          </a:xfrm>
          <a:prstGeom prst="rect">
            <a:avLst/>
          </a:prstGeom>
          <a:noFill/>
        </p:spPr>
        <p:txBody>
          <a:bodyPr wrap="square" rtlCol="0">
            <a:spAutoFit/>
          </a:bodyPr>
          <a:lstStyle/>
          <a:p>
            <a:pPr algn="l"/>
            <a:r>
              <a:rPr lang="en-TW" sz="1800" dirty="0">
                <a:latin typeface="+mj-lt"/>
                <a:ea typeface="PMingLiU" panose="02020500000000000000" pitchFamily="18" charset="-120"/>
              </a:rPr>
              <a:t>降低槍的發射強度，子彈數變少，</a:t>
            </a:r>
          </a:p>
        </p:txBody>
      </p:sp>
      <p:sp>
        <p:nvSpPr>
          <p:cNvPr id="8" name="TextBox 7">
            <a:extLst>
              <a:ext uri="{FF2B5EF4-FFF2-40B4-BE49-F238E27FC236}">
                <a16:creationId xmlns:a16="http://schemas.microsoft.com/office/drawing/2014/main" id="{97F7D25B-7D08-5A08-CE4C-10C6BC6B6114}"/>
              </a:ext>
            </a:extLst>
          </p:cNvPr>
          <p:cNvSpPr txBox="1"/>
          <p:nvPr/>
        </p:nvSpPr>
        <p:spPr>
          <a:xfrm>
            <a:off x="5211310" y="2661139"/>
            <a:ext cx="3527425" cy="369332"/>
          </a:xfrm>
          <a:prstGeom prst="rect">
            <a:avLst/>
          </a:prstGeom>
          <a:noFill/>
        </p:spPr>
        <p:txBody>
          <a:bodyPr wrap="square">
            <a:spAutoFit/>
          </a:bodyPr>
          <a:lstStyle/>
          <a:p>
            <a:r>
              <a:rPr lang="en-TW" sz="1800" dirty="0">
                <a:latin typeface="+mj-lt"/>
                <a:ea typeface="PMingLiU" panose="02020500000000000000" pitchFamily="18" charset="-120"/>
              </a:rPr>
              <a:t>但每顆子彈依舊相同。</a:t>
            </a:r>
            <a:endParaRPr lang="en-TW" sz="1800" dirty="0"/>
          </a:p>
        </p:txBody>
      </p:sp>
      <p:sp>
        <p:nvSpPr>
          <p:cNvPr id="9" name="TextBox 8">
            <a:extLst>
              <a:ext uri="{FF2B5EF4-FFF2-40B4-BE49-F238E27FC236}">
                <a16:creationId xmlns:a16="http://schemas.microsoft.com/office/drawing/2014/main" id="{3685EA3A-91F4-6D5E-B0FA-133EFB84E79F}"/>
              </a:ext>
            </a:extLst>
          </p:cNvPr>
          <p:cNvSpPr txBox="1"/>
          <p:nvPr/>
        </p:nvSpPr>
        <p:spPr>
          <a:xfrm>
            <a:off x="5292080" y="4898763"/>
            <a:ext cx="3257401" cy="369332"/>
          </a:xfrm>
          <a:prstGeom prst="rect">
            <a:avLst/>
          </a:prstGeom>
          <a:noFill/>
        </p:spPr>
        <p:txBody>
          <a:bodyPr wrap="square" rtlCol="0">
            <a:spAutoFit/>
          </a:bodyPr>
          <a:lstStyle/>
          <a:p>
            <a:pPr algn="l"/>
            <a:r>
              <a:rPr lang="en-TW" sz="1800" dirty="0">
                <a:latin typeface="+mj-lt"/>
                <a:ea typeface="PMingLiU" panose="02020500000000000000" pitchFamily="18" charset="-120"/>
              </a:rPr>
              <a:t>慢慢降低波源的強度，</a:t>
            </a:r>
          </a:p>
        </p:txBody>
      </p:sp>
      <p:sp>
        <p:nvSpPr>
          <p:cNvPr id="12" name="TextBox 11">
            <a:extLst>
              <a:ext uri="{FF2B5EF4-FFF2-40B4-BE49-F238E27FC236}">
                <a16:creationId xmlns:a16="http://schemas.microsoft.com/office/drawing/2014/main" id="{385193DF-00E9-9750-2844-FB0A659F6243}"/>
              </a:ext>
            </a:extLst>
          </p:cNvPr>
          <p:cNvSpPr txBox="1"/>
          <p:nvPr/>
        </p:nvSpPr>
        <p:spPr>
          <a:xfrm>
            <a:off x="5292080" y="5301208"/>
            <a:ext cx="3517196" cy="369332"/>
          </a:xfrm>
          <a:prstGeom prst="rect">
            <a:avLst/>
          </a:prstGeom>
          <a:noFill/>
        </p:spPr>
        <p:txBody>
          <a:bodyPr wrap="square">
            <a:spAutoFit/>
          </a:bodyPr>
          <a:lstStyle/>
          <a:p>
            <a:r>
              <a:rPr lang="en-TW" sz="1800" dirty="0">
                <a:latin typeface="+mj-lt"/>
                <a:ea typeface="PMingLiU" panose="02020500000000000000" pitchFamily="18" charset="-120"/>
              </a:rPr>
              <a:t>屏幕測得的波強度會連續下降！</a:t>
            </a:r>
            <a:endParaRPr lang="en-TW" sz="1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557"/>
                                        </p:tgtEl>
                                        <p:attrNameLst>
                                          <p:attrName>style.visibility</p:attrName>
                                        </p:attrNameLst>
                                      </p:cBhvr>
                                      <p:to>
                                        <p:strVal val="visible"/>
                                      </p:to>
                                    </p:set>
                                    <p:anim calcmode="lin" valueType="num">
                                      <p:cBhvr additive="base">
                                        <p:cTn id="7" dur="500" fill="hold"/>
                                        <p:tgtEl>
                                          <p:spTgt spid="23557"/>
                                        </p:tgtEl>
                                        <p:attrNameLst>
                                          <p:attrName>ppt_x</p:attrName>
                                        </p:attrNameLst>
                                      </p:cBhvr>
                                      <p:tavLst>
                                        <p:tav tm="0">
                                          <p:val>
                                            <p:strVal val="#ppt_x"/>
                                          </p:val>
                                        </p:tav>
                                        <p:tav tm="100000">
                                          <p:val>
                                            <p:strVal val="#ppt_x"/>
                                          </p:val>
                                        </p:tav>
                                      </p:tavLst>
                                    </p:anim>
                                    <p:anim calcmode="lin" valueType="num">
                                      <p:cBhvr additive="base">
                                        <p:cTn id="8" dur="500" fill="hold"/>
                                        <p:tgtEl>
                                          <p:spTgt spid="2355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3558"/>
                                        </p:tgtEl>
                                        <p:attrNameLst>
                                          <p:attrName>style.visibility</p:attrName>
                                        </p:attrNameLst>
                                      </p:cBhvr>
                                      <p:to>
                                        <p:strVal val="visible"/>
                                      </p:to>
                                    </p:set>
                                    <p:anim calcmode="lin" valueType="num">
                                      <p:cBhvr additive="base">
                                        <p:cTn id="21" dur="500" fill="hold"/>
                                        <p:tgtEl>
                                          <p:spTgt spid="23558"/>
                                        </p:tgtEl>
                                        <p:attrNameLst>
                                          <p:attrName>ppt_x</p:attrName>
                                        </p:attrNameLst>
                                      </p:cBhvr>
                                      <p:tavLst>
                                        <p:tav tm="0">
                                          <p:val>
                                            <p:strVal val="#ppt_x"/>
                                          </p:val>
                                        </p:tav>
                                        <p:tav tm="100000">
                                          <p:val>
                                            <p:strVal val="#ppt_x"/>
                                          </p:val>
                                        </p:tav>
                                      </p:tavLst>
                                    </p:anim>
                                    <p:anim calcmode="lin" valueType="num">
                                      <p:cBhvr additive="base">
                                        <p:cTn id="22" dur="500" fill="hold"/>
                                        <p:tgtEl>
                                          <p:spTgt spid="23558"/>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p:bldP spid="23558" grpId="0"/>
      <p:bldP spid="3" grpId="0" animBg="1"/>
      <p:bldP spid="10" grpId="0" animBg="1"/>
      <p:bldP spid="2" grpId="0"/>
      <p:bldP spid="8" grpId="0"/>
      <p:bldP spid="9"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11" descr="http://ciani.phy.uic.edu/PHYS107/Bohr.gif"/>
          <p:cNvPicPr>
            <a:picLocks noChangeAspect="1" noChangeArrowheads="1"/>
          </p:cNvPicPr>
          <p:nvPr/>
        </p:nvPicPr>
        <p:blipFill>
          <a:blip r:embed="rId2">
            <a:extLst>
              <a:ext uri="{28A0092B-C50C-407E-A947-70E740481C1C}">
                <a14:useLocalDpi xmlns:a14="http://schemas.microsoft.com/office/drawing/2010/main" val="0"/>
              </a:ext>
            </a:extLst>
          </a:blip>
          <a:srcRect l="9657" b="3110"/>
          <a:stretch>
            <a:fillRect/>
          </a:stretch>
        </p:blipFill>
        <p:spPr bwMode="auto">
          <a:xfrm>
            <a:off x="762356" y="2630747"/>
            <a:ext cx="2301143" cy="2211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0" name="Picture 7" descr="http://math.ucr.edu/home/baez/diary/paris_2007/paris_de_brogli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76836" y="3014174"/>
            <a:ext cx="1143748" cy="829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1" name="文字方塊 9"/>
          <p:cNvSpPr txBox="1">
            <a:spLocks noChangeArrowheads="1"/>
          </p:cNvSpPr>
          <p:nvPr/>
        </p:nvSpPr>
        <p:spPr bwMode="auto">
          <a:xfrm>
            <a:off x="697996" y="599405"/>
            <a:ext cx="7056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波爾的軌道量子化條件</a:t>
            </a:r>
            <a:r>
              <a:rPr lang="zh-TW" altLang="en-US" sz="1800">
                <a:solidFill>
                  <a:srgbClr val="FF0000"/>
                </a:solidFill>
              </a:rPr>
              <a:t>竟然</a:t>
            </a:r>
            <a:r>
              <a:rPr lang="zh-TW" altLang="en-US" sz="1800"/>
              <a:t>可以被推導出來！ </a:t>
            </a:r>
            <a:r>
              <a:rPr lang="en-US" altLang="zh-TW" sz="1800"/>
              <a:t>What a surprise!</a:t>
            </a:r>
            <a:endParaRPr lang="zh-TW" altLang="en-US" sz="1800"/>
          </a:p>
        </p:txBody>
      </p:sp>
      <p:sp>
        <p:nvSpPr>
          <p:cNvPr id="152583" name="文字方塊 9"/>
          <p:cNvSpPr txBox="1">
            <a:spLocks noChangeArrowheads="1"/>
          </p:cNvSpPr>
          <p:nvPr/>
        </p:nvSpPr>
        <p:spPr bwMode="auto">
          <a:xfrm>
            <a:off x="709114" y="1077291"/>
            <a:ext cx="69294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原子中的電子若是看成波！</a:t>
            </a:r>
          </a:p>
        </p:txBody>
      </p:sp>
      <p:sp>
        <p:nvSpPr>
          <p:cNvPr id="152584" name="文字方塊 10"/>
          <p:cNvSpPr txBox="1">
            <a:spLocks noChangeArrowheads="1"/>
          </p:cNvSpPr>
          <p:nvPr/>
        </p:nvSpPr>
        <p:spPr bwMode="auto">
          <a:xfrm>
            <a:off x="667455" y="1969507"/>
            <a:ext cx="80316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這與駐波的情況類似。與電子波類似的是三度空間的駐波，即振動的</a:t>
            </a:r>
            <a:r>
              <a:rPr lang="en-US" altLang="zh-TW" sz="1800" dirty="0"/>
              <a:t>mode</a:t>
            </a:r>
            <a:r>
              <a:rPr lang="zh-TW" altLang="en-US" sz="1800" dirty="0"/>
              <a:t>。</a:t>
            </a:r>
          </a:p>
        </p:txBody>
      </p:sp>
      <p:sp>
        <p:nvSpPr>
          <p:cNvPr id="152585" name="矩形 9"/>
          <p:cNvSpPr>
            <a:spLocks noChangeArrowheads="1"/>
          </p:cNvSpPr>
          <p:nvPr/>
        </p:nvSpPr>
        <p:spPr bwMode="auto">
          <a:xfrm>
            <a:off x="695106" y="1537610"/>
            <a:ext cx="79763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電子波，要在原子核周圍穩定存在，就自然必須滿足週期性條件！</a:t>
            </a:r>
          </a:p>
        </p:txBody>
      </p:sp>
      <p:pic>
        <p:nvPicPr>
          <p:cNvPr id="152586" name="圖片 9" descr="afg023.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23602" y="2578414"/>
            <a:ext cx="1529718" cy="2179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2" name="文字方塊 11"/>
              <p:cNvSpPr txBox="1"/>
              <p:nvPr/>
            </p:nvSpPr>
            <p:spPr bwMode="auto">
              <a:xfrm>
                <a:off x="7476837" y="620220"/>
                <a:ext cx="941219" cy="369332"/>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en-US" altLang="zh-TW" sz="1800" b="0" i="1" smtClean="0">
                          <a:latin typeface="Cambria Math"/>
                        </a:rPr>
                        <m:t>𝐿</m:t>
                      </m:r>
                      <m:r>
                        <a:rPr lang="en-US" altLang="zh-TW" sz="1800" b="0" i="1" smtClean="0">
                          <a:latin typeface="Cambria Math"/>
                        </a:rPr>
                        <m:t>=</m:t>
                      </m:r>
                      <m:r>
                        <a:rPr lang="en-US" altLang="zh-TW" sz="1800" i="1">
                          <a:latin typeface="Cambria Math"/>
                        </a:rPr>
                        <m:t>𝑛</m:t>
                      </m:r>
                      <m:r>
                        <a:rPr lang="en-US" altLang="zh-TW" sz="1800" i="1" smtClean="0">
                          <a:latin typeface="Cambria Math"/>
                          <a:ea typeface="Cambria Math"/>
                        </a:rPr>
                        <m:t>ℏ</m:t>
                      </m:r>
                    </m:oMath>
                  </m:oMathPara>
                </a14:m>
                <a:endParaRPr lang="zh-TW" altLang="en-US" sz="1800" dirty="0"/>
              </a:p>
            </p:txBody>
          </p:sp>
        </mc:Choice>
        <mc:Fallback xmlns="">
          <p:sp>
            <p:nvSpPr>
              <p:cNvPr id="12" name="文字方塊 11"/>
              <p:cNvSpPr txBox="1">
                <a:spLocks noRot="1" noChangeAspect="1" noMove="1" noResize="1" noEditPoints="1" noAdjustHandles="1" noChangeArrowheads="1" noChangeShapeType="1" noTextEdit="1"/>
              </p:cNvSpPr>
              <p:nvPr/>
            </p:nvSpPr>
            <p:spPr bwMode="auto">
              <a:xfrm>
                <a:off x="7476837" y="620220"/>
                <a:ext cx="941219" cy="369332"/>
              </a:xfrm>
              <a:prstGeom prst="rect">
                <a:avLst/>
              </a:prstGeom>
              <a:blipFill>
                <a:blip r:embed="rId5"/>
                <a:stretch>
                  <a:fillRect/>
                </a:stretch>
              </a:blipFill>
              <a:ln>
                <a:noFill/>
              </a:ln>
            </p:spPr>
            <p:txBody>
              <a:bodyPr/>
              <a:lstStyle/>
              <a:p>
                <a:r>
                  <a:rPr lang="en-TW">
                    <a:noFill/>
                  </a:rPr>
                  <a:t> </a:t>
                </a:r>
              </a:p>
            </p:txBody>
          </p:sp>
        </mc:Fallback>
      </mc:AlternateContent>
      <p:pic>
        <p:nvPicPr>
          <p:cNvPr id="10" name="圖片 14" descr="afg003.jpg">
            <a:extLst>
              <a:ext uri="{FF2B5EF4-FFF2-40B4-BE49-F238E27FC236}">
                <a16:creationId xmlns:a16="http://schemas.microsoft.com/office/drawing/2014/main" id="{75D3FB6E-3DD0-8A4C-AF5D-FF71E959E1A0}"/>
              </a:ext>
            </a:extLst>
          </p:cNvPr>
          <p:cNvPicPr>
            <a:picLocks noChangeAspect="1"/>
          </p:cNvPicPr>
          <p:nvPr/>
        </p:nvPicPr>
        <p:blipFill>
          <a:blip r:embed="rId6" cstate="print">
            <a:duotone>
              <a:prstClr val="black"/>
              <a:schemeClr val="accent3">
                <a:tint val="45000"/>
                <a:satMod val="400000"/>
              </a:schemeClr>
            </a:duotone>
          </a:blip>
          <a:stretch>
            <a:fillRect/>
          </a:stretch>
        </p:blipFill>
        <p:spPr bwMode="auto">
          <a:xfrm>
            <a:off x="3444609" y="2578414"/>
            <a:ext cx="1592560" cy="2211699"/>
          </a:xfrm>
          <a:prstGeom prst="rect">
            <a:avLst/>
          </a:prstGeom>
          <a:noFill/>
          <a:ln>
            <a:noFill/>
          </a:ln>
        </p:spPr>
      </p:pic>
      <p:pic>
        <p:nvPicPr>
          <p:cNvPr id="2" name="Picture 2" descr="http://upload.wikimedia.org/wikipedia/commons/6/6e/Drum_vibration_mode21.gif">
            <a:extLst>
              <a:ext uri="{FF2B5EF4-FFF2-40B4-BE49-F238E27FC236}">
                <a16:creationId xmlns:a16="http://schemas.microsoft.com/office/drawing/2014/main" id="{BFBB3414-03E4-4192-ADAA-ECA785AADA2A}"/>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807669" y="4977412"/>
            <a:ext cx="3276499" cy="1717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2584"/>
                                        </p:tgtEl>
                                        <p:attrNameLst>
                                          <p:attrName>style.visibility</p:attrName>
                                        </p:attrNameLst>
                                      </p:cBhvr>
                                      <p:to>
                                        <p:strVal val="visible"/>
                                      </p:to>
                                    </p:set>
                                    <p:anim calcmode="lin" valueType="num">
                                      <p:cBhvr additive="base">
                                        <p:cTn id="7" dur="500" fill="hold"/>
                                        <p:tgtEl>
                                          <p:spTgt spid="152584"/>
                                        </p:tgtEl>
                                        <p:attrNameLst>
                                          <p:attrName>ppt_x</p:attrName>
                                        </p:attrNameLst>
                                      </p:cBhvr>
                                      <p:tavLst>
                                        <p:tav tm="0">
                                          <p:val>
                                            <p:strVal val="#ppt_x"/>
                                          </p:val>
                                        </p:tav>
                                        <p:tav tm="100000">
                                          <p:val>
                                            <p:strVal val="#ppt_x"/>
                                          </p:val>
                                        </p:tav>
                                      </p:tavLst>
                                    </p:anim>
                                    <p:anim calcmode="lin" valueType="num">
                                      <p:cBhvr additive="base">
                                        <p:cTn id="8" dur="500" fill="hold"/>
                                        <p:tgtEl>
                                          <p:spTgt spid="15258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84"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7" name="Text Box 3"/>
          <p:cNvSpPr txBox="1">
            <a:spLocks noChangeArrowheads="1"/>
          </p:cNvSpPr>
          <p:nvPr/>
        </p:nvSpPr>
        <p:spPr bwMode="auto">
          <a:xfrm>
            <a:off x="5572125" y="2714625"/>
            <a:ext cx="13668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2000"/>
              <a:t>電子？</a:t>
            </a:r>
            <a:r>
              <a:rPr lang="zh-TW" altLang="en-US" sz="2400"/>
              <a:t>    </a:t>
            </a:r>
          </a:p>
        </p:txBody>
      </p:sp>
      <p:pic>
        <p:nvPicPr>
          <p:cNvPr id="2" name="Picture 1">
            <a:extLst>
              <a:ext uri="{FF2B5EF4-FFF2-40B4-BE49-F238E27FC236}">
                <a16:creationId xmlns:a16="http://schemas.microsoft.com/office/drawing/2014/main" id="{284513E9-D3C1-EF4F-95C0-EEA8F1958E08}"/>
              </a:ext>
            </a:extLst>
          </p:cNvPr>
          <p:cNvPicPr>
            <a:picLocks noChangeAspect="1"/>
          </p:cNvPicPr>
          <p:nvPr/>
        </p:nvPicPr>
        <p:blipFill rotWithShape="1">
          <a:blip r:embed="rId2"/>
          <a:srcRect r="39931" b="10625"/>
          <a:stretch/>
        </p:blipFill>
        <p:spPr>
          <a:xfrm>
            <a:off x="2411760" y="1844824"/>
            <a:ext cx="3096344" cy="2571316"/>
          </a:xfrm>
          <a:prstGeom prst="rect">
            <a:avLst/>
          </a:prstGeom>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C2363F-4AD7-D5A6-0FE0-B405C423FD7D}"/>
              </a:ext>
            </a:extLst>
          </p:cNvPr>
          <p:cNvPicPr>
            <a:picLocks noChangeAspect="1"/>
          </p:cNvPicPr>
          <p:nvPr/>
        </p:nvPicPr>
        <p:blipFill>
          <a:blip r:embed="rId2"/>
          <a:stretch>
            <a:fillRect/>
          </a:stretch>
        </p:blipFill>
        <p:spPr>
          <a:xfrm>
            <a:off x="179512" y="404664"/>
            <a:ext cx="8537190" cy="5544616"/>
          </a:xfrm>
          <a:prstGeom prst="rect">
            <a:avLst/>
          </a:prstGeom>
        </p:spPr>
      </p:pic>
      <p:sp>
        <p:nvSpPr>
          <p:cNvPr id="3" name="Text Box 5">
            <a:extLst>
              <a:ext uri="{FF2B5EF4-FFF2-40B4-BE49-F238E27FC236}">
                <a16:creationId xmlns:a16="http://schemas.microsoft.com/office/drawing/2014/main" id="{09DAFCB6-8CB1-891C-9773-8282B64CF339}"/>
              </a:ext>
            </a:extLst>
          </p:cNvPr>
          <p:cNvSpPr txBox="1">
            <a:spLocks noChangeArrowheads="1"/>
          </p:cNvSpPr>
          <p:nvPr/>
        </p:nvSpPr>
        <p:spPr bwMode="auto">
          <a:xfrm>
            <a:off x="3203848" y="6083448"/>
            <a:ext cx="3527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電子    </a:t>
            </a:r>
            <a:r>
              <a:rPr lang="zh-TW" altLang="en-US" sz="1800" b="1" dirty="0">
                <a:solidFill>
                  <a:srgbClr val="FF0000"/>
                </a:solidFill>
              </a:rPr>
              <a:t>顆粒狀無法分割</a:t>
            </a:r>
          </a:p>
        </p:txBody>
      </p:sp>
      <p:sp>
        <p:nvSpPr>
          <p:cNvPr id="4" name="Rectangle 3">
            <a:extLst>
              <a:ext uri="{FF2B5EF4-FFF2-40B4-BE49-F238E27FC236}">
                <a16:creationId xmlns:a16="http://schemas.microsoft.com/office/drawing/2014/main" id="{DA0BA85F-D36B-FC91-3EA5-F31A1A3538DA}"/>
              </a:ext>
            </a:extLst>
          </p:cNvPr>
          <p:cNvSpPr/>
          <p:nvPr/>
        </p:nvSpPr>
        <p:spPr bwMode="auto">
          <a:xfrm>
            <a:off x="179512" y="404664"/>
            <a:ext cx="8640960" cy="144016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rtlCol="0" anchor="ctr">
            <a:spAutoFit/>
          </a:bodyPr>
          <a:lstStyle/>
          <a:p>
            <a:pPr algn="l" eaLnBrk="1" hangingPunct="1">
              <a:spcBef>
                <a:spcPct val="0"/>
              </a:spcBef>
              <a:buFontTx/>
              <a:buNone/>
            </a:pPr>
            <a:endParaRPr lang="en-TW" sz="1800" dirty="0"/>
          </a:p>
        </p:txBody>
      </p:sp>
      <p:sp>
        <p:nvSpPr>
          <p:cNvPr id="5" name="Rectangle 4">
            <a:extLst>
              <a:ext uri="{FF2B5EF4-FFF2-40B4-BE49-F238E27FC236}">
                <a16:creationId xmlns:a16="http://schemas.microsoft.com/office/drawing/2014/main" id="{DAFE1C0A-D4F3-06D3-41C2-ACF09F6FF844}"/>
              </a:ext>
            </a:extLst>
          </p:cNvPr>
          <p:cNvSpPr/>
          <p:nvPr/>
        </p:nvSpPr>
        <p:spPr bwMode="auto">
          <a:xfrm>
            <a:off x="144410" y="3429000"/>
            <a:ext cx="8537190" cy="252028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rtlCol="0" anchor="ctr">
            <a:spAutoFit/>
          </a:bodyPr>
          <a:lstStyle/>
          <a:p>
            <a:pPr algn="l" eaLnBrk="1" hangingPunct="1">
              <a:spcBef>
                <a:spcPct val="0"/>
              </a:spcBef>
              <a:buFontTx/>
              <a:buNone/>
            </a:pPr>
            <a:endParaRPr lang="en-TW" sz="1800" dirty="0"/>
          </a:p>
        </p:txBody>
      </p:sp>
    </p:spTree>
    <p:extLst>
      <p:ext uri="{BB962C8B-B14F-4D97-AF65-F5344CB8AC3E}">
        <p14:creationId xmlns:p14="http://schemas.microsoft.com/office/powerpoint/2010/main" val="206190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3F6C9E-B8D3-F0B6-3BDF-93B2EB2D9E51}"/>
              </a:ext>
            </a:extLst>
          </p:cNvPr>
          <p:cNvPicPr>
            <a:picLocks noChangeAspect="1"/>
          </p:cNvPicPr>
          <p:nvPr/>
        </p:nvPicPr>
        <p:blipFill rotWithShape="1">
          <a:blip r:embed="rId2"/>
          <a:srcRect r="6666"/>
          <a:stretch/>
        </p:blipFill>
        <p:spPr>
          <a:xfrm>
            <a:off x="539552" y="2276872"/>
            <a:ext cx="8064896" cy="2160240"/>
          </a:xfrm>
          <a:prstGeom prst="rect">
            <a:avLst/>
          </a:prstGeom>
        </p:spPr>
      </p:pic>
    </p:spTree>
    <p:extLst>
      <p:ext uri="{BB962C8B-B14F-4D97-AF65-F5344CB8AC3E}">
        <p14:creationId xmlns:p14="http://schemas.microsoft.com/office/powerpoint/2010/main" val="313911195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9058" name="Picture 2" descr="\\Mac\Dropbox\Current\fig1_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300" y="3645024"/>
            <a:ext cx="3931801" cy="2948850"/>
          </a:xfrm>
          <a:prstGeom prst="rect">
            <a:avLst/>
          </a:prstGeom>
          <a:noFill/>
          <a:extLst>
            <a:ext uri="{909E8E84-426E-40DD-AFC4-6F175D3DCCD1}">
              <a14:hiddenFill xmlns:a14="http://schemas.microsoft.com/office/drawing/2010/main">
                <a:solidFill>
                  <a:srgbClr val="FFFFFF"/>
                </a:solidFill>
              </a14:hiddenFill>
            </a:ext>
          </a:extLst>
        </p:spPr>
      </p:pic>
      <p:pic>
        <p:nvPicPr>
          <p:cNvPr id="4290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0181" y="419400"/>
            <a:ext cx="3528392" cy="2340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4596354" y="2929470"/>
            <a:ext cx="2592288" cy="646331"/>
          </a:xfrm>
          <a:prstGeom prst="rect">
            <a:avLst/>
          </a:prstGeom>
        </p:spPr>
        <p:txBody>
          <a:bodyPr wrap="square">
            <a:spAutoFit/>
          </a:bodyPr>
          <a:lstStyle/>
          <a:p>
            <a:r>
              <a:rPr lang="zh-TW" altLang="en-US" sz="1800" dirty="0"/>
              <a:t>外村 彰 </a:t>
            </a:r>
            <a:r>
              <a:rPr lang="en-US" altLang="zh-TW" sz="1800" dirty="0" err="1"/>
              <a:t>Tonomura</a:t>
            </a:r>
            <a:r>
              <a:rPr lang="en-US" altLang="zh-TW" sz="1800" dirty="0"/>
              <a:t> Akira, </a:t>
            </a:r>
          </a:p>
          <a:p>
            <a:r>
              <a:rPr lang="en-US" altLang="zh-TW" sz="1800" dirty="0"/>
              <a:t>1942 – 2012</a:t>
            </a:r>
            <a:endParaRPr lang="zh-TW" altLang="en-US" sz="1800" dirty="0"/>
          </a:p>
        </p:txBody>
      </p:sp>
      <p:pic>
        <p:nvPicPr>
          <p:cNvPr id="4" name="圖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99992" y="3645024"/>
            <a:ext cx="4458361" cy="2960630"/>
          </a:xfrm>
          <a:prstGeom prst="rect">
            <a:avLst/>
          </a:prstGeom>
        </p:spPr>
      </p:pic>
      <p:pic>
        <p:nvPicPr>
          <p:cNvPr id="7" name="Picture 6">
            <a:extLst>
              <a:ext uri="{FF2B5EF4-FFF2-40B4-BE49-F238E27FC236}">
                <a16:creationId xmlns:a16="http://schemas.microsoft.com/office/drawing/2014/main" id="{EB9191C4-3A59-0F41-8871-3299C84527D9}"/>
              </a:ext>
            </a:extLst>
          </p:cNvPr>
          <p:cNvPicPr>
            <a:picLocks noChangeAspect="1"/>
          </p:cNvPicPr>
          <p:nvPr/>
        </p:nvPicPr>
        <p:blipFill rotWithShape="1">
          <a:blip r:embed="rId5"/>
          <a:srcRect r="39931" b="10625"/>
          <a:stretch/>
        </p:blipFill>
        <p:spPr>
          <a:xfrm rot="5400000">
            <a:off x="1497271" y="681914"/>
            <a:ext cx="3096344" cy="2571316"/>
          </a:xfrm>
          <a:prstGeom prst="rect">
            <a:avLst/>
          </a:prstGeom>
        </p:spPr>
      </p:pic>
    </p:spTree>
    <p:extLst>
      <p:ext uri="{BB962C8B-B14F-4D97-AF65-F5344CB8AC3E}">
        <p14:creationId xmlns:p14="http://schemas.microsoft.com/office/powerpoint/2010/main" val="61841664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5696" y="332656"/>
            <a:ext cx="5544616" cy="6173006"/>
          </a:xfrm>
          <a:prstGeom prst="rect">
            <a:avLst/>
          </a:prstGeom>
        </p:spPr>
      </p:pic>
    </p:spTree>
    <p:extLst>
      <p:ext uri="{BB962C8B-B14F-4D97-AF65-F5344CB8AC3E}">
        <p14:creationId xmlns:p14="http://schemas.microsoft.com/office/powerpoint/2010/main" val="39262624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hlinkClick r:id="rId2"/>
          </p:cNvPr>
          <p:cNvPicPr>
            <a:picLocks noChangeAspect="1"/>
          </p:cNvPicPr>
          <p:nvPr/>
        </p:nvPicPr>
        <p:blipFill rotWithShape="1">
          <a:blip r:embed="rId3">
            <a:extLst>
              <a:ext uri="{28A0092B-C50C-407E-A947-70E740481C1C}">
                <a14:useLocalDpi xmlns:a14="http://schemas.microsoft.com/office/drawing/2010/main" val="0"/>
              </a:ext>
            </a:extLst>
          </a:blip>
          <a:srcRect l="1398"/>
          <a:stretch/>
        </p:blipFill>
        <p:spPr>
          <a:xfrm>
            <a:off x="578223" y="120480"/>
            <a:ext cx="8102437" cy="6617040"/>
          </a:xfrm>
          <a:prstGeom prst="rect">
            <a:avLst/>
          </a:prstGeom>
        </p:spPr>
      </p:pic>
    </p:spTree>
    <p:extLst>
      <p:ext uri="{BB962C8B-B14F-4D97-AF65-F5344CB8AC3E}">
        <p14:creationId xmlns:p14="http://schemas.microsoft.com/office/powerpoint/2010/main" val="406628165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4" descr="f39_08"/>
          <p:cNvPicPr>
            <a:picLocks noChangeAspect="1" noChangeArrowheads="1"/>
          </p:cNvPicPr>
          <p:nvPr/>
        </p:nvPicPr>
        <p:blipFill rotWithShape="1">
          <a:blip r:embed="rId2">
            <a:extLst>
              <a:ext uri="{28A0092B-C50C-407E-A947-70E740481C1C}">
                <a14:useLocalDpi xmlns:a14="http://schemas.microsoft.com/office/drawing/2010/main" val="0"/>
              </a:ext>
            </a:extLst>
          </a:blip>
          <a:srcRect l="7094" r="1026" b="69698"/>
          <a:stretch/>
        </p:blipFill>
        <p:spPr bwMode="auto">
          <a:xfrm>
            <a:off x="205117" y="1052736"/>
            <a:ext cx="4366001" cy="947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Text Box 5"/>
          <p:cNvSpPr txBox="1">
            <a:spLocks noChangeArrowheads="1"/>
          </p:cNvSpPr>
          <p:nvPr/>
        </p:nvSpPr>
        <p:spPr bwMode="auto">
          <a:xfrm>
            <a:off x="1331913" y="4292600"/>
            <a:ext cx="3527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電子    </a:t>
            </a:r>
            <a:r>
              <a:rPr lang="zh-TW" altLang="en-US" sz="1800" b="1" dirty="0">
                <a:solidFill>
                  <a:srgbClr val="FF0000"/>
                </a:solidFill>
              </a:rPr>
              <a:t>顆粒狀無法分割</a:t>
            </a:r>
          </a:p>
        </p:txBody>
      </p:sp>
      <p:pic>
        <p:nvPicPr>
          <p:cNvPr id="6" name="Picture 4" descr="f39_08"/>
          <p:cNvPicPr>
            <a:picLocks noChangeAspect="1" noChangeArrowheads="1"/>
          </p:cNvPicPr>
          <p:nvPr/>
        </p:nvPicPr>
        <p:blipFill rotWithShape="1">
          <a:blip r:embed="rId2">
            <a:extLst>
              <a:ext uri="{28A0092B-C50C-407E-A947-70E740481C1C}">
                <a14:useLocalDpi xmlns:a14="http://schemas.microsoft.com/office/drawing/2010/main" val="0"/>
              </a:ext>
            </a:extLst>
          </a:blip>
          <a:srcRect l="6595"/>
          <a:stretch/>
        </p:blipFill>
        <p:spPr bwMode="auto">
          <a:xfrm>
            <a:off x="140172" y="1052736"/>
            <a:ext cx="4495889" cy="3168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4283968" y="4290291"/>
            <a:ext cx="25202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電子分布出現干涉條紋</a:t>
            </a:r>
          </a:p>
        </p:txBody>
      </p:sp>
      <p:pic>
        <p:nvPicPr>
          <p:cNvPr id="9" name="Picture 8">
            <a:extLst>
              <a:ext uri="{FF2B5EF4-FFF2-40B4-BE49-F238E27FC236}">
                <a16:creationId xmlns:a16="http://schemas.microsoft.com/office/drawing/2014/main" id="{84AF427D-C82D-5E49-8B88-1B2FB8889AD7}"/>
              </a:ext>
            </a:extLst>
          </p:cNvPr>
          <p:cNvPicPr>
            <a:picLocks noChangeAspect="1"/>
          </p:cNvPicPr>
          <p:nvPr/>
        </p:nvPicPr>
        <p:blipFill rotWithShape="1">
          <a:blip r:embed="rId3"/>
          <a:srcRect r="-580" b="10625"/>
          <a:stretch/>
        </p:blipFill>
        <p:spPr>
          <a:xfrm>
            <a:off x="4701006" y="1052736"/>
            <a:ext cx="4391137" cy="217780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4" descr="f39_08"/>
          <p:cNvPicPr>
            <a:picLocks noChangeAspect="1" noChangeArrowheads="1"/>
          </p:cNvPicPr>
          <p:nvPr/>
        </p:nvPicPr>
        <p:blipFill>
          <a:blip r:embed="rId2">
            <a:extLst>
              <a:ext uri="{28A0092B-C50C-407E-A947-70E740481C1C}">
                <a14:useLocalDpi xmlns:a14="http://schemas.microsoft.com/office/drawing/2010/main" val="0"/>
              </a:ext>
            </a:extLst>
          </a:blip>
          <a:srcRect b="69698"/>
          <a:stretch>
            <a:fillRect/>
          </a:stretch>
        </p:blipFill>
        <p:spPr bwMode="auto">
          <a:xfrm>
            <a:off x="357609" y="710605"/>
            <a:ext cx="35814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77" name="Picture 4" descr="f39_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609" y="710605"/>
            <a:ext cx="3581400" cy="235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8" name="文字方塊 6"/>
          <p:cNvSpPr txBox="1">
            <a:spLocks noChangeArrowheads="1"/>
          </p:cNvSpPr>
          <p:nvPr/>
        </p:nvSpPr>
        <p:spPr bwMode="auto">
          <a:xfrm>
            <a:off x="1619672" y="3947182"/>
            <a:ext cx="5111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干涉的條紋分佈得用波函數的疊加說明。</a:t>
            </a:r>
          </a:p>
        </p:txBody>
      </p:sp>
      <p:sp>
        <p:nvSpPr>
          <p:cNvPr id="182280" name="文字方塊 9"/>
          <p:cNvSpPr txBox="1">
            <a:spLocks noChangeArrowheads="1"/>
          </p:cNvSpPr>
          <p:nvPr/>
        </p:nvSpPr>
        <p:spPr bwMode="auto">
          <a:xfrm>
            <a:off x="1619672" y="4378982"/>
            <a:ext cx="64087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進一步證實了波的傳播是適用於電子在撞擊觀察屏幕前的運動。</a:t>
            </a:r>
          </a:p>
        </p:txBody>
      </p:sp>
      <p:sp>
        <p:nvSpPr>
          <p:cNvPr id="182281" name="文字方塊 10"/>
          <p:cNvSpPr txBox="1">
            <a:spLocks noChangeArrowheads="1"/>
          </p:cNvSpPr>
          <p:nvPr/>
        </p:nvSpPr>
        <p:spPr bwMode="auto">
          <a:xfrm>
            <a:off x="1619672" y="4810782"/>
            <a:ext cx="56880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屏幕上波函數的強度是正比於該處發現電子的機率！</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BC0B256A-9CAA-AB4C-B101-216420077898}"/>
                  </a:ext>
                </a:extLst>
              </p:cNvPr>
              <p:cNvSpPr txBox="1"/>
              <p:nvPr/>
            </p:nvSpPr>
            <p:spPr>
              <a:xfrm>
                <a:off x="5626290" y="3068042"/>
                <a:ext cx="1546705" cy="307777"/>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2000" b="0" i="1" smtClean="0">
                              <a:latin typeface="Cambria Math" panose="02040503050406030204" pitchFamily="18" charset="0"/>
                              <a:ea typeface="Cambria Math"/>
                            </a:rPr>
                          </m:ctrlPr>
                        </m:sSubPr>
                        <m:e>
                          <m:r>
                            <a:rPr lang="en-US" sz="2000" b="0" i="1" smtClean="0">
                              <a:latin typeface="Cambria Math" panose="02040503050406030204" pitchFamily="18" charset="0"/>
                              <a:ea typeface="Cambria Math"/>
                            </a:rPr>
                            <m:t>𝑃</m:t>
                          </m:r>
                        </m:e>
                        <m:sub>
                          <m:r>
                            <a:rPr lang="en-US" sz="2000" b="0" i="1" smtClean="0">
                              <a:latin typeface="Cambria Math" panose="02040503050406030204" pitchFamily="18" charset="0"/>
                              <a:ea typeface="Cambria Math"/>
                            </a:rPr>
                            <m:t>12</m:t>
                          </m:r>
                        </m:sub>
                      </m:sSub>
                      <m:r>
                        <a:rPr lang="en-US" sz="2000" i="1">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a:rPr lang="en-US" sz="2000" i="1">
                              <a:latin typeface="Cambria Math" panose="02040503050406030204" pitchFamily="18" charset="0"/>
                              <a:ea typeface="Cambria Math"/>
                            </a:rPr>
                            <m:t>𝑃</m:t>
                          </m:r>
                        </m:e>
                        <m:sub>
                          <m:r>
                            <a:rPr lang="en-US" sz="2000" i="1">
                              <a:latin typeface="Cambria Math" panose="02040503050406030204" pitchFamily="18" charset="0"/>
                              <a:ea typeface="Cambria Math"/>
                            </a:rPr>
                            <m:t>1</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a:rPr lang="en-US" sz="2000" i="1">
                              <a:latin typeface="Cambria Math" panose="02040503050406030204" pitchFamily="18" charset="0"/>
                              <a:ea typeface="Cambria Math"/>
                            </a:rPr>
                            <m:t>𝑃</m:t>
                          </m:r>
                        </m:e>
                        <m:sub>
                          <m:r>
                            <a:rPr lang="en-US" sz="2000" i="1">
                              <a:latin typeface="Cambria Math" panose="02040503050406030204" pitchFamily="18" charset="0"/>
                              <a:ea typeface="Cambria Math"/>
                            </a:rPr>
                            <m:t>2</m:t>
                          </m:r>
                        </m:sub>
                      </m:sSub>
                    </m:oMath>
                  </m:oMathPara>
                </a14:m>
                <a:endParaRPr lang="en-TW" sz="2000" b="0" i="1" dirty="0">
                  <a:latin typeface="Cambria Math"/>
                  <a:ea typeface="Cambria Math"/>
                </a:endParaRPr>
              </a:p>
            </p:txBody>
          </p:sp>
        </mc:Choice>
        <mc:Fallback xmlns="">
          <p:sp>
            <p:nvSpPr>
              <p:cNvPr id="10" name="TextBox 9">
                <a:extLst>
                  <a:ext uri="{FF2B5EF4-FFF2-40B4-BE49-F238E27FC236}">
                    <a16:creationId xmlns:a16="http://schemas.microsoft.com/office/drawing/2014/main" id="{BC0B256A-9CAA-AB4C-B101-216420077898}"/>
                  </a:ext>
                </a:extLst>
              </p:cNvPr>
              <p:cNvSpPr txBox="1">
                <a:spLocks noRot="1" noChangeAspect="1" noMove="1" noResize="1" noEditPoints="1" noAdjustHandles="1" noChangeArrowheads="1" noChangeShapeType="1" noTextEdit="1"/>
              </p:cNvSpPr>
              <p:nvPr/>
            </p:nvSpPr>
            <p:spPr>
              <a:xfrm>
                <a:off x="5626290" y="3068042"/>
                <a:ext cx="1546705" cy="307777"/>
              </a:xfrm>
              <a:prstGeom prst="rect">
                <a:avLst/>
              </a:prstGeom>
              <a:blipFill>
                <a:blip r:embed="rId3"/>
                <a:stretch>
                  <a:fillRect l="-3279" r="-820" b="-1600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98DC6F0-3C0A-454E-9E12-2D028622B93E}"/>
                  </a:ext>
                </a:extLst>
              </p:cNvPr>
              <p:cNvSpPr txBox="1"/>
              <p:nvPr/>
            </p:nvSpPr>
            <p:spPr>
              <a:xfrm>
                <a:off x="5609565" y="3479864"/>
                <a:ext cx="1692899" cy="307777"/>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2000" b="0" i="1" smtClean="0">
                              <a:latin typeface="Cambria Math" panose="02040503050406030204" pitchFamily="18" charset="0"/>
                              <a:ea typeface="Cambria Math"/>
                            </a:rPr>
                          </m:ctrlPr>
                        </m:sSubPr>
                        <m:e>
                          <m:r>
                            <m:rPr>
                              <m:sty m:val="p"/>
                            </m:rPr>
                            <a:rPr lang="el-GR" sz="2000" b="0" i="1" smtClean="0">
                              <a:latin typeface="Cambria Math" panose="02040503050406030204" pitchFamily="18" charset="0"/>
                              <a:ea typeface="Cambria Math" panose="02040503050406030204" pitchFamily="18" charset="0"/>
                            </a:rPr>
                            <m:t>Ψ</m:t>
                          </m:r>
                        </m:e>
                        <m:sub>
                          <m:r>
                            <a:rPr lang="en-US" sz="2000" b="0" i="1" smtClean="0">
                              <a:latin typeface="Cambria Math" panose="02040503050406030204" pitchFamily="18" charset="0"/>
                              <a:ea typeface="Cambria Math"/>
                            </a:rPr>
                            <m:t>12</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m:rPr>
                              <m:sty m:val="p"/>
                            </m:rPr>
                            <a:rPr lang="el-GR" sz="2000" i="1" smtClean="0">
                              <a:latin typeface="Cambria Math" panose="02040503050406030204" pitchFamily="18" charset="0"/>
                              <a:ea typeface="Cambria Math" panose="02040503050406030204" pitchFamily="18" charset="0"/>
                            </a:rPr>
                            <m:t>Ψ</m:t>
                          </m:r>
                        </m:e>
                        <m:sub>
                          <m:r>
                            <a:rPr lang="en-US" sz="2000" i="1">
                              <a:latin typeface="Cambria Math" panose="02040503050406030204" pitchFamily="18" charset="0"/>
                              <a:ea typeface="Cambria Math"/>
                            </a:rPr>
                            <m:t>1</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m:rPr>
                              <m:sty m:val="p"/>
                            </m:rPr>
                            <a:rPr lang="el-GR" sz="2000" i="1" smtClean="0">
                              <a:latin typeface="Cambria Math" panose="02040503050406030204" pitchFamily="18" charset="0"/>
                              <a:ea typeface="Cambria Math" panose="02040503050406030204" pitchFamily="18" charset="0"/>
                            </a:rPr>
                            <m:t>Ψ</m:t>
                          </m:r>
                        </m:e>
                        <m:sub>
                          <m:r>
                            <a:rPr lang="en-US" sz="2000" i="1">
                              <a:latin typeface="Cambria Math" panose="02040503050406030204" pitchFamily="18" charset="0"/>
                              <a:ea typeface="Cambria Math"/>
                            </a:rPr>
                            <m:t>2</m:t>
                          </m:r>
                        </m:sub>
                      </m:sSub>
                    </m:oMath>
                  </m:oMathPara>
                </a14:m>
                <a:endParaRPr lang="en-TW" sz="2000" b="0" i="1" dirty="0">
                  <a:latin typeface="Cambria Math"/>
                  <a:ea typeface="Cambria Math"/>
                </a:endParaRPr>
              </a:p>
            </p:txBody>
          </p:sp>
        </mc:Choice>
        <mc:Fallback xmlns="">
          <p:sp>
            <p:nvSpPr>
              <p:cNvPr id="11" name="TextBox 10">
                <a:extLst>
                  <a:ext uri="{FF2B5EF4-FFF2-40B4-BE49-F238E27FC236}">
                    <a16:creationId xmlns:a16="http://schemas.microsoft.com/office/drawing/2014/main" id="{C98DC6F0-3C0A-454E-9E12-2D028622B93E}"/>
                  </a:ext>
                </a:extLst>
              </p:cNvPr>
              <p:cNvSpPr txBox="1">
                <a:spLocks noRot="1" noChangeAspect="1" noMove="1" noResize="1" noEditPoints="1" noAdjustHandles="1" noChangeArrowheads="1" noChangeShapeType="1" noTextEdit="1"/>
              </p:cNvSpPr>
              <p:nvPr/>
            </p:nvSpPr>
            <p:spPr>
              <a:xfrm>
                <a:off x="5609565" y="3479864"/>
                <a:ext cx="1692899" cy="307777"/>
              </a:xfrm>
              <a:prstGeom prst="rect">
                <a:avLst/>
              </a:prstGeom>
              <a:blipFill>
                <a:blip r:embed="rId4"/>
                <a:stretch>
                  <a:fillRect l="-2963" b="-12000"/>
                </a:stretch>
              </a:blipFill>
            </p:spPr>
            <p:txBody>
              <a:bodyPr/>
              <a:lstStyle/>
              <a:p>
                <a:r>
                  <a:rPr lang="en-TW">
                    <a:noFill/>
                  </a:rPr>
                  <a:t> </a:t>
                </a:r>
              </a:p>
            </p:txBody>
          </p:sp>
        </mc:Fallback>
      </mc:AlternateContent>
      <p:pic>
        <p:nvPicPr>
          <p:cNvPr id="12" name="Picture 11">
            <a:extLst>
              <a:ext uri="{FF2B5EF4-FFF2-40B4-BE49-F238E27FC236}">
                <a16:creationId xmlns:a16="http://schemas.microsoft.com/office/drawing/2014/main" id="{2AB33493-A70F-8148-9690-C7E8DCEEFF42}"/>
              </a:ext>
            </a:extLst>
          </p:cNvPr>
          <p:cNvPicPr>
            <a:picLocks noChangeAspect="1"/>
          </p:cNvPicPr>
          <p:nvPr/>
        </p:nvPicPr>
        <p:blipFill rotWithShape="1">
          <a:blip r:embed="rId5"/>
          <a:srcRect r="-580" b="10625"/>
          <a:stretch/>
        </p:blipFill>
        <p:spPr>
          <a:xfrm>
            <a:off x="4260447" y="747361"/>
            <a:ext cx="4391137" cy="2177806"/>
          </a:xfrm>
          <a:prstGeom prst="rect">
            <a:avLst/>
          </a:prstGeom>
        </p:spPr>
      </p:pic>
      <p:pic>
        <p:nvPicPr>
          <p:cNvPr id="2" name="Picture 1">
            <a:extLst>
              <a:ext uri="{FF2B5EF4-FFF2-40B4-BE49-F238E27FC236}">
                <a16:creationId xmlns:a16="http://schemas.microsoft.com/office/drawing/2014/main" id="{70B51F28-3323-5283-AC5D-24F00B2A47AA}"/>
              </a:ext>
            </a:extLst>
          </p:cNvPr>
          <p:cNvPicPr>
            <a:picLocks noChangeAspect="1"/>
          </p:cNvPicPr>
          <p:nvPr/>
        </p:nvPicPr>
        <p:blipFill>
          <a:blip r:embed="rId6"/>
          <a:stretch>
            <a:fillRect/>
          </a:stretch>
        </p:blipFill>
        <p:spPr>
          <a:xfrm>
            <a:off x="1056109" y="5447369"/>
            <a:ext cx="6972300" cy="965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Text Box 11"/>
          <p:cNvSpPr txBox="1">
            <a:spLocks noChangeArrowheads="1"/>
          </p:cNvSpPr>
          <p:nvPr/>
        </p:nvSpPr>
        <p:spPr bwMode="auto">
          <a:xfrm>
            <a:off x="1908175" y="3717925"/>
            <a:ext cx="5643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t>然而，觀察到的電子都是呈現顆粒狀，</a:t>
            </a:r>
            <a:endParaRPr lang="en-US" altLang="zh-TW" sz="1800"/>
          </a:p>
        </p:txBody>
      </p:sp>
      <p:pic>
        <p:nvPicPr>
          <p:cNvPr id="183299" name="Picture 4" descr="f39_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413" y="1125538"/>
            <a:ext cx="3581400" cy="235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1" name="文字方塊 4"/>
          <p:cNvSpPr txBox="1">
            <a:spLocks noChangeArrowheads="1"/>
          </p:cNvSpPr>
          <p:nvPr/>
        </p:nvSpPr>
        <p:spPr bwMode="auto">
          <a:xfrm>
            <a:off x="1908175" y="4221163"/>
            <a:ext cx="4032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latin typeface="Calibri" pitchFamily="34" charset="0"/>
              </a:rPr>
              <a:t>電子是如粒子般無法分割的！</a:t>
            </a:r>
          </a:p>
        </p:txBody>
      </p:sp>
      <p:sp>
        <p:nvSpPr>
          <p:cNvPr id="6" name="文字方塊 9"/>
          <p:cNvSpPr txBox="1">
            <a:spLocks noChangeArrowheads="1"/>
          </p:cNvSpPr>
          <p:nvPr/>
        </p:nvSpPr>
        <p:spPr bwMode="auto">
          <a:xfrm>
            <a:off x="1908175" y="4725144"/>
            <a:ext cx="568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我們似乎無可避免必須接受粒子狀的波，或波狀的粒子！</a:t>
            </a:r>
          </a:p>
        </p:txBody>
      </p:sp>
      <p:sp>
        <p:nvSpPr>
          <p:cNvPr id="7" name="文字方塊 28"/>
          <p:cNvSpPr txBox="1">
            <a:spLocks noChangeArrowheads="1"/>
          </p:cNvSpPr>
          <p:nvPr/>
        </p:nvSpPr>
        <p:spPr bwMode="auto">
          <a:xfrm>
            <a:off x="1908175" y="5619628"/>
            <a:ext cx="48960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但，波性與粒子性是幾乎無法相容的！</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34767CA2-90F7-D747-8743-28FBC0DDEF52}"/>
              </a:ext>
            </a:extLst>
          </p:cNvPr>
          <p:cNvPicPr>
            <a:picLocks noChangeAspect="1"/>
          </p:cNvPicPr>
          <p:nvPr/>
        </p:nvPicPr>
        <p:blipFill rotWithShape="1">
          <a:blip r:embed="rId2"/>
          <a:srcRect r="-580" b="10625"/>
          <a:stretch/>
        </p:blipFill>
        <p:spPr>
          <a:xfrm>
            <a:off x="27124" y="1778704"/>
            <a:ext cx="4756013" cy="2384049"/>
          </a:xfrm>
          <a:prstGeom prst="rect">
            <a:avLst/>
          </a:prstGeom>
        </p:spPr>
      </p:pic>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502AC42A-9F19-5F4A-A2AD-A76279ADDD13}"/>
                  </a:ext>
                </a:extLst>
              </p:cNvPr>
              <p:cNvSpPr txBox="1"/>
              <p:nvPr/>
            </p:nvSpPr>
            <p:spPr>
              <a:xfrm>
                <a:off x="6029085" y="6053452"/>
                <a:ext cx="1546705" cy="307777"/>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2000" b="0" i="1" smtClean="0">
                              <a:latin typeface="Cambria Math" panose="02040503050406030204" pitchFamily="18" charset="0"/>
                              <a:ea typeface="Cambria Math"/>
                            </a:rPr>
                          </m:ctrlPr>
                        </m:sSubPr>
                        <m:e>
                          <m:r>
                            <a:rPr lang="en-US" sz="2000" b="0" i="1" smtClean="0">
                              <a:latin typeface="Cambria Math" panose="02040503050406030204" pitchFamily="18" charset="0"/>
                              <a:ea typeface="Cambria Math"/>
                            </a:rPr>
                            <m:t>𝑃</m:t>
                          </m:r>
                        </m:e>
                        <m:sub>
                          <m:r>
                            <a:rPr lang="en-US" sz="2000" b="0" i="1" smtClean="0">
                              <a:latin typeface="Cambria Math" panose="02040503050406030204" pitchFamily="18" charset="0"/>
                              <a:ea typeface="Cambria Math"/>
                            </a:rPr>
                            <m:t>12</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a:rPr lang="en-US" sz="2000" i="1">
                              <a:latin typeface="Cambria Math" panose="02040503050406030204" pitchFamily="18" charset="0"/>
                              <a:ea typeface="Cambria Math"/>
                            </a:rPr>
                            <m:t>𝑃</m:t>
                          </m:r>
                        </m:e>
                        <m:sub>
                          <m:r>
                            <a:rPr lang="en-US" sz="2000" i="1">
                              <a:latin typeface="Cambria Math" panose="02040503050406030204" pitchFamily="18" charset="0"/>
                              <a:ea typeface="Cambria Math"/>
                            </a:rPr>
                            <m:t>1</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a:rPr lang="en-US" sz="2000" i="1">
                              <a:latin typeface="Cambria Math" panose="02040503050406030204" pitchFamily="18" charset="0"/>
                              <a:ea typeface="Cambria Math"/>
                            </a:rPr>
                            <m:t>𝑃</m:t>
                          </m:r>
                        </m:e>
                        <m:sub>
                          <m:r>
                            <a:rPr lang="en-US" sz="2000" i="1">
                              <a:latin typeface="Cambria Math" panose="02040503050406030204" pitchFamily="18" charset="0"/>
                              <a:ea typeface="Cambria Math"/>
                            </a:rPr>
                            <m:t>2</m:t>
                          </m:r>
                        </m:sub>
                      </m:sSub>
                    </m:oMath>
                  </m:oMathPara>
                </a14:m>
                <a:endParaRPr lang="en-TW" sz="2000" b="0" i="1" dirty="0">
                  <a:latin typeface="Cambria Math"/>
                  <a:ea typeface="Cambria Math"/>
                </a:endParaRPr>
              </a:p>
            </p:txBody>
          </p:sp>
        </mc:Choice>
        <mc:Fallback xmlns="">
          <p:sp>
            <p:nvSpPr>
              <p:cNvPr id="29" name="TextBox 28">
                <a:extLst>
                  <a:ext uri="{FF2B5EF4-FFF2-40B4-BE49-F238E27FC236}">
                    <a16:creationId xmlns:a16="http://schemas.microsoft.com/office/drawing/2014/main" id="{502AC42A-9F19-5F4A-A2AD-A76279ADDD13}"/>
                  </a:ext>
                </a:extLst>
              </p:cNvPr>
              <p:cNvSpPr txBox="1">
                <a:spLocks noRot="1" noChangeAspect="1" noMove="1" noResize="1" noEditPoints="1" noAdjustHandles="1" noChangeArrowheads="1" noChangeShapeType="1" noTextEdit="1"/>
              </p:cNvSpPr>
              <p:nvPr/>
            </p:nvSpPr>
            <p:spPr>
              <a:xfrm>
                <a:off x="6029085" y="6053452"/>
                <a:ext cx="1546705" cy="307777"/>
              </a:xfrm>
              <a:prstGeom prst="rect">
                <a:avLst/>
              </a:prstGeom>
              <a:blipFill>
                <a:blip r:embed="rId3"/>
                <a:stretch>
                  <a:fillRect l="-3252" r="-813" b="-11538"/>
                </a:stretch>
              </a:blipFill>
            </p:spPr>
            <p:txBody>
              <a:bodyPr/>
              <a:lstStyle/>
              <a:p>
                <a:r>
                  <a:rPr lang="en-TW">
                    <a:noFill/>
                  </a:rPr>
                  <a:t> </a:t>
                </a:r>
              </a:p>
            </p:txBody>
          </p:sp>
        </mc:Fallback>
      </mc:AlternateContent>
      <p:sp>
        <p:nvSpPr>
          <p:cNvPr id="7176" name="Text Box 8"/>
          <p:cNvSpPr txBox="1">
            <a:spLocks noChangeArrowheads="1"/>
          </p:cNvSpPr>
          <p:nvPr/>
        </p:nvSpPr>
        <p:spPr bwMode="auto">
          <a:xfrm>
            <a:off x="5148263" y="3429000"/>
            <a:ext cx="3600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solidFill>
                  <a:srgbClr val="FF0000"/>
                </a:solidFill>
              </a:rPr>
              <a:t>每一個粒子不是從狹縫一就是從狹縫二通過。只能擇一。</a:t>
            </a:r>
          </a:p>
        </p:txBody>
      </p:sp>
      <p:sp>
        <p:nvSpPr>
          <p:cNvPr id="7177" name="Line 9"/>
          <p:cNvSpPr>
            <a:spLocks noChangeShapeType="1"/>
          </p:cNvSpPr>
          <p:nvPr/>
        </p:nvSpPr>
        <p:spPr bwMode="auto">
          <a:xfrm>
            <a:off x="6143625" y="3500438"/>
            <a:ext cx="571500" cy="642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8" name="Line 10"/>
          <p:cNvSpPr>
            <a:spLocks noChangeShapeType="1"/>
          </p:cNvSpPr>
          <p:nvPr/>
        </p:nvSpPr>
        <p:spPr bwMode="auto">
          <a:xfrm flipH="1">
            <a:off x="6215063" y="3500438"/>
            <a:ext cx="571500" cy="642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7179" name="Text Box 11"/>
          <p:cNvSpPr txBox="1">
            <a:spLocks noChangeArrowheads="1"/>
          </p:cNvSpPr>
          <p:nvPr/>
        </p:nvSpPr>
        <p:spPr bwMode="auto">
          <a:xfrm>
            <a:off x="624767" y="5030486"/>
            <a:ext cx="48958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b="1" dirty="0">
                <a:solidFill>
                  <a:srgbClr val="FF0000"/>
                </a:solidFill>
              </a:rPr>
              <a:t>電子到達狹縫屏幕時沒有特定的位置可言！</a:t>
            </a:r>
          </a:p>
        </p:txBody>
      </p:sp>
      <p:sp>
        <p:nvSpPr>
          <p:cNvPr id="12301" name="Line 13"/>
          <p:cNvSpPr>
            <a:spLocks noChangeShapeType="1"/>
          </p:cNvSpPr>
          <p:nvPr/>
        </p:nvSpPr>
        <p:spPr bwMode="auto">
          <a:xfrm>
            <a:off x="6858000" y="4071938"/>
            <a:ext cx="0" cy="8572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cxnSp>
        <p:nvCxnSpPr>
          <p:cNvPr id="14" name="直線接點 13"/>
          <p:cNvCxnSpPr/>
          <p:nvPr/>
        </p:nvCxnSpPr>
        <p:spPr>
          <a:xfrm flipV="1">
            <a:off x="714375" y="2786063"/>
            <a:ext cx="928688" cy="142875"/>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sp>
        <p:nvSpPr>
          <p:cNvPr id="15" name="上-下雙向箭號 14"/>
          <p:cNvSpPr/>
          <p:nvPr/>
        </p:nvSpPr>
        <p:spPr>
          <a:xfrm>
            <a:off x="7572376" y="3143250"/>
            <a:ext cx="214312" cy="2910202"/>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6" name="文字方塊 15"/>
          <p:cNvSpPr txBox="1">
            <a:spLocks noChangeArrowheads="1"/>
          </p:cNvSpPr>
          <p:nvPr/>
        </p:nvSpPr>
        <p:spPr bwMode="auto">
          <a:xfrm>
            <a:off x="7858125" y="4071938"/>
            <a:ext cx="857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矛盾</a:t>
            </a:r>
          </a:p>
        </p:txBody>
      </p:sp>
      <p:cxnSp>
        <p:nvCxnSpPr>
          <p:cNvPr id="17" name="直線接點 16"/>
          <p:cNvCxnSpPr/>
          <p:nvPr/>
        </p:nvCxnSpPr>
        <p:spPr>
          <a:xfrm flipV="1">
            <a:off x="1643063" y="2643188"/>
            <a:ext cx="714375" cy="142875"/>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 name="直線接點 19"/>
          <p:cNvCxnSpPr/>
          <p:nvPr/>
        </p:nvCxnSpPr>
        <p:spPr>
          <a:xfrm>
            <a:off x="714375" y="2928938"/>
            <a:ext cx="857250" cy="21431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直線接點 22"/>
          <p:cNvCxnSpPr>
            <a:cxnSpLocks/>
          </p:cNvCxnSpPr>
          <p:nvPr/>
        </p:nvCxnSpPr>
        <p:spPr>
          <a:xfrm flipV="1">
            <a:off x="1571625" y="2643188"/>
            <a:ext cx="857250" cy="500063"/>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85360" name="矩形 17"/>
          <p:cNvSpPr>
            <a:spLocks noChangeArrowheads="1"/>
          </p:cNvSpPr>
          <p:nvPr/>
        </p:nvSpPr>
        <p:spPr bwMode="auto">
          <a:xfrm>
            <a:off x="5148263" y="1238233"/>
            <a:ext cx="38163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一個顆粒一直都有</a:t>
            </a:r>
            <a:r>
              <a:rPr lang="zh-TW" altLang="en-US" sz="1800" dirty="0">
                <a:solidFill>
                  <a:srgbClr val="FF0000"/>
                </a:solidFill>
              </a:rPr>
              <a:t>一個特定的</a:t>
            </a:r>
            <a:r>
              <a:rPr lang="zh-TW" altLang="en-US" sz="1800" dirty="0"/>
              <a:t>位置！</a:t>
            </a:r>
          </a:p>
        </p:txBody>
      </p:sp>
      <p:sp>
        <p:nvSpPr>
          <p:cNvPr id="185361" name="文字方塊 18"/>
          <p:cNvSpPr txBox="1">
            <a:spLocks noChangeArrowheads="1"/>
          </p:cNvSpPr>
          <p:nvPr/>
        </p:nvSpPr>
        <p:spPr bwMode="auto">
          <a:xfrm>
            <a:off x="5150345" y="1618456"/>
            <a:ext cx="3168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在此處就不能同時在彼處</a:t>
            </a:r>
          </a:p>
        </p:txBody>
      </p:sp>
      <p:sp>
        <p:nvSpPr>
          <p:cNvPr id="270353" name="文字方塊 20"/>
          <p:cNvSpPr txBox="1">
            <a:spLocks noChangeArrowheads="1"/>
          </p:cNvSpPr>
          <p:nvPr/>
        </p:nvSpPr>
        <p:spPr bwMode="auto">
          <a:xfrm>
            <a:off x="5153277" y="1996977"/>
            <a:ext cx="21605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劈腿不可行原則！</a:t>
            </a:r>
          </a:p>
        </p:txBody>
      </p:sp>
      <p:sp>
        <p:nvSpPr>
          <p:cNvPr id="22" name="Line 9"/>
          <p:cNvSpPr>
            <a:spLocks noChangeShapeType="1"/>
          </p:cNvSpPr>
          <p:nvPr/>
        </p:nvSpPr>
        <p:spPr bwMode="auto">
          <a:xfrm>
            <a:off x="6572250" y="6039760"/>
            <a:ext cx="571500" cy="642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4" name="Line 10"/>
          <p:cNvSpPr>
            <a:spLocks noChangeShapeType="1"/>
          </p:cNvSpPr>
          <p:nvPr/>
        </p:nvSpPr>
        <p:spPr bwMode="auto">
          <a:xfrm flipH="1">
            <a:off x="6484938" y="5961217"/>
            <a:ext cx="571500" cy="642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5" name="Line 13"/>
          <p:cNvSpPr>
            <a:spLocks noChangeShapeType="1"/>
          </p:cNvSpPr>
          <p:nvPr/>
        </p:nvSpPr>
        <p:spPr bwMode="auto">
          <a:xfrm>
            <a:off x="5796136" y="2420938"/>
            <a:ext cx="0" cy="8572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zh-TW" altLang="en-US"/>
          </a:p>
        </p:txBody>
      </p:sp>
      <p:sp>
        <p:nvSpPr>
          <p:cNvPr id="26" name="Line 9"/>
          <p:cNvSpPr>
            <a:spLocks noChangeShapeType="1"/>
          </p:cNvSpPr>
          <p:nvPr/>
        </p:nvSpPr>
        <p:spPr bwMode="auto">
          <a:xfrm>
            <a:off x="6516688" y="1341438"/>
            <a:ext cx="571500" cy="642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7" name="Line 10"/>
          <p:cNvSpPr>
            <a:spLocks noChangeShapeType="1"/>
          </p:cNvSpPr>
          <p:nvPr/>
        </p:nvSpPr>
        <p:spPr bwMode="auto">
          <a:xfrm flipH="1">
            <a:off x="6588125" y="1341438"/>
            <a:ext cx="571500" cy="64293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2" name="文字方塊 1"/>
          <p:cNvSpPr txBox="1"/>
          <p:nvPr/>
        </p:nvSpPr>
        <p:spPr bwMode="auto">
          <a:xfrm>
            <a:off x="6264886" y="2601397"/>
            <a:ext cx="11271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實驗結果</a:t>
            </a: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C7F2AA33-57FB-0947-B08A-4273A61BBF3D}"/>
                  </a:ext>
                </a:extLst>
              </p:cNvPr>
              <p:cNvSpPr txBox="1"/>
              <p:nvPr/>
            </p:nvSpPr>
            <p:spPr>
              <a:xfrm>
                <a:off x="7417908" y="2643188"/>
                <a:ext cx="1546705" cy="307777"/>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2000" b="0" i="1" smtClean="0">
                              <a:latin typeface="Cambria Math" panose="02040503050406030204" pitchFamily="18" charset="0"/>
                              <a:ea typeface="Cambria Math"/>
                            </a:rPr>
                          </m:ctrlPr>
                        </m:sSubPr>
                        <m:e>
                          <m:r>
                            <a:rPr lang="en-US" sz="2000" b="0" i="1" smtClean="0">
                              <a:latin typeface="Cambria Math" panose="02040503050406030204" pitchFamily="18" charset="0"/>
                              <a:ea typeface="Cambria Math"/>
                            </a:rPr>
                            <m:t>𝑃</m:t>
                          </m:r>
                        </m:e>
                        <m:sub>
                          <m:r>
                            <a:rPr lang="en-US" sz="2000" b="0" i="1" smtClean="0">
                              <a:latin typeface="Cambria Math" panose="02040503050406030204" pitchFamily="18" charset="0"/>
                              <a:ea typeface="Cambria Math"/>
                            </a:rPr>
                            <m:t>12</m:t>
                          </m:r>
                        </m:sub>
                      </m:sSub>
                      <m:r>
                        <a:rPr lang="en-US" sz="2000" i="1">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a:rPr lang="en-US" sz="2000" i="1">
                              <a:latin typeface="Cambria Math" panose="02040503050406030204" pitchFamily="18" charset="0"/>
                              <a:ea typeface="Cambria Math"/>
                            </a:rPr>
                            <m:t>𝑃</m:t>
                          </m:r>
                        </m:e>
                        <m:sub>
                          <m:r>
                            <a:rPr lang="en-US" sz="2000" i="1">
                              <a:latin typeface="Cambria Math" panose="02040503050406030204" pitchFamily="18" charset="0"/>
                              <a:ea typeface="Cambria Math"/>
                            </a:rPr>
                            <m:t>1</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a:rPr lang="en-US" sz="2000" i="1">
                              <a:latin typeface="Cambria Math" panose="02040503050406030204" pitchFamily="18" charset="0"/>
                              <a:ea typeface="Cambria Math"/>
                            </a:rPr>
                            <m:t>𝑃</m:t>
                          </m:r>
                        </m:e>
                        <m:sub>
                          <m:r>
                            <a:rPr lang="en-US" sz="2000" i="1">
                              <a:latin typeface="Cambria Math" panose="02040503050406030204" pitchFamily="18" charset="0"/>
                              <a:ea typeface="Cambria Math"/>
                            </a:rPr>
                            <m:t>2</m:t>
                          </m:r>
                        </m:sub>
                      </m:sSub>
                    </m:oMath>
                  </m:oMathPara>
                </a14:m>
                <a:endParaRPr lang="en-TW" sz="2000" b="0" i="1" dirty="0">
                  <a:latin typeface="Cambria Math"/>
                  <a:ea typeface="Cambria Math"/>
                </a:endParaRPr>
              </a:p>
            </p:txBody>
          </p:sp>
        </mc:Choice>
        <mc:Fallback xmlns="">
          <p:sp>
            <p:nvSpPr>
              <p:cNvPr id="28" name="TextBox 27">
                <a:extLst>
                  <a:ext uri="{FF2B5EF4-FFF2-40B4-BE49-F238E27FC236}">
                    <a16:creationId xmlns:a16="http://schemas.microsoft.com/office/drawing/2014/main" id="{C7F2AA33-57FB-0947-B08A-4273A61BBF3D}"/>
                  </a:ext>
                </a:extLst>
              </p:cNvPr>
              <p:cNvSpPr txBox="1">
                <a:spLocks noRot="1" noChangeAspect="1" noMove="1" noResize="1" noEditPoints="1" noAdjustHandles="1" noChangeArrowheads="1" noChangeShapeType="1" noTextEdit="1"/>
              </p:cNvSpPr>
              <p:nvPr/>
            </p:nvSpPr>
            <p:spPr>
              <a:xfrm>
                <a:off x="7417908" y="2643188"/>
                <a:ext cx="1546705" cy="307777"/>
              </a:xfrm>
              <a:prstGeom prst="rect">
                <a:avLst/>
              </a:prstGeom>
              <a:blipFill>
                <a:blip r:embed="rId4"/>
                <a:stretch>
                  <a:fillRect l="-3252" r="-813" b="-16000"/>
                </a:stretch>
              </a:blipFill>
            </p:spPr>
            <p:txBody>
              <a:bodyPr/>
              <a:lstStyle/>
              <a:p>
                <a:r>
                  <a:rPr lang="en-TW">
                    <a:noFill/>
                  </a:rPr>
                  <a:t> </a:t>
                </a:r>
              </a:p>
            </p:txBody>
          </p:sp>
        </mc:Fallback>
      </mc:AlternateContent>
      <p:sp>
        <p:nvSpPr>
          <p:cNvPr id="30" name="文字方塊 20">
            <a:extLst>
              <a:ext uri="{FF2B5EF4-FFF2-40B4-BE49-F238E27FC236}">
                <a16:creationId xmlns:a16="http://schemas.microsoft.com/office/drawing/2014/main" id="{3BB3D6A5-92CB-1A4B-B5E7-9634A2C5FC47}"/>
              </a:ext>
            </a:extLst>
          </p:cNvPr>
          <p:cNvSpPr txBox="1">
            <a:spLocks noChangeArrowheads="1"/>
          </p:cNvSpPr>
          <p:nvPr/>
        </p:nvSpPr>
        <p:spPr bwMode="auto">
          <a:xfrm>
            <a:off x="624767" y="5490067"/>
            <a:ext cx="21605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電子有劈腿的行徑！</a:t>
            </a:r>
          </a:p>
        </p:txBody>
      </p:sp>
      <p:sp>
        <p:nvSpPr>
          <p:cNvPr id="3" name="TextBox 2">
            <a:extLst>
              <a:ext uri="{FF2B5EF4-FFF2-40B4-BE49-F238E27FC236}">
                <a16:creationId xmlns:a16="http://schemas.microsoft.com/office/drawing/2014/main" id="{178E0AB9-8071-C44D-B633-4EAD6FB0FCB7}"/>
              </a:ext>
            </a:extLst>
          </p:cNvPr>
          <p:cNvSpPr txBox="1"/>
          <p:nvPr/>
        </p:nvSpPr>
        <p:spPr>
          <a:xfrm>
            <a:off x="5148263" y="4967838"/>
            <a:ext cx="3995733" cy="369332"/>
          </a:xfrm>
          <a:prstGeom prst="rect">
            <a:avLst/>
          </a:prstGeom>
          <a:noFill/>
        </p:spPr>
        <p:txBody>
          <a:bodyPr wrap="square" rtlCol="0">
            <a:spAutoFit/>
          </a:bodyPr>
          <a:lstStyle/>
          <a:p>
            <a:pPr algn="l"/>
            <a:r>
              <a:rPr lang="en-TW" sz="1800" b="0" dirty="0">
                <a:latin typeface="PMingLiU" panose="02020500000000000000" pitchFamily="18" charset="-120"/>
                <a:ea typeface="PMingLiU" panose="02020500000000000000" pitchFamily="18" charset="-120"/>
              </a:rPr>
              <a:t>如此你可以對到達屏幕的電子分類！</a:t>
            </a:r>
          </a:p>
        </p:txBody>
      </p:sp>
      <p:sp>
        <p:nvSpPr>
          <p:cNvPr id="32" name="TextBox 31">
            <a:extLst>
              <a:ext uri="{FF2B5EF4-FFF2-40B4-BE49-F238E27FC236}">
                <a16:creationId xmlns:a16="http://schemas.microsoft.com/office/drawing/2014/main" id="{41EFE3C8-E853-124A-8236-F16EE8507CBF}"/>
              </a:ext>
            </a:extLst>
          </p:cNvPr>
          <p:cNvSpPr txBox="1"/>
          <p:nvPr/>
        </p:nvSpPr>
        <p:spPr>
          <a:xfrm>
            <a:off x="5131599" y="5425256"/>
            <a:ext cx="2881301" cy="369332"/>
          </a:xfrm>
          <a:prstGeom prst="rect">
            <a:avLst/>
          </a:prstGeom>
          <a:noFill/>
        </p:spPr>
        <p:txBody>
          <a:bodyPr wrap="square" rtlCol="0">
            <a:spAutoFit/>
          </a:bodyPr>
          <a:lstStyle/>
          <a:p>
            <a:pPr algn="l"/>
            <a:r>
              <a:rPr lang="en-TW" sz="1800" b="0" dirty="0">
                <a:latin typeface="PMingLiU" panose="02020500000000000000" pitchFamily="18" charset="-120"/>
                <a:ea typeface="PMingLiU" panose="02020500000000000000" pitchFamily="18" charset="-120"/>
              </a:rPr>
              <a:t>分類後可加總！因此：</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0353"/>
                                        </p:tgtEl>
                                        <p:attrNameLst>
                                          <p:attrName>style.visibility</p:attrName>
                                        </p:attrNameLst>
                                      </p:cBhvr>
                                      <p:to>
                                        <p:strVal val="visible"/>
                                      </p:to>
                                    </p:set>
                                    <p:anim calcmode="lin" valueType="num">
                                      <p:cBhvr additive="base">
                                        <p:cTn id="7" dur="500" fill="hold"/>
                                        <p:tgtEl>
                                          <p:spTgt spid="270353"/>
                                        </p:tgtEl>
                                        <p:attrNameLst>
                                          <p:attrName>ppt_x</p:attrName>
                                        </p:attrNameLst>
                                      </p:cBhvr>
                                      <p:tavLst>
                                        <p:tav tm="0">
                                          <p:val>
                                            <p:strVal val="#ppt_x"/>
                                          </p:val>
                                        </p:tav>
                                        <p:tav tm="100000">
                                          <p:val>
                                            <p:strVal val="#ppt_x"/>
                                          </p:val>
                                        </p:tav>
                                      </p:tavLst>
                                    </p:anim>
                                    <p:anim calcmode="lin" valueType="num">
                                      <p:cBhvr additive="base">
                                        <p:cTn id="8" dur="500" fill="hold"/>
                                        <p:tgtEl>
                                          <p:spTgt spid="27035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500" fill="hold"/>
                                        <p:tgtEl>
                                          <p:spTgt spid="25"/>
                                        </p:tgtEl>
                                        <p:attrNameLst>
                                          <p:attrName>ppt_x</p:attrName>
                                        </p:attrNameLst>
                                      </p:cBhvr>
                                      <p:tavLst>
                                        <p:tav tm="0">
                                          <p:val>
                                            <p:strVal val="#ppt_x"/>
                                          </p:val>
                                        </p:tav>
                                        <p:tav tm="100000">
                                          <p:val>
                                            <p:strVal val="#ppt_x"/>
                                          </p:val>
                                        </p:tav>
                                      </p:tavLst>
                                    </p:anim>
                                    <p:anim calcmode="lin" valueType="num">
                                      <p:cBhvr additive="base">
                                        <p:cTn id="14" dur="500" fill="hold"/>
                                        <p:tgtEl>
                                          <p:spTgt spid="2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176"/>
                                        </p:tgtEl>
                                        <p:attrNameLst>
                                          <p:attrName>style.visibility</p:attrName>
                                        </p:attrNameLst>
                                      </p:cBhvr>
                                      <p:to>
                                        <p:strVal val="visible"/>
                                      </p:to>
                                    </p:set>
                                    <p:anim calcmode="lin" valueType="num">
                                      <p:cBhvr additive="base">
                                        <p:cTn id="17" dur="500" fill="hold"/>
                                        <p:tgtEl>
                                          <p:spTgt spid="7176"/>
                                        </p:tgtEl>
                                        <p:attrNameLst>
                                          <p:attrName>ppt_x</p:attrName>
                                        </p:attrNameLst>
                                      </p:cBhvr>
                                      <p:tavLst>
                                        <p:tav tm="0">
                                          <p:val>
                                            <p:strVal val="#ppt_x"/>
                                          </p:val>
                                        </p:tav>
                                        <p:tav tm="100000">
                                          <p:val>
                                            <p:strVal val="#ppt_x"/>
                                          </p:val>
                                        </p:tav>
                                      </p:tavLst>
                                    </p:anim>
                                    <p:anim calcmode="lin" valueType="num">
                                      <p:cBhvr additive="base">
                                        <p:cTn id="18" dur="500" fill="hold"/>
                                        <p:tgtEl>
                                          <p:spTgt spid="717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 calcmode="lin" valueType="num">
                                      <p:cBhvr additive="base">
                                        <p:cTn id="39" dur="500" fill="hold"/>
                                        <p:tgtEl>
                                          <p:spTgt spid="29"/>
                                        </p:tgtEl>
                                        <p:attrNameLst>
                                          <p:attrName>ppt_x</p:attrName>
                                        </p:attrNameLst>
                                      </p:cBhvr>
                                      <p:tavLst>
                                        <p:tav tm="0">
                                          <p:val>
                                            <p:strVal val="#ppt_x"/>
                                          </p:val>
                                        </p:tav>
                                        <p:tav tm="100000">
                                          <p:val>
                                            <p:strVal val="#ppt_x"/>
                                          </p:val>
                                        </p:tav>
                                      </p:tavLst>
                                    </p:anim>
                                    <p:anim calcmode="lin" valueType="num">
                                      <p:cBhvr additive="base">
                                        <p:cTn id="40" dur="500" fill="hold"/>
                                        <p:tgtEl>
                                          <p:spTgt spid="29"/>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ppt_x"/>
                                          </p:val>
                                        </p:tav>
                                        <p:tav tm="100000">
                                          <p:val>
                                            <p:strVal val="#ppt_x"/>
                                          </p:val>
                                        </p:tav>
                                      </p:tavLst>
                                    </p:anim>
                                    <p:anim calcmode="lin" valueType="num">
                                      <p:cBhvr additive="base">
                                        <p:cTn id="44" dur="500" fill="hold"/>
                                        <p:tgtEl>
                                          <p:spTgt spid="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2301"/>
                                        </p:tgtEl>
                                        <p:attrNameLst>
                                          <p:attrName>style.visibility</p:attrName>
                                        </p:attrNameLst>
                                      </p:cBhvr>
                                      <p:to>
                                        <p:strVal val="visible"/>
                                      </p:to>
                                    </p:set>
                                    <p:anim calcmode="lin" valueType="num">
                                      <p:cBhvr additive="base">
                                        <p:cTn id="47" dur="500" fill="hold"/>
                                        <p:tgtEl>
                                          <p:spTgt spid="12301"/>
                                        </p:tgtEl>
                                        <p:attrNameLst>
                                          <p:attrName>ppt_x</p:attrName>
                                        </p:attrNameLst>
                                      </p:cBhvr>
                                      <p:tavLst>
                                        <p:tav tm="0">
                                          <p:val>
                                            <p:strVal val="#ppt_x"/>
                                          </p:val>
                                        </p:tav>
                                        <p:tav tm="100000">
                                          <p:val>
                                            <p:strVal val="#ppt_x"/>
                                          </p:val>
                                        </p:tav>
                                      </p:tavLst>
                                    </p:anim>
                                    <p:anim calcmode="lin" valueType="num">
                                      <p:cBhvr additive="base">
                                        <p:cTn id="48" dur="500" fill="hold"/>
                                        <p:tgtEl>
                                          <p:spTgt spid="12301"/>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2"/>
                                        </p:tgtEl>
                                        <p:attrNameLst>
                                          <p:attrName>style.visibility</p:attrName>
                                        </p:attrNameLst>
                                      </p:cBhvr>
                                      <p:to>
                                        <p:strVal val="visible"/>
                                      </p:to>
                                    </p:set>
                                    <p:anim calcmode="lin" valueType="num">
                                      <p:cBhvr additive="base">
                                        <p:cTn id="51" dur="500" fill="hold"/>
                                        <p:tgtEl>
                                          <p:spTgt spid="32"/>
                                        </p:tgtEl>
                                        <p:attrNameLst>
                                          <p:attrName>ppt_x</p:attrName>
                                        </p:attrNameLst>
                                      </p:cBhvr>
                                      <p:tavLst>
                                        <p:tav tm="0">
                                          <p:val>
                                            <p:strVal val="#ppt_x"/>
                                          </p:val>
                                        </p:tav>
                                        <p:tav tm="100000">
                                          <p:val>
                                            <p:strVal val="#ppt_x"/>
                                          </p:val>
                                        </p:tav>
                                      </p:tavLst>
                                    </p:anim>
                                    <p:anim calcmode="lin" valueType="num">
                                      <p:cBhvr additive="base">
                                        <p:cTn id="5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additive="base">
                                        <p:cTn id="57" dur="500" fill="hold"/>
                                        <p:tgtEl>
                                          <p:spTgt spid="2"/>
                                        </p:tgtEl>
                                        <p:attrNameLst>
                                          <p:attrName>ppt_x</p:attrName>
                                        </p:attrNameLst>
                                      </p:cBhvr>
                                      <p:tavLst>
                                        <p:tav tm="0">
                                          <p:val>
                                            <p:strVal val="#ppt_x"/>
                                          </p:val>
                                        </p:tav>
                                        <p:tav tm="100000">
                                          <p:val>
                                            <p:strVal val="#ppt_x"/>
                                          </p:val>
                                        </p:tav>
                                      </p:tavLst>
                                    </p:anim>
                                    <p:anim calcmode="lin" valueType="num">
                                      <p:cBhvr additive="base">
                                        <p:cTn id="58" dur="500" fill="hold"/>
                                        <p:tgtEl>
                                          <p:spTgt spid="2"/>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anim calcmode="lin" valueType="num">
                                      <p:cBhvr additive="base">
                                        <p:cTn id="61" dur="500" fill="hold"/>
                                        <p:tgtEl>
                                          <p:spTgt spid="28"/>
                                        </p:tgtEl>
                                        <p:attrNameLst>
                                          <p:attrName>ppt_x</p:attrName>
                                        </p:attrNameLst>
                                      </p:cBhvr>
                                      <p:tavLst>
                                        <p:tav tm="0">
                                          <p:val>
                                            <p:strVal val="#ppt_x"/>
                                          </p:val>
                                        </p:tav>
                                        <p:tav tm="100000">
                                          <p:val>
                                            <p:strVal val="#ppt_x"/>
                                          </p:val>
                                        </p:tav>
                                      </p:tavLst>
                                    </p:anim>
                                    <p:anim calcmode="lin" valueType="num">
                                      <p:cBhvr additive="base">
                                        <p:cTn id="6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anim calcmode="lin" valueType="num">
                                      <p:cBhvr additive="base">
                                        <p:cTn id="67" dur="500" fill="hold"/>
                                        <p:tgtEl>
                                          <p:spTgt spid="15"/>
                                        </p:tgtEl>
                                        <p:attrNameLst>
                                          <p:attrName>ppt_x</p:attrName>
                                        </p:attrNameLst>
                                      </p:cBhvr>
                                      <p:tavLst>
                                        <p:tav tm="0">
                                          <p:val>
                                            <p:strVal val="#ppt_x"/>
                                          </p:val>
                                        </p:tav>
                                        <p:tav tm="100000">
                                          <p:val>
                                            <p:strVal val="#ppt_x"/>
                                          </p:val>
                                        </p:tav>
                                      </p:tavLst>
                                    </p:anim>
                                    <p:anim calcmode="lin" valueType="num">
                                      <p:cBhvr additive="base">
                                        <p:cTn id="68" dur="500" fill="hold"/>
                                        <p:tgtEl>
                                          <p:spTgt spid="15"/>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16"/>
                                        </p:tgtEl>
                                        <p:attrNameLst>
                                          <p:attrName>style.visibility</p:attrName>
                                        </p:attrNameLst>
                                      </p:cBhvr>
                                      <p:to>
                                        <p:strVal val="visible"/>
                                      </p:to>
                                    </p:set>
                                    <p:anim calcmode="lin" valueType="num">
                                      <p:cBhvr additive="base">
                                        <p:cTn id="71" dur="500" fill="hold"/>
                                        <p:tgtEl>
                                          <p:spTgt spid="16"/>
                                        </p:tgtEl>
                                        <p:attrNameLst>
                                          <p:attrName>ppt_x</p:attrName>
                                        </p:attrNameLst>
                                      </p:cBhvr>
                                      <p:tavLst>
                                        <p:tav tm="0">
                                          <p:val>
                                            <p:strVal val="#ppt_x"/>
                                          </p:val>
                                        </p:tav>
                                        <p:tav tm="100000">
                                          <p:val>
                                            <p:strVal val="#ppt_x"/>
                                          </p:val>
                                        </p:tav>
                                      </p:tavLst>
                                    </p:anim>
                                    <p:anim calcmode="lin" valueType="num">
                                      <p:cBhvr additive="base">
                                        <p:cTn id="7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4"/>
                                        </p:tgtEl>
                                        <p:attrNameLst>
                                          <p:attrName>style.visibility</p:attrName>
                                        </p:attrNameLst>
                                      </p:cBhvr>
                                      <p:to>
                                        <p:strVal val="visible"/>
                                      </p:to>
                                    </p:set>
                                    <p:anim calcmode="lin" valueType="num">
                                      <p:cBhvr additive="base">
                                        <p:cTn id="77" dur="500" fill="hold"/>
                                        <p:tgtEl>
                                          <p:spTgt spid="24"/>
                                        </p:tgtEl>
                                        <p:attrNameLst>
                                          <p:attrName>ppt_x</p:attrName>
                                        </p:attrNameLst>
                                      </p:cBhvr>
                                      <p:tavLst>
                                        <p:tav tm="0">
                                          <p:val>
                                            <p:strVal val="#ppt_x"/>
                                          </p:val>
                                        </p:tav>
                                        <p:tav tm="100000">
                                          <p:val>
                                            <p:strVal val="#ppt_x"/>
                                          </p:val>
                                        </p:tav>
                                      </p:tavLst>
                                    </p:anim>
                                    <p:anim calcmode="lin" valueType="num">
                                      <p:cBhvr additive="base">
                                        <p:cTn id="78" dur="500" fill="hold"/>
                                        <p:tgtEl>
                                          <p:spTgt spid="24"/>
                                        </p:tgtEl>
                                        <p:attrNameLst>
                                          <p:attrName>ppt_y</p:attrName>
                                        </p:attrNameLst>
                                      </p:cBhvr>
                                      <p:tavLst>
                                        <p:tav tm="0">
                                          <p:val>
                                            <p:strVal val="1+#ppt_h/2"/>
                                          </p:val>
                                        </p:tav>
                                        <p:tav tm="100000">
                                          <p:val>
                                            <p:strVal val="#ppt_y"/>
                                          </p:val>
                                        </p:tav>
                                      </p:tavLst>
                                    </p:anim>
                                  </p:childTnLst>
                                </p:cTn>
                              </p:par>
                            </p:childTnLst>
                          </p:cTn>
                        </p:par>
                        <p:par>
                          <p:cTn id="79" fill="hold" nodeType="afterGroup">
                            <p:stCondLst>
                              <p:cond delay="500"/>
                            </p:stCondLst>
                            <p:childTnLst>
                              <p:par>
                                <p:cTn id="80" presetID="2" presetClass="entr" presetSubtype="4" fill="hold" grpId="0" nodeType="afterEffect">
                                  <p:stCondLst>
                                    <p:cond delay="0"/>
                                  </p:stCondLst>
                                  <p:childTnLst>
                                    <p:set>
                                      <p:cBhvr>
                                        <p:cTn id="81" dur="1" fill="hold">
                                          <p:stCondLst>
                                            <p:cond delay="0"/>
                                          </p:stCondLst>
                                        </p:cTn>
                                        <p:tgtEl>
                                          <p:spTgt spid="22"/>
                                        </p:tgtEl>
                                        <p:attrNameLst>
                                          <p:attrName>style.visibility</p:attrName>
                                        </p:attrNameLst>
                                      </p:cBhvr>
                                      <p:to>
                                        <p:strVal val="visible"/>
                                      </p:to>
                                    </p:set>
                                    <p:anim calcmode="lin" valueType="num">
                                      <p:cBhvr additive="base">
                                        <p:cTn id="82" dur="500" fill="hold"/>
                                        <p:tgtEl>
                                          <p:spTgt spid="22"/>
                                        </p:tgtEl>
                                        <p:attrNameLst>
                                          <p:attrName>ppt_x</p:attrName>
                                        </p:attrNameLst>
                                      </p:cBhvr>
                                      <p:tavLst>
                                        <p:tav tm="0">
                                          <p:val>
                                            <p:strVal val="#ppt_x"/>
                                          </p:val>
                                        </p:tav>
                                        <p:tav tm="100000">
                                          <p:val>
                                            <p:strVal val="#ppt_x"/>
                                          </p:val>
                                        </p:tav>
                                      </p:tavLst>
                                    </p:anim>
                                    <p:anim calcmode="lin" valueType="num">
                                      <p:cBhvr additive="base">
                                        <p:cTn id="8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84" fill="hold" nodeType="clickPar">
                      <p:stCondLst>
                        <p:cond delay="indefinite"/>
                      </p:stCondLst>
                      <p:childTnLst>
                        <p:par>
                          <p:cTn id="85" fill="hold" nodeType="withGroup">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7178"/>
                                        </p:tgtEl>
                                        <p:attrNameLst>
                                          <p:attrName>style.visibility</p:attrName>
                                        </p:attrNameLst>
                                      </p:cBhvr>
                                      <p:to>
                                        <p:strVal val="visible"/>
                                      </p:to>
                                    </p:set>
                                    <p:anim calcmode="lin" valueType="num">
                                      <p:cBhvr additive="base">
                                        <p:cTn id="88" dur="500" fill="hold"/>
                                        <p:tgtEl>
                                          <p:spTgt spid="7178"/>
                                        </p:tgtEl>
                                        <p:attrNameLst>
                                          <p:attrName>ppt_x</p:attrName>
                                        </p:attrNameLst>
                                      </p:cBhvr>
                                      <p:tavLst>
                                        <p:tav tm="0">
                                          <p:val>
                                            <p:strVal val="#ppt_x"/>
                                          </p:val>
                                        </p:tav>
                                        <p:tav tm="100000">
                                          <p:val>
                                            <p:strVal val="#ppt_x"/>
                                          </p:val>
                                        </p:tav>
                                      </p:tavLst>
                                    </p:anim>
                                    <p:anim calcmode="lin" valueType="num">
                                      <p:cBhvr additive="base">
                                        <p:cTn id="89" dur="500" fill="hold"/>
                                        <p:tgtEl>
                                          <p:spTgt spid="7178"/>
                                        </p:tgtEl>
                                        <p:attrNameLst>
                                          <p:attrName>ppt_y</p:attrName>
                                        </p:attrNameLst>
                                      </p:cBhvr>
                                      <p:tavLst>
                                        <p:tav tm="0">
                                          <p:val>
                                            <p:strVal val="1+#ppt_h/2"/>
                                          </p:val>
                                        </p:tav>
                                        <p:tav tm="100000">
                                          <p:val>
                                            <p:strVal val="#ppt_y"/>
                                          </p:val>
                                        </p:tav>
                                      </p:tavLst>
                                    </p:anim>
                                  </p:childTnLst>
                                </p:cTn>
                              </p:par>
                            </p:childTnLst>
                          </p:cTn>
                        </p:par>
                        <p:par>
                          <p:cTn id="90" fill="hold" nodeType="afterGroup">
                            <p:stCondLst>
                              <p:cond delay="500"/>
                            </p:stCondLst>
                            <p:childTnLst>
                              <p:par>
                                <p:cTn id="91" presetID="2" presetClass="entr" presetSubtype="4" fill="hold" grpId="0" nodeType="afterEffect">
                                  <p:stCondLst>
                                    <p:cond delay="0"/>
                                  </p:stCondLst>
                                  <p:childTnLst>
                                    <p:set>
                                      <p:cBhvr>
                                        <p:cTn id="92" dur="1" fill="hold">
                                          <p:stCondLst>
                                            <p:cond delay="0"/>
                                          </p:stCondLst>
                                        </p:cTn>
                                        <p:tgtEl>
                                          <p:spTgt spid="7177"/>
                                        </p:tgtEl>
                                        <p:attrNameLst>
                                          <p:attrName>style.visibility</p:attrName>
                                        </p:attrNameLst>
                                      </p:cBhvr>
                                      <p:to>
                                        <p:strVal val="visible"/>
                                      </p:to>
                                    </p:set>
                                    <p:anim calcmode="lin" valueType="num">
                                      <p:cBhvr additive="base">
                                        <p:cTn id="93" dur="500" fill="hold"/>
                                        <p:tgtEl>
                                          <p:spTgt spid="7177"/>
                                        </p:tgtEl>
                                        <p:attrNameLst>
                                          <p:attrName>ppt_x</p:attrName>
                                        </p:attrNameLst>
                                      </p:cBhvr>
                                      <p:tavLst>
                                        <p:tav tm="0">
                                          <p:val>
                                            <p:strVal val="#ppt_x"/>
                                          </p:val>
                                        </p:tav>
                                        <p:tav tm="100000">
                                          <p:val>
                                            <p:strVal val="#ppt_x"/>
                                          </p:val>
                                        </p:tav>
                                      </p:tavLst>
                                    </p:anim>
                                    <p:anim calcmode="lin" valueType="num">
                                      <p:cBhvr additive="base">
                                        <p:cTn id="94" dur="500" fill="hold"/>
                                        <p:tgtEl>
                                          <p:spTgt spid="7177"/>
                                        </p:tgtEl>
                                        <p:attrNameLst>
                                          <p:attrName>ppt_y</p:attrName>
                                        </p:attrNameLst>
                                      </p:cBhvr>
                                      <p:tavLst>
                                        <p:tav tm="0">
                                          <p:val>
                                            <p:strVal val="1+#ppt_h/2"/>
                                          </p:val>
                                        </p:tav>
                                        <p:tav tm="100000">
                                          <p:val>
                                            <p:strVal val="#ppt_y"/>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27"/>
                                        </p:tgtEl>
                                        <p:attrNameLst>
                                          <p:attrName>style.visibility</p:attrName>
                                        </p:attrNameLst>
                                      </p:cBhvr>
                                      <p:to>
                                        <p:strVal val="visible"/>
                                      </p:to>
                                    </p:set>
                                    <p:anim calcmode="lin" valueType="num">
                                      <p:cBhvr additive="base">
                                        <p:cTn id="99" dur="500" fill="hold"/>
                                        <p:tgtEl>
                                          <p:spTgt spid="27"/>
                                        </p:tgtEl>
                                        <p:attrNameLst>
                                          <p:attrName>ppt_x</p:attrName>
                                        </p:attrNameLst>
                                      </p:cBhvr>
                                      <p:tavLst>
                                        <p:tav tm="0">
                                          <p:val>
                                            <p:strVal val="#ppt_x"/>
                                          </p:val>
                                        </p:tav>
                                        <p:tav tm="100000">
                                          <p:val>
                                            <p:strVal val="#ppt_x"/>
                                          </p:val>
                                        </p:tav>
                                      </p:tavLst>
                                    </p:anim>
                                    <p:anim calcmode="lin" valueType="num">
                                      <p:cBhvr additive="base">
                                        <p:cTn id="100" dur="500" fill="hold"/>
                                        <p:tgtEl>
                                          <p:spTgt spid="27"/>
                                        </p:tgtEl>
                                        <p:attrNameLst>
                                          <p:attrName>ppt_y</p:attrName>
                                        </p:attrNameLst>
                                      </p:cBhvr>
                                      <p:tavLst>
                                        <p:tav tm="0">
                                          <p:val>
                                            <p:strVal val="1+#ppt_h/2"/>
                                          </p:val>
                                        </p:tav>
                                        <p:tav tm="100000">
                                          <p:val>
                                            <p:strVal val="#ppt_y"/>
                                          </p:val>
                                        </p:tav>
                                      </p:tavLst>
                                    </p:anim>
                                  </p:childTnLst>
                                </p:cTn>
                              </p:par>
                            </p:childTnLst>
                          </p:cTn>
                        </p:par>
                        <p:par>
                          <p:cTn id="101" fill="hold" nodeType="afterGroup">
                            <p:stCondLst>
                              <p:cond delay="500"/>
                            </p:stCondLst>
                            <p:childTnLst>
                              <p:par>
                                <p:cTn id="102" presetID="2" presetClass="entr" presetSubtype="4" fill="hold" grpId="0" nodeType="afterEffect">
                                  <p:stCondLst>
                                    <p:cond delay="0"/>
                                  </p:stCondLst>
                                  <p:childTnLst>
                                    <p:set>
                                      <p:cBhvr>
                                        <p:cTn id="103" dur="1" fill="hold">
                                          <p:stCondLst>
                                            <p:cond delay="0"/>
                                          </p:stCondLst>
                                        </p:cTn>
                                        <p:tgtEl>
                                          <p:spTgt spid="26"/>
                                        </p:tgtEl>
                                        <p:attrNameLst>
                                          <p:attrName>style.visibility</p:attrName>
                                        </p:attrNameLst>
                                      </p:cBhvr>
                                      <p:to>
                                        <p:strVal val="visible"/>
                                      </p:to>
                                    </p:set>
                                    <p:anim calcmode="lin" valueType="num">
                                      <p:cBhvr additive="base">
                                        <p:cTn id="104" dur="500" fill="hold"/>
                                        <p:tgtEl>
                                          <p:spTgt spid="26"/>
                                        </p:tgtEl>
                                        <p:attrNameLst>
                                          <p:attrName>ppt_x</p:attrName>
                                        </p:attrNameLst>
                                      </p:cBhvr>
                                      <p:tavLst>
                                        <p:tav tm="0">
                                          <p:val>
                                            <p:strVal val="#ppt_x"/>
                                          </p:val>
                                        </p:tav>
                                        <p:tav tm="100000">
                                          <p:val>
                                            <p:strVal val="#ppt_x"/>
                                          </p:val>
                                        </p:tav>
                                      </p:tavLst>
                                    </p:anim>
                                    <p:anim calcmode="lin" valueType="num">
                                      <p:cBhvr additive="base">
                                        <p:cTn id="10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06" fill="hold" nodeType="clickPar">
                      <p:stCondLst>
                        <p:cond delay="indefinite"/>
                      </p:stCondLst>
                      <p:childTnLst>
                        <p:par>
                          <p:cTn id="107" fill="hold" nodeType="withGroup">
                            <p:stCondLst>
                              <p:cond delay="0"/>
                            </p:stCondLst>
                            <p:childTnLst>
                              <p:par>
                                <p:cTn id="108" presetID="2" presetClass="entr" presetSubtype="4" fill="hold" grpId="0" nodeType="clickEffect">
                                  <p:stCondLst>
                                    <p:cond delay="0"/>
                                  </p:stCondLst>
                                  <p:childTnLst>
                                    <p:set>
                                      <p:cBhvr>
                                        <p:cTn id="109" dur="1" fill="hold">
                                          <p:stCondLst>
                                            <p:cond delay="0"/>
                                          </p:stCondLst>
                                        </p:cTn>
                                        <p:tgtEl>
                                          <p:spTgt spid="7179"/>
                                        </p:tgtEl>
                                        <p:attrNameLst>
                                          <p:attrName>style.visibility</p:attrName>
                                        </p:attrNameLst>
                                      </p:cBhvr>
                                      <p:to>
                                        <p:strVal val="visible"/>
                                      </p:to>
                                    </p:set>
                                    <p:anim calcmode="lin" valueType="num">
                                      <p:cBhvr additive="base">
                                        <p:cTn id="110" dur="500" fill="hold"/>
                                        <p:tgtEl>
                                          <p:spTgt spid="7179"/>
                                        </p:tgtEl>
                                        <p:attrNameLst>
                                          <p:attrName>ppt_x</p:attrName>
                                        </p:attrNameLst>
                                      </p:cBhvr>
                                      <p:tavLst>
                                        <p:tav tm="0">
                                          <p:val>
                                            <p:strVal val="#ppt_x"/>
                                          </p:val>
                                        </p:tav>
                                        <p:tav tm="100000">
                                          <p:val>
                                            <p:strVal val="#ppt_x"/>
                                          </p:val>
                                        </p:tav>
                                      </p:tavLst>
                                    </p:anim>
                                    <p:anim calcmode="lin" valueType="num">
                                      <p:cBhvr additive="base">
                                        <p:cTn id="111" dur="500" fill="hold"/>
                                        <p:tgtEl>
                                          <p:spTgt spid="7179"/>
                                        </p:tgtEl>
                                        <p:attrNameLst>
                                          <p:attrName>ppt_y</p:attrName>
                                        </p:attrNameLst>
                                      </p:cBhvr>
                                      <p:tavLst>
                                        <p:tav tm="0">
                                          <p:val>
                                            <p:strVal val="1+#ppt_h/2"/>
                                          </p:val>
                                        </p:tav>
                                        <p:tav tm="100000">
                                          <p:val>
                                            <p:strVal val="#ppt_y"/>
                                          </p:val>
                                        </p:tav>
                                      </p:tavLst>
                                    </p:anim>
                                  </p:childTnLst>
                                </p:cTn>
                              </p:par>
                              <p:par>
                                <p:cTn id="112" presetID="2" presetClass="entr" presetSubtype="4" fill="hold" grpId="0" nodeType="withEffect">
                                  <p:stCondLst>
                                    <p:cond delay="0"/>
                                  </p:stCondLst>
                                  <p:childTnLst>
                                    <p:set>
                                      <p:cBhvr>
                                        <p:cTn id="113" dur="1" fill="hold">
                                          <p:stCondLst>
                                            <p:cond delay="0"/>
                                          </p:stCondLst>
                                        </p:cTn>
                                        <p:tgtEl>
                                          <p:spTgt spid="30"/>
                                        </p:tgtEl>
                                        <p:attrNameLst>
                                          <p:attrName>style.visibility</p:attrName>
                                        </p:attrNameLst>
                                      </p:cBhvr>
                                      <p:to>
                                        <p:strVal val="visible"/>
                                      </p:to>
                                    </p:set>
                                    <p:anim calcmode="lin" valueType="num">
                                      <p:cBhvr additive="base">
                                        <p:cTn id="114" dur="500" fill="hold"/>
                                        <p:tgtEl>
                                          <p:spTgt spid="30"/>
                                        </p:tgtEl>
                                        <p:attrNameLst>
                                          <p:attrName>ppt_x</p:attrName>
                                        </p:attrNameLst>
                                      </p:cBhvr>
                                      <p:tavLst>
                                        <p:tav tm="0">
                                          <p:val>
                                            <p:strVal val="#ppt_x"/>
                                          </p:val>
                                        </p:tav>
                                        <p:tav tm="100000">
                                          <p:val>
                                            <p:strVal val="#ppt_x"/>
                                          </p:val>
                                        </p:tav>
                                      </p:tavLst>
                                    </p:anim>
                                    <p:anim calcmode="lin" valueType="num">
                                      <p:cBhvr additive="base">
                                        <p:cTn id="115"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7176" grpId="0"/>
      <p:bldP spid="7177" grpId="0" animBg="1"/>
      <p:bldP spid="7178" grpId="0" animBg="1"/>
      <p:bldP spid="7179" grpId="0"/>
      <p:bldP spid="12301" grpId="0" animBg="1"/>
      <p:bldP spid="15" grpId="0" animBg="1"/>
      <p:bldP spid="16" grpId="0"/>
      <p:bldP spid="270353" grpId="0"/>
      <p:bldP spid="22" grpId="0" animBg="1"/>
      <p:bldP spid="24" grpId="0" animBg="1"/>
      <p:bldP spid="25" grpId="0" animBg="1"/>
      <p:bldP spid="26" grpId="0" animBg="1"/>
      <p:bldP spid="27" grpId="0" animBg="1"/>
      <p:bldP spid="2" grpId="0"/>
      <p:bldP spid="28" grpId="0" animBg="1"/>
      <p:bldP spid="30" grpId="0"/>
      <p:bldP spid="3" grpId="0"/>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File:Drum vibration mode01.gif">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58546" y="359778"/>
            <a:ext cx="23622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4" descr="File:Drum vibration mode02.gif">
            <a:hlinkClick r:id="rId4"/>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244608" y="359778"/>
            <a:ext cx="23622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6" descr="File:Drum vibration mode03.gif">
            <a:hlinkClick r:id="rId6"/>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102108" y="431215"/>
            <a:ext cx="23812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8" descr="File:Drum vibration mode11.gif">
            <a:hlinkClick r:id="rId8"/>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58546" y="1931403"/>
            <a:ext cx="23622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10" descr="File:Drum vibration mode21.gif">
            <a:hlinkClick r:id="rId10"/>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316046" y="2002840"/>
            <a:ext cx="23622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12" descr="File:Drum vibration mode23.gif">
            <a:hlinkClick r:id="rId12"/>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6173546" y="2002840"/>
            <a:ext cx="23812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字方塊 16"/>
          <p:cNvSpPr txBox="1">
            <a:spLocks noChangeArrowheads="1"/>
          </p:cNvSpPr>
          <p:nvPr/>
        </p:nvSpPr>
        <p:spPr bwMode="auto">
          <a:xfrm>
            <a:off x="516068" y="3875048"/>
            <a:ext cx="6565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dirty="0"/>
              <a:t>每一個模式的振動頻率不同！模式是離散分布的。</a:t>
            </a:r>
          </a:p>
        </p:txBody>
      </p:sp>
      <p:pic>
        <p:nvPicPr>
          <p:cNvPr id="45068" name="Picture 4" descr="File:Taborroll.gif">
            <a:hlinkClick r:id="rId14"/>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7081843" y="3429000"/>
            <a:ext cx="1444843" cy="1178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510040" y="3443000"/>
            <a:ext cx="6408712" cy="369332"/>
          </a:xfrm>
          <a:prstGeom prst="rect">
            <a:avLst/>
          </a:prstGeom>
          <a:noFill/>
          <a:ln w="9525">
            <a:noFill/>
            <a:miter lim="800000"/>
            <a:headEnd/>
            <a:tailEnd/>
          </a:ln>
        </p:spPr>
        <p:txBody>
          <a:bodyPr wrap="square" rtlCol="0">
            <a:spAutoFit/>
          </a:bodyPr>
          <a:lstStyle/>
          <a:p>
            <a:r>
              <a:rPr lang="zh-TW" altLang="en-US" sz="1800" dirty="0"/>
              <a:t>物體的變形模式有無限多個，</a:t>
            </a:r>
          </a:p>
        </p:txBody>
      </p:sp>
      <p:pic>
        <p:nvPicPr>
          <p:cNvPr id="3" name="Picture 5" descr="1821">
            <a:extLst>
              <a:ext uri="{FF2B5EF4-FFF2-40B4-BE49-F238E27FC236}">
                <a16:creationId xmlns:a16="http://schemas.microsoft.com/office/drawing/2014/main" id="{4330DD81-4651-999F-8295-F0182AF6BD9E}"/>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b="4066"/>
          <a:stretch/>
        </p:blipFill>
        <p:spPr bwMode="auto">
          <a:xfrm>
            <a:off x="571244" y="4307651"/>
            <a:ext cx="4286036" cy="2471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6">
            <a:extLst>
              <a:ext uri="{FF2B5EF4-FFF2-40B4-BE49-F238E27FC236}">
                <a16:creationId xmlns:a16="http://schemas.microsoft.com/office/drawing/2014/main" id="{504CD37C-9957-4169-82FB-BAACDC073B72}"/>
              </a:ext>
            </a:extLst>
          </p:cNvPr>
          <p:cNvSpPr/>
          <p:nvPr/>
        </p:nvSpPr>
        <p:spPr>
          <a:xfrm>
            <a:off x="4885599" y="4829959"/>
            <a:ext cx="4392488" cy="369332"/>
          </a:xfrm>
          <a:prstGeom prst="rect">
            <a:avLst/>
          </a:prstGeom>
        </p:spPr>
        <p:txBody>
          <a:bodyPr wrap="square">
            <a:spAutoFit/>
          </a:bodyPr>
          <a:lstStyle/>
          <a:p>
            <a:r>
              <a:rPr lang="zh-TW" altLang="en-US" sz="1800" dirty="0"/>
              <a:t>模式可以分離地一個一個以自然數編號。</a:t>
            </a:r>
          </a:p>
        </p:txBody>
      </p:sp>
      <p:sp>
        <p:nvSpPr>
          <p:cNvPr id="5" name="矩形 9">
            <a:extLst>
              <a:ext uri="{FF2B5EF4-FFF2-40B4-BE49-F238E27FC236}">
                <a16:creationId xmlns:a16="http://schemas.microsoft.com/office/drawing/2014/main" id="{EB775EA6-60F2-AC1A-4D99-301D7EF00293}"/>
              </a:ext>
            </a:extLst>
          </p:cNvPr>
          <p:cNvSpPr>
            <a:spLocks noChangeArrowheads="1"/>
          </p:cNvSpPr>
          <p:nvPr/>
        </p:nvSpPr>
        <p:spPr bwMode="auto">
          <a:xfrm>
            <a:off x="1301733" y="6242119"/>
            <a:ext cx="77347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電子的波性很自然地解釋了：在原子核周圍的電子的狀態是分離的能態！</a:t>
            </a:r>
          </a:p>
        </p:txBody>
      </p:sp>
    </p:spTree>
    <p:extLst>
      <p:ext uri="{BB962C8B-B14F-4D97-AF65-F5344CB8AC3E}">
        <p14:creationId xmlns:p14="http://schemas.microsoft.com/office/powerpoint/2010/main" val="249100326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圖片 1" descr="wave 002.jpg"/>
          <p:cNvPicPr>
            <a:picLocks noChangeAspect="1"/>
          </p:cNvPicPr>
          <p:nvPr/>
        </p:nvPicPr>
        <p:blipFill>
          <a:blip r:embed="rId2">
            <a:extLst>
              <a:ext uri="{28A0092B-C50C-407E-A947-70E740481C1C}">
                <a14:useLocalDpi xmlns:a14="http://schemas.microsoft.com/office/drawing/2010/main" val="0"/>
              </a:ext>
            </a:extLst>
          </a:blip>
          <a:srcRect l="15028" t="4706" r="60693" b="82407"/>
          <a:stretch>
            <a:fillRect/>
          </a:stretch>
        </p:blipFill>
        <p:spPr bwMode="auto">
          <a:xfrm>
            <a:off x="3992063" y="746805"/>
            <a:ext cx="204946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橢圓 7"/>
          <p:cNvSpPr/>
          <p:nvPr/>
        </p:nvSpPr>
        <p:spPr>
          <a:xfrm>
            <a:off x="3631775" y="1106225"/>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28" name="直線單箭頭接點 27"/>
          <p:cNvCxnSpPr/>
          <p:nvPr/>
        </p:nvCxnSpPr>
        <p:spPr>
          <a:xfrm>
            <a:off x="3919038" y="1178605"/>
            <a:ext cx="560388"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0669" name="Text Box 12"/>
          <p:cNvSpPr txBox="1">
            <a:spLocks noChangeArrowheads="1"/>
          </p:cNvSpPr>
          <p:nvPr/>
        </p:nvSpPr>
        <p:spPr bwMode="auto">
          <a:xfrm>
            <a:off x="676865" y="1769638"/>
            <a:ext cx="70598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你所看到的一顆粒子只能朝一個方向飛！不可能朝兩個方向都飛！</a:t>
            </a:r>
          </a:p>
        </p:txBody>
      </p:sp>
      <p:sp>
        <p:nvSpPr>
          <p:cNvPr id="70672" name="Text Box 11"/>
          <p:cNvSpPr txBox="1">
            <a:spLocks noChangeArrowheads="1"/>
          </p:cNvSpPr>
          <p:nvPr/>
        </p:nvSpPr>
        <p:spPr bwMode="auto">
          <a:xfrm>
            <a:off x="680538" y="2234400"/>
            <a:ext cx="82802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而此單一電子的電子波，散射後就是包含兩個反向移動的波包！波是內在劈腿的。</a:t>
            </a:r>
            <a:endParaRPr lang="en-US" altLang="zh-TW" sz="1800" dirty="0"/>
          </a:p>
        </p:txBody>
      </p:sp>
      <p:pic>
        <p:nvPicPr>
          <p:cNvPr id="163851" name="圖片 1" descr="wave 002.jpg"/>
          <p:cNvPicPr>
            <a:picLocks noChangeAspect="1"/>
          </p:cNvPicPr>
          <p:nvPr/>
        </p:nvPicPr>
        <p:blipFill>
          <a:blip r:embed="rId2">
            <a:extLst>
              <a:ext uri="{28A0092B-C50C-407E-A947-70E740481C1C}">
                <a14:useLocalDpi xmlns:a14="http://schemas.microsoft.com/office/drawing/2010/main" val="0"/>
              </a:ext>
            </a:extLst>
          </a:blip>
          <a:srcRect l="15028" t="54964" r="60693" b="31841"/>
          <a:stretch>
            <a:fillRect/>
          </a:stretch>
        </p:blipFill>
        <p:spPr bwMode="auto">
          <a:xfrm>
            <a:off x="3995737" y="3976598"/>
            <a:ext cx="205105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橢圓 13"/>
          <p:cNvSpPr/>
          <p:nvPr/>
        </p:nvSpPr>
        <p:spPr>
          <a:xfrm>
            <a:off x="4191074" y="3240577"/>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5" name="橢圓 14"/>
          <p:cNvSpPr/>
          <p:nvPr/>
        </p:nvSpPr>
        <p:spPr>
          <a:xfrm>
            <a:off x="5271194" y="3240577"/>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13" name="直線單箭頭接點 12"/>
          <p:cNvCxnSpPr/>
          <p:nvPr/>
        </p:nvCxnSpPr>
        <p:spPr>
          <a:xfrm>
            <a:off x="5486400" y="3313231"/>
            <a:ext cx="558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直線單箭頭接點 15"/>
          <p:cNvCxnSpPr/>
          <p:nvPr/>
        </p:nvCxnSpPr>
        <p:spPr>
          <a:xfrm flipH="1">
            <a:off x="2894161" y="3313231"/>
            <a:ext cx="431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文字方塊 20"/>
          <p:cNvSpPr txBox="1">
            <a:spLocks noChangeArrowheads="1"/>
          </p:cNvSpPr>
          <p:nvPr/>
        </p:nvSpPr>
        <p:spPr bwMode="auto">
          <a:xfrm>
            <a:off x="4572000" y="4409340"/>
            <a:ext cx="5762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and</a:t>
            </a:r>
            <a:endParaRPr lang="zh-TW" altLang="en-US" sz="1800" dirty="0"/>
          </a:p>
        </p:txBody>
      </p:sp>
      <p:sp>
        <p:nvSpPr>
          <p:cNvPr id="22" name="文字方塊 21"/>
          <p:cNvSpPr txBox="1">
            <a:spLocks noChangeArrowheads="1"/>
          </p:cNvSpPr>
          <p:nvPr/>
        </p:nvSpPr>
        <p:spPr bwMode="auto">
          <a:xfrm>
            <a:off x="4549775" y="3097331"/>
            <a:ext cx="5762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or</a:t>
            </a:r>
            <a:endParaRPr lang="zh-TW" altLang="en-US" sz="1800" dirty="0"/>
          </a:p>
        </p:txBody>
      </p:sp>
      <p:sp>
        <p:nvSpPr>
          <p:cNvPr id="17" name="文字方塊 16"/>
          <p:cNvSpPr txBox="1">
            <a:spLocks noChangeArrowheads="1"/>
          </p:cNvSpPr>
          <p:nvPr/>
        </p:nvSpPr>
        <p:spPr bwMode="auto">
          <a:xfrm>
            <a:off x="3412938" y="3127865"/>
            <a:ext cx="7780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either</a:t>
            </a:r>
            <a:endParaRPr lang="zh-TW" altLang="en-US" sz="1800" dirty="0"/>
          </a:p>
        </p:txBody>
      </p:sp>
      <p:sp>
        <p:nvSpPr>
          <p:cNvPr id="3" name="TextBox 2">
            <a:extLst>
              <a:ext uri="{FF2B5EF4-FFF2-40B4-BE49-F238E27FC236}">
                <a16:creationId xmlns:a16="http://schemas.microsoft.com/office/drawing/2014/main" id="{CCDF02EE-18EC-3F26-FE02-F0337145FBF3}"/>
              </a:ext>
            </a:extLst>
          </p:cNvPr>
          <p:cNvSpPr txBox="1"/>
          <p:nvPr/>
        </p:nvSpPr>
        <p:spPr>
          <a:xfrm>
            <a:off x="680538" y="4999447"/>
            <a:ext cx="6699773" cy="369332"/>
          </a:xfrm>
          <a:prstGeom prst="rect">
            <a:avLst/>
          </a:prstGeom>
          <a:noFill/>
        </p:spPr>
        <p:txBody>
          <a:bodyPr wrap="square" rtlCol="0">
            <a:spAutoFit/>
          </a:bodyPr>
          <a:lstStyle/>
          <a:p>
            <a:pPr algn="l"/>
            <a:r>
              <a:rPr lang="en-TW" sz="1800" dirty="0">
                <a:solidFill>
                  <a:srgbClr val="FF0000"/>
                </a:solidFill>
                <a:latin typeface="+mj-lt"/>
                <a:ea typeface="PMingLiU" panose="02020500000000000000" pitchFamily="18" charset="-120"/>
              </a:rPr>
              <a:t>處於波狀態下的電子粒子沒有確定特定的位置！</a:t>
            </a:r>
          </a:p>
        </p:txBody>
      </p:sp>
      <p:sp>
        <p:nvSpPr>
          <p:cNvPr id="4" name="TextBox 3">
            <a:extLst>
              <a:ext uri="{FF2B5EF4-FFF2-40B4-BE49-F238E27FC236}">
                <a16:creationId xmlns:a16="http://schemas.microsoft.com/office/drawing/2014/main" id="{DFB4C856-7C99-7439-074F-80DE3E30A061}"/>
              </a:ext>
            </a:extLst>
          </p:cNvPr>
          <p:cNvSpPr txBox="1"/>
          <p:nvPr/>
        </p:nvSpPr>
        <p:spPr>
          <a:xfrm>
            <a:off x="676864" y="2667142"/>
            <a:ext cx="7207504" cy="369332"/>
          </a:xfrm>
          <a:prstGeom prst="rect">
            <a:avLst/>
          </a:prstGeom>
          <a:noFill/>
        </p:spPr>
        <p:txBody>
          <a:bodyPr wrap="square" rtlCol="0">
            <a:spAutoFit/>
          </a:bodyPr>
          <a:lstStyle/>
          <a:p>
            <a:pPr algn="l"/>
            <a:r>
              <a:rPr lang="en-TW" sz="1800" dirty="0">
                <a:latin typeface="+mj-lt"/>
                <a:ea typeface="PMingLiU" panose="02020500000000000000" pitchFamily="18" charset="-120"/>
              </a:rPr>
              <a:t>很明顯，從波來看，這一顆電子的位置完全不確定。</a:t>
            </a:r>
          </a:p>
        </p:txBody>
      </p:sp>
    </p:spTree>
    <p:extLst>
      <p:ext uri="{BB962C8B-B14F-4D97-AF65-F5344CB8AC3E}">
        <p14:creationId xmlns:p14="http://schemas.microsoft.com/office/powerpoint/2010/main" val="189229555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D35C76B-0DBF-D94D-8E80-088D3E590A85}"/>
              </a:ext>
            </a:extLst>
          </p:cNvPr>
          <p:cNvPicPr>
            <a:picLocks noChangeAspect="1"/>
          </p:cNvPicPr>
          <p:nvPr/>
        </p:nvPicPr>
        <p:blipFill rotWithShape="1">
          <a:blip r:embed="rId2"/>
          <a:srcRect r="-580" b="10625"/>
          <a:stretch/>
        </p:blipFill>
        <p:spPr>
          <a:xfrm>
            <a:off x="472152" y="1593160"/>
            <a:ext cx="4391137" cy="2177806"/>
          </a:xfrm>
          <a:prstGeom prst="rect">
            <a:avLst/>
          </a:prstGeom>
        </p:spPr>
      </p:pic>
      <p:sp>
        <p:nvSpPr>
          <p:cNvPr id="7176" name="Text Box 8"/>
          <p:cNvSpPr txBox="1">
            <a:spLocks noChangeArrowheads="1"/>
          </p:cNvSpPr>
          <p:nvPr/>
        </p:nvSpPr>
        <p:spPr bwMode="auto">
          <a:xfrm>
            <a:off x="987508" y="725846"/>
            <a:ext cx="81558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依照有特定位置粒子的常理：從狹縫一通過的電子並不在意狹縫二是否打開。</a:t>
            </a:r>
          </a:p>
        </p:txBody>
      </p:sp>
      <p:cxnSp>
        <p:nvCxnSpPr>
          <p:cNvPr id="14" name="直線接點 13"/>
          <p:cNvCxnSpPr/>
          <p:nvPr/>
        </p:nvCxnSpPr>
        <p:spPr>
          <a:xfrm flipV="1">
            <a:off x="1000148" y="2497645"/>
            <a:ext cx="928687" cy="142875"/>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直線接點 16"/>
          <p:cNvCxnSpPr/>
          <p:nvPr/>
        </p:nvCxnSpPr>
        <p:spPr>
          <a:xfrm flipV="1">
            <a:off x="1928835" y="2354770"/>
            <a:ext cx="714375" cy="142875"/>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0" name="直線接點 19"/>
          <p:cNvCxnSpPr/>
          <p:nvPr/>
        </p:nvCxnSpPr>
        <p:spPr>
          <a:xfrm>
            <a:off x="1000148" y="2640520"/>
            <a:ext cx="857250" cy="214313"/>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直線接點 22"/>
          <p:cNvCxnSpPr/>
          <p:nvPr/>
        </p:nvCxnSpPr>
        <p:spPr>
          <a:xfrm flipV="1">
            <a:off x="1857398" y="2426208"/>
            <a:ext cx="785812" cy="428625"/>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向左箭號 18"/>
          <p:cNvSpPr/>
          <p:nvPr/>
        </p:nvSpPr>
        <p:spPr>
          <a:xfrm>
            <a:off x="3979040" y="2234337"/>
            <a:ext cx="642938" cy="7143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1" name="向左箭號 20"/>
          <p:cNvSpPr/>
          <p:nvPr/>
        </p:nvSpPr>
        <p:spPr>
          <a:xfrm>
            <a:off x="3451979" y="2221705"/>
            <a:ext cx="285750" cy="71437"/>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2" name="橢圓 21"/>
          <p:cNvSpPr/>
          <p:nvPr/>
        </p:nvSpPr>
        <p:spPr>
          <a:xfrm>
            <a:off x="2857523" y="2283333"/>
            <a:ext cx="142875" cy="14287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4" name="文字方塊 23"/>
          <p:cNvSpPr txBox="1">
            <a:spLocks noChangeArrowheads="1"/>
          </p:cNvSpPr>
          <p:nvPr/>
        </p:nvSpPr>
        <p:spPr bwMode="auto">
          <a:xfrm>
            <a:off x="5000648" y="3215784"/>
            <a:ext cx="3429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狹縫二打開後，粒子數竟然減少！</a:t>
            </a:r>
          </a:p>
        </p:txBody>
      </p:sp>
      <p:sp>
        <p:nvSpPr>
          <p:cNvPr id="26" name="文字方塊 25"/>
          <p:cNvSpPr txBox="1">
            <a:spLocks noChangeArrowheads="1"/>
          </p:cNvSpPr>
          <p:nvPr/>
        </p:nvSpPr>
        <p:spPr bwMode="auto">
          <a:xfrm>
            <a:off x="5000648" y="2279159"/>
            <a:ext cx="3025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但在干涉暗點，我們發現：</a:t>
            </a:r>
          </a:p>
        </p:txBody>
      </p:sp>
      <p:sp>
        <p:nvSpPr>
          <p:cNvPr id="18" name="文字方塊 17"/>
          <p:cNvSpPr txBox="1">
            <a:spLocks noChangeArrowheads="1"/>
          </p:cNvSpPr>
          <p:nvPr/>
        </p:nvSpPr>
        <p:spPr bwMode="auto">
          <a:xfrm>
            <a:off x="1004410" y="4215098"/>
            <a:ext cx="70564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單顆電子就可以感覺整個空間的狀態！它瀰漫在空間中，如波一般！</a:t>
            </a:r>
          </a:p>
        </p:txBody>
      </p:sp>
      <p:sp>
        <p:nvSpPr>
          <p:cNvPr id="28" name="Text Box 8"/>
          <p:cNvSpPr txBox="1">
            <a:spLocks noChangeArrowheads="1"/>
          </p:cNvSpPr>
          <p:nvPr/>
        </p:nvSpPr>
        <p:spPr bwMode="auto">
          <a:xfrm>
            <a:off x="1023766" y="3795593"/>
            <a:ext cx="79407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從狹縫一通過的電子竟然知道狹縫二是否打開。</a:t>
            </a:r>
            <a:r>
              <a:rPr lang="en-US" sz="1800" dirty="0" err="1">
                <a:ea typeface="PMingLiU" panose="02020500000000000000" pitchFamily="18" charset="-120"/>
              </a:rPr>
              <a:t>電子竟能自己跟自己干涉</a:t>
            </a:r>
            <a:r>
              <a:rPr lang="en-US" sz="1800" dirty="0">
                <a:ea typeface="PMingLiU" panose="02020500000000000000" pitchFamily="18" charset="-120"/>
              </a:rPr>
              <a:t>。</a:t>
            </a:r>
            <a:endParaRPr lang="zh-TW" altLang="en-US" sz="1800" dirty="0"/>
          </a:p>
        </p:txBody>
      </p:sp>
      <p:sp>
        <p:nvSpPr>
          <p:cNvPr id="20500" name="文字方塊 26"/>
          <p:cNvSpPr txBox="1">
            <a:spLocks noChangeArrowheads="1"/>
          </p:cNvSpPr>
          <p:nvPr/>
        </p:nvSpPr>
        <p:spPr bwMode="auto">
          <a:xfrm>
            <a:off x="5000648" y="1775921"/>
            <a:ext cx="12255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照理說</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0F32307C-7708-0346-9A43-369202232D03}"/>
                  </a:ext>
                </a:extLst>
              </p:cNvPr>
              <p:cNvSpPr txBox="1"/>
              <p:nvPr/>
            </p:nvSpPr>
            <p:spPr>
              <a:xfrm>
                <a:off x="5938118" y="1778415"/>
                <a:ext cx="1052412" cy="369332"/>
              </a:xfrm>
              <a:prstGeom prst="rect">
                <a:avLst/>
              </a:prstGeom>
              <a:solidFill>
                <a:srgbClr val="FFFF99"/>
              </a:solidFill>
            </p:spPr>
            <p:txBody>
              <a:bodyPr wrap="square" rtlCol="0">
                <a:spAutoFit/>
              </a:bodyPr>
              <a:lstStyle/>
              <a:p>
                <a:pPr algn="l"/>
                <a14:m>
                  <m:oMathPara xmlns:m="http://schemas.openxmlformats.org/officeDocument/2006/math">
                    <m:oMathParaPr>
                      <m:jc m:val="centerGroup"/>
                    </m:oMathParaPr>
                    <m:oMath xmlns:m="http://schemas.openxmlformats.org/officeDocument/2006/math">
                      <m:sSub>
                        <m:sSubPr>
                          <m:ctrlPr>
                            <a:rPr lang="en-TW" sz="1800" b="0" i="1" smtClean="0">
                              <a:latin typeface="Cambria Math" panose="02040503050406030204" pitchFamily="18" charset="0"/>
                              <a:ea typeface="Cambria Math"/>
                            </a:rPr>
                          </m:ctrlPr>
                        </m:sSubPr>
                        <m:e>
                          <m:r>
                            <a:rPr lang="en-US" sz="1800" b="0" i="1" smtClean="0">
                              <a:latin typeface="Cambria Math" panose="02040503050406030204" pitchFamily="18" charset="0"/>
                              <a:ea typeface="Cambria Math"/>
                            </a:rPr>
                            <m:t>𝑃</m:t>
                          </m:r>
                        </m:e>
                        <m:sub>
                          <m:r>
                            <a:rPr lang="en-US" sz="1800" b="0" i="1" smtClean="0">
                              <a:latin typeface="Cambria Math" panose="02040503050406030204" pitchFamily="18" charset="0"/>
                              <a:ea typeface="Cambria Math"/>
                            </a:rPr>
                            <m:t>12</m:t>
                          </m:r>
                        </m:sub>
                      </m:sSub>
                      <m:r>
                        <a:rPr lang="en-TW" sz="1800" b="0" i="1" smtClean="0">
                          <a:latin typeface="Cambria Math" panose="02040503050406030204" pitchFamily="18" charset="0"/>
                          <a:ea typeface="Cambria Math" panose="02040503050406030204" pitchFamily="18" charset="0"/>
                        </a:rPr>
                        <m:t>≥</m:t>
                      </m:r>
                      <m:sSub>
                        <m:sSubPr>
                          <m:ctrlPr>
                            <a:rPr lang="en-TW" sz="1800" b="0" i="1" smtClean="0">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𝑃</m:t>
                          </m:r>
                        </m:e>
                        <m:sub>
                          <m:r>
                            <a:rPr lang="en-US" sz="1800" b="0" i="1" smtClean="0">
                              <a:latin typeface="Cambria Math" panose="02040503050406030204" pitchFamily="18" charset="0"/>
                              <a:ea typeface="Cambria Math" panose="02040503050406030204" pitchFamily="18" charset="0"/>
                            </a:rPr>
                            <m:t>1</m:t>
                          </m:r>
                        </m:sub>
                      </m:sSub>
                    </m:oMath>
                  </m:oMathPara>
                </a14:m>
                <a:endParaRPr lang="en-TW" sz="1800" b="0" i="1" dirty="0">
                  <a:latin typeface="Cambria Math"/>
                  <a:ea typeface="Cambria Math"/>
                </a:endParaRPr>
              </a:p>
            </p:txBody>
          </p:sp>
        </mc:Choice>
        <mc:Fallback xmlns="">
          <p:sp>
            <p:nvSpPr>
              <p:cNvPr id="3" name="TextBox 2">
                <a:extLst>
                  <a:ext uri="{FF2B5EF4-FFF2-40B4-BE49-F238E27FC236}">
                    <a16:creationId xmlns:a16="http://schemas.microsoft.com/office/drawing/2014/main" id="{0F32307C-7708-0346-9A43-369202232D03}"/>
                  </a:ext>
                </a:extLst>
              </p:cNvPr>
              <p:cNvSpPr txBox="1">
                <a:spLocks noRot="1" noChangeAspect="1" noMove="1" noResize="1" noEditPoints="1" noAdjustHandles="1" noChangeArrowheads="1" noChangeShapeType="1" noTextEdit="1"/>
              </p:cNvSpPr>
              <p:nvPr/>
            </p:nvSpPr>
            <p:spPr>
              <a:xfrm>
                <a:off x="5938118" y="1778415"/>
                <a:ext cx="1052412" cy="36933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9B874C6A-6B40-884A-A508-5D00C7C73858}"/>
                  </a:ext>
                </a:extLst>
              </p:cNvPr>
              <p:cNvSpPr txBox="1"/>
              <p:nvPr/>
            </p:nvSpPr>
            <p:spPr>
              <a:xfrm>
                <a:off x="5087217" y="2718758"/>
                <a:ext cx="1052412" cy="369332"/>
              </a:xfrm>
              <a:prstGeom prst="rect">
                <a:avLst/>
              </a:prstGeom>
              <a:solidFill>
                <a:srgbClr val="FFFF99"/>
              </a:solidFill>
            </p:spPr>
            <p:txBody>
              <a:bodyPr wrap="square" rtlCol="0">
                <a:spAutoFit/>
              </a:bodyPr>
              <a:lstStyle/>
              <a:p>
                <a:pPr algn="l"/>
                <a14:m>
                  <m:oMathPara xmlns:m="http://schemas.openxmlformats.org/officeDocument/2006/math">
                    <m:oMathParaPr>
                      <m:jc m:val="centerGroup"/>
                    </m:oMathParaPr>
                    <m:oMath xmlns:m="http://schemas.openxmlformats.org/officeDocument/2006/math">
                      <m:sSub>
                        <m:sSubPr>
                          <m:ctrlPr>
                            <a:rPr lang="en-TW" sz="1800" b="0" i="1" smtClean="0">
                              <a:latin typeface="Cambria Math" panose="02040503050406030204" pitchFamily="18" charset="0"/>
                              <a:ea typeface="Cambria Math"/>
                            </a:rPr>
                          </m:ctrlPr>
                        </m:sSubPr>
                        <m:e>
                          <m:r>
                            <a:rPr lang="en-US" sz="1800" b="0" i="1" smtClean="0">
                              <a:latin typeface="Cambria Math" panose="02040503050406030204" pitchFamily="18" charset="0"/>
                              <a:ea typeface="Cambria Math"/>
                            </a:rPr>
                            <m:t>𝑃</m:t>
                          </m:r>
                        </m:e>
                        <m:sub>
                          <m:r>
                            <a:rPr lang="en-US" sz="1800" b="0" i="1" smtClean="0">
                              <a:latin typeface="Cambria Math" panose="02040503050406030204" pitchFamily="18" charset="0"/>
                              <a:ea typeface="Cambria Math"/>
                            </a:rPr>
                            <m:t>12</m:t>
                          </m:r>
                        </m:sub>
                      </m:sSub>
                      <m:r>
                        <a:rPr lang="en-US" sz="1800" b="0" i="1" smtClean="0">
                          <a:latin typeface="Cambria Math" panose="02040503050406030204" pitchFamily="18" charset="0"/>
                          <a:ea typeface="Cambria Math"/>
                        </a:rPr>
                        <m:t>&lt;</m:t>
                      </m:r>
                      <m:sSub>
                        <m:sSubPr>
                          <m:ctrlPr>
                            <a:rPr lang="en-TW" sz="1800" b="0" i="1" smtClean="0">
                              <a:latin typeface="Cambria Math" panose="02040503050406030204" pitchFamily="18" charset="0"/>
                              <a:ea typeface="Cambria Math" panose="02040503050406030204" pitchFamily="18" charset="0"/>
                            </a:rPr>
                          </m:ctrlPr>
                        </m:sSubPr>
                        <m:e>
                          <m:r>
                            <a:rPr lang="en-US" sz="1800" b="0" i="1" smtClean="0">
                              <a:latin typeface="Cambria Math" panose="02040503050406030204" pitchFamily="18" charset="0"/>
                              <a:ea typeface="Cambria Math" panose="02040503050406030204" pitchFamily="18" charset="0"/>
                            </a:rPr>
                            <m:t>𝑃</m:t>
                          </m:r>
                        </m:e>
                        <m:sub>
                          <m:r>
                            <a:rPr lang="en-US" sz="1800" b="0" i="1" smtClean="0">
                              <a:latin typeface="Cambria Math" panose="02040503050406030204" pitchFamily="18" charset="0"/>
                              <a:ea typeface="Cambria Math" panose="02040503050406030204" pitchFamily="18" charset="0"/>
                            </a:rPr>
                            <m:t>1</m:t>
                          </m:r>
                        </m:sub>
                      </m:sSub>
                    </m:oMath>
                  </m:oMathPara>
                </a14:m>
                <a:endParaRPr lang="en-TW" sz="1800" b="0" i="1" dirty="0">
                  <a:latin typeface="Cambria Math"/>
                  <a:ea typeface="Cambria Math"/>
                </a:endParaRPr>
              </a:p>
            </p:txBody>
          </p:sp>
        </mc:Choice>
        <mc:Fallback xmlns="">
          <p:sp>
            <p:nvSpPr>
              <p:cNvPr id="25" name="TextBox 24">
                <a:extLst>
                  <a:ext uri="{FF2B5EF4-FFF2-40B4-BE49-F238E27FC236}">
                    <a16:creationId xmlns:a16="http://schemas.microsoft.com/office/drawing/2014/main" id="{9B874C6A-6B40-884A-A508-5D00C7C73858}"/>
                  </a:ext>
                </a:extLst>
              </p:cNvPr>
              <p:cNvSpPr txBox="1">
                <a:spLocks noRot="1" noChangeAspect="1" noMove="1" noResize="1" noEditPoints="1" noAdjustHandles="1" noChangeArrowheads="1" noChangeShapeType="1" noTextEdit="1"/>
              </p:cNvSpPr>
              <p:nvPr/>
            </p:nvSpPr>
            <p:spPr>
              <a:xfrm>
                <a:off x="5087217" y="2718758"/>
                <a:ext cx="1052412" cy="369332"/>
              </a:xfrm>
              <a:prstGeom prst="rect">
                <a:avLst/>
              </a:prstGeom>
              <a:blipFill>
                <a:blip r:embed="rId4"/>
                <a:stretch>
                  <a:fillRect/>
                </a:stretch>
              </a:blipFill>
            </p:spPr>
            <p:txBody>
              <a:bodyPr/>
              <a:lstStyle/>
              <a:p>
                <a:r>
                  <a:rPr lang="en-US">
                    <a:noFill/>
                  </a:rPr>
                  <a:t> </a:t>
                </a:r>
              </a:p>
            </p:txBody>
          </p:sp>
        </mc:Fallback>
      </mc:AlternateContent>
      <p:sp>
        <p:nvSpPr>
          <p:cNvPr id="29" name="Text Box 8">
            <a:extLst>
              <a:ext uri="{FF2B5EF4-FFF2-40B4-BE49-F238E27FC236}">
                <a16:creationId xmlns:a16="http://schemas.microsoft.com/office/drawing/2014/main" id="{E453337B-6667-1D4E-97EB-135F25B3606E}"/>
              </a:ext>
            </a:extLst>
          </p:cNvPr>
          <p:cNvSpPr txBox="1">
            <a:spLocks noChangeArrowheads="1"/>
          </p:cNvSpPr>
          <p:nvPr/>
        </p:nvSpPr>
        <p:spPr bwMode="auto">
          <a:xfrm>
            <a:off x="1009984" y="334839"/>
            <a:ext cx="58619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這是一個很詭異的情況！。</a:t>
            </a:r>
          </a:p>
        </p:txBody>
      </p:sp>
      <p:sp>
        <p:nvSpPr>
          <p:cNvPr id="30" name="Text Box 8">
            <a:extLst>
              <a:ext uri="{FF2B5EF4-FFF2-40B4-BE49-F238E27FC236}">
                <a16:creationId xmlns:a16="http://schemas.microsoft.com/office/drawing/2014/main" id="{08CC2E44-1814-7043-BC5F-582AE5FF6FCD}"/>
              </a:ext>
            </a:extLst>
          </p:cNvPr>
          <p:cNvSpPr txBox="1">
            <a:spLocks noChangeArrowheads="1"/>
          </p:cNvSpPr>
          <p:nvPr/>
        </p:nvSpPr>
        <p:spPr bwMode="auto">
          <a:xfrm>
            <a:off x="1006873" y="1124825"/>
            <a:ext cx="70843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所以兩狹縫都開時，屏幕上任一處的粒子數必大於只開一個狹縫。</a:t>
            </a:r>
          </a:p>
        </p:txBody>
      </p:sp>
      <p:sp>
        <p:nvSpPr>
          <p:cNvPr id="2" name="TextBox 1">
            <a:extLst>
              <a:ext uri="{FF2B5EF4-FFF2-40B4-BE49-F238E27FC236}">
                <a16:creationId xmlns:a16="http://schemas.microsoft.com/office/drawing/2014/main" id="{2AB81B40-48B4-09C8-D86D-8761A79E733A}"/>
              </a:ext>
            </a:extLst>
          </p:cNvPr>
          <p:cNvSpPr txBox="1"/>
          <p:nvPr/>
        </p:nvSpPr>
        <p:spPr>
          <a:xfrm>
            <a:off x="1006873" y="4614415"/>
            <a:ext cx="7769150" cy="369332"/>
          </a:xfrm>
          <a:prstGeom prst="rect">
            <a:avLst/>
          </a:prstGeom>
          <a:noFill/>
        </p:spPr>
        <p:txBody>
          <a:bodyPr wrap="square" rtlCol="0">
            <a:spAutoFit/>
          </a:bodyPr>
          <a:lstStyle/>
          <a:p>
            <a:pPr algn="l"/>
            <a:r>
              <a:rPr lang="en-TW" sz="1800" dirty="0">
                <a:latin typeface="+mj-lt"/>
                <a:ea typeface="PMingLiU" panose="02020500000000000000" pitchFamily="18" charset="-120"/>
              </a:rPr>
              <a:t>以上的問題對波是一點問題也沒有，波本來就可以有來自兩狹縫的貢獻。</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41E9310-49AD-1BAA-125F-F5F6810D69B8}"/>
                  </a:ext>
                </a:extLst>
              </p:cNvPr>
              <p:cNvSpPr txBox="1"/>
              <p:nvPr/>
            </p:nvSpPr>
            <p:spPr>
              <a:xfrm>
                <a:off x="4016337" y="5926207"/>
                <a:ext cx="1750222" cy="572273"/>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Cambria Math" panose="02040503050406030204" pitchFamily="18" charset="0"/>
                        </a:rPr>
                        <m:t>~</m:t>
                      </m:r>
                      <m:f>
                        <m:fPr>
                          <m:ctrlPr>
                            <a:rPr lang="en-US" sz="1800" b="0" i="1" smtClean="0">
                              <a:latin typeface="Cambria Math" panose="02040503050406030204" pitchFamily="18" charset="0"/>
                              <a:ea typeface="Cambria Math"/>
                            </a:rPr>
                          </m:ctrlPr>
                        </m:fPr>
                        <m:num>
                          <m:r>
                            <a:rPr lang="en-US" sz="1800" b="0" i="1" smtClean="0">
                              <a:latin typeface="Cambria Math" panose="02040503050406030204" pitchFamily="18" charset="0"/>
                              <a:ea typeface="Cambria Math"/>
                            </a:rPr>
                            <m:t>1</m:t>
                          </m:r>
                        </m:num>
                        <m:den>
                          <m:rad>
                            <m:radPr>
                              <m:degHide m:val="on"/>
                              <m:ctrlPr>
                                <a:rPr lang="en-US" sz="1800" b="0" i="1" smtClean="0">
                                  <a:latin typeface="Cambria Math" panose="02040503050406030204" pitchFamily="18" charset="0"/>
                                  <a:ea typeface="Cambria Math"/>
                                </a:rPr>
                              </m:ctrlPr>
                            </m:radPr>
                            <m:deg/>
                            <m:e>
                              <m:r>
                                <a:rPr lang="en-US" sz="1800" b="0" i="1" smtClean="0">
                                  <a:latin typeface="Cambria Math" panose="02040503050406030204" pitchFamily="18" charset="0"/>
                                  <a:ea typeface="Cambria Math"/>
                                </a:rPr>
                                <m:t>2</m:t>
                              </m:r>
                            </m:e>
                          </m:rad>
                        </m:den>
                      </m:f>
                      <m:d>
                        <m:dPr>
                          <m:ctrlPr>
                            <a:rPr lang="en-US" sz="1800" b="0" i="1" smtClean="0">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r>
                                    <a:rPr lang="en-US" sz="1800" b="0" i="1" smtClean="0">
                                      <a:latin typeface="Cambria Math" panose="02040503050406030204" pitchFamily="18" charset="0"/>
                                      <a:ea typeface="Cambria Math"/>
                                    </a:rPr>
                                    <m:t>1</m:t>
                                  </m:r>
                                </m:e>
                              </m:d>
                            </m:e>
                          </m:d>
                          <m:r>
                            <a:rPr lang="en-US" sz="1800" b="0" i="1" smtClean="0">
                              <a:latin typeface="Cambria Math" panose="02040503050406030204" pitchFamily="18" charset="0"/>
                              <a:ea typeface="Cambria Math"/>
                            </a:rPr>
                            <m:t>+</m:t>
                          </m:r>
                          <m:d>
                            <m:dPr>
                              <m:begChr m:val=""/>
                              <m:endChr m:val="⟩"/>
                              <m:ctrlPr>
                                <a:rPr lang="en-TW" sz="1800" i="1">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r>
                                    <a:rPr lang="en-US" sz="1800" b="0" i="1" smtClean="0">
                                      <a:latin typeface="Cambria Math" panose="02040503050406030204" pitchFamily="18" charset="0"/>
                                      <a:ea typeface="Cambria Math"/>
                                    </a:rPr>
                                    <m:t>2</m:t>
                                  </m:r>
                                </m:e>
                              </m:d>
                            </m:e>
                          </m:d>
                        </m:e>
                      </m:d>
                    </m:oMath>
                  </m:oMathPara>
                </a14:m>
                <a:endParaRPr lang="en-TW" sz="1800" b="0" i="1" dirty="0">
                  <a:latin typeface="Cambria Math"/>
                  <a:ea typeface="Cambria Math"/>
                </a:endParaRPr>
              </a:p>
            </p:txBody>
          </p:sp>
        </mc:Choice>
        <mc:Fallback xmlns="">
          <p:sp>
            <p:nvSpPr>
              <p:cNvPr id="8" name="TextBox 7">
                <a:extLst>
                  <a:ext uri="{FF2B5EF4-FFF2-40B4-BE49-F238E27FC236}">
                    <a16:creationId xmlns:a16="http://schemas.microsoft.com/office/drawing/2014/main" id="{D41E9310-49AD-1BAA-125F-F5F6810D69B8}"/>
                  </a:ext>
                </a:extLst>
              </p:cNvPr>
              <p:cNvSpPr txBox="1">
                <a:spLocks noRot="1" noChangeAspect="1" noMove="1" noResize="1" noEditPoints="1" noAdjustHandles="1" noChangeArrowheads="1" noChangeShapeType="1" noTextEdit="1"/>
              </p:cNvSpPr>
              <p:nvPr/>
            </p:nvSpPr>
            <p:spPr>
              <a:xfrm>
                <a:off x="4016337" y="5926207"/>
                <a:ext cx="1750222" cy="572273"/>
              </a:xfrm>
              <a:prstGeom prst="rect">
                <a:avLst/>
              </a:prstGeom>
              <a:blipFill>
                <a:blip r:embed="rId5"/>
                <a:stretch>
                  <a:fillRect t="-56522" r="-7194" b="-891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AFA5BC3-3ECD-07EA-A844-EEB83B348E3E}"/>
                  </a:ext>
                </a:extLst>
              </p:cNvPr>
              <p:cNvSpPr txBox="1"/>
              <p:nvPr/>
            </p:nvSpPr>
            <p:spPr>
              <a:xfrm>
                <a:off x="1000148" y="5512153"/>
                <a:ext cx="7405882" cy="369332"/>
              </a:xfrm>
              <a:prstGeom prst="rect">
                <a:avLst/>
              </a:prstGeom>
              <a:noFill/>
            </p:spPr>
            <p:txBody>
              <a:bodyPr wrap="square" rtlCol="0">
                <a:spAutoFit/>
              </a:bodyPr>
              <a:lstStyle/>
              <a:p>
                <a:r>
                  <a:rPr lang="en-US" sz="1800" dirty="0">
                    <a:latin typeface="+mj-lt"/>
                    <a:ea typeface="PMingLiU" panose="02020500000000000000" pitchFamily="18" charset="-120"/>
                  </a:rPr>
                  <a:t>在撞到屏幕前電子的狀態是兩個不相容的狀態</a:t>
                </a:r>
                <a14:m>
                  <m:oMath xmlns:m="http://schemas.openxmlformats.org/officeDocument/2006/math">
                    <m:d>
                      <m:dPr>
                        <m:begChr m:val=""/>
                        <m:endChr m:val="⟩"/>
                        <m:ctrlPr>
                          <a:rPr lang="en-TW" sz="1800" i="1">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r>
                              <a:rPr lang="en-US" sz="1800" i="1">
                                <a:latin typeface="Cambria Math" panose="02040503050406030204" pitchFamily="18" charset="0"/>
                                <a:ea typeface="Cambria Math"/>
                              </a:rPr>
                              <m:t>1</m:t>
                            </m:r>
                          </m:e>
                        </m:d>
                      </m:e>
                    </m:d>
                    <m:r>
                      <a:rPr lang="en-US" sz="1800" b="0" i="1" smtClean="0">
                        <a:latin typeface="Cambria Math" panose="02040503050406030204" pitchFamily="18" charset="0"/>
                        <a:ea typeface="Cambria Math"/>
                      </a:rPr>
                      <m:t>,</m:t>
                    </m:r>
                    <m:d>
                      <m:dPr>
                        <m:begChr m:val=""/>
                        <m:endChr m:val="⟩"/>
                        <m:ctrlPr>
                          <a:rPr lang="en-TW" sz="1800" i="1">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r>
                              <a:rPr lang="en-US" sz="1800" i="1">
                                <a:latin typeface="Cambria Math" panose="02040503050406030204" pitchFamily="18" charset="0"/>
                                <a:ea typeface="Cambria Math"/>
                              </a:rPr>
                              <m:t>2</m:t>
                            </m:r>
                          </m:e>
                        </m:d>
                      </m:e>
                    </m:d>
                  </m:oMath>
                </a14:m>
                <a:r>
                  <a:rPr lang="en-US" sz="1800" dirty="0" err="1">
                    <a:latin typeface="+mj-lt"/>
                    <a:ea typeface="PMingLiU" panose="02020500000000000000" pitchFamily="18" charset="-120"/>
                  </a:rPr>
                  <a:t>的疊加</a:t>
                </a:r>
                <a:r>
                  <a:rPr lang="en-US" sz="1800" dirty="0">
                    <a:latin typeface="+mj-lt"/>
                    <a:ea typeface="PMingLiU" panose="02020500000000000000" pitchFamily="18" charset="-120"/>
                  </a:rPr>
                  <a:t>！</a:t>
                </a:r>
              </a:p>
            </p:txBody>
          </p:sp>
        </mc:Choice>
        <mc:Fallback xmlns="">
          <p:sp>
            <p:nvSpPr>
              <p:cNvPr id="9" name="TextBox 8">
                <a:extLst>
                  <a:ext uri="{FF2B5EF4-FFF2-40B4-BE49-F238E27FC236}">
                    <a16:creationId xmlns:a16="http://schemas.microsoft.com/office/drawing/2014/main" id="{3AFA5BC3-3ECD-07EA-A844-EEB83B348E3E}"/>
                  </a:ext>
                </a:extLst>
              </p:cNvPr>
              <p:cNvSpPr txBox="1">
                <a:spLocks noRot="1" noChangeAspect="1" noMove="1" noResize="1" noEditPoints="1" noAdjustHandles="1" noChangeArrowheads="1" noChangeShapeType="1" noTextEdit="1"/>
              </p:cNvSpPr>
              <p:nvPr/>
            </p:nvSpPr>
            <p:spPr>
              <a:xfrm>
                <a:off x="1000148" y="5512153"/>
                <a:ext cx="7405882" cy="369332"/>
              </a:xfrm>
              <a:prstGeom prst="rect">
                <a:avLst/>
              </a:prstGeom>
              <a:blipFill>
                <a:blip r:embed="rId6"/>
                <a:stretch>
                  <a:fillRect l="-685" t="-106452" b="-1612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68325A33-EFCC-D662-8CB7-A9A117CB8B70}"/>
                  </a:ext>
                </a:extLst>
              </p:cNvPr>
              <p:cNvSpPr txBox="1"/>
              <p:nvPr/>
            </p:nvSpPr>
            <p:spPr>
              <a:xfrm>
                <a:off x="2523586" y="6072402"/>
                <a:ext cx="263107" cy="276999"/>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GB" sz="1800" i="1">
                          <a:latin typeface="Cambria Math" panose="02040503050406030204" pitchFamily="18" charset="0"/>
                          <a:ea typeface="Cambria Math" panose="02040503050406030204" pitchFamily="18" charset="0"/>
                        </a:rPr>
                        <m:t>＋</m:t>
                      </m:r>
                    </m:oMath>
                  </m:oMathPara>
                </a14:m>
                <a:endParaRPr lang="en-TW" sz="1800" b="0" i="1" dirty="0">
                  <a:latin typeface="Cambria Math"/>
                  <a:ea typeface="Cambria Math"/>
                </a:endParaRPr>
              </a:p>
            </p:txBody>
          </p:sp>
        </mc:Choice>
        <mc:Fallback xmlns="">
          <p:sp>
            <p:nvSpPr>
              <p:cNvPr id="11" name="TextBox 10">
                <a:extLst>
                  <a:ext uri="{FF2B5EF4-FFF2-40B4-BE49-F238E27FC236}">
                    <a16:creationId xmlns:a16="http://schemas.microsoft.com/office/drawing/2014/main" id="{68325A33-EFCC-D662-8CB7-A9A117CB8B70}"/>
                  </a:ext>
                </a:extLst>
              </p:cNvPr>
              <p:cNvSpPr txBox="1">
                <a:spLocks noRot="1" noChangeAspect="1" noMove="1" noResize="1" noEditPoints="1" noAdjustHandles="1" noChangeArrowheads="1" noChangeShapeType="1" noTextEdit="1"/>
              </p:cNvSpPr>
              <p:nvPr/>
            </p:nvSpPr>
            <p:spPr>
              <a:xfrm>
                <a:off x="2523586" y="6072402"/>
                <a:ext cx="263107" cy="276999"/>
              </a:xfrm>
              <a:prstGeom prst="rect">
                <a:avLst/>
              </a:prstGeom>
              <a:blipFill>
                <a:blip r:embed="rId7"/>
                <a:stretch>
                  <a:fillRect l="-22727" r="-22727"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690AF43-3E70-B08B-5DAF-5B4A1B0D1A26}"/>
                  </a:ext>
                </a:extLst>
              </p:cNvPr>
              <p:cNvSpPr txBox="1"/>
              <p:nvPr/>
            </p:nvSpPr>
            <p:spPr>
              <a:xfrm>
                <a:off x="1857398" y="6059526"/>
                <a:ext cx="370358" cy="276999"/>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TW" sz="1800" i="1">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r>
                                <a:rPr lang="en-US" sz="1800" i="1">
                                  <a:latin typeface="Cambria Math" panose="02040503050406030204" pitchFamily="18" charset="0"/>
                                  <a:ea typeface="Cambria Math"/>
                                </a:rPr>
                                <m:t>1</m:t>
                              </m:r>
                            </m:e>
                          </m:d>
                        </m:e>
                      </m:d>
                    </m:oMath>
                  </m:oMathPara>
                </a14:m>
                <a:endParaRPr lang="en-TW" sz="1800" b="0" i="1" dirty="0">
                  <a:latin typeface="Cambria Math"/>
                  <a:ea typeface="Cambria Math"/>
                </a:endParaRPr>
              </a:p>
            </p:txBody>
          </p:sp>
        </mc:Choice>
        <mc:Fallback xmlns="">
          <p:sp>
            <p:nvSpPr>
              <p:cNvPr id="5" name="TextBox 4">
                <a:extLst>
                  <a:ext uri="{FF2B5EF4-FFF2-40B4-BE49-F238E27FC236}">
                    <a16:creationId xmlns:a16="http://schemas.microsoft.com/office/drawing/2014/main" id="{D690AF43-3E70-B08B-5DAF-5B4A1B0D1A26}"/>
                  </a:ext>
                </a:extLst>
              </p:cNvPr>
              <p:cNvSpPr txBox="1">
                <a:spLocks noRot="1" noChangeAspect="1" noMove="1" noResize="1" noEditPoints="1" noAdjustHandles="1" noChangeArrowheads="1" noChangeShapeType="1" noTextEdit="1"/>
              </p:cNvSpPr>
              <p:nvPr/>
            </p:nvSpPr>
            <p:spPr>
              <a:xfrm>
                <a:off x="1857398" y="6059526"/>
                <a:ext cx="370358" cy="276999"/>
              </a:xfrm>
              <a:prstGeom prst="rect">
                <a:avLst/>
              </a:prstGeom>
              <a:blipFill>
                <a:blip r:embed="rId8"/>
                <a:stretch>
                  <a:fillRect l="-96667" t="-168182" r="-73333" b="-245455"/>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D9FCFD0F-E042-B9F0-0248-EE697FD4319F}"/>
                  </a:ext>
                </a:extLst>
              </p:cNvPr>
              <p:cNvSpPr txBox="1"/>
              <p:nvPr/>
            </p:nvSpPr>
            <p:spPr>
              <a:xfrm>
                <a:off x="3234064" y="6045516"/>
                <a:ext cx="370358" cy="276999"/>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TW" sz="1800" i="1" smtClean="0">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r>
                                <a:rPr lang="en-US" sz="1800" b="0" i="1" smtClean="0">
                                  <a:latin typeface="Cambria Math" panose="02040503050406030204" pitchFamily="18" charset="0"/>
                                  <a:ea typeface="Cambria Math"/>
                                </a:rPr>
                                <m:t>2</m:t>
                              </m:r>
                            </m:e>
                          </m:d>
                        </m:e>
                      </m:d>
                    </m:oMath>
                  </m:oMathPara>
                </a14:m>
                <a:endParaRPr lang="en-TW" sz="1800" b="0" i="1" dirty="0">
                  <a:latin typeface="Cambria Math"/>
                  <a:ea typeface="Cambria Math"/>
                </a:endParaRPr>
              </a:p>
            </p:txBody>
          </p:sp>
        </mc:Choice>
        <mc:Fallback xmlns="">
          <p:sp>
            <p:nvSpPr>
              <p:cNvPr id="12" name="TextBox 11">
                <a:extLst>
                  <a:ext uri="{FF2B5EF4-FFF2-40B4-BE49-F238E27FC236}">
                    <a16:creationId xmlns:a16="http://schemas.microsoft.com/office/drawing/2014/main" id="{D9FCFD0F-E042-B9F0-0248-EE697FD4319F}"/>
                  </a:ext>
                </a:extLst>
              </p:cNvPr>
              <p:cNvSpPr txBox="1">
                <a:spLocks noRot="1" noChangeAspect="1" noMove="1" noResize="1" noEditPoints="1" noAdjustHandles="1" noChangeArrowheads="1" noChangeShapeType="1" noTextEdit="1"/>
              </p:cNvSpPr>
              <p:nvPr/>
            </p:nvSpPr>
            <p:spPr>
              <a:xfrm>
                <a:off x="3234064" y="6045516"/>
                <a:ext cx="370358" cy="276999"/>
              </a:xfrm>
              <a:prstGeom prst="rect">
                <a:avLst/>
              </a:prstGeom>
              <a:blipFill>
                <a:blip r:embed="rId9"/>
                <a:stretch>
                  <a:fillRect l="-93333" t="-168182" r="-76667" b="-245455"/>
                </a:stretch>
              </a:blipFill>
            </p:spPr>
            <p:txBody>
              <a:bodyPr/>
              <a:lstStyle/>
              <a:p>
                <a:r>
                  <a:rPr lang="en-TW">
                    <a:noFill/>
                  </a:rPr>
                  <a:t> </a:t>
                </a:r>
              </a:p>
            </p:txBody>
          </p:sp>
        </mc:Fallback>
      </mc:AlternateContent>
      <p:sp>
        <p:nvSpPr>
          <p:cNvPr id="10" name="TextBox 9">
            <a:extLst>
              <a:ext uri="{FF2B5EF4-FFF2-40B4-BE49-F238E27FC236}">
                <a16:creationId xmlns:a16="http://schemas.microsoft.com/office/drawing/2014/main" id="{2454739A-FD45-9775-7C02-79EAF3E58C09}"/>
              </a:ext>
            </a:extLst>
          </p:cNvPr>
          <p:cNvSpPr txBox="1"/>
          <p:nvPr/>
        </p:nvSpPr>
        <p:spPr>
          <a:xfrm>
            <a:off x="1029139" y="5027741"/>
            <a:ext cx="4484338"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波天生就是劈腿的</a:t>
            </a:r>
            <a:r>
              <a:rPr lang="en-US" sz="1800" dirty="0">
                <a:latin typeface="+mj-lt"/>
                <a:ea typeface="PMingLiU" panose="02020500000000000000" pitchFamily="18" charset="-12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ppt_x"/>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ppt_x"/>
                                          </p:val>
                                        </p:tav>
                                        <p:tav tm="100000">
                                          <p:val>
                                            <p:strVal val="#ppt_x"/>
                                          </p:val>
                                        </p:tav>
                                      </p:tavLst>
                                    </p:anim>
                                    <p:anim calcmode="lin" valueType="num">
                                      <p:cBhvr additive="base">
                                        <p:cTn id="34" dur="500" fill="hold"/>
                                        <p:tgtEl>
                                          <p:spTgt spid="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ppt_x"/>
                                          </p:val>
                                        </p:tav>
                                        <p:tav tm="100000">
                                          <p:val>
                                            <p:strVal val="#ppt_x"/>
                                          </p:val>
                                        </p:tav>
                                      </p:tavLst>
                                    </p:anim>
                                    <p:anim calcmode="lin" valueType="num">
                                      <p:cBhvr additive="base">
                                        <p:cTn id="48" dur="500" fill="hold"/>
                                        <p:tgtEl>
                                          <p:spTgt spid="9"/>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 calcmode="lin" valueType="num">
                                      <p:cBhvr additive="base">
                                        <p:cTn id="51" dur="500" fill="hold"/>
                                        <p:tgtEl>
                                          <p:spTgt spid="11"/>
                                        </p:tgtEl>
                                        <p:attrNameLst>
                                          <p:attrName>ppt_x</p:attrName>
                                        </p:attrNameLst>
                                      </p:cBhvr>
                                      <p:tavLst>
                                        <p:tav tm="0">
                                          <p:val>
                                            <p:strVal val="#ppt_x"/>
                                          </p:val>
                                        </p:tav>
                                        <p:tav tm="100000">
                                          <p:val>
                                            <p:strVal val="#ppt_x"/>
                                          </p:val>
                                        </p:tav>
                                      </p:tavLst>
                                    </p:anim>
                                    <p:anim calcmode="lin" valueType="num">
                                      <p:cBhvr additive="base">
                                        <p:cTn id="52" dur="500" fill="hold"/>
                                        <p:tgtEl>
                                          <p:spTgt spid="11"/>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fill="hold"/>
                                        <p:tgtEl>
                                          <p:spTgt spid="8"/>
                                        </p:tgtEl>
                                        <p:attrNameLst>
                                          <p:attrName>ppt_x</p:attrName>
                                        </p:attrNameLst>
                                      </p:cBhvr>
                                      <p:tavLst>
                                        <p:tav tm="0">
                                          <p:val>
                                            <p:strVal val="#ppt_x"/>
                                          </p:val>
                                        </p:tav>
                                        <p:tav tm="100000">
                                          <p:val>
                                            <p:strVal val="#ppt_x"/>
                                          </p:val>
                                        </p:tav>
                                      </p:tavLst>
                                    </p:anim>
                                    <p:anim calcmode="lin" valueType="num">
                                      <p:cBhvr additive="base">
                                        <p:cTn id="56" dur="500" fill="hold"/>
                                        <p:tgtEl>
                                          <p:spTgt spid="8"/>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5"/>
                                        </p:tgtEl>
                                        <p:attrNameLst>
                                          <p:attrName>style.visibility</p:attrName>
                                        </p:attrNameLst>
                                      </p:cBhvr>
                                      <p:to>
                                        <p:strVal val="visible"/>
                                      </p:to>
                                    </p:set>
                                    <p:anim calcmode="lin" valueType="num">
                                      <p:cBhvr additive="base">
                                        <p:cTn id="59" dur="500" fill="hold"/>
                                        <p:tgtEl>
                                          <p:spTgt spid="5"/>
                                        </p:tgtEl>
                                        <p:attrNameLst>
                                          <p:attrName>ppt_x</p:attrName>
                                        </p:attrNameLst>
                                      </p:cBhvr>
                                      <p:tavLst>
                                        <p:tav tm="0">
                                          <p:val>
                                            <p:strVal val="#ppt_x"/>
                                          </p:val>
                                        </p:tav>
                                        <p:tav tm="100000">
                                          <p:val>
                                            <p:strVal val="#ppt_x"/>
                                          </p:val>
                                        </p:tav>
                                      </p:tavLst>
                                    </p:anim>
                                    <p:anim calcmode="lin" valueType="num">
                                      <p:cBhvr additive="base">
                                        <p:cTn id="60" dur="500" fill="hold"/>
                                        <p:tgtEl>
                                          <p:spTgt spid="5"/>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additive="base">
                                        <p:cTn id="63" dur="500" fill="hold"/>
                                        <p:tgtEl>
                                          <p:spTgt spid="12"/>
                                        </p:tgtEl>
                                        <p:attrNameLst>
                                          <p:attrName>ppt_x</p:attrName>
                                        </p:attrNameLst>
                                      </p:cBhvr>
                                      <p:tavLst>
                                        <p:tav tm="0">
                                          <p:val>
                                            <p:strVal val="#ppt_x"/>
                                          </p:val>
                                        </p:tav>
                                        <p:tav tm="100000">
                                          <p:val>
                                            <p:strVal val="#ppt_x"/>
                                          </p:val>
                                        </p:tav>
                                      </p:tavLst>
                                    </p:anim>
                                    <p:anim calcmode="lin" valueType="num">
                                      <p:cBhvr additive="base">
                                        <p:cTn id="6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4" grpId="0"/>
      <p:bldP spid="26" grpId="0"/>
      <p:bldP spid="18" grpId="0"/>
      <p:bldP spid="28" grpId="0"/>
      <p:bldP spid="25" grpId="0" animBg="1"/>
      <p:bldP spid="2" grpId="0"/>
      <p:bldP spid="8" grpId="0" animBg="1"/>
      <p:bldP spid="9" grpId="0"/>
      <p:bldP spid="11" grpId="0" animBg="1"/>
      <p:bldP spid="5" grpId="0" animBg="1"/>
      <p:bldP spid="12" grpId="0" animBg="1"/>
      <p:bldP spid="10"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文字方塊 18"/>
          <p:cNvSpPr txBox="1">
            <a:spLocks noChangeArrowheads="1"/>
          </p:cNvSpPr>
          <p:nvPr/>
        </p:nvSpPr>
        <p:spPr bwMode="auto">
          <a:xfrm>
            <a:off x="1860586" y="4794852"/>
            <a:ext cx="1428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May 5 (Tue)</a:t>
            </a:r>
            <a:endParaRPr lang="zh-TW" altLang="en-US" sz="1800" dirty="0"/>
          </a:p>
        </p:txBody>
      </p:sp>
      <p:sp>
        <p:nvSpPr>
          <p:cNvPr id="171011" name="文字方塊 19"/>
          <p:cNvSpPr txBox="1">
            <a:spLocks noChangeArrowheads="1"/>
          </p:cNvSpPr>
          <p:nvPr/>
        </p:nvSpPr>
        <p:spPr bwMode="auto">
          <a:xfrm>
            <a:off x="6012160" y="4812843"/>
            <a:ext cx="1428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May 6 (Wed)</a:t>
            </a:r>
            <a:endParaRPr lang="zh-TW" altLang="en-US" sz="1800" dirty="0"/>
          </a:p>
        </p:txBody>
      </p:sp>
      <p:sp>
        <p:nvSpPr>
          <p:cNvPr id="171014" name="文字方塊 22"/>
          <p:cNvSpPr txBox="1">
            <a:spLocks noChangeArrowheads="1"/>
          </p:cNvSpPr>
          <p:nvPr/>
        </p:nvSpPr>
        <p:spPr bwMode="auto">
          <a:xfrm>
            <a:off x="1217665" y="5248088"/>
            <a:ext cx="71281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散射後的電子波包含兩個分離的波包，卻是單一一個波。</a:t>
            </a:r>
          </a:p>
        </p:txBody>
      </p:sp>
      <p:pic>
        <p:nvPicPr>
          <p:cNvPr id="171016" name="圖片 1" descr="wave 002.jpg"/>
          <p:cNvPicPr>
            <a:picLocks noChangeAspect="1"/>
          </p:cNvPicPr>
          <p:nvPr/>
        </p:nvPicPr>
        <p:blipFill>
          <a:blip r:embed="rId3">
            <a:extLst>
              <a:ext uri="{28A0092B-C50C-407E-A947-70E740481C1C}">
                <a14:useLocalDpi xmlns:a14="http://schemas.microsoft.com/office/drawing/2010/main" val="0"/>
              </a:ext>
            </a:extLst>
          </a:blip>
          <a:srcRect l="15028" t="54964" r="60693" b="31841"/>
          <a:stretch>
            <a:fillRect/>
          </a:stretch>
        </p:blipFill>
        <p:spPr bwMode="auto">
          <a:xfrm>
            <a:off x="1122166" y="3829114"/>
            <a:ext cx="2657747" cy="954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橢圓 24"/>
          <p:cNvSpPr/>
          <p:nvPr/>
        </p:nvSpPr>
        <p:spPr>
          <a:xfrm>
            <a:off x="1122166" y="3542726"/>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29" name="直線單箭頭接點 28"/>
          <p:cNvCxnSpPr/>
          <p:nvPr/>
        </p:nvCxnSpPr>
        <p:spPr>
          <a:xfrm flipH="1">
            <a:off x="544961" y="3614239"/>
            <a:ext cx="431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71021" name="圖片 1" descr="wave 002.jpg"/>
          <p:cNvPicPr>
            <a:picLocks noChangeAspect="1"/>
          </p:cNvPicPr>
          <p:nvPr/>
        </p:nvPicPr>
        <p:blipFill>
          <a:blip r:embed="rId3">
            <a:extLst>
              <a:ext uri="{28A0092B-C50C-407E-A947-70E740481C1C}">
                <a14:useLocalDpi xmlns:a14="http://schemas.microsoft.com/office/drawing/2010/main" val="0"/>
              </a:ext>
            </a:extLst>
          </a:blip>
          <a:srcRect l="15028" t="54964" r="60693" b="31841"/>
          <a:stretch>
            <a:fillRect/>
          </a:stretch>
        </p:blipFill>
        <p:spPr bwMode="auto">
          <a:xfrm>
            <a:off x="5609551" y="3861048"/>
            <a:ext cx="2568828" cy="922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橢圓 32"/>
          <p:cNvSpPr/>
          <p:nvPr/>
        </p:nvSpPr>
        <p:spPr>
          <a:xfrm>
            <a:off x="7067614" y="3542726"/>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34" name="直線單箭頭接點 33"/>
          <p:cNvCxnSpPr/>
          <p:nvPr/>
        </p:nvCxnSpPr>
        <p:spPr>
          <a:xfrm>
            <a:off x="7283415" y="3614239"/>
            <a:ext cx="558800" cy="158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1027" name="文字方塊 37"/>
          <p:cNvSpPr txBox="1">
            <a:spLocks noChangeArrowheads="1"/>
          </p:cNvSpPr>
          <p:nvPr/>
        </p:nvSpPr>
        <p:spPr bwMode="auto">
          <a:xfrm>
            <a:off x="1744628" y="3344553"/>
            <a:ext cx="66974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這與電子散射實驗的結果是同一回事：</a:t>
            </a:r>
          </a:p>
        </p:txBody>
      </p:sp>
      <p:sp>
        <p:nvSpPr>
          <p:cNvPr id="17" name="文字方塊 22">
            <a:extLst>
              <a:ext uri="{FF2B5EF4-FFF2-40B4-BE49-F238E27FC236}">
                <a16:creationId xmlns:a16="http://schemas.microsoft.com/office/drawing/2014/main" id="{CFEA1D59-3216-6B4A-BB83-B61A2695B5FE}"/>
              </a:ext>
            </a:extLst>
          </p:cNvPr>
          <p:cNvSpPr txBox="1">
            <a:spLocks noChangeArrowheads="1"/>
          </p:cNvSpPr>
          <p:nvPr/>
        </p:nvSpPr>
        <p:spPr bwMode="auto">
          <a:xfrm>
            <a:off x="1193604" y="5641412"/>
            <a:ext cx="71281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處於這個電子波的狀態下的劈腿電子，顯然不能有特定的位置。</a:t>
            </a:r>
          </a:p>
        </p:txBody>
      </p:sp>
      <p:sp>
        <p:nvSpPr>
          <p:cNvPr id="2" name="Text Box 11">
            <a:extLst>
              <a:ext uri="{FF2B5EF4-FFF2-40B4-BE49-F238E27FC236}">
                <a16:creationId xmlns:a16="http://schemas.microsoft.com/office/drawing/2014/main" id="{F3159741-0619-41D0-DF45-1697BBB913C2}"/>
              </a:ext>
            </a:extLst>
          </p:cNvPr>
          <p:cNvSpPr txBox="1">
            <a:spLocks/>
          </p:cNvSpPr>
          <p:nvPr/>
        </p:nvSpPr>
        <p:spPr bwMode="auto">
          <a:xfrm>
            <a:off x="1175349" y="463802"/>
            <a:ext cx="5825088"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b="1" dirty="0">
                <a:solidFill>
                  <a:srgbClr val="FF0000"/>
                </a:solidFill>
              </a:rPr>
              <a:t>從電子槍發射的電子到達狹縫時沒有特定的位置可言！</a:t>
            </a:r>
          </a:p>
        </p:txBody>
      </p:sp>
      <p:sp>
        <p:nvSpPr>
          <p:cNvPr id="3" name="文字方塊 28">
            <a:extLst>
              <a:ext uri="{FF2B5EF4-FFF2-40B4-BE49-F238E27FC236}">
                <a16:creationId xmlns:a16="http://schemas.microsoft.com/office/drawing/2014/main" id="{6D9634A0-2918-91F9-792F-A2EE57FC0AC4}"/>
              </a:ext>
            </a:extLst>
          </p:cNvPr>
          <p:cNvSpPr txBox="1">
            <a:spLocks noChangeArrowheads="1"/>
          </p:cNvSpPr>
          <p:nvPr/>
        </p:nvSpPr>
        <p:spPr bwMode="auto">
          <a:xfrm>
            <a:off x="1161342" y="928291"/>
            <a:ext cx="60141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若粒子必需得有特定位置，那波性與粒子性是無法相容的！</a:t>
            </a:r>
          </a:p>
        </p:txBody>
      </p:sp>
      <p:sp>
        <p:nvSpPr>
          <p:cNvPr id="4" name="文字方塊 28">
            <a:extLst>
              <a:ext uri="{FF2B5EF4-FFF2-40B4-BE49-F238E27FC236}">
                <a16:creationId xmlns:a16="http://schemas.microsoft.com/office/drawing/2014/main" id="{78B0CD36-91B5-D4A1-A7B9-965FA0496C06}"/>
              </a:ext>
            </a:extLst>
          </p:cNvPr>
          <p:cNvSpPr txBox="1">
            <a:spLocks noChangeArrowheads="1"/>
          </p:cNvSpPr>
          <p:nvPr/>
        </p:nvSpPr>
        <p:spPr bwMode="auto">
          <a:xfrm>
            <a:off x="1122166" y="1365869"/>
            <a:ext cx="77691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若電子必得同時有波性與粒子性，某些時候，粒子必定不能有特定位置！</a:t>
            </a:r>
          </a:p>
        </p:txBody>
      </p:sp>
      <p:pic>
        <p:nvPicPr>
          <p:cNvPr id="5" name="Picture 4">
            <a:extLst>
              <a:ext uri="{FF2B5EF4-FFF2-40B4-BE49-F238E27FC236}">
                <a16:creationId xmlns:a16="http://schemas.microsoft.com/office/drawing/2014/main" id="{14CDF3B4-99BA-7A11-F88E-C28B89474C59}"/>
              </a:ext>
            </a:extLst>
          </p:cNvPr>
          <p:cNvPicPr>
            <a:picLocks noChangeAspect="1"/>
          </p:cNvPicPr>
          <p:nvPr/>
        </p:nvPicPr>
        <p:blipFill rotWithShape="1">
          <a:blip r:embed="rId4"/>
          <a:srcRect r="-580" b="10625"/>
          <a:stretch/>
        </p:blipFill>
        <p:spPr>
          <a:xfrm>
            <a:off x="2472047" y="1746300"/>
            <a:ext cx="2812167" cy="1394708"/>
          </a:xfrm>
          <a:prstGeom prst="rect">
            <a:avLst/>
          </a:prstGeom>
        </p:spPr>
      </p:pic>
      <p:sp>
        <p:nvSpPr>
          <p:cNvPr id="6" name="TextBox 5">
            <a:extLst>
              <a:ext uri="{FF2B5EF4-FFF2-40B4-BE49-F238E27FC236}">
                <a16:creationId xmlns:a16="http://schemas.microsoft.com/office/drawing/2014/main" id="{033FAE75-EC5B-4C5F-3F7A-FFBD6973D620}"/>
              </a:ext>
            </a:extLst>
          </p:cNvPr>
          <p:cNvSpPr txBox="1"/>
          <p:nvPr/>
        </p:nvSpPr>
        <p:spPr>
          <a:xfrm>
            <a:off x="1172498" y="6034736"/>
            <a:ext cx="7405882"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在未測量前電子的狀態是向左向右這兩個古典不相容的狀態的疊加</a:t>
            </a:r>
            <a:r>
              <a:rPr lang="en-US" sz="1800" dirty="0">
                <a:latin typeface="+mj-lt"/>
                <a:ea typeface="PMingLiU" panose="02020500000000000000" pitchFamily="18" charset="-120"/>
              </a:rPr>
              <a:t>！</a:t>
            </a:r>
          </a:p>
        </p:txBody>
      </p:sp>
    </p:spTree>
    <p:extLst>
      <p:ext uri="{BB962C8B-B14F-4D97-AF65-F5344CB8AC3E}">
        <p14:creationId xmlns:p14="http://schemas.microsoft.com/office/powerpoint/2010/main" val="3407188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1010"/>
                                        </p:tgtEl>
                                        <p:attrNameLst>
                                          <p:attrName>style.visibility</p:attrName>
                                        </p:attrNameLst>
                                      </p:cBhvr>
                                      <p:to>
                                        <p:strVal val="visible"/>
                                      </p:to>
                                    </p:set>
                                    <p:anim calcmode="lin" valueType="num">
                                      <p:cBhvr additive="base">
                                        <p:cTn id="7" dur="500" fill="hold"/>
                                        <p:tgtEl>
                                          <p:spTgt spid="171010"/>
                                        </p:tgtEl>
                                        <p:attrNameLst>
                                          <p:attrName>ppt_x</p:attrName>
                                        </p:attrNameLst>
                                      </p:cBhvr>
                                      <p:tavLst>
                                        <p:tav tm="0">
                                          <p:val>
                                            <p:strVal val="#ppt_x"/>
                                          </p:val>
                                        </p:tav>
                                        <p:tav tm="100000">
                                          <p:val>
                                            <p:strVal val="#ppt_x"/>
                                          </p:val>
                                        </p:tav>
                                      </p:tavLst>
                                    </p:anim>
                                    <p:anim calcmode="lin" valueType="num">
                                      <p:cBhvr additive="base">
                                        <p:cTn id="8" dur="500" fill="hold"/>
                                        <p:tgtEl>
                                          <p:spTgt spid="1710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1011"/>
                                        </p:tgtEl>
                                        <p:attrNameLst>
                                          <p:attrName>style.visibility</p:attrName>
                                        </p:attrNameLst>
                                      </p:cBhvr>
                                      <p:to>
                                        <p:strVal val="visible"/>
                                      </p:to>
                                    </p:set>
                                    <p:anim calcmode="lin" valueType="num">
                                      <p:cBhvr additive="base">
                                        <p:cTn id="11" dur="500" fill="hold"/>
                                        <p:tgtEl>
                                          <p:spTgt spid="171011"/>
                                        </p:tgtEl>
                                        <p:attrNameLst>
                                          <p:attrName>ppt_x</p:attrName>
                                        </p:attrNameLst>
                                      </p:cBhvr>
                                      <p:tavLst>
                                        <p:tav tm="0">
                                          <p:val>
                                            <p:strVal val="#ppt_x"/>
                                          </p:val>
                                        </p:tav>
                                        <p:tav tm="100000">
                                          <p:val>
                                            <p:strVal val="#ppt_x"/>
                                          </p:val>
                                        </p:tav>
                                      </p:tavLst>
                                    </p:anim>
                                    <p:anim calcmode="lin" valueType="num">
                                      <p:cBhvr additive="base">
                                        <p:cTn id="12" dur="500" fill="hold"/>
                                        <p:tgtEl>
                                          <p:spTgt spid="17101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1014"/>
                                        </p:tgtEl>
                                        <p:attrNameLst>
                                          <p:attrName>style.visibility</p:attrName>
                                        </p:attrNameLst>
                                      </p:cBhvr>
                                      <p:to>
                                        <p:strVal val="visible"/>
                                      </p:to>
                                    </p:set>
                                    <p:anim calcmode="lin" valueType="num">
                                      <p:cBhvr additive="base">
                                        <p:cTn id="15" dur="500" fill="hold"/>
                                        <p:tgtEl>
                                          <p:spTgt spid="171014"/>
                                        </p:tgtEl>
                                        <p:attrNameLst>
                                          <p:attrName>ppt_x</p:attrName>
                                        </p:attrNameLst>
                                      </p:cBhvr>
                                      <p:tavLst>
                                        <p:tav tm="0">
                                          <p:val>
                                            <p:strVal val="#ppt_x"/>
                                          </p:val>
                                        </p:tav>
                                        <p:tav tm="100000">
                                          <p:val>
                                            <p:strVal val="#ppt_x"/>
                                          </p:val>
                                        </p:tav>
                                      </p:tavLst>
                                    </p:anim>
                                    <p:anim calcmode="lin" valueType="num">
                                      <p:cBhvr additive="base">
                                        <p:cTn id="16" dur="500" fill="hold"/>
                                        <p:tgtEl>
                                          <p:spTgt spid="17101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71016"/>
                                        </p:tgtEl>
                                        <p:attrNameLst>
                                          <p:attrName>style.visibility</p:attrName>
                                        </p:attrNameLst>
                                      </p:cBhvr>
                                      <p:to>
                                        <p:strVal val="visible"/>
                                      </p:to>
                                    </p:set>
                                    <p:anim calcmode="lin" valueType="num">
                                      <p:cBhvr additive="base">
                                        <p:cTn id="19" dur="500" fill="hold"/>
                                        <p:tgtEl>
                                          <p:spTgt spid="171016"/>
                                        </p:tgtEl>
                                        <p:attrNameLst>
                                          <p:attrName>ppt_x</p:attrName>
                                        </p:attrNameLst>
                                      </p:cBhvr>
                                      <p:tavLst>
                                        <p:tav tm="0">
                                          <p:val>
                                            <p:strVal val="#ppt_x"/>
                                          </p:val>
                                        </p:tav>
                                        <p:tav tm="100000">
                                          <p:val>
                                            <p:strVal val="#ppt_x"/>
                                          </p:val>
                                        </p:tav>
                                      </p:tavLst>
                                    </p:anim>
                                    <p:anim calcmode="lin" valueType="num">
                                      <p:cBhvr additive="base">
                                        <p:cTn id="20" dur="500" fill="hold"/>
                                        <p:tgtEl>
                                          <p:spTgt spid="17101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 calcmode="lin" valueType="num">
                                      <p:cBhvr additive="base">
                                        <p:cTn id="23" dur="500" fill="hold"/>
                                        <p:tgtEl>
                                          <p:spTgt spid="25"/>
                                        </p:tgtEl>
                                        <p:attrNameLst>
                                          <p:attrName>ppt_x</p:attrName>
                                        </p:attrNameLst>
                                      </p:cBhvr>
                                      <p:tavLst>
                                        <p:tav tm="0">
                                          <p:val>
                                            <p:strVal val="#ppt_x"/>
                                          </p:val>
                                        </p:tav>
                                        <p:tav tm="100000">
                                          <p:val>
                                            <p:strVal val="#ppt_x"/>
                                          </p:val>
                                        </p:tav>
                                      </p:tavLst>
                                    </p:anim>
                                    <p:anim calcmode="lin" valueType="num">
                                      <p:cBhvr additive="base">
                                        <p:cTn id="24" dur="500" fill="hold"/>
                                        <p:tgtEl>
                                          <p:spTgt spid="2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additive="base">
                                        <p:cTn id="27" dur="500" fill="hold"/>
                                        <p:tgtEl>
                                          <p:spTgt spid="29"/>
                                        </p:tgtEl>
                                        <p:attrNameLst>
                                          <p:attrName>ppt_x</p:attrName>
                                        </p:attrNameLst>
                                      </p:cBhvr>
                                      <p:tavLst>
                                        <p:tav tm="0">
                                          <p:val>
                                            <p:strVal val="#ppt_x"/>
                                          </p:val>
                                        </p:tav>
                                        <p:tav tm="100000">
                                          <p:val>
                                            <p:strVal val="#ppt_x"/>
                                          </p:val>
                                        </p:tav>
                                      </p:tavLst>
                                    </p:anim>
                                    <p:anim calcmode="lin" valueType="num">
                                      <p:cBhvr additive="base">
                                        <p:cTn id="28" dur="500" fill="hold"/>
                                        <p:tgtEl>
                                          <p:spTgt spid="29"/>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71021"/>
                                        </p:tgtEl>
                                        <p:attrNameLst>
                                          <p:attrName>style.visibility</p:attrName>
                                        </p:attrNameLst>
                                      </p:cBhvr>
                                      <p:to>
                                        <p:strVal val="visible"/>
                                      </p:to>
                                    </p:set>
                                    <p:anim calcmode="lin" valueType="num">
                                      <p:cBhvr additive="base">
                                        <p:cTn id="31" dur="500" fill="hold"/>
                                        <p:tgtEl>
                                          <p:spTgt spid="171021"/>
                                        </p:tgtEl>
                                        <p:attrNameLst>
                                          <p:attrName>ppt_x</p:attrName>
                                        </p:attrNameLst>
                                      </p:cBhvr>
                                      <p:tavLst>
                                        <p:tav tm="0">
                                          <p:val>
                                            <p:strVal val="#ppt_x"/>
                                          </p:val>
                                        </p:tav>
                                        <p:tav tm="100000">
                                          <p:val>
                                            <p:strVal val="#ppt_x"/>
                                          </p:val>
                                        </p:tav>
                                      </p:tavLst>
                                    </p:anim>
                                    <p:anim calcmode="lin" valueType="num">
                                      <p:cBhvr additive="base">
                                        <p:cTn id="32" dur="500" fill="hold"/>
                                        <p:tgtEl>
                                          <p:spTgt spid="171021"/>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additive="base">
                                        <p:cTn id="35" dur="500" fill="hold"/>
                                        <p:tgtEl>
                                          <p:spTgt spid="33"/>
                                        </p:tgtEl>
                                        <p:attrNameLst>
                                          <p:attrName>ppt_x</p:attrName>
                                        </p:attrNameLst>
                                      </p:cBhvr>
                                      <p:tavLst>
                                        <p:tav tm="0">
                                          <p:val>
                                            <p:strVal val="#ppt_x"/>
                                          </p:val>
                                        </p:tav>
                                        <p:tav tm="100000">
                                          <p:val>
                                            <p:strVal val="#ppt_x"/>
                                          </p:val>
                                        </p:tav>
                                      </p:tavLst>
                                    </p:anim>
                                    <p:anim calcmode="lin" valueType="num">
                                      <p:cBhvr additive="base">
                                        <p:cTn id="36" dur="500" fill="hold"/>
                                        <p:tgtEl>
                                          <p:spTgt spid="33"/>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4"/>
                                        </p:tgtEl>
                                        <p:attrNameLst>
                                          <p:attrName>style.visibility</p:attrName>
                                        </p:attrNameLst>
                                      </p:cBhvr>
                                      <p:to>
                                        <p:strVal val="visible"/>
                                      </p:to>
                                    </p:set>
                                    <p:anim calcmode="lin" valueType="num">
                                      <p:cBhvr additive="base">
                                        <p:cTn id="39" dur="500" fill="hold"/>
                                        <p:tgtEl>
                                          <p:spTgt spid="34"/>
                                        </p:tgtEl>
                                        <p:attrNameLst>
                                          <p:attrName>ppt_x</p:attrName>
                                        </p:attrNameLst>
                                      </p:cBhvr>
                                      <p:tavLst>
                                        <p:tav tm="0">
                                          <p:val>
                                            <p:strVal val="#ppt_x"/>
                                          </p:val>
                                        </p:tav>
                                        <p:tav tm="100000">
                                          <p:val>
                                            <p:strVal val="#ppt_x"/>
                                          </p:val>
                                        </p:tav>
                                      </p:tavLst>
                                    </p:anim>
                                    <p:anim calcmode="lin" valueType="num">
                                      <p:cBhvr additive="base">
                                        <p:cTn id="40" dur="500" fill="hold"/>
                                        <p:tgtEl>
                                          <p:spTgt spid="3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71027"/>
                                        </p:tgtEl>
                                        <p:attrNameLst>
                                          <p:attrName>style.visibility</p:attrName>
                                        </p:attrNameLst>
                                      </p:cBhvr>
                                      <p:to>
                                        <p:strVal val="visible"/>
                                      </p:to>
                                    </p:set>
                                    <p:anim calcmode="lin" valueType="num">
                                      <p:cBhvr additive="base">
                                        <p:cTn id="43" dur="500" fill="hold"/>
                                        <p:tgtEl>
                                          <p:spTgt spid="171027"/>
                                        </p:tgtEl>
                                        <p:attrNameLst>
                                          <p:attrName>ppt_x</p:attrName>
                                        </p:attrNameLst>
                                      </p:cBhvr>
                                      <p:tavLst>
                                        <p:tav tm="0">
                                          <p:val>
                                            <p:strVal val="#ppt_x"/>
                                          </p:val>
                                        </p:tav>
                                        <p:tav tm="100000">
                                          <p:val>
                                            <p:strVal val="#ppt_x"/>
                                          </p:val>
                                        </p:tav>
                                      </p:tavLst>
                                    </p:anim>
                                    <p:anim calcmode="lin" valueType="num">
                                      <p:cBhvr additive="base">
                                        <p:cTn id="44" dur="500" fill="hold"/>
                                        <p:tgtEl>
                                          <p:spTgt spid="17102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additive="base">
                                        <p:cTn id="53" dur="500" fill="hold"/>
                                        <p:tgtEl>
                                          <p:spTgt spid="6"/>
                                        </p:tgtEl>
                                        <p:attrNameLst>
                                          <p:attrName>ppt_x</p:attrName>
                                        </p:attrNameLst>
                                      </p:cBhvr>
                                      <p:tavLst>
                                        <p:tav tm="0">
                                          <p:val>
                                            <p:strVal val="#ppt_x"/>
                                          </p:val>
                                        </p:tav>
                                        <p:tav tm="100000">
                                          <p:val>
                                            <p:strVal val="#ppt_x"/>
                                          </p:val>
                                        </p:tav>
                                      </p:tavLst>
                                    </p:anim>
                                    <p:anim calcmode="lin" valueType="num">
                                      <p:cBhvr additive="base">
                                        <p:cTn id="5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0" grpId="0"/>
      <p:bldP spid="171011" grpId="0"/>
      <p:bldP spid="171014" grpId="0"/>
      <p:bldP spid="25" grpId="0" animBg="1"/>
      <p:bldP spid="33" grpId="0" animBg="1"/>
      <p:bldP spid="171027" grpId="0"/>
      <p:bldP spid="17" grpId="0"/>
      <p:bldP spid="6"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Text Box 6"/>
          <p:cNvSpPr txBox="1">
            <a:spLocks noChangeArrowheads="1"/>
          </p:cNvSpPr>
          <p:nvPr/>
        </p:nvSpPr>
        <p:spPr bwMode="auto">
          <a:xfrm>
            <a:off x="891610" y="508699"/>
            <a:ext cx="18716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charset="0"/>
                <a:ea typeface="新細明體" pitchFamily="18" charset="-120"/>
              </a:defRPr>
            </a:lvl1pPr>
            <a:lvl2pPr marL="742950" indent="-285750">
              <a:spcBef>
                <a:spcPct val="20000"/>
              </a:spcBef>
              <a:buChar char="–"/>
              <a:defRPr kumimoji="1" sz="2800">
                <a:solidFill>
                  <a:schemeClr val="tx1"/>
                </a:solidFill>
                <a:latin typeface="Arial" charset="0"/>
                <a:ea typeface="新細明體" pitchFamily="18" charset="-120"/>
              </a:defRPr>
            </a:lvl2pPr>
            <a:lvl3pPr marL="1143000" indent="-228600">
              <a:spcBef>
                <a:spcPct val="20000"/>
              </a:spcBef>
              <a:buChar char="•"/>
              <a:defRPr kumimoji="1" sz="2400">
                <a:solidFill>
                  <a:schemeClr val="tx1"/>
                </a:solidFill>
                <a:latin typeface="Arial" charset="0"/>
                <a:ea typeface="新細明體" pitchFamily="18" charset="-120"/>
              </a:defRPr>
            </a:lvl3pPr>
            <a:lvl4pPr marL="1600200" indent="-228600">
              <a:spcBef>
                <a:spcPct val="20000"/>
              </a:spcBef>
              <a:buChar char="–"/>
              <a:defRPr kumimoji="1" sz="2000">
                <a:solidFill>
                  <a:schemeClr val="tx1"/>
                </a:solidFill>
                <a:latin typeface="Arial" charset="0"/>
                <a:ea typeface="新細明體" pitchFamily="18" charset="-120"/>
              </a:defRPr>
            </a:lvl4pPr>
            <a:lvl5pPr marL="2057400" indent="-22860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50000"/>
              </a:spcBef>
              <a:buFontTx/>
              <a:buNone/>
            </a:pPr>
            <a:r>
              <a:rPr lang="zh-TW" altLang="en-US" sz="1800" dirty="0">
                <a:solidFill>
                  <a:srgbClr val="000000"/>
                </a:solidFill>
              </a:rPr>
              <a:t>牛頓粒子模型</a:t>
            </a:r>
          </a:p>
        </p:txBody>
      </p:sp>
      <p:pic>
        <p:nvPicPr>
          <p:cNvPr id="184328" name="Picture 4" descr="A-09"/>
          <p:cNvPicPr>
            <a:picLocks noChangeAspect="1" noChangeArrowheads="1"/>
          </p:cNvPicPr>
          <p:nvPr/>
        </p:nvPicPr>
        <p:blipFill>
          <a:blip r:embed="rId2">
            <a:extLst>
              <a:ext uri="{28A0092B-C50C-407E-A947-70E740481C1C}">
                <a14:useLocalDpi xmlns:a14="http://schemas.microsoft.com/office/drawing/2010/main" val="0"/>
              </a:ext>
            </a:extLst>
          </a:blip>
          <a:srcRect t="18900"/>
          <a:stretch>
            <a:fillRect/>
          </a:stretch>
        </p:blipFill>
        <p:spPr bwMode="auto">
          <a:xfrm>
            <a:off x="855097" y="967732"/>
            <a:ext cx="3816350" cy="1379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9" name="矩形 10"/>
          <p:cNvSpPr>
            <a:spLocks noChangeArrowheads="1"/>
          </p:cNvSpPr>
          <p:nvPr/>
        </p:nvSpPr>
        <p:spPr bwMode="auto">
          <a:xfrm>
            <a:off x="806993" y="2708920"/>
            <a:ext cx="7802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新細明體" pitchFamily="18" charset="-120"/>
              </a:defRPr>
            </a:lvl1pPr>
            <a:lvl2pPr marL="742950" indent="-285750">
              <a:spcBef>
                <a:spcPct val="20000"/>
              </a:spcBef>
              <a:buChar char="–"/>
              <a:defRPr kumimoji="1" sz="2800">
                <a:solidFill>
                  <a:schemeClr val="tx1"/>
                </a:solidFill>
                <a:latin typeface="Arial" charset="0"/>
                <a:ea typeface="新細明體" pitchFamily="18" charset="-120"/>
              </a:defRPr>
            </a:lvl2pPr>
            <a:lvl3pPr marL="1143000" indent="-228600">
              <a:spcBef>
                <a:spcPct val="20000"/>
              </a:spcBef>
              <a:buChar char="•"/>
              <a:defRPr kumimoji="1" sz="2400">
                <a:solidFill>
                  <a:schemeClr val="tx1"/>
                </a:solidFill>
                <a:latin typeface="Arial" charset="0"/>
                <a:ea typeface="新細明體" pitchFamily="18" charset="-120"/>
              </a:defRPr>
            </a:lvl3pPr>
            <a:lvl4pPr marL="1600200" indent="-228600">
              <a:spcBef>
                <a:spcPct val="20000"/>
              </a:spcBef>
              <a:buChar char="–"/>
              <a:defRPr kumimoji="1" sz="2000">
                <a:solidFill>
                  <a:schemeClr val="tx1"/>
                </a:solidFill>
                <a:latin typeface="Arial" charset="0"/>
                <a:ea typeface="新細明體" pitchFamily="18" charset="-120"/>
              </a:defRPr>
            </a:lvl4pPr>
            <a:lvl5pPr marL="2057400" indent="-22860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50000"/>
              </a:spcBef>
              <a:buFontTx/>
              <a:buNone/>
            </a:pPr>
            <a:r>
              <a:rPr lang="zh-TW" altLang="en-US" sz="1800" dirty="0">
                <a:latin typeface="Times New Roman" pitchFamily="18" charset="0"/>
              </a:rPr>
              <a:t>牛頓粒子的標準特性：即使你不測量，一個粒子一直都有</a:t>
            </a:r>
            <a:r>
              <a:rPr lang="zh-TW" altLang="en-US" sz="1800" dirty="0">
                <a:solidFill>
                  <a:srgbClr val="FF0000"/>
                </a:solidFill>
                <a:latin typeface="Times New Roman" pitchFamily="18" charset="0"/>
              </a:rPr>
              <a:t>一個特定的</a:t>
            </a:r>
            <a:r>
              <a:rPr lang="zh-TW" altLang="en-US" sz="1800" dirty="0">
                <a:latin typeface="Times New Roman" pitchFamily="18" charset="0"/>
              </a:rPr>
              <a:t>位置！</a:t>
            </a:r>
          </a:p>
        </p:txBody>
      </p:sp>
      <p:sp>
        <p:nvSpPr>
          <p:cNvPr id="9" name="Text Box 6"/>
          <p:cNvSpPr txBox="1">
            <a:spLocks noChangeArrowheads="1"/>
          </p:cNvSpPr>
          <p:nvPr/>
        </p:nvSpPr>
        <p:spPr bwMode="auto">
          <a:xfrm>
            <a:off x="806993" y="3108153"/>
            <a:ext cx="82089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電子的顆粒狀不是牛頓粒子，它不一定有一個特定的位置！</a:t>
            </a:r>
          </a:p>
        </p:txBody>
      </p:sp>
      <p:pic>
        <p:nvPicPr>
          <p:cNvPr id="12" name="Picture 4" descr="f39_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097" y="3510300"/>
            <a:ext cx="3581400"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4692089" y="4052107"/>
            <a:ext cx="2492990" cy="369332"/>
          </a:xfrm>
          <a:prstGeom prst="rect">
            <a:avLst/>
          </a:prstGeom>
        </p:spPr>
        <p:txBody>
          <a:bodyPr wrap="none">
            <a:spAutoFit/>
          </a:bodyPr>
          <a:lstStyle/>
          <a:p>
            <a:pPr eaLnBrk="1" hangingPunct="1">
              <a:spcBef>
                <a:spcPct val="50000"/>
              </a:spcBef>
              <a:buFontTx/>
              <a:buNone/>
            </a:pPr>
            <a:r>
              <a:rPr lang="zh-TW" altLang="en-US" sz="1800" dirty="0">
                <a:solidFill>
                  <a:srgbClr val="FF0000"/>
                </a:solidFill>
              </a:rPr>
              <a:t>或許該改稱量子粒子！</a:t>
            </a:r>
          </a:p>
        </p:txBody>
      </p:sp>
      <p:sp>
        <p:nvSpPr>
          <p:cNvPr id="3" name="文字方塊 2"/>
          <p:cNvSpPr txBox="1"/>
          <p:nvPr/>
        </p:nvSpPr>
        <p:spPr bwMode="auto">
          <a:xfrm>
            <a:off x="740843" y="5989549"/>
            <a:ext cx="79344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畢竟我們不該期待巨觀世界所歸納來的概念，可以適用於微觀的世界。</a:t>
            </a:r>
          </a:p>
        </p:txBody>
      </p:sp>
      <p:pic>
        <p:nvPicPr>
          <p:cNvPr id="4" name="Picture 8" descr="File:Translational motion.gif">
            <a:hlinkClick r:id="rId4"/>
            <a:extLst>
              <a:ext uri="{FF2B5EF4-FFF2-40B4-BE49-F238E27FC236}">
                <a16:creationId xmlns:a16="http://schemas.microsoft.com/office/drawing/2014/main" id="{E656921B-A56F-CFEE-0C34-6EE2C5621ED2}"/>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860032" y="596089"/>
            <a:ext cx="2041983" cy="1790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535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p:bldP spid="3"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3" name="Text Box 5"/>
          <p:cNvSpPr txBox="1">
            <a:spLocks noChangeArrowheads="1"/>
          </p:cNvSpPr>
          <p:nvPr/>
        </p:nvSpPr>
        <p:spPr bwMode="auto">
          <a:xfrm>
            <a:off x="1997351" y="1051428"/>
            <a:ext cx="46799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故意觀測電子在狹縫屏幕的位置：</a:t>
            </a:r>
          </a:p>
        </p:txBody>
      </p:sp>
      <p:sp>
        <p:nvSpPr>
          <p:cNvPr id="74759" name="Text Box 7"/>
          <p:cNvSpPr txBox="1">
            <a:spLocks noChangeArrowheads="1"/>
          </p:cNvSpPr>
          <p:nvPr/>
        </p:nvSpPr>
        <p:spPr bwMode="auto">
          <a:xfrm>
            <a:off x="5306065" y="2366004"/>
            <a:ext cx="36004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每一個粒子不是從狹縫一就是從狹縫二通過。只能擇一。</a:t>
            </a:r>
          </a:p>
        </p:txBody>
      </p:sp>
      <p:sp>
        <p:nvSpPr>
          <p:cNvPr id="189449" name="文字方塊 8"/>
          <p:cNvSpPr txBox="1">
            <a:spLocks noChangeArrowheads="1"/>
          </p:cNvSpPr>
          <p:nvPr/>
        </p:nvSpPr>
        <p:spPr bwMode="auto">
          <a:xfrm>
            <a:off x="1997351" y="1469021"/>
            <a:ext cx="6330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latin typeface="Calibri" pitchFamily="34" charset="0"/>
              </a:rPr>
              <a:t>在狹縫處以燈光照明，觀察電子是由哪一個狹縫通過！</a:t>
            </a:r>
          </a:p>
        </p:txBody>
      </p:sp>
      <p:sp>
        <p:nvSpPr>
          <p:cNvPr id="189450" name="文字方塊 10"/>
          <p:cNvSpPr txBox="1">
            <a:spLocks noChangeArrowheads="1"/>
          </p:cNvSpPr>
          <p:nvPr/>
        </p:nvSpPr>
        <p:spPr bwMode="auto">
          <a:xfrm>
            <a:off x="1997351" y="651342"/>
            <a:ext cx="53990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latin typeface="Calibri" pitchFamily="34" charset="0"/>
              </a:rPr>
              <a:t>如果我故意去觀察這個無特定位置的電子呢？</a:t>
            </a:r>
          </a:p>
        </p:txBody>
      </p:sp>
      <p:sp>
        <p:nvSpPr>
          <p:cNvPr id="21515" name="文字方塊 10"/>
          <p:cNvSpPr txBox="1">
            <a:spLocks noChangeArrowheads="1"/>
          </p:cNvSpPr>
          <p:nvPr/>
        </p:nvSpPr>
        <p:spPr bwMode="auto">
          <a:xfrm>
            <a:off x="5304287" y="1918908"/>
            <a:ext cx="3851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如此即可分辨每一顆電子通過的狹縫。</a:t>
            </a:r>
          </a:p>
        </p:txBody>
      </p:sp>
      <p:sp>
        <p:nvSpPr>
          <p:cNvPr id="13" name="文字方塊 8"/>
          <p:cNvSpPr txBox="1">
            <a:spLocks noChangeArrowheads="1"/>
          </p:cNvSpPr>
          <p:nvPr/>
        </p:nvSpPr>
        <p:spPr bwMode="auto">
          <a:xfrm>
            <a:off x="2105537" y="4675413"/>
            <a:ext cx="63974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實驗結果：在狹縫處以燈光照明，電子的干涉條紋就消失了。</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BB514BF4-5C2D-CA47-824D-8B1762A57D5D}"/>
                  </a:ext>
                </a:extLst>
              </p:cNvPr>
              <p:cNvSpPr txBox="1"/>
              <p:nvPr/>
            </p:nvSpPr>
            <p:spPr>
              <a:xfrm>
                <a:off x="5418385" y="4139657"/>
                <a:ext cx="1546705" cy="307777"/>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2000" b="0" i="1" smtClean="0">
                              <a:latin typeface="Cambria Math" panose="02040503050406030204" pitchFamily="18" charset="0"/>
                              <a:ea typeface="Cambria Math"/>
                            </a:rPr>
                          </m:ctrlPr>
                        </m:sSubPr>
                        <m:e>
                          <m:r>
                            <a:rPr lang="en-US" sz="2000" b="0" i="1" smtClean="0">
                              <a:latin typeface="Cambria Math" panose="02040503050406030204" pitchFamily="18" charset="0"/>
                              <a:ea typeface="Cambria Math"/>
                            </a:rPr>
                            <m:t>𝑃</m:t>
                          </m:r>
                        </m:e>
                        <m:sub>
                          <m:r>
                            <a:rPr lang="en-US" sz="2000" b="0" i="1" smtClean="0">
                              <a:latin typeface="Cambria Math" panose="02040503050406030204" pitchFamily="18" charset="0"/>
                              <a:ea typeface="Cambria Math"/>
                            </a:rPr>
                            <m:t>12</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a:rPr lang="en-US" sz="2000" i="1">
                              <a:latin typeface="Cambria Math" panose="02040503050406030204" pitchFamily="18" charset="0"/>
                              <a:ea typeface="Cambria Math"/>
                            </a:rPr>
                            <m:t>𝑃</m:t>
                          </m:r>
                        </m:e>
                        <m:sub>
                          <m:r>
                            <a:rPr lang="en-US" sz="2000" i="1">
                              <a:latin typeface="Cambria Math" panose="02040503050406030204" pitchFamily="18" charset="0"/>
                              <a:ea typeface="Cambria Math"/>
                            </a:rPr>
                            <m:t>1</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a:rPr lang="en-US" sz="2000" i="1">
                              <a:latin typeface="Cambria Math" panose="02040503050406030204" pitchFamily="18" charset="0"/>
                              <a:ea typeface="Cambria Math"/>
                            </a:rPr>
                            <m:t>𝑃</m:t>
                          </m:r>
                        </m:e>
                        <m:sub>
                          <m:r>
                            <a:rPr lang="en-US" sz="2000" i="1">
                              <a:latin typeface="Cambria Math" panose="02040503050406030204" pitchFamily="18" charset="0"/>
                              <a:ea typeface="Cambria Math"/>
                            </a:rPr>
                            <m:t>2</m:t>
                          </m:r>
                        </m:sub>
                      </m:sSub>
                    </m:oMath>
                  </m:oMathPara>
                </a14:m>
                <a:endParaRPr lang="en-TW" sz="2000" b="0" i="1" dirty="0">
                  <a:latin typeface="Cambria Math"/>
                  <a:ea typeface="Cambria Math"/>
                </a:endParaRPr>
              </a:p>
            </p:txBody>
          </p:sp>
        </mc:Choice>
        <mc:Fallback xmlns="">
          <p:sp>
            <p:nvSpPr>
              <p:cNvPr id="14" name="TextBox 13">
                <a:extLst>
                  <a:ext uri="{FF2B5EF4-FFF2-40B4-BE49-F238E27FC236}">
                    <a16:creationId xmlns:a16="http://schemas.microsoft.com/office/drawing/2014/main" id="{BB514BF4-5C2D-CA47-824D-8B1762A57D5D}"/>
                  </a:ext>
                </a:extLst>
              </p:cNvPr>
              <p:cNvSpPr txBox="1">
                <a:spLocks noRot="1" noChangeAspect="1" noMove="1" noResize="1" noEditPoints="1" noAdjustHandles="1" noChangeArrowheads="1" noChangeShapeType="1" noTextEdit="1"/>
              </p:cNvSpPr>
              <p:nvPr/>
            </p:nvSpPr>
            <p:spPr>
              <a:xfrm>
                <a:off x="5418385" y="4139657"/>
                <a:ext cx="1546705" cy="307777"/>
              </a:xfrm>
              <a:prstGeom prst="rect">
                <a:avLst/>
              </a:prstGeom>
              <a:blipFill>
                <a:blip r:embed="rId2"/>
                <a:stretch>
                  <a:fillRect l="-3252" r="-813" b="-11538"/>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9AA1346E-9CCE-B74E-8950-17A20C6BDC61}"/>
              </a:ext>
            </a:extLst>
          </p:cNvPr>
          <p:cNvPicPr>
            <a:picLocks noChangeAspect="1"/>
          </p:cNvPicPr>
          <p:nvPr/>
        </p:nvPicPr>
        <p:blipFill>
          <a:blip r:embed="rId3"/>
          <a:stretch>
            <a:fillRect/>
          </a:stretch>
        </p:blipFill>
        <p:spPr>
          <a:xfrm>
            <a:off x="135387" y="1918908"/>
            <a:ext cx="5168900" cy="2590800"/>
          </a:xfrm>
          <a:prstGeom prst="rect">
            <a:avLst/>
          </a:prstGeom>
        </p:spPr>
      </p:pic>
      <p:pic>
        <p:nvPicPr>
          <p:cNvPr id="4" name="Picture 3">
            <a:extLst>
              <a:ext uri="{FF2B5EF4-FFF2-40B4-BE49-F238E27FC236}">
                <a16:creationId xmlns:a16="http://schemas.microsoft.com/office/drawing/2014/main" id="{C1BA08E5-118A-2843-9DDD-478A5BF2A471}"/>
              </a:ext>
            </a:extLst>
          </p:cNvPr>
          <p:cNvPicPr>
            <a:picLocks noChangeAspect="1"/>
          </p:cNvPicPr>
          <p:nvPr/>
        </p:nvPicPr>
        <p:blipFill rotWithShape="1">
          <a:blip r:embed="rId3"/>
          <a:srcRect r="40249"/>
          <a:stretch/>
        </p:blipFill>
        <p:spPr>
          <a:xfrm>
            <a:off x="137163" y="1918908"/>
            <a:ext cx="3088506" cy="2590800"/>
          </a:xfrm>
          <a:prstGeom prst="rect">
            <a:avLst/>
          </a:prstGeom>
        </p:spPr>
      </p:pic>
      <p:sp>
        <p:nvSpPr>
          <p:cNvPr id="12" name="TextBox 11">
            <a:extLst>
              <a:ext uri="{FF2B5EF4-FFF2-40B4-BE49-F238E27FC236}">
                <a16:creationId xmlns:a16="http://schemas.microsoft.com/office/drawing/2014/main" id="{1B3A8A60-3C6D-4B45-85A2-984E0767D39B}"/>
              </a:ext>
            </a:extLst>
          </p:cNvPr>
          <p:cNvSpPr txBox="1"/>
          <p:nvPr/>
        </p:nvSpPr>
        <p:spPr>
          <a:xfrm>
            <a:off x="5304286" y="3197111"/>
            <a:ext cx="3851275" cy="369332"/>
          </a:xfrm>
          <a:prstGeom prst="rect">
            <a:avLst/>
          </a:prstGeom>
          <a:noFill/>
        </p:spPr>
        <p:txBody>
          <a:bodyPr wrap="square" rtlCol="0">
            <a:spAutoFit/>
          </a:bodyPr>
          <a:lstStyle/>
          <a:p>
            <a:r>
              <a:rPr lang="en-TW" sz="1800" dirty="0">
                <a:latin typeface="PMingLiU" panose="02020500000000000000" pitchFamily="18" charset="-120"/>
                <a:ea typeface="PMingLiU" panose="02020500000000000000" pitchFamily="18" charset="-120"/>
              </a:rPr>
              <a:t>如此你可以對到達屏幕的電子分類！</a:t>
            </a:r>
          </a:p>
        </p:txBody>
      </p:sp>
      <p:sp>
        <p:nvSpPr>
          <p:cNvPr id="15" name="TextBox 14">
            <a:extLst>
              <a:ext uri="{FF2B5EF4-FFF2-40B4-BE49-F238E27FC236}">
                <a16:creationId xmlns:a16="http://schemas.microsoft.com/office/drawing/2014/main" id="{C321A9D6-9C42-EF41-9454-4342CDB77C7A}"/>
              </a:ext>
            </a:extLst>
          </p:cNvPr>
          <p:cNvSpPr txBox="1"/>
          <p:nvPr/>
        </p:nvSpPr>
        <p:spPr>
          <a:xfrm>
            <a:off x="5329527" y="3659487"/>
            <a:ext cx="2881301" cy="369332"/>
          </a:xfrm>
          <a:prstGeom prst="rect">
            <a:avLst/>
          </a:prstGeom>
          <a:noFill/>
        </p:spPr>
        <p:txBody>
          <a:bodyPr wrap="square" rtlCol="0">
            <a:spAutoFit/>
          </a:bodyPr>
          <a:lstStyle/>
          <a:p>
            <a:pPr algn="l"/>
            <a:r>
              <a:rPr lang="en-TW" sz="1800" b="0" dirty="0">
                <a:latin typeface="PMingLiU" panose="02020500000000000000" pitchFamily="18" charset="-120"/>
                <a:ea typeface="PMingLiU" panose="02020500000000000000" pitchFamily="18" charset="-120"/>
              </a:rPr>
              <a:t>分類後可加總！因此：</a:t>
            </a:r>
          </a:p>
        </p:txBody>
      </p:sp>
      <p:pic>
        <p:nvPicPr>
          <p:cNvPr id="5" name="Picture 2">
            <a:extLst>
              <a:ext uri="{FF2B5EF4-FFF2-40B4-BE49-F238E27FC236}">
                <a16:creationId xmlns:a16="http://schemas.microsoft.com/office/drawing/2014/main" id="{75BA0F18-0A17-F350-E577-BA951E8FA54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929" r="11992" b="2201"/>
          <a:stretch/>
        </p:blipFill>
        <p:spPr bwMode="auto">
          <a:xfrm>
            <a:off x="143764" y="373439"/>
            <a:ext cx="1855382" cy="6306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515"/>
                                        </p:tgtEl>
                                        <p:attrNameLst>
                                          <p:attrName>style.visibility</p:attrName>
                                        </p:attrNameLst>
                                      </p:cBhvr>
                                      <p:to>
                                        <p:strVal val="visible"/>
                                      </p:to>
                                    </p:set>
                                    <p:anim calcmode="lin" valueType="num">
                                      <p:cBhvr additive="base">
                                        <p:cTn id="7" dur="500" fill="hold"/>
                                        <p:tgtEl>
                                          <p:spTgt spid="21515"/>
                                        </p:tgtEl>
                                        <p:attrNameLst>
                                          <p:attrName>ppt_x</p:attrName>
                                        </p:attrNameLst>
                                      </p:cBhvr>
                                      <p:tavLst>
                                        <p:tav tm="0">
                                          <p:val>
                                            <p:strVal val="#ppt_x"/>
                                          </p:val>
                                        </p:tav>
                                        <p:tav tm="100000">
                                          <p:val>
                                            <p:strVal val="#ppt_x"/>
                                          </p:val>
                                        </p:tav>
                                      </p:tavLst>
                                    </p:anim>
                                    <p:anim calcmode="lin" valueType="num">
                                      <p:cBhvr additive="base">
                                        <p:cTn id="8" dur="500" fill="hold"/>
                                        <p:tgtEl>
                                          <p:spTgt spid="215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4759"/>
                                        </p:tgtEl>
                                        <p:attrNameLst>
                                          <p:attrName>style.visibility</p:attrName>
                                        </p:attrNameLst>
                                      </p:cBhvr>
                                      <p:to>
                                        <p:strVal val="visible"/>
                                      </p:to>
                                    </p:set>
                                    <p:anim calcmode="lin" valueType="num">
                                      <p:cBhvr additive="base">
                                        <p:cTn id="11" dur="500" fill="hold"/>
                                        <p:tgtEl>
                                          <p:spTgt spid="74759"/>
                                        </p:tgtEl>
                                        <p:attrNameLst>
                                          <p:attrName>ppt_x</p:attrName>
                                        </p:attrNameLst>
                                      </p:cBhvr>
                                      <p:tavLst>
                                        <p:tav tm="0">
                                          <p:val>
                                            <p:strVal val="#ppt_x"/>
                                          </p:val>
                                        </p:tav>
                                        <p:tav tm="100000">
                                          <p:val>
                                            <p:strVal val="#ppt_x"/>
                                          </p:val>
                                        </p:tav>
                                      </p:tavLst>
                                    </p:anim>
                                    <p:anim calcmode="lin" valueType="num">
                                      <p:cBhvr additive="base">
                                        <p:cTn id="12" dur="500" fill="hold"/>
                                        <p:tgtEl>
                                          <p:spTgt spid="7475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additive="base">
                                        <p:cTn id="33" dur="500" fill="hold"/>
                                        <p:tgtEl>
                                          <p:spTgt spid="13"/>
                                        </p:tgtEl>
                                        <p:attrNameLst>
                                          <p:attrName>ppt_x</p:attrName>
                                        </p:attrNameLst>
                                      </p:cBhvr>
                                      <p:tavLst>
                                        <p:tav tm="0">
                                          <p:val>
                                            <p:strVal val="#ppt_x"/>
                                          </p:val>
                                        </p:tav>
                                        <p:tav tm="100000">
                                          <p:val>
                                            <p:strVal val="#ppt_x"/>
                                          </p:val>
                                        </p:tav>
                                      </p:tavLst>
                                    </p:anim>
                                    <p:anim calcmode="lin" valueType="num">
                                      <p:cBhvr additive="base">
                                        <p:cTn id="3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9" grpId="0"/>
      <p:bldP spid="21515" grpId="0"/>
      <p:bldP spid="13" grpId="0"/>
      <p:bldP spid="14" grpId="0" animBg="1"/>
      <p:bldP spid="12" grpId="0"/>
      <p:bldP spid="15" grpId="0"/>
    </p:bldLst>
  </p:timing>
</p:sld>
</file>

<file path=ppt/slides/slide1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笑臉 3"/>
          <p:cNvSpPr/>
          <p:nvPr/>
        </p:nvSpPr>
        <p:spPr>
          <a:xfrm>
            <a:off x="1878455" y="3634359"/>
            <a:ext cx="500062" cy="500062"/>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 name="向右箭號 4"/>
          <p:cNvSpPr/>
          <p:nvPr/>
        </p:nvSpPr>
        <p:spPr>
          <a:xfrm rot="20166475">
            <a:off x="2589655" y="3342259"/>
            <a:ext cx="1071562" cy="214312"/>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 name="向右箭號 5"/>
          <p:cNvSpPr/>
          <p:nvPr/>
        </p:nvSpPr>
        <p:spPr>
          <a:xfrm rot="1319998">
            <a:off x="2602355" y="4126484"/>
            <a:ext cx="1071562" cy="214312"/>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71686" name="文字方塊 6"/>
              <p:cNvSpPr txBox="1">
                <a:spLocks noChangeArrowheads="1"/>
              </p:cNvSpPr>
              <p:nvPr/>
            </p:nvSpPr>
            <p:spPr bwMode="auto">
              <a:xfrm>
                <a:off x="2664267" y="3062859"/>
                <a:ext cx="500063"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14:m>
                  <m:oMathPara xmlns:m="http://schemas.openxmlformats.org/officeDocument/2006/math">
                    <m:oMathParaPr>
                      <m:jc m:val="centerGroup"/>
                    </m:oMathParaPr>
                    <m:oMath xmlns:m="http://schemas.openxmlformats.org/officeDocument/2006/math">
                      <m:r>
                        <m:rPr>
                          <m:sty m:val="p"/>
                        </m:rPr>
                        <a:rPr lang="el-GR" altLang="zh-TW" sz="1800" i="1" smtClean="0">
                          <a:latin typeface="Cambria Math"/>
                          <a:ea typeface="Cambria Math"/>
                        </a:rPr>
                        <m:t>Γ</m:t>
                      </m:r>
                    </m:oMath>
                  </m:oMathPara>
                </a14:m>
                <a:endParaRPr lang="zh-TW" altLang="en-US" sz="1800" i="1" dirty="0"/>
              </a:p>
            </p:txBody>
          </p:sp>
        </mc:Choice>
        <mc:Fallback xmlns="">
          <p:sp>
            <p:nvSpPr>
              <p:cNvPr id="71686" name="文字方塊 6"/>
              <p:cNvSpPr txBox="1">
                <a:spLocks noRot="1" noChangeAspect="1" noMove="1" noResize="1" noEditPoints="1" noAdjustHandles="1" noChangeArrowheads="1" noChangeShapeType="1" noTextEdit="1"/>
              </p:cNvSpPr>
              <p:nvPr/>
            </p:nvSpPr>
            <p:spPr bwMode="auto">
              <a:xfrm>
                <a:off x="2664267" y="3062859"/>
                <a:ext cx="500063" cy="369332"/>
              </a:xfrm>
              <a:prstGeom prst="rect">
                <a:avLst/>
              </a:prstGeom>
              <a:blipFill>
                <a:blip r:embed="rId2"/>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8" name="笑臉 7"/>
          <p:cNvSpPr/>
          <p:nvPr/>
        </p:nvSpPr>
        <p:spPr>
          <a:xfrm>
            <a:off x="3878705" y="4277296"/>
            <a:ext cx="500062" cy="500063"/>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71688" name="文字方塊 8"/>
              <p:cNvSpPr txBox="1">
                <a:spLocks noChangeArrowheads="1"/>
              </p:cNvSpPr>
              <p:nvPr/>
            </p:nvSpPr>
            <p:spPr bwMode="auto">
              <a:xfrm>
                <a:off x="2664267" y="4420171"/>
                <a:ext cx="714375"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14:m>
                  <m:oMathPara xmlns:m="http://schemas.openxmlformats.org/officeDocument/2006/math">
                    <m:oMathParaPr>
                      <m:jc m:val="centerGroup"/>
                    </m:oMathParaPr>
                    <m:oMath xmlns:m="http://schemas.openxmlformats.org/officeDocument/2006/math">
                      <m:r>
                        <a:rPr lang="en-US" altLang="zh-TW" sz="1800" i="1" dirty="0" smtClean="0">
                          <a:latin typeface="Cambria Math"/>
                        </a:rPr>
                        <m:t>1−</m:t>
                      </m:r>
                      <m:r>
                        <m:rPr>
                          <m:sty m:val="p"/>
                        </m:rPr>
                        <a:rPr lang="el-GR" altLang="zh-TW" sz="1800" i="1" dirty="0" smtClean="0">
                          <a:latin typeface="Cambria Math"/>
                          <a:ea typeface="Cambria Math"/>
                        </a:rPr>
                        <m:t>Γ</m:t>
                      </m:r>
                    </m:oMath>
                  </m:oMathPara>
                </a14:m>
                <a:endParaRPr lang="zh-TW" altLang="en-US" sz="1800" i="1" dirty="0"/>
              </a:p>
            </p:txBody>
          </p:sp>
        </mc:Choice>
        <mc:Fallback xmlns="">
          <p:sp>
            <p:nvSpPr>
              <p:cNvPr id="71688" name="文字方塊 8"/>
              <p:cNvSpPr txBox="1">
                <a:spLocks noRot="1" noChangeAspect="1" noMove="1" noResize="1" noEditPoints="1" noAdjustHandles="1" noChangeArrowheads="1" noChangeShapeType="1" noTextEdit="1"/>
              </p:cNvSpPr>
              <p:nvPr/>
            </p:nvSpPr>
            <p:spPr bwMode="auto">
              <a:xfrm>
                <a:off x="2664267" y="4420171"/>
                <a:ext cx="714375" cy="369332"/>
              </a:xfrm>
              <a:prstGeom prst="rect">
                <a:avLst/>
              </a:prstGeom>
              <a:blipFill>
                <a:blip r:embed="rId3"/>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71689" name="文字方塊 9"/>
          <p:cNvSpPr txBox="1">
            <a:spLocks noChangeArrowheads="1"/>
          </p:cNvSpPr>
          <p:nvPr/>
        </p:nvSpPr>
        <p:spPr bwMode="auto">
          <a:xfrm>
            <a:off x="4572000" y="3501008"/>
            <a:ext cx="457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每單位時間衰變發生的機率通常是固定的。</a:t>
            </a:r>
            <a:endParaRPr lang="zh-TW" altLang="en-US" sz="1800" i="1" dirty="0"/>
          </a:p>
        </p:txBody>
      </p:sp>
      <p:pic>
        <p:nvPicPr>
          <p:cNvPr id="2" name="Picture 2">
            <a:extLst>
              <a:ext uri="{FF2B5EF4-FFF2-40B4-BE49-F238E27FC236}">
                <a16:creationId xmlns:a16="http://schemas.microsoft.com/office/drawing/2014/main" id="{06AEF7F4-0F99-CF4D-E9FF-AD1B1E4FA1A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3927" r="77659"/>
          <a:stretch/>
        </p:blipFill>
        <p:spPr bwMode="auto">
          <a:xfrm>
            <a:off x="1526491" y="3134441"/>
            <a:ext cx="832035" cy="1520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E8C7D8E7-C89F-0CED-C63F-1C34C11985A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1409" r="35819" b="38242"/>
          <a:stretch/>
        </p:blipFill>
        <p:spPr bwMode="auto">
          <a:xfrm>
            <a:off x="3683305" y="2339657"/>
            <a:ext cx="798002" cy="1161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a:extLst>
              <a:ext uri="{FF2B5EF4-FFF2-40B4-BE49-F238E27FC236}">
                <a16:creationId xmlns:a16="http://schemas.microsoft.com/office/drawing/2014/main" id="{7121A590-0476-D15A-2B48-03E04369994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3927" r="77659" b="7485"/>
          <a:stretch/>
        </p:blipFill>
        <p:spPr bwMode="auto">
          <a:xfrm>
            <a:off x="3687082" y="3998172"/>
            <a:ext cx="808518" cy="1332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650231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201"/>
          <a:stretch/>
        </p:blipFill>
        <p:spPr bwMode="auto">
          <a:xfrm>
            <a:off x="760662" y="144832"/>
            <a:ext cx="2376264" cy="6306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文字方塊 8">
            <a:extLst>
              <a:ext uri="{FF2B5EF4-FFF2-40B4-BE49-F238E27FC236}">
                <a16:creationId xmlns:a16="http://schemas.microsoft.com/office/drawing/2014/main" id="{B688339E-A970-E04F-98D0-C3A93A9487FB}"/>
              </a:ext>
            </a:extLst>
          </p:cNvPr>
          <p:cNvSpPr txBox="1">
            <a:spLocks noChangeArrowheads="1"/>
          </p:cNvSpPr>
          <p:nvPr/>
        </p:nvSpPr>
        <p:spPr bwMode="auto">
          <a:xfrm>
            <a:off x="3407054" y="2899150"/>
            <a:ext cx="534141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在狹縫處以燈光照明，電子的干涉條紋就消失了。</a:t>
            </a:r>
          </a:p>
        </p:txBody>
      </p:sp>
      <p:pic>
        <p:nvPicPr>
          <p:cNvPr id="5" name="Picture 4" descr="f39_08">
            <a:extLst>
              <a:ext uri="{FF2B5EF4-FFF2-40B4-BE49-F238E27FC236}">
                <a16:creationId xmlns:a16="http://schemas.microsoft.com/office/drawing/2014/main" id="{37B4E00E-A8FC-104F-9EA2-CB8AD531314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8466" r="45838"/>
          <a:stretch/>
        </p:blipFill>
        <p:spPr bwMode="auto">
          <a:xfrm>
            <a:off x="6251318" y="5443146"/>
            <a:ext cx="2630488"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715ADE0E-4C20-F34E-94E3-4E190139BE5A}"/>
              </a:ext>
            </a:extLst>
          </p:cNvPr>
          <p:cNvPicPr>
            <a:picLocks noChangeAspect="1"/>
          </p:cNvPicPr>
          <p:nvPr/>
        </p:nvPicPr>
        <p:blipFill rotWithShape="1">
          <a:blip r:embed="rId4"/>
          <a:srcRect l="50663" b="11070"/>
          <a:stretch/>
        </p:blipFill>
        <p:spPr>
          <a:xfrm rot="16200000">
            <a:off x="3283959" y="3991711"/>
            <a:ext cx="2550198" cy="2304008"/>
          </a:xfrm>
          <a:prstGeom prst="rect">
            <a:avLst/>
          </a:prstGeom>
        </p:spPr>
      </p:pic>
      <p:sp>
        <p:nvSpPr>
          <p:cNvPr id="2" name="向右箭號 4">
            <a:extLst>
              <a:ext uri="{FF2B5EF4-FFF2-40B4-BE49-F238E27FC236}">
                <a16:creationId xmlns:a16="http://schemas.microsoft.com/office/drawing/2014/main" id="{CD5E0669-11C2-A8FD-E5B2-392A49D90D8D}"/>
              </a:ext>
            </a:extLst>
          </p:cNvPr>
          <p:cNvSpPr/>
          <p:nvPr/>
        </p:nvSpPr>
        <p:spPr>
          <a:xfrm rot="20448856">
            <a:off x="5879294" y="1021647"/>
            <a:ext cx="908293" cy="190152"/>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 name="向右箭號 5">
            <a:extLst>
              <a:ext uri="{FF2B5EF4-FFF2-40B4-BE49-F238E27FC236}">
                <a16:creationId xmlns:a16="http://schemas.microsoft.com/office/drawing/2014/main" id="{CCD073CF-4B08-D36D-F1A1-39C4D51CC756}"/>
              </a:ext>
            </a:extLst>
          </p:cNvPr>
          <p:cNvSpPr/>
          <p:nvPr/>
        </p:nvSpPr>
        <p:spPr>
          <a:xfrm rot="1348931">
            <a:off x="5885650" y="1319922"/>
            <a:ext cx="899425" cy="230038"/>
          </a:xfrm>
          <a:prstGeom prst="right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7" name="文字方塊 6">
                <a:extLst>
                  <a:ext uri="{FF2B5EF4-FFF2-40B4-BE49-F238E27FC236}">
                    <a16:creationId xmlns:a16="http://schemas.microsoft.com/office/drawing/2014/main" id="{D9E99119-FF2E-279D-ACC3-357EA2AB18D5}"/>
                  </a:ext>
                </a:extLst>
              </p:cNvPr>
              <p:cNvSpPr txBox="1">
                <a:spLocks noChangeArrowheads="1"/>
              </p:cNvSpPr>
              <p:nvPr/>
            </p:nvSpPr>
            <p:spPr bwMode="auto">
              <a:xfrm>
                <a:off x="5943547" y="486402"/>
                <a:ext cx="61554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ea typeface="Cambria Math"/>
                        </a:rPr>
                        <m:t>1/2</m:t>
                      </m:r>
                    </m:oMath>
                  </m:oMathPara>
                </a14:m>
                <a:endParaRPr lang="zh-TW" altLang="en-US" sz="1800" i="1" dirty="0"/>
              </a:p>
            </p:txBody>
          </p:sp>
        </mc:Choice>
        <mc:Fallback xmlns="">
          <p:sp>
            <p:nvSpPr>
              <p:cNvPr id="7" name="文字方塊 6">
                <a:extLst>
                  <a:ext uri="{FF2B5EF4-FFF2-40B4-BE49-F238E27FC236}">
                    <a16:creationId xmlns:a16="http://schemas.microsoft.com/office/drawing/2014/main" id="{D9E99119-FF2E-279D-ACC3-357EA2AB18D5}"/>
                  </a:ext>
                </a:extLst>
              </p:cNvPr>
              <p:cNvSpPr txBox="1">
                <a:spLocks noRot="1" noChangeAspect="1" noMove="1" noResize="1" noEditPoints="1" noAdjustHandles="1" noChangeArrowheads="1" noChangeShapeType="1" noTextEdit="1"/>
              </p:cNvSpPr>
              <p:nvPr/>
            </p:nvSpPr>
            <p:spPr bwMode="auto">
              <a:xfrm>
                <a:off x="5943547" y="486402"/>
                <a:ext cx="615542" cy="369332"/>
              </a:xfrm>
              <a:prstGeom prst="rect">
                <a:avLst/>
              </a:prstGeom>
              <a:blipFill>
                <a:blip r:embed="rId5"/>
                <a:stretch>
                  <a:fillRect b="-1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文字方塊 6">
                <a:extLst>
                  <a:ext uri="{FF2B5EF4-FFF2-40B4-BE49-F238E27FC236}">
                    <a16:creationId xmlns:a16="http://schemas.microsoft.com/office/drawing/2014/main" id="{25BF40FF-08AB-D4AD-E622-A3CBB09049C7}"/>
                  </a:ext>
                </a:extLst>
              </p:cNvPr>
              <p:cNvSpPr txBox="1">
                <a:spLocks noChangeArrowheads="1"/>
              </p:cNvSpPr>
              <p:nvPr/>
            </p:nvSpPr>
            <p:spPr bwMode="auto">
              <a:xfrm>
                <a:off x="5943547" y="1572542"/>
                <a:ext cx="615542"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panose="02040503050406030204" pitchFamily="18" charset="0"/>
                          <a:ea typeface="Cambria Math"/>
                        </a:rPr>
                        <m:t>1/2</m:t>
                      </m:r>
                    </m:oMath>
                  </m:oMathPara>
                </a14:m>
                <a:endParaRPr lang="zh-TW" altLang="en-US" sz="1800" i="1" dirty="0"/>
              </a:p>
            </p:txBody>
          </p:sp>
        </mc:Choice>
        <mc:Fallback xmlns="">
          <p:sp>
            <p:nvSpPr>
              <p:cNvPr id="8" name="文字方塊 6">
                <a:extLst>
                  <a:ext uri="{FF2B5EF4-FFF2-40B4-BE49-F238E27FC236}">
                    <a16:creationId xmlns:a16="http://schemas.microsoft.com/office/drawing/2014/main" id="{25BF40FF-08AB-D4AD-E622-A3CBB09049C7}"/>
                  </a:ext>
                </a:extLst>
              </p:cNvPr>
              <p:cNvSpPr txBox="1">
                <a:spLocks noRot="1" noChangeAspect="1" noMove="1" noResize="1" noEditPoints="1" noAdjustHandles="1" noChangeArrowheads="1" noChangeShapeType="1" noTextEdit="1"/>
              </p:cNvSpPr>
              <p:nvPr/>
            </p:nvSpPr>
            <p:spPr bwMode="auto">
              <a:xfrm>
                <a:off x="5943547" y="1572542"/>
                <a:ext cx="615542" cy="369332"/>
              </a:xfrm>
              <a:prstGeom prst="rect">
                <a:avLst/>
              </a:prstGeom>
              <a:blipFill>
                <a:blip r:embed="rId6"/>
                <a:stretch>
                  <a:fillRect b="-967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FF8C83EC-8A90-66CE-7EF8-23A3DBD76A87}"/>
                  </a:ext>
                </a:extLst>
              </p:cNvPr>
              <p:cNvSpPr txBox="1"/>
              <p:nvPr/>
            </p:nvSpPr>
            <p:spPr>
              <a:xfrm>
                <a:off x="7576453" y="763937"/>
                <a:ext cx="370358" cy="276999"/>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TW" sz="1800" i="1">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r>
                                <a:rPr lang="en-US" sz="1800" i="1">
                                  <a:latin typeface="Cambria Math" panose="02040503050406030204" pitchFamily="18" charset="0"/>
                                  <a:ea typeface="Cambria Math"/>
                                </a:rPr>
                                <m:t>1</m:t>
                              </m:r>
                            </m:e>
                          </m:d>
                        </m:e>
                      </m:d>
                    </m:oMath>
                  </m:oMathPara>
                </a14:m>
                <a:endParaRPr lang="en-TW" sz="1800" b="0" i="1" dirty="0">
                  <a:latin typeface="Cambria Math"/>
                  <a:ea typeface="Cambria Math"/>
                </a:endParaRPr>
              </a:p>
            </p:txBody>
          </p:sp>
        </mc:Choice>
        <mc:Fallback xmlns="">
          <p:sp>
            <p:nvSpPr>
              <p:cNvPr id="15" name="TextBox 14">
                <a:extLst>
                  <a:ext uri="{FF2B5EF4-FFF2-40B4-BE49-F238E27FC236}">
                    <a16:creationId xmlns:a16="http://schemas.microsoft.com/office/drawing/2014/main" id="{FF8C83EC-8A90-66CE-7EF8-23A3DBD76A87}"/>
                  </a:ext>
                </a:extLst>
              </p:cNvPr>
              <p:cNvSpPr txBox="1">
                <a:spLocks noRot="1" noChangeAspect="1" noMove="1" noResize="1" noEditPoints="1" noAdjustHandles="1" noChangeArrowheads="1" noChangeShapeType="1" noTextEdit="1"/>
              </p:cNvSpPr>
              <p:nvPr/>
            </p:nvSpPr>
            <p:spPr>
              <a:xfrm>
                <a:off x="7576453" y="763937"/>
                <a:ext cx="370358" cy="276999"/>
              </a:xfrm>
              <a:prstGeom prst="rect">
                <a:avLst/>
              </a:prstGeom>
              <a:blipFill>
                <a:blip r:embed="rId11"/>
                <a:stretch>
                  <a:fillRect l="-96667" t="-160870" r="-73333" b="-2304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5633C8FE-FD07-AF63-073B-21A4ECCA108B}"/>
                  </a:ext>
                </a:extLst>
              </p:cNvPr>
              <p:cNvSpPr txBox="1"/>
              <p:nvPr/>
            </p:nvSpPr>
            <p:spPr>
              <a:xfrm>
                <a:off x="7576453" y="1474793"/>
                <a:ext cx="370358" cy="276999"/>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TW" sz="1800" i="1" smtClean="0">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r>
                                <a:rPr lang="en-US" sz="1800" b="0" i="1" smtClean="0">
                                  <a:latin typeface="Cambria Math" panose="02040503050406030204" pitchFamily="18" charset="0"/>
                                  <a:ea typeface="Cambria Math"/>
                                </a:rPr>
                                <m:t>2</m:t>
                              </m:r>
                            </m:e>
                          </m:d>
                        </m:e>
                      </m:d>
                    </m:oMath>
                  </m:oMathPara>
                </a14:m>
                <a:endParaRPr lang="en-TW" sz="1800" b="0" i="1" dirty="0">
                  <a:latin typeface="Cambria Math"/>
                  <a:ea typeface="Cambria Math"/>
                </a:endParaRPr>
              </a:p>
            </p:txBody>
          </p:sp>
        </mc:Choice>
        <mc:Fallback xmlns="">
          <p:sp>
            <p:nvSpPr>
              <p:cNvPr id="17" name="TextBox 16">
                <a:extLst>
                  <a:ext uri="{FF2B5EF4-FFF2-40B4-BE49-F238E27FC236}">
                    <a16:creationId xmlns:a16="http://schemas.microsoft.com/office/drawing/2014/main" id="{5633C8FE-FD07-AF63-073B-21A4ECCA108B}"/>
                  </a:ext>
                </a:extLst>
              </p:cNvPr>
              <p:cNvSpPr txBox="1">
                <a:spLocks noRot="1" noChangeAspect="1" noMove="1" noResize="1" noEditPoints="1" noAdjustHandles="1" noChangeArrowheads="1" noChangeShapeType="1" noTextEdit="1"/>
              </p:cNvSpPr>
              <p:nvPr/>
            </p:nvSpPr>
            <p:spPr>
              <a:xfrm>
                <a:off x="7576453" y="1474793"/>
                <a:ext cx="370358" cy="276999"/>
              </a:xfrm>
              <a:prstGeom prst="rect">
                <a:avLst/>
              </a:prstGeom>
              <a:blipFill>
                <a:blip r:embed="rId12"/>
                <a:stretch>
                  <a:fillRect l="-96667" t="-168182" r="-73333" b="-2454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C5F343A3-A989-27AE-D394-60444598361C}"/>
                  </a:ext>
                </a:extLst>
              </p:cNvPr>
              <p:cNvSpPr txBox="1"/>
              <p:nvPr/>
            </p:nvSpPr>
            <p:spPr>
              <a:xfrm>
                <a:off x="3743882" y="991950"/>
                <a:ext cx="1750222" cy="572273"/>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Cambria Math" panose="02040503050406030204" pitchFamily="18" charset="0"/>
                        </a:rPr>
                        <m:t>~</m:t>
                      </m:r>
                      <m:f>
                        <m:fPr>
                          <m:ctrlPr>
                            <a:rPr lang="en-US" sz="1800" b="0" i="1" smtClean="0">
                              <a:latin typeface="Cambria Math" panose="02040503050406030204" pitchFamily="18" charset="0"/>
                              <a:ea typeface="Cambria Math"/>
                            </a:rPr>
                          </m:ctrlPr>
                        </m:fPr>
                        <m:num>
                          <m:r>
                            <a:rPr lang="en-US" sz="1800" b="0" i="1" smtClean="0">
                              <a:latin typeface="Cambria Math" panose="02040503050406030204" pitchFamily="18" charset="0"/>
                              <a:ea typeface="Cambria Math"/>
                            </a:rPr>
                            <m:t>1</m:t>
                          </m:r>
                        </m:num>
                        <m:den>
                          <m:rad>
                            <m:radPr>
                              <m:degHide m:val="on"/>
                              <m:ctrlPr>
                                <a:rPr lang="en-US" sz="1800" b="0" i="1" smtClean="0">
                                  <a:latin typeface="Cambria Math" panose="02040503050406030204" pitchFamily="18" charset="0"/>
                                  <a:ea typeface="Cambria Math"/>
                                </a:rPr>
                              </m:ctrlPr>
                            </m:radPr>
                            <m:deg/>
                            <m:e>
                              <m:r>
                                <a:rPr lang="en-US" sz="1800" b="0" i="1" smtClean="0">
                                  <a:latin typeface="Cambria Math" panose="02040503050406030204" pitchFamily="18" charset="0"/>
                                  <a:ea typeface="Cambria Math"/>
                                </a:rPr>
                                <m:t>2</m:t>
                              </m:r>
                            </m:e>
                          </m:rad>
                        </m:den>
                      </m:f>
                      <m:d>
                        <m:dPr>
                          <m:ctrlPr>
                            <a:rPr lang="en-US" sz="1800" b="0" i="1" smtClean="0">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r>
                                    <a:rPr lang="en-US" sz="1800" b="0" i="1" smtClean="0">
                                      <a:latin typeface="Cambria Math" panose="02040503050406030204" pitchFamily="18" charset="0"/>
                                      <a:ea typeface="Cambria Math"/>
                                    </a:rPr>
                                    <m:t>1</m:t>
                                  </m:r>
                                </m:e>
                              </m:d>
                            </m:e>
                          </m:d>
                          <m:r>
                            <a:rPr lang="en-US" sz="1800" b="0" i="1" smtClean="0">
                              <a:latin typeface="Cambria Math" panose="02040503050406030204" pitchFamily="18" charset="0"/>
                              <a:ea typeface="Cambria Math"/>
                            </a:rPr>
                            <m:t>+</m:t>
                          </m:r>
                          <m:d>
                            <m:dPr>
                              <m:begChr m:val=""/>
                              <m:endChr m:val="⟩"/>
                              <m:ctrlPr>
                                <a:rPr lang="en-TW" sz="1800" i="1">
                                  <a:latin typeface="Cambria Math" panose="02040503050406030204" pitchFamily="18" charset="0"/>
                                  <a:ea typeface="Cambria Math"/>
                                </a:rPr>
                              </m:ctrlPr>
                            </m:dPr>
                            <m:e>
                              <m:d>
                                <m:dPr>
                                  <m:begChr m:val="|"/>
                                  <m:endChr m:val=""/>
                                  <m:ctrlPr>
                                    <a:rPr lang="en-TW" sz="1800" i="1">
                                      <a:latin typeface="Cambria Math" panose="02040503050406030204" pitchFamily="18" charset="0"/>
                                      <a:ea typeface="Cambria Math"/>
                                    </a:rPr>
                                  </m:ctrlPr>
                                </m:dPr>
                                <m:e>
                                  <m:r>
                                    <a:rPr lang="en-US" sz="1800" b="0" i="1" smtClean="0">
                                      <a:latin typeface="Cambria Math" panose="02040503050406030204" pitchFamily="18" charset="0"/>
                                      <a:ea typeface="Cambria Math"/>
                                    </a:rPr>
                                    <m:t>2</m:t>
                                  </m:r>
                                </m:e>
                              </m:d>
                            </m:e>
                          </m:d>
                        </m:e>
                      </m:d>
                    </m:oMath>
                  </m:oMathPara>
                </a14:m>
                <a:endParaRPr lang="en-TW" sz="1800" b="0" i="1" dirty="0">
                  <a:latin typeface="Cambria Math"/>
                  <a:ea typeface="Cambria Math"/>
                </a:endParaRPr>
              </a:p>
            </p:txBody>
          </p:sp>
        </mc:Choice>
        <mc:Fallback xmlns="">
          <p:sp>
            <p:nvSpPr>
              <p:cNvPr id="18" name="TextBox 17">
                <a:extLst>
                  <a:ext uri="{FF2B5EF4-FFF2-40B4-BE49-F238E27FC236}">
                    <a16:creationId xmlns:a16="http://schemas.microsoft.com/office/drawing/2014/main" id="{C5F343A3-A989-27AE-D394-60444598361C}"/>
                  </a:ext>
                </a:extLst>
              </p:cNvPr>
              <p:cNvSpPr txBox="1">
                <a:spLocks noRot="1" noChangeAspect="1" noMove="1" noResize="1" noEditPoints="1" noAdjustHandles="1" noChangeArrowheads="1" noChangeShapeType="1" noTextEdit="1"/>
              </p:cNvSpPr>
              <p:nvPr/>
            </p:nvSpPr>
            <p:spPr>
              <a:xfrm>
                <a:off x="3743882" y="991950"/>
                <a:ext cx="1750222" cy="572273"/>
              </a:xfrm>
              <a:prstGeom prst="rect">
                <a:avLst/>
              </a:prstGeom>
              <a:blipFill>
                <a:blip r:embed="rId13"/>
                <a:stretch>
                  <a:fillRect t="-56522" r="-7194" b="-89130"/>
                </a:stretch>
              </a:blipFill>
            </p:spPr>
            <p:txBody>
              <a:bodyPr/>
              <a:lstStyle/>
              <a:p>
                <a:r>
                  <a:rPr lang="en-US">
                    <a:noFill/>
                  </a:rPr>
                  <a:t> </a:t>
                </a:r>
              </a:p>
            </p:txBody>
          </p:sp>
        </mc:Fallback>
      </mc:AlternateContent>
      <p:sp>
        <p:nvSpPr>
          <p:cNvPr id="19" name="TextBox 18">
            <a:extLst>
              <a:ext uri="{FF2B5EF4-FFF2-40B4-BE49-F238E27FC236}">
                <a16:creationId xmlns:a16="http://schemas.microsoft.com/office/drawing/2014/main" id="{DC4007DF-98FD-2BD5-C049-52E53B328D14}"/>
              </a:ext>
            </a:extLst>
          </p:cNvPr>
          <p:cNvSpPr txBox="1"/>
          <p:nvPr/>
        </p:nvSpPr>
        <p:spPr>
          <a:xfrm>
            <a:off x="3407054" y="2142497"/>
            <a:ext cx="5341410"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照射的光測量了電子的位置，逼電子必須二選一</a:t>
            </a:r>
            <a:r>
              <a:rPr lang="en-US" sz="1800" dirty="0">
                <a:latin typeface="+mj-lt"/>
                <a:ea typeface="PMingLiU" panose="02020500000000000000" pitchFamily="18" charset="-120"/>
              </a:rPr>
              <a:t>。</a:t>
            </a:r>
          </a:p>
        </p:txBody>
      </p:sp>
      <p:sp>
        <p:nvSpPr>
          <p:cNvPr id="20" name="TextBox 19">
            <a:extLst>
              <a:ext uri="{FF2B5EF4-FFF2-40B4-BE49-F238E27FC236}">
                <a16:creationId xmlns:a16="http://schemas.microsoft.com/office/drawing/2014/main" id="{5CDB3E97-873E-21E5-2FD1-BD3371329480}"/>
              </a:ext>
            </a:extLst>
          </p:cNvPr>
          <p:cNvSpPr txBox="1"/>
          <p:nvPr/>
        </p:nvSpPr>
        <p:spPr>
          <a:xfrm>
            <a:off x="3413289" y="2517141"/>
            <a:ext cx="5060515"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電子的狀態不能再是兩個不相容的狀態的疊加</a:t>
            </a:r>
            <a:r>
              <a:rPr lang="en-US" sz="1800" dirty="0">
                <a:latin typeface="+mj-lt"/>
                <a:ea typeface="PMingLiU" panose="02020500000000000000" pitchFamily="18" charset="-120"/>
              </a:rPr>
              <a:t>！</a:t>
            </a:r>
          </a:p>
        </p:txBody>
      </p:sp>
      <p:sp>
        <p:nvSpPr>
          <p:cNvPr id="21" name="TextBox 20">
            <a:extLst>
              <a:ext uri="{FF2B5EF4-FFF2-40B4-BE49-F238E27FC236}">
                <a16:creationId xmlns:a16="http://schemas.microsoft.com/office/drawing/2014/main" id="{3F67A250-9B5A-5772-BF66-A749785B2A33}"/>
              </a:ext>
            </a:extLst>
          </p:cNvPr>
          <p:cNvSpPr txBox="1"/>
          <p:nvPr/>
        </p:nvSpPr>
        <p:spPr>
          <a:xfrm>
            <a:off x="3407054" y="3298045"/>
            <a:ext cx="5474752"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這樣的電子狀態，在狹縫處，的確有特定的位置</a:t>
            </a:r>
            <a:r>
              <a:rPr lang="en-US" sz="1800" dirty="0">
                <a:latin typeface="+mj-lt"/>
                <a:ea typeface="PMingLiU" panose="02020500000000000000" pitchFamily="18" charset="-120"/>
              </a:rPr>
              <a:t>！</a:t>
            </a:r>
          </a:p>
        </p:txBody>
      </p:sp>
    </p:spTree>
    <p:extLst>
      <p:ext uri="{BB962C8B-B14F-4D97-AF65-F5344CB8AC3E}">
        <p14:creationId xmlns:p14="http://schemas.microsoft.com/office/powerpoint/2010/main" val="257465128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064DB88-EF9A-5F12-0E30-0D81EFC843DD}"/>
              </a:ext>
            </a:extLst>
          </p:cNvPr>
          <p:cNvPicPr>
            <a:picLocks noChangeAspect="1"/>
          </p:cNvPicPr>
          <p:nvPr/>
        </p:nvPicPr>
        <p:blipFill>
          <a:blip r:embed="rId2"/>
          <a:stretch>
            <a:fillRect/>
          </a:stretch>
        </p:blipFill>
        <p:spPr>
          <a:xfrm>
            <a:off x="827583" y="1268760"/>
            <a:ext cx="7883285" cy="4176464"/>
          </a:xfrm>
          <a:prstGeom prst="rect">
            <a:avLst/>
          </a:prstGeom>
        </p:spPr>
      </p:pic>
    </p:spTree>
    <p:extLst>
      <p:ext uri="{BB962C8B-B14F-4D97-AF65-F5344CB8AC3E}">
        <p14:creationId xmlns:p14="http://schemas.microsoft.com/office/powerpoint/2010/main" val="1766848697"/>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60" name="Text Box 8"/>
          <p:cNvSpPr txBox="1">
            <a:spLocks noChangeArrowheads="1"/>
          </p:cNvSpPr>
          <p:nvPr/>
        </p:nvSpPr>
        <p:spPr bwMode="auto">
          <a:xfrm>
            <a:off x="1475656" y="4474958"/>
            <a:ext cx="7668344"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b="1" dirty="0">
                <a:solidFill>
                  <a:srgbClr val="FF0000"/>
                </a:solidFill>
              </a:rPr>
              <a:t>表示觀測已改變了電子的狀態！！</a:t>
            </a:r>
            <a:endParaRPr lang="en-US" altLang="zh-TW" sz="1800" b="1" dirty="0">
              <a:solidFill>
                <a:srgbClr val="FF0000"/>
              </a:solidFill>
            </a:endParaRPr>
          </a:p>
          <a:p>
            <a:pPr eaLnBrk="1" hangingPunct="1">
              <a:spcBef>
                <a:spcPct val="50000"/>
              </a:spcBef>
              <a:buFontTx/>
              <a:buNone/>
            </a:pPr>
            <a:r>
              <a:rPr lang="zh-TW" altLang="en-US" sz="1800" dirty="0"/>
              <a:t>這狀態已不是當初從電子槍射出時的狀態了！那樣的電子應該會產生干涉。</a:t>
            </a:r>
          </a:p>
        </p:txBody>
      </p:sp>
      <p:sp>
        <p:nvSpPr>
          <p:cNvPr id="10" name="文字方塊 9"/>
          <p:cNvSpPr txBox="1">
            <a:spLocks noChangeArrowheads="1"/>
          </p:cNvSpPr>
          <p:nvPr/>
        </p:nvSpPr>
        <p:spPr bwMode="auto">
          <a:xfrm>
            <a:off x="1495314" y="5378863"/>
            <a:ext cx="70371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None/>
            </a:pPr>
            <a:r>
              <a:rPr lang="zh-TW" altLang="en-US" sz="1800" b="1" dirty="0">
                <a:solidFill>
                  <a:srgbClr val="FF0000"/>
                </a:solidFill>
              </a:rPr>
              <a:t>電子有兩種以上不同的面</a:t>
            </a:r>
            <a:r>
              <a:rPr lang="zh-TW" altLang="en-US" sz="1800" dirty="0">
                <a:solidFill>
                  <a:srgbClr val="FF0000"/>
                </a:solidFill>
              </a:rPr>
              <a:t>貌</a:t>
            </a:r>
            <a:r>
              <a:rPr lang="zh-TW" altLang="en-US" sz="1800" b="1" dirty="0">
                <a:solidFill>
                  <a:srgbClr val="FF0000"/>
                </a:solidFill>
              </a:rPr>
              <a:t>！</a:t>
            </a:r>
            <a:r>
              <a:rPr lang="zh-TW" altLang="en-US" sz="1800" dirty="0"/>
              <a:t>兩種面貌互不相容，卻都是電子！</a:t>
            </a:r>
          </a:p>
        </p:txBody>
      </p:sp>
      <p:sp>
        <p:nvSpPr>
          <p:cNvPr id="13" name="文字方塊 8"/>
          <p:cNvSpPr txBox="1">
            <a:spLocks noChangeArrowheads="1"/>
          </p:cNvSpPr>
          <p:nvPr/>
        </p:nvSpPr>
        <p:spPr bwMode="auto">
          <a:xfrm>
            <a:off x="1475656" y="4034283"/>
            <a:ext cx="6330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在狹縫處觀測位置，電子的干涉條紋就消失了。</a:t>
            </a:r>
          </a:p>
        </p:txBody>
      </p:sp>
      <p:pic>
        <p:nvPicPr>
          <p:cNvPr id="2" name="Picture 1">
            <a:extLst>
              <a:ext uri="{FF2B5EF4-FFF2-40B4-BE49-F238E27FC236}">
                <a16:creationId xmlns:a16="http://schemas.microsoft.com/office/drawing/2014/main" id="{39589E81-9952-8845-94F2-184F5DEEB035}"/>
              </a:ext>
            </a:extLst>
          </p:cNvPr>
          <p:cNvPicPr>
            <a:picLocks noChangeAspect="1"/>
          </p:cNvPicPr>
          <p:nvPr/>
        </p:nvPicPr>
        <p:blipFill>
          <a:blip r:embed="rId2"/>
          <a:stretch>
            <a:fillRect/>
          </a:stretch>
        </p:blipFill>
        <p:spPr>
          <a:xfrm>
            <a:off x="1475656" y="980728"/>
            <a:ext cx="5869537" cy="2941979"/>
          </a:xfrm>
          <a:prstGeom prst="rect">
            <a:avLst/>
          </a:prstGeom>
        </p:spPr>
      </p:pic>
    </p:spTree>
    <p:extLst>
      <p:ext uri="{BB962C8B-B14F-4D97-AF65-F5344CB8AC3E}">
        <p14:creationId xmlns:p14="http://schemas.microsoft.com/office/powerpoint/2010/main" val="40072683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857FC9-4C17-704A-BAA7-A7E9FF886750}"/>
              </a:ext>
            </a:extLst>
          </p:cNvPr>
          <p:cNvPicPr>
            <a:picLocks noChangeAspect="1"/>
          </p:cNvPicPr>
          <p:nvPr/>
        </p:nvPicPr>
        <p:blipFill rotWithShape="1">
          <a:blip r:embed="rId2"/>
          <a:srcRect b="12731"/>
          <a:stretch/>
        </p:blipFill>
        <p:spPr>
          <a:xfrm>
            <a:off x="393798" y="4140009"/>
            <a:ext cx="4756013" cy="2080372"/>
          </a:xfrm>
          <a:prstGeom prst="rect">
            <a:avLst/>
          </a:prstGeom>
        </p:spPr>
      </p:pic>
      <p:sp>
        <p:nvSpPr>
          <p:cNvPr id="78850" name="Text Box 4"/>
          <p:cNvSpPr txBox="1">
            <a:spLocks noChangeArrowheads="1"/>
          </p:cNvSpPr>
          <p:nvPr/>
        </p:nvSpPr>
        <p:spPr bwMode="auto">
          <a:xfrm>
            <a:off x="755650" y="765175"/>
            <a:ext cx="75596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自由空間中運動的電子，</a:t>
            </a:r>
            <a:r>
              <a:rPr lang="zh-TW" altLang="en-US" sz="1800" dirty="0">
                <a:solidFill>
                  <a:srgbClr val="FF0000"/>
                </a:solidFill>
              </a:rPr>
              <a:t>有特定的動量</a:t>
            </a:r>
            <a:r>
              <a:rPr lang="zh-TW" altLang="en-US" sz="1800" dirty="0">
                <a:solidFill>
                  <a:schemeClr val="accent2"/>
                </a:solidFill>
              </a:rPr>
              <a:t>，</a:t>
            </a:r>
            <a:r>
              <a:rPr lang="zh-TW" altLang="en-US" sz="1800" dirty="0"/>
              <a:t>但</a:t>
            </a:r>
            <a:r>
              <a:rPr lang="zh-TW" altLang="en-US" sz="1800" dirty="0">
                <a:solidFill>
                  <a:srgbClr val="FF0000"/>
                </a:solidFill>
              </a:rPr>
              <a:t>無特定位置</a:t>
            </a:r>
            <a:r>
              <a:rPr lang="zh-TW" altLang="en-US" sz="1800" dirty="0"/>
              <a:t>，電子像波！</a:t>
            </a:r>
          </a:p>
        </p:txBody>
      </p:sp>
      <p:sp>
        <p:nvSpPr>
          <p:cNvPr id="78853" name="Text Box 7"/>
          <p:cNvSpPr txBox="1">
            <a:spLocks noChangeArrowheads="1"/>
          </p:cNvSpPr>
          <p:nvPr/>
        </p:nvSpPr>
        <p:spPr bwMode="auto">
          <a:xfrm>
            <a:off x="684213" y="3284538"/>
            <a:ext cx="7929562"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在</a:t>
            </a:r>
            <a:r>
              <a:rPr lang="zh-TW" altLang="en-US" sz="1800"/>
              <a:t>狹縫屏幕被觀測</a:t>
            </a:r>
            <a:r>
              <a:rPr lang="zh-TW" altLang="en-US" sz="1800" dirty="0"/>
              <a:t>位置後，電子像粒子，有特定的</a:t>
            </a:r>
            <a:r>
              <a:rPr lang="zh-TW" altLang="en-US" sz="1800" dirty="0">
                <a:solidFill>
                  <a:srgbClr val="FF0000"/>
                </a:solidFill>
              </a:rPr>
              <a:t>位置</a:t>
            </a:r>
            <a:r>
              <a:rPr lang="zh-TW" altLang="en-US" sz="1800" dirty="0">
                <a:solidFill>
                  <a:schemeClr val="accent2"/>
                </a:solidFill>
              </a:rPr>
              <a:t>，</a:t>
            </a:r>
            <a:endParaRPr lang="en-US" altLang="zh-TW" sz="1800" dirty="0">
              <a:solidFill>
                <a:schemeClr val="accent2"/>
              </a:solidFill>
            </a:endParaRPr>
          </a:p>
          <a:p>
            <a:pPr eaLnBrk="1" hangingPunct="1">
              <a:spcBef>
                <a:spcPct val="50000"/>
              </a:spcBef>
              <a:buFontTx/>
              <a:buNone/>
            </a:pPr>
            <a:r>
              <a:rPr lang="zh-TW" altLang="en-US" sz="1800" dirty="0"/>
              <a:t>但</a:t>
            </a:r>
            <a:r>
              <a:rPr lang="zh-TW" altLang="en-US" sz="1800" dirty="0">
                <a:solidFill>
                  <a:srgbClr val="FF0000"/>
                </a:solidFill>
              </a:rPr>
              <a:t>被光子隨機撞擊改變動量，</a:t>
            </a:r>
            <a:r>
              <a:rPr lang="zh-TW" altLang="en-US" sz="1800" dirty="0"/>
              <a:t>原本</a:t>
            </a:r>
            <a:r>
              <a:rPr lang="zh-TW" altLang="en-US" sz="1800" dirty="0">
                <a:solidFill>
                  <a:srgbClr val="FF0000"/>
                </a:solidFill>
              </a:rPr>
              <a:t>動量</a:t>
            </a:r>
            <a:r>
              <a:rPr lang="zh-TW" altLang="en-US" sz="1800" dirty="0"/>
              <a:t>的確定性已消失。</a:t>
            </a:r>
          </a:p>
        </p:txBody>
      </p:sp>
      <p:sp>
        <p:nvSpPr>
          <p:cNvPr id="190470" name="文字方塊 9"/>
          <p:cNvSpPr txBox="1">
            <a:spLocks noChangeArrowheads="1"/>
          </p:cNvSpPr>
          <p:nvPr/>
        </p:nvSpPr>
        <p:spPr bwMode="auto">
          <a:xfrm>
            <a:off x="2700338" y="333375"/>
            <a:ext cx="3600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電子在</a:t>
            </a:r>
            <a:r>
              <a:rPr lang="zh-TW" altLang="en-US" sz="1800">
                <a:solidFill>
                  <a:srgbClr val="FF0000"/>
                </a:solidFill>
              </a:rPr>
              <a:t>本質上</a:t>
            </a:r>
            <a:r>
              <a:rPr lang="zh-TW" altLang="en-US" sz="1800"/>
              <a:t>就有</a:t>
            </a:r>
            <a:r>
              <a:rPr lang="zh-TW" altLang="en-US" sz="1800">
                <a:solidFill>
                  <a:srgbClr val="FF0000"/>
                </a:solidFill>
              </a:rPr>
              <a:t>不同</a:t>
            </a:r>
            <a:r>
              <a:rPr lang="zh-TW" altLang="en-US" sz="1800"/>
              <a:t>的面貌！</a:t>
            </a:r>
          </a:p>
        </p:txBody>
      </p:sp>
      <p:sp>
        <p:nvSpPr>
          <p:cNvPr id="78857" name="文字方塊 8"/>
          <p:cNvSpPr txBox="1">
            <a:spLocks noChangeArrowheads="1"/>
          </p:cNvSpPr>
          <p:nvPr/>
        </p:nvSpPr>
        <p:spPr bwMode="auto">
          <a:xfrm>
            <a:off x="5292080" y="1797175"/>
            <a:ext cx="2214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波狀的態</a:t>
            </a:r>
          </a:p>
        </p:txBody>
      </p:sp>
      <p:sp>
        <p:nvSpPr>
          <p:cNvPr id="78858" name="文字方塊 9"/>
          <p:cNvSpPr txBox="1">
            <a:spLocks noChangeArrowheads="1"/>
          </p:cNvSpPr>
          <p:nvPr/>
        </p:nvSpPr>
        <p:spPr bwMode="auto">
          <a:xfrm>
            <a:off x="5465007" y="4087186"/>
            <a:ext cx="2214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粒子狀的態</a:t>
            </a:r>
          </a:p>
        </p:txBody>
      </p:sp>
      <p:sp>
        <p:nvSpPr>
          <p:cNvPr id="11" name="橢圓 10"/>
          <p:cNvSpPr/>
          <p:nvPr/>
        </p:nvSpPr>
        <p:spPr>
          <a:xfrm>
            <a:off x="2216449" y="5324657"/>
            <a:ext cx="144462" cy="1444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3" name="橢圓 12"/>
          <p:cNvSpPr/>
          <p:nvPr/>
        </p:nvSpPr>
        <p:spPr>
          <a:xfrm>
            <a:off x="2144217" y="5115594"/>
            <a:ext cx="144463" cy="14446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pic>
        <p:nvPicPr>
          <p:cNvPr id="15" name="Picture 14">
            <a:extLst>
              <a:ext uri="{FF2B5EF4-FFF2-40B4-BE49-F238E27FC236}">
                <a16:creationId xmlns:a16="http://schemas.microsoft.com/office/drawing/2014/main" id="{225F572B-B9BA-4440-8C0C-38540F64A14E}"/>
              </a:ext>
            </a:extLst>
          </p:cNvPr>
          <p:cNvPicPr>
            <a:picLocks noChangeAspect="1"/>
          </p:cNvPicPr>
          <p:nvPr/>
        </p:nvPicPr>
        <p:blipFill rotWithShape="1">
          <a:blip r:embed="rId3"/>
          <a:srcRect l="-1" r="-580" b="25201"/>
          <a:stretch/>
        </p:blipFill>
        <p:spPr>
          <a:xfrm>
            <a:off x="393798" y="1247900"/>
            <a:ext cx="4756013" cy="1995237"/>
          </a:xfrm>
          <a:prstGeom prst="rect">
            <a:avLst/>
          </a:prstGeom>
        </p:spPr>
      </p:pic>
      <mc:AlternateContent xmlns:mc="http://schemas.openxmlformats.org/markup-compatibility/2006" xmlns:a14="http://schemas.microsoft.com/office/drawing/2010/main">
        <mc:Choice Requires="a14">
          <p:sp>
            <p:nvSpPr>
              <p:cNvPr id="3" name="文字方塊 9">
                <a:extLst>
                  <a:ext uri="{FF2B5EF4-FFF2-40B4-BE49-F238E27FC236}">
                    <a16:creationId xmlns:a16="http://schemas.microsoft.com/office/drawing/2014/main" id="{7DAF40F8-550C-B0F8-F0F2-FF3C54EA6D4F}"/>
                  </a:ext>
                </a:extLst>
              </p:cNvPr>
              <p:cNvSpPr txBox="1"/>
              <p:nvPr/>
            </p:nvSpPr>
            <p:spPr bwMode="auto">
              <a:xfrm>
                <a:off x="5336590" y="2245518"/>
                <a:ext cx="1813510" cy="369332"/>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i="1">
                          <a:latin typeface="Cambria Math"/>
                          <a:ea typeface="Cambria Math"/>
                        </a:rPr>
                        <m:t>→</m:t>
                      </m:r>
                      <m:r>
                        <a:rPr lang="en-US" altLang="zh-CN" sz="1800" i="1" smtClean="0">
                          <a:latin typeface="Cambria Math" panose="02040503050406030204" pitchFamily="18" charset="0"/>
                          <a:ea typeface="Cambria Math" panose="02040503050406030204" pitchFamily="18" charset="0"/>
                        </a:rPr>
                        <m:t>∞</m:t>
                      </m:r>
                      <m:r>
                        <a:rPr lang="en-US" altLang="zh-CN" sz="1800" b="0" i="1" smtClean="0">
                          <a:latin typeface="Cambria Math" panose="02040503050406030204" pitchFamily="18" charset="0"/>
                          <a:ea typeface="Cambria Math" panose="02040503050406030204" pitchFamily="18" charset="0"/>
                        </a:rPr>
                        <m:t>,</m:t>
                      </m:r>
                      <m:r>
                        <a:rPr lang="en-US" altLang="zh-CN" sz="1800" b="0" i="1" smtClean="0">
                          <a:latin typeface="Cambria Math"/>
                          <a:ea typeface="Cambria Math"/>
                        </a:rPr>
                        <m:t>∆</m:t>
                      </m:r>
                      <m:r>
                        <a:rPr lang="en-US" altLang="zh-CN" sz="1800" b="0" i="1" smtClean="0">
                          <a:latin typeface="Cambria Math"/>
                          <a:ea typeface="Cambria Math"/>
                        </a:rPr>
                        <m:t>𝑝</m:t>
                      </m:r>
                      <m:r>
                        <a:rPr lang="en-US" altLang="zh-CN" sz="1800" b="0" i="1" smtClean="0">
                          <a:latin typeface="Cambria Math" panose="02040503050406030204" pitchFamily="18" charset="0"/>
                          <a:ea typeface="Cambria Math"/>
                        </a:rPr>
                        <m:t>=0</m:t>
                      </m:r>
                    </m:oMath>
                  </m:oMathPara>
                </a14:m>
                <a:endParaRPr lang="zh-CN" altLang="en-US" sz="1800" i="1" dirty="0"/>
              </a:p>
            </p:txBody>
          </p:sp>
        </mc:Choice>
        <mc:Fallback xmlns="">
          <p:sp>
            <p:nvSpPr>
              <p:cNvPr id="3" name="文字方塊 9">
                <a:extLst>
                  <a:ext uri="{FF2B5EF4-FFF2-40B4-BE49-F238E27FC236}">
                    <a16:creationId xmlns:a16="http://schemas.microsoft.com/office/drawing/2014/main" id="{7DAF40F8-550C-B0F8-F0F2-FF3C54EA6D4F}"/>
                  </a:ext>
                </a:extLst>
              </p:cNvPr>
              <p:cNvSpPr txBox="1">
                <a:spLocks noRot="1" noChangeAspect="1" noMove="1" noResize="1" noEditPoints="1" noAdjustHandles="1" noChangeArrowheads="1" noChangeShapeType="1" noTextEdit="1"/>
              </p:cNvSpPr>
              <p:nvPr/>
            </p:nvSpPr>
            <p:spPr bwMode="auto">
              <a:xfrm>
                <a:off x="5336590" y="2245518"/>
                <a:ext cx="1813510" cy="369332"/>
              </a:xfrm>
              <a:prstGeom prst="rect">
                <a:avLst/>
              </a:prstGeom>
              <a:blipFill>
                <a:blip r:embed="rId4"/>
                <a:stretch>
                  <a:fillRect b="-10000"/>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文字方塊 9">
                <a:extLst>
                  <a:ext uri="{FF2B5EF4-FFF2-40B4-BE49-F238E27FC236}">
                    <a16:creationId xmlns:a16="http://schemas.microsoft.com/office/drawing/2014/main" id="{12F64BA6-93B7-DCC4-62E0-16C740F0DA6D}"/>
                  </a:ext>
                </a:extLst>
              </p:cNvPr>
              <p:cNvSpPr txBox="1"/>
              <p:nvPr/>
            </p:nvSpPr>
            <p:spPr bwMode="auto">
              <a:xfrm>
                <a:off x="5492606" y="4485655"/>
                <a:ext cx="1813510" cy="369332"/>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b="0" i="1" smtClean="0">
                          <a:latin typeface="Cambria Math" panose="02040503050406030204" pitchFamily="18" charset="0"/>
                        </a:rPr>
                        <m:t>=0</m:t>
                      </m:r>
                      <m:r>
                        <a:rPr lang="en-US" altLang="zh-CN" sz="1800" b="0" i="1" smtClean="0">
                          <a:latin typeface="Cambria Math" panose="02040503050406030204" pitchFamily="18" charset="0"/>
                          <a:ea typeface="Cambria Math" panose="02040503050406030204" pitchFamily="18" charset="0"/>
                        </a:rPr>
                        <m:t>,</m:t>
                      </m:r>
                      <m:r>
                        <a:rPr lang="en-US" altLang="zh-CN" sz="1800" b="0" i="1" smtClean="0">
                          <a:latin typeface="Cambria Math"/>
                          <a:ea typeface="Cambria Math"/>
                        </a:rPr>
                        <m:t>∆</m:t>
                      </m:r>
                      <m:r>
                        <a:rPr lang="en-US" altLang="zh-CN" sz="1800" b="0" i="1" smtClean="0">
                          <a:latin typeface="Cambria Math"/>
                          <a:ea typeface="Cambria Math"/>
                        </a:rPr>
                        <m:t>𝑝</m:t>
                      </m:r>
                      <m:r>
                        <a:rPr lang="en-US" altLang="zh-CN" sz="1800" i="1">
                          <a:latin typeface="Cambria Math"/>
                          <a:ea typeface="Cambria Math"/>
                        </a:rPr>
                        <m:t>→</m:t>
                      </m:r>
                      <m:r>
                        <a:rPr lang="en-US" altLang="zh-CN" sz="1800" i="1">
                          <a:latin typeface="Cambria Math" panose="02040503050406030204" pitchFamily="18" charset="0"/>
                          <a:ea typeface="Cambria Math" panose="02040503050406030204" pitchFamily="18" charset="0"/>
                        </a:rPr>
                        <m:t>∞</m:t>
                      </m:r>
                    </m:oMath>
                  </m:oMathPara>
                </a14:m>
                <a:endParaRPr lang="zh-CN" altLang="en-US" sz="1800" i="1" dirty="0"/>
              </a:p>
            </p:txBody>
          </p:sp>
        </mc:Choice>
        <mc:Fallback xmlns="">
          <p:sp>
            <p:nvSpPr>
              <p:cNvPr id="4" name="文字方塊 9">
                <a:extLst>
                  <a:ext uri="{FF2B5EF4-FFF2-40B4-BE49-F238E27FC236}">
                    <a16:creationId xmlns:a16="http://schemas.microsoft.com/office/drawing/2014/main" id="{12F64BA6-93B7-DCC4-62E0-16C740F0DA6D}"/>
                  </a:ext>
                </a:extLst>
              </p:cNvPr>
              <p:cNvSpPr txBox="1">
                <a:spLocks noRot="1" noChangeAspect="1" noMove="1" noResize="1" noEditPoints="1" noAdjustHandles="1" noChangeArrowheads="1" noChangeShapeType="1" noTextEdit="1"/>
              </p:cNvSpPr>
              <p:nvPr/>
            </p:nvSpPr>
            <p:spPr bwMode="auto">
              <a:xfrm>
                <a:off x="5492606" y="4485655"/>
                <a:ext cx="1813510" cy="369332"/>
              </a:xfrm>
              <a:prstGeom prst="rect">
                <a:avLst/>
              </a:prstGeom>
              <a:blipFill>
                <a:blip r:embed="rId5"/>
                <a:stretch>
                  <a:fillRect b="-6667"/>
                </a:stretch>
              </a:blipFill>
              <a:ln>
                <a:noFill/>
              </a:ln>
            </p:spPr>
            <p:txBody>
              <a:bodyPr/>
              <a:lstStyle/>
              <a:p>
                <a:r>
                  <a:rPr lang="en-US">
                    <a:noFill/>
                  </a:rPr>
                  <a:t> </a:t>
                </a:r>
              </a:p>
            </p:txBody>
          </p:sp>
        </mc:Fallback>
      </mc:AlternateContent>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8850"/>
                                        </p:tgtEl>
                                        <p:attrNameLst>
                                          <p:attrName>style.visibility</p:attrName>
                                        </p:attrNameLst>
                                      </p:cBhvr>
                                      <p:to>
                                        <p:strVal val="visible"/>
                                      </p:to>
                                    </p:set>
                                    <p:anim calcmode="lin" valueType="num">
                                      <p:cBhvr additive="base">
                                        <p:cTn id="7" dur="500" fill="hold"/>
                                        <p:tgtEl>
                                          <p:spTgt spid="78850"/>
                                        </p:tgtEl>
                                        <p:attrNameLst>
                                          <p:attrName>ppt_x</p:attrName>
                                        </p:attrNameLst>
                                      </p:cBhvr>
                                      <p:tavLst>
                                        <p:tav tm="0">
                                          <p:val>
                                            <p:strVal val="#ppt_x"/>
                                          </p:val>
                                        </p:tav>
                                        <p:tav tm="100000">
                                          <p:val>
                                            <p:strVal val="#ppt_x"/>
                                          </p:val>
                                        </p:tav>
                                      </p:tavLst>
                                    </p:anim>
                                    <p:anim calcmode="lin" valueType="num">
                                      <p:cBhvr additive="base">
                                        <p:cTn id="8" dur="500" fill="hold"/>
                                        <p:tgtEl>
                                          <p:spTgt spid="7885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8857"/>
                                        </p:tgtEl>
                                        <p:attrNameLst>
                                          <p:attrName>style.visibility</p:attrName>
                                        </p:attrNameLst>
                                      </p:cBhvr>
                                      <p:to>
                                        <p:strVal val="visible"/>
                                      </p:to>
                                    </p:set>
                                    <p:anim calcmode="lin" valueType="num">
                                      <p:cBhvr additive="base">
                                        <p:cTn id="15" dur="500" fill="hold"/>
                                        <p:tgtEl>
                                          <p:spTgt spid="78857"/>
                                        </p:tgtEl>
                                        <p:attrNameLst>
                                          <p:attrName>ppt_x</p:attrName>
                                        </p:attrNameLst>
                                      </p:cBhvr>
                                      <p:tavLst>
                                        <p:tav tm="0">
                                          <p:val>
                                            <p:strVal val="#ppt_x"/>
                                          </p:val>
                                        </p:tav>
                                        <p:tav tm="100000">
                                          <p:val>
                                            <p:strVal val="#ppt_x"/>
                                          </p:val>
                                        </p:tav>
                                      </p:tavLst>
                                    </p:anim>
                                    <p:anim calcmode="lin" valueType="num">
                                      <p:cBhvr additive="base">
                                        <p:cTn id="16" dur="500" fill="hold"/>
                                        <p:tgtEl>
                                          <p:spTgt spid="7885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8853"/>
                                        </p:tgtEl>
                                        <p:attrNameLst>
                                          <p:attrName>style.visibility</p:attrName>
                                        </p:attrNameLst>
                                      </p:cBhvr>
                                      <p:to>
                                        <p:strVal val="visible"/>
                                      </p:to>
                                    </p:set>
                                    <p:anim calcmode="lin" valueType="num">
                                      <p:cBhvr additive="base">
                                        <p:cTn id="21" dur="500" fill="hold"/>
                                        <p:tgtEl>
                                          <p:spTgt spid="78853"/>
                                        </p:tgtEl>
                                        <p:attrNameLst>
                                          <p:attrName>ppt_x</p:attrName>
                                        </p:attrNameLst>
                                      </p:cBhvr>
                                      <p:tavLst>
                                        <p:tav tm="0">
                                          <p:val>
                                            <p:strVal val="#ppt_x"/>
                                          </p:val>
                                        </p:tav>
                                        <p:tav tm="100000">
                                          <p:val>
                                            <p:strVal val="#ppt_x"/>
                                          </p:val>
                                        </p:tav>
                                      </p:tavLst>
                                    </p:anim>
                                    <p:anim calcmode="lin" valueType="num">
                                      <p:cBhvr additive="base">
                                        <p:cTn id="22" dur="500" fill="hold"/>
                                        <p:tgtEl>
                                          <p:spTgt spid="78853"/>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par>
                                <p:cTn id="27" presetID="2" presetClass="entr" presetSubtype="4" fill="hold" grpId="1"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78858"/>
                                        </p:tgtEl>
                                        <p:attrNameLst>
                                          <p:attrName>style.visibility</p:attrName>
                                        </p:attrNameLst>
                                      </p:cBhvr>
                                      <p:to>
                                        <p:strVal val="visible"/>
                                      </p:to>
                                    </p:set>
                                    <p:anim calcmode="lin" valueType="num">
                                      <p:cBhvr additive="base">
                                        <p:cTn id="41" dur="500" fill="hold"/>
                                        <p:tgtEl>
                                          <p:spTgt spid="78858"/>
                                        </p:tgtEl>
                                        <p:attrNameLst>
                                          <p:attrName>ppt_x</p:attrName>
                                        </p:attrNameLst>
                                      </p:cBhvr>
                                      <p:tavLst>
                                        <p:tav tm="0">
                                          <p:val>
                                            <p:strVal val="#ppt_x"/>
                                          </p:val>
                                        </p:tav>
                                        <p:tav tm="100000">
                                          <p:val>
                                            <p:strVal val="#ppt_x"/>
                                          </p:val>
                                        </p:tav>
                                      </p:tavLst>
                                    </p:anim>
                                    <p:anim calcmode="lin" valueType="num">
                                      <p:cBhvr additive="base">
                                        <p:cTn id="42" dur="500" fill="hold"/>
                                        <p:tgtEl>
                                          <p:spTgt spid="78858"/>
                                        </p:tgtEl>
                                        <p:attrNameLst>
                                          <p:attrName>ppt_y</p:attrName>
                                        </p:attrNameLst>
                                      </p:cBhvr>
                                      <p:tavLst>
                                        <p:tav tm="0">
                                          <p:val>
                                            <p:strVal val="1+#ppt_h/2"/>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56" presetClass="path" presetSubtype="0" accel="50000" decel="50000" fill="hold" grpId="0" nodeType="clickEffect">
                                  <p:stCondLst>
                                    <p:cond delay="0"/>
                                  </p:stCondLst>
                                  <p:childTnLst>
                                    <p:animMotion origin="layout" path="M -1.11111E-6 0 L 0.00538 0.02408 " pathEditMode="relative" rAng="0" ptsTypes="AA">
                                      <p:cBhvr>
                                        <p:cTn id="46" dur="2000" fill="hold"/>
                                        <p:tgtEl>
                                          <p:spTgt spid="13"/>
                                        </p:tgtEl>
                                        <p:attrNameLst>
                                          <p:attrName>ppt_x</p:attrName>
                                          <p:attrName>ppt_y</p:attrName>
                                        </p:attrNameLst>
                                      </p:cBhvr>
                                      <p:rCtr x="0" y="995"/>
                                    </p:animMotion>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grpId="1" nodeType="clickEffect">
                                  <p:stCondLst>
                                    <p:cond delay="0"/>
                                  </p:stCondLst>
                                  <p:childTnLst>
                                    <p:animMotion origin="layout" path="M -0.00243 -0.00649 L 0.0158 0.0213 " pathEditMode="relative" rAng="0" ptsTypes="AA">
                                      <p:cBhvr>
                                        <p:cTn id="50" dur="2000" fill="hold"/>
                                        <p:tgtEl>
                                          <p:spTgt spid="11"/>
                                        </p:tgtEl>
                                        <p:attrNameLst>
                                          <p:attrName>ppt_x</p:attrName>
                                          <p:attrName>ppt_y</p:attrName>
                                        </p:attrNameLst>
                                      </p:cBhvr>
                                      <p:rCtr x="1181" y="24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0" grpId="0"/>
      <p:bldP spid="78853" grpId="0"/>
      <p:bldP spid="78857" grpId="0"/>
      <p:bldP spid="78858" grpId="0"/>
      <p:bldP spid="11" grpId="0" animBg="1"/>
      <p:bldP spid="11" grpId="1" animBg="1"/>
      <p:bldP spid="13" grpId="0" animBg="1"/>
      <p:bldP spid="13" grpId="1" animBg="1"/>
      <p:bldP spid="3"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6" descr="C:\Users\Chia-Hung Chang\Downloads\Data\Knight\Media\Chapter38\Images\38_23Figure-F.jpg"/>
          <p:cNvPicPr>
            <a:picLocks noChangeAspect="1" noChangeArrowheads="1"/>
          </p:cNvPicPr>
          <p:nvPr/>
        </p:nvPicPr>
        <p:blipFill>
          <a:blip r:embed="rId2">
            <a:extLst>
              <a:ext uri="{28A0092B-C50C-407E-A947-70E740481C1C}">
                <a14:useLocalDpi xmlns:a14="http://schemas.microsoft.com/office/drawing/2010/main" val="0"/>
              </a:ext>
            </a:extLst>
          </a:blip>
          <a:srcRect b="35486"/>
          <a:stretch>
            <a:fillRect/>
          </a:stretch>
        </p:blipFill>
        <p:spPr bwMode="auto">
          <a:xfrm>
            <a:off x="1159938" y="1864345"/>
            <a:ext cx="3495675"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2" name="矩形 8"/>
          <p:cNvSpPr>
            <a:spLocks noChangeArrowheads="1"/>
          </p:cNvSpPr>
          <p:nvPr/>
        </p:nvSpPr>
        <p:spPr bwMode="auto">
          <a:xfrm>
            <a:off x="1087185" y="1140104"/>
            <a:ext cx="5689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原子中穩定態的電子為什麼不會放出電磁波的嗎？</a:t>
            </a:r>
            <a:endParaRPr lang="zh-TW" altLang="en-US" sz="1800" dirty="0"/>
          </a:p>
        </p:txBody>
      </p:sp>
      <p:sp>
        <p:nvSpPr>
          <p:cNvPr id="155653" name="文字方塊 9"/>
          <p:cNvSpPr txBox="1">
            <a:spLocks noChangeArrowheads="1"/>
          </p:cNvSpPr>
          <p:nvPr/>
        </p:nvSpPr>
        <p:spPr bwMode="auto">
          <a:xfrm>
            <a:off x="1043608" y="4509120"/>
            <a:ext cx="73453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原來原子中的電子並沒有所謂軌跡，並沒有點電荷進行加速！</a:t>
            </a:r>
            <a:endParaRPr lang="en-US" altLang="zh-TW" sz="1800" dirty="0"/>
          </a:p>
        </p:txBody>
      </p:sp>
      <p:sp>
        <p:nvSpPr>
          <p:cNvPr id="155654" name="文字方塊 10"/>
          <p:cNvSpPr txBox="1">
            <a:spLocks noChangeArrowheads="1"/>
          </p:cNvSpPr>
          <p:nvPr/>
        </p:nvSpPr>
        <p:spPr bwMode="auto">
          <a:xfrm>
            <a:off x="1035296" y="4959970"/>
            <a:ext cx="41767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自然也就沒有釋放電磁波的問題！</a:t>
            </a:r>
          </a:p>
        </p:txBody>
      </p:sp>
      <p:pic>
        <p:nvPicPr>
          <p:cNvPr id="155655" name="Picture 11" descr="http://ciani.phy.uic.edu/PHYS107/Bohr.gif"/>
          <p:cNvPicPr>
            <a:picLocks noChangeAspect="1" noChangeArrowheads="1"/>
          </p:cNvPicPr>
          <p:nvPr/>
        </p:nvPicPr>
        <p:blipFill>
          <a:blip r:embed="rId3">
            <a:extLst>
              <a:ext uri="{28A0092B-C50C-407E-A947-70E740481C1C}">
                <a14:useLocalDpi xmlns:a14="http://schemas.microsoft.com/office/drawing/2010/main" val="0"/>
              </a:ext>
            </a:extLst>
          </a:blip>
          <a:srcRect l="9657" b="3110"/>
          <a:stretch>
            <a:fillRect/>
          </a:stretch>
        </p:blipFill>
        <p:spPr bwMode="auto">
          <a:xfrm>
            <a:off x="6518244" y="1910123"/>
            <a:ext cx="1873399" cy="180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6" name="文字方塊 8"/>
          <p:cNvSpPr txBox="1">
            <a:spLocks noChangeArrowheads="1"/>
          </p:cNvSpPr>
          <p:nvPr/>
        </p:nvSpPr>
        <p:spPr bwMode="auto">
          <a:xfrm>
            <a:off x="1087185" y="695766"/>
            <a:ext cx="38163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波爾模型的問題一下子得到解決！</a:t>
            </a:r>
          </a:p>
        </p:txBody>
      </p:sp>
      <p:sp>
        <p:nvSpPr>
          <p:cNvPr id="155657" name="矩形 9"/>
          <p:cNvSpPr>
            <a:spLocks noChangeArrowheads="1"/>
          </p:cNvSpPr>
          <p:nvPr/>
        </p:nvSpPr>
        <p:spPr bwMode="auto">
          <a:xfrm>
            <a:off x="1035296" y="4071849"/>
            <a:ext cx="36464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原子中的電子是一個穩定的駐波！</a:t>
            </a:r>
          </a:p>
        </p:txBody>
      </p:sp>
      <p:sp>
        <p:nvSpPr>
          <p:cNvPr id="2" name="向右箭號 1"/>
          <p:cNvSpPr/>
          <p:nvPr/>
        </p:nvSpPr>
        <p:spPr>
          <a:xfrm>
            <a:off x="5048990" y="2607563"/>
            <a:ext cx="1008112"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TextBox 2">
            <a:extLst>
              <a:ext uri="{FF2B5EF4-FFF2-40B4-BE49-F238E27FC236}">
                <a16:creationId xmlns:a16="http://schemas.microsoft.com/office/drawing/2014/main" id="{CE8AEAA3-BB4E-684D-9A0B-EBDAD0E0D471}"/>
              </a:ext>
            </a:extLst>
          </p:cNvPr>
          <p:cNvSpPr txBox="1"/>
          <p:nvPr/>
        </p:nvSpPr>
        <p:spPr>
          <a:xfrm>
            <a:off x="1035296" y="5410820"/>
            <a:ext cx="3961805" cy="369332"/>
          </a:xfrm>
          <a:prstGeom prst="rect">
            <a:avLst/>
          </a:prstGeom>
          <a:noFill/>
        </p:spPr>
        <p:txBody>
          <a:bodyPr wrap="square" rtlCol="0">
            <a:spAutoFit/>
          </a:bodyPr>
          <a:lstStyle/>
          <a:p>
            <a:pPr algn="l"/>
            <a:r>
              <a:rPr lang="en-TW" sz="1800" dirty="0">
                <a:latin typeface="PMingLiU" panose="02020500000000000000" pitchFamily="18" charset="-120"/>
                <a:ea typeface="PMingLiU" panose="02020500000000000000" pitchFamily="18" charset="-120"/>
              </a:rPr>
              <a:t>這個解決方法原則上是對的！</a:t>
            </a:r>
            <a:endParaRPr lang="en-TW" sz="1800" b="0" dirty="0">
              <a:latin typeface="PMingLiU" panose="02020500000000000000" pitchFamily="18" charset="-120"/>
              <a:ea typeface="PMingLiU" panose="02020500000000000000" pitchFamily="18" charset="-120"/>
            </a:endParaRPr>
          </a:p>
        </p:txBody>
      </p:sp>
      <p:sp>
        <p:nvSpPr>
          <p:cNvPr id="11" name="矩形 8">
            <a:extLst>
              <a:ext uri="{FF2B5EF4-FFF2-40B4-BE49-F238E27FC236}">
                <a16:creationId xmlns:a16="http://schemas.microsoft.com/office/drawing/2014/main" id="{0FD5E735-4AC9-864C-BE01-DF22B93CCC4A}"/>
              </a:ext>
            </a:extLst>
          </p:cNvPr>
          <p:cNvSpPr>
            <a:spLocks noChangeArrowheads="1"/>
          </p:cNvSpPr>
          <p:nvPr/>
        </p:nvSpPr>
        <p:spPr bwMode="auto">
          <a:xfrm>
            <a:off x="1035296" y="5888783"/>
            <a:ext cx="76328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原子內有分離的穩定態的電子，這個事實顯示電子是具有波的特性的！</a:t>
            </a:r>
            <a:endParaRPr lang="zh-TW" altLang="en-US" sz="1800" dirty="0"/>
          </a:p>
        </p:txBody>
      </p:sp>
    </p:spTree>
    <p:extLst>
      <p:ext uri="{BB962C8B-B14F-4D97-AF65-F5344CB8AC3E}">
        <p14:creationId xmlns:p14="http://schemas.microsoft.com/office/powerpoint/2010/main" val="64344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descr="http://images.businessweek.com/ss/06/05/smart_heroes/image/bruce_wayne_batman.jpg"/>
          <p:cNvPicPr>
            <a:picLocks noChangeAspect="1" noChangeArrowheads="1"/>
          </p:cNvPicPr>
          <p:nvPr/>
        </p:nvPicPr>
        <p:blipFill>
          <a:blip r:embed="rId2">
            <a:extLst>
              <a:ext uri="{28A0092B-C50C-407E-A947-70E740481C1C}">
                <a14:useLocalDpi xmlns:a14="http://schemas.microsoft.com/office/drawing/2010/main" val="0"/>
              </a:ext>
            </a:extLst>
          </a:blip>
          <a:srcRect t="33749"/>
          <a:stretch>
            <a:fillRect/>
          </a:stretch>
        </p:blipFill>
        <p:spPr bwMode="auto">
          <a:xfrm>
            <a:off x="403225" y="1180198"/>
            <a:ext cx="3152775"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27" name="Picture 4" descr="http://www.arthazone.com/wallpaper/temp/tdk_batman_wallpap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1052736"/>
            <a:ext cx="4600823" cy="344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文字方塊 3"/>
          <p:cNvSpPr txBox="1">
            <a:spLocks noChangeArrowheads="1"/>
          </p:cNvSpPr>
          <p:nvPr/>
        </p:nvSpPr>
        <p:spPr bwMode="auto">
          <a:xfrm>
            <a:off x="3507326" y="421918"/>
            <a:ext cx="190874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有點像蝙蝠俠，</a:t>
            </a:r>
          </a:p>
        </p:txBody>
      </p:sp>
      <p:sp>
        <p:nvSpPr>
          <p:cNvPr id="2" name="文字方塊 11">
            <a:extLst>
              <a:ext uri="{FF2B5EF4-FFF2-40B4-BE49-F238E27FC236}">
                <a16:creationId xmlns:a16="http://schemas.microsoft.com/office/drawing/2014/main" id="{55FDC0A3-0E68-806D-BBDB-1CE9D690F25A}"/>
              </a:ext>
            </a:extLst>
          </p:cNvPr>
          <p:cNvSpPr txBox="1">
            <a:spLocks noChangeArrowheads="1"/>
          </p:cNvSpPr>
          <p:nvPr/>
        </p:nvSpPr>
        <p:spPr bwMode="auto">
          <a:xfrm>
            <a:off x="2483768" y="4653136"/>
            <a:ext cx="475710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dirty="0">
                <a:latin typeface="+mn-lt"/>
              </a:rPr>
              <a:t>You can look at the world with </a:t>
            </a:r>
            <a:r>
              <a:rPr lang="en-US" altLang="zh-TW" sz="2000" dirty="0">
                <a:solidFill>
                  <a:srgbClr val="FF0000"/>
                </a:solidFill>
                <a:latin typeface="+mn-lt"/>
              </a:rPr>
              <a:t>q-eyes</a:t>
            </a:r>
            <a:r>
              <a:rPr lang="en-US" altLang="zh-TW" sz="2000" dirty="0">
                <a:latin typeface="+mn-lt"/>
              </a:rPr>
              <a:t> and you can look at the world with </a:t>
            </a:r>
            <a:r>
              <a:rPr lang="en-US" altLang="zh-TW" sz="2000" dirty="0">
                <a:solidFill>
                  <a:srgbClr val="FF0000"/>
                </a:solidFill>
                <a:latin typeface="+mn-lt"/>
              </a:rPr>
              <a:t>p-eyes</a:t>
            </a:r>
            <a:r>
              <a:rPr lang="en-US" altLang="zh-TW" sz="2000" dirty="0">
                <a:latin typeface="+mn-lt"/>
              </a:rPr>
              <a:t>. But if you want to open both eyes at the same time, you will go crazy! </a:t>
            </a:r>
          </a:p>
          <a:p>
            <a:pPr algn="r" eaLnBrk="1" hangingPunct="1">
              <a:spcBef>
                <a:spcPct val="0"/>
              </a:spcBef>
              <a:buFontTx/>
              <a:buNone/>
            </a:pPr>
            <a:r>
              <a:rPr lang="en-US" altLang="zh-TW" sz="2000" dirty="0">
                <a:latin typeface="+mn-lt"/>
              </a:rPr>
              <a:t>                                Pauli</a:t>
            </a:r>
            <a:endParaRPr lang="zh-TW" altLang="en-US" sz="2000" dirty="0">
              <a:latin typeface="+mn-lt"/>
            </a:endParaRPr>
          </a:p>
        </p:txBody>
      </p:sp>
    </p:spTree>
    <p:extLst>
      <p:ext uri="{BB962C8B-B14F-4D97-AF65-F5344CB8AC3E}">
        <p14:creationId xmlns:p14="http://schemas.microsoft.com/office/powerpoint/2010/main" val="1545041945"/>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1" name="文字方塊 1"/>
          <p:cNvSpPr txBox="1">
            <a:spLocks noChangeArrowheads="1"/>
          </p:cNvSpPr>
          <p:nvPr/>
        </p:nvSpPr>
        <p:spPr bwMode="auto">
          <a:xfrm>
            <a:off x="785381" y="3062953"/>
            <a:ext cx="82164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粒子狀的態的波函數則是一個尖針般的波，極窄的波包就是很好的近似。</a:t>
            </a:r>
          </a:p>
        </p:txBody>
      </p:sp>
      <mc:AlternateContent xmlns:mc="http://schemas.openxmlformats.org/markup-compatibility/2006" xmlns:a14="http://schemas.microsoft.com/office/drawing/2010/main">
        <mc:Choice Requires="a14">
          <p:sp>
            <p:nvSpPr>
              <p:cNvPr id="201733" name="文字方塊 5"/>
              <p:cNvSpPr txBox="1">
                <a:spLocks noChangeArrowheads="1"/>
              </p:cNvSpPr>
              <p:nvPr/>
            </p:nvSpPr>
            <p:spPr bwMode="auto">
              <a:xfrm>
                <a:off x="819004" y="615662"/>
                <a:ext cx="5719058" cy="38792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波狀的態的波函數就是自由電子波：</a:t>
                </a:r>
                <a14:m>
                  <m:oMath xmlns:m="http://schemas.openxmlformats.org/officeDocument/2006/math">
                    <m:sSup>
                      <m:sSupPr>
                        <m:ctrlPr>
                          <a:rPr lang="en-US" altLang="zh-CN" sz="1800" i="1" smtClean="0">
                            <a:solidFill>
                              <a:srgbClr val="FF0000"/>
                            </a:solidFill>
                            <a:latin typeface="Cambria Math" panose="02040503050406030204" pitchFamily="18" charset="0"/>
                            <a:ea typeface="Cambria Math"/>
                            <a:cs typeface="Times New Roman" pitchFamily="18" charset="0"/>
                          </a:rPr>
                        </m:ctrlPr>
                      </m:sSupPr>
                      <m:e>
                        <m:r>
                          <a:rPr lang="en-US" altLang="zh-CN" sz="1800" i="1">
                            <a:solidFill>
                              <a:srgbClr val="FF0000"/>
                            </a:solidFill>
                            <a:latin typeface="Cambria Math"/>
                            <a:ea typeface="Cambria Math"/>
                            <a:cs typeface="Times New Roman" pitchFamily="18" charset="0"/>
                          </a:rPr>
                          <m:t>𝐴𝑒</m:t>
                        </m:r>
                      </m:e>
                      <m:sup>
                        <m:r>
                          <a:rPr lang="en-US" altLang="zh-CN" sz="1800" b="0" i="1" smtClean="0">
                            <a:solidFill>
                              <a:srgbClr val="FF0000"/>
                            </a:solidFill>
                            <a:latin typeface="Cambria Math"/>
                            <a:ea typeface="Cambria Math"/>
                            <a:cs typeface="Times New Roman" pitchFamily="18" charset="0"/>
                          </a:rPr>
                          <m:t>𝑖</m:t>
                        </m:r>
                        <m:d>
                          <m:dPr>
                            <m:ctrlPr>
                              <a:rPr lang="en-US" altLang="zh-CN" sz="1800" b="0" i="1" smtClean="0">
                                <a:solidFill>
                                  <a:srgbClr val="FF0000"/>
                                </a:solidFill>
                                <a:latin typeface="Cambria Math" panose="02040503050406030204" pitchFamily="18" charset="0"/>
                                <a:ea typeface="Cambria Math"/>
                                <a:cs typeface="Times New Roman" pitchFamily="18" charset="0"/>
                              </a:rPr>
                            </m:ctrlPr>
                          </m:dPr>
                          <m:e>
                            <m:r>
                              <a:rPr lang="en-US" altLang="zh-CN" sz="1800" i="1">
                                <a:solidFill>
                                  <a:srgbClr val="FF0000"/>
                                </a:solidFill>
                                <a:latin typeface="Cambria Math"/>
                                <a:ea typeface="Cambria Math"/>
                                <a:cs typeface="Times New Roman" pitchFamily="18" charset="0"/>
                              </a:rPr>
                              <m:t>𝑘𝑥</m:t>
                            </m:r>
                            <m:r>
                              <a:rPr lang="en-US" altLang="zh-CN" sz="1800" i="1">
                                <a:solidFill>
                                  <a:srgbClr val="FF0000"/>
                                </a:solidFill>
                                <a:latin typeface="Cambria Math"/>
                                <a:ea typeface="Cambria Math"/>
                                <a:cs typeface="Times New Roman" pitchFamily="18" charset="0"/>
                              </a:rPr>
                              <m:t>−</m:t>
                            </m:r>
                            <m:r>
                              <a:rPr lang="zh-CN" altLang="en-US" sz="1800" i="1">
                                <a:solidFill>
                                  <a:srgbClr val="FF0000"/>
                                </a:solidFill>
                                <a:latin typeface="Cambria Math"/>
                                <a:ea typeface="Cambria Math"/>
                                <a:cs typeface="Times New Roman" pitchFamily="18" charset="0"/>
                              </a:rPr>
                              <m:t>𝜔</m:t>
                            </m:r>
                            <m:r>
                              <a:rPr lang="en-US" altLang="zh-CN" sz="1800" i="1">
                                <a:solidFill>
                                  <a:srgbClr val="FF0000"/>
                                </a:solidFill>
                                <a:latin typeface="Cambria Math"/>
                                <a:ea typeface="Cambria Math"/>
                                <a:cs typeface="Times New Roman" pitchFamily="18" charset="0"/>
                              </a:rPr>
                              <m:t>𝑡</m:t>
                            </m:r>
                          </m:e>
                        </m:d>
                      </m:sup>
                    </m:sSup>
                  </m:oMath>
                </a14:m>
                <a:r>
                  <a:rPr lang="zh-TW" altLang="en-US" sz="1800" dirty="0">
                    <a:solidFill>
                      <a:srgbClr val="FF0000"/>
                    </a:solidFill>
                  </a:rPr>
                  <a:t>。</a:t>
                </a:r>
              </a:p>
            </p:txBody>
          </p:sp>
        </mc:Choice>
        <mc:Fallback xmlns="">
          <p:sp>
            <p:nvSpPr>
              <p:cNvPr id="201733" name="文字方塊 5"/>
              <p:cNvSpPr txBox="1">
                <a:spLocks noRot="1" noChangeAspect="1" noMove="1" noResize="1" noEditPoints="1" noAdjustHandles="1" noChangeArrowheads="1" noChangeShapeType="1" noTextEdit="1"/>
              </p:cNvSpPr>
              <p:nvPr/>
            </p:nvSpPr>
            <p:spPr bwMode="auto">
              <a:xfrm>
                <a:off x="819004" y="615662"/>
                <a:ext cx="5719058" cy="387927"/>
              </a:xfrm>
              <a:prstGeom prst="rect">
                <a:avLst/>
              </a:prstGeom>
              <a:blipFill>
                <a:blip r:embed="rId2"/>
                <a:stretch>
                  <a:fillRect l="-885" b="-2187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01741" name="文字方塊 14"/>
          <p:cNvSpPr txBox="1">
            <a:spLocks noChangeArrowheads="1"/>
          </p:cNvSpPr>
          <p:nvPr/>
        </p:nvSpPr>
        <p:spPr bwMode="auto">
          <a:xfrm>
            <a:off x="810086" y="4477791"/>
            <a:ext cx="31670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波函數幾乎只在一個位置有值：</a:t>
            </a:r>
          </a:p>
        </p:txBody>
      </p:sp>
      <p:sp>
        <p:nvSpPr>
          <p:cNvPr id="201742" name="文字方塊 15"/>
          <p:cNvSpPr txBox="1">
            <a:spLocks noChangeArrowheads="1"/>
          </p:cNvSpPr>
          <p:nvPr/>
        </p:nvSpPr>
        <p:spPr bwMode="auto">
          <a:xfrm>
            <a:off x="799944" y="4851036"/>
            <a:ext cx="61094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這是由眾多不同波長的正弦波疊加而成，動量完全未定：</a:t>
            </a:r>
          </a:p>
        </p:txBody>
      </p:sp>
      <p:sp>
        <p:nvSpPr>
          <p:cNvPr id="201744" name="文字方塊 17"/>
          <p:cNvSpPr txBox="1">
            <a:spLocks noChangeArrowheads="1"/>
          </p:cNvSpPr>
          <p:nvPr/>
        </p:nvSpPr>
        <p:spPr bwMode="auto">
          <a:xfrm>
            <a:off x="757023" y="2137578"/>
            <a:ext cx="30241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正弦波波長特定，動量特定：</a:t>
            </a:r>
          </a:p>
        </p:txBody>
      </p:sp>
      <p:sp>
        <p:nvSpPr>
          <p:cNvPr id="201746" name="文字方塊 19"/>
          <p:cNvSpPr txBox="1">
            <a:spLocks noChangeArrowheads="1"/>
          </p:cNvSpPr>
          <p:nvPr/>
        </p:nvSpPr>
        <p:spPr bwMode="auto">
          <a:xfrm>
            <a:off x="767165" y="2573032"/>
            <a:ext cx="65501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波的強度是一個常數，因此在各處發現此粒子的機率都一樣：</a:t>
            </a:r>
          </a:p>
        </p:txBody>
      </p:sp>
      <p:sp>
        <p:nvSpPr>
          <p:cNvPr id="3" name="文字方塊 2"/>
          <p:cNvSpPr txBox="1"/>
          <p:nvPr/>
        </p:nvSpPr>
        <p:spPr bwMode="auto">
          <a:xfrm>
            <a:off x="787158" y="281887"/>
            <a:ext cx="72199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用波動力學來說明非常直接！電子的兩種面貌都能以</a:t>
            </a:r>
            <a:r>
              <a:rPr lang="zh-TW" altLang="en-US" sz="1800" dirty="0">
                <a:solidFill>
                  <a:srgbClr val="FF0000"/>
                </a:solidFill>
              </a:rPr>
              <a:t>波函數</a:t>
            </a:r>
            <a:r>
              <a:rPr lang="zh-TW" altLang="en-US" sz="1800" dirty="0"/>
              <a:t>來描述：</a:t>
            </a:r>
          </a:p>
        </p:txBody>
      </p:sp>
      <mc:AlternateContent xmlns:mc="http://schemas.openxmlformats.org/markup-compatibility/2006" xmlns:a14="http://schemas.microsoft.com/office/drawing/2010/main">
        <mc:Choice Requires="a14">
          <p:sp>
            <p:nvSpPr>
              <p:cNvPr id="29" name="文字方塊 9">
                <a:extLst>
                  <a:ext uri="{FF2B5EF4-FFF2-40B4-BE49-F238E27FC236}">
                    <a16:creationId xmlns:a16="http://schemas.microsoft.com/office/drawing/2014/main" id="{1DB8D001-E024-7549-86FE-100713EE6835}"/>
                  </a:ext>
                </a:extLst>
              </p:cNvPr>
              <p:cNvSpPr txBox="1"/>
              <p:nvPr/>
            </p:nvSpPr>
            <p:spPr bwMode="auto">
              <a:xfrm>
                <a:off x="4141395" y="4472440"/>
                <a:ext cx="940257" cy="369332"/>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b="0" i="1" smtClean="0">
                          <a:latin typeface="Cambria Math" panose="02040503050406030204" pitchFamily="18" charset="0"/>
                        </a:rPr>
                        <m:t>=0</m:t>
                      </m:r>
                    </m:oMath>
                  </m:oMathPara>
                </a14:m>
                <a:endParaRPr lang="zh-CN" altLang="en-US" sz="1800" i="1" dirty="0"/>
              </a:p>
            </p:txBody>
          </p:sp>
        </mc:Choice>
        <mc:Fallback xmlns="">
          <p:sp>
            <p:nvSpPr>
              <p:cNvPr id="29" name="文字方塊 9">
                <a:extLst>
                  <a:ext uri="{FF2B5EF4-FFF2-40B4-BE49-F238E27FC236}">
                    <a16:creationId xmlns:a16="http://schemas.microsoft.com/office/drawing/2014/main" id="{1DB8D001-E024-7549-86FE-100713EE6835}"/>
                  </a:ext>
                </a:extLst>
              </p:cNvPr>
              <p:cNvSpPr txBox="1">
                <a:spLocks noRot="1" noChangeAspect="1" noMove="1" noResize="1" noEditPoints="1" noAdjustHandles="1" noChangeArrowheads="1" noChangeShapeType="1" noTextEdit="1"/>
              </p:cNvSpPr>
              <p:nvPr/>
            </p:nvSpPr>
            <p:spPr bwMode="auto">
              <a:xfrm>
                <a:off x="4141395" y="4472440"/>
                <a:ext cx="940257" cy="369332"/>
              </a:xfrm>
              <a:prstGeom prst="rect">
                <a:avLst/>
              </a:prstGeom>
              <a:blipFill>
                <a:blip r:embed="rId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文字方塊 9">
                <a:extLst>
                  <a:ext uri="{FF2B5EF4-FFF2-40B4-BE49-F238E27FC236}">
                    <a16:creationId xmlns:a16="http://schemas.microsoft.com/office/drawing/2014/main" id="{2663DBAC-4492-5049-B94E-C42C513BE493}"/>
                  </a:ext>
                </a:extLst>
              </p:cNvPr>
              <p:cNvSpPr txBox="1"/>
              <p:nvPr/>
            </p:nvSpPr>
            <p:spPr bwMode="auto">
              <a:xfrm>
                <a:off x="3877828" y="2136546"/>
                <a:ext cx="940899" cy="369332"/>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en-US" altLang="zh-CN" sz="1800" b="0" i="1" smtClean="0">
                          <a:latin typeface="Cambria Math"/>
                          <a:ea typeface="Cambria Math"/>
                        </a:rPr>
                        <m:t>∆</m:t>
                      </m:r>
                      <m:r>
                        <a:rPr lang="en-US" altLang="zh-CN" sz="1800" b="0" i="1" smtClean="0">
                          <a:latin typeface="Cambria Math"/>
                          <a:ea typeface="Cambria Math"/>
                        </a:rPr>
                        <m:t>𝑝</m:t>
                      </m:r>
                      <m:r>
                        <a:rPr lang="en-US" altLang="zh-CN" sz="1800" b="0" i="1" smtClean="0">
                          <a:latin typeface="Cambria Math" panose="02040503050406030204" pitchFamily="18" charset="0"/>
                          <a:ea typeface="Cambria Math"/>
                        </a:rPr>
                        <m:t>=0</m:t>
                      </m:r>
                    </m:oMath>
                  </m:oMathPara>
                </a14:m>
                <a:endParaRPr lang="zh-CN" altLang="en-US" sz="1800" i="1" dirty="0"/>
              </a:p>
            </p:txBody>
          </p:sp>
        </mc:Choice>
        <mc:Fallback xmlns="">
          <p:sp>
            <p:nvSpPr>
              <p:cNvPr id="30" name="文字方塊 9">
                <a:extLst>
                  <a:ext uri="{FF2B5EF4-FFF2-40B4-BE49-F238E27FC236}">
                    <a16:creationId xmlns:a16="http://schemas.microsoft.com/office/drawing/2014/main" id="{2663DBAC-4492-5049-B94E-C42C513BE493}"/>
                  </a:ext>
                </a:extLst>
              </p:cNvPr>
              <p:cNvSpPr txBox="1">
                <a:spLocks noRot="1" noChangeAspect="1" noMove="1" noResize="1" noEditPoints="1" noAdjustHandles="1" noChangeArrowheads="1" noChangeShapeType="1" noTextEdit="1"/>
              </p:cNvSpPr>
              <p:nvPr/>
            </p:nvSpPr>
            <p:spPr bwMode="auto">
              <a:xfrm>
                <a:off x="3877828" y="2136546"/>
                <a:ext cx="940899" cy="369332"/>
              </a:xfrm>
              <a:prstGeom prst="rect">
                <a:avLst/>
              </a:prstGeom>
              <a:blipFill>
                <a:blip r:embed="rId4"/>
                <a:stretch>
                  <a:fillRect b="-6667"/>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文字方塊 9">
                <a:extLst>
                  <a:ext uri="{FF2B5EF4-FFF2-40B4-BE49-F238E27FC236}">
                    <a16:creationId xmlns:a16="http://schemas.microsoft.com/office/drawing/2014/main" id="{F817069E-F4CA-DD40-847C-FAD8EB9566C9}"/>
                  </a:ext>
                </a:extLst>
              </p:cNvPr>
              <p:cNvSpPr txBox="1"/>
              <p:nvPr/>
            </p:nvSpPr>
            <p:spPr bwMode="auto">
              <a:xfrm>
                <a:off x="7125389" y="2573032"/>
                <a:ext cx="1028423" cy="369332"/>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i="1">
                          <a:latin typeface="Cambria Math"/>
                          <a:ea typeface="Cambria Math"/>
                        </a:rPr>
                        <m:t>→</m:t>
                      </m:r>
                      <m:r>
                        <a:rPr lang="en-US" altLang="zh-CN" sz="1800" i="1">
                          <a:latin typeface="Cambria Math" panose="02040503050406030204" pitchFamily="18" charset="0"/>
                          <a:ea typeface="Cambria Math" panose="02040503050406030204" pitchFamily="18" charset="0"/>
                        </a:rPr>
                        <m:t>∞</m:t>
                      </m:r>
                    </m:oMath>
                  </m:oMathPara>
                </a14:m>
                <a:endParaRPr lang="zh-CN" altLang="en-US" sz="1800" i="1" dirty="0"/>
              </a:p>
            </p:txBody>
          </p:sp>
        </mc:Choice>
        <mc:Fallback xmlns="">
          <p:sp>
            <p:nvSpPr>
              <p:cNvPr id="31" name="文字方塊 9">
                <a:extLst>
                  <a:ext uri="{FF2B5EF4-FFF2-40B4-BE49-F238E27FC236}">
                    <a16:creationId xmlns:a16="http://schemas.microsoft.com/office/drawing/2014/main" id="{F817069E-F4CA-DD40-847C-FAD8EB9566C9}"/>
                  </a:ext>
                </a:extLst>
              </p:cNvPr>
              <p:cNvSpPr txBox="1">
                <a:spLocks noRot="1" noChangeAspect="1" noMove="1" noResize="1" noEditPoints="1" noAdjustHandles="1" noChangeArrowheads="1" noChangeShapeType="1" noTextEdit="1"/>
              </p:cNvSpPr>
              <p:nvPr/>
            </p:nvSpPr>
            <p:spPr bwMode="auto">
              <a:xfrm>
                <a:off x="7125389" y="2573032"/>
                <a:ext cx="1028423" cy="369332"/>
              </a:xfrm>
              <a:prstGeom prst="rect">
                <a:avLst/>
              </a:prstGeom>
              <a:blipFill>
                <a:blip r:embed="rId5"/>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文字方塊 9">
                <a:extLst>
                  <a:ext uri="{FF2B5EF4-FFF2-40B4-BE49-F238E27FC236}">
                    <a16:creationId xmlns:a16="http://schemas.microsoft.com/office/drawing/2014/main" id="{269B7EB3-670B-A74C-9AA1-88A6EEBD0258}"/>
                  </a:ext>
                </a:extLst>
              </p:cNvPr>
              <p:cNvSpPr txBox="1"/>
              <p:nvPr/>
            </p:nvSpPr>
            <p:spPr bwMode="auto">
              <a:xfrm>
                <a:off x="6610536" y="4851036"/>
                <a:ext cx="1029064" cy="369332"/>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panose="02040503050406030204" pitchFamily="18" charset="0"/>
                        </a:rPr>
                        <m:t>𝑝</m:t>
                      </m:r>
                      <m:r>
                        <a:rPr lang="en-US" altLang="zh-CN" sz="1800" i="1">
                          <a:latin typeface="Cambria Math"/>
                          <a:ea typeface="Cambria Math"/>
                        </a:rPr>
                        <m:t>→</m:t>
                      </m:r>
                      <m:r>
                        <a:rPr lang="en-US" altLang="zh-CN" sz="1800" i="1">
                          <a:latin typeface="Cambria Math" panose="02040503050406030204" pitchFamily="18" charset="0"/>
                          <a:ea typeface="Cambria Math" panose="02040503050406030204" pitchFamily="18" charset="0"/>
                        </a:rPr>
                        <m:t>∞</m:t>
                      </m:r>
                    </m:oMath>
                  </m:oMathPara>
                </a14:m>
                <a:endParaRPr lang="zh-CN" altLang="en-US" sz="1800" i="1" dirty="0"/>
              </a:p>
            </p:txBody>
          </p:sp>
        </mc:Choice>
        <mc:Fallback xmlns="">
          <p:sp>
            <p:nvSpPr>
              <p:cNvPr id="32" name="文字方塊 9">
                <a:extLst>
                  <a:ext uri="{FF2B5EF4-FFF2-40B4-BE49-F238E27FC236}">
                    <a16:creationId xmlns:a16="http://schemas.microsoft.com/office/drawing/2014/main" id="{269B7EB3-670B-A74C-9AA1-88A6EEBD0258}"/>
                  </a:ext>
                </a:extLst>
              </p:cNvPr>
              <p:cNvSpPr txBox="1">
                <a:spLocks noRot="1" noChangeAspect="1" noMove="1" noResize="1" noEditPoints="1" noAdjustHandles="1" noChangeArrowheads="1" noChangeShapeType="1" noTextEdit="1"/>
              </p:cNvSpPr>
              <p:nvPr/>
            </p:nvSpPr>
            <p:spPr bwMode="auto">
              <a:xfrm>
                <a:off x="6610536" y="4851036"/>
                <a:ext cx="1029064" cy="369332"/>
              </a:xfrm>
              <a:prstGeom prst="rect">
                <a:avLst/>
              </a:prstGeom>
              <a:blipFill>
                <a:blip r:embed="rId6"/>
                <a:stretch>
                  <a:fillRect b="-10345"/>
                </a:stretch>
              </a:blipFill>
              <a:ln>
                <a:noFill/>
              </a:ln>
            </p:spPr>
            <p:txBody>
              <a:bodyPr/>
              <a:lstStyle/>
              <a:p>
                <a:r>
                  <a:rPr lang="en-US">
                    <a:noFill/>
                  </a:rPr>
                  <a:t> </a:t>
                </a:r>
              </a:p>
            </p:txBody>
          </p:sp>
        </mc:Fallback>
      </mc:AlternateContent>
      <p:pic>
        <p:nvPicPr>
          <p:cNvPr id="4" name="Picture 3">
            <a:extLst>
              <a:ext uri="{FF2B5EF4-FFF2-40B4-BE49-F238E27FC236}">
                <a16:creationId xmlns:a16="http://schemas.microsoft.com/office/drawing/2014/main" id="{1B895CDA-BB8C-8721-7C62-1F8FAA714C8F}"/>
              </a:ext>
            </a:extLst>
          </p:cNvPr>
          <p:cNvPicPr>
            <a:picLocks noChangeAspect="1"/>
          </p:cNvPicPr>
          <p:nvPr/>
        </p:nvPicPr>
        <p:blipFill>
          <a:blip r:embed="rId7"/>
          <a:stretch>
            <a:fillRect/>
          </a:stretch>
        </p:blipFill>
        <p:spPr>
          <a:xfrm>
            <a:off x="864734" y="1076465"/>
            <a:ext cx="6044675" cy="884587"/>
          </a:xfrm>
          <a:prstGeom prst="rect">
            <a:avLst/>
          </a:prstGeom>
        </p:spPr>
      </p:pic>
      <p:pic>
        <p:nvPicPr>
          <p:cNvPr id="5" name="Picture 4">
            <a:extLst>
              <a:ext uri="{FF2B5EF4-FFF2-40B4-BE49-F238E27FC236}">
                <a16:creationId xmlns:a16="http://schemas.microsoft.com/office/drawing/2014/main" id="{579F9C99-6E4E-FAFE-E49B-0E24439D5BBE}"/>
              </a:ext>
            </a:extLst>
          </p:cNvPr>
          <p:cNvPicPr>
            <a:picLocks noChangeAspect="1"/>
          </p:cNvPicPr>
          <p:nvPr/>
        </p:nvPicPr>
        <p:blipFill>
          <a:blip r:embed="rId8"/>
          <a:stretch>
            <a:fillRect/>
          </a:stretch>
        </p:blipFill>
        <p:spPr>
          <a:xfrm>
            <a:off x="821955" y="3490671"/>
            <a:ext cx="6313576" cy="910914"/>
          </a:xfrm>
          <a:prstGeom prst="rect">
            <a:avLst/>
          </a:prstGeom>
        </p:spPr>
      </p:pic>
      <p:sp>
        <p:nvSpPr>
          <p:cNvPr id="2" name="Text Box 8">
            <a:extLst>
              <a:ext uri="{FF2B5EF4-FFF2-40B4-BE49-F238E27FC236}">
                <a16:creationId xmlns:a16="http://schemas.microsoft.com/office/drawing/2014/main" id="{525ABDE1-F400-9160-14CC-0C3EC0FC8816}"/>
              </a:ext>
            </a:extLst>
          </p:cNvPr>
          <p:cNvSpPr txBox="1">
            <a:spLocks noChangeArrowheads="1"/>
          </p:cNvSpPr>
          <p:nvPr/>
        </p:nvSpPr>
        <p:spPr bwMode="auto">
          <a:xfrm>
            <a:off x="785381" y="5972208"/>
            <a:ext cx="4865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電子的動量與位置似乎不能同時維持確定性。</a:t>
            </a:r>
          </a:p>
        </p:txBody>
      </p:sp>
      <p:sp>
        <p:nvSpPr>
          <p:cNvPr id="7" name="矩形 15">
            <a:extLst>
              <a:ext uri="{FF2B5EF4-FFF2-40B4-BE49-F238E27FC236}">
                <a16:creationId xmlns:a16="http://schemas.microsoft.com/office/drawing/2014/main" id="{60B9A732-D3CD-6EE9-B118-ED3541CB3C80}"/>
              </a:ext>
            </a:extLst>
          </p:cNvPr>
          <p:cNvSpPr>
            <a:spLocks noChangeArrowheads="1"/>
          </p:cNvSpPr>
          <p:nvPr/>
        </p:nvSpPr>
        <p:spPr bwMode="auto">
          <a:xfrm>
            <a:off x="785381" y="6335121"/>
            <a:ext cx="81065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None/>
            </a:pPr>
            <a:r>
              <a:rPr lang="zh-TW" altLang="en-US" sz="1800" dirty="0">
                <a:latin typeface="Calibri" pitchFamily="34" charset="0"/>
              </a:rPr>
              <a:t>將以上狀態適當疊加，就得到介於兩者間，位置及動量都有不確定性的狀態！</a:t>
            </a:r>
            <a:endParaRPr lang="zh-TW" altLang="en-US" sz="1800" dirty="0"/>
          </a:p>
        </p:txBody>
      </p:sp>
      <p:sp>
        <p:nvSpPr>
          <p:cNvPr id="8" name="TextBox 7">
            <a:extLst>
              <a:ext uri="{FF2B5EF4-FFF2-40B4-BE49-F238E27FC236}">
                <a16:creationId xmlns:a16="http://schemas.microsoft.com/office/drawing/2014/main" id="{97B7C2A2-1429-F4E4-24AC-E70933E7B58E}"/>
              </a:ext>
            </a:extLst>
          </p:cNvPr>
          <p:cNvSpPr txBox="1"/>
          <p:nvPr/>
        </p:nvSpPr>
        <p:spPr>
          <a:xfrm>
            <a:off x="810086" y="5577070"/>
            <a:ext cx="6705324" cy="369332"/>
          </a:xfrm>
          <a:prstGeom prst="rect">
            <a:avLst/>
          </a:prstGeom>
          <a:noFill/>
        </p:spPr>
        <p:txBody>
          <a:bodyPr wrap="square" rtlCol="0">
            <a:spAutoFit/>
          </a:bodyPr>
          <a:lstStyle/>
          <a:p>
            <a:pPr algn="l"/>
            <a:r>
              <a:rPr lang="en-US" sz="1800" dirty="0" err="1">
                <a:solidFill>
                  <a:srgbClr val="FF0000"/>
                </a:solidFill>
                <a:latin typeface="+mj-lt"/>
                <a:ea typeface="PMingLiU" panose="02020500000000000000" pitchFamily="18" charset="-120"/>
              </a:rPr>
              <a:t>抽象的數學語言，比直觀的圖象更能精確的描述電子</a:t>
            </a:r>
            <a:r>
              <a:rPr lang="en-US" sz="1800" dirty="0">
                <a:solidFill>
                  <a:srgbClr val="FF0000"/>
                </a:solidFill>
                <a:latin typeface="+mj-lt"/>
                <a:ea typeface="PMingLiU" panose="02020500000000000000" pitchFamily="18" charset="-120"/>
              </a:rPr>
              <a:t>。</a:t>
            </a:r>
          </a:p>
        </p:txBody>
      </p:sp>
      <p:sp>
        <p:nvSpPr>
          <p:cNvPr id="6" name="TextBox 5">
            <a:extLst>
              <a:ext uri="{FF2B5EF4-FFF2-40B4-BE49-F238E27FC236}">
                <a16:creationId xmlns:a16="http://schemas.microsoft.com/office/drawing/2014/main" id="{B1201E1C-5F5A-B645-D22E-0611EF2F3D1D}"/>
              </a:ext>
            </a:extLst>
          </p:cNvPr>
          <p:cNvSpPr txBox="1"/>
          <p:nvPr/>
        </p:nvSpPr>
        <p:spPr>
          <a:xfrm>
            <a:off x="797923" y="5181932"/>
            <a:ext cx="6705324" cy="369332"/>
          </a:xfrm>
          <a:prstGeom prst="rect">
            <a:avLst/>
          </a:prstGeom>
          <a:noFill/>
        </p:spPr>
        <p:txBody>
          <a:bodyPr wrap="square" rtlCol="0">
            <a:spAutoFit/>
          </a:bodyPr>
          <a:lstStyle/>
          <a:p>
            <a:pPr algn="l"/>
            <a:r>
              <a:rPr lang="en-US" sz="1800" dirty="0" err="1">
                <a:solidFill>
                  <a:srgbClr val="FF0000"/>
                </a:solidFill>
                <a:latin typeface="+mj-lt"/>
                <a:ea typeface="PMingLiU" panose="02020500000000000000" pitchFamily="18" charset="-120"/>
              </a:rPr>
              <a:t>波函數的數學語言，可以同時描述直觀上看來矛盾的圖象</a:t>
            </a:r>
            <a:r>
              <a:rPr lang="en-US" sz="1800" dirty="0">
                <a:solidFill>
                  <a:srgbClr val="FF0000"/>
                </a:solidFill>
                <a:latin typeface="+mj-lt"/>
                <a:ea typeface="PMingLiU" panose="02020500000000000000" pitchFamily="18" charset="-120"/>
              </a:rPr>
              <a:t>！</a:t>
            </a:r>
          </a:p>
        </p:txBody>
      </p:sp>
    </p:spTree>
    <p:extLst>
      <p:ext uri="{BB962C8B-B14F-4D97-AF65-F5344CB8AC3E}">
        <p14:creationId xmlns:p14="http://schemas.microsoft.com/office/powerpoint/2010/main" val="1882576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1731"/>
                                        </p:tgtEl>
                                        <p:attrNameLst>
                                          <p:attrName>style.visibility</p:attrName>
                                        </p:attrNameLst>
                                      </p:cBhvr>
                                      <p:to>
                                        <p:strVal val="visible"/>
                                      </p:to>
                                    </p:set>
                                    <p:anim calcmode="lin" valueType="num">
                                      <p:cBhvr additive="base">
                                        <p:cTn id="7" dur="500" fill="hold"/>
                                        <p:tgtEl>
                                          <p:spTgt spid="201731"/>
                                        </p:tgtEl>
                                        <p:attrNameLst>
                                          <p:attrName>ppt_x</p:attrName>
                                        </p:attrNameLst>
                                      </p:cBhvr>
                                      <p:tavLst>
                                        <p:tav tm="0">
                                          <p:val>
                                            <p:strVal val="#ppt_x"/>
                                          </p:val>
                                        </p:tav>
                                        <p:tav tm="100000">
                                          <p:val>
                                            <p:strVal val="#ppt_x"/>
                                          </p:val>
                                        </p:tav>
                                      </p:tavLst>
                                    </p:anim>
                                    <p:anim calcmode="lin" valueType="num">
                                      <p:cBhvr additive="base">
                                        <p:cTn id="8" dur="500" fill="hold"/>
                                        <p:tgtEl>
                                          <p:spTgt spid="20173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1741"/>
                                        </p:tgtEl>
                                        <p:attrNameLst>
                                          <p:attrName>style.visibility</p:attrName>
                                        </p:attrNameLst>
                                      </p:cBhvr>
                                      <p:to>
                                        <p:strVal val="visible"/>
                                      </p:to>
                                    </p:set>
                                    <p:anim calcmode="lin" valueType="num">
                                      <p:cBhvr additive="base">
                                        <p:cTn id="11" dur="500" fill="hold"/>
                                        <p:tgtEl>
                                          <p:spTgt spid="201741"/>
                                        </p:tgtEl>
                                        <p:attrNameLst>
                                          <p:attrName>ppt_x</p:attrName>
                                        </p:attrNameLst>
                                      </p:cBhvr>
                                      <p:tavLst>
                                        <p:tav tm="0">
                                          <p:val>
                                            <p:strVal val="#ppt_x"/>
                                          </p:val>
                                        </p:tav>
                                        <p:tav tm="100000">
                                          <p:val>
                                            <p:strVal val="#ppt_x"/>
                                          </p:val>
                                        </p:tav>
                                      </p:tavLst>
                                    </p:anim>
                                    <p:anim calcmode="lin" valueType="num">
                                      <p:cBhvr additive="base">
                                        <p:cTn id="12" dur="500" fill="hold"/>
                                        <p:tgtEl>
                                          <p:spTgt spid="20174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1742"/>
                                        </p:tgtEl>
                                        <p:attrNameLst>
                                          <p:attrName>style.visibility</p:attrName>
                                        </p:attrNameLst>
                                      </p:cBhvr>
                                      <p:to>
                                        <p:strVal val="visible"/>
                                      </p:to>
                                    </p:set>
                                    <p:anim calcmode="lin" valueType="num">
                                      <p:cBhvr additive="base">
                                        <p:cTn id="15" dur="500" fill="hold"/>
                                        <p:tgtEl>
                                          <p:spTgt spid="201742"/>
                                        </p:tgtEl>
                                        <p:attrNameLst>
                                          <p:attrName>ppt_x</p:attrName>
                                        </p:attrNameLst>
                                      </p:cBhvr>
                                      <p:tavLst>
                                        <p:tav tm="0">
                                          <p:val>
                                            <p:strVal val="#ppt_x"/>
                                          </p:val>
                                        </p:tav>
                                        <p:tav tm="100000">
                                          <p:val>
                                            <p:strVal val="#ppt_x"/>
                                          </p:val>
                                        </p:tav>
                                      </p:tavLst>
                                    </p:anim>
                                    <p:anim calcmode="lin" valueType="num">
                                      <p:cBhvr additive="base">
                                        <p:cTn id="16" dur="500" fill="hold"/>
                                        <p:tgtEl>
                                          <p:spTgt spid="20174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500" fill="hold"/>
                                        <p:tgtEl>
                                          <p:spTgt spid="32"/>
                                        </p:tgtEl>
                                        <p:attrNameLst>
                                          <p:attrName>ppt_x</p:attrName>
                                        </p:attrNameLst>
                                      </p:cBhvr>
                                      <p:tavLst>
                                        <p:tav tm="0">
                                          <p:val>
                                            <p:strVal val="#ppt_x"/>
                                          </p:val>
                                        </p:tav>
                                        <p:tav tm="100000">
                                          <p:val>
                                            <p:strVal val="#ppt_x"/>
                                          </p:val>
                                        </p:tav>
                                      </p:tavLst>
                                    </p:anim>
                                    <p:anim calcmode="lin" valueType="num">
                                      <p:cBhvr additive="base">
                                        <p:cTn id="24" dur="500" fill="hold"/>
                                        <p:tgtEl>
                                          <p:spTgt spid="32"/>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8">
                                            <p:txEl>
                                              <p:pRg st="0" end="0"/>
                                            </p:txEl>
                                          </p:spTgt>
                                        </p:tgtEl>
                                        <p:attrNameLst>
                                          <p:attrName>style.visibility</p:attrName>
                                        </p:attrNameLst>
                                      </p:cBhvr>
                                      <p:to>
                                        <p:strVal val="visible"/>
                                      </p:to>
                                    </p:set>
                                    <p:anim calcmode="lin" valueType="num">
                                      <p:cBhvr additive="base">
                                        <p:cTn id="33"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8">
                                            <p:txEl>
                                              <p:pRg st="0" end="0"/>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 calcmode="lin" valueType="num">
                                      <p:cBhvr additive="base">
                                        <p:cTn id="3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500" fill="hold"/>
                                        <p:tgtEl>
                                          <p:spTgt spid="7"/>
                                        </p:tgtEl>
                                        <p:attrNameLst>
                                          <p:attrName>ppt_x</p:attrName>
                                        </p:attrNameLst>
                                      </p:cBhvr>
                                      <p:tavLst>
                                        <p:tav tm="0">
                                          <p:val>
                                            <p:strVal val="#ppt_x"/>
                                          </p:val>
                                        </p:tav>
                                        <p:tav tm="100000">
                                          <p:val>
                                            <p:strVal val="#ppt_x"/>
                                          </p:val>
                                        </p:tav>
                                      </p:tavLst>
                                    </p:anim>
                                    <p:anim calcmode="lin" valueType="num">
                                      <p:cBhvr additive="base">
                                        <p:cTn id="4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1" grpId="0"/>
      <p:bldP spid="201741" grpId="0"/>
      <p:bldP spid="201742" grpId="0"/>
      <p:bldP spid="29" grpId="0" animBg="1"/>
      <p:bldP spid="32" grpId="0" animBg="1"/>
      <p:bldP spid="2" grpId="0"/>
      <p:bldP spid="7"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D0B9DD-8D35-44C4-D15B-A514921D2329}"/>
            </a:ext>
          </a:extLst>
        </p:cNvPr>
        <p:cNvGrpSpPr/>
        <p:nvPr/>
      </p:nvGrpSpPr>
      <p:grpSpPr>
        <a:xfrm>
          <a:off x="0" y="0"/>
          <a:ext cx="0" cy="0"/>
          <a:chOff x="0" y="0"/>
          <a:chExt cx="0" cy="0"/>
        </a:xfrm>
      </p:grpSpPr>
      <p:pic>
        <p:nvPicPr>
          <p:cNvPr id="200706" name="Picture 4" descr="f39_08">
            <a:extLst>
              <a:ext uri="{FF2B5EF4-FFF2-40B4-BE49-F238E27FC236}">
                <a16:creationId xmlns:a16="http://schemas.microsoft.com/office/drawing/2014/main" id="{3E06F4E7-71AC-1DE5-0ACA-4FDE3B701B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6774" y="2852862"/>
            <a:ext cx="338455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8" name="文字方塊 14">
            <a:extLst>
              <a:ext uri="{FF2B5EF4-FFF2-40B4-BE49-F238E27FC236}">
                <a16:creationId xmlns:a16="http://schemas.microsoft.com/office/drawing/2014/main" id="{0A733665-7F4B-B43D-8584-A4D841B9F458}"/>
              </a:ext>
            </a:extLst>
          </p:cNvPr>
          <p:cNvSpPr txBox="1">
            <a:spLocks noChangeArrowheads="1"/>
          </p:cNvSpPr>
          <p:nvPr/>
        </p:nvSpPr>
        <p:spPr bwMode="auto">
          <a:xfrm>
            <a:off x="888827" y="1125594"/>
            <a:ext cx="8136259" cy="4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lnSpc>
                <a:spcPct val="150000"/>
              </a:lnSpc>
              <a:spcBef>
                <a:spcPct val="0"/>
              </a:spcBef>
              <a:buFontTx/>
              <a:buNone/>
            </a:pPr>
            <a:r>
              <a:rPr lang="zh-TW" altLang="en-US" sz="1800" dirty="0"/>
              <a:t>波函數的演化是由波方程式控制，給定起始波函數就能預測未來任一時刻的波。</a:t>
            </a:r>
          </a:p>
        </p:txBody>
      </p:sp>
      <p:sp>
        <p:nvSpPr>
          <p:cNvPr id="200709" name="Text Box 16">
            <a:extLst>
              <a:ext uri="{FF2B5EF4-FFF2-40B4-BE49-F238E27FC236}">
                <a16:creationId xmlns:a16="http://schemas.microsoft.com/office/drawing/2014/main" id="{5E7246C4-D4B3-EB65-6279-EDA8F1EA1EAC}"/>
              </a:ext>
            </a:extLst>
          </p:cNvPr>
          <p:cNvSpPr txBox="1">
            <a:spLocks noChangeArrowheads="1"/>
          </p:cNvSpPr>
          <p:nvPr/>
        </p:nvSpPr>
        <p:spPr bwMode="auto">
          <a:xfrm>
            <a:off x="900237" y="5314587"/>
            <a:ext cx="25923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可以算的不能量！</a:t>
            </a:r>
          </a:p>
        </p:txBody>
      </p:sp>
      <p:sp>
        <p:nvSpPr>
          <p:cNvPr id="3" name="文字方塊 13">
            <a:extLst>
              <a:ext uri="{FF2B5EF4-FFF2-40B4-BE49-F238E27FC236}">
                <a16:creationId xmlns:a16="http://schemas.microsoft.com/office/drawing/2014/main" id="{73FF155C-43C8-A08A-A802-DA7A14E5EE24}"/>
              </a:ext>
            </a:extLst>
          </p:cNvPr>
          <p:cNvSpPr txBox="1">
            <a:spLocks noChangeArrowheads="1"/>
          </p:cNvSpPr>
          <p:nvPr/>
        </p:nvSpPr>
        <p:spPr bwMode="auto">
          <a:xfrm>
            <a:off x="878390" y="2163673"/>
            <a:ext cx="6048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一觀察測量，波性就消失了，只看到電子是一顆粒子</a:t>
            </a:r>
          </a:p>
        </p:txBody>
      </p:sp>
      <p:sp>
        <p:nvSpPr>
          <p:cNvPr id="5" name="TextBox 4">
            <a:extLst>
              <a:ext uri="{FF2B5EF4-FFF2-40B4-BE49-F238E27FC236}">
                <a16:creationId xmlns:a16="http://schemas.microsoft.com/office/drawing/2014/main" id="{3F133612-5894-5895-F237-C167F231B818}"/>
              </a:ext>
            </a:extLst>
          </p:cNvPr>
          <p:cNvSpPr txBox="1"/>
          <p:nvPr/>
        </p:nvSpPr>
        <p:spPr>
          <a:xfrm>
            <a:off x="878390" y="1695831"/>
            <a:ext cx="4572000" cy="369332"/>
          </a:xfrm>
          <a:prstGeom prst="rect">
            <a:avLst/>
          </a:prstGeom>
          <a:noFill/>
        </p:spPr>
        <p:txBody>
          <a:bodyPr wrap="square">
            <a:spAutoFit/>
          </a:bodyPr>
          <a:lstStyle/>
          <a:p>
            <a:pPr eaLnBrk="1" hangingPunct="1">
              <a:spcBef>
                <a:spcPct val="0"/>
              </a:spcBef>
              <a:buFontTx/>
              <a:buNone/>
            </a:pPr>
            <a:r>
              <a:rPr lang="zh-TW" altLang="en-US" sz="1800" dirty="0"/>
              <a:t>然而波函數是複數，因此無法測量觀察。</a:t>
            </a:r>
          </a:p>
        </p:txBody>
      </p:sp>
      <p:pic>
        <p:nvPicPr>
          <p:cNvPr id="7" name="Picture 2" descr="http://popartmachine.com/artwork/MIA-MIA_.2634C/0/Katsushika-Hokusai-The-Hollow-of-the-Deep-Sea-Wave-off-Kanagawa-1825---1829-painting-artwork-print.jpg">
            <a:extLst>
              <a:ext uri="{FF2B5EF4-FFF2-40B4-BE49-F238E27FC236}">
                <a16:creationId xmlns:a16="http://schemas.microsoft.com/office/drawing/2014/main" id="{179649D9-447B-090A-6A8A-83F206275D7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2874042"/>
            <a:ext cx="3311504" cy="2207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654412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2628" name="文字方塊 9"/>
          <p:cNvSpPr txBox="1">
            <a:spLocks noChangeArrowheads="1"/>
          </p:cNvSpPr>
          <p:nvPr/>
        </p:nvSpPr>
        <p:spPr bwMode="auto">
          <a:xfrm>
            <a:off x="1264458" y="3903482"/>
            <a:ext cx="56117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剛到達狹縫的電子，並無特定位置，處於波狀的態：</a:t>
            </a:r>
            <a:endParaRPr lang="en-US" altLang="zh-TW" sz="1800" dirty="0"/>
          </a:p>
        </p:txBody>
      </p:sp>
      <p:sp>
        <p:nvSpPr>
          <p:cNvPr id="282629" name="文字方塊 13"/>
          <p:cNvSpPr txBox="1">
            <a:spLocks noChangeArrowheads="1"/>
          </p:cNvSpPr>
          <p:nvPr/>
        </p:nvSpPr>
        <p:spPr bwMode="auto">
          <a:xfrm>
            <a:off x="1259680" y="4562056"/>
            <a:ext cx="76327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在狹縫剛測完位置的電子，當然有特定位置！電子變身為粒子狀的態：</a:t>
            </a:r>
            <a:endParaRPr lang="en-US" altLang="zh-TW" sz="1800" dirty="0"/>
          </a:p>
        </p:txBody>
      </p:sp>
      <p:sp>
        <p:nvSpPr>
          <p:cNvPr id="282632" name="文字方塊 14"/>
          <p:cNvSpPr txBox="1">
            <a:spLocks noChangeArrowheads="1"/>
          </p:cNvSpPr>
          <p:nvPr/>
        </p:nvSpPr>
        <p:spPr bwMode="auto">
          <a:xfrm>
            <a:off x="1259680" y="5633675"/>
            <a:ext cx="72727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以燈光對位置的測量，強迫電子由波狀的態</a:t>
            </a:r>
            <a:r>
              <a:rPr lang="zh-TW" altLang="en-US" sz="1800" dirty="0">
                <a:solidFill>
                  <a:srgbClr val="FF0000"/>
                </a:solidFill>
              </a:rPr>
              <a:t>變身</a:t>
            </a:r>
            <a:r>
              <a:rPr lang="zh-TW" altLang="en-US" sz="1800" dirty="0"/>
              <a:t>為粒子狀的態。</a:t>
            </a:r>
          </a:p>
        </p:txBody>
      </p:sp>
      <mc:AlternateContent xmlns:mc="http://schemas.openxmlformats.org/markup-compatibility/2006" xmlns:a14="http://schemas.microsoft.com/office/drawing/2010/main">
        <mc:Choice Requires="a14">
          <p:sp>
            <p:nvSpPr>
              <p:cNvPr id="12" name="文字方塊 9">
                <a:extLst>
                  <a:ext uri="{FF2B5EF4-FFF2-40B4-BE49-F238E27FC236}">
                    <a16:creationId xmlns:a16="http://schemas.microsoft.com/office/drawing/2014/main" id="{D3A53B0F-FB19-E043-AB3F-E3DBC9254971}"/>
                  </a:ext>
                </a:extLst>
              </p:cNvPr>
              <p:cNvSpPr txBox="1"/>
              <p:nvPr/>
            </p:nvSpPr>
            <p:spPr bwMode="auto">
              <a:xfrm>
                <a:off x="6741750" y="3903482"/>
                <a:ext cx="1813510" cy="369332"/>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i="1">
                          <a:latin typeface="Cambria Math"/>
                          <a:ea typeface="Cambria Math"/>
                        </a:rPr>
                        <m:t>→</m:t>
                      </m:r>
                      <m:r>
                        <a:rPr lang="en-US" altLang="zh-CN" sz="1800" i="1" smtClean="0">
                          <a:latin typeface="Cambria Math" panose="02040503050406030204" pitchFamily="18" charset="0"/>
                          <a:ea typeface="Cambria Math" panose="02040503050406030204" pitchFamily="18" charset="0"/>
                        </a:rPr>
                        <m:t>∞</m:t>
                      </m:r>
                      <m:r>
                        <a:rPr lang="en-US" altLang="zh-CN" sz="1800" b="0" i="1" smtClean="0">
                          <a:latin typeface="Cambria Math" panose="02040503050406030204" pitchFamily="18" charset="0"/>
                          <a:ea typeface="Cambria Math" panose="02040503050406030204" pitchFamily="18" charset="0"/>
                        </a:rPr>
                        <m:t>,</m:t>
                      </m:r>
                      <m:r>
                        <a:rPr lang="en-US" altLang="zh-CN" sz="1800" b="0" i="1" smtClean="0">
                          <a:latin typeface="Cambria Math"/>
                          <a:ea typeface="Cambria Math"/>
                        </a:rPr>
                        <m:t>∆</m:t>
                      </m:r>
                      <m:r>
                        <a:rPr lang="en-US" altLang="zh-CN" sz="1800" b="0" i="1" smtClean="0">
                          <a:latin typeface="Cambria Math"/>
                          <a:ea typeface="Cambria Math"/>
                        </a:rPr>
                        <m:t>𝑝</m:t>
                      </m:r>
                      <m:r>
                        <a:rPr lang="en-US" altLang="zh-CN" sz="1800" b="0" i="1" smtClean="0">
                          <a:latin typeface="Cambria Math" panose="02040503050406030204" pitchFamily="18" charset="0"/>
                          <a:ea typeface="Cambria Math"/>
                        </a:rPr>
                        <m:t>=0</m:t>
                      </m:r>
                    </m:oMath>
                  </m:oMathPara>
                </a14:m>
                <a:endParaRPr lang="zh-CN" altLang="en-US" sz="1800" i="1" dirty="0"/>
              </a:p>
            </p:txBody>
          </p:sp>
        </mc:Choice>
        <mc:Fallback xmlns="">
          <p:sp>
            <p:nvSpPr>
              <p:cNvPr id="12" name="文字方塊 9">
                <a:extLst>
                  <a:ext uri="{FF2B5EF4-FFF2-40B4-BE49-F238E27FC236}">
                    <a16:creationId xmlns:a16="http://schemas.microsoft.com/office/drawing/2014/main" id="{D3A53B0F-FB19-E043-AB3F-E3DBC9254971}"/>
                  </a:ext>
                </a:extLst>
              </p:cNvPr>
              <p:cNvSpPr txBox="1">
                <a:spLocks noRot="1" noChangeAspect="1" noMove="1" noResize="1" noEditPoints="1" noAdjustHandles="1" noChangeArrowheads="1" noChangeShapeType="1" noTextEdit="1"/>
              </p:cNvSpPr>
              <p:nvPr/>
            </p:nvSpPr>
            <p:spPr bwMode="auto">
              <a:xfrm>
                <a:off x="6741750" y="3903482"/>
                <a:ext cx="1813510" cy="369332"/>
              </a:xfrm>
              <a:prstGeom prst="rect">
                <a:avLst/>
              </a:prstGeom>
              <a:blipFill>
                <a:blip r:embed="rId2"/>
                <a:stretch>
                  <a:fillRect b="-6667"/>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3" name="文字方塊 9">
                <a:extLst>
                  <a:ext uri="{FF2B5EF4-FFF2-40B4-BE49-F238E27FC236}">
                    <a16:creationId xmlns:a16="http://schemas.microsoft.com/office/drawing/2014/main" id="{E907A2E7-1190-F548-80F9-72E57E9C0DE1}"/>
                  </a:ext>
                </a:extLst>
              </p:cNvPr>
              <p:cNvSpPr txBox="1"/>
              <p:nvPr/>
            </p:nvSpPr>
            <p:spPr bwMode="auto">
              <a:xfrm>
                <a:off x="6765066" y="4987805"/>
                <a:ext cx="1813510" cy="369332"/>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b="0" i="1" smtClean="0">
                          <a:latin typeface="Cambria Math" panose="02040503050406030204" pitchFamily="18" charset="0"/>
                        </a:rPr>
                        <m:t>=0</m:t>
                      </m:r>
                      <m:r>
                        <a:rPr lang="en-US" altLang="zh-CN" sz="1800" b="0" i="1" smtClean="0">
                          <a:latin typeface="Cambria Math" panose="02040503050406030204" pitchFamily="18" charset="0"/>
                          <a:ea typeface="Cambria Math" panose="02040503050406030204" pitchFamily="18" charset="0"/>
                        </a:rPr>
                        <m:t>,</m:t>
                      </m:r>
                      <m:r>
                        <a:rPr lang="en-US" altLang="zh-CN" sz="1800" b="0" i="1" smtClean="0">
                          <a:latin typeface="Cambria Math"/>
                          <a:ea typeface="Cambria Math"/>
                        </a:rPr>
                        <m:t>∆</m:t>
                      </m:r>
                      <m:r>
                        <a:rPr lang="en-US" altLang="zh-CN" sz="1800" b="0" i="1" smtClean="0">
                          <a:latin typeface="Cambria Math"/>
                          <a:ea typeface="Cambria Math"/>
                        </a:rPr>
                        <m:t>𝑝</m:t>
                      </m:r>
                      <m:r>
                        <a:rPr lang="en-US" altLang="zh-CN" sz="1800" i="1">
                          <a:latin typeface="Cambria Math"/>
                          <a:ea typeface="Cambria Math"/>
                        </a:rPr>
                        <m:t>→</m:t>
                      </m:r>
                      <m:r>
                        <a:rPr lang="en-US" altLang="zh-CN" sz="1800" i="1">
                          <a:latin typeface="Cambria Math" panose="02040503050406030204" pitchFamily="18" charset="0"/>
                          <a:ea typeface="Cambria Math" panose="02040503050406030204" pitchFamily="18" charset="0"/>
                        </a:rPr>
                        <m:t>∞</m:t>
                      </m:r>
                    </m:oMath>
                  </m:oMathPara>
                </a14:m>
                <a:endParaRPr lang="zh-CN" altLang="en-US" sz="1800" i="1" dirty="0"/>
              </a:p>
            </p:txBody>
          </p:sp>
        </mc:Choice>
        <mc:Fallback xmlns="">
          <p:sp>
            <p:nvSpPr>
              <p:cNvPr id="13" name="文字方塊 9">
                <a:extLst>
                  <a:ext uri="{FF2B5EF4-FFF2-40B4-BE49-F238E27FC236}">
                    <a16:creationId xmlns:a16="http://schemas.microsoft.com/office/drawing/2014/main" id="{E907A2E7-1190-F548-80F9-72E57E9C0DE1}"/>
                  </a:ext>
                </a:extLst>
              </p:cNvPr>
              <p:cNvSpPr txBox="1">
                <a:spLocks noRot="1" noChangeAspect="1" noMove="1" noResize="1" noEditPoints="1" noAdjustHandles="1" noChangeArrowheads="1" noChangeShapeType="1" noTextEdit="1"/>
              </p:cNvSpPr>
              <p:nvPr/>
            </p:nvSpPr>
            <p:spPr bwMode="auto">
              <a:xfrm>
                <a:off x="6765066" y="4987805"/>
                <a:ext cx="1813510" cy="369332"/>
              </a:xfrm>
              <a:prstGeom prst="rect">
                <a:avLst/>
              </a:prstGeom>
              <a:blipFill>
                <a:blip r:embed="rId3"/>
                <a:stretch>
                  <a:fillRect b="-10000"/>
                </a:stretch>
              </a:blipFill>
              <a:ln>
                <a:noFill/>
              </a:ln>
            </p:spPr>
            <p:txBody>
              <a:bodyPr/>
              <a:lstStyle/>
              <a:p>
                <a:r>
                  <a:rPr lang="en-TW">
                    <a:noFill/>
                  </a:rPr>
                  <a:t> </a:t>
                </a:r>
              </a:p>
            </p:txBody>
          </p:sp>
        </mc:Fallback>
      </mc:AlternateContent>
      <p:pic>
        <p:nvPicPr>
          <p:cNvPr id="2" name="Picture 1">
            <a:extLst>
              <a:ext uri="{FF2B5EF4-FFF2-40B4-BE49-F238E27FC236}">
                <a16:creationId xmlns:a16="http://schemas.microsoft.com/office/drawing/2014/main" id="{A7CAE467-0223-FF4D-B93F-55248AB1471A}"/>
              </a:ext>
            </a:extLst>
          </p:cNvPr>
          <p:cNvPicPr>
            <a:picLocks noChangeAspect="1"/>
          </p:cNvPicPr>
          <p:nvPr/>
        </p:nvPicPr>
        <p:blipFill>
          <a:blip r:embed="rId4"/>
          <a:stretch>
            <a:fillRect/>
          </a:stretch>
        </p:blipFill>
        <p:spPr>
          <a:xfrm>
            <a:off x="1339336" y="1340056"/>
            <a:ext cx="4884501" cy="2448251"/>
          </a:xfrm>
          <a:prstGeom prst="rect">
            <a:avLst/>
          </a:prstGeom>
        </p:spPr>
      </p:pic>
      <p:pic>
        <p:nvPicPr>
          <p:cNvPr id="14" name="Picture 4" descr="http://www.arthazone.com/wallpaper/temp/tdk_batman_wallpaper.jpg">
            <a:extLst>
              <a:ext uri="{FF2B5EF4-FFF2-40B4-BE49-F238E27FC236}">
                <a16:creationId xmlns:a16="http://schemas.microsoft.com/office/drawing/2014/main" id="{FFC1D4F5-29BE-9742-818E-72A374674C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5249" y="2295944"/>
            <a:ext cx="1951181" cy="1462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http://images.businessweek.com/ss/06/05/smart_heroes/image/bruce_wayne_batman.jpg">
            <a:extLst>
              <a:ext uri="{FF2B5EF4-FFF2-40B4-BE49-F238E27FC236}">
                <a16:creationId xmlns:a16="http://schemas.microsoft.com/office/drawing/2014/main" id="{4FF83054-027D-0743-BD93-61F1669D72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33749"/>
          <a:stretch>
            <a:fillRect/>
          </a:stretch>
        </p:blipFill>
        <p:spPr bwMode="auto">
          <a:xfrm>
            <a:off x="6697792" y="629034"/>
            <a:ext cx="1901425" cy="1522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8049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2629"/>
                                        </p:tgtEl>
                                        <p:attrNameLst>
                                          <p:attrName>style.visibility</p:attrName>
                                        </p:attrNameLst>
                                      </p:cBhvr>
                                      <p:to>
                                        <p:strVal val="visible"/>
                                      </p:to>
                                    </p:set>
                                    <p:anim calcmode="lin" valueType="num">
                                      <p:cBhvr additive="base">
                                        <p:cTn id="7" dur="500" fill="hold"/>
                                        <p:tgtEl>
                                          <p:spTgt spid="282629"/>
                                        </p:tgtEl>
                                        <p:attrNameLst>
                                          <p:attrName>ppt_x</p:attrName>
                                        </p:attrNameLst>
                                      </p:cBhvr>
                                      <p:tavLst>
                                        <p:tav tm="0">
                                          <p:val>
                                            <p:strVal val="#ppt_x"/>
                                          </p:val>
                                        </p:tav>
                                        <p:tav tm="100000">
                                          <p:val>
                                            <p:strVal val="#ppt_x"/>
                                          </p:val>
                                        </p:tav>
                                      </p:tavLst>
                                    </p:anim>
                                    <p:anim calcmode="lin" valueType="num">
                                      <p:cBhvr additive="base">
                                        <p:cTn id="8" dur="500" fill="hold"/>
                                        <p:tgtEl>
                                          <p:spTgt spid="28262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82632"/>
                                        </p:tgtEl>
                                        <p:attrNameLst>
                                          <p:attrName>style.visibility</p:attrName>
                                        </p:attrNameLst>
                                      </p:cBhvr>
                                      <p:to>
                                        <p:strVal val="visible"/>
                                      </p:to>
                                    </p:set>
                                    <p:anim calcmode="lin" valueType="num">
                                      <p:cBhvr additive="base">
                                        <p:cTn id="21" dur="500" fill="hold"/>
                                        <p:tgtEl>
                                          <p:spTgt spid="282632"/>
                                        </p:tgtEl>
                                        <p:attrNameLst>
                                          <p:attrName>ppt_x</p:attrName>
                                        </p:attrNameLst>
                                      </p:cBhvr>
                                      <p:tavLst>
                                        <p:tav tm="0">
                                          <p:val>
                                            <p:strVal val="#ppt_x"/>
                                          </p:val>
                                        </p:tav>
                                        <p:tav tm="100000">
                                          <p:val>
                                            <p:strVal val="#ppt_x"/>
                                          </p:val>
                                        </p:tav>
                                      </p:tavLst>
                                    </p:anim>
                                    <p:anim calcmode="lin" valueType="num">
                                      <p:cBhvr additive="base">
                                        <p:cTn id="22" dur="500" fill="hold"/>
                                        <p:tgtEl>
                                          <p:spTgt spid="2826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629" grpId="0"/>
      <p:bldP spid="282632" grpId="0"/>
      <p:bldP spid="13" grpId="0" animBg="1"/>
    </p:bldLst>
  </p:timing>
</p:sld>
</file>

<file path=ppt/slides/slide1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3650" name="圖片 1" descr="wave 002.jpg"/>
          <p:cNvPicPr>
            <a:picLocks noChangeAspect="1"/>
          </p:cNvPicPr>
          <p:nvPr/>
        </p:nvPicPr>
        <p:blipFill>
          <a:blip r:embed="rId2">
            <a:extLst>
              <a:ext uri="{28A0092B-C50C-407E-A947-70E740481C1C}">
                <a14:useLocalDpi xmlns:a14="http://schemas.microsoft.com/office/drawing/2010/main" val="0"/>
              </a:ext>
            </a:extLst>
          </a:blip>
          <a:srcRect l="15028" t="54964" r="60693" b="31841"/>
          <a:stretch>
            <a:fillRect/>
          </a:stretch>
        </p:blipFill>
        <p:spPr bwMode="auto">
          <a:xfrm>
            <a:off x="3132260" y="1018684"/>
            <a:ext cx="30067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橢圓 2"/>
          <p:cNvSpPr/>
          <p:nvPr/>
        </p:nvSpPr>
        <p:spPr>
          <a:xfrm>
            <a:off x="1649217" y="2473096"/>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4" name="橢圓 3"/>
          <p:cNvSpPr/>
          <p:nvPr/>
        </p:nvSpPr>
        <p:spPr>
          <a:xfrm>
            <a:off x="6497058" y="2473096"/>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83659" name="文字方塊 6"/>
          <p:cNvSpPr txBox="1">
            <a:spLocks noChangeArrowheads="1"/>
          </p:cNvSpPr>
          <p:nvPr/>
        </p:nvSpPr>
        <p:spPr bwMode="auto">
          <a:xfrm>
            <a:off x="4347492" y="2402286"/>
            <a:ext cx="5762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or</a:t>
            </a:r>
            <a:endParaRPr lang="zh-TW" altLang="en-US" sz="1800" dirty="0"/>
          </a:p>
        </p:txBody>
      </p:sp>
      <p:sp>
        <p:nvSpPr>
          <p:cNvPr id="8" name="向下箭號 7"/>
          <p:cNvSpPr/>
          <p:nvPr/>
        </p:nvSpPr>
        <p:spPr>
          <a:xfrm rot="19401649">
            <a:off x="5522704" y="2176198"/>
            <a:ext cx="337795" cy="8518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0" name="矩形 9"/>
          <p:cNvSpPr/>
          <p:nvPr/>
        </p:nvSpPr>
        <p:spPr>
          <a:xfrm>
            <a:off x="4788024" y="2996952"/>
            <a:ext cx="3887788" cy="2016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8" name="向下箭號 17"/>
          <p:cNvSpPr/>
          <p:nvPr/>
        </p:nvSpPr>
        <p:spPr>
          <a:xfrm rot="1968652">
            <a:off x="3162583" y="2181317"/>
            <a:ext cx="383048" cy="788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9" name="矩形 18"/>
          <p:cNvSpPr/>
          <p:nvPr/>
        </p:nvSpPr>
        <p:spPr>
          <a:xfrm>
            <a:off x="511022" y="2949057"/>
            <a:ext cx="3887787" cy="2016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27" name="直線單箭頭接點 26"/>
          <p:cNvCxnSpPr/>
          <p:nvPr/>
        </p:nvCxnSpPr>
        <p:spPr>
          <a:xfrm flipH="1">
            <a:off x="814349" y="4192216"/>
            <a:ext cx="43180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3676" name="文字方塊 14"/>
          <p:cNvSpPr txBox="1">
            <a:spLocks noChangeArrowheads="1"/>
          </p:cNvSpPr>
          <p:nvPr/>
        </p:nvSpPr>
        <p:spPr bwMode="auto">
          <a:xfrm>
            <a:off x="973967" y="5670191"/>
            <a:ext cx="5905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對位置的測量，強迫電子由包含兩個反向移動波包的波，</a:t>
            </a:r>
          </a:p>
        </p:txBody>
      </p:sp>
      <p:sp>
        <p:nvSpPr>
          <p:cNvPr id="283677" name="矩形 29"/>
          <p:cNvSpPr>
            <a:spLocks noChangeArrowheads="1"/>
          </p:cNvSpPr>
          <p:nvPr/>
        </p:nvSpPr>
        <p:spPr bwMode="auto">
          <a:xfrm>
            <a:off x="973967" y="6124512"/>
            <a:ext cx="50321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變身為有特定位置的波包，也就是粒子狀的態。</a:t>
            </a:r>
          </a:p>
        </p:txBody>
      </p:sp>
      <p:pic>
        <p:nvPicPr>
          <p:cNvPr id="29" name="圖片 1" descr="wave 002.jpg"/>
          <p:cNvPicPr>
            <a:picLocks noChangeAspect="1"/>
          </p:cNvPicPr>
          <p:nvPr/>
        </p:nvPicPr>
        <p:blipFill rotWithShape="1">
          <a:blip r:embed="rId2">
            <a:extLst>
              <a:ext uri="{28A0092B-C50C-407E-A947-70E740481C1C}">
                <a14:useLocalDpi xmlns:a14="http://schemas.microsoft.com/office/drawing/2010/main" val="0"/>
              </a:ext>
            </a:extLst>
          </a:blip>
          <a:srcRect l="15028" t="4706" r="75114" b="82407"/>
          <a:stretch/>
        </p:blipFill>
        <p:spPr bwMode="auto">
          <a:xfrm>
            <a:off x="1246149" y="3386684"/>
            <a:ext cx="1724755" cy="1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圖片 1" descr="wave 002.jpg"/>
          <p:cNvPicPr>
            <a:picLocks noChangeAspect="1"/>
          </p:cNvPicPr>
          <p:nvPr/>
        </p:nvPicPr>
        <p:blipFill rotWithShape="1">
          <a:blip r:embed="rId2">
            <a:extLst>
              <a:ext uri="{28A0092B-C50C-407E-A947-70E740481C1C}">
                <a14:useLocalDpi xmlns:a14="http://schemas.microsoft.com/office/drawing/2010/main" val="0"/>
              </a:ext>
            </a:extLst>
          </a:blip>
          <a:srcRect l="15028" t="4706" r="75114" b="82407"/>
          <a:stretch/>
        </p:blipFill>
        <p:spPr bwMode="auto">
          <a:xfrm flipH="1">
            <a:off x="5493616" y="3394941"/>
            <a:ext cx="1632548" cy="1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 name="直線單箭頭接點 30"/>
          <p:cNvCxnSpPr/>
          <p:nvPr/>
        </p:nvCxnSpPr>
        <p:spPr>
          <a:xfrm>
            <a:off x="6891016" y="4196370"/>
            <a:ext cx="470296"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單箭頭接點 31"/>
          <p:cNvCxnSpPr/>
          <p:nvPr/>
        </p:nvCxnSpPr>
        <p:spPr>
          <a:xfrm flipH="1">
            <a:off x="1030249" y="2544534"/>
            <a:ext cx="43180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單箭頭接點 32"/>
          <p:cNvCxnSpPr/>
          <p:nvPr/>
        </p:nvCxnSpPr>
        <p:spPr>
          <a:xfrm>
            <a:off x="7005784" y="2544534"/>
            <a:ext cx="470296"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a:off x="611684" y="4610820"/>
            <a:ext cx="3744540" cy="0"/>
          </a:xfrm>
          <a:prstGeom prst="line">
            <a:avLst/>
          </a:prstGeom>
          <a:ln w="444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 name="直線接點 35"/>
          <p:cNvCxnSpPr/>
          <p:nvPr/>
        </p:nvCxnSpPr>
        <p:spPr>
          <a:xfrm>
            <a:off x="4859462" y="4610820"/>
            <a:ext cx="3744540" cy="0"/>
          </a:xfrm>
          <a:prstGeom prst="line">
            <a:avLst/>
          </a:prstGeom>
          <a:ln w="4445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07778E9-A71F-4142-B104-FA7D197CF1CC}"/>
              </a:ext>
            </a:extLst>
          </p:cNvPr>
          <p:cNvSpPr txBox="1"/>
          <p:nvPr/>
        </p:nvSpPr>
        <p:spPr>
          <a:xfrm>
            <a:off x="973967" y="5229200"/>
            <a:ext cx="7630035" cy="369332"/>
          </a:xfrm>
          <a:prstGeom prst="rect">
            <a:avLst/>
          </a:prstGeom>
          <a:noFill/>
        </p:spPr>
        <p:txBody>
          <a:bodyPr wrap="square" rtlCol="0">
            <a:spAutoFit/>
          </a:bodyPr>
          <a:lstStyle/>
          <a:p>
            <a:r>
              <a:rPr lang="en-TW" sz="1800" b="0" dirty="0">
                <a:latin typeface="PMingLiU" panose="02020500000000000000" pitchFamily="18" charset="-120"/>
                <a:ea typeface="PMingLiU" panose="02020500000000000000" pitchFamily="18" charset="-120"/>
              </a:rPr>
              <a:t>散射後對電子做觀察後，電子就是有特定的位置，</a:t>
            </a:r>
            <a:r>
              <a:rPr lang="zh-TW" altLang="en-US" sz="1800" dirty="0"/>
              <a:t>就是粒子狀的態。</a:t>
            </a:r>
            <a:endParaRPr lang="en-TW" sz="1800" b="0" dirty="0">
              <a:latin typeface="PMingLiU" panose="02020500000000000000" pitchFamily="18" charset="-120"/>
              <a:ea typeface="PMingLiU" panose="02020500000000000000" pitchFamily="18" charset="-120"/>
            </a:endParaRPr>
          </a:p>
        </p:txBody>
      </p:sp>
      <p:sp>
        <p:nvSpPr>
          <p:cNvPr id="5" name="Rectangle 4">
            <a:extLst>
              <a:ext uri="{FF2B5EF4-FFF2-40B4-BE49-F238E27FC236}">
                <a16:creationId xmlns:a16="http://schemas.microsoft.com/office/drawing/2014/main" id="{24057D02-FC61-8B40-BDB6-89AA71EB6CB3}"/>
              </a:ext>
            </a:extLst>
          </p:cNvPr>
          <p:cNvSpPr/>
          <p:nvPr/>
        </p:nvSpPr>
        <p:spPr>
          <a:xfrm>
            <a:off x="973967" y="521753"/>
            <a:ext cx="7358051" cy="369332"/>
          </a:xfrm>
          <a:prstGeom prst="rect">
            <a:avLst/>
          </a:prstGeom>
        </p:spPr>
        <p:txBody>
          <a:bodyPr wrap="square">
            <a:spAutoFit/>
          </a:bodyPr>
          <a:lstStyle/>
          <a:p>
            <a:r>
              <a:rPr lang="en-TW" sz="1800" dirty="0">
                <a:latin typeface="PMingLiU" panose="02020500000000000000" pitchFamily="18" charset="-120"/>
                <a:ea typeface="PMingLiU" panose="02020500000000000000" pitchFamily="18" charset="-120"/>
              </a:rPr>
              <a:t>散射實驗也一樣：散射後尚未測量前，處於波狀的態，含兩個波包！</a:t>
            </a:r>
            <a:endParaRPr lang="en-TW" sz="1800" dirty="0"/>
          </a:p>
        </p:txBody>
      </p:sp>
    </p:spTree>
    <p:extLst>
      <p:ext uri="{BB962C8B-B14F-4D97-AF65-F5344CB8AC3E}">
        <p14:creationId xmlns:p14="http://schemas.microsoft.com/office/powerpoint/2010/main" val="402365610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1490" name="Text Box 4"/>
          <p:cNvSpPr txBox="1">
            <a:spLocks noChangeArrowheads="1"/>
          </p:cNvSpPr>
          <p:nvPr/>
        </p:nvSpPr>
        <p:spPr bwMode="auto">
          <a:xfrm>
            <a:off x="1233488" y="192943"/>
            <a:ext cx="49291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波狀的態，有特定的</a:t>
            </a:r>
            <a:r>
              <a:rPr lang="zh-TW" altLang="en-US" sz="1800" dirty="0">
                <a:solidFill>
                  <a:srgbClr val="FF0000"/>
                </a:solidFill>
              </a:rPr>
              <a:t>動量</a:t>
            </a:r>
            <a:r>
              <a:rPr lang="zh-TW" altLang="en-US" sz="1800" dirty="0">
                <a:solidFill>
                  <a:schemeClr val="accent2"/>
                </a:solidFill>
              </a:rPr>
              <a:t>，</a:t>
            </a:r>
            <a:r>
              <a:rPr lang="zh-TW" altLang="en-US" sz="1800" dirty="0"/>
              <a:t>但</a:t>
            </a:r>
            <a:r>
              <a:rPr lang="zh-TW" altLang="en-US" sz="1800" dirty="0">
                <a:solidFill>
                  <a:srgbClr val="FF0000"/>
                </a:solidFill>
              </a:rPr>
              <a:t>位置</a:t>
            </a:r>
            <a:r>
              <a:rPr lang="zh-TW" altLang="en-US" sz="1800" dirty="0"/>
              <a:t>無確定性！</a:t>
            </a:r>
          </a:p>
        </p:txBody>
      </p:sp>
      <p:sp>
        <p:nvSpPr>
          <p:cNvPr id="191493" name="Text Box 7"/>
          <p:cNvSpPr txBox="1">
            <a:spLocks noChangeArrowheads="1"/>
          </p:cNvSpPr>
          <p:nvPr/>
        </p:nvSpPr>
        <p:spPr bwMode="auto">
          <a:xfrm>
            <a:off x="1233488" y="2784769"/>
            <a:ext cx="6072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粒子狀的態，有特定的</a:t>
            </a:r>
            <a:r>
              <a:rPr lang="zh-TW" altLang="en-US" sz="1800" dirty="0">
                <a:solidFill>
                  <a:srgbClr val="FF0000"/>
                </a:solidFill>
              </a:rPr>
              <a:t>位置</a:t>
            </a:r>
            <a:r>
              <a:rPr lang="zh-TW" altLang="en-US" sz="1800" dirty="0">
                <a:solidFill>
                  <a:schemeClr val="accent2"/>
                </a:solidFill>
              </a:rPr>
              <a:t>，</a:t>
            </a:r>
            <a:r>
              <a:rPr lang="zh-TW" altLang="en-US" sz="1800" dirty="0"/>
              <a:t>但</a:t>
            </a:r>
            <a:r>
              <a:rPr lang="zh-TW" altLang="en-US" sz="1800" dirty="0">
                <a:solidFill>
                  <a:srgbClr val="FF0000"/>
                </a:solidFill>
              </a:rPr>
              <a:t>動量</a:t>
            </a:r>
            <a:r>
              <a:rPr lang="zh-TW" altLang="en-US" sz="1800" dirty="0"/>
              <a:t>無確定性。</a:t>
            </a:r>
          </a:p>
        </p:txBody>
      </p:sp>
      <p:sp>
        <p:nvSpPr>
          <p:cNvPr id="75784" name="Text Box 8"/>
          <p:cNvSpPr txBox="1">
            <a:spLocks noChangeArrowheads="1"/>
          </p:cNvSpPr>
          <p:nvPr/>
        </p:nvSpPr>
        <p:spPr bwMode="auto">
          <a:xfrm>
            <a:off x="1233488" y="5160962"/>
            <a:ext cx="4865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電子的動量與位置似乎不能同時維持確定性。</a:t>
            </a:r>
          </a:p>
        </p:txBody>
      </p:sp>
      <p:sp>
        <p:nvSpPr>
          <p:cNvPr id="15" name="文字方塊 14"/>
          <p:cNvSpPr txBox="1">
            <a:spLocks noChangeArrowheads="1"/>
          </p:cNvSpPr>
          <p:nvPr/>
        </p:nvSpPr>
        <p:spPr bwMode="auto">
          <a:xfrm>
            <a:off x="1233488" y="5585296"/>
            <a:ext cx="6985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如果將以上兩個狀態，如兩個波一般地疊加，</a:t>
            </a:r>
          </a:p>
        </p:txBody>
      </p:sp>
      <p:sp>
        <p:nvSpPr>
          <p:cNvPr id="16" name="矩形 15"/>
          <p:cNvSpPr>
            <a:spLocks noChangeArrowheads="1"/>
          </p:cNvSpPr>
          <p:nvPr/>
        </p:nvSpPr>
        <p:spPr bwMode="auto">
          <a:xfrm>
            <a:off x="1233488" y="6015417"/>
            <a:ext cx="73709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就會得到介於兩者之間，位置及動量都有不確定性的狀態！</a:t>
            </a:r>
            <a:endParaRPr lang="zh-TW" altLang="en-US" sz="1800" dirty="0"/>
          </a:p>
        </p:txBody>
      </p:sp>
      <mc:AlternateContent xmlns:mc="http://schemas.openxmlformats.org/markup-compatibility/2006" xmlns:a14="http://schemas.microsoft.com/office/drawing/2010/main">
        <mc:Choice Requires="a14">
          <p:sp>
            <p:nvSpPr>
              <p:cNvPr id="9" name="文字方塊 9">
                <a:extLst>
                  <a:ext uri="{FF2B5EF4-FFF2-40B4-BE49-F238E27FC236}">
                    <a16:creationId xmlns:a16="http://schemas.microsoft.com/office/drawing/2014/main" id="{AF2A5F46-78F0-A34A-994E-F5F5B0A1BE38}"/>
                  </a:ext>
                </a:extLst>
              </p:cNvPr>
              <p:cNvSpPr txBox="1"/>
              <p:nvPr/>
            </p:nvSpPr>
            <p:spPr bwMode="auto">
              <a:xfrm>
                <a:off x="6171640" y="1505963"/>
                <a:ext cx="1813510" cy="369332"/>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i="1">
                          <a:latin typeface="Cambria Math"/>
                          <a:ea typeface="Cambria Math"/>
                        </a:rPr>
                        <m:t>→</m:t>
                      </m:r>
                      <m:r>
                        <a:rPr lang="en-US" altLang="zh-CN" sz="1800" i="1" smtClean="0">
                          <a:latin typeface="Cambria Math" panose="02040503050406030204" pitchFamily="18" charset="0"/>
                          <a:ea typeface="Cambria Math" panose="02040503050406030204" pitchFamily="18" charset="0"/>
                        </a:rPr>
                        <m:t>∞</m:t>
                      </m:r>
                      <m:r>
                        <a:rPr lang="en-US" altLang="zh-CN" sz="1800" b="0" i="1" smtClean="0">
                          <a:latin typeface="Cambria Math" panose="02040503050406030204" pitchFamily="18" charset="0"/>
                          <a:ea typeface="Cambria Math" panose="02040503050406030204" pitchFamily="18" charset="0"/>
                        </a:rPr>
                        <m:t>,</m:t>
                      </m:r>
                      <m:r>
                        <a:rPr lang="en-US" altLang="zh-CN" sz="1800" b="0" i="1" smtClean="0">
                          <a:latin typeface="Cambria Math"/>
                          <a:ea typeface="Cambria Math"/>
                        </a:rPr>
                        <m:t>∆</m:t>
                      </m:r>
                      <m:r>
                        <a:rPr lang="en-US" altLang="zh-CN" sz="1800" b="0" i="1" smtClean="0">
                          <a:latin typeface="Cambria Math"/>
                          <a:ea typeface="Cambria Math"/>
                        </a:rPr>
                        <m:t>𝑝</m:t>
                      </m:r>
                      <m:r>
                        <a:rPr lang="en-US" altLang="zh-CN" sz="1800" b="0" i="1" smtClean="0">
                          <a:latin typeface="Cambria Math" panose="02040503050406030204" pitchFamily="18" charset="0"/>
                          <a:ea typeface="Cambria Math"/>
                        </a:rPr>
                        <m:t>=0</m:t>
                      </m:r>
                    </m:oMath>
                  </m:oMathPara>
                </a14:m>
                <a:endParaRPr lang="zh-CN" altLang="en-US" sz="1800" i="1" dirty="0"/>
              </a:p>
            </p:txBody>
          </p:sp>
        </mc:Choice>
        <mc:Fallback xmlns="">
          <p:sp>
            <p:nvSpPr>
              <p:cNvPr id="9" name="文字方塊 9">
                <a:extLst>
                  <a:ext uri="{FF2B5EF4-FFF2-40B4-BE49-F238E27FC236}">
                    <a16:creationId xmlns:a16="http://schemas.microsoft.com/office/drawing/2014/main" id="{AF2A5F46-78F0-A34A-994E-F5F5B0A1BE38}"/>
                  </a:ext>
                </a:extLst>
              </p:cNvPr>
              <p:cNvSpPr txBox="1">
                <a:spLocks noRot="1" noChangeAspect="1" noMove="1" noResize="1" noEditPoints="1" noAdjustHandles="1" noChangeArrowheads="1" noChangeShapeType="1" noTextEdit="1"/>
              </p:cNvSpPr>
              <p:nvPr/>
            </p:nvSpPr>
            <p:spPr bwMode="auto">
              <a:xfrm>
                <a:off x="6171640" y="1505963"/>
                <a:ext cx="1813510" cy="369332"/>
              </a:xfrm>
              <a:prstGeom prst="rect">
                <a:avLst/>
              </a:prstGeom>
              <a:blipFill>
                <a:blip r:embed="rId2"/>
                <a:stretch>
                  <a:fillRect b="-6667"/>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06B76D48-0D02-3145-AFF8-DB1F552DA170}"/>
                  </a:ext>
                </a:extLst>
              </p:cNvPr>
              <p:cNvSpPr txBox="1"/>
              <p:nvPr/>
            </p:nvSpPr>
            <p:spPr bwMode="auto">
              <a:xfrm>
                <a:off x="6208406" y="4038111"/>
                <a:ext cx="1813510" cy="369332"/>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b="0" i="1" smtClean="0">
                          <a:latin typeface="Cambria Math" panose="02040503050406030204" pitchFamily="18" charset="0"/>
                        </a:rPr>
                        <m:t>=0</m:t>
                      </m:r>
                      <m:r>
                        <a:rPr lang="en-US" altLang="zh-CN" sz="1800" b="0" i="1" smtClean="0">
                          <a:latin typeface="Cambria Math" panose="02040503050406030204" pitchFamily="18" charset="0"/>
                          <a:ea typeface="Cambria Math" panose="02040503050406030204" pitchFamily="18" charset="0"/>
                        </a:rPr>
                        <m:t>,</m:t>
                      </m:r>
                      <m:r>
                        <a:rPr lang="en-US" altLang="zh-CN" sz="1800" b="0" i="1" smtClean="0">
                          <a:latin typeface="Cambria Math"/>
                          <a:ea typeface="Cambria Math"/>
                        </a:rPr>
                        <m:t>∆</m:t>
                      </m:r>
                      <m:r>
                        <a:rPr lang="en-US" altLang="zh-CN" sz="1800" b="0" i="1" smtClean="0">
                          <a:latin typeface="Cambria Math"/>
                          <a:ea typeface="Cambria Math"/>
                        </a:rPr>
                        <m:t>𝑝</m:t>
                      </m:r>
                      <m:r>
                        <a:rPr lang="en-US" altLang="zh-CN" sz="1800" i="1">
                          <a:latin typeface="Cambria Math"/>
                          <a:ea typeface="Cambria Math"/>
                        </a:rPr>
                        <m:t>→</m:t>
                      </m:r>
                      <m:r>
                        <a:rPr lang="en-US" altLang="zh-CN" sz="1800" i="1">
                          <a:latin typeface="Cambria Math" panose="02040503050406030204" pitchFamily="18" charset="0"/>
                          <a:ea typeface="Cambria Math" panose="02040503050406030204" pitchFamily="18" charset="0"/>
                        </a:rPr>
                        <m:t>∞</m:t>
                      </m:r>
                    </m:oMath>
                  </m:oMathPara>
                </a14:m>
                <a:endParaRPr lang="zh-CN" altLang="en-US" sz="1800" i="1" dirty="0"/>
              </a:p>
            </p:txBody>
          </p:sp>
        </mc:Choice>
        <mc:Fallback xmlns="">
          <p:sp>
            <p:nvSpPr>
              <p:cNvPr id="10" name="文字方塊 9">
                <a:extLst>
                  <a:ext uri="{FF2B5EF4-FFF2-40B4-BE49-F238E27FC236}">
                    <a16:creationId xmlns:a16="http://schemas.microsoft.com/office/drawing/2014/main" id="{06B76D48-0D02-3145-AFF8-DB1F552DA170}"/>
                  </a:ext>
                </a:extLst>
              </p:cNvPr>
              <p:cNvSpPr txBox="1">
                <a:spLocks noRot="1" noChangeAspect="1" noMove="1" noResize="1" noEditPoints="1" noAdjustHandles="1" noChangeArrowheads="1" noChangeShapeType="1" noTextEdit="1"/>
              </p:cNvSpPr>
              <p:nvPr/>
            </p:nvSpPr>
            <p:spPr bwMode="auto">
              <a:xfrm>
                <a:off x="6208406" y="4038111"/>
                <a:ext cx="1813510" cy="369332"/>
              </a:xfrm>
              <a:prstGeom prst="rect">
                <a:avLst/>
              </a:prstGeom>
              <a:blipFill>
                <a:blip r:embed="rId3"/>
                <a:stretch>
                  <a:fillRect b="-6452"/>
                </a:stretch>
              </a:blipFill>
              <a:ln>
                <a:noFill/>
              </a:ln>
            </p:spPr>
            <p:txBody>
              <a:bodyPr/>
              <a:lstStyle/>
              <a:p>
                <a:r>
                  <a:rPr lang="en-TW">
                    <a:noFill/>
                  </a:rPr>
                  <a:t> </a:t>
                </a:r>
              </a:p>
            </p:txBody>
          </p:sp>
        </mc:Fallback>
      </mc:AlternateContent>
      <p:pic>
        <p:nvPicPr>
          <p:cNvPr id="11" name="Picture 10">
            <a:extLst>
              <a:ext uri="{FF2B5EF4-FFF2-40B4-BE49-F238E27FC236}">
                <a16:creationId xmlns:a16="http://schemas.microsoft.com/office/drawing/2014/main" id="{9DAC7AF3-FA94-8F49-BC68-C51973E523F7}"/>
              </a:ext>
            </a:extLst>
          </p:cNvPr>
          <p:cNvPicPr>
            <a:picLocks noChangeAspect="1"/>
          </p:cNvPicPr>
          <p:nvPr/>
        </p:nvPicPr>
        <p:blipFill rotWithShape="1">
          <a:blip r:embed="rId4"/>
          <a:srcRect l="-1" r="-580" b="26487"/>
          <a:stretch/>
        </p:blipFill>
        <p:spPr>
          <a:xfrm>
            <a:off x="1162050" y="608203"/>
            <a:ext cx="4756013" cy="1960933"/>
          </a:xfrm>
          <a:prstGeom prst="rect">
            <a:avLst/>
          </a:prstGeom>
        </p:spPr>
      </p:pic>
      <p:pic>
        <p:nvPicPr>
          <p:cNvPr id="12" name="Picture 11">
            <a:extLst>
              <a:ext uri="{FF2B5EF4-FFF2-40B4-BE49-F238E27FC236}">
                <a16:creationId xmlns:a16="http://schemas.microsoft.com/office/drawing/2014/main" id="{595568B9-29DB-5148-BC72-7F74919ACC2E}"/>
              </a:ext>
            </a:extLst>
          </p:cNvPr>
          <p:cNvPicPr>
            <a:picLocks noChangeAspect="1"/>
          </p:cNvPicPr>
          <p:nvPr/>
        </p:nvPicPr>
        <p:blipFill rotWithShape="1">
          <a:blip r:embed="rId5"/>
          <a:srcRect t="2970" b="18040"/>
          <a:stretch/>
        </p:blipFill>
        <p:spPr>
          <a:xfrm>
            <a:off x="1162050" y="3205531"/>
            <a:ext cx="4884501" cy="1933873"/>
          </a:xfrm>
          <a:prstGeom prst="rect">
            <a:avLst/>
          </a:prstGeom>
        </p:spPr>
      </p:pic>
      <p:pic>
        <p:nvPicPr>
          <p:cNvPr id="13" name="Picture 2" descr="Wave/particle duality">
            <a:extLst>
              <a:ext uri="{FF2B5EF4-FFF2-40B4-BE49-F238E27FC236}">
                <a16:creationId xmlns:a16="http://schemas.microsoft.com/office/drawing/2014/main" id="{AE991988-01B1-2F46-8580-AE4C1ED979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49224" y="4676950"/>
            <a:ext cx="1707799" cy="1707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D2600246-4DCA-A94A-AD93-7C7B237936E9}"/>
              </a:ext>
            </a:extLst>
          </p:cNvPr>
          <p:cNvSpPr/>
          <p:nvPr/>
        </p:nvSpPr>
        <p:spPr bwMode="auto">
          <a:xfrm>
            <a:off x="1162050" y="2569136"/>
            <a:ext cx="4756013" cy="215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nchor="ctr">
            <a:spAutoFit/>
          </a:bodyPr>
          <a:lstStyle/>
          <a:p>
            <a:pPr algn="l" eaLnBrk="1" hangingPunct="1">
              <a:spcBef>
                <a:spcPct val="0"/>
              </a:spcBef>
              <a:buFontTx/>
              <a:buNone/>
            </a:pPr>
            <a:endParaRPr lang="en-TW" sz="1800" dirty="0"/>
          </a:p>
        </p:txBody>
      </p:sp>
      <p:sp>
        <p:nvSpPr>
          <p:cNvPr id="4" name="Rectangle 3">
            <a:extLst>
              <a:ext uri="{FF2B5EF4-FFF2-40B4-BE49-F238E27FC236}">
                <a16:creationId xmlns:a16="http://schemas.microsoft.com/office/drawing/2014/main" id="{3C1CBE89-4289-2340-B932-393087033A4D}"/>
              </a:ext>
            </a:extLst>
          </p:cNvPr>
          <p:cNvSpPr/>
          <p:nvPr/>
        </p:nvSpPr>
        <p:spPr bwMode="auto">
          <a:xfrm>
            <a:off x="1162050" y="2569136"/>
            <a:ext cx="4756013" cy="215633"/>
          </a:xfrm>
          <a:prstGeom prst="rect">
            <a:avLst/>
          </a:prstGeom>
          <a:solidFill>
            <a:schemeClr val="bg1"/>
          </a:solidFill>
          <a:ln w="9525">
            <a:noFill/>
            <a:miter lim="800000"/>
            <a:headEnd/>
            <a:tailEnd/>
          </a:ln>
        </p:spPr>
        <p:txBody>
          <a:bodyPr wrap="square" rtlCol="0" anchor="ctr">
            <a:spAutoFit/>
          </a:bodyPr>
          <a:lstStyle/>
          <a:p>
            <a:pPr algn="l" eaLnBrk="1" hangingPunct="1">
              <a:spcBef>
                <a:spcPct val="0"/>
              </a:spcBef>
              <a:buFontTx/>
              <a:buNone/>
            </a:pPr>
            <a:endParaRPr lang="en-TW" sz="1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5784"/>
                                        </p:tgtEl>
                                        <p:attrNameLst>
                                          <p:attrName>style.visibility</p:attrName>
                                        </p:attrNameLst>
                                      </p:cBhvr>
                                      <p:to>
                                        <p:strVal val="visible"/>
                                      </p:to>
                                    </p:set>
                                    <p:anim calcmode="lin" valueType="num">
                                      <p:cBhvr additive="base">
                                        <p:cTn id="7" dur="500" fill="hold"/>
                                        <p:tgtEl>
                                          <p:spTgt spid="75784"/>
                                        </p:tgtEl>
                                        <p:attrNameLst>
                                          <p:attrName>ppt_x</p:attrName>
                                        </p:attrNameLst>
                                      </p:cBhvr>
                                      <p:tavLst>
                                        <p:tav tm="0">
                                          <p:val>
                                            <p:strVal val="#ppt_x"/>
                                          </p:val>
                                        </p:tav>
                                        <p:tav tm="100000">
                                          <p:val>
                                            <p:strVal val="#ppt_x"/>
                                          </p:val>
                                        </p:tav>
                                      </p:tavLst>
                                    </p:anim>
                                    <p:anim calcmode="lin" valueType="num">
                                      <p:cBhvr additive="base">
                                        <p:cTn id="8" dur="500" fill="hold"/>
                                        <p:tgtEl>
                                          <p:spTgt spid="7578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4" grpId="0"/>
      <p:bldP spid="15" grpId="0"/>
      <p:bldP spid="16"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7" descr="http://www.aip.org/history/heisenberg/images/w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7108" y="387054"/>
            <a:ext cx="3515722" cy="5708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5" name="Rectangle 4"/>
          <p:cNvSpPr>
            <a:spLocks noChangeArrowheads="1"/>
          </p:cNvSpPr>
          <p:nvPr/>
        </p:nvSpPr>
        <p:spPr bwMode="auto">
          <a:xfrm>
            <a:off x="4396194" y="387054"/>
            <a:ext cx="36464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電子的位置與動量不能同時確定，</a:t>
            </a:r>
            <a:endParaRPr lang="en-US" altLang="zh-TW" sz="1800" dirty="0"/>
          </a:p>
        </p:txBody>
      </p:sp>
      <p:sp>
        <p:nvSpPr>
          <p:cNvPr id="192517" name="矩形 6"/>
          <p:cNvSpPr>
            <a:spLocks noChangeArrowheads="1"/>
          </p:cNvSpPr>
          <p:nvPr/>
        </p:nvSpPr>
        <p:spPr bwMode="auto">
          <a:xfrm>
            <a:off x="4417270" y="1539579"/>
            <a:ext cx="478631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dirty="0">
                <a:latin typeface="+mj-lt"/>
              </a:rPr>
              <a:t>The more precisely the position is determined, the less precisely the momentum is known in this instant, and vice versa. </a:t>
            </a:r>
            <a:br>
              <a:rPr lang="en-US" altLang="zh-TW" sz="2000" dirty="0">
                <a:latin typeface="+mj-lt"/>
              </a:rPr>
            </a:br>
            <a:r>
              <a:rPr lang="en-US" altLang="zh-TW" sz="2000" dirty="0">
                <a:latin typeface="+mj-lt"/>
              </a:rPr>
              <a:t>--Heisenberg, uncertainty paper,  Mar 1927 </a:t>
            </a:r>
          </a:p>
        </p:txBody>
      </p:sp>
      <p:sp>
        <p:nvSpPr>
          <p:cNvPr id="192519" name="文字方塊 7"/>
          <p:cNvSpPr txBox="1">
            <a:spLocks noChangeArrowheads="1"/>
          </p:cNvSpPr>
          <p:nvPr/>
        </p:nvSpPr>
        <p:spPr bwMode="auto">
          <a:xfrm>
            <a:off x="4465893" y="3264095"/>
            <a:ext cx="43926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對於電子任何狀態而言，</a:t>
            </a:r>
          </a:p>
        </p:txBody>
      </p:sp>
      <p:sp>
        <p:nvSpPr>
          <p:cNvPr id="192520" name="矩形 8"/>
          <p:cNvSpPr>
            <a:spLocks noChangeArrowheads="1"/>
          </p:cNvSpPr>
          <p:nvPr/>
        </p:nvSpPr>
        <p:spPr bwMode="auto">
          <a:xfrm>
            <a:off x="4396194" y="963317"/>
            <a:ext cx="45320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海森堡的</a:t>
            </a:r>
            <a:r>
              <a:rPr lang="zh-TW" altLang="en-US" sz="1800" dirty="0">
                <a:solidFill>
                  <a:srgbClr val="FF0000"/>
                </a:solidFill>
              </a:rPr>
              <a:t>測不準原理 </a:t>
            </a:r>
            <a:r>
              <a:rPr lang="en-US" altLang="zh-TW" sz="1800" dirty="0">
                <a:solidFill>
                  <a:srgbClr val="FF0000"/>
                </a:solidFill>
              </a:rPr>
              <a:t>Uncertainty Principle</a:t>
            </a:r>
            <a:r>
              <a:rPr lang="zh-TW" altLang="en-US" sz="1800" dirty="0"/>
              <a:t>。</a:t>
            </a:r>
          </a:p>
        </p:txBody>
      </p:sp>
      <p:pic>
        <p:nvPicPr>
          <p:cNvPr id="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99077" y="3156776"/>
            <a:ext cx="1335103" cy="1985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10" name="文字方塊 9"/>
              <p:cNvSpPr txBox="1"/>
              <p:nvPr/>
            </p:nvSpPr>
            <p:spPr bwMode="auto">
              <a:xfrm>
                <a:off x="4547796" y="4211672"/>
                <a:ext cx="1377493" cy="616451"/>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b="0" i="1" smtClean="0">
                          <a:latin typeface="Cambria Math"/>
                          <a:ea typeface="Cambria Math"/>
                        </a:rPr>
                        <m:t>∙∆</m:t>
                      </m:r>
                      <m:r>
                        <a:rPr lang="en-US" altLang="zh-CN" sz="1800" b="0" i="1" smtClean="0">
                          <a:latin typeface="Cambria Math"/>
                          <a:ea typeface="Cambria Math"/>
                        </a:rPr>
                        <m:t>𝑝</m:t>
                      </m:r>
                      <m:r>
                        <a:rPr lang="en-US" altLang="zh-CN" sz="1800" b="0" i="1" smtClean="0">
                          <a:latin typeface="Cambria Math"/>
                          <a:ea typeface="Cambria Math"/>
                        </a:rPr>
                        <m:t>&gt;</m:t>
                      </m:r>
                      <m:f>
                        <m:fPr>
                          <m:ctrlPr>
                            <a:rPr lang="en-US" altLang="zh-CN" sz="1800" b="0" i="1" smtClean="0">
                              <a:latin typeface="Cambria Math" panose="02040503050406030204" pitchFamily="18" charset="0"/>
                              <a:ea typeface="Cambria Math"/>
                            </a:rPr>
                          </m:ctrlPr>
                        </m:fPr>
                        <m:num>
                          <m:r>
                            <a:rPr lang="en-US" altLang="zh-CN" sz="1800" b="0" i="1" smtClean="0">
                              <a:latin typeface="Cambria Math"/>
                              <a:ea typeface="Cambria Math"/>
                            </a:rPr>
                            <m:t>ℏ</m:t>
                          </m:r>
                        </m:num>
                        <m:den>
                          <m:r>
                            <a:rPr lang="en-US" altLang="zh-CN" sz="1800" b="0" i="1" smtClean="0">
                              <a:latin typeface="Cambria Math"/>
                              <a:ea typeface="Cambria Math"/>
                            </a:rPr>
                            <m:t>2</m:t>
                          </m:r>
                        </m:den>
                      </m:f>
                    </m:oMath>
                  </m:oMathPara>
                </a14:m>
                <a:endParaRPr lang="zh-CN" altLang="en-US" sz="1800" i="1" dirty="0"/>
              </a:p>
            </p:txBody>
          </p:sp>
        </mc:Choice>
        <mc:Fallback xmlns="">
          <p:sp>
            <p:nvSpPr>
              <p:cNvPr id="10" name="文字方塊 9"/>
              <p:cNvSpPr txBox="1">
                <a:spLocks noRot="1" noChangeAspect="1" noMove="1" noResize="1" noEditPoints="1" noAdjustHandles="1" noChangeArrowheads="1" noChangeShapeType="1" noTextEdit="1"/>
              </p:cNvSpPr>
              <p:nvPr/>
            </p:nvSpPr>
            <p:spPr bwMode="auto">
              <a:xfrm>
                <a:off x="4547796" y="4211672"/>
                <a:ext cx="1377493" cy="616451"/>
              </a:xfrm>
              <a:prstGeom prst="rect">
                <a:avLst/>
              </a:prstGeom>
              <a:blipFill rotWithShape="1">
                <a:blip r:embed="rId4"/>
                <a:stretch>
                  <a:fillRect/>
                </a:stretch>
              </a:blipFill>
              <a:ln>
                <a:noFill/>
              </a:ln>
              <a:extLst/>
            </p:spPr>
            <p:txBody>
              <a:bodyPr/>
              <a:lstStyle/>
              <a:p>
                <a:r>
                  <a:rPr lang="zh-CN" altLang="en-US">
                    <a:noFill/>
                  </a:rPr>
                  <a:t> </a:t>
                </a:r>
              </a:p>
            </p:txBody>
          </p:sp>
        </mc:Fallback>
      </mc:AlternateContent>
      <p:sp>
        <p:nvSpPr>
          <p:cNvPr id="2" name="文字方塊 1"/>
          <p:cNvSpPr txBox="1"/>
          <p:nvPr/>
        </p:nvSpPr>
        <p:spPr bwMode="auto">
          <a:xfrm>
            <a:off x="4547796" y="5229200"/>
            <a:ext cx="45962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在海森堡的推導中，這是由量子化條件得到：</a:t>
            </a:r>
            <a:endParaRPr lang="zh-CN" altLang="en-US" sz="1800" dirty="0"/>
          </a:p>
        </p:txBody>
      </p:sp>
      <mc:AlternateContent xmlns:mc="http://schemas.openxmlformats.org/markup-compatibility/2006" xmlns:a14="http://schemas.microsoft.com/office/drawing/2010/main">
        <mc:Choice Requires="a14">
          <p:sp>
            <p:nvSpPr>
              <p:cNvPr id="11" name="文字方塊 10"/>
              <p:cNvSpPr txBox="1"/>
              <p:nvPr/>
            </p:nvSpPr>
            <p:spPr>
              <a:xfrm>
                <a:off x="4547796" y="5648199"/>
                <a:ext cx="1539396" cy="369332"/>
              </a:xfrm>
              <a:prstGeom prst="rect">
                <a:avLst/>
              </a:prstGeom>
              <a:solidFill>
                <a:srgbClr val="FFFF00"/>
              </a:solid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𝑞𝑝</m:t>
                      </m:r>
                      <m:r>
                        <a:rPr lang="en-US" altLang="zh-TW" sz="1800" b="0" i="1" smtClean="0">
                          <a:latin typeface="Cambria Math"/>
                        </a:rPr>
                        <m:t>−</m:t>
                      </m:r>
                      <m:r>
                        <a:rPr lang="en-US" altLang="zh-TW" sz="1800" b="0" i="1" smtClean="0">
                          <a:latin typeface="Cambria Math"/>
                        </a:rPr>
                        <m:t>𝑝𝑞</m:t>
                      </m:r>
                      <m:r>
                        <a:rPr lang="en-US" altLang="zh-TW" sz="1800" b="0" i="1" smtClean="0">
                          <a:latin typeface="Cambria Math"/>
                        </a:rPr>
                        <m:t>=</m:t>
                      </m:r>
                      <m:r>
                        <a:rPr lang="en-US" altLang="zh-TW" sz="1800" b="0" i="1" smtClean="0">
                          <a:latin typeface="Cambria Math"/>
                        </a:rPr>
                        <m:t>𝑖</m:t>
                      </m:r>
                      <m:r>
                        <a:rPr lang="en-US" altLang="zh-TW" sz="1800" b="0" i="1" smtClean="0">
                          <a:latin typeface="Cambria Math"/>
                          <a:ea typeface="Cambria Math"/>
                        </a:rPr>
                        <m:t>ℏ</m:t>
                      </m:r>
                    </m:oMath>
                  </m:oMathPara>
                </a14:m>
                <a:endParaRPr lang="zh-TW" altLang="en-US" sz="1800" b="0" dirty="0">
                  <a:latin typeface="Cambria Math"/>
                </a:endParaRPr>
              </a:p>
            </p:txBody>
          </p:sp>
        </mc:Choice>
        <mc:Fallback xmlns="">
          <p:sp>
            <p:nvSpPr>
              <p:cNvPr id="11" name="文字方塊 10"/>
              <p:cNvSpPr txBox="1">
                <a:spLocks noRot="1" noChangeAspect="1" noMove="1" noResize="1" noEditPoints="1" noAdjustHandles="1" noChangeArrowheads="1" noChangeShapeType="1" noTextEdit="1"/>
              </p:cNvSpPr>
              <p:nvPr/>
            </p:nvSpPr>
            <p:spPr>
              <a:xfrm>
                <a:off x="4547796" y="5648199"/>
                <a:ext cx="1539396" cy="369332"/>
              </a:xfrm>
              <a:prstGeom prst="rect">
                <a:avLst/>
              </a:prstGeom>
              <a:blipFill>
                <a:blip r:embed="rId5"/>
                <a:stretch>
                  <a:fillRect b="-10000"/>
                </a:stretch>
              </a:blipFill>
            </p:spPr>
            <p:txBody>
              <a:bodyPr/>
              <a:lstStyle/>
              <a:p>
                <a:r>
                  <a:rPr lang="en-TW">
                    <a:noFill/>
                  </a:rPr>
                  <a:t> </a:t>
                </a:r>
              </a:p>
            </p:txBody>
          </p:sp>
        </mc:Fallback>
      </mc:AlternateContent>
      <p:sp>
        <p:nvSpPr>
          <p:cNvPr id="12" name="TextBox 11">
            <a:extLst>
              <a:ext uri="{FF2B5EF4-FFF2-40B4-BE49-F238E27FC236}">
                <a16:creationId xmlns:a16="http://schemas.microsoft.com/office/drawing/2014/main" id="{94AB2294-32D1-C149-BFFB-A7DBAB7F9A13}"/>
              </a:ext>
            </a:extLst>
          </p:cNvPr>
          <p:cNvSpPr txBox="1"/>
          <p:nvPr/>
        </p:nvSpPr>
        <p:spPr>
          <a:xfrm>
            <a:off x="1043608" y="6203325"/>
            <a:ext cx="7488832" cy="369332"/>
          </a:xfrm>
          <a:prstGeom prst="rect">
            <a:avLst/>
          </a:prstGeom>
          <a:noFill/>
        </p:spPr>
        <p:txBody>
          <a:bodyPr wrap="square">
            <a:spAutoFit/>
          </a:bodyPr>
          <a:lstStyle/>
          <a:p>
            <a:r>
              <a:rPr lang="zh-TW" altLang="en-US" sz="1800" dirty="0">
                <a:solidFill>
                  <a:srgbClr val="FF0000"/>
                </a:solidFill>
              </a:rPr>
              <a:t>測不準原理清楚畫定了你可以把電子視為粒子的上限。最多只能這樣！ </a:t>
            </a:r>
            <a:endParaRPr lang="en-TW" sz="1800" dirty="0"/>
          </a:p>
        </p:txBody>
      </p:sp>
      <p:sp>
        <p:nvSpPr>
          <p:cNvPr id="4" name="TextBox 3">
            <a:extLst>
              <a:ext uri="{FF2B5EF4-FFF2-40B4-BE49-F238E27FC236}">
                <a16:creationId xmlns:a16="http://schemas.microsoft.com/office/drawing/2014/main" id="{310FE08B-B283-2E15-8F0F-4119AD5009DF}"/>
              </a:ext>
            </a:extLst>
          </p:cNvPr>
          <p:cNvSpPr txBox="1"/>
          <p:nvPr/>
        </p:nvSpPr>
        <p:spPr>
          <a:xfrm>
            <a:off x="4471458" y="3694028"/>
            <a:ext cx="4677936" cy="369332"/>
          </a:xfrm>
          <a:prstGeom prst="rect">
            <a:avLst/>
          </a:prstGeom>
          <a:noFill/>
        </p:spPr>
        <p:txBody>
          <a:bodyPr wrap="square">
            <a:spAutoFit/>
          </a:bodyPr>
          <a:lstStyle/>
          <a:p>
            <a:r>
              <a:rPr lang="zh-TW" altLang="en-US" sz="1800" dirty="0"/>
              <a:t>可以證明位置與動量的不確定性必須滿足：</a:t>
            </a:r>
            <a:endParaRPr lang="en-US" sz="1800" dirty="0"/>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ext Box 4"/>
          <p:cNvSpPr txBox="1">
            <a:spLocks noChangeArrowheads="1"/>
          </p:cNvSpPr>
          <p:nvPr/>
        </p:nvSpPr>
        <p:spPr bwMode="auto">
          <a:xfrm>
            <a:off x="971550" y="1599994"/>
            <a:ext cx="7848922" cy="647700"/>
          </a:xfrm>
          <a:prstGeom prst="rect">
            <a:avLst/>
          </a:prstGeom>
          <a:noFill/>
          <a:ln w="254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量子世界特性一</a:t>
            </a:r>
            <a:r>
              <a:rPr lang="zh-TW" altLang="en-US" sz="1800" dirty="0"/>
              <a:t>：一個粒子處於</a:t>
            </a:r>
            <a:r>
              <a:rPr lang="zh-TW" altLang="en-US" sz="1800" dirty="0">
                <a:solidFill>
                  <a:srgbClr val="FF0000"/>
                </a:solidFill>
              </a:rPr>
              <a:t>完全相同的狀態</a:t>
            </a:r>
            <a:r>
              <a:rPr lang="zh-TW" altLang="en-US" sz="1800" dirty="0"/>
              <a:t>下，某些物理測量的結果卻並不確定。</a:t>
            </a:r>
          </a:p>
        </p:txBody>
      </p:sp>
      <p:sp>
        <p:nvSpPr>
          <p:cNvPr id="193539" name="文字方塊 15"/>
          <p:cNvSpPr txBox="1">
            <a:spLocks noChangeArrowheads="1"/>
          </p:cNvSpPr>
          <p:nvPr/>
        </p:nvSpPr>
        <p:spPr bwMode="auto">
          <a:xfrm>
            <a:off x="958850" y="2468459"/>
            <a:ext cx="75735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None/>
            </a:pPr>
            <a:r>
              <a:rPr lang="zh-TW" altLang="en-US" sz="1800" dirty="0"/>
              <a:t>在一個特定狀態下，對位置或動量測量所得的結果形成一個統計分布，</a:t>
            </a:r>
          </a:p>
        </p:txBody>
      </p:sp>
      <p:pic>
        <p:nvPicPr>
          <p:cNvPr id="193540" name="Picture 8" descr="Template_Ocean"/>
          <p:cNvPicPr>
            <a:picLocks noChangeAspect="1" noChangeArrowheads="1"/>
          </p:cNvPicPr>
          <p:nvPr/>
        </p:nvPicPr>
        <p:blipFill>
          <a:blip r:embed="rId2">
            <a:extLst>
              <a:ext uri="{28A0092B-C50C-407E-A947-70E740481C1C}">
                <a14:useLocalDpi xmlns:a14="http://schemas.microsoft.com/office/drawing/2010/main" val="0"/>
              </a:ext>
            </a:extLst>
          </a:blip>
          <a:srcRect t="18861"/>
          <a:stretch>
            <a:fillRect/>
          </a:stretch>
        </p:blipFill>
        <p:spPr bwMode="auto">
          <a:xfrm>
            <a:off x="1698720" y="3441515"/>
            <a:ext cx="2984500"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1" name="矩形 22"/>
          <p:cNvSpPr>
            <a:spLocks noChangeArrowheads="1"/>
          </p:cNvSpPr>
          <p:nvPr/>
        </p:nvSpPr>
        <p:spPr bwMode="auto">
          <a:xfrm>
            <a:off x="958850" y="2866973"/>
            <a:ext cx="6072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計算這個分布的標準差，即是位置與動量的不確定性：</a:t>
            </a:r>
          </a:p>
        </p:txBody>
      </p:sp>
      <p:sp>
        <p:nvSpPr>
          <p:cNvPr id="193543" name="文字方塊 22"/>
          <p:cNvSpPr txBox="1">
            <a:spLocks noChangeArrowheads="1"/>
          </p:cNvSpPr>
          <p:nvPr/>
        </p:nvSpPr>
        <p:spPr bwMode="auto">
          <a:xfrm>
            <a:off x="2124075" y="981075"/>
            <a:ext cx="45354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不準度的定義是植基於前述測量的不確定性</a:t>
            </a:r>
          </a:p>
        </p:txBody>
      </p:sp>
      <mc:AlternateContent xmlns:mc="http://schemas.openxmlformats.org/markup-compatibility/2006" xmlns:a14="http://schemas.microsoft.com/office/drawing/2010/main">
        <mc:Choice Requires="a14">
          <p:sp>
            <p:nvSpPr>
              <p:cNvPr id="9" name="文字方塊 9">
                <a:extLst>
                  <a:ext uri="{FF2B5EF4-FFF2-40B4-BE49-F238E27FC236}">
                    <a16:creationId xmlns:a16="http://schemas.microsoft.com/office/drawing/2014/main" id="{D4580F73-A768-9248-B09A-F0BB673BB219}"/>
                  </a:ext>
                </a:extLst>
              </p:cNvPr>
              <p:cNvSpPr txBox="1"/>
              <p:nvPr/>
            </p:nvSpPr>
            <p:spPr bwMode="auto">
              <a:xfrm>
                <a:off x="5076056" y="3406074"/>
                <a:ext cx="1803699" cy="458972"/>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b="0" i="1" smtClean="0">
                          <a:latin typeface="Cambria Math" panose="02040503050406030204" pitchFamily="18" charset="0"/>
                          <a:ea typeface="Cambria Math" panose="02040503050406030204" pitchFamily="18" charset="0"/>
                        </a:rPr>
                        <m:t>≡</m:t>
                      </m:r>
                      <m:rad>
                        <m:radPr>
                          <m:degHide m:val="on"/>
                          <m:ctrlPr>
                            <a:rPr lang="en-US" altLang="zh-CN" sz="1800" b="0" i="1" smtClean="0">
                              <a:latin typeface="Cambria Math" panose="02040503050406030204" pitchFamily="18" charset="0"/>
                              <a:ea typeface="Cambria Math" panose="02040503050406030204" pitchFamily="18" charset="0"/>
                            </a:rPr>
                          </m:ctrlPr>
                        </m:radPr>
                        <m:deg/>
                        <m:e>
                          <m:acc>
                            <m:accPr>
                              <m:chr m:val="̅"/>
                              <m:ctrlPr>
                                <a:rPr lang="en-US" altLang="zh-CN" sz="1800" b="0" i="1" smtClean="0">
                                  <a:latin typeface="Cambria Math" panose="02040503050406030204" pitchFamily="18" charset="0"/>
                                  <a:ea typeface="Cambria Math" panose="02040503050406030204" pitchFamily="18" charset="0"/>
                                </a:rPr>
                              </m:ctrlPr>
                            </m:accPr>
                            <m:e>
                              <m:sSup>
                                <m:sSupPr>
                                  <m:ctrlPr>
                                    <a:rPr lang="en-US" altLang="zh-CN" sz="1800" b="0" i="1" smtClean="0">
                                      <a:latin typeface="Cambria Math" panose="02040503050406030204" pitchFamily="18" charset="0"/>
                                      <a:ea typeface="Cambria Math" panose="02040503050406030204" pitchFamily="18" charset="0"/>
                                    </a:rPr>
                                  </m:ctrlPr>
                                </m:sSupPr>
                                <m:e>
                                  <m:r>
                                    <a:rPr lang="en-US" altLang="zh-CN" sz="1800" b="0" i="1" smtClean="0">
                                      <a:latin typeface="Cambria Math" panose="02040503050406030204" pitchFamily="18" charset="0"/>
                                      <a:ea typeface="Cambria Math" panose="02040503050406030204" pitchFamily="18" charset="0"/>
                                    </a:rPr>
                                    <m:t>𝑥</m:t>
                                  </m:r>
                                </m:e>
                                <m:sup>
                                  <m:r>
                                    <a:rPr lang="en-US" altLang="zh-CN" sz="1800" b="0" i="1" smtClean="0">
                                      <a:latin typeface="Cambria Math" panose="02040503050406030204" pitchFamily="18" charset="0"/>
                                      <a:ea typeface="Cambria Math" panose="02040503050406030204" pitchFamily="18" charset="0"/>
                                    </a:rPr>
                                    <m:t>2</m:t>
                                  </m:r>
                                </m:sup>
                              </m:sSup>
                            </m:e>
                          </m:acc>
                          <m:r>
                            <a:rPr lang="en-US" altLang="zh-CN" sz="1800" b="0" i="1" smtClean="0">
                              <a:latin typeface="Cambria Math" panose="02040503050406030204" pitchFamily="18" charset="0"/>
                            </a:rPr>
                            <m:t>−</m:t>
                          </m:r>
                          <m:sSup>
                            <m:sSupPr>
                              <m:ctrlPr>
                                <a:rPr lang="en-US" altLang="zh-CN" sz="1800" b="0" i="1" smtClean="0">
                                  <a:latin typeface="Cambria Math" panose="02040503050406030204" pitchFamily="18" charset="0"/>
                                </a:rPr>
                              </m:ctrlPr>
                            </m:sSupPr>
                            <m:e>
                              <m:acc>
                                <m:accPr>
                                  <m:chr m:val="̅"/>
                                  <m:ctrlPr>
                                    <a:rPr lang="en-US" altLang="zh-CN" sz="1800" b="0" i="1" smtClean="0">
                                      <a:latin typeface="Cambria Math" panose="02040503050406030204" pitchFamily="18" charset="0"/>
                                    </a:rPr>
                                  </m:ctrlPr>
                                </m:accPr>
                                <m:e>
                                  <m:r>
                                    <a:rPr lang="en-US" altLang="zh-CN" sz="1800" b="0" i="1" smtClean="0">
                                      <a:latin typeface="Cambria Math" panose="02040503050406030204" pitchFamily="18" charset="0"/>
                                    </a:rPr>
                                    <m:t>𝑥</m:t>
                                  </m:r>
                                </m:e>
                              </m:acc>
                            </m:e>
                            <m:sup>
                              <m:r>
                                <a:rPr lang="en-US" altLang="zh-CN" sz="1800" b="0" i="1" smtClean="0">
                                  <a:latin typeface="Cambria Math" panose="02040503050406030204" pitchFamily="18" charset="0"/>
                                </a:rPr>
                                <m:t>2</m:t>
                              </m:r>
                            </m:sup>
                          </m:sSup>
                        </m:e>
                      </m:rad>
                    </m:oMath>
                  </m:oMathPara>
                </a14:m>
                <a:endParaRPr lang="zh-CN" altLang="en-US" sz="1800" i="1" dirty="0"/>
              </a:p>
            </p:txBody>
          </p:sp>
        </mc:Choice>
        <mc:Fallback xmlns="">
          <p:sp>
            <p:nvSpPr>
              <p:cNvPr id="9" name="文字方塊 9">
                <a:extLst>
                  <a:ext uri="{FF2B5EF4-FFF2-40B4-BE49-F238E27FC236}">
                    <a16:creationId xmlns:a16="http://schemas.microsoft.com/office/drawing/2014/main" id="{D4580F73-A768-9248-B09A-F0BB673BB219}"/>
                  </a:ext>
                </a:extLst>
              </p:cNvPr>
              <p:cNvSpPr txBox="1">
                <a:spLocks noRot="1" noChangeAspect="1" noMove="1" noResize="1" noEditPoints="1" noAdjustHandles="1" noChangeArrowheads="1" noChangeShapeType="1" noTextEdit="1"/>
              </p:cNvSpPr>
              <p:nvPr/>
            </p:nvSpPr>
            <p:spPr bwMode="auto">
              <a:xfrm>
                <a:off x="5076056" y="3406074"/>
                <a:ext cx="1803699" cy="458972"/>
              </a:xfrm>
              <a:prstGeom prst="rect">
                <a:avLst/>
              </a:prstGeom>
              <a:blipFill>
                <a:blip r:embed="rId3"/>
                <a:stretch>
                  <a:fillRect/>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F54A4CBB-42B8-F94B-A99A-7EB1B92FDBA2}"/>
                  </a:ext>
                </a:extLst>
              </p:cNvPr>
              <p:cNvSpPr txBox="1"/>
              <p:nvPr/>
            </p:nvSpPr>
            <p:spPr bwMode="auto">
              <a:xfrm>
                <a:off x="5076056" y="4115665"/>
                <a:ext cx="1742913" cy="656013"/>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panose="02040503050406030204" pitchFamily="18" charset="0"/>
                        </a:rPr>
                        <m:t>𝑝</m:t>
                      </m:r>
                      <m:r>
                        <a:rPr lang="en-US" altLang="zh-CN" sz="1800" b="0" i="1" smtClean="0">
                          <a:latin typeface="Cambria Math" panose="02040503050406030204" pitchFamily="18" charset="0"/>
                          <a:ea typeface="Cambria Math" panose="02040503050406030204" pitchFamily="18" charset="0"/>
                        </a:rPr>
                        <m:t>≡</m:t>
                      </m:r>
                      <m:rad>
                        <m:radPr>
                          <m:degHide m:val="on"/>
                          <m:ctrlPr>
                            <a:rPr lang="en-US" altLang="zh-CN" sz="1800" b="0" i="1" smtClean="0">
                              <a:latin typeface="Cambria Math" panose="02040503050406030204" pitchFamily="18" charset="0"/>
                              <a:ea typeface="Cambria Math" panose="02040503050406030204" pitchFamily="18" charset="0"/>
                            </a:rPr>
                          </m:ctrlPr>
                        </m:radPr>
                        <m:deg/>
                        <m:e>
                          <m:acc>
                            <m:accPr>
                              <m:chr m:val="̅"/>
                              <m:ctrlPr>
                                <a:rPr lang="en-US" altLang="zh-CN" sz="1800" b="0" i="1" smtClean="0">
                                  <a:latin typeface="Cambria Math" panose="02040503050406030204" pitchFamily="18" charset="0"/>
                                  <a:ea typeface="Cambria Math" panose="02040503050406030204" pitchFamily="18" charset="0"/>
                                </a:rPr>
                              </m:ctrlPr>
                            </m:accPr>
                            <m:e>
                              <m:sSup>
                                <m:sSupPr>
                                  <m:ctrlPr>
                                    <a:rPr lang="en-US" altLang="zh-CN" sz="1800" b="0" i="1" smtClean="0">
                                      <a:latin typeface="Cambria Math" panose="02040503050406030204" pitchFamily="18" charset="0"/>
                                      <a:ea typeface="Cambria Math" panose="02040503050406030204" pitchFamily="18" charset="0"/>
                                    </a:rPr>
                                  </m:ctrlPr>
                                </m:sSupPr>
                                <m:e>
                                  <m:r>
                                    <a:rPr lang="en-US" altLang="zh-CN" sz="1800" b="0" i="1" smtClean="0">
                                      <a:latin typeface="Cambria Math" panose="02040503050406030204" pitchFamily="18" charset="0"/>
                                      <a:ea typeface="Cambria Math" panose="02040503050406030204" pitchFamily="18" charset="0"/>
                                    </a:rPr>
                                    <m:t>𝑝</m:t>
                                  </m:r>
                                </m:e>
                                <m:sup>
                                  <m:r>
                                    <a:rPr lang="en-US" altLang="zh-CN" sz="1800" b="0" i="1" smtClean="0">
                                      <a:latin typeface="Cambria Math" panose="02040503050406030204" pitchFamily="18" charset="0"/>
                                      <a:ea typeface="Cambria Math" panose="02040503050406030204" pitchFamily="18" charset="0"/>
                                    </a:rPr>
                                    <m:t>2</m:t>
                                  </m:r>
                                </m:sup>
                              </m:sSup>
                            </m:e>
                          </m:acc>
                          <m:r>
                            <a:rPr lang="en-US" altLang="zh-CN" sz="1800" b="0" i="1" smtClean="0">
                              <a:latin typeface="Cambria Math" panose="02040503050406030204" pitchFamily="18" charset="0"/>
                            </a:rPr>
                            <m:t>−</m:t>
                          </m:r>
                          <m:sSup>
                            <m:sSupPr>
                              <m:ctrlPr>
                                <a:rPr lang="en-US" altLang="zh-CN" sz="1800" b="0" i="1" smtClean="0">
                                  <a:latin typeface="Cambria Math" panose="02040503050406030204" pitchFamily="18" charset="0"/>
                                </a:rPr>
                              </m:ctrlPr>
                            </m:sSupPr>
                            <m:e>
                              <m:acc>
                                <m:accPr>
                                  <m:chr m:val="̅"/>
                                  <m:ctrlPr>
                                    <a:rPr lang="en-US" altLang="zh-CN" sz="1800" b="0" i="1" smtClean="0">
                                      <a:latin typeface="Cambria Math" panose="02040503050406030204" pitchFamily="18" charset="0"/>
                                    </a:rPr>
                                  </m:ctrlPr>
                                </m:accPr>
                                <m:e>
                                  <m:r>
                                    <a:rPr lang="en-US" altLang="zh-CN" sz="1800" b="0" i="1" smtClean="0">
                                      <a:latin typeface="Cambria Math" panose="02040503050406030204" pitchFamily="18" charset="0"/>
                                    </a:rPr>
                                    <m:t>𝑝</m:t>
                                  </m:r>
                                </m:e>
                              </m:acc>
                            </m:e>
                            <m:sup>
                              <m:r>
                                <a:rPr lang="en-US" altLang="zh-CN" sz="1800" b="0" i="1" smtClean="0">
                                  <a:latin typeface="Cambria Math" panose="02040503050406030204" pitchFamily="18" charset="0"/>
                                </a:rPr>
                                <m:t>2</m:t>
                              </m:r>
                            </m:sup>
                          </m:sSup>
                        </m:e>
                      </m:rad>
                    </m:oMath>
                  </m:oMathPara>
                </a14:m>
                <a:endParaRPr lang="zh-CN" altLang="en-US" sz="1800" i="1" dirty="0"/>
              </a:p>
            </p:txBody>
          </p:sp>
        </mc:Choice>
        <mc:Fallback xmlns="">
          <p:sp>
            <p:nvSpPr>
              <p:cNvPr id="10" name="文字方塊 9">
                <a:extLst>
                  <a:ext uri="{FF2B5EF4-FFF2-40B4-BE49-F238E27FC236}">
                    <a16:creationId xmlns:a16="http://schemas.microsoft.com/office/drawing/2014/main" id="{F54A4CBB-42B8-F94B-A99A-7EB1B92FDBA2}"/>
                  </a:ext>
                </a:extLst>
              </p:cNvPr>
              <p:cNvSpPr txBox="1">
                <a:spLocks noRot="1" noChangeAspect="1" noMove="1" noResize="1" noEditPoints="1" noAdjustHandles="1" noChangeArrowheads="1" noChangeShapeType="1" noTextEdit="1"/>
              </p:cNvSpPr>
              <p:nvPr/>
            </p:nvSpPr>
            <p:spPr bwMode="auto">
              <a:xfrm>
                <a:off x="5076056" y="4115665"/>
                <a:ext cx="1742913" cy="656013"/>
              </a:xfrm>
              <a:prstGeom prst="rect">
                <a:avLst/>
              </a:prstGeom>
              <a:blipFill>
                <a:blip r:embed="rId4"/>
                <a:stretch>
                  <a:fillRect/>
                </a:stretch>
              </a:blipFill>
              <a:ln>
                <a:noFill/>
              </a:ln>
            </p:spPr>
            <p:txBody>
              <a:bodyPr/>
              <a:lstStyle/>
              <a:p>
                <a:r>
                  <a:rPr lang="en-TW">
                    <a:noFill/>
                  </a:rPr>
                  <a:t> </a:t>
                </a:r>
              </a:p>
            </p:txBody>
          </p:sp>
        </mc:Fallback>
      </mc:AlternateContent>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3" name="文字方塊 8"/>
          <p:cNvSpPr txBox="1">
            <a:spLocks noChangeArrowheads="1"/>
          </p:cNvSpPr>
          <p:nvPr/>
        </p:nvSpPr>
        <p:spPr bwMode="auto">
          <a:xfrm>
            <a:off x="2643187" y="543149"/>
            <a:ext cx="4521101"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波狀的態及粒子狀的態正是兩個極端。</a:t>
            </a:r>
          </a:p>
        </p:txBody>
      </p:sp>
      <p:cxnSp>
        <p:nvCxnSpPr>
          <p:cNvPr id="194566" name="AutoShape 8"/>
          <p:cNvCxnSpPr>
            <a:cxnSpLocks noChangeShapeType="1"/>
          </p:cNvCxnSpPr>
          <p:nvPr/>
        </p:nvCxnSpPr>
        <p:spPr bwMode="auto">
          <a:xfrm>
            <a:off x="1186830" y="6016054"/>
            <a:ext cx="2089150" cy="6477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94567" name="Oval 9"/>
          <p:cNvSpPr>
            <a:spLocks noChangeArrowheads="1"/>
          </p:cNvSpPr>
          <p:nvPr/>
        </p:nvSpPr>
        <p:spPr bwMode="auto">
          <a:xfrm>
            <a:off x="1615455" y="6016054"/>
            <a:ext cx="144463" cy="144463"/>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sp>
        <p:nvSpPr>
          <p:cNvPr id="194568" name="文字方塊 13"/>
          <p:cNvSpPr txBox="1">
            <a:spLocks noChangeArrowheads="1"/>
          </p:cNvSpPr>
          <p:nvPr/>
        </p:nvSpPr>
        <p:spPr bwMode="auto">
          <a:xfrm>
            <a:off x="1115393" y="5589017"/>
            <a:ext cx="44291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古典牛頓力學的粒子，違反測不準原理</a:t>
            </a:r>
          </a:p>
        </p:txBody>
      </p:sp>
      <p:sp>
        <p:nvSpPr>
          <p:cNvPr id="194571" name="矩形 13"/>
          <p:cNvSpPr>
            <a:spLocks noChangeArrowheads="1"/>
          </p:cNvSpPr>
          <p:nvPr/>
        </p:nvSpPr>
        <p:spPr bwMode="auto">
          <a:xfrm>
            <a:off x="1080037" y="2567612"/>
            <a:ext cx="46799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t>電子在到達狹縫屏幕時沒有特定的位置可言！</a:t>
            </a:r>
          </a:p>
        </p:txBody>
      </p:sp>
      <p:sp>
        <p:nvSpPr>
          <p:cNvPr id="194572" name="文字方塊 12"/>
          <p:cNvSpPr txBox="1">
            <a:spLocks noChangeArrowheads="1"/>
          </p:cNvSpPr>
          <p:nvPr/>
        </p:nvSpPr>
        <p:spPr bwMode="auto">
          <a:xfrm>
            <a:off x="1108387" y="4935031"/>
            <a:ext cx="74833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被觀察後的電子有確定位置，</a:t>
            </a:r>
            <a:r>
              <a:rPr lang="zh-TW" altLang="en-US" sz="1800" dirty="0">
                <a:solidFill>
                  <a:srgbClr val="FF0000"/>
                </a:solidFill>
                <a:latin typeface="Calibri" pitchFamily="34" charset="0"/>
              </a:rPr>
              <a:t>但也不是古典粒子</a:t>
            </a:r>
            <a:r>
              <a:rPr lang="zh-TW" altLang="en-US" sz="1800" dirty="0">
                <a:latin typeface="Calibri" pitchFamily="34" charset="0"/>
              </a:rPr>
              <a:t>，它的動量完全不確定！</a:t>
            </a:r>
          </a:p>
        </p:txBody>
      </p:sp>
      <mc:AlternateContent xmlns:mc="http://schemas.openxmlformats.org/markup-compatibility/2006" xmlns:a14="http://schemas.microsoft.com/office/drawing/2010/main">
        <mc:Choice Requires="a14">
          <p:sp>
            <p:nvSpPr>
              <p:cNvPr id="2" name="文字方塊 1"/>
              <p:cNvSpPr txBox="1"/>
              <p:nvPr/>
            </p:nvSpPr>
            <p:spPr bwMode="auto">
              <a:xfrm>
                <a:off x="1115393" y="414186"/>
                <a:ext cx="1377493" cy="616451"/>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b="0" i="1" smtClean="0">
                          <a:latin typeface="Cambria Math"/>
                          <a:ea typeface="Cambria Math"/>
                        </a:rPr>
                        <m:t>∙∆</m:t>
                      </m:r>
                      <m:r>
                        <a:rPr lang="en-US" altLang="zh-CN" sz="1800" b="0" i="1" smtClean="0">
                          <a:latin typeface="Cambria Math"/>
                          <a:ea typeface="Cambria Math"/>
                        </a:rPr>
                        <m:t>𝑝</m:t>
                      </m:r>
                      <m:r>
                        <a:rPr lang="en-US" altLang="zh-CN" sz="1800" b="0" i="1" smtClean="0">
                          <a:latin typeface="Cambria Math"/>
                          <a:ea typeface="Cambria Math"/>
                        </a:rPr>
                        <m:t>&gt;</m:t>
                      </m:r>
                      <m:f>
                        <m:fPr>
                          <m:ctrlPr>
                            <a:rPr lang="en-US" altLang="zh-CN" sz="1800" b="0" i="1" smtClean="0">
                              <a:latin typeface="Cambria Math" panose="02040503050406030204" pitchFamily="18" charset="0"/>
                              <a:ea typeface="Cambria Math"/>
                            </a:rPr>
                          </m:ctrlPr>
                        </m:fPr>
                        <m:num>
                          <m:r>
                            <a:rPr lang="en-US" altLang="zh-CN" sz="1800" b="0" i="1" smtClean="0">
                              <a:latin typeface="Cambria Math"/>
                              <a:ea typeface="Cambria Math"/>
                            </a:rPr>
                            <m:t>ℏ</m:t>
                          </m:r>
                        </m:num>
                        <m:den>
                          <m:r>
                            <a:rPr lang="en-US" altLang="zh-CN" sz="1800" b="0" i="1" smtClean="0">
                              <a:latin typeface="Cambria Math"/>
                              <a:ea typeface="Cambria Math"/>
                            </a:rPr>
                            <m:t>2</m:t>
                          </m:r>
                        </m:den>
                      </m:f>
                    </m:oMath>
                  </m:oMathPara>
                </a14:m>
                <a:endParaRPr lang="zh-CN" altLang="en-US" sz="1800" i="1" dirty="0"/>
              </a:p>
            </p:txBody>
          </p:sp>
        </mc:Choice>
        <mc:Fallback xmlns="">
          <p:sp>
            <p:nvSpPr>
              <p:cNvPr id="2" name="文字方塊 1"/>
              <p:cNvSpPr txBox="1">
                <a:spLocks noRot="1" noChangeAspect="1" noMove="1" noResize="1" noEditPoints="1" noAdjustHandles="1" noChangeArrowheads="1" noChangeShapeType="1" noTextEdit="1"/>
              </p:cNvSpPr>
              <p:nvPr/>
            </p:nvSpPr>
            <p:spPr bwMode="auto">
              <a:xfrm>
                <a:off x="1115393" y="414186"/>
                <a:ext cx="1377493" cy="616451"/>
              </a:xfrm>
              <a:prstGeom prst="rect">
                <a:avLst/>
              </a:prstGeom>
              <a:blipFill>
                <a:blip r:embed="rId3"/>
                <a:stretch>
                  <a:fillRect b="-4000"/>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文字方塊 9">
                <a:extLst>
                  <a:ext uri="{FF2B5EF4-FFF2-40B4-BE49-F238E27FC236}">
                    <a16:creationId xmlns:a16="http://schemas.microsoft.com/office/drawing/2014/main" id="{6E1B710F-C489-3043-B4A0-FCE478B50D13}"/>
                  </a:ext>
                </a:extLst>
              </p:cNvPr>
              <p:cNvSpPr txBox="1"/>
              <p:nvPr/>
            </p:nvSpPr>
            <p:spPr bwMode="auto">
              <a:xfrm>
                <a:off x="1080037" y="1640247"/>
                <a:ext cx="1813510" cy="369332"/>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i="1">
                          <a:latin typeface="Cambria Math"/>
                          <a:ea typeface="Cambria Math"/>
                        </a:rPr>
                        <m:t>→</m:t>
                      </m:r>
                      <m:r>
                        <a:rPr lang="en-US" altLang="zh-CN" sz="1800" i="1" smtClean="0">
                          <a:latin typeface="Cambria Math" panose="02040503050406030204" pitchFamily="18" charset="0"/>
                          <a:ea typeface="Cambria Math" panose="02040503050406030204" pitchFamily="18" charset="0"/>
                        </a:rPr>
                        <m:t>∞</m:t>
                      </m:r>
                      <m:r>
                        <a:rPr lang="en-US" altLang="zh-CN" sz="1800" b="0" i="1" smtClean="0">
                          <a:latin typeface="Cambria Math" panose="02040503050406030204" pitchFamily="18" charset="0"/>
                          <a:ea typeface="Cambria Math" panose="02040503050406030204" pitchFamily="18" charset="0"/>
                        </a:rPr>
                        <m:t>,</m:t>
                      </m:r>
                      <m:r>
                        <a:rPr lang="en-US" altLang="zh-CN" sz="1800" b="0" i="1" smtClean="0">
                          <a:latin typeface="Cambria Math"/>
                          <a:ea typeface="Cambria Math"/>
                        </a:rPr>
                        <m:t>∆</m:t>
                      </m:r>
                      <m:r>
                        <a:rPr lang="en-US" altLang="zh-CN" sz="1800" b="0" i="1" smtClean="0">
                          <a:latin typeface="Cambria Math"/>
                          <a:ea typeface="Cambria Math"/>
                        </a:rPr>
                        <m:t>𝑝</m:t>
                      </m:r>
                      <m:r>
                        <a:rPr lang="en-US" altLang="zh-CN" sz="1800" b="0" i="1" smtClean="0">
                          <a:latin typeface="Cambria Math" panose="02040503050406030204" pitchFamily="18" charset="0"/>
                          <a:ea typeface="Cambria Math"/>
                        </a:rPr>
                        <m:t>=0</m:t>
                      </m:r>
                    </m:oMath>
                  </m:oMathPara>
                </a14:m>
                <a:endParaRPr lang="zh-CN" altLang="en-US" sz="1800" i="1" dirty="0"/>
              </a:p>
            </p:txBody>
          </p:sp>
        </mc:Choice>
        <mc:Fallback xmlns="">
          <p:sp>
            <p:nvSpPr>
              <p:cNvPr id="14" name="文字方塊 9">
                <a:extLst>
                  <a:ext uri="{FF2B5EF4-FFF2-40B4-BE49-F238E27FC236}">
                    <a16:creationId xmlns:a16="http://schemas.microsoft.com/office/drawing/2014/main" id="{6E1B710F-C489-3043-B4A0-FCE478B50D13}"/>
                  </a:ext>
                </a:extLst>
              </p:cNvPr>
              <p:cNvSpPr txBox="1">
                <a:spLocks noRot="1" noChangeAspect="1" noMove="1" noResize="1" noEditPoints="1" noAdjustHandles="1" noChangeArrowheads="1" noChangeShapeType="1" noTextEdit="1"/>
              </p:cNvSpPr>
              <p:nvPr/>
            </p:nvSpPr>
            <p:spPr bwMode="auto">
              <a:xfrm>
                <a:off x="1080037" y="1640247"/>
                <a:ext cx="1813510" cy="369332"/>
              </a:xfrm>
              <a:prstGeom prst="rect">
                <a:avLst/>
              </a:prstGeom>
              <a:blipFill>
                <a:blip r:embed="rId4"/>
                <a:stretch>
                  <a:fillRect b="-6667"/>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5" name="文字方塊 9">
                <a:extLst>
                  <a:ext uri="{FF2B5EF4-FFF2-40B4-BE49-F238E27FC236}">
                    <a16:creationId xmlns:a16="http://schemas.microsoft.com/office/drawing/2014/main" id="{0EEDF8DE-CD62-B545-91A6-F8685316C87D}"/>
                  </a:ext>
                </a:extLst>
              </p:cNvPr>
              <p:cNvSpPr txBox="1"/>
              <p:nvPr/>
            </p:nvSpPr>
            <p:spPr bwMode="auto">
              <a:xfrm>
                <a:off x="1115393" y="3948309"/>
                <a:ext cx="1813510" cy="369332"/>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b="0" i="1" smtClean="0">
                          <a:latin typeface="Cambria Math" panose="02040503050406030204" pitchFamily="18" charset="0"/>
                        </a:rPr>
                        <m:t>=0</m:t>
                      </m:r>
                      <m:r>
                        <a:rPr lang="en-US" altLang="zh-CN" sz="1800" b="0" i="1" smtClean="0">
                          <a:latin typeface="Cambria Math" panose="02040503050406030204" pitchFamily="18" charset="0"/>
                          <a:ea typeface="Cambria Math" panose="02040503050406030204" pitchFamily="18" charset="0"/>
                        </a:rPr>
                        <m:t>,</m:t>
                      </m:r>
                      <m:r>
                        <a:rPr lang="en-US" altLang="zh-CN" sz="1800" b="0" i="1" smtClean="0">
                          <a:latin typeface="Cambria Math"/>
                          <a:ea typeface="Cambria Math"/>
                        </a:rPr>
                        <m:t>∆</m:t>
                      </m:r>
                      <m:r>
                        <a:rPr lang="en-US" altLang="zh-CN" sz="1800" b="0" i="1" smtClean="0">
                          <a:latin typeface="Cambria Math"/>
                          <a:ea typeface="Cambria Math"/>
                        </a:rPr>
                        <m:t>𝑝</m:t>
                      </m:r>
                      <m:r>
                        <a:rPr lang="en-US" altLang="zh-CN" sz="1800" i="1">
                          <a:latin typeface="Cambria Math"/>
                          <a:ea typeface="Cambria Math"/>
                        </a:rPr>
                        <m:t>→</m:t>
                      </m:r>
                      <m:r>
                        <a:rPr lang="en-US" altLang="zh-CN" sz="1800" i="1">
                          <a:latin typeface="Cambria Math" panose="02040503050406030204" pitchFamily="18" charset="0"/>
                          <a:ea typeface="Cambria Math" panose="02040503050406030204" pitchFamily="18" charset="0"/>
                        </a:rPr>
                        <m:t>∞</m:t>
                      </m:r>
                    </m:oMath>
                  </m:oMathPara>
                </a14:m>
                <a:endParaRPr lang="zh-CN" altLang="en-US" sz="1800" i="1" dirty="0"/>
              </a:p>
            </p:txBody>
          </p:sp>
        </mc:Choice>
        <mc:Fallback xmlns="">
          <p:sp>
            <p:nvSpPr>
              <p:cNvPr id="15" name="文字方塊 9">
                <a:extLst>
                  <a:ext uri="{FF2B5EF4-FFF2-40B4-BE49-F238E27FC236}">
                    <a16:creationId xmlns:a16="http://schemas.microsoft.com/office/drawing/2014/main" id="{0EEDF8DE-CD62-B545-91A6-F8685316C87D}"/>
                  </a:ext>
                </a:extLst>
              </p:cNvPr>
              <p:cNvSpPr txBox="1">
                <a:spLocks noRot="1" noChangeAspect="1" noMove="1" noResize="1" noEditPoints="1" noAdjustHandles="1" noChangeArrowheads="1" noChangeShapeType="1" noTextEdit="1"/>
              </p:cNvSpPr>
              <p:nvPr/>
            </p:nvSpPr>
            <p:spPr bwMode="auto">
              <a:xfrm>
                <a:off x="1115393" y="3948309"/>
                <a:ext cx="1813510" cy="369332"/>
              </a:xfrm>
              <a:prstGeom prst="rect">
                <a:avLst/>
              </a:prstGeom>
              <a:blipFill>
                <a:blip r:embed="rId5"/>
                <a:stretch>
                  <a:fillRect b="-10345"/>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6" name="文字方塊 9">
                <a:extLst>
                  <a:ext uri="{FF2B5EF4-FFF2-40B4-BE49-F238E27FC236}">
                    <a16:creationId xmlns:a16="http://schemas.microsoft.com/office/drawing/2014/main" id="{05F1DAC7-A185-0B49-9014-589DC6E6553A}"/>
                  </a:ext>
                </a:extLst>
              </p:cNvPr>
              <p:cNvSpPr txBox="1"/>
              <p:nvPr/>
            </p:nvSpPr>
            <p:spPr bwMode="auto">
              <a:xfrm>
                <a:off x="5254274" y="5597135"/>
                <a:ext cx="1725344" cy="369332"/>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b="0" i="1" smtClean="0">
                          <a:latin typeface="Cambria Math" panose="02040503050406030204" pitchFamily="18" charset="0"/>
                        </a:rPr>
                        <m:t>=0</m:t>
                      </m:r>
                      <m:r>
                        <a:rPr lang="en-US" altLang="zh-CN" sz="1800" b="0" i="1" smtClean="0">
                          <a:latin typeface="Cambria Math" panose="02040503050406030204" pitchFamily="18" charset="0"/>
                          <a:ea typeface="Cambria Math" panose="02040503050406030204" pitchFamily="18" charset="0"/>
                        </a:rPr>
                        <m:t>,</m:t>
                      </m:r>
                      <m:r>
                        <a:rPr lang="en-US" altLang="zh-CN" sz="1800" b="0" i="1" smtClean="0">
                          <a:latin typeface="Cambria Math"/>
                          <a:ea typeface="Cambria Math"/>
                        </a:rPr>
                        <m:t>∆</m:t>
                      </m:r>
                      <m:r>
                        <a:rPr lang="en-US" altLang="zh-CN" sz="1800" b="0" i="1" smtClean="0">
                          <a:latin typeface="Cambria Math"/>
                          <a:ea typeface="Cambria Math"/>
                        </a:rPr>
                        <m:t>𝑝</m:t>
                      </m:r>
                      <m:r>
                        <a:rPr lang="en-US" altLang="zh-CN" sz="1800" b="0" i="1" smtClean="0">
                          <a:latin typeface="Cambria Math" panose="02040503050406030204" pitchFamily="18" charset="0"/>
                          <a:ea typeface="Cambria Math"/>
                        </a:rPr>
                        <m:t>=0</m:t>
                      </m:r>
                    </m:oMath>
                  </m:oMathPara>
                </a14:m>
                <a:endParaRPr lang="zh-CN" altLang="en-US" sz="1800" i="1" dirty="0"/>
              </a:p>
            </p:txBody>
          </p:sp>
        </mc:Choice>
        <mc:Fallback xmlns="">
          <p:sp>
            <p:nvSpPr>
              <p:cNvPr id="16" name="文字方塊 9">
                <a:extLst>
                  <a:ext uri="{FF2B5EF4-FFF2-40B4-BE49-F238E27FC236}">
                    <a16:creationId xmlns:a16="http://schemas.microsoft.com/office/drawing/2014/main" id="{05F1DAC7-A185-0B49-9014-589DC6E6553A}"/>
                  </a:ext>
                </a:extLst>
              </p:cNvPr>
              <p:cNvSpPr txBox="1">
                <a:spLocks noRot="1" noChangeAspect="1" noMove="1" noResize="1" noEditPoints="1" noAdjustHandles="1" noChangeArrowheads="1" noChangeShapeType="1" noTextEdit="1"/>
              </p:cNvSpPr>
              <p:nvPr/>
            </p:nvSpPr>
            <p:spPr bwMode="auto">
              <a:xfrm>
                <a:off x="5254274" y="5597135"/>
                <a:ext cx="1725344" cy="369332"/>
              </a:xfrm>
              <a:prstGeom prst="rect">
                <a:avLst/>
              </a:prstGeom>
              <a:blipFill>
                <a:blip r:embed="rId6"/>
                <a:stretch>
                  <a:fillRect b="-6667"/>
                </a:stretch>
              </a:blipFill>
              <a:ln>
                <a:noFill/>
              </a:ln>
            </p:spPr>
            <p:txBody>
              <a:bodyPr/>
              <a:lstStyle/>
              <a:p>
                <a:r>
                  <a:rPr lang="en-TW">
                    <a:noFill/>
                  </a:rPr>
                  <a:t> </a:t>
                </a:r>
              </a:p>
            </p:txBody>
          </p:sp>
        </mc:Fallback>
      </mc:AlternateContent>
      <p:pic>
        <p:nvPicPr>
          <p:cNvPr id="3" name="Picture 2">
            <a:extLst>
              <a:ext uri="{FF2B5EF4-FFF2-40B4-BE49-F238E27FC236}">
                <a16:creationId xmlns:a16="http://schemas.microsoft.com/office/drawing/2014/main" id="{9F51DF3D-9038-334E-89B0-6B88DC00686A}"/>
              </a:ext>
            </a:extLst>
          </p:cNvPr>
          <p:cNvPicPr>
            <a:picLocks noChangeAspect="1"/>
          </p:cNvPicPr>
          <p:nvPr/>
        </p:nvPicPr>
        <p:blipFill>
          <a:blip r:embed="rId7"/>
          <a:stretch>
            <a:fillRect/>
          </a:stretch>
        </p:blipFill>
        <p:spPr>
          <a:xfrm>
            <a:off x="3404112" y="3021742"/>
            <a:ext cx="3592562" cy="1800694"/>
          </a:xfrm>
          <a:prstGeom prst="rect">
            <a:avLst/>
          </a:prstGeom>
        </p:spPr>
      </p:pic>
      <p:pic>
        <p:nvPicPr>
          <p:cNvPr id="17" name="Picture 16">
            <a:extLst>
              <a:ext uri="{FF2B5EF4-FFF2-40B4-BE49-F238E27FC236}">
                <a16:creationId xmlns:a16="http://schemas.microsoft.com/office/drawing/2014/main" id="{857E52EC-EDE7-E947-99EC-3107D6008619}"/>
              </a:ext>
            </a:extLst>
          </p:cNvPr>
          <p:cNvPicPr>
            <a:picLocks noChangeAspect="1"/>
          </p:cNvPicPr>
          <p:nvPr/>
        </p:nvPicPr>
        <p:blipFill rotWithShape="1">
          <a:blip r:embed="rId8"/>
          <a:srcRect l="-1" r="-580" b="20739"/>
          <a:stretch/>
        </p:blipFill>
        <p:spPr>
          <a:xfrm>
            <a:off x="3420012" y="941802"/>
            <a:ext cx="3592562" cy="1597044"/>
          </a:xfrm>
          <a:prstGeom prst="rect">
            <a:avLst/>
          </a:prstGeom>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Picture 3" descr="C:\Users\Chia-Hung Chang\Pictures\2008-04-14 波包\波包 002.jpg"/>
          <p:cNvPicPr>
            <a:picLocks noChangeAspect="1" noChangeArrowheads="1"/>
          </p:cNvPicPr>
          <p:nvPr/>
        </p:nvPicPr>
        <p:blipFill>
          <a:blip r:embed="rId2">
            <a:lum bright="-10000" contrast="10000"/>
            <a:extLst>
              <a:ext uri="{28A0092B-C50C-407E-A947-70E740481C1C}">
                <a14:useLocalDpi xmlns:a14="http://schemas.microsoft.com/office/drawing/2010/main" val="0"/>
              </a:ext>
            </a:extLst>
          </a:blip>
          <a:srcRect l="13191" t="4893" r="53658" b="26437"/>
          <a:stretch>
            <a:fillRect/>
          </a:stretch>
        </p:blipFill>
        <p:spPr bwMode="auto">
          <a:xfrm>
            <a:off x="3040063" y="909638"/>
            <a:ext cx="2443162"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文字方塊 4"/>
          <p:cNvSpPr txBox="1">
            <a:spLocks noChangeArrowheads="1"/>
          </p:cNvSpPr>
          <p:nvPr/>
        </p:nvSpPr>
        <p:spPr bwMode="auto">
          <a:xfrm>
            <a:off x="3021312" y="5713413"/>
            <a:ext cx="47863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測不準原理可由波包的傅利葉分析推導出來</a:t>
            </a:r>
          </a:p>
        </p:txBody>
      </p:sp>
      <p:sp>
        <p:nvSpPr>
          <p:cNvPr id="202757" name="Text Box 2"/>
          <p:cNvSpPr txBox="1">
            <a:spLocks noChangeArrowheads="1"/>
          </p:cNvSpPr>
          <p:nvPr/>
        </p:nvSpPr>
        <p:spPr bwMode="auto">
          <a:xfrm>
            <a:off x="692955" y="101947"/>
            <a:ext cx="59237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波包就是介於兩者之間，位置及動量都有不準度的態：</a:t>
            </a:r>
          </a:p>
        </p:txBody>
      </p:sp>
      <p:pic>
        <p:nvPicPr>
          <p:cNvPr id="202758" name="Picture 3" descr="C:\Users\Chia-Hung Chang\Pictures\2008-04-14 波包\波包 002.jpg"/>
          <p:cNvPicPr>
            <a:picLocks noChangeAspect="1" noChangeArrowheads="1"/>
          </p:cNvPicPr>
          <p:nvPr/>
        </p:nvPicPr>
        <p:blipFill>
          <a:blip r:embed="rId2">
            <a:lum bright="-10000" contrast="10000"/>
            <a:extLst>
              <a:ext uri="{28A0092B-C50C-407E-A947-70E740481C1C}">
                <a14:useLocalDpi xmlns:a14="http://schemas.microsoft.com/office/drawing/2010/main" val="0"/>
              </a:ext>
            </a:extLst>
          </a:blip>
          <a:srcRect l="54012" t="4904" r="14989" b="31342"/>
          <a:stretch>
            <a:fillRect/>
          </a:stretch>
        </p:blipFill>
        <p:spPr bwMode="auto">
          <a:xfrm>
            <a:off x="3040063" y="3500438"/>
            <a:ext cx="23082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02759" name="文字方塊 9"/>
              <p:cNvSpPr txBox="1">
                <a:spLocks noChangeArrowheads="1"/>
              </p:cNvSpPr>
              <p:nvPr/>
            </p:nvSpPr>
            <p:spPr bwMode="auto">
              <a:xfrm>
                <a:off x="5459413" y="3706705"/>
                <a:ext cx="356850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動量</a:t>
                </a:r>
                <a14:m>
                  <m:oMath xmlns:m="http://schemas.openxmlformats.org/officeDocument/2006/math">
                    <m:r>
                      <a:rPr lang="en-US" altLang="zh-CN" sz="1800" i="1">
                        <a:latin typeface="Cambria Math" panose="02040503050406030204" pitchFamily="18" charset="0"/>
                        <a:ea typeface="Cambria Math" panose="02040503050406030204" pitchFamily="18" charset="0"/>
                      </a:rPr>
                      <m:t>ℏ</m:t>
                    </m:r>
                    <m:r>
                      <a:rPr lang="en-US" altLang="zh-CN" sz="1800" i="1">
                        <a:latin typeface="Cambria Math" panose="02040503050406030204" pitchFamily="18" charset="0"/>
                        <a:ea typeface="Cambria Math"/>
                      </a:rPr>
                      <m:t>𝑘</m:t>
                    </m:r>
                  </m:oMath>
                </a14:m>
                <a:r>
                  <a:rPr lang="zh-TW" altLang="en-US" sz="1800" dirty="0"/>
                  <a:t>的分布也會是高斯分布，</a:t>
                </a:r>
              </a:p>
            </p:txBody>
          </p:sp>
        </mc:Choice>
        <mc:Fallback xmlns="">
          <p:sp>
            <p:nvSpPr>
              <p:cNvPr id="202759" name="文字方塊 9"/>
              <p:cNvSpPr txBox="1">
                <a:spLocks noRot="1" noChangeAspect="1" noMove="1" noResize="1" noEditPoints="1" noAdjustHandles="1" noChangeArrowheads="1" noChangeShapeType="1" noTextEdit="1"/>
              </p:cNvSpPr>
              <p:nvPr/>
            </p:nvSpPr>
            <p:spPr bwMode="auto">
              <a:xfrm>
                <a:off x="5459413" y="3706705"/>
                <a:ext cx="3568506" cy="369332"/>
              </a:xfrm>
              <a:prstGeom prst="rect">
                <a:avLst/>
              </a:prstGeom>
              <a:blipFill>
                <a:blip r:embed="rId3"/>
                <a:stretch>
                  <a:fillRect l="-1779" t="-6452" b="-1935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02760" name="文字方塊 10"/>
          <p:cNvSpPr txBox="1">
            <a:spLocks noChangeArrowheads="1"/>
          </p:cNvSpPr>
          <p:nvPr/>
        </p:nvSpPr>
        <p:spPr bwMode="auto">
          <a:xfrm>
            <a:off x="4624388" y="4437063"/>
            <a:ext cx="500062"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l-GR" altLang="zh-TW" sz="1800"/>
              <a:t>Δ</a:t>
            </a:r>
            <a:r>
              <a:rPr lang="en-US" altLang="zh-TW" sz="1800" i="1">
                <a:cs typeface="Times New Roman" pitchFamily="18" charset="0"/>
              </a:rPr>
              <a:t>k</a:t>
            </a:r>
            <a:endParaRPr lang="zh-TW" altLang="en-US" sz="1800" i="1">
              <a:cs typeface="Times New Roman" pitchFamily="18" charset="0"/>
            </a:endParaRPr>
          </a:p>
        </p:txBody>
      </p:sp>
      <p:sp>
        <p:nvSpPr>
          <p:cNvPr id="202761" name="文字方塊 11"/>
          <p:cNvSpPr txBox="1">
            <a:spLocks noChangeArrowheads="1"/>
          </p:cNvSpPr>
          <p:nvPr/>
        </p:nvSpPr>
        <p:spPr bwMode="auto">
          <a:xfrm>
            <a:off x="4826000" y="1766888"/>
            <a:ext cx="633413"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l-GR" altLang="zh-TW" sz="1800"/>
              <a:t>Δ</a:t>
            </a:r>
            <a:r>
              <a:rPr lang="en-US" altLang="zh-TW" sz="1800" i="1">
                <a:cs typeface="Times New Roman" pitchFamily="18" charset="0"/>
              </a:rPr>
              <a:t>x</a:t>
            </a:r>
            <a:endParaRPr lang="zh-TW" altLang="en-US" sz="1800" i="1">
              <a:cs typeface="Times New Roman" pitchFamily="18" charset="0"/>
            </a:endParaRPr>
          </a:p>
        </p:txBody>
      </p:sp>
      <p:sp>
        <p:nvSpPr>
          <p:cNvPr id="202762" name="文字方塊 12"/>
          <p:cNvSpPr txBox="1">
            <a:spLocks noChangeArrowheads="1"/>
          </p:cNvSpPr>
          <p:nvPr/>
        </p:nvSpPr>
        <p:spPr bwMode="auto">
          <a:xfrm>
            <a:off x="5561013" y="1628775"/>
            <a:ext cx="35829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波強度的分布會是一個高斯分布，</a:t>
            </a:r>
          </a:p>
        </p:txBody>
      </p:sp>
      <p:pic>
        <p:nvPicPr>
          <p:cNvPr id="202763" name="Picture 4" descr="C:\Users\Chia-Hung Chang\Downloads\Data\Knight\Media\Chapter40\Images\40_17Figure-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302" y="928329"/>
            <a:ext cx="2124075"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3021312" y="6148751"/>
            <a:ext cx="527635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原來當初薛丁格的波包觀念並不是全然無用。</a:t>
            </a:r>
          </a:p>
        </p:txBody>
      </p:sp>
      <p:pic>
        <p:nvPicPr>
          <p:cNvPr id="15" name="Picture 6" descr="41bio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65599" y="5364529"/>
            <a:ext cx="1010858" cy="1219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2" descr="C:\Users\Chia-Hung Chang\Downloads\Data\Knight\Media\Chapter40\Images\40_14Figure-F.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622" y="2924944"/>
            <a:ext cx="2713755" cy="2089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矩形 8"/>
          <p:cNvSpPr>
            <a:spLocks noChangeArrowheads="1"/>
          </p:cNvSpPr>
          <p:nvPr/>
        </p:nvSpPr>
        <p:spPr bwMode="auto">
          <a:xfrm>
            <a:off x="692955" y="485964"/>
            <a:ext cx="798350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將波長類似的波疊加起來，可以製造出只在一個小範圍內波函數不為零的波包</a:t>
            </a:r>
          </a:p>
        </p:txBody>
      </p:sp>
      <mc:AlternateContent xmlns:mc="http://schemas.openxmlformats.org/markup-compatibility/2006" xmlns:a14="http://schemas.microsoft.com/office/drawing/2010/main">
        <mc:Choice Requires="a14">
          <p:sp>
            <p:nvSpPr>
              <p:cNvPr id="18" name="文字方塊 27">
                <a:extLst>
                  <a:ext uri="{FF2B5EF4-FFF2-40B4-BE49-F238E27FC236}">
                    <a16:creationId xmlns:a16="http://schemas.microsoft.com/office/drawing/2014/main" id="{CB6D4228-0508-F642-853B-2A5CAA231903}"/>
                  </a:ext>
                </a:extLst>
              </p:cNvPr>
              <p:cNvSpPr txBox="1"/>
              <p:nvPr/>
            </p:nvSpPr>
            <p:spPr bwMode="auto">
              <a:xfrm>
                <a:off x="5530406" y="4698754"/>
                <a:ext cx="1379800" cy="610936"/>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b="0" i="1" smtClean="0">
                          <a:latin typeface="Cambria Math"/>
                          <a:ea typeface="Cambria Math"/>
                        </a:rPr>
                        <m:t>∙∆</m:t>
                      </m:r>
                      <m:r>
                        <a:rPr lang="en-US" altLang="zh-CN" sz="1800" b="0" i="1" smtClean="0">
                          <a:latin typeface="Cambria Math" panose="02040503050406030204" pitchFamily="18" charset="0"/>
                          <a:ea typeface="Cambria Math"/>
                        </a:rPr>
                        <m:t>𝑘</m:t>
                      </m:r>
                      <m:r>
                        <a:rPr lang="en-US" altLang="zh-CN" sz="1800" b="0" i="1" smtClean="0">
                          <a:latin typeface="Cambria Math" panose="02040503050406030204" pitchFamily="18" charset="0"/>
                          <a:ea typeface="Cambria Math"/>
                        </a:rPr>
                        <m:t>=</m:t>
                      </m:r>
                      <m:f>
                        <m:fPr>
                          <m:ctrlPr>
                            <a:rPr lang="en-US" altLang="zh-CN" sz="1800" b="0" i="1" smtClean="0">
                              <a:latin typeface="Cambria Math" panose="02040503050406030204" pitchFamily="18" charset="0"/>
                              <a:ea typeface="Cambria Math"/>
                            </a:rPr>
                          </m:ctrlPr>
                        </m:fPr>
                        <m:num>
                          <m:r>
                            <a:rPr lang="en-US" altLang="zh-CN" sz="1800" b="0" i="1" smtClean="0">
                              <a:latin typeface="Cambria Math" panose="02040503050406030204" pitchFamily="18" charset="0"/>
                              <a:ea typeface="Cambria Math"/>
                            </a:rPr>
                            <m:t>1</m:t>
                          </m:r>
                        </m:num>
                        <m:den>
                          <m:r>
                            <a:rPr lang="en-US" altLang="zh-CN" sz="1800" b="0" i="1" smtClean="0">
                              <a:latin typeface="Cambria Math"/>
                              <a:ea typeface="Cambria Math"/>
                            </a:rPr>
                            <m:t>2</m:t>
                          </m:r>
                        </m:den>
                      </m:f>
                    </m:oMath>
                  </m:oMathPara>
                </a14:m>
                <a:endParaRPr lang="zh-CN" altLang="en-US" sz="1800" i="1" dirty="0"/>
              </a:p>
            </p:txBody>
          </p:sp>
        </mc:Choice>
        <mc:Fallback xmlns="">
          <p:sp>
            <p:nvSpPr>
              <p:cNvPr id="18" name="文字方塊 27">
                <a:extLst>
                  <a:ext uri="{FF2B5EF4-FFF2-40B4-BE49-F238E27FC236}">
                    <a16:creationId xmlns:a16="http://schemas.microsoft.com/office/drawing/2014/main" id="{CB6D4228-0508-F642-853B-2A5CAA231903}"/>
                  </a:ext>
                </a:extLst>
              </p:cNvPr>
              <p:cNvSpPr txBox="1">
                <a:spLocks noRot="1" noChangeAspect="1" noMove="1" noResize="1" noEditPoints="1" noAdjustHandles="1" noChangeArrowheads="1" noChangeShapeType="1" noTextEdit="1"/>
              </p:cNvSpPr>
              <p:nvPr/>
            </p:nvSpPr>
            <p:spPr bwMode="auto">
              <a:xfrm>
                <a:off x="5530406" y="4698754"/>
                <a:ext cx="1379800" cy="610936"/>
              </a:xfrm>
              <a:prstGeom prst="rect">
                <a:avLst/>
              </a:prstGeom>
              <a:blipFill>
                <a:blip r:embed="rId7"/>
                <a:stretch>
                  <a:fillRect b="-4082"/>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74A6155-9F4B-CFAE-FAD3-30F42669B4D4}"/>
                  </a:ext>
                </a:extLst>
              </p:cNvPr>
              <p:cNvSpPr txBox="1"/>
              <p:nvPr/>
            </p:nvSpPr>
            <p:spPr>
              <a:xfrm>
                <a:off x="5538237" y="2048881"/>
                <a:ext cx="3582987" cy="369332"/>
              </a:xfrm>
              <a:prstGeom prst="rect">
                <a:avLst/>
              </a:prstGeom>
              <a:noFill/>
            </p:spPr>
            <p:txBody>
              <a:bodyPr wrap="square">
                <a:spAutoFit/>
              </a:bodyPr>
              <a:lstStyle/>
              <a:p>
                <a:r>
                  <a:rPr lang="zh-TW" altLang="en-US" sz="1800" dirty="0">
                    <a:latin typeface="+mn-ea"/>
                    <a:ea typeface="+mn-ea"/>
                  </a:rPr>
                  <a:t>寬度即是位置測量的不準度</a:t>
                </a:r>
                <a14:m>
                  <m:oMath xmlns:m="http://schemas.openxmlformats.org/officeDocument/2006/math">
                    <m:r>
                      <a:rPr lang="zh-CN" altLang="en-US" sz="1800" i="1">
                        <a:latin typeface="Cambria Math"/>
                      </a:rPr>
                      <m:t>∆</m:t>
                    </m:r>
                    <m:r>
                      <a:rPr lang="en-US" altLang="zh-CN" sz="1800" i="1">
                        <a:latin typeface="Cambria Math"/>
                      </a:rPr>
                      <m:t>𝑥</m:t>
                    </m:r>
                  </m:oMath>
                </a14:m>
                <a:r>
                  <a:rPr lang="zh-TW" altLang="en-US" sz="1800" dirty="0">
                    <a:latin typeface="+mn-ea"/>
                    <a:ea typeface="+mn-ea"/>
                  </a:rPr>
                  <a:t>。</a:t>
                </a:r>
                <a:endParaRPr lang="en-US" sz="1800" dirty="0">
                  <a:latin typeface="+mn-ea"/>
                  <a:ea typeface="+mn-ea"/>
                </a:endParaRPr>
              </a:p>
            </p:txBody>
          </p:sp>
        </mc:Choice>
        <mc:Fallback xmlns="">
          <p:sp>
            <p:nvSpPr>
              <p:cNvPr id="4" name="TextBox 3">
                <a:extLst>
                  <a:ext uri="{FF2B5EF4-FFF2-40B4-BE49-F238E27FC236}">
                    <a16:creationId xmlns:a16="http://schemas.microsoft.com/office/drawing/2014/main" id="{774A6155-9F4B-CFAE-FAD3-30F42669B4D4}"/>
                  </a:ext>
                </a:extLst>
              </p:cNvPr>
              <p:cNvSpPr txBox="1">
                <a:spLocks noRot="1" noChangeAspect="1" noMove="1" noResize="1" noEditPoints="1" noAdjustHandles="1" noChangeArrowheads="1" noChangeShapeType="1" noTextEdit="1"/>
              </p:cNvSpPr>
              <p:nvPr/>
            </p:nvSpPr>
            <p:spPr>
              <a:xfrm>
                <a:off x="5538237" y="2048881"/>
                <a:ext cx="3582987" cy="369332"/>
              </a:xfrm>
              <a:prstGeom prst="rect">
                <a:avLst/>
              </a:prstGeom>
              <a:blipFill>
                <a:blip r:embed="rId8"/>
                <a:stretch>
                  <a:fillRect l="-1413"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4D9843E-3C7A-6E19-A6D8-73D369731BDB}"/>
                  </a:ext>
                </a:extLst>
              </p:cNvPr>
              <p:cNvSpPr txBox="1"/>
              <p:nvPr/>
            </p:nvSpPr>
            <p:spPr>
              <a:xfrm>
                <a:off x="5459413" y="4163918"/>
                <a:ext cx="3039985" cy="369332"/>
              </a:xfrm>
              <a:prstGeom prst="rect">
                <a:avLst/>
              </a:prstGeom>
              <a:noFill/>
            </p:spPr>
            <p:txBody>
              <a:bodyPr wrap="square">
                <a:spAutoFit/>
              </a:bodyPr>
              <a:lstStyle/>
              <a:p>
                <a:r>
                  <a:rPr lang="zh-TW" altLang="en-US" sz="1800" dirty="0"/>
                  <a:t>寬度即是動量不準度</a:t>
                </a:r>
                <a14:m>
                  <m:oMath xmlns:m="http://schemas.openxmlformats.org/officeDocument/2006/math">
                    <m:r>
                      <a:rPr lang="en-US" altLang="zh-CN" sz="1800" i="1" smtClean="0">
                        <a:latin typeface="Cambria Math" panose="02040503050406030204" pitchFamily="18" charset="0"/>
                        <a:ea typeface="Cambria Math" panose="02040503050406030204" pitchFamily="18" charset="0"/>
                      </a:rPr>
                      <m:t>ℏ</m:t>
                    </m:r>
                    <m:r>
                      <a:rPr lang="en-US" altLang="zh-CN" sz="1800" i="1">
                        <a:latin typeface="Cambria Math"/>
                        <a:ea typeface="Cambria Math"/>
                      </a:rPr>
                      <m:t>∆</m:t>
                    </m:r>
                    <m:r>
                      <a:rPr lang="en-US" altLang="zh-CN" sz="1800" i="1">
                        <a:latin typeface="Cambria Math" panose="02040503050406030204" pitchFamily="18" charset="0"/>
                        <a:ea typeface="Cambria Math"/>
                      </a:rPr>
                      <m:t>𝑘</m:t>
                    </m:r>
                  </m:oMath>
                </a14:m>
                <a:r>
                  <a:rPr lang="zh-TW" altLang="en-US" sz="1800" dirty="0"/>
                  <a:t>。</a:t>
                </a:r>
                <a:endParaRPr lang="en-US" sz="1800" dirty="0"/>
              </a:p>
            </p:txBody>
          </p:sp>
        </mc:Choice>
        <mc:Fallback xmlns="">
          <p:sp>
            <p:nvSpPr>
              <p:cNvPr id="6" name="TextBox 5">
                <a:extLst>
                  <a:ext uri="{FF2B5EF4-FFF2-40B4-BE49-F238E27FC236}">
                    <a16:creationId xmlns:a16="http://schemas.microsoft.com/office/drawing/2014/main" id="{04D9843E-3C7A-6E19-A6D8-73D369731BDB}"/>
                  </a:ext>
                </a:extLst>
              </p:cNvPr>
              <p:cNvSpPr txBox="1">
                <a:spLocks noRot="1" noChangeAspect="1" noMove="1" noResize="1" noEditPoints="1" noAdjustHandles="1" noChangeArrowheads="1" noChangeShapeType="1" noTextEdit="1"/>
              </p:cNvSpPr>
              <p:nvPr/>
            </p:nvSpPr>
            <p:spPr>
              <a:xfrm>
                <a:off x="5459413" y="4163918"/>
                <a:ext cx="3039985" cy="369332"/>
              </a:xfrm>
              <a:prstGeom prst="rect">
                <a:avLst/>
              </a:prstGeom>
              <a:blipFill>
                <a:blip r:embed="rId9"/>
                <a:stretch>
                  <a:fillRect l="-2083" t="-6452" b="-19355"/>
                </a:stretch>
              </a:blipFill>
            </p:spPr>
            <p:txBody>
              <a:bodyPr/>
              <a:lstStyle/>
              <a:p>
                <a:r>
                  <a:rPr lang="en-US">
                    <a:noFill/>
                  </a:rPr>
                  <a:t> </a:t>
                </a:r>
              </a:p>
            </p:txBody>
          </p:sp>
        </mc:Fallback>
      </mc:AlternateContent>
    </p:spTree>
    <p:extLst>
      <p:ext uri="{BB962C8B-B14F-4D97-AF65-F5344CB8AC3E}">
        <p14:creationId xmlns:p14="http://schemas.microsoft.com/office/powerpoint/2010/main" val="1040471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2754"/>
                                        </p:tgtEl>
                                        <p:attrNameLst>
                                          <p:attrName>style.visibility</p:attrName>
                                        </p:attrNameLst>
                                      </p:cBhvr>
                                      <p:to>
                                        <p:strVal val="visible"/>
                                      </p:to>
                                    </p:set>
                                    <p:anim calcmode="lin" valueType="num">
                                      <p:cBhvr additive="base">
                                        <p:cTn id="7" dur="500" fill="hold"/>
                                        <p:tgtEl>
                                          <p:spTgt spid="202754"/>
                                        </p:tgtEl>
                                        <p:attrNameLst>
                                          <p:attrName>ppt_x</p:attrName>
                                        </p:attrNameLst>
                                      </p:cBhvr>
                                      <p:tavLst>
                                        <p:tav tm="0">
                                          <p:val>
                                            <p:strVal val="#ppt_x"/>
                                          </p:val>
                                        </p:tav>
                                        <p:tav tm="100000">
                                          <p:val>
                                            <p:strVal val="#ppt_x"/>
                                          </p:val>
                                        </p:tav>
                                      </p:tavLst>
                                    </p:anim>
                                    <p:anim calcmode="lin" valueType="num">
                                      <p:cBhvr additive="base">
                                        <p:cTn id="8" dur="500" fill="hold"/>
                                        <p:tgtEl>
                                          <p:spTgt spid="20275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2761"/>
                                        </p:tgtEl>
                                        <p:attrNameLst>
                                          <p:attrName>style.visibility</p:attrName>
                                        </p:attrNameLst>
                                      </p:cBhvr>
                                      <p:to>
                                        <p:strVal val="visible"/>
                                      </p:to>
                                    </p:set>
                                    <p:anim calcmode="lin" valueType="num">
                                      <p:cBhvr additive="base">
                                        <p:cTn id="11" dur="500" fill="hold"/>
                                        <p:tgtEl>
                                          <p:spTgt spid="202761"/>
                                        </p:tgtEl>
                                        <p:attrNameLst>
                                          <p:attrName>ppt_x</p:attrName>
                                        </p:attrNameLst>
                                      </p:cBhvr>
                                      <p:tavLst>
                                        <p:tav tm="0">
                                          <p:val>
                                            <p:strVal val="#ppt_x"/>
                                          </p:val>
                                        </p:tav>
                                        <p:tav tm="100000">
                                          <p:val>
                                            <p:strVal val="#ppt_x"/>
                                          </p:val>
                                        </p:tav>
                                      </p:tavLst>
                                    </p:anim>
                                    <p:anim calcmode="lin" valueType="num">
                                      <p:cBhvr additive="base">
                                        <p:cTn id="12" dur="500" fill="hold"/>
                                        <p:tgtEl>
                                          <p:spTgt spid="20276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2762"/>
                                        </p:tgtEl>
                                        <p:attrNameLst>
                                          <p:attrName>style.visibility</p:attrName>
                                        </p:attrNameLst>
                                      </p:cBhvr>
                                      <p:to>
                                        <p:strVal val="visible"/>
                                      </p:to>
                                    </p:set>
                                    <p:anim calcmode="lin" valueType="num">
                                      <p:cBhvr additive="base">
                                        <p:cTn id="15" dur="500" fill="hold"/>
                                        <p:tgtEl>
                                          <p:spTgt spid="202762"/>
                                        </p:tgtEl>
                                        <p:attrNameLst>
                                          <p:attrName>ppt_x</p:attrName>
                                        </p:attrNameLst>
                                      </p:cBhvr>
                                      <p:tavLst>
                                        <p:tav tm="0">
                                          <p:val>
                                            <p:strVal val="#ppt_x"/>
                                          </p:val>
                                        </p:tav>
                                        <p:tav tm="100000">
                                          <p:val>
                                            <p:strVal val="#ppt_x"/>
                                          </p:val>
                                        </p:tav>
                                      </p:tavLst>
                                    </p:anim>
                                    <p:anim calcmode="lin" valueType="num">
                                      <p:cBhvr additive="base">
                                        <p:cTn id="16" dur="500" fill="hold"/>
                                        <p:tgtEl>
                                          <p:spTgt spid="20276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2758"/>
                                        </p:tgtEl>
                                        <p:attrNameLst>
                                          <p:attrName>style.visibility</p:attrName>
                                        </p:attrNameLst>
                                      </p:cBhvr>
                                      <p:to>
                                        <p:strVal val="visible"/>
                                      </p:to>
                                    </p:set>
                                    <p:anim calcmode="lin" valueType="num">
                                      <p:cBhvr additive="base">
                                        <p:cTn id="25" dur="500" fill="hold"/>
                                        <p:tgtEl>
                                          <p:spTgt spid="202758"/>
                                        </p:tgtEl>
                                        <p:attrNameLst>
                                          <p:attrName>ppt_x</p:attrName>
                                        </p:attrNameLst>
                                      </p:cBhvr>
                                      <p:tavLst>
                                        <p:tav tm="0">
                                          <p:val>
                                            <p:strVal val="#ppt_x"/>
                                          </p:val>
                                        </p:tav>
                                        <p:tav tm="100000">
                                          <p:val>
                                            <p:strVal val="#ppt_x"/>
                                          </p:val>
                                        </p:tav>
                                      </p:tavLst>
                                    </p:anim>
                                    <p:anim calcmode="lin" valueType="num">
                                      <p:cBhvr additive="base">
                                        <p:cTn id="26" dur="500" fill="hold"/>
                                        <p:tgtEl>
                                          <p:spTgt spid="20275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02759"/>
                                        </p:tgtEl>
                                        <p:attrNameLst>
                                          <p:attrName>style.visibility</p:attrName>
                                        </p:attrNameLst>
                                      </p:cBhvr>
                                      <p:to>
                                        <p:strVal val="visible"/>
                                      </p:to>
                                    </p:set>
                                    <p:anim calcmode="lin" valueType="num">
                                      <p:cBhvr additive="base">
                                        <p:cTn id="29" dur="500" fill="hold"/>
                                        <p:tgtEl>
                                          <p:spTgt spid="202759"/>
                                        </p:tgtEl>
                                        <p:attrNameLst>
                                          <p:attrName>ppt_x</p:attrName>
                                        </p:attrNameLst>
                                      </p:cBhvr>
                                      <p:tavLst>
                                        <p:tav tm="0">
                                          <p:val>
                                            <p:strVal val="#ppt_x"/>
                                          </p:val>
                                        </p:tav>
                                        <p:tav tm="100000">
                                          <p:val>
                                            <p:strVal val="#ppt_x"/>
                                          </p:val>
                                        </p:tav>
                                      </p:tavLst>
                                    </p:anim>
                                    <p:anim calcmode="lin" valueType="num">
                                      <p:cBhvr additive="base">
                                        <p:cTn id="30" dur="500" fill="hold"/>
                                        <p:tgtEl>
                                          <p:spTgt spid="202759"/>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02760"/>
                                        </p:tgtEl>
                                        <p:attrNameLst>
                                          <p:attrName>style.visibility</p:attrName>
                                        </p:attrNameLst>
                                      </p:cBhvr>
                                      <p:to>
                                        <p:strVal val="visible"/>
                                      </p:to>
                                    </p:set>
                                    <p:anim calcmode="lin" valueType="num">
                                      <p:cBhvr additive="base">
                                        <p:cTn id="33" dur="500" fill="hold"/>
                                        <p:tgtEl>
                                          <p:spTgt spid="202760"/>
                                        </p:tgtEl>
                                        <p:attrNameLst>
                                          <p:attrName>ppt_x</p:attrName>
                                        </p:attrNameLst>
                                      </p:cBhvr>
                                      <p:tavLst>
                                        <p:tav tm="0">
                                          <p:val>
                                            <p:strVal val="#ppt_x"/>
                                          </p:val>
                                        </p:tav>
                                        <p:tav tm="100000">
                                          <p:val>
                                            <p:strVal val="#ppt_x"/>
                                          </p:val>
                                        </p:tav>
                                      </p:tavLst>
                                    </p:anim>
                                    <p:anim calcmode="lin" valueType="num">
                                      <p:cBhvr additive="base">
                                        <p:cTn id="34" dur="500" fill="hold"/>
                                        <p:tgtEl>
                                          <p:spTgt spid="20276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02756"/>
                                        </p:tgtEl>
                                        <p:attrNameLst>
                                          <p:attrName>style.visibility</p:attrName>
                                        </p:attrNameLst>
                                      </p:cBhvr>
                                      <p:to>
                                        <p:strVal val="visible"/>
                                      </p:to>
                                    </p:set>
                                    <p:anim calcmode="lin" valueType="num">
                                      <p:cBhvr additive="base">
                                        <p:cTn id="43" dur="500" fill="hold"/>
                                        <p:tgtEl>
                                          <p:spTgt spid="202756"/>
                                        </p:tgtEl>
                                        <p:attrNameLst>
                                          <p:attrName>ppt_x</p:attrName>
                                        </p:attrNameLst>
                                      </p:cBhvr>
                                      <p:tavLst>
                                        <p:tav tm="0">
                                          <p:val>
                                            <p:strVal val="#ppt_x"/>
                                          </p:val>
                                        </p:tav>
                                        <p:tav tm="100000">
                                          <p:val>
                                            <p:strVal val="#ppt_x"/>
                                          </p:val>
                                        </p:tav>
                                      </p:tavLst>
                                    </p:anim>
                                    <p:anim calcmode="lin" valueType="num">
                                      <p:cBhvr additive="base">
                                        <p:cTn id="44" dur="500" fill="hold"/>
                                        <p:tgtEl>
                                          <p:spTgt spid="202756"/>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additive="base">
                                        <p:cTn id="47" dur="500" fill="hold"/>
                                        <p:tgtEl>
                                          <p:spTgt spid="2"/>
                                        </p:tgtEl>
                                        <p:attrNameLst>
                                          <p:attrName>ppt_x</p:attrName>
                                        </p:attrNameLst>
                                      </p:cBhvr>
                                      <p:tavLst>
                                        <p:tav tm="0">
                                          <p:val>
                                            <p:strVal val="#ppt_x"/>
                                          </p:val>
                                        </p:tav>
                                        <p:tav tm="100000">
                                          <p:val>
                                            <p:strVal val="#ppt_x"/>
                                          </p:val>
                                        </p:tav>
                                      </p:tavLst>
                                    </p:anim>
                                    <p:anim calcmode="lin" valueType="num">
                                      <p:cBhvr additive="base">
                                        <p:cTn id="48" dur="500" fill="hold"/>
                                        <p:tgtEl>
                                          <p:spTgt spid="2"/>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 calcmode="lin" valueType="num">
                                      <p:cBhvr additive="base">
                                        <p:cTn id="51" dur="500" fill="hold"/>
                                        <p:tgtEl>
                                          <p:spTgt spid="15"/>
                                        </p:tgtEl>
                                        <p:attrNameLst>
                                          <p:attrName>ppt_x</p:attrName>
                                        </p:attrNameLst>
                                      </p:cBhvr>
                                      <p:tavLst>
                                        <p:tav tm="0">
                                          <p:val>
                                            <p:strVal val="#ppt_x"/>
                                          </p:val>
                                        </p:tav>
                                        <p:tav tm="100000">
                                          <p:val>
                                            <p:strVal val="#ppt_x"/>
                                          </p:val>
                                        </p:tav>
                                      </p:tavLst>
                                    </p:anim>
                                    <p:anim calcmode="lin" valueType="num">
                                      <p:cBhvr additive="base">
                                        <p:cTn id="52" dur="500" fill="hold"/>
                                        <p:tgtEl>
                                          <p:spTgt spid="15"/>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6" grpId="0"/>
      <p:bldP spid="202759" grpId="0"/>
      <p:bldP spid="202760" grpId="0" animBg="1"/>
      <p:bldP spid="202761" grpId="0" animBg="1"/>
      <p:bldP spid="202762" grpId="0"/>
      <p:bldP spid="2" grpId="0"/>
      <p:bldP spid="18" grpId="0" animBg="1"/>
      <p:bldP spid="4"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9" name="Picture 2" descr="File:Hydrogen transitions.sv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1484784"/>
            <a:ext cx="3936140" cy="295210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5300" name="矩形 6"/>
          <p:cNvSpPr>
            <a:spLocks noChangeArrowheads="1"/>
          </p:cNvSpPr>
          <p:nvPr/>
        </p:nvSpPr>
        <p:spPr bwMode="auto">
          <a:xfrm>
            <a:off x="2267744" y="4717992"/>
            <a:ext cx="45365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電子在穩定態之間</a:t>
            </a:r>
            <a:r>
              <a:rPr lang="zh-TW" altLang="en-US" sz="1800" dirty="0">
                <a:solidFill>
                  <a:srgbClr val="FF0000"/>
                </a:solidFill>
              </a:rPr>
              <a:t>躍遷的過程如何描述？</a:t>
            </a:r>
            <a:endParaRPr lang="en-US" altLang="zh-TW" sz="1800" dirty="0">
              <a:solidFill>
                <a:srgbClr val="FF0000"/>
              </a:solidFill>
            </a:endParaRPr>
          </a:p>
        </p:txBody>
      </p:sp>
    </p:spTree>
    <p:extLst>
      <p:ext uri="{BB962C8B-B14F-4D97-AF65-F5344CB8AC3E}">
        <p14:creationId xmlns:p14="http://schemas.microsoft.com/office/powerpoint/2010/main" val="54632347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文字方塊 3"/>
          <p:cNvSpPr txBox="1">
            <a:spLocks noChangeArrowheads="1"/>
          </p:cNvSpPr>
          <p:nvPr/>
        </p:nvSpPr>
        <p:spPr bwMode="auto">
          <a:xfrm>
            <a:off x="2286000" y="1196752"/>
            <a:ext cx="45005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sz="1800" dirty="0"/>
              <a:t>只是波包會擴散！</a:t>
            </a:r>
          </a:p>
        </p:txBody>
      </p:sp>
      <p:pic>
        <p:nvPicPr>
          <p:cNvPr id="72707" name="圖片 1" descr="wave 004.jpg"/>
          <p:cNvPicPr>
            <a:picLocks noChangeAspect="1"/>
          </p:cNvPicPr>
          <p:nvPr/>
        </p:nvPicPr>
        <p:blipFill>
          <a:blip r:embed="rId2" cstate="print">
            <a:lum bright="-14000" contrast="10000"/>
            <a:extLst>
              <a:ext uri="{28A0092B-C50C-407E-A947-70E740481C1C}">
                <a14:useLocalDpi xmlns:a14="http://schemas.microsoft.com/office/drawing/2010/main" val="0"/>
              </a:ext>
            </a:extLst>
          </a:blip>
          <a:srcRect l="5974" r="20454" b="55402"/>
          <a:stretch>
            <a:fillRect/>
          </a:stretch>
        </p:blipFill>
        <p:spPr bwMode="auto">
          <a:xfrm>
            <a:off x="2286000" y="1714500"/>
            <a:ext cx="4286250" cy="311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文字方塊 3"/>
          <p:cNvSpPr txBox="1">
            <a:spLocks noChangeArrowheads="1"/>
          </p:cNvSpPr>
          <p:nvPr/>
        </p:nvSpPr>
        <p:spPr bwMode="auto">
          <a:xfrm>
            <a:off x="2286000" y="5000625"/>
            <a:ext cx="5674369"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sz="1800" dirty="0"/>
              <a:t>原來較窄的波包，因為動量不準度大，擴散較快！</a:t>
            </a:r>
          </a:p>
        </p:txBody>
      </p:sp>
      <p:sp>
        <p:nvSpPr>
          <p:cNvPr id="72709" name="文字方塊 4"/>
          <p:cNvSpPr txBox="1">
            <a:spLocks noChangeArrowheads="1"/>
          </p:cNvSpPr>
          <p:nvPr/>
        </p:nvSpPr>
        <p:spPr bwMode="auto">
          <a:xfrm>
            <a:off x="2286000" y="5500688"/>
            <a:ext cx="50262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sz="1800" dirty="0"/>
              <a:t>原來較寬的波包，因為動量不準度小，擴散較慢！</a:t>
            </a:r>
          </a:p>
        </p:txBody>
      </p:sp>
    </p:spTree>
    <p:extLst>
      <p:ext uri="{BB962C8B-B14F-4D97-AF65-F5344CB8AC3E}">
        <p14:creationId xmlns:p14="http://schemas.microsoft.com/office/powerpoint/2010/main" val="2564578980"/>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7" name="Picture 4" descr="4020"/>
          <p:cNvPicPr>
            <a:picLocks noChangeAspect="1" noChangeArrowheads="1"/>
          </p:cNvPicPr>
          <p:nvPr/>
        </p:nvPicPr>
        <p:blipFill>
          <a:blip r:embed="rId2">
            <a:extLst>
              <a:ext uri="{28A0092B-C50C-407E-A947-70E740481C1C}">
                <a14:useLocalDpi xmlns:a14="http://schemas.microsoft.com/office/drawing/2010/main" val="0"/>
              </a:ext>
            </a:extLst>
          </a:blip>
          <a:srcRect b="11456"/>
          <a:stretch>
            <a:fillRect/>
          </a:stretch>
        </p:blipFill>
        <p:spPr bwMode="auto">
          <a:xfrm>
            <a:off x="3824288" y="2976563"/>
            <a:ext cx="2724150"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8" name="Oval 7"/>
          <p:cNvSpPr>
            <a:spLocks noChangeArrowheads="1"/>
          </p:cNvSpPr>
          <p:nvPr/>
        </p:nvSpPr>
        <p:spPr bwMode="auto">
          <a:xfrm>
            <a:off x="2887663" y="3263900"/>
            <a:ext cx="320675" cy="3175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sp>
        <p:nvSpPr>
          <p:cNvPr id="195589" name="Text Box 6"/>
          <p:cNvSpPr txBox="1">
            <a:spLocks noChangeArrowheads="1"/>
          </p:cNvSpPr>
          <p:nvPr/>
        </p:nvSpPr>
        <p:spPr bwMode="auto">
          <a:xfrm>
            <a:off x="2339975" y="4148138"/>
            <a:ext cx="44640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電子的所謂顆粒狀不是一般的古典的顆粒</a:t>
            </a:r>
          </a:p>
        </p:txBody>
      </p:sp>
      <p:sp>
        <p:nvSpPr>
          <p:cNvPr id="195590" name="文字方塊 5"/>
          <p:cNvSpPr txBox="1">
            <a:spLocks noChangeArrowheads="1"/>
          </p:cNvSpPr>
          <p:nvPr/>
        </p:nvSpPr>
        <p:spPr bwMode="auto">
          <a:xfrm>
            <a:off x="2339975" y="4652963"/>
            <a:ext cx="41767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它是一個受測不準原理限制的粒子！</a:t>
            </a:r>
          </a:p>
        </p:txBody>
      </p:sp>
      <p:sp>
        <p:nvSpPr>
          <p:cNvPr id="3" name="文字方塊 3">
            <a:extLst>
              <a:ext uri="{FF2B5EF4-FFF2-40B4-BE49-F238E27FC236}">
                <a16:creationId xmlns:a16="http://schemas.microsoft.com/office/drawing/2014/main" id="{7717A70E-0AB0-A9F7-5D2C-5E8BFE1B1E6C}"/>
              </a:ext>
            </a:extLst>
          </p:cNvPr>
          <p:cNvSpPr txBox="1">
            <a:spLocks noChangeArrowheads="1"/>
          </p:cNvSpPr>
          <p:nvPr/>
        </p:nvSpPr>
        <p:spPr bwMode="auto">
          <a:xfrm>
            <a:off x="1115616" y="1767833"/>
            <a:ext cx="7200900" cy="874407"/>
          </a:xfrm>
          <a:prstGeom prst="rect">
            <a:avLst/>
          </a:prstGeom>
          <a:noFill/>
          <a:ln w="317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lnSpc>
                <a:spcPct val="150000"/>
              </a:lnSpc>
              <a:spcBef>
                <a:spcPct val="0"/>
              </a:spcBef>
              <a:buFontTx/>
              <a:buNone/>
            </a:pPr>
            <a:r>
              <a:rPr lang="zh-TW" altLang="en-US" sz="1800" dirty="0">
                <a:solidFill>
                  <a:srgbClr val="FF0000"/>
                </a:solidFill>
              </a:rPr>
              <a:t>量子世界特性二</a:t>
            </a:r>
            <a:r>
              <a:rPr lang="zh-TW" altLang="en-US" sz="1800" dirty="0"/>
              <a:t>：電子的</a:t>
            </a:r>
            <a:r>
              <a:rPr lang="zh-TW" altLang="en-US" sz="1800" dirty="0">
                <a:solidFill>
                  <a:srgbClr val="FF0000"/>
                </a:solidFill>
              </a:rPr>
              <a:t>位置與動量</a:t>
            </a:r>
            <a:r>
              <a:rPr lang="zh-TW" altLang="en-US" sz="1800" dirty="0"/>
              <a:t>不能同時精確測量，位置精確測定的態與動量精確測定的態是不相容的，因此電子的狀態是多面向的！</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文字方塊 1"/>
          <p:cNvSpPr txBox="1">
            <a:spLocks noChangeArrowheads="1"/>
          </p:cNvSpPr>
          <p:nvPr/>
        </p:nvSpPr>
        <p:spPr bwMode="auto">
          <a:xfrm>
            <a:off x="2916238" y="620713"/>
            <a:ext cx="35004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solidFill>
                  <a:srgbClr val="FF0000"/>
                </a:solidFill>
              </a:rPr>
              <a:t>電子狀態是可以疊加的！</a:t>
            </a:r>
          </a:p>
        </p:txBody>
      </p:sp>
      <p:sp>
        <p:nvSpPr>
          <p:cNvPr id="240643" name="矩形 2"/>
          <p:cNvSpPr>
            <a:spLocks noChangeArrowheads="1"/>
          </p:cNvSpPr>
          <p:nvPr/>
        </p:nvSpPr>
        <p:spPr bwMode="auto">
          <a:xfrm>
            <a:off x="827088" y="1125538"/>
            <a:ext cx="79295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一個波函數可以由兩個古典情況下彼此</a:t>
            </a:r>
            <a:r>
              <a:rPr lang="zh-TW" altLang="en-US" sz="1800">
                <a:solidFill>
                  <a:srgbClr val="FF0000"/>
                </a:solidFill>
              </a:rPr>
              <a:t>互不相容</a:t>
            </a:r>
            <a:r>
              <a:rPr lang="zh-TW" altLang="en-US" sz="1800"/>
              <a:t>的波函數疊加而成</a:t>
            </a:r>
          </a:p>
        </p:txBody>
      </p:sp>
      <p:pic>
        <p:nvPicPr>
          <p:cNvPr id="240644" name="Picture 4" descr="波與粒子干涉實驗02"/>
          <p:cNvPicPr>
            <a:picLocks noChangeAspect="1" noChangeArrowheads="1"/>
          </p:cNvPicPr>
          <p:nvPr/>
        </p:nvPicPr>
        <p:blipFill>
          <a:blip r:embed="rId2" cstate="print">
            <a:extLst>
              <a:ext uri="{28A0092B-C50C-407E-A947-70E740481C1C}">
                <a14:useLocalDpi xmlns:a14="http://schemas.microsoft.com/office/drawing/2010/main" val="0"/>
              </a:ext>
            </a:extLst>
          </a:blip>
          <a:srcRect l="10309" t="4099" r="8015" b="69254"/>
          <a:stretch>
            <a:fillRect/>
          </a:stretch>
        </p:blipFill>
        <p:spPr bwMode="auto">
          <a:xfrm>
            <a:off x="2484438" y="1628775"/>
            <a:ext cx="4286250"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直線接點 9"/>
          <p:cNvCxnSpPr/>
          <p:nvPr/>
        </p:nvCxnSpPr>
        <p:spPr>
          <a:xfrm flipV="1">
            <a:off x="2913063" y="2414588"/>
            <a:ext cx="928687" cy="142875"/>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 name="直線接點 10"/>
          <p:cNvCxnSpPr/>
          <p:nvPr/>
        </p:nvCxnSpPr>
        <p:spPr>
          <a:xfrm flipV="1">
            <a:off x="3841750" y="2271713"/>
            <a:ext cx="714375" cy="142875"/>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a:off x="2913063" y="2557463"/>
            <a:ext cx="857250" cy="214312"/>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3" name="直線接點 12"/>
          <p:cNvCxnSpPr/>
          <p:nvPr/>
        </p:nvCxnSpPr>
        <p:spPr>
          <a:xfrm flipV="1">
            <a:off x="3770313" y="2343150"/>
            <a:ext cx="785812" cy="428625"/>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40649" name="文字方塊 13"/>
          <p:cNvSpPr txBox="1">
            <a:spLocks noChangeArrowheads="1"/>
          </p:cNvSpPr>
          <p:nvPr/>
        </p:nvSpPr>
        <p:spPr bwMode="auto">
          <a:xfrm>
            <a:off x="827088" y="3958610"/>
            <a:ext cx="77041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到達屏幕的一顆電子的狀態，就是通過狹縫</a:t>
            </a:r>
            <a:r>
              <a:rPr lang="en-US" altLang="zh-TW" sz="1800" dirty="0"/>
              <a:t>1</a:t>
            </a:r>
            <a:r>
              <a:rPr lang="zh-TW" altLang="en-US" sz="1800" dirty="0"/>
              <a:t>及狹縫</a:t>
            </a:r>
            <a:r>
              <a:rPr lang="en-US" altLang="zh-TW" sz="1800" dirty="0"/>
              <a:t>2</a:t>
            </a:r>
            <a:r>
              <a:rPr lang="zh-TW" altLang="en-US" sz="1800" dirty="0"/>
              <a:t>的電子狀態的疊加！</a:t>
            </a:r>
          </a:p>
        </p:txBody>
      </p:sp>
      <p:sp>
        <p:nvSpPr>
          <p:cNvPr id="240651" name="文字方塊 16"/>
          <p:cNvSpPr txBox="1">
            <a:spLocks noChangeArrowheads="1"/>
          </p:cNvSpPr>
          <p:nvPr/>
        </p:nvSpPr>
        <p:spPr bwMode="auto">
          <a:xfrm>
            <a:off x="827088" y="5051603"/>
            <a:ext cx="7272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電子的波性，</a:t>
            </a:r>
            <a:r>
              <a:rPr lang="zh-TW" altLang="en-US" sz="1800">
                <a:solidFill>
                  <a:srgbClr val="FF0000"/>
                </a:solidFill>
              </a:rPr>
              <a:t>就只在於</a:t>
            </a:r>
            <a:r>
              <a:rPr lang="zh-TW" altLang="en-US" sz="1800"/>
              <a:t>電子的狀態滿足</a:t>
            </a:r>
            <a:r>
              <a:rPr lang="en-US" altLang="zh-TW" sz="1800"/>
              <a:t>”</a:t>
            </a:r>
            <a:r>
              <a:rPr lang="zh-TW" altLang="en-US" sz="1800"/>
              <a:t>波</a:t>
            </a:r>
            <a:r>
              <a:rPr lang="en-US" altLang="zh-TW" sz="1800"/>
              <a:t>”</a:t>
            </a:r>
            <a:r>
              <a:rPr lang="zh-TW" altLang="en-US" sz="1800"/>
              <a:t>也滿足的疊加定律。</a:t>
            </a:r>
          </a:p>
        </p:txBody>
      </p:sp>
      <p:sp>
        <p:nvSpPr>
          <p:cNvPr id="240652" name="文字方塊 13"/>
          <p:cNvSpPr txBox="1">
            <a:spLocks noChangeArrowheads="1"/>
          </p:cNvSpPr>
          <p:nvPr/>
        </p:nvSpPr>
        <p:spPr bwMode="auto">
          <a:xfrm>
            <a:off x="827088" y="3589278"/>
            <a:ext cx="71292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對於古典牛頓粒子而言，通過狹縫</a:t>
            </a:r>
            <a:r>
              <a:rPr lang="en-US" altLang="zh-TW" sz="1800" dirty="0"/>
              <a:t>1</a:t>
            </a:r>
            <a:r>
              <a:rPr lang="zh-TW" altLang="en-US" sz="1800" dirty="0"/>
              <a:t>及通過狹縫</a:t>
            </a:r>
            <a:r>
              <a:rPr lang="en-US" altLang="zh-TW" sz="1800" dirty="0"/>
              <a:t>2</a:t>
            </a:r>
            <a:r>
              <a:rPr lang="zh-TW" altLang="en-US" sz="1800" dirty="0"/>
              <a:t>是不相容的。</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10516DF-1850-7544-9004-B797F35FEA43}"/>
                  </a:ext>
                </a:extLst>
              </p:cNvPr>
              <p:cNvSpPr txBox="1"/>
              <p:nvPr/>
            </p:nvSpPr>
            <p:spPr>
              <a:xfrm>
                <a:off x="3545282" y="4499014"/>
                <a:ext cx="1692899" cy="307777"/>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2000" b="0" i="1" smtClean="0">
                              <a:latin typeface="Cambria Math" panose="02040503050406030204" pitchFamily="18" charset="0"/>
                              <a:ea typeface="Cambria Math"/>
                            </a:rPr>
                          </m:ctrlPr>
                        </m:sSubPr>
                        <m:e>
                          <m:r>
                            <m:rPr>
                              <m:sty m:val="p"/>
                            </m:rPr>
                            <a:rPr lang="el-GR" sz="2000" b="0" i="1" smtClean="0">
                              <a:latin typeface="Cambria Math" panose="02040503050406030204" pitchFamily="18" charset="0"/>
                              <a:ea typeface="Cambria Math" panose="02040503050406030204" pitchFamily="18" charset="0"/>
                            </a:rPr>
                            <m:t>Ψ</m:t>
                          </m:r>
                        </m:e>
                        <m:sub>
                          <m:r>
                            <a:rPr lang="en-US" sz="2000" b="0" i="1" smtClean="0">
                              <a:latin typeface="Cambria Math" panose="02040503050406030204" pitchFamily="18" charset="0"/>
                              <a:ea typeface="Cambria Math"/>
                            </a:rPr>
                            <m:t>12</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m:rPr>
                              <m:sty m:val="p"/>
                            </m:rPr>
                            <a:rPr lang="el-GR" sz="2000" i="1" smtClean="0">
                              <a:latin typeface="Cambria Math" panose="02040503050406030204" pitchFamily="18" charset="0"/>
                              <a:ea typeface="Cambria Math" panose="02040503050406030204" pitchFamily="18" charset="0"/>
                            </a:rPr>
                            <m:t>Ψ</m:t>
                          </m:r>
                        </m:e>
                        <m:sub>
                          <m:r>
                            <a:rPr lang="en-US" sz="2000" i="1">
                              <a:latin typeface="Cambria Math" panose="02040503050406030204" pitchFamily="18" charset="0"/>
                              <a:ea typeface="Cambria Math"/>
                            </a:rPr>
                            <m:t>1</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m:rPr>
                              <m:sty m:val="p"/>
                            </m:rPr>
                            <a:rPr lang="el-GR" sz="2000" i="1" smtClean="0">
                              <a:latin typeface="Cambria Math" panose="02040503050406030204" pitchFamily="18" charset="0"/>
                              <a:ea typeface="Cambria Math" panose="02040503050406030204" pitchFamily="18" charset="0"/>
                            </a:rPr>
                            <m:t>Ψ</m:t>
                          </m:r>
                        </m:e>
                        <m:sub>
                          <m:r>
                            <a:rPr lang="en-US" sz="2000" i="1">
                              <a:latin typeface="Cambria Math" panose="02040503050406030204" pitchFamily="18" charset="0"/>
                              <a:ea typeface="Cambria Math"/>
                            </a:rPr>
                            <m:t>2</m:t>
                          </m:r>
                        </m:sub>
                      </m:sSub>
                    </m:oMath>
                  </m:oMathPara>
                </a14:m>
                <a:endParaRPr lang="en-TW" sz="2000" b="0" i="1" dirty="0">
                  <a:latin typeface="Cambria Math"/>
                  <a:ea typeface="Cambria Math"/>
                </a:endParaRPr>
              </a:p>
            </p:txBody>
          </p:sp>
        </mc:Choice>
        <mc:Fallback xmlns="">
          <p:sp>
            <p:nvSpPr>
              <p:cNvPr id="14" name="TextBox 13">
                <a:extLst>
                  <a:ext uri="{FF2B5EF4-FFF2-40B4-BE49-F238E27FC236}">
                    <a16:creationId xmlns:a16="http://schemas.microsoft.com/office/drawing/2014/main" id="{810516DF-1850-7544-9004-B797F35FEA43}"/>
                  </a:ext>
                </a:extLst>
              </p:cNvPr>
              <p:cNvSpPr txBox="1">
                <a:spLocks noRot="1" noChangeAspect="1" noMove="1" noResize="1" noEditPoints="1" noAdjustHandles="1" noChangeArrowheads="1" noChangeShapeType="1" noTextEdit="1"/>
              </p:cNvSpPr>
              <p:nvPr/>
            </p:nvSpPr>
            <p:spPr>
              <a:xfrm>
                <a:off x="3545282" y="4499014"/>
                <a:ext cx="1692899" cy="307777"/>
              </a:xfrm>
              <a:prstGeom prst="rect">
                <a:avLst/>
              </a:prstGeom>
              <a:blipFill>
                <a:blip r:embed="rId3"/>
                <a:stretch>
                  <a:fillRect l="-2985" r="-746" b="-16000"/>
                </a:stretch>
              </a:blipFill>
            </p:spPr>
            <p:txBody>
              <a:bodyPr/>
              <a:lstStyle/>
              <a:p>
                <a:r>
                  <a:rPr lang="en-TW">
                    <a:noFill/>
                  </a:rPr>
                  <a:t> </a:t>
                </a:r>
              </a:p>
            </p:txBody>
          </p:sp>
        </mc:Fallback>
      </mc:AlternateContent>
    </p:spTree>
    <p:extLst>
      <p:ext uri="{BB962C8B-B14F-4D97-AF65-F5344CB8AC3E}">
        <p14:creationId xmlns:p14="http://schemas.microsoft.com/office/powerpoint/2010/main" val="337245601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圖片 1" descr="wave 002.jpg"/>
          <p:cNvPicPr>
            <a:picLocks noChangeAspect="1"/>
          </p:cNvPicPr>
          <p:nvPr/>
        </p:nvPicPr>
        <p:blipFill>
          <a:blip r:embed="rId2">
            <a:extLst>
              <a:ext uri="{28A0092B-C50C-407E-A947-70E740481C1C}">
                <a14:useLocalDpi xmlns:a14="http://schemas.microsoft.com/office/drawing/2010/main" val="0"/>
              </a:ext>
            </a:extLst>
          </a:blip>
          <a:srcRect l="15028" t="4706" r="60693" b="31841"/>
          <a:stretch>
            <a:fillRect/>
          </a:stretch>
        </p:blipFill>
        <p:spPr bwMode="auto">
          <a:xfrm>
            <a:off x="3200135" y="188640"/>
            <a:ext cx="2735263" cy="473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667" name="矩形 3"/>
          <p:cNvSpPr>
            <a:spLocks noChangeArrowheads="1"/>
          </p:cNvSpPr>
          <p:nvPr/>
        </p:nvSpPr>
        <p:spPr bwMode="auto">
          <a:xfrm>
            <a:off x="1323311" y="4963114"/>
            <a:ext cx="70564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一個波包在撞擊位階後會分裂為一個透射的波包與一個反射的波包。</a:t>
            </a:r>
            <a:endParaRPr lang="en-US" altLang="zh-TW" sz="1800" dirty="0"/>
          </a:p>
        </p:txBody>
      </p:sp>
      <p:sp>
        <p:nvSpPr>
          <p:cNvPr id="2" name="文字方塊 1"/>
          <p:cNvSpPr txBox="1"/>
          <p:nvPr/>
        </p:nvSpPr>
        <p:spPr bwMode="auto">
          <a:xfrm>
            <a:off x="1323311" y="5367894"/>
            <a:ext cx="74885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這個散射後的電子態可以視為一個向右的波包與向左的波包的疊加。</a:t>
            </a:r>
          </a:p>
        </p:txBody>
      </p:sp>
      <p:sp>
        <p:nvSpPr>
          <p:cNvPr id="3" name="文字方塊 2"/>
          <p:cNvSpPr txBox="1"/>
          <p:nvPr/>
        </p:nvSpPr>
        <p:spPr bwMode="auto">
          <a:xfrm>
            <a:off x="1323311" y="6222389"/>
            <a:ext cx="52565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向左走與向右走顯然是不相容的。</a:t>
            </a:r>
          </a:p>
        </p:txBody>
      </p:sp>
      <p:pic>
        <p:nvPicPr>
          <p:cNvPr id="394242" name="Picture 2" descr="http://t2.gstatic.com/images?q=tbn:ANd9GcRQ61oYqrqHnagurZpH3FttaDTST1CduE2Z1ebrO7ffy_YhL3Kx">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1772816"/>
            <a:ext cx="2198964" cy="308843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4B33F4D-5A4B-8241-8283-0A6B0E61E3E2}"/>
                  </a:ext>
                </a:extLst>
              </p:cNvPr>
              <p:cNvSpPr txBox="1"/>
              <p:nvPr/>
            </p:nvSpPr>
            <p:spPr>
              <a:xfrm>
                <a:off x="4106878" y="5780356"/>
                <a:ext cx="1921423" cy="347211"/>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sz="1800" i="1" smtClean="0">
                          <a:latin typeface="Cambria Math" panose="02040503050406030204" pitchFamily="18" charset="0"/>
                          <a:ea typeface="Cambria Math" panose="02040503050406030204" pitchFamily="18" charset="0"/>
                        </a:rPr>
                        <m:t>Ψ</m:t>
                      </m:r>
                      <m:r>
                        <a:rPr lang="en-US" sz="1800" b="0" i="1" smtClean="0">
                          <a:latin typeface="Cambria Math" panose="02040503050406030204" pitchFamily="18" charset="0"/>
                          <a:ea typeface="Cambria Math"/>
                        </a:rPr>
                        <m:t>=</m:t>
                      </m:r>
                      <m:r>
                        <a:rPr lang="en-US" sz="1800" b="0" i="1" smtClean="0">
                          <a:latin typeface="Cambria Math" panose="02040503050406030204" pitchFamily="18" charset="0"/>
                          <a:ea typeface="Cambria Math"/>
                        </a:rPr>
                        <m:t>𝑎</m:t>
                      </m:r>
                      <m:sSub>
                        <m:sSubPr>
                          <m:ctrlPr>
                            <a:rPr lang="en-TW" sz="1800" i="1">
                              <a:latin typeface="Cambria Math" panose="02040503050406030204" pitchFamily="18" charset="0"/>
                              <a:ea typeface="Cambria Math"/>
                            </a:rPr>
                          </m:ctrlPr>
                        </m:sSubPr>
                        <m:e>
                          <m:r>
                            <m:rPr>
                              <m:sty m:val="p"/>
                            </m:rPr>
                            <a:rPr lang="el-GR" sz="1800" i="1" smtClean="0">
                              <a:latin typeface="Cambria Math" panose="02040503050406030204" pitchFamily="18" charset="0"/>
                              <a:ea typeface="Cambria Math" panose="02040503050406030204" pitchFamily="18" charset="0"/>
                            </a:rPr>
                            <m:t>Ψ</m:t>
                          </m:r>
                        </m:e>
                        <m:sub>
                          <m:r>
                            <a:rPr lang="en-US" sz="1800" i="1">
                              <a:latin typeface="Cambria Math" panose="02040503050406030204" pitchFamily="18" charset="0"/>
                              <a:ea typeface="Cambria Math"/>
                            </a:rPr>
                            <m:t>左</m:t>
                          </m:r>
                        </m:sub>
                      </m:sSub>
                      <m:r>
                        <a:rPr lang="en-US" sz="1800" b="0" i="1" smtClean="0">
                          <a:latin typeface="Cambria Math" panose="02040503050406030204" pitchFamily="18" charset="0"/>
                          <a:ea typeface="Cambria Math"/>
                        </a:rPr>
                        <m:t>+</m:t>
                      </m:r>
                      <m:r>
                        <a:rPr lang="en-US" sz="1800" b="0" i="1" smtClean="0">
                          <a:latin typeface="Cambria Math" panose="02040503050406030204" pitchFamily="18" charset="0"/>
                          <a:ea typeface="Cambria Math"/>
                        </a:rPr>
                        <m:t>𝑏</m:t>
                      </m:r>
                      <m:sSub>
                        <m:sSubPr>
                          <m:ctrlPr>
                            <a:rPr lang="en-TW" sz="1800" i="1">
                              <a:latin typeface="Cambria Math" panose="02040503050406030204" pitchFamily="18" charset="0"/>
                              <a:ea typeface="Cambria Math"/>
                            </a:rPr>
                          </m:ctrlPr>
                        </m:sSubPr>
                        <m:e>
                          <m:r>
                            <m:rPr>
                              <m:sty m:val="p"/>
                            </m:rPr>
                            <a:rPr lang="el-GR" sz="1800" i="1" smtClean="0">
                              <a:latin typeface="Cambria Math" panose="02040503050406030204" pitchFamily="18" charset="0"/>
                              <a:ea typeface="Cambria Math" panose="02040503050406030204" pitchFamily="18" charset="0"/>
                            </a:rPr>
                            <m:t>Ψ</m:t>
                          </m:r>
                        </m:e>
                        <m:sub>
                          <m:r>
                            <a:rPr lang="en-US" sz="1800" i="1">
                              <a:latin typeface="Cambria Math" panose="02040503050406030204" pitchFamily="18" charset="0"/>
                              <a:ea typeface="Cambria Math" panose="02040503050406030204" pitchFamily="18" charset="0"/>
                            </a:rPr>
                            <m:t>右</m:t>
                          </m:r>
                        </m:sub>
                      </m:sSub>
                    </m:oMath>
                  </m:oMathPara>
                </a14:m>
                <a:endParaRPr lang="en-TW" sz="1800" b="0" i="1" dirty="0">
                  <a:latin typeface="Cambria Math"/>
                  <a:ea typeface="Cambria Math"/>
                </a:endParaRPr>
              </a:p>
            </p:txBody>
          </p:sp>
        </mc:Choice>
        <mc:Fallback xmlns="">
          <p:sp>
            <p:nvSpPr>
              <p:cNvPr id="7" name="TextBox 6">
                <a:extLst>
                  <a:ext uri="{FF2B5EF4-FFF2-40B4-BE49-F238E27FC236}">
                    <a16:creationId xmlns:a16="http://schemas.microsoft.com/office/drawing/2014/main" id="{94B33F4D-5A4B-8241-8283-0A6B0E61E3E2}"/>
                  </a:ext>
                </a:extLst>
              </p:cNvPr>
              <p:cNvSpPr txBox="1">
                <a:spLocks noRot="1" noChangeAspect="1" noMove="1" noResize="1" noEditPoints="1" noAdjustHandles="1" noChangeArrowheads="1" noChangeShapeType="1" noTextEdit="1"/>
              </p:cNvSpPr>
              <p:nvPr/>
            </p:nvSpPr>
            <p:spPr>
              <a:xfrm>
                <a:off x="4106878" y="5780356"/>
                <a:ext cx="1921423" cy="347211"/>
              </a:xfrm>
              <a:prstGeom prst="rect">
                <a:avLst/>
              </a:prstGeom>
              <a:blipFill>
                <a:blip r:embed="rId5"/>
                <a:stretch>
                  <a:fillRect l="-1974" r="-3289" b="-3214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4FE03D8-E4A2-8F4F-BF63-1AEF2F084259}"/>
                  </a:ext>
                </a:extLst>
              </p:cNvPr>
              <p:cNvSpPr txBox="1"/>
              <p:nvPr/>
            </p:nvSpPr>
            <p:spPr>
              <a:xfrm>
                <a:off x="3402766" y="4149080"/>
                <a:ext cx="472372" cy="339580"/>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1800" i="1">
                              <a:latin typeface="Cambria Math" panose="02040503050406030204" pitchFamily="18" charset="0"/>
                              <a:ea typeface="Cambria Math"/>
                            </a:rPr>
                          </m:ctrlPr>
                        </m:sSubPr>
                        <m:e>
                          <m:r>
                            <m:rPr>
                              <m:sty m:val="p"/>
                            </m:rPr>
                            <a:rPr lang="el-GR" sz="1800" i="1" smtClean="0">
                              <a:latin typeface="Cambria Math" panose="02040503050406030204" pitchFamily="18" charset="0"/>
                              <a:ea typeface="Cambria Math" panose="02040503050406030204" pitchFamily="18" charset="0"/>
                            </a:rPr>
                            <m:t>Ψ</m:t>
                          </m:r>
                        </m:e>
                        <m:sub>
                          <m:r>
                            <a:rPr lang="en-US" sz="1800" i="1">
                              <a:latin typeface="Cambria Math" panose="02040503050406030204" pitchFamily="18" charset="0"/>
                              <a:ea typeface="Cambria Math"/>
                            </a:rPr>
                            <m:t>左</m:t>
                          </m:r>
                        </m:sub>
                      </m:sSub>
                    </m:oMath>
                  </m:oMathPara>
                </a14:m>
                <a:endParaRPr lang="en-TW" sz="1800" b="0" i="1" dirty="0">
                  <a:latin typeface="Cambria Math"/>
                  <a:ea typeface="Cambria Math"/>
                </a:endParaRPr>
              </a:p>
            </p:txBody>
          </p:sp>
        </mc:Choice>
        <mc:Fallback xmlns="">
          <p:sp>
            <p:nvSpPr>
              <p:cNvPr id="8" name="TextBox 7">
                <a:extLst>
                  <a:ext uri="{FF2B5EF4-FFF2-40B4-BE49-F238E27FC236}">
                    <a16:creationId xmlns:a16="http://schemas.microsoft.com/office/drawing/2014/main" id="{74FE03D8-E4A2-8F4F-BF63-1AEF2F084259}"/>
                  </a:ext>
                </a:extLst>
              </p:cNvPr>
              <p:cNvSpPr txBox="1">
                <a:spLocks noRot="1" noChangeAspect="1" noMove="1" noResize="1" noEditPoints="1" noAdjustHandles="1" noChangeArrowheads="1" noChangeShapeType="1" noTextEdit="1"/>
              </p:cNvSpPr>
              <p:nvPr/>
            </p:nvSpPr>
            <p:spPr>
              <a:xfrm>
                <a:off x="3402766" y="4149080"/>
                <a:ext cx="472372" cy="339580"/>
              </a:xfrm>
              <a:prstGeom prst="rect">
                <a:avLst/>
              </a:prstGeom>
              <a:blipFill>
                <a:blip r:embed="rId6"/>
                <a:stretch>
                  <a:fillRect l="-7692" r="-12821" b="-2500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994FD908-DCE6-B443-A670-11C90F103EC6}"/>
                  </a:ext>
                </a:extLst>
              </p:cNvPr>
              <p:cNvSpPr txBox="1"/>
              <p:nvPr/>
            </p:nvSpPr>
            <p:spPr>
              <a:xfrm>
                <a:off x="5458848" y="4141898"/>
                <a:ext cx="472372" cy="346762"/>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1800" i="1">
                              <a:latin typeface="Cambria Math" panose="02040503050406030204" pitchFamily="18" charset="0"/>
                              <a:ea typeface="Cambria Math"/>
                            </a:rPr>
                          </m:ctrlPr>
                        </m:sSubPr>
                        <m:e>
                          <m:r>
                            <m:rPr>
                              <m:sty m:val="p"/>
                            </m:rPr>
                            <a:rPr lang="el-GR" sz="1800" i="1" smtClean="0">
                              <a:latin typeface="Cambria Math" panose="02040503050406030204" pitchFamily="18" charset="0"/>
                              <a:ea typeface="Cambria Math" panose="02040503050406030204" pitchFamily="18" charset="0"/>
                            </a:rPr>
                            <m:t>Ψ</m:t>
                          </m:r>
                        </m:e>
                        <m:sub>
                          <m:r>
                            <a:rPr lang="en-US" sz="1800" i="1">
                              <a:latin typeface="Cambria Math" panose="02040503050406030204" pitchFamily="18" charset="0"/>
                              <a:ea typeface="Cambria Math" panose="02040503050406030204" pitchFamily="18" charset="0"/>
                            </a:rPr>
                            <m:t>右</m:t>
                          </m:r>
                        </m:sub>
                      </m:sSub>
                    </m:oMath>
                  </m:oMathPara>
                </a14:m>
                <a:endParaRPr lang="en-TW" sz="1800" b="0" i="1" dirty="0">
                  <a:latin typeface="Cambria Math"/>
                  <a:ea typeface="Cambria Math"/>
                </a:endParaRPr>
              </a:p>
            </p:txBody>
          </p:sp>
        </mc:Choice>
        <mc:Fallback xmlns="">
          <p:sp>
            <p:nvSpPr>
              <p:cNvPr id="9" name="TextBox 8">
                <a:extLst>
                  <a:ext uri="{FF2B5EF4-FFF2-40B4-BE49-F238E27FC236}">
                    <a16:creationId xmlns:a16="http://schemas.microsoft.com/office/drawing/2014/main" id="{994FD908-DCE6-B443-A670-11C90F103EC6}"/>
                  </a:ext>
                </a:extLst>
              </p:cNvPr>
              <p:cNvSpPr txBox="1">
                <a:spLocks noRot="1" noChangeAspect="1" noMove="1" noResize="1" noEditPoints="1" noAdjustHandles="1" noChangeArrowheads="1" noChangeShapeType="1" noTextEdit="1"/>
              </p:cNvSpPr>
              <p:nvPr/>
            </p:nvSpPr>
            <p:spPr>
              <a:xfrm>
                <a:off x="5458848" y="4141898"/>
                <a:ext cx="472372" cy="346762"/>
              </a:xfrm>
              <a:prstGeom prst="rect">
                <a:avLst/>
              </a:prstGeom>
              <a:blipFill>
                <a:blip r:embed="rId7"/>
                <a:stretch>
                  <a:fillRect l="-10256" r="-12821" b="-27586"/>
                </a:stretch>
              </a:blipFill>
            </p:spPr>
            <p:txBody>
              <a:bodyPr/>
              <a:lstStyle/>
              <a:p>
                <a:r>
                  <a:rPr lang="en-TW">
                    <a:noFill/>
                  </a:rPr>
                  <a:t> </a:t>
                </a:r>
              </a:p>
            </p:txBody>
          </p:sp>
        </mc:Fallback>
      </mc:AlternateContent>
    </p:spTree>
    <p:extLst>
      <p:ext uri="{BB962C8B-B14F-4D97-AF65-F5344CB8AC3E}">
        <p14:creationId xmlns:p14="http://schemas.microsoft.com/office/powerpoint/2010/main" val="3000257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94242"/>
                                        </p:tgtEl>
                                        <p:attrNameLst>
                                          <p:attrName>style.visibility</p:attrName>
                                        </p:attrNameLst>
                                      </p:cBhvr>
                                      <p:to>
                                        <p:strVal val="visible"/>
                                      </p:to>
                                    </p:set>
                                    <p:anim calcmode="lin" valueType="num">
                                      <p:cBhvr additive="base">
                                        <p:cTn id="11" dur="500" fill="hold"/>
                                        <p:tgtEl>
                                          <p:spTgt spid="394242"/>
                                        </p:tgtEl>
                                        <p:attrNameLst>
                                          <p:attrName>ppt_x</p:attrName>
                                        </p:attrNameLst>
                                      </p:cBhvr>
                                      <p:tavLst>
                                        <p:tav tm="0">
                                          <p:val>
                                            <p:strVal val="#ppt_x"/>
                                          </p:val>
                                        </p:tav>
                                        <p:tav tm="100000">
                                          <p:val>
                                            <p:strVal val="#ppt_x"/>
                                          </p:val>
                                        </p:tav>
                                      </p:tavLst>
                                    </p:anim>
                                    <p:anim calcmode="lin" valueType="num">
                                      <p:cBhvr additive="base">
                                        <p:cTn id="12" dur="500" fill="hold"/>
                                        <p:tgtEl>
                                          <p:spTgt spid="3942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0" name="圖片 2" descr="wave 002.jpg"/>
          <p:cNvPicPr>
            <a:picLocks noChangeAspect="1"/>
          </p:cNvPicPr>
          <p:nvPr/>
        </p:nvPicPr>
        <p:blipFill>
          <a:blip r:embed="rId2">
            <a:extLst>
              <a:ext uri="{28A0092B-C50C-407E-A947-70E740481C1C}">
                <a14:useLocalDpi xmlns:a14="http://schemas.microsoft.com/office/drawing/2010/main" val="0"/>
              </a:ext>
            </a:extLst>
          </a:blip>
          <a:srcRect l="15028" t="54933" r="60693" b="31841"/>
          <a:stretch>
            <a:fillRect/>
          </a:stretch>
        </p:blipFill>
        <p:spPr bwMode="auto">
          <a:xfrm>
            <a:off x="3191816" y="1556792"/>
            <a:ext cx="2735262"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4" name="矩形 2"/>
          <p:cNvSpPr>
            <a:spLocks noChangeArrowheads="1"/>
          </p:cNvSpPr>
          <p:nvPr/>
        </p:nvSpPr>
        <p:spPr bwMode="auto">
          <a:xfrm>
            <a:off x="1258888" y="4292600"/>
            <a:ext cx="68405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1800"/>
          </a:p>
        </p:txBody>
      </p:sp>
      <p:sp>
        <p:nvSpPr>
          <p:cNvPr id="242695" name="文字方塊 13"/>
          <p:cNvSpPr txBox="1">
            <a:spLocks noChangeArrowheads="1"/>
          </p:cNvSpPr>
          <p:nvPr/>
        </p:nvSpPr>
        <p:spPr bwMode="auto">
          <a:xfrm>
            <a:off x="383529" y="2996952"/>
            <a:ext cx="8351837" cy="369887"/>
          </a:xfrm>
          <a:prstGeom prst="rect">
            <a:avLst/>
          </a:prstGeom>
          <a:noFill/>
          <a:ln w="317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量子世界特性二</a:t>
            </a:r>
            <a:r>
              <a:rPr lang="en-US" altLang="zh-TW" sz="1800"/>
              <a:t>A</a:t>
            </a:r>
            <a:r>
              <a:rPr lang="zh-TW" altLang="en-US" sz="1800"/>
              <a:t>：電子的狀態可以是兩個古典情況下彼此</a:t>
            </a:r>
            <a:r>
              <a:rPr lang="zh-TW" altLang="en-US" sz="1800">
                <a:solidFill>
                  <a:srgbClr val="FF0000"/>
                </a:solidFill>
              </a:rPr>
              <a:t>互不相容</a:t>
            </a:r>
            <a:r>
              <a:rPr lang="zh-TW" altLang="en-US" sz="1800"/>
              <a:t>的狀態的疊加！</a:t>
            </a:r>
          </a:p>
        </p:txBody>
      </p:sp>
      <p:sp>
        <p:nvSpPr>
          <p:cNvPr id="242697" name="文字方塊 8"/>
          <p:cNvSpPr txBox="1">
            <a:spLocks noChangeArrowheads="1"/>
          </p:cNvSpPr>
          <p:nvPr/>
        </p:nvSpPr>
        <p:spPr bwMode="auto">
          <a:xfrm>
            <a:off x="1690652" y="5189538"/>
            <a:ext cx="53292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觀察時看到狀態 </a:t>
            </a:r>
            <a:r>
              <a:rPr lang="en-US" altLang="zh-TW" sz="1800" dirty="0"/>
              <a:t>1</a:t>
            </a:r>
            <a:r>
              <a:rPr lang="zh-TW" altLang="en-US" sz="1800" dirty="0"/>
              <a:t> 與看到狀態 </a:t>
            </a:r>
            <a:r>
              <a:rPr lang="en-US" altLang="zh-TW" sz="1800" dirty="0"/>
              <a:t>2</a:t>
            </a:r>
            <a:r>
              <a:rPr lang="zh-TW" altLang="en-US" sz="1800" dirty="0"/>
              <a:t> 的機率比正好是 </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FD039E34-EE6C-EB4B-963C-E7B5BB64B83A}"/>
                  </a:ext>
                </a:extLst>
              </p:cNvPr>
              <p:cNvSpPr txBox="1"/>
              <p:nvPr/>
            </p:nvSpPr>
            <p:spPr>
              <a:xfrm>
                <a:off x="3680410" y="4138711"/>
                <a:ext cx="1783180" cy="307777"/>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sz="2000" i="1">
                          <a:latin typeface="Cambria Math" panose="02040503050406030204" pitchFamily="18" charset="0"/>
                          <a:ea typeface="Cambria Math" panose="02040503050406030204" pitchFamily="18" charset="0"/>
                        </a:rPr>
                        <m:t>Ψ</m:t>
                      </m:r>
                      <m:r>
                        <a:rPr lang="en-US" sz="2000" b="0" i="1" smtClean="0">
                          <a:latin typeface="Cambria Math" panose="02040503050406030204" pitchFamily="18" charset="0"/>
                          <a:ea typeface="Cambria Math"/>
                        </a:rPr>
                        <m:t>=</m:t>
                      </m:r>
                      <m:r>
                        <a:rPr lang="en-US" sz="2000" b="0" i="1" smtClean="0">
                          <a:latin typeface="Cambria Math" panose="02040503050406030204" pitchFamily="18" charset="0"/>
                          <a:ea typeface="Cambria Math"/>
                        </a:rPr>
                        <m:t>𝑎</m:t>
                      </m:r>
                      <m:sSub>
                        <m:sSubPr>
                          <m:ctrlPr>
                            <a:rPr lang="en-TW" sz="2000" i="1">
                              <a:latin typeface="Cambria Math" panose="02040503050406030204" pitchFamily="18" charset="0"/>
                              <a:ea typeface="Cambria Math"/>
                            </a:rPr>
                          </m:ctrlPr>
                        </m:sSubPr>
                        <m:e>
                          <m:r>
                            <m:rPr>
                              <m:sty m:val="p"/>
                            </m:rPr>
                            <a:rPr lang="el-GR" sz="2000" i="1" smtClean="0">
                              <a:latin typeface="Cambria Math" panose="02040503050406030204" pitchFamily="18" charset="0"/>
                              <a:ea typeface="Cambria Math" panose="02040503050406030204" pitchFamily="18" charset="0"/>
                            </a:rPr>
                            <m:t>Ψ</m:t>
                          </m:r>
                        </m:e>
                        <m:sub>
                          <m:r>
                            <a:rPr lang="en-US" sz="2000" i="1">
                              <a:latin typeface="Cambria Math" panose="02040503050406030204" pitchFamily="18" charset="0"/>
                              <a:ea typeface="Cambria Math"/>
                            </a:rPr>
                            <m:t>1</m:t>
                          </m:r>
                        </m:sub>
                      </m:sSub>
                      <m:r>
                        <a:rPr lang="en-US" sz="2000" b="0" i="1" smtClean="0">
                          <a:latin typeface="Cambria Math" panose="02040503050406030204" pitchFamily="18" charset="0"/>
                          <a:ea typeface="Cambria Math"/>
                        </a:rPr>
                        <m:t>+</m:t>
                      </m:r>
                      <m:r>
                        <a:rPr lang="en-US" sz="2000" b="0" i="1" smtClean="0">
                          <a:latin typeface="Cambria Math" panose="02040503050406030204" pitchFamily="18" charset="0"/>
                          <a:ea typeface="Cambria Math"/>
                        </a:rPr>
                        <m:t>𝑏</m:t>
                      </m:r>
                      <m:sSub>
                        <m:sSubPr>
                          <m:ctrlPr>
                            <a:rPr lang="en-TW" sz="2000" i="1">
                              <a:latin typeface="Cambria Math" panose="02040503050406030204" pitchFamily="18" charset="0"/>
                              <a:ea typeface="Cambria Math"/>
                            </a:rPr>
                          </m:ctrlPr>
                        </m:sSubPr>
                        <m:e>
                          <m:r>
                            <m:rPr>
                              <m:sty m:val="p"/>
                            </m:rPr>
                            <a:rPr lang="el-GR" sz="2000" i="1" smtClean="0">
                              <a:latin typeface="Cambria Math" panose="02040503050406030204" pitchFamily="18" charset="0"/>
                              <a:ea typeface="Cambria Math" panose="02040503050406030204" pitchFamily="18" charset="0"/>
                            </a:rPr>
                            <m:t>Ψ</m:t>
                          </m:r>
                        </m:e>
                        <m:sub>
                          <m:r>
                            <a:rPr lang="en-US" sz="2000" i="1">
                              <a:latin typeface="Cambria Math" panose="02040503050406030204" pitchFamily="18" charset="0"/>
                              <a:ea typeface="Cambria Math"/>
                            </a:rPr>
                            <m:t>2</m:t>
                          </m:r>
                        </m:sub>
                      </m:sSub>
                    </m:oMath>
                  </m:oMathPara>
                </a14:m>
                <a:endParaRPr lang="en-TW" sz="2000" b="0" i="1" dirty="0">
                  <a:latin typeface="Cambria Math"/>
                  <a:ea typeface="Cambria Math"/>
                </a:endParaRPr>
              </a:p>
            </p:txBody>
          </p:sp>
        </mc:Choice>
        <mc:Fallback xmlns="">
          <p:sp>
            <p:nvSpPr>
              <p:cNvPr id="8" name="TextBox 7">
                <a:extLst>
                  <a:ext uri="{FF2B5EF4-FFF2-40B4-BE49-F238E27FC236}">
                    <a16:creationId xmlns:a16="http://schemas.microsoft.com/office/drawing/2014/main" id="{FD039E34-EE6C-EB4B-963C-E7B5BB64B83A}"/>
                  </a:ext>
                </a:extLst>
              </p:cNvPr>
              <p:cNvSpPr txBox="1">
                <a:spLocks noRot="1" noChangeAspect="1" noMove="1" noResize="1" noEditPoints="1" noAdjustHandles="1" noChangeArrowheads="1" noChangeShapeType="1" noTextEdit="1"/>
              </p:cNvSpPr>
              <p:nvPr/>
            </p:nvSpPr>
            <p:spPr>
              <a:xfrm>
                <a:off x="3680410" y="4138711"/>
                <a:ext cx="1783180" cy="307777"/>
              </a:xfrm>
              <a:prstGeom prst="rect">
                <a:avLst/>
              </a:prstGeom>
              <a:blipFill>
                <a:blip r:embed="rId3"/>
                <a:stretch>
                  <a:fillRect l="-2113" r="-704" b="-1600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172114B-E78D-3446-A429-079BE06B5F90}"/>
                  </a:ext>
                </a:extLst>
              </p:cNvPr>
              <p:cNvSpPr txBox="1"/>
              <p:nvPr/>
            </p:nvSpPr>
            <p:spPr>
              <a:xfrm>
                <a:off x="6804248" y="5220903"/>
                <a:ext cx="1022652" cy="307777"/>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2000" b="0" i="1" smtClean="0">
                              <a:latin typeface="Cambria Math" panose="02040503050406030204" pitchFamily="18" charset="0"/>
                              <a:ea typeface="Cambria Math"/>
                            </a:rPr>
                          </m:ctrlPr>
                        </m:sSupPr>
                        <m:e>
                          <m:d>
                            <m:dPr>
                              <m:begChr m:val="|"/>
                              <m:endChr m:val="|"/>
                              <m:ctrlPr>
                                <a:rPr lang="en-US" sz="2000" b="0" i="1" smtClean="0">
                                  <a:latin typeface="Cambria Math" panose="02040503050406030204" pitchFamily="18" charset="0"/>
                                  <a:ea typeface="Cambria Math"/>
                                </a:rPr>
                              </m:ctrlPr>
                            </m:dPr>
                            <m:e>
                              <m:r>
                                <a:rPr lang="en-US" sz="2000" b="0" i="1" smtClean="0">
                                  <a:latin typeface="Cambria Math" panose="02040503050406030204" pitchFamily="18" charset="0"/>
                                  <a:ea typeface="Cambria Math"/>
                                </a:rPr>
                                <m:t>𝑎</m:t>
                              </m:r>
                            </m:e>
                          </m:d>
                        </m:e>
                        <m:sup>
                          <m:r>
                            <a:rPr lang="en-US" sz="2000" b="0" i="1" smtClean="0">
                              <a:latin typeface="Cambria Math" panose="02040503050406030204" pitchFamily="18" charset="0"/>
                              <a:ea typeface="Cambria Math"/>
                            </a:rPr>
                            <m:t>2</m:t>
                          </m:r>
                        </m:sup>
                      </m:sSup>
                      <m:r>
                        <a:rPr lang="en-US" sz="2000" b="0" i="1" smtClean="0">
                          <a:latin typeface="Cambria Math" panose="02040503050406030204" pitchFamily="18" charset="0"/>
                          <a:ea typeface="Cambria Math"/>
                        </a:rPr>
                        <m:t>:</m:t>
                      </m:r>
                      <m:sSup>
                        <m:sSupPr>
                          <m:ctrlPr>
                            <a:rPr lang="en-US" sz="2000" i="1">
                              <a:latin typeface="Cambria Math" panose="02040503050406030204" pitchFamily="18" charset="0"/>
                              <a:ea typeface="Cambria Math"/>
                            </a:rPr>
                          </m:ctrlPr>
                        </m:sSupPr>
                        <m:e>
                          <m:d>
                            <m:dPr>
                              <m:begChr m:val="|"/>
                              <m:endChr m:val="|"/>
                              <m:ctrlPr>
                                <a:rPr lang="en-US" sz="2000" i="1">
                                  <a:latin typeface="Cambria Math" panose="02040503050406030204" pitchFamily="18" charset="0"/>
                                  <a:ea typeface="Cambria Math"/>
                                </a:rPr>
                              </m:ctrlPr>
                            </m:dPr>
                            <m:e>
                              <m:r>
                                <a:rPr lang="en-US" sz="2000" b="0" i="1" smtClean="0">
                                  <a:latin typeface="Cambria Math" panose="02040503050406030204" pitchFamily="18" charset="0"/>
                                  <a:ea typeface="Cambria Math"/>
                                </a:rPr>
                                <m:t>𝑏</m:t>
                              </m:r>
                            </m:e>
                          </m:d>
                        </m:e>
                        <m:sup>
                          <m:r>
                            <a:rPr lang="en-US" sz="2000" i="1">
                              <a:latin typeface="Cambria Math" panose="02040503050406030204" pitchFamily="18" charset="0"/>
                              <a:ea typeface="Cambria Math"/>
                            </a:rPr>
                            <m:t>2</m:t>
                          </m:r>
                        </m:sup>
                      </m:sSup>
                    </m:oMath>
                  </m:oMathPara>
                </a14:m>
                <a:endParaRPr lang="en-TW" sz="2000" b="0" i="1" dirty="0">
                  <a:latin typeface="Cambria Math"/>
                  <a:ea typeface="Cambria Math"/>
                </a:endParaRPr>
              </a:p>
            </p:txBody>
          </p:sp>
        </mc:Choice>
        <mc:Fallback xmlns="">
          <p:sp>
            <p:nvSpPr>
              <p:cNvPr id="9" name="TextBox 8">
                <a:extLst>
                  <a:ext uri="{FF2B5EF4-FFF2-40B4-BE49-F238E27FC236}">
                    <a16:creationId xmlns:a16="http://schemas.microsoft.com/office/drawing/2014/main" id="{6172114B-E78D-3446-A429-079BE06B5F90}"/>
                  </a:ext>
                </a:extLst>
              </p:cNvPr>
              <p:cNvSpPr txBox="1">
                <a:spLocks noRot="1" noChangeAspect="1" noMove="1" noResize="1" noEditPoints="1" noAdjustHandles="1" noChangeArrowheads="1" noChangeShapeType="1" noTextEdit="1"/>
              </p:cNvSpPr>
              <p:nvPr/>
            </p:nvSpPr>
            <p:spPr>
              <a:xfrm>
                <a:off x="6804248" y="5220903"/>
                <a:ext cx="1022652" cy="307777"/>
              </a:xfrm>
              <a:prstGeom prst="rect">
                <a:avLst/>
              </a:prstGeom>
              <a:blipFill>
                <a:blip r:embed="rId4"/>
                <a:stretch>
                  <a:fillRect r="-1220" b="-7692"/>
                </a:stretch>
              </a:blipFill>
            </p:spPr>
            <p:txBody>
              <a:bodyPr/>
              <a:lstStyle/>
              <a:p>
                <a:r>
                  <a:rPr lang="en-TW">
                    <a:noFill/>
                  </a:rPr>
                  <a:t> </a:t>
                </a:r>
              </a:p>
            </p:txBody>
          </p:sp>
        </mc:Fallback>
      </mc:AlternateContent>
    </p:spTree>
    <p:extLst>
      <p:ext uri="{BB962C8B-B14F-4D97-AF65-F5344CB8AC3E}">
        <p14:creationId xmlns:p14="http://schemas.microsoft.com/office/powerpoint/2010/main" val="112894282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20967E-B27C-0525-07F9-1520090D1654}"/>
              </a:ext>
            </a:extLst>
          </p:cNvPr>
          <p:cNvSpPr txBox="1"/>
          <p:nvPr/>
        </p:nvSpPr>
        <p:spPr>
          <a:xfrm>
            <a:off x="806476" y="836712"/>
            <a:ext cx="7531047"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封閉於鐵箱內的原子核，事實上一直處於非常奇特的狀態</a:t>
            </a:r>
            <a:r>
              <a:rPr lang="en-US" sz="1800" dirty="0">
                <a:latin typeface="+mj-lt"/>
                <a:ea typeface="PMingLiU" panose="02020500000000000000" pitchFamily="18" charset="-120"/>
              </a:rPr>
              <a:t>！</a:t>
            </a:r>
          </a:p>
        </p:txBody>
      </p:sp>
      <p:pic>
        <p:nvPicPr>
          <p:cNvPr id="1026" name="Picture 2" descr="成语大全悲喜交加简笔画_成语趣猜猜简笔画">
            <a:extLst>
              <a:ext uri="{FF2B5EF4-FFF2-40B4-BE49-F238E27FC236}">
                <a16:creationId xmlns:a16="http://schemas.microsoft.com/office/drawing/2014/main" id="{7BF93909-DEFA-C053-3C61-33E851036C9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313" t="25195" r="25587" b="9837"/>
          <a:stretch/>
        </p:blipFill>
        <p:spPr bwMode="auto">
          <a:xfrm>
            <a:off x="3389549" y="5320770"/>
            <a:ext cx="1212076" cy="1190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80011C8-D4EB-65B1-7C4E-F0315CEAB6CA}"/>
              </a:ext>
            </a:extLst>
          </p:cNvPr>
          <p:cNvSpPr txBox="1"/>
          <p:nvPr/>
        </p:nvSpPr>
        <p:spPr>
          <a:xfrm>
            <a:off x="810028" y="1277341"/>
            <a:ext cx="7794420" cy="369332"/>
          </a:xfrm>
          <a:prstGeom prst="rect">
            <a:avLst/>
          </a:prstGeom>
          <a:noFill/>
        </p:spPr>
        <p:txBody>
          <a:bodyPr wrap="square">
            <a:spAutoFit/>
          </a:bodyPr>
          <a:lstStyle/>
          <a:p>
            <a:r>
              <a:rPr lang="en-US" sz="1800" dirty="0" err="1">
                <a:latin typeface="+mj-lt"/>
                <a:ea typeface="PMingLiU" panose="02020500000000000000" pitchFamily="18" charset="-120"/>
              </a:rPr>
              <a:t>若不打開鐵箱看，一段時間後，</a:t>
            </a:r>
            <a:r>
              <a:rPr lang="en-US" sz="1800" dirty="0" err="1"/>
              <a:t>原子核</a:t>
            </a:r>
            <a:r>
              <a:rPr lang="en-US" sz="1800" dirty="0" err="1">
                <a:latin typeface="+mj-lt"/>
                <a:ea typeface="PMingLiU" panose="02020500000000000000" pitchFamily="18" charset="-120"/>
              </a:rPr>
              <a:t>可能</a:t>
            </a:r>
            <a:r>
              <a:rPr lang="en-US" sz="1800" dirty="0" err="1"/>
              <a:t>未衰變，同時也可能已衰變</a:t>
            </a:r>
            <a:r>
              <a:rPr lang="en-US" sz="1800" dirty="0"/>
              <a:t>。</a:t>
            </a:r>
          </a:p>
        </p:txBody>
      </p:sp>
      <p:sp>
        <p:nvSpPr>
          <p:cNvPr id="9" name="TextBox 8">
            <a:extLst>
              <a:ext uri="{FF2B5EF4-FFF2-40B4-BE49-F238E27FC236}">
                <a16:creationId xmlns:a16="http://schemas.microsoft.com/office/drawing/2014/main" id="{1E3EF3F9-90E8-A1AC-7B4C-E6BA6F7C10DD}"/>
              </a:ext>
            </a:extLst>
          </p:cNvPr>
          <p:cNvSpPr txBox="1"/>
          <p:nvPr/>
        </p:nvSpPr>
        <p:spPr>
          <a:xfrm>
            <a:off x="806476" y="1717970"/>
            <a:ext cx="6501828" cy="369332"/>
          </a:xfrm>
          <a:prstGeom prst="rect">
            <a:avLst/>
          </a:prstGeom>
          <a:noFill/>
        </p:spPr>
        <p:txBody>
          <a:bodyPr wrap="square" rtlCol="0">
            <a:spAutoFit/>
          </a:bodyPr>
          <a:lstStyle/>
          <a:p>
            <a:r>
              <a:rPr lang="en-US" sz="1800" dirty="0">
                <a:latin typeface="+mj-lt"/>
                <a:ea typeface="PMingLiU" panose="02020500000000000000" pitchFamily="18" charset="-120"/>
              </a:rPr>
              <a:t>這一個特別的狀態</a:t>
            </a:r>
            <a:r>
              <a:rPr lang="zh-TW" altLang="en-US" sz="1800" dirty="0">
                <a:latin typeface="+mj-lt"/>
                <a:ea typeface="PMingLiU" panose="02020500000000000000" pitchFamily="18" charset="-120"/>
              </a:rPr>
              <a:t>，</a:t>
            </a:r>
            <a:r>
              <a:rPr lang="en-US" sz="1800" dirty="0">
                <a:latin typeface="+mj-lt"/>
                <a:ea typeface="PMingLiU" panose="02020500000000000000" pitchFamily="18" charset="-120"/>
              </a:rPr>
              <a:t>專業術語稱為</a:t>
            </a:r>
            <a:r>
              <a:rPr lang="en-US" sz="1800" dirty="0">
                <a:solidFill>
                  <a:srgbClr val="FF0000"/>
                </a:solidFill>
                <a:latin typeface="+mj-lt"/>
                <a:ea typeface="PMingLiU" panose="02020500000000000000" pitchFamily="18" charset="-120"/>
              </a:rPr>
              <a:t>疊加 Superposition</a:t>
            </a:r>
            <a:r>
              <a:rPr lang="en-US" sz="1800" dirty="0">
                <a:latin typeface="+mj-lt"/>
                <a:ea typeface="PMingLiU" panose="02020500000000000000" pitchFamily="18" charset="-120"/>
              </a:rPr>
              <a:t>。</a:t>
            </a:r>
          </a:p>
        </p:txBody>
      </p:sp>
      <p:sp>
        <p:nvSpPr>
          <p:cNvPr id="11" name="TextBox 10">
            <a:extLst>
              <a:ext uri="{FF2B5EF4-FFF2-40B4-BE49-F238E27FC236}">
                <a16:creationId xmlns:a16="http://schemas.microsoft.com/office/drawing/2014/main" id="{DD7BC49D-323F-A4F7-1610-3F6B20A5523C}"/>
              </a:ext>
            </a:extLst>
          </p:cNvPr>
          <p:cNvSpPr txBox="1"/>
          <p:nvPr/>
        </p:nvSpPr>
        <p:spPr>
          <a:xfrm>
            <a:off x="806476" y="2137290"/>
            <a:ext cx="8158012" cy="369332"/>
          </a:xfrm>
          <a:prstGeom prst="rect">
            <a:avLst/>
          </a:prstGeom>
          <a:noFill/>
        </p:spPr>
        <p:txBody>
          <a:bodyPr wrap="square">
            <a:spAutoFit/>
          </a:bodyPr>
          <a:lstStyle/>
          <a:p>
            <a:r>
              <a:rPr lang="en-US" sz="1800" dirty="0" err="1">
                <a:latin typeface="+mj-lt"/>
                <a:ea typeface="PMingLiU" panose="02020500000000000000" pitchFamily="18" charset="-120"/>
              </a:rPr>
              <a:t>此狀態是</a:t>
            </a:r>
            <a:r>
              <a:rPr lang="en-US" sz="1800" dirty="0" err="1"/>
              <a:t>未衰變時</a:t>
            </a:r>
            <a:r>
              <a:rPr lang="en-US" sz="1800" dirty="0" err="1">
                <a:latin typeface="+mj-lt"/>
                <a:ea typeface="PMingLiU" panose="02020500000000000000" pitchFamily="18" charset="-120"/>
              </a:rPr>
              <a:t>氡</a:t>
            </a:r>
            <a:r>
              <a:rPr lang="en-US" sz="1800" dirty="0" err="1"/>
              <a:t>原子核狀態，與衰變後釙原子核狀態，兩個狀態的疊加</a:t>
            </a:r>
            <a:r>
              <a:rPr lang="en-US" sz="1800" dirty="0"/>
              <a:t>。</a:t>
            </a:r>
          </a:p>
        </p:txBody>
      </p:sp>
      <p:sp>
        <p:nvSpPr>
          <p:cNvPr id="13" name="Bevel 12">
            <a:extLst>
              <a:ext uri="{FF2B5EF4-FFF2-40B4-BE49-F238E27FC236}">
                <a16:creationId xmlns:a16="http://schemas.microsoft.com/office/drawing/2014/main" id="{54298879-EA52-0833-E24B-DF52D67D5583}"/>
              </a:ext>
            </a:extLst>
          </p:cNvPr>
          <p:cNvSpPr/>
          <p:nvPr/>
        </p:nvSpPr>
        <p:spPr bwMode="auto">
          <a:xfrm>
            <a:off x="2576038" y="2704903"/>
            <a:ext cx="3169925" cy="1502832"/>
          </a:xfrm>
          <a:prstGeom prst="bevel">
            <a:avLst/>
          </a:prstGeom>
          <a:pattFill prst="pct5">
            <a:fgClr>
              <a:srgbClr val="CCECFF"/>
            </a:fgClr>
            <a:bgClr>
              <a:schemeClr val="bg1"/>
            </a:bgClr>
          </a:pattFill>
          <a:ln w="22225">
            <a:solidFill>
              <a:schemeClr val="bg2"/>
            </a:solidFill>
            <a:miter lim="800000"/>
            <a:headEnd/>
            <a:tailEnd/>
          </a:ln>
        </p:spPr>
        <p:txBody>
          <a:bodyPr wrap="square" rtlCol="0" anchor="ctr">
            <a:spAutoFit/>
          </a:bodyPr>
          <a:lstStyle/>
          <a:p>
            <a:pPr algn="l" eaLnBrk="1" hangingPunct="1">
              <a:spcBef>
                <a:spcPct val="0"/>
              </a:spcBef>
              <a:buFontTx/>
              <a:buNone/>
            </a:pPr>
            <a:endParaRPr lang="en-US" sz="1800" dirty="0"/>
          </a:p>
        </p:txBody>
      </p:sp>
      <p:pic>
        <p:nvPicPr>
          <p:cNvPr id="14" name="Picture 2" descr="http://www.hk-phy.org/energy/power/nuclear_phy/images/ra.gif">
            <a:extLst>
              <a:ext uri="{FF2B5EF4-FFF2-40B4-BE49-F238E27FC236}">
                <a16:creationId xmlns:a16="http://schemas.microsoft.com/office/drawing/2014/main" id="{AB9761AB-2BB8-7A23-74A0-7C683869E6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51" t="15274" r="65166" b="2590"/>
          <a:stretch/>
        </p:blipFill>
        <p:spPr bwMode="auto">
          <a:xfrm>
            <a:off x="3180115" y="2977443"/>
            <a:ext cx="515669" cy="948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http://www.hk-phy.org/energy/power/nuclear_phy/images/ra.gif">
            <a:extLst>
              <a:ext uri="{FF2B5EF4-FFF2-40B4-BE49-F238E27FC236}">
                <a16:creationId xmlns:a16="http://schemas.microsoft.com/office/drawing/2014/main" id="{A3038866-6536-D585-4047-9B7AC5955CA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579" t="16076" r="6617"/>
          <a:stretch/>
        </p:blipFill>
        <p:spPr bwMode="auto">
          <a:xfrm>
            <a:off x="4194761" y="2964664"/>
            <a:ext cx="1003686" cy="1014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74F19D40-74AA-6D73-1045-91E7932FEDDD}"/>
                  </a:ext>
                </a:extLst>
              </p:cNvPr>
              <p:cNvSpPr txBox="1"/>
              <p:nvPr/>
            </p:nvSpPr>
            <p:spPr>
              <a:xfrm>
                <a:off x="3648117" y="3113919"/>
                <a:ext cx="576064" cy="369332"/>
              </a:xfrm>
              <a:prstGeom prst="rect">
                <a:avLst/>
              </a:prstGeom>
              <a:noFill/>
            </p:spPr>
            <p:txBody>
              <a:bodyPr wrap="square" rtlCol="0">
                <a:spAutoFit/>
              </a:bodyPr>
              <a:lstStyle/>
              <a:p>
                <a:pPr algn="l"/>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PMingLiU" panose="02020500000000000000" pitchFamily="18" charset="-120"/>
                        </a:rPr>
                        <m:t>+</m:t>
                      </m:r>
                    </m:oMath>
                  </m:oMathPara>
                </a14:m>
                <a:endParaRPr lang="en-US" sz="1800" dirty="0">
                  <a:latin typeface="+mj-lt"/>
                  <a:ea typeface="PMingLiU" panose="02020500000000000000" pitchFamily="18" charset="-120"/>
                </a:endParaRPr>
              </a:p>
            </p:txBody>
          </p:sp>
        </mc:Choice>
        <mc:Fallback xmlns="">
          <p:sp>
            <p:nvSpPr>
              <p:cNvPr id="16" name="TextBox 15">
                <a:extLst>
                  <a:ext uri="{FF2B5EF4-FFF2-40B4-BE49-F238E27FC236}">
                    <a16:creationId xmlns:a16="http://schemas.microsoft.com/office/drawing/2014/main" id="{74F19D40-74AA-6D73-1045-91E7932FEDDD}"/>
                  </a:ext>
                </a:extLst>
              </p:cNvPr>
              <p:cNvSpPr txBox="1">
                <a:spLocks noRot="1" noChangeAspect="1" noMove="1" noResize="1" noEditPoints="1" noAdjustHandles="1" noChangeArrowheads="1" noChangeShapeType="1" noTextEdit="1"/>
              </p:cNvSpPr>
              <p:nvPr/>
            </p:nvSpPr>
            <p:spPr>
              <a:xfrm>
                <a:off x="3648117" y="3113919"/>
                <a:ext cx="576064" cy="369332"/>
              </a:xfrm>
              <a:prstGeom prst="rect">
                <a:avLst/>
              </a:prstGeom>
              <a:blipFill>
                <a:blip r:embed="rId4"/>
                <a:stretch>
                  <a:fillRect/>
                </a:stretch>
              </a:blipFill>
            </p:spPr>
            <p:txBody>
              <a:bodyPr/>
              <a:lstStyle/>
              <a:p>
                <a:r>
                  <a:rPr lang="en-US">
                    <a:noFill/>
                  </a:rPr>
                  <a:t> </a:t>
                </a:r>
              </a:p>
            </p:txBody>
          </p:sp>
        </mc:Fallback>
      </mc:AlternateContent>
      <p:sp>
        <p:nvSpPr>
          <p:cNvPr id="17" name="Right Arrow 16">
            <a:extLst>
              <a:ext uri="{FF2B5EF4-FFF2-40B4-BE49-F238E27FC236}">
                <a16:creationId xmlns:a16="http://schemas.microsoft.com/office/drawing/2014/main" id="{B3C41F29-704C-5C50-DFC0-0D3A276C8F6C}"/>
              </a:ext>
            </a:extLst>
          </p:cNvPr>
          <p:cNvSpPr/>
          <p:nvPr/>
        </p:nvSpPr>
        <p:spPr bwMode="auto">
          <a:xfrm>
            <a:off x="2069960" y="3295647"/>
            <a:ext cx="504056" cy="286473"/>
          </a:xfrm>
          <a:prstGeom prst="rightArrow">
            <a:avLst/>
          </a:prstGeom>
          <a:solidFill>
            <a:srgbClr val="00B050"/>
          </a:solidFill>
          <a:ln>
            <a:noFill/>
          </a:ln>
        </p:spPr>
        <p:txBody>
          <a:bodyPr wrap="none" rtlCol="0" anchor="ctr">
            <a:spAutoFit/>
          </a:bodyPr>
          <a:lstStyle/>
          <a:p>
            <a:pPr algn="l" eaLnBrk="1" hangingPunct="1">
              <a:spcBef>
                <a:spcPct val="0"/>
              </a:spcBef>
              <a:buFontTx/>
              <a:buNone/>
            </a:pPr>
            <a:endParaRPr lang="en-US" sz="1800" dirty="0"/>
          </a:p>
        </p:txBody>
      </p:sp>
      <p:sp>
        <p:nvSpPr>
          <p:cNvPr id="18" name="Bevel 17">
            <a:extLst>
              <a:ext uri="{FF2B5EF4-FFF2-40B4-BE49-F238E27FC236}">
                <a16:creationId xmlns:a16="http://schemas.microsoft.com/office/drawing/2014/main" id="{0553D539-C049-E15E-5D67-7AF8E0F8EC27}"/>
              </a:ext>
            </a:extLst>
          </p:cNvPr>
          <p:cNvSpPr/>
          <p:nvPr/>
        </p:nvSpPr>
        <p:spPr bwMode="auto">
          <a:xfrm>
            <a:off x="804576" y="2692446"/>
            <a:ext cx="1231480" cy="1479048"/>
          </a:xfrm>
          <a:prstGeom prst="bevel">
            <a:avLst/>
          </a:prstGeom>
          <a:pattFill prst="pct5">
            <a:fgClr>
              <a:srgbClr val="CCECFF"/>
            </a:fgClr>
            <a:bgClr>
              <a:schemeClr val="bg1"/>
            </a:bgClr>
          </a:pattFill>
          <a:ln w="22225">
            <a:solidFill>
              <a:schemeClr val="bg2"/>
            </a:solidFill>
            <a:miter lim="800000"/>
            <a:headEnd/>
            <a:tailEnd/>
          </a:ln>
        </p:spPr>
        <p:txBody>
          <a:bodyPr wrap="square" rtlCol="0" anchor="ctr">
            <a:spAutoFit/>
          </a:bodyPr>
          <a:lstStyle/>
          <a:p>
            <a:pPr algn="l" eaLnBrk="1" hangingPunct="1">
              <a:spcBef>
                <a:spcPct val="0"/>
              </a:spcBef>
              <a:buFontTx/>
              <a:buNone/>
            </a:pPr>
            <a:endParaRPr lang="en-US" sz="1800" dirty="0"/>
          </a:p>
        </p:txBody>
      </p:sp>
      <p:pic>
        <p:nvPicPr>
          <p:cNvPr id="19" name="Picture 2" descr="http://www.hk-phy.org/energy/power/nuclear_phy/images/ra.gif">
            <a:extLst>
              <a:ext uri="{FF2B5EF4-FFF2-40B4-BE49-F238E27FC236}">
                <a16:creationId xmlns:a16="http://schemas.microsoft.com/office/drawing/2014/main" id="{3CE09A65-AC28-4E8E-E9A5-5FC8EFAC71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51" t="15274" r="65166" b="2590"/>
          <a:stretch/>
        </p:blipFill>
        <p:spPr bwMode="auto">
          <a:xfrm>
            <a:off x="1162481" y="2946554"/>
            <a:ext cx="515669" cy="948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6">
            <a:extLst>
              <a:ext uri="{FF2B5EF4-FFF2-40B4-BE49-F238E27FC236}">
                <a16:creationId xmlns:a16="http://schemas.microsoft.com/office/drawing/2014/main" id="{62655DBA-7ED4-07A0-2DEB-40CE6F1A0B05}"/>
              </a:ext>
            </a:extLst>
          </p:cNvPr>
          <p:cNvSpPr txBox="1"/>
          <p:nvPr/>
        </p:nvSpPr>
        <p:spPr>
          <a:xfrm>
            <a:off x="750860" y="4320142"/>
            <a:ext cx="7964960" cy="458972"/>
          </a:xfrm>
          <a:prstGeom prst="rect">
            <a:avLst/>
          </a:prstGeom>
          <a:noFill/>
        </p:spPr>
        <p:txBody>
          <a:bodyPr wrap="square">
            <a:spAutoFit/>
          </a:bodyPr>
          <a:lstStyle>
            <a:defPPr>
              <a:defRPr lang="en-US"/>
            </a:defPPr>
            <a:lvl1pPr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1pPr>
            <a:lvl2pPr marL="4572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2pPr>
            <a:lvl3pPr marL="9144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3pPr>
            <a:lvl4pPr marL="13716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4pPr>
            <a:lvl5pPr marL="18288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5pPr>
            <a:lvl6pPr marL="2286000" algn="l" defTabSz="914400" rtl="0" eaLnBrk="1" latinLnBrk="0" hangingPunct="1">
              <a:defRPr kumimoji="1" sz="2400" kern="1200">
                <a:solidFill>
                  <a:schemeClr val="tx1"/>
                </a:solidFill>
                <a:latin typeface="Times New Roman" pitchFamily="18" charset="0"/>
                <a:ea typeface="新細明體" pitchFamily="18" charset="-120"/>
                <a:cs typeface="+mn-cs"/>
              </a:defRPr>
            </a:lvl6pPr>
            <a:lvl7pPr marL="2743200" algn="l" defTabSz="914400" rtl="0" eaLnBrk="1" latinLnBrk="0" hangingPunct="1">
              <a:defRPr kumimoji="1" sz="2400" kern="1200">
                <a:solidFill>
                  <a:schemeClr val="tx1"/>
                </a:solidFill>
                <a:latin typeface="Times New Roman" pitchFamily="18" charset="0"/>
                <a:ea typeface="新細明體" pitchFamily="18" charset="-120"/>
                <a:cs typeface="+mn-cs"/>
              </a:defRPr>
            </a:lvl7pPr>
            <a:lvl8pPr marL="3200400" algn="l" defTabSz="914400" rtl="0" eaLnBrk="1" latinLnBrk="0" hangingPunct="1">
              <a:defRPr kumimoji="1" sz="2400" kern="1200">
                <a:solidFill>
                  <a:schemeClr val="tx1"/>
                </a:solidFill>
                <a:latin typeface="Times New Roman" pitchFamily="18" charset="0"/>
                <a:ea typeface="新細明體" pitchFamily="18" charset="-120"/>
                <a:cs typeface="+mn-cs"/>
              </a:defRPr>
            </a:lvl8pPr>
            <a:lvl9pPr marL="3657600" algn="l" defTabSz="914400" rtl="0" eaLnBrk="1" latinLnBrk="0" hangingPunct="1">
              <a:defRPr kumimoji="1" sz="2400" kern="1200">
                <a:solidFill>
                  <a:schemeClr val="tx1"/>
                </a:solidFill>
                <a:latin typeface="Times New Roman" pitchFamily="18" charset="0"/>
                <a:ea typeface="新細明體" pitchFamily="18" charset="-120"/>
                <a:cs typeface="+mn-cs"/>
              </a:defRPr>
            </a:lvl9pPr>
          </a:lstStyle>
          <a:p>
            <a:pPr>
              <a:lnSpc>
                <a:spcPct val="150000"/>
              </a:lnSpc>
            </a:pPr>
            <a:r>
              <a:rPr lang="en-US" sz="1800" dirty="0" err="1"/>
              <a:t>疊加在某些時候非常自然，我們會說一個人的心情悲喜交加</a:t>
            </a:r>
            <a:r>
              <a:rPr lang="en-US" sz="1800" dirty="0"/>
              <a:t>，</a:t>
            </a:r>
          </a:p>
        </p:txBody>
      </p:sp>
      <p:sp>
        <p:nvSpPr>
          <p:cNvPr id="4" name="TextBox 3">
            <a:extLst>
              <a:ext uri="{FF2B5EF4-FFF2-40B4-BE49-F238E27FC236}">
                <a16:creationId xmlns:a16="http://schemas.microsoft.com/office/drawing/2014/main" id="{D422D260-3312-F9E3-1C24-52759B9D91C7}"/>
              </a:ext>
            </a:extLst>
          </p:cNvPr>
          <p:cNvSpPr txBox="1"/>
          <p:nvPr/>
        </p:nvSpPr>
        <p:spPr>
          <a:xfrm>
            <a:off x="750860" y="4853687"/>
            <a:ext cx="6845476" cy="369332"/>
          </a:xfrm>
          <a:prstGeom prst="rect">
            <a:avLst/>
          </a:prstGeom>
          <a:noFill/>
        </p:spPr>
        <p:txBody>
          <a:bodyPr wrap="square">
            <a:spAutoFit/>
          </a:bodyPr>
          <a:lstStyle/>
          <a:p>
            <a:r>
              <a:rPr lang="en-US" sz="1800" dirty="0" err="1"/>
              <a:t>悲與喜是相反不相容的心情</a:t>
            </a:r>
            <a:r>
              <a:rPr lang="zh-TW" altLang="en-US" sz="1800" dirty="0"/>
              <a:t>，</a:t>
            </a:r>
            <a:r>
              <a:rPr lang="en-US" sz="1800" dirty="0" err="1"/>
              <a:t>但我們並不覺得悲喜交加很奇怪</a:t>
            </a:r>
            <a:r>
              <a:rPr lang="en-US" sz="1800" dirty="0"/>
              <a:t>。</a:t>
            </a:r>
          </a:p>
        </p:txBody>
      </p:sp>
      <p:sp>
        <p:nvSpPr>
          <p:cNvPr id="2" name="TextBox 1">
            <a:extLst>
              <a:ext uri="{FF2B5EF4-FFF2-40B4-BE49-F238E27FC236}">
                <a16:creationId xmlns:a16="http://schemas.microsoft.com/office/drawing/2014/main" id="{4EA9BE91-CBBE-9DF0-F87B-7EE833616E1A}"/>
              </a:ext>
            </a:extLst>
          </p:cNvPr>
          <p:cNvSpPr txBox="1"/>
          <p:nvPr/>
        </p:nvSpPr>
        <p:spPr>
          <a:xfrm>
            <a:off x="804576" y="416884"/>
            <a:ext cx="3191360"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接下來比較技術性一點</a:t>
            </a:r>
            <a:r>
              <a:rPr lang="en-US" sz="1800" dirty="0">
                <a:latin typeface="+mj-lt"/>
                <a:ea typeface="PMingLiU" panose="02020500000000000000" pitchFamily="18" charset="-120"/>
              </a:rPr>
              <a:t>！</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A036D81-AAB5-567E-3785-F2FD4D53FE3E}"/>
                  </a:ext>
                </a:extLst>
              </p:cNvPr>
              <p:cNvSpPr txBox="1"/>
              <p:nvPr/>
            </p:nvSpPr>
            <p:spPr>
              <a:xfrm>
                <a:off x="1071017" y="3552395"/>
                <a:ext cx="726951" cy="312073"/>
              </a:xfrm>
              <a:prstGeom prst="rect">
                <a:avLst/>
              </a:prstGeom>
              <a:solidFill>
                <a:schemeClr val="bg1"/>
              </a:solidFill>
            </p:spPr>
            <p:txBody>
              <a:bodyPr wrap="square" rtlCol="0">
                <a:spAutoFit/>
              </a:bodyPr>
              <a:lstStyle/>
              <a:p>
                <a:pPr algn="l"/>
                <a14:m>
                  <m:oMathPara xmlns:m="http://schemas.openxmlformats.org/officeDocument/2006/math">
                    <m:oMathParaPr>
                      <m:jc m:val="centerGroup"/>
                    </m:oMathParaPr>
                    <m:oMath xmlns:m="http://schemas.openxmlformats.org/officeDocument/2006/math">
                      <m:sPre>
                        <m:sPrePr>
                          <m:ctrlPr>
                            <a:rPr lang="en-US" sz="1400" i="1" smtClean="0">
                              <a:latin typeface="Cambria Math" panose="02040503050406030204" pitchFamily="18" charset="0"/>
                              <a:ea typeface="PMingLiU" panose="02020500000000000000" pitchFamily="18" charset="-120"/>
                            </a:rPr>
                          </m:ctrlPr>
                        </m:sPrePr>
                        <m:sub>
                          <m:r>
                            <a:rPr lang="en-US" sz="1400" b="0" i="1" smtClean="0">
                              <a:latin typeface="Cambria Math" panose="02040503050406030204" pitchFamily="18" charset="0"/>
                              <a:ea typeface="PMingLiU" panose="02020500000000000000" pitchFamily="18" charset="-120"/>
                            </a:rPr>
                            <m:t>86</m:t>
                          </m:r>
                        </m:sub>
                        <m:sup>
                          <m:r>
                            <a:rPr lang="en-US" sz="1400" b="0" i="1" smtClean="0">
                              <a:latin typeface="Cambria Math" panose="02040503050406030204" pitchFamily="18" charset="0"/>
                            </a:rPr>
                            <m:t>222</m:t>
                          </m:r>
                        </m:sup>
                        <m:e>
                          <m:r>
                            <m:rPr>
                              <m:sty m:val="p"/>
                            </m:rPr>
                            <a:rPr lang="en-US" sz="1400" b="0" i="0" smtClean="0">
                              <a:latin typeface="Cambria Math" panose="02040503050406030204" pitchFamily="18" charset="0"/>
                            </a:rPr>
                            <m:t>Rn</m:t>
                          </m:r>
                        </m:e>
                      </m:sPre>
                    </m:oMath>
                  </m:oMathPara>
                </a14:m>
                <a:endParaRPr lang="en-US" sz="1400" dirty="0">
                  <a:latin typeface="+mj-lt"/>
                  <a:ea typeface="PMingLiU" panose="02020500000000000000" pitchFamily="18" charset="-120"/>
                </a:endParaRPr>
              </a:p>
            </p:txBody>
          </p:sp>
        </mc:Choice>
        <mc:Fallback xmlns="">
          <p:sp>
            <p:nvSpPr>
              <p:cNvPr id="6" name="TextBox 5">
                <a:extLst>
                  <a:ext uri="{FF2B5EF4-FFF2-40B4-BE49-F238E27FC236}">
                    <a16:creationId xmlns:a16="http://schemas.microsoft.com/office/drawing/2014/main" id="{FA036D81-AAB5-567E-3785-F2FD4D53FE3E}"/>
                  </a:ext>
                </a:extLst>
              </p:cNvPr>
              <p:cNvSpPr txBox="1">
                <a:spLocks noRot="1" noChangeAspect="1" noMove="1" noResize="1" noEditPoints="1" noAdjustHandles="1" noChangeArrowheads="1" noChangeShapeType="1" noTextEdit="1"/>
              </p:cNvSpPr>
              <p:nvPr/>
            </p:nvSpPr>
            <p:spPr>
              <a:xfrm>
                <a:off x="1071017" y="3552395"/>
                <a:ext cx="726951" cy="31207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A9A734A-8FA2-5CC9-B794-230CC1343237}"/>
                  </a:ext>
                </a:extLst>
              </p:cNvPr>
              <p:cNvSpPr txBox="1"/>
              <p:nvPr/>
            </p:nvSpPr>
            <p:spPr>
              <a:xfrm>
                <a:off x="2920294" y="3619727"/>
                <a:ext cx="726951" cy="312073"/>
              </a:xfrm>
              <a:prstGeom prst="rect">
                <a:avLst/>
              </a:prstGeom>
              <a:solidFill>
                <a:schemeClr val="bg1"/>
              </a:solidFill>
            </p:spPr>
            <p:txBody>
              <a:bodyPr wrap="square" rtlCol="0">
                <a:spAutoFit/>
              </a:bodyPr>
              <a:lstStyle/>
              <a:p>
                <a:pPr algn="l"/>
                <a14:m>
                  <m:oMathPara xmlns:m="http://schemas.openxmlformats.org/officeDocument/2006/math">
                    <m:oMathParaPr>
                      <m:jc m:val="centerGroup"/>
                    </m:oMathParaPr>
                    <m:oMath xmlns:m="http://schemas.openxmlformats.org/officeDocument/2006/math">
                      <m:sPre>
                        <m:sPrePr>
                          <m:ctrlPr>
                            <a:rPr lang="en-US" sz="1400" i="1" smtClean="0">
                              <a:latin typeface="Cambria Math" panose="02040503050406030204" pitchFamily="18" charset="0"/>
                              <a:ea typeface="PMingLiU" panose="02020500000000000000" pitchFamily="18" charset="-120"/>
                            </a:rPr>
                          </m:ctrlPr>
                        </m:sPrePr>
                        <m:sub>
                          <m:r>
                            <a:rPr lang="en-US" sz="1400" b="0" i="1" smtClean="0">
                              <a:latin typeface="Cambria Math" panose="02040503050406030204" pitchFamily="18" charset="0"/>
                              <a:ea typeface="PMingLiU" panose="02020500000000000000" pitchFamily="18" charset="-120"/>
                            </a:rPr>
                            <m:t>86</m:t>
                          </m:r>
                        </m:sub>
                        <m:sup>
                          <m:r>
                            <a:rPr lang="en-US" sz="1400" b="0" i="1" smtClean="0">
                              <a:latin typeface="Cambria Math" panose="02040503050406030204" pitchFamily="18" charset="0"/>
                            </a:rPr>
                            <m:t>222</m:t>
                          </m:r>
                        </m:sup>
                        <m:e>
                          <m:r>
                            <m:rPr>
                              <m:sty m:val="p"/>
                            </m:rPr>
                            <a:rPr lang="en-US" sz="1400" b="0" i="0" smtClean="0">
                              <a:latin typeface="Cambria Math" panose="02040503050406030204" pitchFamily="18" charset="0"/>
                            </a:rPr>
                            <m:t>Rn</m:t>
                          </m:r>
                        </m:e>
                      </m:sPre>
                    </m:oMath>
                  </m:oMathPara>
                </a14:m>
                <a:endParaRPr lang="en-US" sz="1400" dirty="0">
                  <a:latin typeface="+mj-lt"/>
                  <a:ea typeface="PMingLiU" panose="02020500000000000000" pitchFamily="18" charset="-120"/>
                </a:endParaRPr>
              </a:p>
            </p:txBody>
          </p:sp>
        </mc:Choice>
        <mc:Fallback xmlns="">
          <p:sp>
            <p:nvSpPr>
              <p:cNvPr id="7" name="TextBox 6">
                <a:extLst>
                  <a:ext uri="{FF2B5EF4-FFF2-40B4-BE49-F238E27FC236}">
                    <a16:creationId xmlns:a16="http://schemas.microsoft.com/office/drawing/2014/main" id="{0A9A734A-8FA2-5CC9-B794-230CC1343237}"/>
                  </a:ext>
                </a:extLst>
              </p:cNvPr>
              <p:cNvSpPr txBox="1">
                <a:spLocks noRot="1" noChangeAspect="1" noMove="1" noResize="1" noEditPoints="1" noAdjustHandles="1" noChangeArrowheads="1" noChangeShapeType="1" noTextEdit="1"/>
              </p:cNvSpPr>
              <p:nvPr/>
            </p:nvSpPr>
            <p:spPr>
              <a:xfrm>
                <a:off x="2920294" y="3619727"/>
                <a:ext cx="726951" cy="312073"/>
              </a:xfrm>
              <a:prstGeom prst="rect">
                <a:avLst/>
              </a:prstGeom>
              <a:blipFill>
                <a:blip r:embed="rId6"/>
                <a:stretch>
                  <a:fillRect/>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ED6A487A-518A-00DC-EE8C-89CD5B23C702}"/>
              </a:ext>
            </a:extLst>
          </p:cNvPr>
          <p:cNvSpPr txBox="1"/>
          <p:nvPr/>
        </p:nvSpPr>
        <p:spPr>
          <a:xfrm>
            <a:off x="5753771" y="2928180"/>
            <a:ext cx="3335948"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注意：此圖並不是一顆原子核</a:t>
            </a:r>
            <a:endParaRPr lang="en-US" sz="1800" dirty="0">
              <a:latin typeface="+mj-lt"/>
              <a:ea typeface="PMingLiU" panose="02020500000000000000" pitchFamily="18" charset="-120"/>
            </a:endParaRPr>
          </a:p>
        </p:txBody>
      </p:sp>
      <p:sp>
        <p:nvSpPr>
          <p:cNvPr id="20" name="TextBox 19">
            <a:extLst>
              <a:ext uri="{FF2B5EF4-FFF2-40B4-BE49-F238E27FC236}">
                <a16:creationId xmlns:a16="http://schemas.microsoft.com/office/drawing/2014/main" id="{CF24CBBD-057F-6A5A-A66B-6AE39E925744}"/>
              </a:ext>
            </a:extLst>
          </p:cNvPr>
          <p:cNvSpPr txBox="1"/>
          <p:nvPr/>
        </p:nvSpPr>
        <p:spPr>
          <a:xfrm>
            <a:off x="5781908" y="3320831"/>
            <a:ext cx="1682058" cy="369332"/>
          </a:xfrm>
          <a:prstGeom prst="rect">
            <a:avLst/>
          </a:prstGeom>
          <a:noFill/>
        </p:spPr>
        <p:txBody>
          <a:bodyPr wrap="square">
            <a:spAutoFit/>
          </a:bodyPr>
          <a:lstStyle/>
          <a:p>
            <a:r>
              <a:rPr lang="en-US" sz="1800" dirty="0" err="1">
                <a:latin typeface="+mj-lt"/>
                <a:ea typeface="PMingLiU" panose="02020500000000000000" pitchFamily="18" charset="-120"/>
              </a:rPr>
              <a:t>變成了三顆</a:t>
            </a:r>
            <a:r>
              <a:rPr lang="en-US" sz="1800" dirty="0">
                <a:latin typeface="+mj-lt"/>
                <a:ea typeface="PMingLiU" panose="02020500000000000000" pitchFamily="18" charset="-120"/>
              </a:rPr>
              <a:t>！</a:t>
            </a:r>
            <a:endParaRPr lang="en-US" sz="1800" dirty="0"/>
          </a:p>
        </p:txBody>
      </p:sp>
      <p:sp>
        <p:nvSpPr>
          <p:cNvPr id="22" name="TextBox 21">
            <a:extLst>
              <a:ext uri="{FF2B5EF4-FFF2-40B4-BE49-F238E27FC236}">
                <a16:creationId xmlns:a16="http://schemas.microsoft.com/office/drawing/2014/main" id="{60DC8413-F27A-D42E-09C5-8CA13C047750}"/>
              </a:ext>
            </a:extLst>
          </p:cNvPr>
          <p:cNvSpPr txBox="1"/>
          <p:nvPr/>
        </p:nvSpPr>
        <p:spPr>
          <a:xfrm>
            <a:off x="5781907" y="3751352"/>
            <a:ext cx="3432889" cy="369332"/>
          </a:xfrm>
          <a:prstGeom prst="rect">
            <a:avLst/>
          </a:prstGeom>
          <a:noFill/>
        </p:spPr>
        <p:txBody>
          <a:bodyPr wrap="square">
            <a:spAutoFit/>
          </a:bodyPr>
          <a:lstStyle/>
          <a:p>
            <a:r>
              <a:rPr lang="en-US" sz="1800" dirty="0" err="1">
                <a:latin typeface="+mj-lt"/>
                <a:ea typeface="PMingLiU" panose="02020500000000000000" pitchFamily="18" charset="-120"/>
              </a:rPr>
              <a:t>是一顆狀態與兩顆狀態的疊加</a:t>
            </a:r>
            <a:r>
              <a:rPr lang="en-US" sz="1800" dirty="0">
                <a:latin typeface="+mj-lt"/>
                <a:ea typeface="PMingLiU" panose="02020500000000000000" pitchFamily="18" charset="-120"/>
              </a:rPr>
              <a:t>。</a:t>
            </a:r>
            <a:endParaRPr lang="en-US" sz="1800" dirty="0"/>
          </a:p>
        </p:txBody>
      </p:sp>
    </p:spTree>
    <p:extLst>
      <p:ext uri="{BB962C8B-B14F-4D97-AF65-F5344CB8AC3E}">
        <p14:creationId xmlns:p14="http://schemas.microsoft.com/office/powerpoint/2010/main" val="1473518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defined">
            <a:extLst>
              <a:ext uri="{FF2B5EF4-FFF2-40B4-BE49-F238E27FC236}">
                <a16:creationId xmlns:a16="http://schemas.microsoft.com/office/drawing/2014/main" id="{ADA4D1FA-43A1-7929-4B7F-5B3152B2E9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7718" y="1340768"/>
            <a:ext cx="3899925" cy="29249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93F7D30-1FC0-54C4-4A90-DBA34C3941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6359" y="1340768"/>
            <a:ext cx="3990589" cy="290495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DE45CC0-651F-389F-EC44-A3487181C385}"/>
              </a:ext>
            </a:extLst>
          </p:cNvPr>
          <p:cNvSpPr txBox="1"/>
          <p:nvPr/>
        </p:nvSpPr>
        <p:spPr>
          <a:xfrm>
            <a:off x="946727" y="4539734"/>
            <a:ext cx="7660221" cy="369332"/>
          </a:xfrm>
          <a:prstGeom prst="rect">
            <a:avLst/>
          </a:prstGeom>
          <a:noFill/>
        </p:spPr>
        <p:txBody>
          <a:bodyPr wrap="square" rtlCol="0">
            <a:spAutoFit/>
          </a:bodyPr>
          <a:lstStyle/>
          <a:p>
            <a:r>
              <a:rPr lang="en-US" sz="1800" dirty="0" err="1">
                <a:latin typeface="+mj-lt"/>
                <a:ea typeface="PMingLiU" panose="02020500000000000000" pitchFamily="18" charset="-120"/>
              </a:rPr>
              <a:t>白光是七色光波的疊加，但又不同於任一單色光線。這也是非常自然的</a:t>
            </a:r>
            <a:r>
              <a:rPr lang="en-US" sz="1800" dirty="0">
                <a:latin typeface="+mj-lt"/>
                <a:ea typeface="PMingLiU" panose="02020500000000000000" pitchFamily="18" charset="-120"/>
              </a:rPr>
              <a:t>。</a:t>
            </a:r>
          </a:p>
        </p:txBody>
      </p:sp>
    </p:spTree>
    <p:extLst>
      <p:ext uri="{BB962C8B-B14F-4D97-AF65-F5344CB8AC3E}">
        <p14:creationId xmlns:p14="http://schemas.microsoft.com/office/powerpoint/2010/main" val="272122714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defined">
            <a:extLst>
              <a:ext uri="{FF2B5EF4-FFF2-40B4-BE49-F238E27FC236}">
                <a16:creationId xmlns:a16="http://schemas.microsoft.com/office/drawing/2014/main" id="{9C496E7E-01F4-5193-3097-AED14F62F4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1303" y="752108"/>
            <a:ext cx="4404944" cy="314617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ADB6C6C-B99D-605B-D3D6-49307A63864D}"/>
              </a:ext>
            </a:extLst>
          </p:cNvPr>
          <p:cNvSpPr txBox="1"/>
          <p:nvPr/>
        </p:nvSpPr>
        <p:spPr>
          <a:xfrm>
            <a:off x="1151620" y="359645"/>
            <a:ext cx="7128792"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合聲也是一樣的道理，我們聽到的是四個個別發出的音波的疊加</a:t>
            </a:r>
            <a:r>
              <a:rPr lang="en-US" sz="1800" dirty="0">
                <a:latin typeface="+mj-lt"/>
                <a:ea typeface="PMingLiU" panose="02020500000000000000" pitchFamily="18" charset="-120"/>
              </a:rPr>
              <a:t>。</a:t>
            </a:r>
          </a:p>
        </p:txBody>
      </p:sp>
      <p:pic>
        <p:nvPicPr>
          <p:cNvPr id="1028" name="Picture 4" descr="undefined">
            <a:extLst>
              <a:ext uri="{FF2B5EF4-FFF2-40B4-BE49-F238E27FC236}">
                <a16:creationId xmlns:a16="http://schemas.microsoft.com/office/drawing/2014/main" id="{60FFCDBA-D600-809C-9D58-0E4126A076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2140" y="2689553"/>
            <a:ext cx="1412707" cy="117725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1FF09B5-74C5-B45A-F598-220839488A35}"/>
              </a:ext>
            </a:extLst>
          </p:cNvPr>
          <p:cNvSpPr txBox="1"/>
          <p:nvPr/>
        </p:nvSpPr>
        <p:spPr>
          <a:xfrm>
            <a:off x="1115615" y="5535697"/>
            <a:ext cx="7828587" cy="369332"/>
          </a:xfrm>
          <a:prstGeom prst="rect">
            <a:avLst/>
          </a:prstGeom>
          <a:noFill/>
        </p:spPr>
        <p:txBody>
          <a:bodyPr wrap="square" rtlCol="0">
            <a:spAutoFit/>
          </a:bodyPr>
          <a:lstStyle/>
          <a:p>
            <a:r>
              <a:rPr lang="en-US" sz="1800" dirty="0" err="1">
                <a:latin typeface="+mj-lt"/>
                <a:ea typeface="PMingLiU" panose="02020500000000000000" pitchFamily="18" charset="-120"/>
              </a:rPr>
              <a:t>但注意：此圖並不是一顆原子核變成了三顆！所以不是類比於四人合唱</a:t>
            </a:r>
            <a:r>
              <a:rPr lang="en-US" sz="1800" dirty="0">
                <a:latin typeface="+mj-lt"/>
                <a:ea typeface="PMingLiU" panose="02020500000000000000" pitchFamily="18" charset="-120"/>
              </a:rPr>
              <a:t>。</a:t>
            </a:r>
            <a:endParaRPr lang="en-US" sz="1800" dirty="0"/>
          </a:p>
        </p:txBody>
      </p:sp>
      <p:sp>
        <p:nvSpPr>
          <p:cNvPr id="5" name="Bevel 4">
            <a:extLst>
              <a:ext uri="{FF2B5EF4-FFF2-40B4-BE49-F238E27FC236}">
                <a16:creationId xmlns:a16="http://schemas.microsoft.com/office/drawing/2014/main" id="{FD5304BC-6742-7590-378F-4CE23EA4D685}"/>
              </a:ext>
            </a:extLst>
          </p:cNvPr>
          <p:cNvSpPr/>
          <p:nvPr/>
        </p:nvSpPr>
        <p:spPr bwMode="auto">
          <a:xfrm>
            <a:off x="2231740" y="3988614"/>
            <a:ext cx="3169925" cy="1502832"/>
          </a:xfrm>
          <a:prstGeom prst="bevel">
            <a:avLst/>
          </a:prstGeom>
          <a:pattFill prst="pct5">
            <a:fgClr>
              <a:srgbClr val="CCECFF"/>
            </a:fgClr>
            <a:bgClr>
              <a:schemeClr val="bg1"/>
            </a:bgClr>
          </a:pattFill>
          <a:ln w="22225">
            <a:solidFill>
              <a:schemeClr val="bg2"/>
            </a:solidFill>
            <a:miter lim="800000"/>
            <a:headEnd/>
            <a:tailEnd/>
          </a:ln>
        </p:spPr>
        <p:txBody>
          <a:bodyPr wrap="square" rtlCol="0" anchor="ctr">
            <a:spAutoFit/>
          </a:bodyPr>
          <a:lstStyle/>
          <a:p>
            <a:pPr algn="l" eaLnBrk="1" hangingPunct="1">
              <a:spcBef>
                <a:spcPct val="0"/>
              </a:spcBef>
              <a:buFontTx/>
              <a:buNone/>
            </a:pPr>
            <a:endParaRPr lang="en-US" sz="1800" dirty="0"/>
          </a:p>
        </p:txBody>
      </p:sp>
      <p:pic>
        <p:nvPicPr>
          <p:cNvPr id="6" name="Picture 2" descr="http://www.hk-phy.org/energy/power/nuclear_phy/images/ra.gif">
            <a:extLst>
              <a:ext uri="{FF2B5EF4-FFF2-40B4-BE49-F238E27FC236}">
                <a16:creationId xmlns:a16="http://schemas.microsoft.com/office/drawing/2014/main" id="{A0292CC1-0001-6274-843B-A0A8CE5B535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051" t="15274" r="65166" b="2590"/>
          <a:stretch/>
        </p:blipFill>
        <p:spPr bwMode="auto">
          <a:xfrm>
            <a:off x="2835817" y="4261154"/>
            <a:ext cx="515669" cy="948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http://www.hk-phy.org/energy/power/nuclear_phy/images/ra.gif">
            <a:extLst>
              <a:ext uri="{FF2B5EF4-FFF2-40B4-BE49-F238E27FC236}">
                <a16:creationId xmlns:a16="http://schemas.microsoft.com/office/drawing/2014/main" id="{6F54A20C-5865-6091-F982-EAB8F1250D9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3579" t="16076" r="6617"/>
          <a:stretch/>
        </p:blipFill>
        <p:spPr bwMode="auto">
          <a:xfrm>
            <a:off x="3850463" y="4248375"/>
            <a:ext cx="1003686" cy="1014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92846069-2D01-5556-CBDF-6150A3F5D800}"/>
                  </a:ext>
                </a:extLst>
              </p:cNvPr>
              <p:cNvSpPr txBox="1"/>
              <p:nvPr/>
            </p:nvSpPr>
            <p:spPr>
              <a:xfrm>
                <a:off x="3303819" y="4397630"/>
                <a:ext cx="576064" cy="369332"/>
              </a:xfrm>
              <a:prstGeom prst="rect">
                <a:avLst/>
              </a:prstGeom>
              <a:noFill/>
            </p:spPr>
            <p:txBody>
              <a:bodyPr wrap="square" rtlCol="0">
                <a:spAutoFit/>
              </a:bodyPr>
              <a:lstStyle/>
              <a:p>
                <a:pPr algn="l"/>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PMingLiU" panose="02020500000000000000" pitchFamily="18" charset="-120"/>
                        </a:rPr>
                        <m:t>+</m:t>
                      </m:r>
                    </m:oMath>
                  </m:oMathPara>
                </a14:m>
                <a:endParaRPr lang="en-US" sz="1800" dirty="0">
                  <a:latin typeface="+mj-lt"/>
                  <a:ea typeface="PMingLiU" panose="02020500000000000000" pitchFamily="18" charset="-120"/>
                </a:endParaRPr>
              </a:p>
            </p:txBody>
          </p:sp>
        </mc:Choice>
        <mc:Fallback xmlns="">
          <p:sp>
            <p:nvSpPr>
              <p:cNvPr id="8" name="TextBox 7">
                <a:extLst>
                  <a:ext uri="{FF2B5EF4-FFF2-40B4-BE49-F238E27FC236}">
                    <a16:creationId xmlns:a16="http://schemas.microsoft.com/office/drawing/2014/main" id="{92846069-2D01-5556-CBDF-6150A3F5D800}"/>
                  </a:ext>
                </a:extLst>
              </p:cNvPr>
              <p:cNvSpPr txBox="1">
                <a:spLocks noRot="1" noChangeAspect="1" noMove="1" noResize="1" noEditPoints="1" noAdjustHandles="1" noChangeArrowheads="1" noChangeShapeType="1" noTextEdit="1"/>
              </p:cNvSpPr>
              <p:nvPr/>
            </p:nvSpPr>
            <p:spPr>
              <a:xfrm>
                <a:off x="3303819" y="4397630"/>
                <a:ext cx="576064"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7D21728-6EAB-28D8-D8DB-FB291AD92D3F}"/>
                  </a:ext>
                </a:extLst>
              </p:cNvPr>
              <p:cNvSpPr txBox="1"/>
              <p:nvPr/>
            </p:nvSpPr>
            <p:spPr>
              <a:xfrm>
                <a:off x="2575996" y="4903438"/>
                <a:ext cx="726951" cy="312073"/>
              </a:xfrm>
              <a:prstGeom prst="rect">
                <a:avLst/>
              </a:prstGeom>
              <a:solidFill>
                <a:schemeClr val="bg1"/>
              </a:solidFill>
            </p:spPr>
            <p:txBody>
              <a:bodyPr wrap="square" rtlCol="0">
                <a:spAutoFit/>
              </a:bodyPr>
              <a:lstStyle/>
              <a:p>
                <a:pPr algn="l"/>
                <a14:m>
                  <m:oMathPara xmlns:m="http://schemas.openxmlformats.org/officeDocument/2006/math">
                    <m:oMathParaPr>
                      <m:jc m:val="centerGroup"/>
                    </m:oMathParaPr>
                    <m:oMath xmlns:m="http://schemas.openxmlformats.org/officeDocument/2006/math">
                      <m:sPre>
                        <m:sPrePr>
                          <m:ctrlPr>
                            <a:rPr lang="en-US" sz="1400" i="1" smtClean="0">
                              <a:latin typeface="Cambria Math" panose="02040503050406030204" pitchFamily="18" charset="0"/>
                              <a:ea typeface="PMingLiU" panose="02020500000000000000" pitchFamily="18" charset="-120"/>
                            </a:rPr>
                          </m:ctrlPr>
                        </m:sPrePr>
                        <m:sub>
                          <m:r>
                            <a:rPr lang="en-US" sz="1400" b="0" i="1" smtClean="0">
                              <a:latin typeface="Cambria Math" panose="02040503050406030204" pitchFamily="18" charset="0"/>
                              <a:ea typeface="PMingLiU" panose="02020500000000000000" pitchFamily="18" charset="-120"/>
                            </a:rPr>
                            <m:t>86</m:t>
                          </m:r>
                        </m:sub>
                        <m:sup>
                          <m:r>
                            <a:rPr lang="en-US" sz="1400" b="0" i="1" smtClean="0">
                              <a:latin typeface="Cambria Math" panose="02040503050406030204" pitchFamily="18" charset="0"/>
                            </a:rPr>
                            <m:t>222</m:t>
                          </m:r>
                        </m:sup>
                        <m:e>
                          <m:r>
                            <m:rPr>
                              <m:sty m:val="p"/>
                            </m:rPr>
                            <a:rPr lang="en-US" sz="1400" b="0" i="0" smtClean="0">
                              <a:latin typeface="Cambria Math" panose="02040503050406030204" pitchFamily="18" charset="0"/>
                            </a:rPr>
                            <m:t>Rn</m:t>
                          </m:r>
                        </m:e>
                      </m:sPre>
                    </m:oMath>
                  </m:oMathPara>
                </a14:m>
                <a:endParaRPr lang="en-US" sz="1400" dirty="0">
                  <a:latin typeface="+mj-lt"/>
                  <a:ea typeface="PMingLiU" panose="02020500000000000000" pitchFamily="18" charset="-120"/>
                </a:endParaRPr>
              </a:p>
            </p:txBody>
          </p:sp>
        </mc:Choice>
        <mc:Fallback xmlns="">
          <p:sp>
            <p:nvSpPr>
              <p:cNvPr id="9" name="TextBox 8">
                <a:extLst>
                  <a:ext uri="{FF2B5EF4-FFF2-40B4-BE49-F238E27FC236}">
                    <a16:creationId xmlns:a16="http://schemas.microsoft.com/office/drawing/2014/main" id="{07D21728-6EAB-28D8-D8DB-FB291AD92D3F}"/>
                  </a:ext>
                </a:extLst>
              </p:cNvPr>
              <p:cNvSpPr txBox="1">
                <a:spLocks noRot="1" noChangeAspect="1" noMove="1" noResize="1" noEditPoints="1" noAdjustHandles="1" noChangeArrowheads="1" noChangeShapeType="1" noTextEdit="1"/>
              </p:cNvSpPr>
              <p:nvPr/>
            </p:nvSpPr>
            <p:spPr>
              <a:xfrm>
                <a:off x="2575996" y="4903438"/>
                <a:ext cx="726951" cy="312073"/>
              </a:xfrm>
              <a:prstGeom prst="rect">
                <a:avLst/>
              </a:prstGeom>
              <a:blipFill>
                <a:blip r:embed="rId6"/>
                <a:stretch>
                  <a:fillRect/>
                </a:stretch>
              </a:blipFill>
            </p:spPr>
            <p:txBody>
              <a:bodyPr/>
              <a:lstStyle/>
              <a:p>
                <a:r>
                  <a:rPr lang="en-US">
                    <a:noFill/>
                  </a:rPr>
                  <a:t> </a:t>
                </a:r>
              </a:p>
            </p:txBody>
          </p:sp>
        </mc:Fallback>
      </mc:AlternateContent>
      <p:sp>
        <p:nvSpPr>
          <p:cNvPr id="10" name="TextBox 9">
            <a:extLst>
              <a:ext uri="{FF2B5EF4-FFF2-40B4-BE49-F238E27FC236}">
                <a16:creationId xmlns:a16="http://schemas.microsoft.com/office/drawing/2014/main" id="{C80E7CA3-0F9D-6CF9-0725-5480B98CD4A9}"/>
              </a:ext>
            </a:extLst>
          </p:cNvPr>
          <p:cNvSpPr txBox="1"/>
          <p:nvPr/>
        </p:nvSpPr>
        <p:spPr>
          <a:xfrm>
            <a:off x="1115616" y="5949280"/>
            <a:ext cx="7828587"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正確類比是四個人的疊加合聲，錄音後將音量調整回一個人的音量</a:t>
            </a:r>
            <a:r>
              <a:rPr lang="en-US" sz="1800" dirty="0">
                <a:latin typeface="+mj-lt"/>
                <a:ea typeface="PMingLiU" panose="02020500000000000000" pitchFamily="18" charset="-120"/>
              </a:rPr>
              <a:t>。</a:t>
            </a:r>
          </a:p>
        </p:txBody>
      </p:sp>
      <p:sp>
        <p:nvSpPr>
          <p:cNvPr id="11" name="TextBox 10">
            <a:extLst>
              <a:ext uri="{FF2B5EF4-FFF2-40B4-BE49-F238E27FC236}">
                <a16:creationId xmlns:a16="http://schemas.microsoft.com/office/drawing/2014/main" id="{0FDCC362-C219-E04B-96A3-248E0AC453D8}"/>
              </a:ext>
            </a:extLst>
          </p:cNvPr>
          <p:cNvSpPr txBox="1"/>
          <p:nvPr/>
        </p:nvSpPr>
        <p:spPr>
          <a:xfrm>
            <a:off x="1115616" y="6348677"/>
            <a:ext cx="7828587"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好像這是一個人發出的一樣，這大概太為難這人了，但原則上是可行的</a:t>
            </a:r>
            <a:r>
              <a:rPr lang="en-US" sz="1800" dirty="0">
                <a:latin typeface="+mj-lt"/>
                <a:ea typeface="PMingLiU" panose="02020500000000000000" pitchFamily="18" charset="-120"/>
              </a:rPr>
              <a:t>。</a:t>
            </a:r>
          </a:p>
        </p:txBody>
      </p:sp>
    </p:spTree>
    <p:extLst>
      <p:ext uri="{BB962C8B-B14F-4D97-AF65-F5344CB8AC3E}">
        <p14:creationId xmlns:p14="http://schemas.microsoft.com/office/powerpoint/2010/main" val="305303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8" grpId="0"/>
      <p:bldP spid="9" grpId="0" animBg="1"/>
      <p:bldP spid="10" grpId="0"/>
      <p:bldP spid="11" grpId="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0928F6-CC8E-C78A-A59B-DC66BABA3DDB}"/>
              </a:ext>
            </a:extLst>
          </p:cNvPr>
          <p:cNvSpPr/>
          <p:nvPr/>
        </p:nvSpPr>
        <p:spPr bwMode="auto">
          <a:xfrm>
            <a:off x="2123728" y="3429000"/>
            <a:ext cx="4812331" cy="3139068"/>
          </a:xfrm>
          <a:prstGeom prst="rect">
            <a:avLst/>
          </a:prstGeom>
          <a:solidFill>
            <a:schemeClr val="bg1"/>
          </a:solidFill>
          <a:ln w="9525">
            <a:solidFill>
              <a:srgbClr val="000000"/>
            </a:solidFill>
            <a:miter lim="800000"/>
            <a:headEnd/>
            <a:tailEnd/>
          </a:ln>
        </p:spPr>
        <p:txBody>
          <a:bodyPr wrap="none" rtlCol="0" anchor="ctr">
            <a:spAutoFit/>
          </a:bodyPr>
          <a:lstStyle/>
          <a:p>
            <a:pPr algn="l" eaLnBrk="1" hangingPunct="1">
              <a:spcBef>
                <a:spcPct val="0"/>
              </a:spcBef>
              <a:buFontTx/>
              <a:buNone/>
            </a:pPr>
            <a:endParaRPr lang="en-US" sz="1800" dirty="0"/>
          </a:p>
        </p:txBody>
      </p:sp>
      <p:pic>
        <p:nvPicPr>
          <p:cNvPr id="3" name="Picture 2" descr="A screenshot of a product&#10;&#10;AI-generated content may be incorrect.">
            <a:extLst>
              <a:ext uri="{FF2B5EF4-FFF2-40B4-BE49-F238E27FC236}">
                <a16:creationId xmlns:a16="http://schemas.microsoft.com/office/drawing/2014/main" id="{91FD31C9-A52A-1950-292B-B7830A02B7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9545" y="332656"/>
            <a:ext cx="4693013" cy="2963002"/>
          </a:xfrm>
          <a:prstGeom prst="rect">
            <a:avLst/>
          </a:prstGeom>
        </p:spPr>
      </p:pic>
      <p:pic>
        <p:nvPicPr>
          <p:cNvPr id="1026" name="Picture 2" descr="undefined">
            <a:extLst>
              <a:ext uri="{FF2B5EF4-FFF2-40B4-BE49-F238E27FC236}">
                <a16:creationId xmlns:a16="http://schemas.microsoft.com/office/drawing/2014/main" id="{697414EF-2FC6-25D8-F21F-1F187E5048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3355402"/>
            <a:ext cx="4148584" cy="3313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670754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8776742-8832-1831-BD0A-B9985F303985}"/>
              </a:ext>
            </a:extLst>
          </p:cNvPr>
          <p:cNvSpPr txBox="1"/>
          <p:nvPr/>
        </p:nvSpPr>
        <p:spPr>
          <a:xfrm>
            <a:off x="1413354" y="1008377"/>
            <a:ext cx="6264696" cy="458972"/>
          </a:xfrm>
          <a:prstGeom prst="rect">
            <a:avLst/>
          </a:prstGeom>
          <a:noFill/>
        </p:spPr>
        <p:txBody>
          <a:bodyPr wrap="square">
            <a:spAutoFit/>
          </a:bodyPr>
          <a:lstStyle/>
          <a:p>
            <a:pPr>
              <a:lnSpc>
                <a:spcPct val="150000"/>
              </a:lnSpc>
            </a:pPr>
            <a:r>
              <a:rPr lang="en-US" sz="1800" dirty="0"/>
              <a:t>但如果我們說一個人的眼珠既是黑的，也是藍的，</a:t>
            </a:r>
          </a:p>
        </p:txBody>
      </p:sp>
      <p:pic>
        <p:nvPicPr>
          <p:cNvPr id="2050" name="Picture 2" descr="How is it possible that I have blue eyes when my father has brown and my  mother green? - The Tech Interactive">
            <a:extLst>
              <a:ext uri="{FF2B5EF4-FFF2-40B4-BE49-F238E27FC236}">
                <a16:creationId xmlns:a16="http://schemas.microsoft.com/office/drawing/2014/main" id="{105A3112-11C9-1473-3A43-65816E49A3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413354" y="2923302"/>
            <a:ext cx="2851728"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he had black eyes. : r/EnglishLearning">
            <a:extLst>
              <a:ext uri="{FF2B5EF4-FFF2-40B4-BE49-F238E27FC236}">
                <a16:creationId xmlns:a16="http://schemas.microsoft.com/office/drawing/2014/main" id="{2932D3BC-4DA1-85ED-BFBE-C2C83E3255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8363"/>
          <a:stretch/>
        </p:blipFill>
        <p:spPr bwMode="auto">
          <a:xfrm>
            <a:off x="4545702" y="2923303"/>
            <a:ext cx="3786503" cy="285749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2">
            <a:extLst>
              <a:ext uri="{FF2B5EF4-FFF2-40B4-BE49-F238E27FC236}">
                <a16:creationId xmlns:a16="http://schemas.microsoft.com/office/drawing/2014/main" id="{987ADF43-882B-C01D-6F7A-7CD5340E8561}"/>
              </a:ext>
            </a:extLst>
          </p:cNvPr>
          <p:cNvSpPr txBox="1"/>
          <p:nvPr/>
        </p:nvSpPr>
        <p:spPr>
          <a:xfrm>
            <a:off x="1413354" y="1498528"/>
            <a:ext cx="6264696" cy="458972"/>
          </a:xfrm>
          <a:prstGeom prst="rect">
            <a:avLst/>
          </a:prstGeom>
          <a:noFill/>
        </p:spPr>
        <p:txBody>
          <a:bodyPr wrap="square">
            <a:spAutoFit/>
          </a:bodyPr>
          <a:lstStyle>
            <a:defPPr>
              <a:defRPr lang="en-US"/>
            </a:defPPr>
            <a:lvl1pPr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1pPr>
            <a:lvl2pPr marL="4572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2pPr>
            <a:lvl3pPr marL="9144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3pPr>
            <a:lvl4pPr marL="13716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4pPr>
            <a:lvl5pPr marL="18288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5pPr>
            <a:lvl6pPr marL="2286000" algn="l" defTabSz="914400" rtl="0" eaLnBrk="1" latinLnBrk="0" hangingPunct="1">
              <a:defRPr kumimoji="1" sz="2400" kern="1200">
                <a:solidFill>
                  <a:schemeClr val="tx1"/>
                </a:solidFill>
                <a:latin typeface="Times New Roman" pitchFamily="18" charset="0"/>
                <a:ea typeface="新細明體" pitchFamily="18" charset="-120"/>
                <a:cs typeface="+mn-cs"/>
              </a:defRPr>
            </a:lvl6pPr>
            <a:lvl7pPr marL="2743200" algn="l" defTabSz="914400" rtl="0" eaLnBrk="1" latinLnBrk="0" hangingPunct="1">
              <a:defRPr kumimoji="1" sz="2400" kern="1200">
                <a:solidFill>
                  <a:schemeClr val="tx1"/>
                </a:solidFill>
                <a:latin typeface="Times New Roman" pitchFamily="18" charset="0"/>
                <a:ea typeface="新細明體" pitchFamily="18" charset="-120"/>
                <a:cs typeface="+mn-cs"/>
              </a:defRPr>
            </a:lvl7pPr>
            <a:lvl8pPr marL="3200400" algn="l" defTabSz="914400" rtl="0" eaLnBrk="1" latinLnBrk="0" hangingPunct="1">
              <a:defRPr kumimoji="1" sz="2400" kern="1200">
                <a:solidFill>
                  <a:schemeClr val="tx1"/>
                </a:solidFill>
                <a:latin typeface="Times New Roman" pitchFamily="18" charset="0"/>
                <a:ea typeface="新細明體" pitchFamily="18" charset="-120"/>
                <a:cs typeface="+mn-cs"/>
              </a:defRPr>
            </a:lvl8pPr>
            <a:lvl9pPr marL="3657600" algn="l" defTabSz="914400" rtl="0" eaLnBrk="1" latinLnBrk="0" hangingPunct="1">
              <a:defRPr kumimoji="1" sz="2400" kern="1200">
                <a:solidFill>
                  <a:schemeClr val="tx1"/>
                </a:solidFill>
                <a:latin typeface="Times New Roman" pitchFamily="18" charset="0"/>
                <a:ea typeface="新細明體" pitchFamily="18" charset="-120"/>
                <a:cs typeface="+mn-cs"/>
              </a:defRPr>
            </a:lvl9pPr>
          </a:lstStyle>
          <a:p>
            <a:pPr>
              <a:lnSpc>
                <a:spcPct val="150000"/>
              </a:lnSpc>
            </a:pPr>
            <a:r>
              <a:rPr lang="en-US" sz="1800" dirty="0"/>
              <a:t>是黑與藍的疊加，就有點怪了。</a:t>
            </a:r>
          </a:p>
        </p:txBody>
      </p:sp>
      <p:sp>
        <p:nvSpPr>
          <p:cNvPr id="8" name="TextBox 2">
            <a:extLst>
              <a:ext uri="{FF2B5EF4-FFF2-40B4-BE49-F238E27FC236}">
                <a16:creationId xmlns:a16="http://schemas.microsoft.com/office/drawing/2014/main" id="{E34141A6-278F-9247-4BE3-EA033616AD2E}"/>
              </a:ext>
            </a:extLst>
          </p:cNvPr>
          <p:cNvSpPr txBox="1"/>
          <p:nvPr/>
        </p:nvSpPr>
        <p:spPr>
          <a:xfrm>
            <a:off x="1413354" y="1986808"/>
            <a:ext cx="6264696" cy="458972"/>
          </a:xfrm>
          <a:prstGeom prst="rect">
            <a:avLst/>
          </a:prstGeom>
          <a:noFill/>
        </p:spPr>
        <p:txBody>
          <a:bodyPr wrap="square">
            <a:spAutoFit/>
          </a:bodyPr>
          <a:lstStyle>
            <a:defPPr>
              <a:defRPr lang="en-US"/>
            </a:defPPr>
            <a:lvl1pPr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1pPr>
            <a:lvl2pPr marL="4572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2pPr>
            <a:lvl3pPr marL="9144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3pPr>
            <a:lvl4pPr marL="13716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4pPr>
            <a:lvl5pPr marL="18288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5pPr>
            <a:lvl6pPr marL="2286000" algn="l" defTabSz="914400" rtl="0" eaLnBrk="1" latinLnBrk="0" hangingPunct="1">
              <a:defRPr kumimoji="1" sz="2400" kern="1200">
                <a:solidFill>
                  <a:schemeClr val="tx1"/>
                </a:solidFill>
                <a:latin typeface="Times New Roman" pitchFamily="18" charset="0"/>
                <a:ea typeface="新細明體" pitchFamily="18" charset="-120"/>
                <a:cs typeface="+mn-cs"/>
              </a:defRPr>
            </a:lvl6pPr>
            <a:lvl7pPr marL="2743200" algn="l" defTabSz="914400" rtl="0" eaLnBrk="1" latinLnBrk="0" hangingPunct="1">
              <a:defRPr kumimoji="1" sz="2400" kern="1200">
                <a:solidFill>
                  <a:schemeClr val="tx1"/>
                </a:solidFill>
                <a:latin typeface="Times New Roman" pitchFamily="18" charset="0"/>
                <a:ea typeface="新細明體" pitchFamily="18" charset="-120"/>
                <a:cs typeface="+mn-cs"/>
              </a:defRPr>
            </a:lvl7pPr>
            <a:lvl8pPr marL="3200400" algn="l" defTabSz="914400" rtl="0" eaLnBrk="1" latinLnBrk="0" hangingPunct="1">
              <a:defRPr kumimoji="1" sz="2400" kern="1200">
                <a:solidFill>
                  <a:schemeClr val="tx1"/>
                </a:solidFill>
                <a:latin typeface="Times New Roman" pitchFamily="18" charset="0"/>
                <a:ea typeface="新細明體" pitchFamily="18" charset="-120"/>
                <a:cs typeface="+mn-cs"/>
              </a:defRPr>
            </a:lvl8pPr>
            <a:lvl9pPr marL="3657600" algn="l" defTabSz="914400" rtl="0" eaLnBrk="1" latinLnBrk="0" hangingPunct="1">
              <a:defRPr kumimoji="1" sz="2400" kern="1200">
                <a:solidFill>
                  <a:schemeClr val="tx1"/>
                </a:solidFill>
                <a:latin typeface="Times New Roman" pitchFamily="18" charset="0"/>
                <a:ea typeface="新細明體" pitchFamily="18" charset="-120"/>
                <a:cs typeface="+mn-cs"/>
              </a:defRPr>
            </a:lvl9pPr>
          </a:lstStyle>
          <a:p>
            <a:pPr>
              <a:lnSpc>
                <a:spcPct val="150000"/>
              </a:lnSpc>
            </a:pPr>
            <a:r>
              <a:rPr lang="en-US" sz="1800" dirty="0"/>
              <a:t>眼珠是藍就不會是黑，是黑就不會是藍。一看就知道</a:t>
            </a:r>
            <a:r>
              <a:rPr lang="zh-TW" altLang="en-US" sz="1800" dirty="0"/>
              <a:t>。</a:t>
            </a:r>
            <a:endParaRPr lang="en-US" sz="1800" dirty="0"/>
          </a:p>
        </p:txBody>
      </p:sp>
    </p:spTree>
    <p:extLst>
      <p:ext uri="{BB962C8B-B14F-4D97-AF65-F5344CB8AC3E}">
        <p14:creationId xmlns:p14="http://schemas.microsoft.com/office/powerpoint/2010/main" val="31726090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5" descr="D:\Dropbox\Documents\課程\YoungTextBook\Images\Chapter39\A_Images\A_Figures_and_Photos\39_16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4137" y="1827659"/>
            <a:ext cx="4197350"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文字方塊 5"/>
          <p:cNvSpPr txBox="1">
            <a:spLocks noChangeArrowheads="1"/>
          </p:cNvSpPr>
          <p:nvPr/>
        </p:nvSpPr>
        <p:spPr bwMode="auto">
          <a:xfrm>
            <a:off x="1152699" y="4277172"/>
            <a:ext cx="54006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在原子中，電子的狀態是分立而不連續的 </a:t>
            </a:r>
            <a:r>
              <a:rPr lang="en-US" altLang="zh-TW" sz="1800" dirty="0"/>
              <a:t>(Discrete)</a:t>
            </a:r>
            <a:r>
              <a:rPr lang="zh-TW" altLang="en-US" sz="1800" dirty="0"/>
              <a:t>，</a:t>
            </a:r>
          </a:p>
        </p:txBody>
      </p:sp>
      <p:sp>
        <p:nvSpPr>
          <p:cNvPr id="75780" name="文字方塊 5"/>
          <p:cNvSpPr txBox="1">
            <a:spLocks noChangeArrowheads="1"/>
          </p:cNvSpPr>
          <p:nvPr/>
        </p:nvSpPr>
        <p:spPr bwMode="auto">
          <a:xfrm>
            <a:off x="1187624" y="764704"/>
            <a:ext cx="65892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光是在電子從一個能量狀態直接</a:t>
            </a:r>
            <a:r>
              <a:rPr lang="zh-TW" altLang="en-US" sz="1800" dirty="0">
                <a:solidFill>
                  <a:srgbClr val="FF0000"/>
                </a:solidFill>
              </a:rPr>
              <a:t>跳</a:t>
            </a:r>
            <a:r>
              <a:rPr lang="zh-TW" altLang="en-US" sz="1800" dirty="0"/>
              <a:t>到另一個態的時候發出！</a:t>
            </a:r>
          </a:p>
        </p:txBody>
      </p:sp>
      <p:sp>
        <p:nvSpPr>
          <p:cNvPr id="75782" name="矩形 2"/>
          <p:cNvSpPr>
            <a:spLocks noChangeArrowheads="1"/>
          </p:cNvSpPr>
          <p:nvPr/>
        </p:nvSpPr>
        <p:spPr bwMode="auto">
          <a:xfrm>
            <a:off x="1152699" y="4723628"/>
            <a:ext cx="67681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t>躍遷前後狀態間能量差以一個光子的形式釋放。</a:t>
            </a:r>
          </a:p>
        </p:txBody>
      </p:sp>
      <p:sp>
        <p:nvSpPr>
          <p:cNvPr id="2" name="文字方塊 1"/>
          <p:cNvSpPr txBox="1"/>
          <p:nvPr/>
        </p:nvSpPr>
        <p:spPr bwMode="auto">
          <a:xfrm>
            <a:off x="1187624" y="1217644"/>
            <a:ext cx="69862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solidFill>
                  <a:srgbClr val="FF0000"/>
                </a:solidFill>
              </a:rPr>
              <a:t>能態不是連續分布，因此稱為跳。量子躍遷！ </a:t>
            </a:r>
            <a:r>
              <a:rPr lang="en-US" altLang="zh-TW" sz="1800" dirty="0">
                <a:solidFill>
                  <a:srgbClr val="FF0000"/>
                </a:solidFill>
              </a:rPr>
              <a:t>Quantum Jump</a:t>
            </a:r>
            <a:r>
              <a:rPr lang="zh-TW" altLang="en-US" sz="1800" dirty="0">
                <a:solidFill>
                  <a:srgbClr val="FF0000"/>
                </a:solidFill>
              </a:rPr>
              <a:t>。</a:t>
            </a:r>
            <a:endParaRPr lang="en-US" altLang="zh-TW" sz="1800" dirty="0">
              <a:solidFill>
                <a:srgbClr val="FF0000"/>
              </a:solidFill>
            </a:endParaRPr>
          </a:p>
        </p:txBody>
      </p:sp>
      <p:sp>
        <p:nvSpPr>
          <p:cNvPr id="9" name="矩形 8"/>
          <p:cNvSpPr/>
          <p:nvPr/>
        </p:nvSpPr>
        <p:spPr>
          <a:xfrm>
            <a:off x="1263477" y="2132856"/>
            <a:ext cx="2210146" cy="1296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1623517" y="2132856"/>
            <a:ext cx="1800200" cy="13681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mc:AlternateContent xmlns:mc="http://schemas.openxmlformats.org/markup-compatibility/2006" xmlns:a14="http://schemas.microsoft.com/office/drawing/2010/main">
        <mc:Choice Requires="a14">
          <p:sp>
            <p:nvSpPr>
              <p:cNvPr id="4" name="文字方塊 3"/>
              <p:cNvSpPr txBox="1"/>
              <p:nvPr/>
            </p:nvSpPr>
            <p:spPr>
              <a:xfrm>
                <a:off x="5616625" y="1690549"/>
                <a:ext cx="1234825" cy="610873"/>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rPr>
                          </m:ctrlPr>
                        </m:sSubPr>
                        <m:e>
                          <m:r>
                            <a:rPr lang="en-US" altLang="zh-TW" sz="1800" i="1">
                              <a:latin typeface="Cambria Math"/>
                            </a:rPr>
                            <m:t>𝐸</m:t>
                          </m:r>
                        </m:e>
                        <m:sub>
                          <m:r>
                            <a:rPr lang="en-US" altLang="zh-TW" sz="1800" b="0" i="1" smtClean="0">
                              <a:latin typeface="Cambria Math"/>
                            </a:rPr>
                            <m:t>𝑖</m:t>
                          </m:r>
                        </m:sub>
                      </m:sSub>
                      <m:r>
                        <a:rPr lang="en-US" altLang="zh-TW" sz="1800" b="0" i="1" smtClean="0">
                          <a:latin typeface="Cambria Math"/>
                          <a:ea typeface="Cambria Math"/>
                        </a:rPr>
                        <m:t>∝</m:t>
                      </m:r>
                      <m:r>
                        <a:rPr lang="en-US" altLang="zh-TW" sz="1800" b="0" i="1" smtClean="0">
                          <a:latin typeface="Cambria Math" panose="02040503050406030204" pitchFamily="18" charset="0"/>
                          <a:ea typeface="Cambria Math"/>
                        </a:rPr>
                        <m:t>−</m:t>
                      </m:r>
                      <m:f>
                        <m:fPr>
                          <m:ctrlPr>
                            <a:rPr lang="en-US" altLang="zh-TW" sz="1800" b="0" i="1" smtClean="0">
                              <a:latin typeface="Cambria Math" panose="02040503050406030204" pitchFamily="18" charset="0"/>
                              <a:ea typeface="Cambria Math"/>
                            </a:rPr>
                          </m:ctrlPr>
                        </m:fPr>
                        <m:num>
                          <m:sSub>
                            <m:sSubPr>
                              <m:ctrlPr>
                                <a:rPr lang="en-US" altLang="zh-TW" sz="1800" b="0" i="1" smtClean="0">
                                  <a:latin typeface="Cambria Math" panose="02040503050406030204" pitchFamily="18" charset="0"/>
                                  <a:ea typeface="Cambria Math"/>
                                </a:rPr>
                              </m:ctrlPr>
                            </m:sSubPr>
                            <m:e>
                              <m:r>
                                <a:rPr lang="en-US" altLang="zh-TW" sz="1800" b="0" i="1" smtClean="0">
                                  <a:latin typeface="Cambria Math"/>
                                  <a:ea typeface="Cambria Math"/>
                                </a:rPr>
                                <m:t>𝑅</m:t>
                              </m:r>
                            </m:e>
                            <m:sub>
                              <m:r>
                                <a:rPr lang="en-US" altLang="zh-TW" sz="1800" b="0" i="1" smtClean="0">
                                  <a:latin typeface="Cambria Math"/>
                                  <a:ea typeface="Cambria Math"/>
                                </a:rPr>
                                <m:t>𝐻</m:t>
                              </m:r>
                            </m:sub>
                          </m:sSub>
                        </m:num>
                        <m:den>
                          <m:sSup>
                            <m:sSupPr>
                              <m:ctrlPr>
                                <a:rPr lang="en-US" altLang="zh-TW" sz="1800" b="0" i="1" smtClean="0">
                                  <a:latin typeface="Cambria Math" panose="02040503050406030204" pitchFamily="18" charset="0"/>
                                  <a:ea typeface="Cambria Math"/>
                                </a:rPr>
                              </m:ctrlPr>
                            </m:sSupPr>
                            <m:e>
                              <m:r>
                                <a:rPr lang="en-US" altLang="zh-TW" sz="1800" b="0" i="1" smtClean="0">
                                  <a:latin typeface="Cambria Math" panose="02040503050406030204" pitchFamily="18" charset="0"/>
                                  <a:ea typeface="Cambria Math"/>
                                </a:rPr>
                                <m:t>𝑛</m:t>
                              </m:r>
                            </m:e>
                            <m:sup>
                              <m:r>
                                <a:rPr lang="en-US" altLang="zh-TW" sz="1800" b="0" i="1" smtClean="0">
                                  <a:latin typeface="Cambria Math"/>
                                  <a:ea typeface="Cambria Math"/>
                                </a:rPr>
                                <m:t>2</m:t>
                              </m:r>
                            </m:sup>
                          </m:sSup>
                        </m:den>
                      </m:f>
                    </m:oMath>
                  </m:oMathPara>
                </a14:m>
                <a:endParaRPr lang="zh-TW" altLang="en-US" sz="1800" dirty="0"/>
              </a:p>
            </p:txBody>
          </p:sp>
        </mc:Choice>
        <mc:Fallback xmlns="">
          <p:sp>
            <p:nvSpPr>
              <p:cNvPr id="4" name="文字方塊 3"/>
              <p:cNvSpPr txBox="1">
                <a:spLocks noRot="1" noChangeAspect="1" noMove="1" noResize="1" noEditPoints="1" noAdjustHandles="1" noChangeArrowheads="1" noChangeShapeType="1" noTextEdit="1"/>
              </p:cNvSpPr>
              <p:nvPr/>
            </p:nvSpPr>
            <p:spPr>
              <a:xfrm>
                <a:off x="5616625" y="1690549"/>
                <a:ext cx="1234825" cy="610873"/>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文字方塊 12"/>
              <p:cNvSpPr txBox="1"/>
              <p:nvPr/>
            </p:nvSpPr>
            <p:spPr>
              <a:xfrm>
                <a:off x="5616625" y="3304349"/>
                <a:ext cx="1282402" cy="610873"/>
              </a:xfrm>
              <a:prstGeom prst="rect">
                <a:avLst/>
              </a:prstGeom>
              <a:solidFill>
                <a:srgbClr val="FFFF99"/>
              </a:solid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TW" sz="1800" b="0" i="1" smtClean="0">
                              <a:latin typeface="Cambria Math" panose="02040503050406030204" pitchFamily="18" charset="0"/>
                            </a:rPr>
                          </m:ctrlPr>
                        </m:sSubPr>
                        <m:e>
                          <m:r>
                            <a:rPr lang="en-US" altLang="zh-TW" sz="1800" i="1">
                              <a:latin typeface="Cambria Math"/>
                            </a:rPr>
                            <m:t>𝐸</m:t>
                          </m:r>
                        </m:e>
                        <m:sub>
                          <m:r>
                            <a:rPr lang="en-US" altLang="zh-TW" sz="1800" b="0" i="1" smtClean="0">
                              <a:latin typeface="Cambria Math"/>
                            </a:rPr>
                            <m:t>𝑓</m:t>
                          </m:r>
                        </m:sub>
                      </m:sSub>
                      <m:r>
                        <a:rPr lang="en-US" altLang="zh-TW" sz="1800" b="0" i="1" smtClean="0">
                          <a:latin typeface="Cambria Math"/>
                          <a:ea typeface="Cambria Math"/>
                        </a:rPr>
                        <m:t>∝</m:t>
                      </m:r>
                      <m:r>
                        <a:rPr lang="en-US" altLang="zh-TW" sz="1800" b="0" i="1" smtClean="0">
                          <a:latin typeface="Cambria Math" panose="02040503050406030204" pitchFamily="18" charset="0"/>
                          <a:ea typeface="Cambria Math"/>
                        </a:rPr>
                        <m:t>−</m:t>
                      </m:r>
                      <m:f>
                        <m:fPr>
                          <m:ctrlPr>
                            <a:rPr lang="en-US" altLang="zh-TW" sz="1800" b="0" i="1" smtClean="0">
                              <a:latin typeface="Cambria Math" panose="02040503050406030204" pitchFamily="18" charset="0"/>
                              <a:ea typeface="Cambria Math"/>
                            </a:rPr>
                          </m:ctrlPr>
                        </m:fPr>
                        <m:num>
                          <m:sSub>
                            <m:sSubPr>
                              <m:ctrlPr>
                                <a:rPr lang="en-US" altLang="zh-TW" sz="1800" b="0" i="1" smtClean="0">
                                  <a:latin typeface="Cambria Math" panose="02040503050406030204" pitchFamily="18" charset="0"/>
                                  <a:ea typeface="Cambria Math"/>
                                </a:rPr>
                              </m:ctrlPr>
                            </m:sSubPr>
                            <m:e>
                              <m:r>
                                <a:rPr lang="en-US" altLang="zh-TW" sz="1800" b="0" i="1" smtClean="0">
                                  <a:latin typeface="Cambria Math"/>
                                  <a:ea typeface="Cambria Math"/>
                                </a:rPr>
                                <m:t>𝑅</m:t>
                              </m:r>
                            </m:e>
                            <m:sub>
                              <m:r>
                                <a:rPr lang="en-US" altLang="zh-TW" sz="1800" b="0" i="1" smtClean="0">
                                  <a:latin typeface="Cambria Math"/>
                                  <a:ea typeface="Cambria Math"/>
                                </a:rPr>
                                <m:t>𝐻</m:t>
                              </m:r>
                            </m:sub>
                          </m:sSub>
                        </m:num>
                        <m:den>
                          <m:sSup>
                            <m:sSupPr>
                              <m:ctrlPr>
                                <a:rPr lang="en-US" altLang="zh-TW" sz="1800" b="0" i="1" smtClean="0">
                                  <a:latin typeface="Cambria Math" panose="02040503050406030204" pitchFamily="18" charset="0"/>
                                  <a:ea typeface="Cambria Math"/>
                                </a:rPr>
                              </m:ctrlPr>
                            </m:sSupPr>
                            <m:e>
                              <m:r>
                                <a:rPr lang="en-US" altLang="zh-TW" sz="1800" b="0" i="1" smtClean="0">
                                  <a:latin typeface="Cambria Math" panose="02040503050406030204" pitchFamily="18" charset="0"/>
                                  <a:ea typeface="Cambria Math"/>
                                </a:rPr>
                                <m:t>𝑚</m:t>
                              </m:r>
                            </m:e>
                            <m:sup>
                              <m:r>
                                <a:rPr lang="en-US" altLang="zh-TW" sz="1800" b="0" i="1" smtClean="0">
                                  <a:latin typeface="Cambria Math"/>
                                  <a:ea typeface="Cambria Math"/>
                                </a:rPr>
                                <m:t>2</m:t>
                              </m:r>
                            </m:sup>
                          </m:sSup>
                        </m:den>
                      </m:f>
                    </m:oMath>
                  </m:oMathPara>
                </a14:m>
                <a:endParaRPr lang="zh-TW" altLang="en-US" sz="1800" dirty="0"/>
              </a:p>
            </p:txBody>
          </p:sp>
        </mc:Choice>
        <mc:Fallback xmlns="">
          <p:sp>
            <p:nvSpPr>
              <p:cNvPr id="13" name="文字方塊 12"/>
              <p:cNvSpPr txBox="1">
                <a:spLocks noRot="1" noChangeAspect="1" noMove="1" noResize="1" noEditPoints="1" noAdjustHandles="1" noChangeArrowheads="1" noChangeShapeType="1" noTextEdit="1"/>
              </p:cNvSpPr>
              <p:nvPr/>
            </p:nvSpPr>
            <p:spPr>
              <a:xfrm>
                <a:off x="5616625" y="3304349"/>
                <a:ext cx="1282402" cy="610873"/>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文字方塊 13">
                <a:extLst>
                  <a:ext uri="{FF2B5EF4-FFF2-40B4-BE49-F238E27FC236}">
                    <a16:creationId xmlns:a16="http://schemas.microsoft.com/office/drawing/2014/main" id="{3A8AC779-3B76-0B47-BC38-BA86BA1AA1C5}"/>
                  </a:ext>
                </a:extLst>
              </p:cNvPr>
              <p:cNvSpPr txBox="1"/>
              <p:nvPr/>
            </p:nvSpPr>
            <p:spPr>
              <a:xfrm>
                <a:off x="5616625" y="2504743"/>
                <a:ext cx="2580004" cy="618631"/>
              </a:xfrm>
              <a:prstGeom prst="rect">
                <a:avLst/>
              </a:prstGeom>
              <a:solidFill>
                <a:srgbClr val="FFFF00"/>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rPr>
                        <m:t>h𝑓</m:t>
                      </m:r>
                      <m:r>
                        <a:rPr lang="en-US" altLang="zh-TW" sz="1800" b="0" i="1" smtClean="0">
                          <a:latin typeface="Cambria Math"/>
                          <a:ea typeface="Cambria Math"/>
                        </a:rPr>
                        <m:t>∝</m:t>
                      </m:r>
                      <m:f>
                        <m:fPr>
                          <m:ctrlPr>
                            <a:rPr lang="en-US" altLang="zh-TW" sz="1800" b="0" i="1" smtClean="0">
                              <a:latin typeface="Cambria Math" panose="02040503050406030204" pitchFamily="18" charset="0"/>
                              <a:ea typeface="Cambria Math"/>
                            </a:rPr>
                          </m:ctrlPr>
                        </m:fPr>
                        <m:num>
                          <m:r>
                            <a:rPr lang="en-US" altLang="zh-TW" sz="1800" b="0" i="1" smtClean="0">
                              <a:latin typeface="Cambria Math"/>
                              <a:ea typeface="Cambria Math"/>
                            </a:rPr>
                            <m:t>1</m:t>
                          </m:r>
                        </m:num>
                        <m:den>
                          <m:r>
                            <a:rPr lang="zh-TW" altLang="en-US" sz="1800" b="0" i="1" smtClean="0">
                              <a:latin typeface="Cambria Math"/>
                              <a:ea typeface="Cambria Math"/>
                            </a:rPr>
                            <m:t>𝜆</m:t>
                          </m:r>
                        </m:den>
                      </m:f>
                      <m:r>
                        <a:rPr lang="en-US" altLang="zh-TW" sz="1800" b="0" i="1" smtClean="0">
                          <a:latin typeface="Cambria Math"/>
                          <a:ea typeface="Cambria Math"/>
                        </a:rPr>
                        <m:t>=</m:t>
                      </m:r>
                      <m:sSub>
                        <m:sSubPr>
                          <m:ctrlPr>
                            <a:rPr lang="en-US" altLang="zh-TW" sz="1800" i="1">
                              <a:latin typeface="Cambria Math" panose="02040503050406030204" pitchFamily="18" charset="0"/>
                              <a:ea typeface="Cambria Math"/>
                            </a:rPr>
                          </m:ctrlPr>
                        </m:sSubPr>
                        <m:e>
                          <m:r>
                            <a:rPr lang="en-US" altLang="zh-TW" sz="1800" i="1">
                              <a:latin typeface="Cambria Math"/>
                              <a:ea typeface="Cambria Math"/>
                            </a:rPr>
                            <m:t>𝑅</m:t>
                          </m:r>
                        </m:e>
                        <m:sub>
                          <m:r>
                            <a:rPr lang="en-US" altLang="zh-TW" sz="1800" i="1">
                              <a:latin typeface="Cambria Math"/>
                              <a:ea typeface="Cambria Math"/>
                            </a:rPr>
                            <m:t>𝐻</m:t>
                          </m:r>
                        </m:sub>
                      </m:sSub>
                      <m:d>
                        <m:dPr>
                          <m:ctrlPr>
                            <a:rPr lang="en-US" altLang="zh-TW" sz="1800" b="0" i="1" smtClean="0">
                              <a:latin typeface="Cambria Math" panose="02040503050406030204" pitchFamily="18" charset="0"/>
                              <a:ea typeface="Cambria Math"/>
                            </a:rPr>
                          </m:ctrlPr>
                        </m:dPr>
                        <m:e>
                          <m:f>
                            <m:fPr>
                              <m:ctrlPr>
                                <a:rPr lang="en-US" altLang="zh-TW" sz="1800" i="1">
                                  <a:latin typeface="Cambria Math" panose="02040503050406030204" pitchFamily="18" charset="0"/>
                                  <a:ea typeface="Cambria Math"/>
                                </a:rPr>
                              </m:ctrlPr>
                            </m:fPr>
                            <m:num>
                              <m:r>
                                <a:rPr lang="en-US" altLang="zh-TW" sz="1800" b="0" i="1" smtClean="0">
                                  <a:latin typeface="Cambria Math" panose="02040503050406030204" pitchFamily="18" charset="0"/>
                                  <a:ea typeface="Cambria Math"/>
                                </a:rPr>
                                <m:t>1</m:t>
                              </m:r>
                            </m:num>
                            <m:den>
                              <m:sSup>
                                <m:sSupPr>
                                  <m:ctrlPr>
                                    <a:rPr lang="en-US" altLang="zh-TW" sz="1800" i="1" smtClean="0">
                                      <a:latin typeface="Cambria Math" panose="02040503050406030204" pitchFamily="18" charset="0"/>
                                      <a:ea typeface="Cambria Math"/>
                                    </a:rPr>
                                  </m:ctrlPr>
                                </m:sSupPr>
                                <m:e>
                                  <m:r>
                                    <a:rPr lang="en-US" altLang="zh-TW" sz="1800" b="0" i="1" smtClean="0">
                                      <a:latin typeface="Cambria Math" panose="02040503050406030204" pitchFamily="18" charset="0"/>
                                      <a:ea typeface="Cambria Math"/>
                                    </a:rPr>
                                    <m:t>𝑚</m:t>
                                  </m:r>
                                </m:e>
                                <m:sup>
                                  <m:r>
                                    <a:rPr lang="en-US" altLang="zh-TW" sz="1800" b="0" i="1" smtClean="0">
                                      <a:latin typeface="Cambria Math"/>
                                      <a:ea typeface="Cambria Math"/>
                                    </a:rPr>
                                    <m:t>2</m:t>
                                  </m:r>
                                </m:sup>
                              </m:sSup>
                            </m:den>
                          </m:f>
                          <m:r>
                            <a:rPr lang="en-US" altLang="zh-TW" sz="1800" b="0" i="1" smtClean="0">
                              <a:latin typeface="Cambria Math"/>
                              <a:ea typeface="Cambria Math"/>
                            </a:rPr>
                            <m:t>−</m:t>
                          </m:r>
                          <m:f>
                            <m:fPr>
                              <m:ctrlPr>
                                <a:rPr lang="en-US" altLang="zh-TW" sz="1800" i="1">
                                  <a:latin typeface="Cambria Math" panose="02040503050406030204" pitchFamily="18" charset="0"/>
                                  <a:ea typeface="Cambria Math"/>
                                </a:rPr>
                              </m:ctrlPr>
                            </m:fPr>
                            <m:num>
                              <m:r>
                                <a:rPr lang="en-US" altLang="zh-TW" sz="1800" b="0" i="1" smtClean="0">
                                  <a:latin typeface="Cambria Math" panose="02040503050406030204" pitchFamily="18" charset="0"/>
                                  <a:ea typeface="Cambria Math"/>
                                </a:rPr>
                                <m:t>1</m:t>
                              </m:r>
                            </m:num>
                            <m:den>
                              <m:sSup>
                                <m:sSupPr>
                                  <m:ctrlPr>
                                    <a:rPr lang="en-US" altLang="zh-TW" sz="1800" i="1" smtClean="0">
                                      <a:latin typeface="Cambria Math" panose="02040503050406030204" pitchFamily="18" charset="0"/>
                                      <a:ea typeface="Cambria Math"/>
                                    </a:rPr>
                                  </m:ctrlPr>
                                </m:sSupPr>
                                <m:e>
                                  <m:r>
                                    <a:rPr lang="en-US" altLang="zh-TW" sz="1800" b="0" i="1" smtClean="0">
                                      <a:latin typeface="Cambria Math" panose="02040503050406030204" pitchFamily="18" charset="0"/>
                                      <a:ea typeface="Cambria Math"/>
                                    </a:rPr>
                                    <m:t>𝑛</m:t>
                                  </m:r>
                                </m:e>
                                <m:sup>
                                  <m:r>
                                    <a:rPr lang="en-US" altLang="zh-TW" sz="1800" b="0" i="1" smtClean="0">
                                      <a:latin typeface="Cambria Math"/>
                                      <a:ea typeface="Cambria Math"/>
                                    </a:rPr>
                                    <m:t>2</m:t>
                                  </m:r>
                                </m:sup>
                              </m:sSup>
                            </m:den>
                          </m:f>
                        </m:e>
                      </m:d>
                    </m:oMath>
                  </m:oMathPara>
                </a14:m>
                <a:endParaRPr lang="zh-TW" altLang="en-US" sz="1800" dirty="0"/>
              </a:p>
            </p:txBody>
          </p:sp>
        </mc:Choice>
        <mc:Fallback xmlns="">
          <p:sp>
            <p:nvSpPr>
              <p:cNvPr id="14" name="文字方塊 13">
                <a:extLst>
                  <a:ext uri="{FF2B5EF4-FFF2-40B4-BE49-F238E27FC236}">
                    <a16:creationId xmlns:a16="http://schemas.microsoft.com/office/drawing/2014/main" id="{3A8AC779-3B76-0B47-BC38-BA86BA1AA1C5}"/>
                  </a:ext>
                </a:extLst>
              </p:cNvPr>
              <p:cNvSpPr txBox="1">
                <a:spLocks noRot="1" noChangeAspect="1" noMove="1" noResize="1" noEditPoints="1" noAdjustHandles="1" noChangeArrowheads="1" noChangeShapeType="1" noTextEdit="1"/>
              </p:cNvSpPr>
              <p:nvPr/>
            </p:nvSpPr>
            <p:spPr>
              <a:xfrm>
                <a:off x="5616625" y="2504743"/>
                <a:ext cx="2580004" cy="618631"/>
              </a:xfrm>
              <a:prstGeom prst="rect">
                <a:avLst/>
              </a:prstGeom>
              <a:blipFill>
                <a:blip r:embed="rId5"/>
                <a:stretch>
                  <a:fillRect b="-4082"/>
                </a:stretch>
              </a:blipFill>
            </p:spPr>
            <p:txBody>
              <a:bodyPr/>
              <a:lstStyle/>
              <a:p>
                <a:r>
                  <a:rPr lang="en-US">
                    <a:noFill/>
                  </a:rPr>
                  <a:t> </a:t>
                </a:r>
              </a:p>
            </p:txBody>
          </p:sp>
        </mc:Fallback>
      </mc:AlternateContent>
      <p:sp>
        <p:nvSpPr>
          <p:cNvPr id="3" name="Oval 2">
            <a:extLst>
              <a:ext uri="{FF2B5EF4-FFF2-40B4-BE49-F238E27FC236}">
                <a16:creationId xmlns:a16="http://schemas.microsoft.com/office/drawing/2014/main" id="{0D7557F2-8797-704D-9311-BE496981C577}"/>
              </a:ext>
            </a:extLst>
          </p:cNvPr>
          <p:cNvSpPr/>
          <p:nvPr/>
        </p:nvSpPr>
        <p:spPr>
          <a:xfrm>
            <a:off x="4756997" y="2220789"/>
            <a:ext cx="288032" cy="27666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
        <p:nvSpPr>
          <p:cNvPr id="5" name="文字方塊 5">
            <a:extLst>
              <a:ext uri="{FF2B5EF4-FFF2-40B4-BE49-F238E27FC236}">
                <a16:creationId xmlns:a16="http://schemas.microsoft.com/office/drawing/2014/main" id="{2314E676-FFE3-FAEE-A08E-61F46938ECAD}"/>
              </a:ext>
            </a:extLst>
          </p:cNvPr>
          <p:cNvSpPr txBox="1">
            <a:spLocks noChangeArrowheads="1"/>
          </p:cNvSpPr>
          <p:nvPr/>
        </p:nvSpPr>
        <p:spPr bwMode="auto">
          <a:xfrm>
            <a:off x="1150752" y="5171116"/>
            <a:ext cx="65892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光子是不能分割的！因此，躍遷的時候不經過中間連續的變化！</a:t>
            </a:r>
          </a:p>
        </p:txBody>
      </p:sp>
      <p:sp>
        <p:nvSpPr>
          <p:cNvPr id="6" name="TextBox 5">
            <a:extLst>
              <a:ext uri="{FF2B5EF4-FFF2-40B4-BE49-F238E27FC236}">
                <a16:creationId xmlns:a16="http://schemas.microsoft.com/office/drawing/2014/main" id="{E2DB7F89-57EC-4E74-D081-708A27FE01C4}"/>
              </a:ext>
            </a:extLst>
          </p:cNvPr>
          <p:cNvSpPr txBox="1"/>
          <p:nvPr/>
        </p:nvSpPr>
        <p:spPr>
          <a:xfrm>
            <a:off x="1150752" y="5618604"/>
            <a:ext cx="6301209" cy="369332"/>
          </a:xfrm>
          <a:prstGeom prst="rect">
            <a:avLst/>
          </a:prstGeom>
          <a:noFill/>
        </p:spPr>
        <p:txBody>
          <a:bodyPr wrap="square" rtlCol="0">
            <a:spAutoFit/>
          </a:bodyPr>
          <a:lstStyle/>
          <a:p>
            <a:pPr algn="l"/>
            <a:r>
              <a:rPr lang="en-US" sz="1800" dirty="0" err="1">
                <a:latin typeface="Cambria Math" panose="02040503050406030204" pitchFamily="18" charset="0"/>
              </a:rPr>
              <a:t>否則你就可以問跳到一半時，放出了多少光子</a:t>
            </a:r>
            <a:r>
              <a:rPr lang="en-US" sz="1800" dirty="0">
                <a:latin typeface="Cambria Math" panose="02040503050406030204" pitchFamily="18" charset="0"/>
              </a:rPr>
              <a:t>。</a:t>
            </a:r>
          </a:p>
        </p:txBody>
      </p:sp>
    </p:spTree>
    <p:extLst>
      <p:ext uri="{BB962C8B-B14F-4D97-AF65-F5344CB8AC3E}">
        <p14:creationId xmlns:p14="http://schemas.microsoft.com/office/powerpoint/2010/main" val="426359351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C1B95-E776-A5D9-F6D9-20749EAB42EC}"/>
            </a:ext>
          </a:extLst>
        </p:cNvPr>
        <p:cNvGrpSpPr/>
        <p:nvPr/>
      </p:nvGrpSpPr>
      <p:grpSpPr>
        <a:xfrm>
          <a:off x="0" y="0"/>
          <a:ext cx="0" cy="0"/>
          <a:chOff x="0" y="0"/>
          <a:chExt cx="0" cy="0"/>
        </a:xfrm>
      </p:grpSpPr>
      <p:sp>
        <p:nvSpPr>
          <p:cNvPr id="242694" name="矩形 2">
            <a:extLst>
              <a:ext uri="{FF2B5EF4-FFF2-40B4-BE49-F238E27FC236}">
                <a16:creationId xmlns:a16="http://schemas.microsoft.com/office/drawing/2014/main" id="{68A2DB41-47F6-0380-12A6-ED7F58BB7B08}"/>
              </a:ext>
            </a:extLst>
          </p:cNvPr>
          <p:cNvSpPr>
            <a:spLocks noChangeArrowheads="1"/>
          </p:cNvSpPr>
          <p:nvPr/>
        </p:nvSpPr>
        <p:spPr bwMode="auto">
          <a:xfrm>
            <a:off x="1257796" y="4164761"/>
            <a:ext cx="68405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1800"/>
          </a:p>
        </p:txBody>
      </p:sp>
      <p:sp>
        <p:nvSpPr>
          <p:cNvPr id="242695" name="文字方塊 13">
            <a:extLst>
              <a:ext uri="{FF2B5EF4-FFF2-40B4-BE49-F238E27FC236}">
                <a16:creationId xmlns:a16="http://schemas.microsoft.com/office/drawing/2014/main" id="{98E0A399-9A86-3FB1-D660-6F2C36C035F6}"/>
              </a:ext>
            </a:extLst>
          </p:cNvPr>
          <p:cNvSpPr txBox="1">
            <a:spLocks noChangeArrowheads="1"/>
          </p:cNvSpPr>
          <p:nvPr/>
        </p:nvSpPr>
        <p:spPr bwMode="auto">
          <a:xfrm>
            <a:off x="536111" y="4117619"/>
            <a:ext cx="7558782" cy="369332"/>
          </a:xfrm>
          <a:prstGeom prst="rect">
            <a:avLst/>
          </a:prstGeom>
          <a:noFill/>
          <a:ln w="317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量子世界特性：量子力學的狀態可以是兩個彼此</a:t>
            </a:r>
            <a:r>
              <a:rPr lang="zh-TW" altLang="en-US" sz="1800" dirty="0">
                <a:solidFill>
                  <a:srgbClr val="FF0000"/>
                </a:solidFill>
              </a:rPr>
              <a:t>互不相容</a:t>
            </a:r>
            <a:r>
              <a:rPr lang="zh-TW" altLang="en-US" sz="1800" dirty="0"/>
              <a:t>的狀態的疊加！</a:t>
            </a:r>
          </a:p>
        </p:txBody>
      </p:sp>
      <p:pic>
        <p:nvPicPr>
          <p:cNvPr id="5" name="Picture 4" descr="Graphical user interface, text, application&#10;&#10;Description automatically generated">
            <a:hlinkClick r:id="rId2"/>
            <a:extLst>
              <a:ext uri="{FF2B5EF4-FFF2-40B4-BE49-F238E27FC236}">
                <a16:creationId xmlns:a16="http://schemas.microsoft.com/office/drawing/2014/main" id="{30ABDAEF-D211-0FA7-AE5C-744530BB83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3189" y="1061042"/>
            <a:ext cx="4023164" cy="1794786"/>
          </a:xfrm>
          <a:prstGeom prst="rect">
            <a:avLst/>
          </a:prstGeom>
        </p:spPr>
      </p:pic>
      <p:pic>
        <p:nvPicPr>
          <p:cNvPr id="10" name="圖片 1" descr="wave 002.jpg">
            <a:extLst>
              <a:ext uri="{FF2B5EF4-FFF2-40B4-BE49-F238E27FC236}">
                <a16:creationId xmlns:a16="http://schemas.microsoft.com/office/drawing/2014/main" id="{CEC68D4F-8699-9F8E-49FE-881152BFF71D}"/>
              </a:ext>
            </a:extLst>
          </p:cNvPr>
          <p:cNvPicPr>
            <a:picLocks noChangeAspect="1"/>
          </p:cNvPicPr>
          <p:nvPr/>
        </p:nvPicPr>
        <p:blipFill rotWithShape="1">
          <a:blip r:embed="rId4">
            <a:extLst>
              <a:ext uri="{28A0092B-C50C-407E-A947-70E740481C1C}">
                <a14:useLocalDpi xmlns:a14="http://schemas.microsoft.com/office/drawing/2010/main" val="0"/>
              </a:ext>
            </a:extLst>
          </a:blip>
          <a:srcRect l="15028" t="4706" r="60693" b="83012"/>
          <a:stretch/>
        </p:blipFill>
        <p:spPr bwMode="auto">
          <a:xfrm>
            <a:off x="1165455" y="1147548"/>
            <a:ext cx="2298700" cy="770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圖片 1" descr="wave 002.jpg">
            <a:extLst>
              <a:ext uri="{FF2B5EF4-FFF2-40B4-BE49-F238E27FC236}">
                <a16:creationId xmlns:a16="http://schemas.microsoft.com/office/drawing/2014/main" id="{B5221EC4-0BE6-BFAA-A2E8-94788FEF2B91}"/>
              </a:ext>
            </a:extLst>
          </p:cNvPr>
          <p:cNvPicPr>
            <a:picLocks noChangeAspect="1"/>
          </p:cNvPicPr>
          <p:nvPr/>
        </p:nvPicPr>
        <p:blipFill rotWithShape="1">
          <a:blip r:embed="rId4">
            <a:extLst>
              <a:ext uri="{28A0092B-C50C-407E-A947-70E740481C1C}">
                <a14:useLocalDpi xmlns:a14="http://schemas.microsoft.com/office/drawing/2010/main" val="0"/>
              </a:ext>
            </a:extLst>
          </a:blip>
          <a:srcRect l="15028" t="55066" r="60693" b="31841"/>
          <a:stretch/>
        </p:blipFill>
        <p:spPr bwMode="auto">
          <a:xfrm>
            <a:off x="1110113" y="1980301"/>
            <a:ext cx="2298700" cy="820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0C48B38A-12D0-C41D-021C-610E8FF08525}"/>
              </a:ext>
            </a:extLst>
          </p:cNvPr>
          <p:cNvSpPr txBox="1"/>
          <p:nvPr/>
        </p:nvSpPr>
        <p:spPr>
          <a:xfrm>
            <a:off x="539553" y="2899971"/>
            <a:ext cx="7771359"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這顆散射後的電子，未觀察之前，同時往右走、也往左走</a:t>
            </a:r>
            <a:r>
              <a:rPr lang="en-US" sz="1800" dirty="0">
                <a:latin typeface="+mj-lt"/>
                <a:ea typeface="PMingLiU" panose="02020500000000000000" pitchFamily="18" charset="-120"/>
              </a:rPr>
              <a:t>。</a:t>
            </a:r>
          </a:p>
        </p:txBody>
      </p:sp>
      <p:sp>
        <p:nvSpPr>
          <p:cNvPr id="13" name="橢圓 4">
            <a:extLst>
              <a:ext uri="{FF2B5EF4-FFF2-40B4-BE49-F238E27FC236}">
                <a16:creationId xmlns:a16="http://schemas.microsoft.com/office/drawing/2014/main" id="{EC916917-6E92-7F74-B5EA-184D3E6639C2}"/>
              </a:ext>
            </a:extLst>
          </p:cNvPr>
          <p:cNvSpPr/>
          <p:nvPr/>
        </p:nvSpPr>
        <p:spPr>
          <a:xfrm>
            <a:off x="539554" y="1530530"/>
            <a:ext cx="288031" cy="292316"/>
          </a:xfrm>
          <a:prstGeom prst="ellipse">
            <a:avLst/>
          </a:prstGeom>
          <a:solidFill>
            <a:srgbClr val="00B050"/>
          </a:solidFill>
          <a:ln>
            <a:solidFill>
              <a:schemeClr val="tx2">
                <a:lumMod val="40000"/>
                <a:lumOff val="60000"/>
              </a:schemeClr>
            </a:solidFill>
          </a:ln>
          <a:effectLst>
            <a:innerShdw blurRad="63500" dist="50800" dir="16200000">
              <a:prstClr val="black">
                <a:alpha val="50000"/>
              </a:prstClr>
            </a:innerShdw>
          </a:effectLst>
          <a:scene3d>
            <a:camera prst="orthographicFront"/>
            <a:lightRig rig="balanced" dir="t"/>
          </a:scene3d>
          <a:sp3d prstMaterial="plastic">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endParaRPr lang="en-US" altLang="zh-TW" sz="1600" i="1" dirty="0">
              <a:cs typeface="Times New Roman" panose="02020603050405020304" pitchFamily="18" charset="0"/>
            </a:endParaRPr>
          </a:p>
          <a:p>
            <a:pPr algn="ctr" eaLnBrk="1" hangingPunct="1">
              <a:defRPr/>
            </a:pPr>
            <a:r>
              <a:rPr lang="en-US" altLang="zh-TW" sz="1600" i="1" dirty="0">
                <a:cs typeface="Times New Roman" panose="02020603050405020304" pitchFamily="18" charset="0"/>
              </a:rPr>
              <a:t>e</a:t>
            </a:r>
            <a:endParaRPr lang="zh-TW" altLang="en-US" sz="1600" i="1" dirty="0">
              <a:cs typeface="Times New Roman" panose="02020603050405020304" pitchFamily="18" charset="0"/>
            </a:endParaRPr>
          </a:p>
          <a:p>
            <a:pPr algn="ctr" eaLnBrk="1" hangingPunct="1">
              <a:defRPr/>
            </a:pPr>
            <a:endParaRPr lang="zh-TW" altLang="en-US" dirty="0">
              <a:solidFill>
                <a:srgbClr val="FFFFFF"/>
              </a:solidFill>
            </a:endParaRPr>
          </a:p>
        </p:txBody>
      </p:sp>
      <p:cxnSp>
        <p:nvCxnSpPr>
          <p:cNvPr id="14" name="直線單箭頭接點 6">
            <a:extLst>
              <a:ext uri="{FF2B5EF4-FFF2-40B4-BE49-F238E27FC236}">
                <a16:creationId xmlns:a16="http://schemas.microsoft.com/office/drawing/2014/main" id="{F2C204E0-BBB6-9F16-90C6-5FCDD2005D62}"/>
              </a:ext>
            </a:extLst>
          </p:cNvPr>
          <p:cNvCxnSpPr/>
          <p:nvPr/>
        </p:nvCxnSpPr>
        <p:spPr>
          <a:xfrm>
            <a:off x="827189" y="1601943"/>
            <a:ext cx="431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3E84AFB-E854-1DCB-6DE6-453E1FCACD53}"/>
              </a:ext>
            </a:extLst>
          </p:cNvPr>
          <p:cNvSpPr txBox="1"/>
          <p:nvPr/>
        </p:nvSpPr>
        <p:spPr>
          <a:xfrm>
            <a:off x="539552" y="3269303"/>
            <a:ext cx="8274325"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疊加或劈腿對波很自然，電子是波，最重要的結果就是電子的可疊加、會劈腿</a:t>
            </a:r>
            <a:r>
              <a:rPr lang="en-US" sz="1800" dirty="0">
                <a:latin typeface="+mj-lt"/>
                <a:ea typeface="PMingLiU" panose="02020500000000000000" pitchFamily="18" charset="-120"/>
              </a:rPr>
              <a:t>。</a:t>
            </a:r>
          </a:p>
        </p:txBody>
      </p:sp>
      <p:sp>
        <p:nvSpPr>
          <p:cNvPr id="17" name="橢圓 4">
            <a:extLst>
              <a:ext uri="{FF2B5EF4-FFF2-40B4-BE49-F238E27FC236}">
                <a16:creationId xmlns:a16="http://schemas.microsoft.com/office/drawing/2014/main" id="{3D47084B-1E70-E782-937F-6AA730F2DA6F}"/>
              </a:ext>
            </a:extLst>
          </p:cNvPr>
          <p:cNvSpPr/>
          <p:nvPr/>
        </p:nvSpPr>
        <p:spPr>
          <a:xfrm>
            <a:off x="2024385" y="2624092"/>
            <a:ext cx="288031" cy="292316"/>
          </a:xfrm>
          <a:prstGeom prst="ellipse">
            <a:avLst/>
          </a:prstGeom>
          <a:solidFill>
            <a:srgbClr val="00B050"/>
          </a:solidFill>
          <a:ln>
            <a:solidFill>
              <a:schemeClr val="tx2">
                <a:lumMod val="40000"/>
                <a:lumOff val="60000"/>
              </a:schemeClr>
            </a:solidFill>
          </a:ln>
          <a:effectLst>
            <a:innerShdw blurRad="63500" dist="50800" dir="16200000">
              <a:prstClr val="black">
                <a:alpha val="50000"/>
              </a:prstClr>
            </a:innerShdw>
          </a:effectLst>
          <a:scene3d>
            <a:camera prst="orthographicFront"/>
            <a:lightRig rig="balanced" dir="t"/>
          </a:scene3d>
          <a:sp3d prstMaterial="plastic">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lIns="72000" tIns="144000" rIns="72000" bIns="0"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endParaRPr lang="en-US" altLang="zh-TW" sz="1600" i="1" dirty="0">
              <a:cs typeface="Times New Roman" panose="02020603050405020304" pitchFamily="18" charset="0"/>
            </a:endParaRPr>
          </a:p>
          <a:p>
            <a:pPr algn="ctr" eaLnBrk="1" hangingPunct="1">
              <a:defRPr/>
            </a:pPr>
            <a:r>
              <a:rPr lang="en-US" altLang="zh-TW" sz="1600" i="1" dirty="0">
                <a:cs typeface="Times New Roman" panose="02020603050405020304" pitchFamily="18" charset="0"/>
              </a:rPr>
              <a:t>e</a:t>
            </a:r>
            <a:endParaRPr lang="zh-TW" altLang="en-US" sz="1600" i="1" dirty="0">
              <a:cs typeface="Times New Roman" panose="02020603050405020304" pitchFamily="18" charset="0"/>
            </a:endParaRPr>
          </a:p>
          <a:p>
            <a:pPr algn="ctr" eaLnBrk="1" hangingPunct="1">
              <a:defRPr/>
            </a:pPr>
            <a:endParaRPr lang="zh-TW" altLang="en-US" dirty="0">
              <a:solidFill>
                <a:srgbClr val="FFFFFF"/>
              </a:solidFill>
            </a:endParaRPr>
          </a:p>
        </p:txBody>
      </p:sp>
      <p:sp>
        <p:nvSpPr>
          <p:cNvPr id="18" name="TextBox 17">
            <a:extLst>
              <a:ext uri="{FF2B5EF4-FFF2-40B4-BE49-F238E27FC236}">
                <a16:creationId xmlns:a16="http://schemas.microsoft.com/office/drawing/2014/main" id="{4C477E90-3BB8-23D5-612A-9A3B24019634}"/>
              </a:ext>
            </a:extLst>
          </p:cNvPr>
          <p:cNvSpPr txBox="1"/>
          <p:nvPr/>
        </p:nvSpPr>
        <p:spPr>
          <a:xfrm>
            <a:off x="2259463" y="2585584"/>
            <a:ext cx="484589" cy="369332"/>
          </a:xfrm>
          <a:prstGeom prst="rect">
            <a:avLst/>
          </a:prstGeom>
          <a:noFill/>
        </p:spPr>
        <p:txBody>
          <a:bodyPr wrap="square" rtlCol="0">
            <a:spAutoFit/>
          </a:bodyPr>
          <a:lstStyle/>
          <a:p>
            <a:pPr algn="l"/>
            <a:r>
              <a:rPr lang="en-US" sz="1800" dirty="0">
                <a:latin typeface="+mj-lt"/>
                <a:ea typeface="PMingLiU" panose="02020500000000000000" pitchFamily="18" charset="-120"/>
              </a:rPr>
              <a:t>？</a:t>
            </a:r>
          </a:p>
        </p:txBody>
      </p:sp>
      <p:cxnSp>
        <p:nvCxnSpPr>
          <p:cNvPr id="19" name="直線單箭頭接點 6">
            <a:extLst>
              <a:ext uri="{FF2B5EF4-FFF2-40B4-BE49-F238E27FC236}">
                <a16:creationId xmlns:a16="http://schemas.microsoft.com/office/drawing/2014/main" id="{E08A0AF5-BE7B-438A-C7CA-53D0CA19E5C4}"/>
              </a:ext>
            </a:extLst>
          </p:cNvPr>
          <p:cNvCxnSpPr/>
          <p:nvPr/>
        </p:nvCxnSpPr>
        <p:spPr>
          <a:xfrm>
            <a:off x="2950505" y="2357186"/>
            <a:ext cx="431800"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直線單箭頭接點 6">
            <a:extLst>
              <a:ext uri="{FF2B5EF4-FFF2-40B4-BE49-F238E27FC236}">
                <a16:creationId xmlns:a16="http://schemas.microsoft.com/office/drawing/2014/main" id="{828A142E-945F-06F4-4822-79963DE766BF}"/>
              </a:ext>
            </a:extLst>
          </p:cNvPr>
          <p:cNvCxnSpPr>
            <a:cxnSpLocks/>
          </p:cNvCxnSpPr>
          <p:nvPr/>
        </p:nvCxnSpPr>
        <p:spPr>
          <a:xfrm flipH="1">
            <a:off x="675365" y="2429194"/>
            <a:ext cx="583624" cy="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53057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0578" name="Object 1026"/>
          <p:cNvGraphicFramePr>
            <a:graphicFrameLocks noChangeAspect="1"/>
          </p:cNvGraphicFramePr>
          <p:nvPr/>
        </p:nvGraphicFramePr>
        <p:xfrm>
          <a:off x="4894263" y="4021138"/>
          <a:ext cx="1449387" cy="1387475"/>
        </p:xfrm>
        <a:graphic>
          <a:graphicData uri="http://schemas.openxmlformats.org/presentationml/2006/ole">
            <mc:AlternateContent xmlns:mc="http://schemas.openxmlformats.org/markup-compatibility/2006">
              <mc:Choice xmlns:v="urn:schemas-microsoft-com:vml" Requires="v">
                <p:oleObj name="Clip" r:id="rId2" imgW="335167" imgH="320068" progId="MS_ClipArt_Gallery.2">
                  <p:embed/>
                </p:oleObj>
              </mc:Choice>
              <mc:Fallback>
                <p:oleObj name="Clip" r:id="rId2" imgW="335167" imgH="320068" progId="MS_ClipArt_Gallery.2">
                  <p:embed/>
                  <p:pic>
                    <p:nvPicPr>
                      <p:cNvPr id="280578" name="Object 1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4263" y="4021138"/>
                        <a:ext cx="1449387" cy="1387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graphicFrame>
        <p:nvGraphicFramePr>
          <p:cNvPr id="280579" name="Object 1027"/>
          <p:cNvGraphicFramePr>
            <a:graphicFrameLocks noChangeAspect="1"/>
          </p:cNvGraphicFramePr>
          <p:nvPr/>
        </p:nvGraphicFramePr>
        <p:xfrm>
          <a:off x="2898775" y="2665413"/>
          <a:ext cx="2528888" cy="2719387"/>
        </p:xfrm>
        <a:graphic>
          <a:graphicData uri="http://schemas.openxmlformats.org/presentationml/2006/ole">
            <mc:AlternateContent xmlns:mc="http://schemas.openxmlformats.org/markup-compatibility/2006">
              <mc:Choice xmlns:v="urn:schemas-microsoft-com:vml" Requires="v">
                <p:oleObj name="Clip" r:id="rId4" imgW="3025775" imgH="3252788" progId="MS_ClipArt_Gallery.2">
                  <p:embed/>
                </p:oleObj>
              </mc:Choice>
              <mc:Fallback>
                <p:oleObj name="Clip" r:id="rId4" imgW="3025775" imgH="3252788" progId="MS_ClipArt_Gallery.2">
                  <p:embed/>
                  <p:pic>
                    <p:nvPicPr>
                      <p:cNvPr id="280579" name="Object 10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8775" y="2665413"/>
                        <a:ext cx="2528888" cy="2719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80580" name="文字方塊 6"/>
          <p:cNvSpPr txBox="1">
            <a:spLocks noChangeArrowheads="1"/>
          </p:cNvSpPr>
          <p:nvPr/>
        </p:nvSpPr>
        <p:spPr bwMode="auto">
          <a:xfrm>
            <a:off x="1331913" y="1844675"/>
            <a:ext cx="5616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因此觀察者可以以不擾動對象的方式來觀察！</a:t>
            </a:r>
          </a:p>
        </p:txBody>
      </p:sp>
      <p:sp>
        <p:nvSpPr>
          <p:cNvPr id="280581" name="文字方塊 4"/>
          <p:cNvSpPr txBox="1">
            <a:spLocks noChangeArrowheads="1"/>
          </p:cNvSpPr>
          <p:nvPr/>
        </p:nvSpPr>
        <p:spPr bwMode="auto">
          <a:xfrm>
            <a:off x="1331913" y="981075"/>
            <a:ext cx="71278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古典力學假設物體的性質如位置，是獨立於觀察的行為而客觀存在的。</a:t>
            </a:r>
          </a:p>
        </p:txBody>
      </p:sp>
      <p:sp>
        <p:nvSpPr>
          <p:cNvPr id="280582" name="文字方塊 5"/>
          <p:cNvSpPr txBox="1">
            <a:spLocks noChangeArrowheads="1"/>
          </p:cNvSpPr>
          <p:nvPr/>
        </p:nvSpPr>
        <p:spPr bwMode="auto">
          <a:xfrm>
            <a:off x="1331913" y="1412875"/>
            <a:ext cx="3384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看不看它都存在！</a:t>
            </a:r>
          </a:p>
        </p:txBody>
      </p:sp>
    </p:spTree>
    <p:extLst>
      <p:ext uri="{BB962C8B-B14F-4D97-AF65-F5344CB8AC3E}">
        <p14:creationId xmlns:p14="http://schemas.microsoft.com/office/powerpoint/2010/main" val="265124948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3" name="文字方塊 8"/>
          <p:cNvSpPr txBox="1">
            <a:spLocks noChangeArrowheads="1"/>
          </p:cNvSpPr>
          <p:nvPr/>
        </p:nvSpPr>
        <p:spPr bwMode="auto">
          <a:xfrm>
            <a:off x="1331913" y="1292693"/>
            <a:ext cx="4248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這個假設在量子力學的世界是不對的！</a:t>
            </a:r>
          </a:p>
        </p:txBody>
      </p:sp>
      <p:sp>
        <p:nvSpPr>
          <p:cNvPr id="281604" name="Text Box 11"/>
          <p:cNvSpPr txBox="1">
            <a:spLocks noChangeArrowheads="1"/>
          </p:cNvSpPr>
          <p:nvPr/>
        </p:nvSpPr>
        <p:spPr bwMode="auto">
          <a:xfrm>
            <a:off x="1260475" y="4345808"/>
            <a:ext cx="4824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電子在到達狹縫時沒有特定的位置可言，</a:t>
            </a:r>
          </a:p>
        </p:txBody>
      </p:sp>
      <p:sp>
        <p:nvSpPr>
          <p:cNvPr id="281605" name="文字方塊 11"/>
          <p:cNvSpPr txBox="1">
            <a:spLocks noChangeArrowheads="1"/>
          </p:cNvSpPr>
          <p:nvPr/>
        </p:nvSpPr>
        <p:spPr bwMode="auto">
          <a:xfrm>
            <a:off x="1260475" y="3897032"/>
            <a:ext cx="2590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若不測量電子的位置：</a:t>
            </a:r>
          </a:p>
        </p:txBody>
      </p:sp>
      <p:sp>
        <p:nvSpPr>
          <p:cNvPr id="281606" name="文字方塊 12"/>
          <p:cNvSpPr txBox="1">
            <a:spLocks noChangeArrowheads="1"/>
          </p:cNvSpPr>
          <p:nvPr/>
        </p:nvSpPr>
        <p:spPr bwMode="auto">
          <a:xfrm>
            <a:off x="1260475" y="4794585"/>
            <a:ext cx="46799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電子的位置並不獨立於測量而必然存在！</a:t>
            </a:r>
            <a:endParaRPr lang="en-US" altLang="zh-TW" sz="1800" dirty="0"/>
          </a:p>
        </p:txBody>
      </p:sp>
      <p:pic>
        <p:nvPicPr>
          <p:cNvPr id="7" name="Picture 6">
            <a:extLst>
              <a:ext uri="{FF2B5EF4-FFF2-40B4-BE49-F238E27FC236}">
                <a16:creationId xmlns:a16="http://schemas.microsoft.com/office/drawing/2014/main" id="{A95FE9FC-C1E9-C64A-9A33-B73221C6CC14}"/>
              </a:ext>
            </a:extLst>
          </p:cNvPr>
          <p:cNvPicPr>
            <a:picLocks noChangeAspect="1"/>
          </p:cNvPicPr>
          <p:nvPr/>
        </p:nvPicPr>
        <p:blipFill rotWithShape="1">
          <a:blip r:embed="rId2"/>
          <a:srcRect l="-1" r="-580" b="20739"/>
          <a:stretch/>
        </p:blipFill>
        <p:spPr>
          <a:xfrm>
            <a:off x="1331913" y="1706264"/>
            <a:ext cx="4756013" cy="2114247"/>
          </a:xfrm>
          <a:prstGeom prst="rect">
            <a:avLst/>
          </a:prstGeom>
        </p:spPr>
      </p:pic>
    </p:spTree>
    <p:extLst>
      <p:ext uri="{BB962C8B-B14F-4D97-AF65-F5344CB8AC3E}">
        <p14:creationId xmlns:p14="http://schemas.microsoft.com/office/powerpoint/2010/main" val="234268122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7" name="Text Box 8"/>
          <p:cNvSpPr txBox="1">
            <a:spLocks noChangeArrowheads="1"/>
          </p:cNvSpPr>
          <p:nvPr/>
        </p:nvSpPr>
        <p:spPr bwMode="auto">
          <a:xfrm>
            <a:off x="1049619" y="5702159"/>
            <a:ext cx="51133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在狹縫處對位置的觀測改變了電子的狀態</a:t>
            </a:r>
          </a:p>
        </p:txBody>
      </p:sp>
      <p:sp>
        <p:nvSpPr>
          <p:cNvPr id="282628" name="文字方塊 9"/>
          <p:cNvSpPr txBox="1">
            <a:spLocks noChangeArrowheads="1"/>
          </p:cNvSpPr>
          <p:nvPr/>
        </p:nvSpPr>
        <p:spPr bwMode="auto">
          <a:xfrm>
            <a:off x="979768" y="594776"/>
            <a:ext cx="51831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剛到達狹縫的電子，並無特定位置，波狀的態：</a:t>
            </a:r>
            <a:endParaRPr lang="en-US" altLang="zh-TW" sz="1800" dirty="0"/>
          </a:p>
        </p:txBody>
      </p:sp>
      <p:sp>
        <p:nvSpPr>
          <p:cNvPr id="282629" name="文字方塊 13"/>
          <p:cNvSpPr txBox="1">
            <a:spLocks noChangeArrowheads="1"/>
          </p:cNvSpPr>
          <p:nvPr/>
        </p:nvSpPr>
        <p:spPr bwMode="auto">
          <a:xfrm>
            <a:off x="1049464" y="2802051"/>
            <a:ext cx="66246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在狹縫剛測完位置的電子，當然有特定位置！粒子狀的態：</a:t>
            </a:r>
            <a:endParaRPr lang="en-US" altLang="zh-TW" sz="1800" dirty="0"/>
          </a:p>
        </p:txBody>
      </p:sp>
      <mc:AlternateContent xmlns:mc="http://schemas.openxmlformats.org/markup-compatibility/2006" xmlns:a14="http://schemas.microsoft.com/office/drawing/2010/main">
        <mc:Choice Requires="a14">
          <p:sp>
            <p:nvSpPr>
              <p:cNvPr id="282632" name="文字方塊 14"/>
              <p:cNvSpPr txBox="1">
                <a:spLocks noChangeArrowheads="1"/>
              </p:cNvSpPr>
              <p:nvPr/>
            </p:nvSpPr>
            <p:spPr bwMode="auto">
              <a:xfrm>
                <a:off x="1049464" y="6115261"/>
                <a:ext cx="7488783"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對位置的測量，強迫電子由波狀的態</a:t>
                </a:r>
                <a:r>
                  <a:rPr lang="en-TW" sz="1800" dirty="0">
                    <a:solidFill>
                      <a:srgbClr val="FF0000"/>
                    </a:solidFill>
                    <a:latin typeface="PMingLiU" panose="02020500000000000000" pitchFamily="18" charset="-120"/>
                    <a:ea typeface="PMingLiU" panose="02020500000000000000" pitchFamily="18" charset="-120"/>
                  </a:rPr>
                  <a:t>崩潰</a:t>
                </a:r>
                <a:r>
                  <a:rPr lang="zh-TW" altLang="en-US" sz="1800" dirty="0">
                    <a:solidFill>
                      <a:srgbClr val="FF0000"/>
                    </a:solidFill>
                  </a:rPr>
                  <a:t>為</a:t>
                </a:r>
                <a14:m>
                  <m:oMath xmlns:m="http://schemas.openxmlformats.org/officeDocument/2006/math">
                    <m:r>
                      <a:rPr lang="zh-CN" altLang="en-US" sz="1800" i="1" smtClean="0">
                        <a:solidFill>
                          <a:srgbClr val="FF0000"/>
                        </a:solidFill>
                        <a:latin typeface="Cambria Math"/>
                      </a:rPr>
                      <m:t>∆</m:t>
                    </m:r>
                    <m:r>
                      <a:rPr lang="en-US" altLang="zh-CN" sz="1800" b="0" i="1" smtClean="0">
                        <a:solidFill>
                          <a:srgbClr val="FF0000"/>
                        </a:solidFill>
                        <a:latin typeface="Cambria Math"/>
                      </a:rPr>
                      <m:t>𝑥</m:t>
                    </m:r>
                    <m:r>
                      <a:rPr lang="en-US" altLang="zh-CN" sz="1800" b="0" i="1" smtClean="0">
                        <a:solidFill>
                          <a:srgbClr val="FF0000"/>
                        </a:solidFill>
                        <a:latin typeface="Cambria Math" panose="02040503050406030204" pitchFamily="18" charset="0"/>
                      </a:rPr>
                      <m:t>=0</m:t>
                    </m:r>
                  </m:oMath>
                </a14:m>
                <a:r>
                  <a:rPr lang="zh-TW" altLang="en-US" sz="1800" dirty="0">
                    <a:solidFill>
                      <a:srgbClr val="FF0000"/>
                    </a:solidFill>
                  </a:rPr>
                  <a:t>粒子狀的態。</a:t>
                </a:r>
              </a:p>
            </p:txBody>
          </p:sp>
        </mc:Choice>
        <mc:Fallback xmlns="">
          <p:sp>
            <p:nvSpPr>
              <p:cNvPr id="282632" name="文字方塊 14"/>
              <p:cNvSpPr txBox="1">
                <a:spLocks noRot="1" noChangeAspect="1" noMove="1" noResize="1" noEditPoints="1" noAdjustHandles="1" noChangeArrowheads="1" noChangeShapeType="1" noTextEdit="1"/>
              </p:cNvSpPr>
              <p:nvPr/>
            </p:nvSpPr>
            <p:spPr bwMode="auto">
              <a:xfrm>
                <a:off x="1049464" y="6115261"/>
                <a:ext cx="7488783" cy="369332"/>
              </a:xfrm>
              <a:prstGeom prst="rect">
                <a:avLst/>
              </a:prstGeom>
              <a:blipFill>
                <a:blip r:embed="rId2"/>
                <a:stretch>
                  <a:fillRect l="-677"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文字方塊 9">
                <a:extLst>
                  <a:ext uri="{FF2B5EF4-FFF2-40B4-BE49-F238E27FC236}">
                    <a16:creationId xmlns:a16="http://schemas.microsoft.com/office/drawing/2014/main" id="{D3A53B0F-FB19-E043-AB3F-E3DBC9254971}"/>
                  </a:ext>
                </a:extLst>
              </p:cNvPr>
              <p:cNvSpPr txBox="1"/>
              <p:nvPr/>
            </p:nvSpPr>
            <p:spPr bwMode="auto">
              <a:xfrm>
                <a:off x="5935397" y="594776"/>
                <a:ext cx="1813510" cy="369332"/>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i="1">
                          <a:latin typeface="Cambria Math"/>
                          <a:ea typeface="Cambria Math"/>
                        </a:rPr>
                        <m:t>→</m:t>
                      </m:r>
                      <m:r>
                        <a:rPr lang="en-US" altLang="zh-CN" sz="1800" i="1" smtClean="0">
                          <a:latin typeface="Cambria Math" panose="02040503050406030204" pitchFamily="18" charset="0"/>
                          <a:ea typeface="Cambria Math" panose="02040503050406030204" pitchFamily="18" charset="0"/>
                        </a:rPr>
                        <m:t>∞</m:t>
                      </m:r>
                      <m:r>
                        <a:rPr lang="en-US" altLang="zh-CN" sz="1800" b="0" i="1" smtClean="0">
                          <a:latin typeface="Cambria Math" panose="02040503050406030204" pitchFamily="18" charset="0"/>
                          <a:ea typeface="Cambria Math" panose="02040503050406030204" pitchFamily="18" charset="0"/>
                        </a:rPr>
                        <m:t>,</m:t>
                      </m:r>
                      <m:r>
                        <a:rPr lang="en-US" altLang="zh-CN" sz="1800" b="0" i="1" smtClean="0">
                          <a:latin typeface="Cambria Math"/>
                          <a:ea typeface="Cambria Math"/>
                        </a:rPr>
                        <m:t>∆</m:t>
                      </m:r>
                      <m:r>
                        <a:rPr lang="en-US" altLang="zh-CN" sz="1800" b="0" i="1" smtClean="0">
                          <a:latin typeface="Cambria Math"/>
                          <a:ea typeface="Cambria Math"/>
                        </a:rPr>
                        <m:t>𝑝</m:t>
                      </m:r>
                      <m:r>
                        <a:rPr lang="en-US" altLang="zh-CN" sz="1800" b="0" i="1" smtClean="0">
                          <a:latin typeface="Cambria Math" panose="02040503050406030204" pitchFamily="18" charset="0"/>
                          <a:ea typeface="Cambria Math"/>
                        </a:rPr>
                        <m:t>=0</m:t>
                      </m:r>
                    </m:oMath>
                  </m:oMathPara>
                </a14:m>
                <a:endParaRPr lang="zh-CN" altLang="en-US" sz="1800" i="1" dirty="0"/>
              </a:p>
            </p:txBody>
          </p:sp>
        </mc:Choice>
        <mc:Fallback xmlns="">
          <p:sp>
            <p:nvSpPr>
              <p:cNvPr id="12" name="文字方塊 9">
                <a:extLst>
                  <a:ext uri="{FF2B5EF4-FFF2-40B4-BE49-F238E27FC236}">
                    <a16:creationId xmlns:a16="http://schemas.microsoft.com/office/drawing/2014/main" id="{D3A53B0F-FB19-E043-AB3F-E3DBC9254971}"/>
                  </a:ext>
                </a:extLst>
              </p:cNvPr>
              <p:cNvSpPr txBox="1">
                <a:spLocks noRot="1" noChangeAspect="1" noMove="1" noResize="1" noEditPoints="1" noAdjustHandles="1" noChangeArrowheads="1" noChangeShapeType="1" noTextEdit="1"/>
              </p:cNvSpPr>
              <p:nvPr/>
            </p:nvSpPr>
            <p:spPr bwMode="auto">
              <a:xfrm>
                <a:off x="5935397" y="594776"/>
                <a:ext cx="1813510" cy="369332"/>
              </a:xfrm>
              <a:prstGeom prst="rect">
                <a:avLst/>
              </a:prstGeom>
              <a:blipFill>
                <a:blip r:embed="rId3"/>
                <a:stretch>
                  <a:fillRect b="-10345"/>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文字方塊 9">
                <a:extLst>
                  <a:ext uri="{FF2B5EF4-FFF2-40B4-BE49-F238E27FC236}">
                    <a16:creationId xmlns:a16="http://schemas.microsoft.com/office/drawing/2014/main" id="{E907A2E7-1190-F548-80F9-72E57E9C0DE1}"/>
                  </a:ext>
                </a:extLst>
              </p:cNvPr>
              <p:cNvSpPr txBox="1"/>
              <p:nvPr/>
            </p:nvSpPr>
            <p:spPr bwMode="auto">
              <a:xfrm>
                <a:off x="4581189" y="3205211"/>
                <a:ext cx="1813510" cy="369332"/>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b="0" i="1" smtClean="0">
                          <a:latin typeface="Cambria Math" panose="02040503050406030204" pitchFamily="18" charset="0"/>
                        </a:rPr>
                        <m:t>=0</m:t>
                      </m:r>
                      <m:r>
                        <a:rPr lang="en-US" altLang="zh-CN" sz="1800" b="0" i="1" smtClean="0">
                          <a:latin typeface="Cambria Math" panose="02040503050406030204" pitchFamily="18" charset="0"/>
                          <a:ea typeface="Cambria Math" panose="02040503050406030204" pitchFamily="18" charset="0"/>
                        </a:rPr>
                        <m:t>,</m:t>
                      </m:r>
                      <m:r>
                        <a:rPr lang="en-US" altLang="zh-CN" sz="1800" b="0" i="1" smtClean="0">
                          <a:latin typeface="Cambria Math"/>
                          <a:ea typeface="Cambria Math"/>
                        </a:rPr>
                        <m:t>∆</m:t>
                      </m:r>
                      <m:r>
                        <a:rPr lang="en-US" altLang="zh-CN" sz="1800" b="0" i="1" smtClean="0">
                          <a:latin typeface="Cambria Math"/>
                          <a:ea typeface="Cambria Math"/>
                        </a:rPr>
                        <m:t>𝑝</m:t>
                      </m:r>
                      <m:r>
                        <a:rPr lang="en-US" altLang="zh-CN" sz="1800" i="1">
                          <a:latin typeface="Cambria Math"/>
                          <a:ea typeface="Cambria Math"/>
                        </a:rPr>
                        <m:t>→</m:t>
                      </m:r>
                      <m:r>
                        <a:rPr lang="en-US" altLang="zh-CN" sz="1800" i="1">
                          <a:latin typeface="Cambria Math" panose="02040503050406030204" pitchFamily="18" charset="0"/>
                          <a:ea typeface="Cambria Math" panose="02040503050406030204" pitchFamily="18" charset="0"/>
                        </a:rPr>
                        <m:t>∞</m:t>
                      </m:r>
                    </m:oMath>
                  </m:oMathPara>
                </a14:m>
                <a:endParaRPr lang="zh-CN" altLang="en-US" sz="1800" i="1" dirty="0"/>
              </a:p>
            </p:txBody>
          </p:sp>
        </mc:Choice>
        <mc:Fallback xmlns="">
          <p:sp>
            <p:nvSpPr>
              <p:cNvPr id="13" name="文字方塊 9">
                <a:extLst>
                  <a:ext uri="{FF2B5EF4-FFF2-40B4-BE49-F238E27FC236}">
                    <a16:creationId xmlns:a16="http://schemas.microsoft.com/office/drawing/2014/main" id="{E907A2E7-1190-F548-80F9-72E57E9C0DE1}"/>
                  </a:ext>
                </a:extLst>
              </p:cNvPr>
              <p:cNvSpPr txBox="1">
                <a:spLocks noRot="1" noChangeAspect="1" noMove="1" noResize="1" noEditPoints="1" noAdjustHandles="1" noChangeArrowheads="1" noChangeShapeType="1" noTextEdit="1"/>
              </p:cNvSpPr>
              <p:nvPr/>
            </p:nvSpPr>
            <p:spPr bwMode="auto">
              <a:xfrm>
                <a:off x="4581189" y="3205211"/>
                <a:ext cx="1813510" cy="369332"/>
              </a:xfrm>
              <a:prstGeom prst="rect">
                <a:avLst/>
              </a:prstGeom>
              <a:blipFill>
                <a:blip r:embed="rId4"/>
                <a:stretch>
                  <a:fillRect b="-6667"/>
                </a:stretch>
              </a:blipFill>
              <a:ln>
                <a:noFill/>
              </a:ln>
            </p:spPr>
            <p:txBody>
              <a:bodyPr/>
              <a:lstStyle/>
              <a:p>
                <a:r>
                  <a:rPr lang="en-US">
                    <a:noFill/>
                  </a:rPr>
                  <a:t> </a:t>
                </a:r>
              </a:p>
            </p:txBody>
          </p:sp>
        </mc:Fallback>
      </mc:AlternateContent>
      <p:pic>
        <p:nvPicPr>
          <p:cNvPr id="2" name="Picture 1">
            <a:extLst>
              <a:ext uri="{FF2B5EF4-FFF2-40B4-BE49-F238E27FC236}">
                <a16:creationId xmlns:a16="http://schemas.microsoft.com/office/drawing/2014/main" id="{8E5666E2-06EA-9244-ADEB-385E58FA103C}"/>
              </a:ext>
            </a:extLst>
          </p:cNvPr>
          <p:cNvPicPr>
            <a:picLocks noChangeAspect="1"/>
          </p:cNvPicPr>
          <p:nvPr/>
        </p:nvPicPr>
        <p:blipFill>
          <a:blip r:embed="rId5"/>
          <a:stretch>
            <a:fillRect/>
          </a:stretch>
        </p:blipFill>
        <p:spPr>
          <a:xfrm>
            <a:off x="1115616" y="3652238"/>
            <a:ext cx="3818691" cy="1914037"/>
          </a:xfrm>
          <a:prstGeom prst="rect">
            <a:avLst/>
          </a:prstGeom>
        </p:spPr>
      </p:pic>
      <p:sp>
        <p:nvSpPr>
          <p:cNvPr id="3" name="矩形 29">
            <a:extLst>
              <a:ext uri="{FF2B5EF4-FFF2-40B4-BE49-F238E27FC236}">
                <a16:creationId xmlns:a16="http://schemas.microsoft.com/office/drawing/2014/main" id="{8A26141E-0CC7-4678-4ADE-9B575F57EAAC}"/>
              </a:ext>
            </a:extLst>
          </p:cNvPr>
          <p:cNvSpPr>
            <a:spLocks noChangeArrowheads="1"/>
          </p:cNvSpPr>
          <p:nvPr/>
        </p:nvSpPr>
        <p:spPr bwMode="auto">
          <a:xfrm>
            <a:off x="1056619" y="3205211"/>
            <a:ext cx="65527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如果立刻重測應該沒有不確定性：</a:t>
            </a:r>
          </a:p>
        </p:txBody>
      </p:sp>
      <p:pic>
        <p:nvPicPr>
          <p:cNvPr id="4" name="Picture 3" descr="http://images.businessweek.com/ss/06/05/smart_heroes/image/bruce_wayne_batman.jpg">
            <a:extLst>
              <a:ext uri="{FF2B5EF4-FFF2-40B4-BE49-F238E27FC236}">
                <a16:creationId xmlns:a16="http://schemas.microsoft.com/office/drawing/2014/main" id="{D1C4E244-BDBB-2773-875F-BD0A7E60EA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t="33749"/>
          <a:stretch>
            <a:fillRect/>
          </a:stretch>
        </p:blipFill>
        <p:spPr bwMode="auto">
          <a:xfrm>
            <a:off x="6011482" y="3872775"/>
            <a:ext cx="1532162" cy="1226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http://www.arthazone.com/wallpaper/temp/tdk_batman_wallpaper.jpg">
            <a:extLst>
              <a:ext uri="{FF2B5EF4-FFF2-40B4-BE49-F238E27FC236}">
                <a16:creationId xmlns:a16="http://schemas.microsoft.com/office/drawing/2014/main" id="{D340472B-E260-8B2F-F3D4-3282451126B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62280" y="1468791"/>
            <a:ext cx="1549507" cy="1161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8BC521B1-D60E-C180-3EBD-00F5B89B50D1}"/>
              </a:ext>
            </a:extLst>
          </p:cNvPr>
          <p:cNvPicPr>
            <a:picLocks noChangeAspect="1"/>
          </p:cNvPicPr>
          <p:nvPr/>
        </p:nvPicPr>
        <p:blipFill rotWithShape="1">
          <a:blip r:embed="rId8"/>
          <a:srcRect l="-1" r="-580" b="20739"/>
          <a:stretch/>
        </p:blipFill>
        <p:spPr>
          <a:xfrm>
            <a:off x="1049464" y="1005637"/>
            <a:ext cx="3893495" cy="1730821"/>
          </a:xfrm>
          <a:prstGeom prst="rect">
            <a:avLst/>
          </a:prstGeom>
        </p:spPr>
      </p:pic>
    </p:spTree>
    <p:extLst>
      <p:ext uri="{BB962C8B-B14F-4D97-AF65-F5344CB8AC3E}">
        <p14:creationId xmlns:p14="http://schemas.microsoft.com/office/powerpoint/2010/main" val="210967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22" name="Picture 2" descr="enter image description here">
            <a:extLst>
              <a:ext uri="{FF2B5EF4-FFF2-40B4-BE49-F238E27FC236}">
                <a16:creationId xmlns:a16="http://schemas.microsoft.com/office/drawing/2014/main" id="{202FF641-8A86-CF4A-8334-92FC946F85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878" y="620688"/>
            <a:ext cx="7626243" cy="5393978"/>
          </a:xfrm>
          <a:prstGeom prst="rect">
            <a:avLst/>
          </a:prstGeom>
          <a:noFill/>
          <a:extLst>
            <a:ext uri="{909E8E84-426E-40DD-AFC4-6F175D3DCCD1}">
              <a14:hiddenFill xmlns:a14="http://schemas.microsoft.com/office/drawing/2010/main">
                <a:solidFill>
                  <a:srgbClr val="FFFFFF"/>
                </a:solidFill>
              </a14:hiddenFill>
            </a:ext>
          </a:extLst>
        </p:spPr>
      </p:pic>
      <p:sp>
        <p:nvSpPr>
          <p:cNvPr id="3" name="向右箭號 9">
            <a:extLst>
              <a:ext uri="{FF2B5EF4-FFF2-40B4-BE49-F238E27FC236}">
                <a16:creationId xmlns:a16="http://schemas.microsoft.com/office/drawing/2014/main" id="{E33734DA-B4CD-594D-946B-77A74F1C39AC}"/>
              </a:ext>
            </a:extLst>
          </p:cNvPr>
          <p:cNvSpPr/>
          <p:nvPr/>
        </p:nvSpPr>
        <p:spPr>
          <a:xfrm>
            <a:off x="4559859" y="3861048"/>
            <a:ext cx="792162" cy="3603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 name="Sun 1">
            <a:extLst>
              <a:ext uri="{FF2B5EF4-FFF2-40B4-BE49-F238E27FC236}">
                <a16:creationId xmlns:a16="http://schemas.microsoft.com/office/drawing/2014/main" id="{7273FCC9-1734-054A-8EB3-8A52764682E0}"/>
              </a:ext>
            </a:extLst>
          </p:cNvPr>
          <p:cNvSpPr/>
          <p:nvPr/>
        </p:nvSpPr>
        <p:spPr bwMode="auto">
          <a:xfrm>
            <a:off x="5352021" y="3501008"/>
            <a:ext cx="372107" cy="360040"/>
          </a:xfrm>
          <a:prstGeom prst="sun">
            <a:avLst/>
          </a:prstGeom>
          <a:solidFill>
            <a:srgbClr val="FFFF00"/>
          </a:solidFill>
          <a:ln w="9525">
            <a:solidFill>
              <a:srgbClr val="000000"/>
            </a:solidFill>
            <a:miter lim="800000"/>
            <a:headEnd/>
            <a:tailEnd/>
          </a:ln>
        </p:spPr>
        <p:txBody>
          <a:bodyPr wrap="square" rtlCol="0" anchor="ctr">
            <a:spAutoFit/>
          </a:bodyPr>
          <a:lstStyle/>
          <a:p>
            <a:pPr algn="l" eaLnBrk="1" hangingPunct="1">
              <a:spcBef>
                <a:spcPct val="0"/>
              </a:spcBef>
              <a:buFontTx/>
              <a:buNone/>
            </a:pPr>
            <a:endParaRPr lang="en-TW" sz="1800" dirty="0"/>
          </a:p>
        </p:txBody>
      </p:sp>
      <p:sp>
        <p:nvSpPr>
          <p:cNvPr id="4" name="Rectangle 3">
            <a:extLst>
              <a:ext uri="{FF2B5EF4-FFF2-40B4-BE49-F238E27FC236}">
                <a16:creationId xmlns:a16="http://schemas.microsoft.com/office/drawing/2014/main" id="{E0D49C30-9F1A-8E49-B769-14A8DCBA8C6D}"/>
              </a:ext>
            </a:extLst>
          </p:cNvPr>
          <p:cNvSpPr/>
          <p:nvPr/>
        </p:nvSpPr>
        <p:spPr>
          <a:xfrm>
            <a:off x="3897777" y="3311696"/>
            <a:ext cx="1454244" cy="369332"/>
          </a:xfrm>
          <a:prstGeom prst="rect">
            <a:avLst/>
          </a:prstGeom>
        </p:spPr>
        <p:txBody>
          <a:bodyPr wrap="none">
            <a:spAutoFit/>
          </a:bodyPr>
          <a:lstStyle/>
          <a:p>
            <a:r>
              <a:rPr lang="zh-TW" altLang="en-US" sz="1800" dirty="0">
                <a:solidFill>
                  <a:srgbClr val="FF0000"/>
                </a:solidFill>
              </a:rPr>
              <a:t>崩潰</a:t>
            </a:r>
            <a:r>
              <a:rPr lang="en-US" altLang="zh-TW" sz="1800" dirty="0">
                <a:solidFill>
                  <a:srgbClr val="FF0000"/>
                </a:solidFill>
              </a:rPr>
              <a:t>Collapse</a:t>
            </a:r>
            <a:endParaRPr lang="en-TW" sz="1800" dirty="0"/>
          </a:p>
        </p:txBody>
      </p:sp>
      <p:sp>
        <p:nvSpPr>
          <p:cNvPr id="5" name="矩形 29">
            <a:extLst>
              <a:ext uri="{FF2B5EF4-FFF2-40B4-BE49-F238E27FC236}">
                <a16:creationId xmlns:a16="http://schemas.microsoft.com/office/drawing/2014/main" id="{12D72F0C-017F-0F86-9D86-2143D9151E7D}"/>
              </a:ext>
            </a:extLst>
          </p:cNvPr>
          <p:cNvSpPr>
            <a:spLocks noChangeArrowheads="1"/>
          </p:cNvSpPr>
          <p:nvPr/>
        </p:nvSpPr>
        <p:spPr bwMode="auto">
          <a:xfrm>
            <a:off x="4655001" y="4383665"/>
            <a:ext cx="37403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如果立刻重測應該沒有不確定性：</a:t>
            </a:r>
          </a:p>
        </p:txBody>
      </p:sp>
    </p:spTree>
    <p:extLst>
      <p:ext uri="{BB962C8B-B14F-4D97-AF65-F5344CB8AC3E}">
        <p14:creationId xmlns:p14="http://schemas.microsoft.com/office/powerpoint/2010/main" val="344723692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70" name="Picture 2" descr="The measurement problem in quantum mechanics is the problem of how (or  whether) wave function collapse occurs. The… | Leyes de la termodinamica,  Cosmología, Ciencia">
            <a:extLst>
              <a:ext uri="{FF2B5EF4-FFF2-40B4-BE49-F238E27FC236}">
                <a16:creationId xmlns:a16="http://schemas.microsoft.com/office/drawing/2014/main" id="{986E95F7-2773-1D4A-814B-97B1511B6B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9616" y="202332"/>
            <a:ext cx="3444767" cy="6453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1844070"/>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556C2C4-F9DD-BC4B-815F-5565DE674F0E}"/>
              </a:ext>
            </a:extLst>
          </p:cNvPr>
          <p:cNvPicPr>
            <a:picLocks noChangeAspect="1"/>
          </p:cNvPicPr>
          <p:nvPr/>
        </p:nvPicPr>
        <p:blipFill rotWithShape="1">
          <a:blip r:embed="rId3"/>
          <a:srcRect l="-1" r="-580" b="20739"/>
          <a:stretch/>
        </p:blipFill>
        <p:spPr>
          <a:xfrm>
            <a:off x="69918" y="2300352"/>
            <a:ext cx="4756013" cy="2114247"/>
          </a:xfrm>
          <a:prstGeom prst="rect">
            <a:avLst/>
          </a:prstGeom>
        </p:spPr>
      </p:pic>
      <p:sp>
        <p:nvSpPr>
          <p:cNvPr id="13" name="矩形 12"/>
          <p:cNvSpPr/>
          <p:nvPr/>
        </p:nvSpPr>
        <p:spPr>
          <a:xfrm>
            <a:off x="3563938" y="4868863"/>
            <a:ext cx="792162" cy="16557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pic>
        <p:nvPicPr>
          <p:cNvPr id="284675" name="Picture 4" descr="f39_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9981" y="2282825"/>
            <a:ext cx="3459162" cy="227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向下箭號 6"/>
          <p:cNvSpPr/>
          <p:nvPr/>
        </p:nvSpPr>
        <p:spPr>
          <a:xfrm>
            <a:off x="2339974" y="2503523"/>
            <a:ext cx="215900" cy="50323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pic>
        <p:nvPicPr>
          <p:cNvPr id="284678" name="Picture 4" descr="散射01"/>
          <p:cNvPicPr>
            <a:picLocks noChangeAspect="1" noChangeArrowheads="1"/>
          </p:cNvPicPr>
          <p:nvPr/>
        </p:nvPicPr>
        <p:blipFill>
          <a:blip r:embed="rId5">
            <a:extLst>
              <a:ext uri="{28A0092B-C50C-407E-A947-70E740481C1C}">
                <a14:useLocalDpi xmlns:a14="http://schemas.microsoft.com/office/drawing/2010/main" val="0"/>
              </a:ext>
            </a:extLst>
          </a:blip>
          <a:srcRect l="86497" t="8005" r="4810" b="68633"/>
          <a:stretch>
            <a:fillRect/>
          </a:stretch>
        </p:blipFill>
        <p:spPr bwMode="auto">
          <a:xfrm>
            <a:off x="3563938" y="4868863"/>
            <a:ext cx="792162"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4679" name="Picture 8" descr="波與粒子干涉實驗02"/>
          <p:cNvPicPr>
            <a:picLocks noChangeAspect="1" noChangeArrowheads="1"/>
          </p:cNvPicPr>
          <p:nvPr/>
        </p:nvPicPr>
        <p:blipFill>
          <a:blip r:embed="rId6" cstate="print">
            <a:extLst>
              <a:ext uri="{28A0092B-C50C-407E-A947-70E740481C1C}">
                <a14:useLocalDpi xmlns:a14="http://schemas.microsoft.com/office/drawing/2010/main" val="0"/>
              </a:ext>
            </a:extLst>
          </a:blip>
          <a:srcRect l="70982" t="4764" r="6371" b="68443"/>
          <a:stretch>
            <a:fillRect/>
          </a:stretch>
        </p:blipFill>
        <p:spPr bwMode="auto">
          <a:xfrm>
            <a:off x="1344614" y="4737894"/>
            <a:ext cx="889000"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向右箭號 9"/>
          <p:cNvSpPr/>
          <p:nvPr/>
        </p:nvSpPr>
        <p:spPr>
          <a:xfrm>
            <a:off x="2700338" y="5589588"/>
            <a:ext cx="792162" cy="3603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84681" name="文字方塊 10"/>
          <p:cNvSpPr txBox="1">
            <a:spLocks noChangeArrowheads="1"/>
          </p:cNvSpPr>
          <p:nvPr/>
        </p:nvSpPr>
        <p:spPr bwMode="auto">
          <a:xfrm>
            <a:off x="1331913" y="476250"/>
            <a:ext cx="72723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這也是標準干涉實驗中（未在狹縫處測位置）發生於觀察屏幕的狀況：</a:t>
            </a:r>
          </a:p>
        </p:txBody>
      </p:sp>
      <p:sp>
        <p:nvSpPr>
          <p:cNvPr id="284682" name="文字方塊 11"/>
          <p:cNvSpPr txBox="1">
            <a:spLocks noChangeArrowheads="1"/>
          </p:cNvSpPr>
          <p:nvPr/>
        </p:nvSpPr>
        <p:spPr bwMode="auto">
          <a:xfrm>
            <a:off x="1331913" y="908050"/>
            <a:ext cx="4032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觀察屏幕即是對位置的測量。</a:t>
            </a:r>
          </a:p>
        </p:txBody>
      </p:sp>
      <p:sp>
        <p:nvSpPr>
          <p:cNvPr id="284683" name="文字方塊 12"/>
          <p:cNvSpPr txBox="1">
            <a:spLocks noChangeArrowheads="1"/>
          </p:cNvSpPr>
          <p:nvPr/>
        </p:nvSpPr>
        <p:spPr bwMode="auto">
          <a:xfrm>
            <a:off x="1331913" y="1339850"/>
            <a:ext cx="64782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觀察屏幕強迫電子由波狀的態</a:t>
            </a:r>
            <a:r>
              <a:rPr lang="en-TW" sz="1800">
                <a:latin typeface="PMingLiU" panose="02020500000000000000" pitchFamily="18" charset="-120"/>
                <a:ea typeface="PMingLiU" panose="02020500000000000000" pitchFamily="18" charset="-120"/>
              </a:rPr>
              <a:t>崩潰</a:t>
            </a:r>
            <a:r>
              <a:rPr lang="zh-TW" altLang="en-US" sz="1800" dirty="0"/>
              <a:t>為粒子狀的態，</a:t>
            </a:r>
          </a:p>
        </p:txBody>
      </p:sp>
      <p:sp>
        <p:nvSpPr>
          <p:cNvPr id="284684" name="文字方塊 13"/>
          <p:cNvSpPr txBox="1">
            <a:spLocks noChangeArrowheads="1"/>
          </p:cNvSpPr>
          <p:nvPr/>
        </p:nvSpPr>
        <p:spPr bwMode="auto">
          <a:xfrm>
            <a:off x="1333802" y="1758156"/>
            <a:ext cx="74146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GB" sz="1800" dirty="0" err="1">
                <a:latin typeface="PMingLiU" panose="02020500000000000000" pitchFamily="18" charset="-120"/>
                <a:ea typeface="PMingLiU" panose="02020500000000000000" pitchFamily="18" charset="-120"/>
              </a:rPr>
              <a:t>根據機率解釋</a:t>
            </a:r>
            <a:r>
              <a:rPr lang="en-GB" sz="1800" dirty="0">
                <a:latin typeface="PMingLiU" panose="02020500000000000000" pitchFamily="18" charset="-120"/>
                <a:ea typeface="PMingLiU" panose="02020500000000000000" pitchFamily="18" charset="-120"/>
              </a:rPr>
              <a:t>：</a:t>
            </a:r>
            <a:r>
              <a:rPr lang="en-TW" sz="1800">
                <a:latin typeface="PMingLiU" panose="02020500000000000000" pitchFamily="18" charset="-120"/>
                <a:ea typeface="PMingLiU" panose="02020500000000000000" pitchFamily="18" charset="-120"/>
              </a:rPr>
              <a:t>崩潰</a:t>
            </a:r>
            <a:r>
              <a:rPr lang="zh-TW" altLang="en-US" sz="1800" dirty="0"/>
              <a:t>為特定位置的粒子狀的態的機率即是波函數的強度！</a:t>
            </a:r>
          </a:p>
        </p:txBody>
      </p:sp>
      <p:cxnSp>
        <p:nvCxnSpPr>
          <p:cNvPr id="15" name="直線接點 14"/>
          <p:cNvCxnSpPr/>
          <p:nvPr/>
        </p:nvCxnSpPr>
        <p:spPr>
          <a:xfrm>
            <a:off x="3708400" y="4868863"/>
            <a:ext cx="0" cy="1655762"/>
          </a:xfrm>
          <a:prstGeom prst="line">
            <a:avLst/>
          </a:prstGeom>
          <a:ln w="254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84686" name="Text Box 8"/>
          <p:cNvSpPr txBox="1">
            <a:spLocks noChangeArrowheads="1"/>
          </p:cNvSpPr>
          <p:nvPr/>
        </p:nvSpPr>
        <p:spPr bwMode="auto">
          <a:xfrm>
            <a:off x="4175125" y="6237288"/>
            <a:ext cx="49688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在屏幕處對位置的觀測也改變了電子的狀態！</a:t>
            </a:r>
          </a:p>
        </p:txBody>
      </p:sp>
      <p:sp>
        <p:nvSpPr>
          <p:cNvPr id="16" name="Rectangle 15">
            <a:extLst>
              <a:ext uri="{FF2B5EF4-FFF2-40B4-BE49-F238E27FC236}">
                <a16:creationId xmlns:a16="http://schemas.microsoft.com/office/drawing/2014/main" id="{2428A76F-641E-394B-AF95-EA6CFBC80813}"/>
              </a:ext>
            </a:extLst>
          </p:cNvPr>
          <p:cNvSpPr/>
          <p:nvPr/>
        </p:nvSpPr>
        <p:spPr>
          <a:xfrm>
            <a:off x="2171654" y="5075793"/>
            <a:ext cx="1454244" cy="369332"/>
          </a:xfrm>
          <a:prstGeom prst="rect">
            <a:avLst/>
          </a:prstGeom>
        </p:spPr>
        <p:txBody>
          <a:bodyPr wrap="none">
            <a:spAutoFit/>
          </a:bodyPr>
          <a:lstStyle/>
          <a:p>
            <a:r>
              <a:rPr lang="zh-TW" altLang="en-US" sz="1800" dirty="0">
                <a:solidFill>
                  <a:srgbClr val="FF0000"/>
                </a:solidFill>
              </a:rPr>
              <a:t>崩潰</a:t>
            </a:r>
            <a:r>
              <a:rPr lang="en-US" altLang="zh-TW" sz="1800" dirty="0">
                <a:solidFill>
                  <a:srgbClr val="FF0000"/>
                </a:solidFill>
              </a:rPr>
              <a:t>Collapse</a:t>
            </a:r>
            <a:endParaRPr lang="en-TW" sz="1800" dirty="0"/>
          </a:p>
        </p:txBody>
      </p:sp>
    </p:spTree>
    <p:extLst>
      <p:ext uri="{BB962C8B-B14F-4D97-AF65-F5344CB8AC3E}">
        <p14:creationId xmlns:p14="http://schemas.microsoft.com/office/powerpoint/2010/main" val="282992358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50" name="圖片 1" descr="wave 002.jpg"/>
          <p:cNvPicPr>
            <a:picLocks noChangeAspect="1"/>
          </p:cNvPicPr>
          <p:nvPr/>
        </p:nvPicPr>
        <p:blipFill>
          <a:blip r:embed="rId2">
            <a:extLst>
              <a:ext uri="{28A0092B-C50C-407E-A947-70E740481C1C}">
                <a14:useLocalDpi xmlns:a14="http://schemas.microsoft.com/office/drawing/2010/main" val="0"/>
              </a:ext>
            </a:extLst>
          </a:blip>
          <a:srcRect l="15028" t="54964" r="60693" b="31841"/>
          <a:stretch>
            <a:fillRect/>
          </a:stretch>
        </p:blipFill>
        <p:spPr bwMode="auto">
          <a:xfrm>
            <a:off x="3132262" y="477589"/>
            <a:ext cx="3006725"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橢圓 2"/>
          <p:cNvSpPr/>
          <p:nvPr/>
        </p:nvSpPr>
        <p:spPr>
          <a:xfrm>
            <a:off x="1649217" y="2473096"/>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4" name="橢圓 3"/>
          <p:cNvSpPr/>
          <p:nvPr/>
        </p:nvSpPr>
        <p:spPr>
          <a:xfrm>
            <a:off x="6497058" y="2473096"/>
            <a:ext cx="142876" cy="142876"/>
          </a:xfrm>
          <a:prstGeom prst="ellipse">
            <a:avLst/>
          </a:prstGeom>
          <a:solidFill>
            <a:schemeClr val="accent1">
              <a:lumMod val="75000"/>
            </a:schemeClr>
          </a:solidFill>
          <a:effectLst>
            <a:innerShdw blurRad="63500" dist="50800" dir="13500000">
              <a:prstClr val="black">
                <a:alpha val="50000"/>
              </a:prstClr>
            </a:innerShdw>
          </a:effectLst>
          <a:scene3d>
            <a:camera prst="orthographicFront"/>
            <a:lightRig rig="threePt" dir="t"/>
          </a:scene3d>
          <a:sp3d prstMaterial="matte"/>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83659" name="文字方塊 6"/>
          <p:cNvSpPr txBox="1">
            <a:spLocks noChangeArrowheads="1"/>
          </p:cNvSpPr>
          <p:nvPr/>
        </p:nvSpPr>
        <p:spPr bwMode="auto">
          <a:xfrm>
            <a:off x="4347492" y="2402286"/>
            <a:ext cx="5762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or</a:t>
            </a:r>
            <a:endParaRPr lang="zh-TW" altLang="en-US" sz="1800" dirty="0"/>
          </a:p>
        </p:txBody>
      </p:sp>
      <p:sp>
        <p:nvSpPr>
          <p:cNvPr id="8" name="向下箭號 7"/>
          <p:cNvSpPr/>
          <p:nvPr/>
        </p:nvSpPr>
        <p:spPr>
          <a:xfrm rot="19401649">
            <a:off x="4949840" y="1694085"/>
            <a:ext cx="504825" cy="57626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0" name="矩形 9"/>
          <p:cNvSpPr/>
          <p:nvPr/>
        </p:nvSpPr>
        <p:spPr>
          <a:xfrm>
            <a:off x="4788024" y="2996952"/>
            <a:ext cx="3887788" cy="2016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8" name="向下箭號 17"/>
          <p:cNvSpPr/>
          <p:nvPr/>
        </p:nvSpPr>
        <p:spPr>
          <a:xfrm rot="1968652">
            <a:off x="3798686" y="1714117"/>
            <a:ext cx="503238" cy="5762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9" name="矩形 18"/>
          <p:cNvSpPr/>
          <p:nvPr/>
        </p:nvSpPr>
        <p:spPr>
          <a:xfrm>
            <a:off x="511022" y="2949057"/>
            <a:ext cx="3887787" cy="2016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cxnSp>
        <p:nvCxnSpPr>
          <p:cNvPr id="27" name="直線單箭頭接點 26"/>
          <p:cNvCxnSpPr/>
          <p:nvPr/>
        </p:nvCxnSpPr>
        <p:spPr>
          <a:xfrm flipH="1">
            <a:off x="814349" y="4192216"/>
            <a:ext cx="43180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83676" name="文字方塊 14"/>
          <p:cNvSpPr txBox="1">
            <a:spLocks noChangeArrowheads="1"/>
          </p:cNvSpPr>
          <p:nvPr/>
        </p:nvSpPr>
        <p:spPr bwMode="auto">
          <a:xfrm>
            <a:off x="971599" y="5226165"/>
            <a:ext cx="73120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電子散射實驗：對位置的測量，強迫電子由包含兩個反向移動波包的波，</a:t>
            </a:r>
          </a:p>
        </p:txBody>
      </p:sp>
      <p:sp>
        <p:nvSpPr>
          <p:cNvPr id="283677" name="矩形 29"/>
          <p:cNvSpPr>
            <a:spLocks noChangeArrowheads="1"/>
          </p:cNvSpPr>
          <p:nvPr/>
        </p:nvSpPr>
        <p:spPr bwMode="auto">
          <a:xfrm>
            <a:off x="971600" y="5629840"/>
            <a:ext cx="50321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崩潰</a:t>
            </a:r>
            <a:r>
              <a:rPr lang="zh-TW" altLang="en-US" sz="1800" dirty="0"/>
              <a:t>為有特定位置的波包，也就是粒子狀的態。</a:t>
            </a:r>
          </a:p>
        </p:txBody>
      </p:sp>
      <p:pic>
        <p:nvPicPr>
          <p:cNvPr id="29" name="圖片 1" descr="wave 002.jpg"/>
          <p:cNvPicPr>
            <a:picLocks noChangeAspect="1"/>
          </p:cNvPicPr>
          <p:nvPr/>
        </p:nvPicPr>
        <p:blipFill rotWithShape="1">
          <a:blip r:embed="rId2">
            <a:extLst>
              <a:ext uri="{28A0092B-C50C-407E-A947-70E740481C1C}">
                <a14:useLocalDpi xmlns:a14="http://schemas.microsoft.com/office/drawing/2010/main" val="0"/>
              </a:ext>
            </a:extLst>
          </a:blip>
          <a:srcRect l="15028" t="4706" r="75114" b="82407"/>
          <a:stretch/>
        </p:blipFill>
        <p:spPr bwMode="auto">
          <a:xfrm>
            <a:off x="1246149" y="3386684"/>
            <a:ext cx="1724755" cy="1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圖片 1" descr="wave 002.jpg"/>
          <p:cNvPicPr>
            <a:picLocks noChangeAspect="1"/>
          </p:cNvPicPr>
          <p:nvPr/>
        </p:nvPicPr>
        <p:blipFill rotWithShape="1">
          <a:blip r:embed="rId2">
            <a:extLst>
              <a:ext uri="{28A0092B-C50C-407E-A947-70E740481C1C}">
                <a14:useLocalDpi xmlns:a14="http://schemas.microsoft.com/office/drawing/2010/main" val="0"/>
              </a:ext>
            </a:extLst>
          </a:blip>
          <a:srcRect l="15028" t="4706" r="75114" b="82407"/>
          <a:stretch/>
        </p:blipFill>
        <p:spPr bwMode="auto">
          <a:xfrm flipH="1">
            <a:off x="5493616" y="3394941"/>
            <a:ext cx="1632548" cy="1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1" name="直線單箭頭接點 30"/>
          <p:cNvCxnSpPr/>
          <p:nvPr/>
        </p:nvCxnSpPr>
        <p:spPr>
          <a:xfrm>
            <a:off x="6891016" y="4196370"/>
            <a:ext cx="470296"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單箭頭接點 31"/>
          <p:cNvCxnSpPr/>
          <p:nvPr/>
        </p:nvCxnSpPr>
        <p:spPr>
          <a:xfrm flipH="1">
            <a:off x="1030249" y="2544534"/>
            <a:ext cx="431800"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單箭頭接點 32"/>
          <p:cNvCxnSpPr/>
          <p:nvPr/>
        </p:nvCxnSpPr>
        <p:spPr>
          <a:xfrm>
            <a:off x="7005784" y="2544534"/>
            <a:ext cx="470296"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接點 11"/>
          <p:cNvCxnSpPr/>
          <p:nvPr/>
        </p:nvCxnSpPr>
        <p:spPr>
          <a:xfrm>
            <a:off x="611684" y="4610820"/>
            <a:ext cx="3744540" cy="0"/>
          </a:xfrm>
          <a:prstGeom prst="line">
            <a:avLst/>
          </a:prstGeom>
          <a:ln w="4445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36" name="直線接點 35"/>
          <p:cNvCxnSpPr/>
          <p:nvPr/>
        </p:nvCxnSpPr>
        <p:spPr>
          <a:xfrm>
            <a:off x="4859462" y="4610820"/>
            <a:ext cx="3744540" cy="0"/>
          </a:xfrm>
          <a:prstGeom prst="line">
            <a:avLst/>
          </a:prstGeom>
          <a:ln w="44450">
            <a:solidFill>
              <a:schemeClr val="tx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341404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698" name="Picture 2" descr="削足适履（青铜雕塑） 摄影 JACKWE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7955" y="2805203"/>
            <a:ext cx="2420859" cy="3633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5699" name="文字方塊 2"/>
          <p:cNvSpPr txBox="1">
            <a:spLocks noChangeArrowheads="1"/>
          </p:cNvSpPr>
          <p:nvPr/>
        </p:nvSpPr>
        <p:spPr bwMode="auto">
          <a:xfrm>
            <a:off x="5363207" y="3975467"/>
            <a:ext cx="25003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削足適履</a:t>
            </a:r>
          </a:p>
        </p:txBody>
      </p:sp>
      <p:sp>
        <p:nvSpPr>
          <p:cNvPr id="4" name="矩形 29">
            <a:extLst>
              <a:ext uri="{FF2B5EF4-FFF2-40B4-BE49-F238E27FC236}">
                <a16:creationId xmlns:a16="http://schemas.microsoft.com/office/drawing/2014/main" id="{280428CE-FB2D-5F4D-A8EF-34D2E98BFE0D}"/>
              </a:ext>
            </a:extLst>
          </p:cNvPr>
          <p:cNvSpPr>
            <a:spLocks noChangeArrowheads="1"/>
          </p:cNvSpPr>
          <p:nvPr/>
        </p:nvSpPr>
        <p:spPr bwMode="auto">
          <a:xfrm>
            <a:off x="1043609" y="950925"/>
            <a:ext cx="67633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測量本身強迫粒子狀態</a:t>
            </a:r>
            <a:r>
              <a:rPr lang="zh-TW" altLang="en-US" sz="1800" dirty="0">
                <a:solidFill>
                  <a:srgbClr val="FF0000"/>
                </a:solidFill>
              </a:rPr>
              <a:t>崩潰</a:t>
            </a:r>
            <a:r>
              <a:rPr lang="en-US" altLang="zh-TW" sz="1800" dirty="0">
                <a:solidFill>
                  <a:srgbClr val="FF0000"/>
                </a:solidFill>
              </a:rPr>
              <a:t>Collapse</a:t>
            </a:r>
            <a:r>
              <a:rPr lang="zh-TW" altLang="en-US" sz="1800" dirty="0">
                <a:solidFill>
                  <a:srgbClr val="FF0000"/>
                </a:solidFill>
              </a:rPr>
              <a:t>到此測量有特定值的狀態。</a:t>
            </a:r>
          </a:p>
        </p:txBody>
      </p:sp>
      <p:sp>
        <p:nvSpPr>
          <p:cNvPr id="5" name="矩形 29">
            <a:extLst>
              <a:ext uri="{FF2B5EF4-FFF2-40B4-BE49-F238E27FC236}">
                <a16:creationId xmlns:a16="http://schemas.microsoft.com/office/drawing/2014/main" id="{AF4FA9D7-0BD4-5E4C-A657-23480823FC82}"/>
              </a:ext>
            </a:extLst>
          </p:cNvPr>
          <p:cNvSpPr>
            <a:spLocks noChangeArrowheads="1"/>
          </p:cNvSpPr>
          <p:nvPr/>
        </p:nvSpPr>
        <p:spPr bwMode="auto">
          <a:xfrm>
            <a:off x="1043608" y="550418"/>
            <a:ext cx="65527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畢竟測量得有個測量值！如果立刻重測應該沒有不確定性。</a:t>
            </a:r>
          </a:p>
        </p:txBody>
      </p:sp>
      <p:sp>
        <p:nvSpPr>
          <p:cNvPr id="3" name="TextBox 2">
            <a:extLst>
              <a:ext uri="{FF2B5EF4-FFF2-40B4-BE49-F238E27FC236}">
                <a16:creationId xmlns:a16="http://schemas.microsoft.com/office/drawing/2014/main" id="{168B974A-6C82-8641-86B1-741696AB8D39}"/>
              </a:ext>
            </a:extLst>
          </p:cNvPr>
          <p:cNvSpPr txBox="1"/>
          <p:nvPr/>
        </p:nvSpPr>
        <p:spPr>
          <a:xfrm>
            <a:off x="3275858" y="1251209"/>
            <a:ext cx="1080120" cy="369332"/>
          </a:xfrm>
          <a:prstGeom prst="rect">
            <a:avLst/>
          </a:prstGeom>
          <a:noFill/>
        </p:spPr>
        <p:txBody>
          <a:bodyPr wrap="square" rtlCol="0">
            <a:spAutoFit/>
          </a:bodyPr>
          <a:lstStyle/>
          <a:p>
            <a:pPr algn="l"/>
            <a:endParaRPr lang="en-TW" sz="1800" b="0" i="1" dirty="0">
              <a:latin typeface="Cambria Math"/>
              <a:ea typeface="Cambria Math"/>
            </a:endParaRPr>
          </a:p>
        </p:txBody>
      </p:sp>
      <p:sp>
        <p:nvSpPr>
          <p:cNvPr id="6" name="TextBox 5">
            <a:extLst>
              <a:ext uri="{FF2B5EF4-FFF2-40B4-BE49-F238E27FC236}">
                <a16:creationId xmlns:a16="http://schemas.microsoft.com/office/drawing/2014/main" id="{0A2D518B-DE18-7D4E-966E-A74C3A985EE8}"/>
              </a:ext>
            </a:extLst>
          </p:cNvPr>
          <p:cNvSpPr txBox="1"/>
          <p:nvPr/>
        </p:nvSpPr>
        <p:spPr>
          <a:xfrm>
            <a:off x="1043609" y="1397275"/>
            <a:ext cx="5688633" cy="369332"/>
          </a:xfrm>
          <a:prstGeom prst="rect">
            <a:avLst/>
          </a:prstGeom>
          <a:noFill/>
        </p:spPr>
        <p:txBody>
          <a:bodyPr wrap="square" rtlCol="0">
            <a:spAutoFit/>
          </a:bodyPr>
          <a:lstStyle/>
          <a:p>
            <a:pPr algn="l"/>
            <a:r>
              <a:rPr lang="en-TW" sz="1800" b="0" dirty="0">
                <a:latin typeface="PMingLiU" panose="02020500000000000000" pitchFamily="18" charset="-120"/>
                <a:ea typeface="PMingLiU" panose="02020500000000000000" pitchFamily="18" charset="-120"/>
              </a:rPr>
              <a:t>不同的測量會使粒子狀態崩潰到不同類的狀態！</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580E02C-526E-8B41-A00B-E842C44A4A0B}"/>
                  </a:ext>
                </a:extLst>
              </p:cNvPr>
              <p:cNvSpPr txBox="1"/>
              <p:nvPr/>
            </p:nvSpPr>
            <p:spPr>
              <a:xfrm>
                <a:off x="1043609" y="1846940"/>
                <a:ext cx="7992887" cy="369332"/>
              </a:xfrm>
              <a:prstGeom prst="rect">
                <a:avLst/>
              </a:prstGeom>
              <a:noFill/>
            </p:spPr>
            <p:txBody>
              <a:bodyPr wrap="square" rtlCol="0">
                <a:spAutoFit/>
              </a:bodyPr>
              <a:lstStyle/>
              <a:p>
                <a:r>
                  <a:rPr lang="en-TW" sz="1800" b="0" dirty="0">
                    <a:latin typeface="PMingLiU" panose="02020500000000000000" pitchFamily="18" charset="-120"/>
                    <a:ea typeface="PMingLiU" panose="02020500000000000000" pitchFamily="18" charset="-120"/>
                  </a:rPr>
                  <a:t>測量動量就得崩潰動量有定值的狀態！</a:t>
                </a:r>
                <a:r>
                  <a:rPr lang="en-US" altLang="zh-CN" sz="1800" dirty="0">
                    <a:ea typeface="Cambria Math"/>
                  </a:rPr>
                  <a:t> </a:t>
                </a:r>
                <a14:m>
                  <m:oMath xmlns:m="http://schemas.openxmlformats.org/officeDocument/2006/math">
                    <m:r>
                      <a:rPr lang="en-US" altLang="zh-CN" sz="1800" i="1" smtClean="0">
                        <a:solidFill>
                          <a:srgbClr val="FF0000"/>
                        </a:solidFill>
                        <a:latin typeface="Cambria Math"/>
                        <a:ea typeface="Cambria Math"/>
                      </a:rPr>
                      <m:t>∆</m:t>
                    </m:r>
                    <m:r>
                      <a:rPr lang="en-US" altLang="zh-CN" sz="1800" i="1" smtClean="0">
                        <a:solidFill>
                          <a:srgbClr val="FF0000"/>
                        </a:solidFill>
                        <a:latin typeface="Cambria Math"/>
                        <a:ea typeface="Cambria Math"/>
                      </a:rPr>
                      <m:t>𝑝</m:t>
                    </m:r>
                    <m:r>
                      <a:rPr lang="en-US" altLang="zh-CN" sz="1800" i="1">
                        <a:solidFill>
                          <a:srgbClr val="FF0000"/>
                        </a:solidFill>
                        <a:latin typeface="Cambria Math" panose="02040503050406030204" pitchFamily="18" charset="0"/>
                        <a:ea typeface="Cambria Math"/>
                      </a:rPr>
                      <m:t>=0 </m:t>
                    </m:r>
                  </m:oMath>
                </a14:m>
                <a:r>
                  <a:rPr lang="en-TW" sz="1800" b="0" dirty="0">
                    <a:solidFill>
                      <a:srgbClr val="FF0000"/>
                    </a:solidFill>
                    <a:latin typeface="PMingLiU" panose="02020500000000000000" pitchFamily="18" charset="-120"/>
                    <a:ea typeface="PMingLiU" panose="02020500000000000000" pitchFamily="18" charset="-120"/>
                  </a:rPr>
                  <a:t>稱動量的本徵態</a:t>
                </a:r>
                <a:r>
                  <a:rPr lang="en-TW" sz="1800" b="0" dirty="0">
                    <a:latin typeface="PMingLiU" panose="02020500000000000000" pitchFamily="18" charset="-120"/>
                    <a:ea typeface="PMingLiU" panose="02020500000000000000" pitchFamily="18" charset="-120"/>
                  </a:rPr>
                  <a:t>，波狀的態。</a:t>
                </a:r>
              </a:p>
            </p:txBody>
          </p:sp>
        </mc:Choice>
        <mc:Fallback xmlns="">
          <p:sp>
            <p:nvSpPr>
              <p:cNvPr id="9" name="TextBox 8">
                <a:extLst>
                  <a:ext uri="{FF2B5EF4-FFF2-40B4-BE49-F238E27FC236}">
                    <a16:creationId xmlns:a16="http://schemas.microsoft.com/office/drawing/2014/main" id="{B580E02C-526E-8B41-A00B-E842C44A4A0B}"/>
                  </a:ext>
                </a:extLst>
              </p:cNvPr>
              <p:cNvSpPr txBox="1">
                <a:spLocks noRot="1" noChangeAspect="1" noMove="1" noResize="1" noEditPoints="1" noAdjustHandles="1" noChangeArrowheads="1" noChangeShapeType="1" noTextEdit="1"/>
              </p:cNvSpPr>
              <p:nvPr/>
            </p:nvSpPr>
            <p:spPr>
              <a:xfrm>
                <a:off x="1043609" y="1846940"/>
                <a:ext cx="7992887" cy="369332"/>
              </a:xfrm>
              <a:prstGeom prst="rect">
                <a:avLst/>
              </a:prstGeom>
              <a:blipFill>
                <a:blip r:embed="rId3"/>
                <a:stretch>
                  <a:fillRect l="-635" t="-6667" b="-23333"/>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Rectangle 6">
                <a:extLst>
                  <a:ext uri="{FF2B5EF4-FFF2-40B4-BE49-F238E27FC236}">
                    <a16:creationId xmlns:a16="http://schemas.microsoft.com/office/drawing/2014/main" id="{940BFDB5-FC56-8545-826E-FD474152D253}"/>
                  </a:ext>
                </a:extLst>
              </p:cNvPr>
              <p:cNvSpPr/>
              <p:nvPr/>
            </p:nvSpPr>
            <p:spPr>
              <a:xfrm>
                <a:off x="1043608" y="2276872"/>
                <a:ext cx="8208912" cy="369332"/>
              </a:xfrm>
              <a:prstGeom prst="rect">
                <a:avLst/>
              </a:prstGeom>
            </p:spPr>
            <p:txBody>
              <a:bodyPr wrap="square">
                <a:spAutoFit/>
              </a:bodyPr>
              <a:lstStyle/>
              <a:p>
                <a:r>
                  <a:rPr lang="en-TW" sz="1800" dirty="0">
                    <a:latin typeface="PMingLiU" panose="02020500000000000000" pitchFamily="18" charset="-120"/>
                    <a:ea typeface="PMingLiU" panose="02020500000000000000" pitchFamily="18" charset="-120"/>
                  </a:rPr>
                  <a:t>測量位置就得崩潰位置有定值的狀態！</a:t>
                </a:r>
                <a:r>
                  <a:rPr lang="en-US" altLang="zh-CN" sz="1800" dirty="0">
                    <a:ea typeface="Cambria Math"/>
                  </a:rPr>
                  <a:t> </a:t>
                </a:r>
                <a14:m>
                  <m:oMath xmlns:m="http://schemas.openxmlformats.org/officeDocument/2006/math">
                    <m:r>
                      <a:rPr lang="en-US" altLang="zh-CN" sz="1800" i="1" smtClean="0">
                        <a:solidFill>
                          <a:srgbClr val="FF0000"/>
                        </a:solidFill>
                        <a:latin typeface="Cambria Math"/>
                        <a:ea typeface="Cambria Math"/>
                      </a:rPr>
                      <m:t>∆</m:t>
                    </m:r>
                    <m:r>
                      <a:rPr lang="en-US" altLang="zh-CN" sz="1800" b="0" i="1" smtClean="0">
                        <a:solidFill>
                          <a:srgbClr val="FF0000"/>
                        </a:solidFill>
                        <a:latin typeface="Cambria Math" panose="02040503050406030204" pitchFamily="18" charset="0"/>
                        <a:ea typeface="Cambria Math"/>
                      </a:rPr>
                      <m:t>𝑥</m:t>
                    </m:r>
                    <m:r>
                      <a:rPr lang="en-US" altLang="zh-CN" sz="1800" i="1">
                        <a:solidFill>
                          <a:srgbClr val="FF0000"/>
                        </a:solidFill>
                        <a:latin typeface="Cambria Math" panose="02040503050406030204" pitchFamily="18" charset="0"/>
                        <a:ea typeface="Cambria Math"/>
                      </a:rPr>
                      <m:t>=0 </m:t>
                    </m:r>
                  </m:oMath>
                </a14:m>
                <a:r>
                  <a:rPr lang="en-TW" sz="1800" dirty="0">
                    <a:solidFill>
                      <a:srgbClr val="FF0000"/>
                    </a:solidFill>
                    <a:latin typeface="PMingLiU" panose="02020500000000000000" pitchFamily="18" charset="-120"/>
                    <a:ea typeface="PMingLiU" panose="02020500000000000000" pitchFamily="18" charset="-120"/>
                  </a:rPr>
                  <a:t>稱位置的本徵態</a:t>
                </a:r>
                <a:r>
                  <a:rPr lang="en-TW" sz="1800" dirty="0">
                    <a:latin typeface="PMingLiU" panose="02020500000000000000" pitchFamily="18" charset="-120"/>
                    <a:ea typeface="PMingLiU" panose="02020500000000000000" pitchFamily="18" charset="-120"/>
                  </a:rPr>
                  <a:t>， 粒子狀的態。</a:t>
                </a:r>
              </a:p>
            </p:txBody>
          </p:sp>
        </mc:Choice>
        <mc:Fallback xmlns="">
          <p:sp>
            <p:nvSpPr>
              <p:cNvPr id="7" name="Rectangle 6">
                <a:extLst>
                  <a:ext uri="{FF2B5EF4-FFF2-40B4-BE49-F238E27FC236}">
                    <a16:creationId xmlns:a16="http://schemas.microsoft.com/office/drawing/2014/main" id="{940BFDB5-FC56-8545-826E-FD474152D253}"/>
                  </a:ext>
                </a:extLst>
              </p:cNvPr>
              <p:cNvSpPr>
                <a:spLocks noRot="1" noChangeAspect="1" noMove="1" noResize="1" noEditPoints="1" noAdjustHandles="1" noChangeArrowheads="1" noChangeShapeType="1" noTextEdit="1"/>
              </p:cNvSpPr>
              <p:nvPr/>
            </p:nvSpPr>
            <p:spPr>
              <a:xfrm>
                <a:off x="1043608" y="2276872"/>
                <a:ext cx="8208912" cy="369332"/>
              </a:xfrm>
              <a:prstGeom prst="rect">
                <a:avLst/>
              </a:prstGeom>
              <a:blipFill>
                <a:blip r:embed="rId4"/>
                <a:stretch>
                  <a:fillRect l="-618" t="-6667" b="-23333"/>
                </a:stretch>
              </a:blipFill>
            </p:spPr>
            <p:txBody>
              <a:bodyPr/>
              <a:lstStyle/>
              <a:p>
                <a:r>
                  <a:rPr lang="en-TW">
                    <a:noFill/>
                  </a:rPr>
                  <a:t> </a:t>
                </a:r>
              </a:p>
            </p:txBody>
          </p:sp>
        </mc:Fallback>
      </mc:AlternateContent>
    </p:spTree>
    <p:extLst>
      <p:ext uri="{BB962C8B-B14F-4D97-AF65-F5344CB8AC3E}">
        <p14:creationId xmlns:p14="http://schemas.microsoft.com/office/powerpoint/2010/main" val="1374615239"/>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3" name="文字方塊 7"/>
          <p:cNvSpPr txBox="1">
            <a:spLocks noChangeArrowheads="1"/>
          </p:cNvSpPr>
          <p:nvPr/>
        </p:nvSpPr>
        <p:spPr bwMode="auto">
          <a:xfrm>
            <a:off x="1187450" y="3709988"/>
            <a:ext cx="70723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實驗者即使再如何努力小心，都不可能是完全的客觀旁觀者，</a:t>
            </a:r>
          </a:p>
        </p:txBody>
      </p:sp>
      <p:sp>
        <p:nvSpPr>
          <p:cNvPr id="5" name="TextBox 4">
            <a:extLst>
              <a:ext uri="{FF2B5EF4-FFF2-40B4-BE49-F238E27FC236}">
                <a16:creationId xmlns:a16="http://schemas.microsoft.com/office/drawing/2014/main" id="{8C450179-7DC3-AF40-90BD-125F2F3DB9D6}"/>
              </a:ext>
            </a:extLst>
          </p:cNvPr>
          <p:cNvSpPr txBox="1"/>
          <p:nvPr/>
        </p:nvSpPr>
        <p:spPr>
          <a:xfrm>
            <a:off x="1187450" y="4197351"/>
            <a:ext cx="4572000" cy="369332"/>
          </a:xfrm>
          <a:prstGeom prst="rect">
            <a:avLst/>
          </a:prstGeom>
          <a:noFill/>
        </p:spPr>
        <p:txBody>
          <a:bodyPr wrap="square">
            <a:spAutoFit/>
          </a:bodyPr>
          <a:lstStyle/>
          <a:p>
            <a:r>
              <a:rPr lang="zh-TW" altLang="en-US" sz="1800" dirty="0"/>
              <a:t>他的觀察本質上就影響了粒子的表現。</a:t>
            </a:r>
            <a:endParaRPr lang="en-TW" sz="1800" dirty="0"/>
          </a:p>
        </p:txBody>
      </p:sp>
      <p:sp>
        <p:nvSpPr>
          <p:cNvPr id="2" name="文字方塊 13">
            <a:extLst>
              <a:ext uri="{FF2B5EF4-FFF2-40B4-BE49-F238E27FC236}">
                <a16:creationId xmlns:a16="http://schemas.microsoft.com/office/drawing/2014/main" id="{424C3A6C-F805-F1D7-208D-66DBA8C15270}"/>
              </a:ext>
            </a:extLst>
          </p:cNvPr>
          <p:cNvSpPr txBox="1">
            <a:spLocks noChangeArrowheads="1"/>
          </p:cNvSpPr>
          <p:nvPr/>
        </p:nvSpPr>
        <p:spPr bwMode="auto">
          <a:xfrm>
            <a:off x="1110611" y="2060848"/>
            <a:ext cx="7225990" cy="874407"/>
          </a:xfrm>
          <a:prstGeom prst="rect">
            <a:avLst/>
          </a:prstGeom>
          <a:noFill/>
          <a:ln w="317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lnSpc>
                <a:spcPct val="150000"/>
              </a:lnSpc>
              <a:spcBef>
                <a:spcPct val="0"/>
              </a:spcBef>
              <a:buFontTx/>
              <a:buNone/>
            </a:pPr>
            <a:r>
              <a:rPr lang="zh-TW" altLang="en-US" sz="1800" dirty="0"/>
              <a:t>量子世界特性三：所有有效的測量本質上</a:t>
            </a:r>
            <a:r>
              <a:rPr lang="zh-TW" altLang="en-US" sz="1800" dirty="0">
                <a:solidFill>
                  <a:srgbClr val="FF0000"/>
                </a:solidFill>
              </a:rPr>
              <a:t>必然擾動</a:t>
            </a:r>
            <a:r>
              <a:rPr lang="zh-TW" altLang="en-US" sz="1800" dirty="0"/>
              <a:t>被觀察的系統！</a:t>
            </a:r>
            <a:endParaRPr lang="en-GB" altLang="zh-TW" sz="1800" dirty="0"/>
          </a:p>
          <a:p>
            <a:pPr eaLnBrk="1" hangingPunct="1">
              <a:lnSpc>
                <a:spcPct val="150000"/>
              </a:lnSpc>
              <a:spcBef>
                <a:spcPct val="0"/>
              </a:spcBef>
              <a:buNone/>
            </a:pPr>
            <a:r>
              <a:rPr lang="zh-TW" altLang="en-US" sz="1800" dirty="0"/>
              <a:t>測量本身強迫粒子狀態</a:t>
            </a:r>
            <a:r>
              <a:rPr lang="zh-TW" altLang="en-US" sz="1800" dirty="0">
                <a:solidFill>
                  <a:srgbClr val="FF0000"/>
                </a:solidFill>
              </a:rPr>
              <a:t>崩潰</a:t>
            </a:r>
            <a:r>
              <a:rPr lang="en-US" altLang="zh-TW" sz="1800" dirty="0">
                <a:solidFill>
                  <a:srgbClr val="FF0000"/>
                </a:solidFill>
              </a:rPr>
              <a:t>Collapse</a:t>
            </a:r>
            <a:r>
              <a:rPr lang="zh-TW" altLang="en-US" sz="1800" dirty="0">
                <a:solidFill>
                  <a:srgbClr val="FF0000"/>
                </a:solidFill>
              </a:rPr>
              <a:t>到此測量有特定值的狀態。</a:t>
            </a:r>
          </a:p>
        </p:txBody>
      </p:sp>
    </p:spTree>
    <p:extLst>
      <p:ext uri="{BB962C8B-B14F-4D97-AF65-F5344CB8AC3E}">
        <p14:creationId xmlns:p14="http://schemas.microsoft.com/office/powerpoint/2010/main" val="19689788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矩形 25"/>
          <p:cNvSpPr>
            <a:spLocks noChangeArrowheads="1"/>
          </p:cNvSpPr>
          <p:nvPr/>
        </p:nvSpPr>
        <p:spPr bwMode="auto">
          <a:xfrm>
            <a:off x="2931353" y="1807903"/>
            <a:ext cx="2808287" cy="3024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algn="ctr" eaLnBrk="1" hangingPunct="1"/>
            <a:endParaRPr lang="zh-TW" altLang="en-US" sz="1800"/>
          </a:p>
        </p:txBody>
      </p:sp>
      <p:sp>
        <p:nvSpPr>
          <p:cNvPr id="24" name="橢圓 23"/>
          <p:cNvSpPr/>
          <p:nvPr/>
        </p:nvSpPr>
        <p:spPr>
          <a:xfrm>
            <a:off x="3580640" y="2671503"/>
            <a:ext cx="1655763" cy="158432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3" name="橢圓 2"/>
          <p:cNvSpPr/>
          <p:nvPr/>
        </p:nvSpPr>
        <p:spPr>
          <a:xfrm>
            <a:off x="3012315" y="2179378"/>
            <a:ext cx="2714625" cy="264318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7349" name="矩形 24"/>
          <p:cNvSpPr>
            <a:spLocks noChangeArrowheads="1"/>
          </p:cNvSpPr>
          <p:nvPr/>
        </p:nvSpPr>
        <p:spPr bwMode="auto">
          <a:xfrm>
            <a:off x="3004378" y="1807903"/>
            <a:ext cx="2808287"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algn="ctr" eaLnBrk="1" hangingPunct="1"/>
            <a:endParaRPr lang="zh-TW" altLang="en-US" sz="1800"/>
          </a:p>
        </p:txBody>
      </p:sp>
      <p:sp>
        <p:nvSpPr>
          <p:cNvPr id="57350" name="矩形 26"/>
          <p:cNvSpPr>
            <a:spLocks noChangeArrowheads="1"/>
          </p:cNvSpPr>
          <p:nvPr/>
        </p:nvSpPr>
        <p:spPr bwMode="auto">
          <a:xfrm>
            <a:off x="4660140" y="1766628"/>
            <a:ext cx="1079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algn="ctr" eaLnBrk="1" hangingPunct="1"/>
            <a:endParaRPr lang="zh-TW" altLang="en-US" sz="1800"/>
          </a:p>
        </p:txBody>
      </p:sp>
      <p:sp>
        <p:nvSpPr>
          <p:cNvPr id="4" name="笑臉 3"/>
          <p:cNvSpPr/>
          <p:nvPr/>
        </p:nvSpPr>
        <p:spPr>
          <a:xfrm>
            <a:off x="4444240" y="2023803"/>
            <a:ext cx="357188" cy="357188"/>
          </a:xfrm>
          <a:prstGeom prst="smileyFac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8" name="笑臉 27"/>
          <p:cNvSpPr/>
          <p:nvPr/>
        </p:nvSpPr>
        <p:spPr>
          <a:xfrm>
            <a:off x="4947478" y="2887403"/>
            <a:ext cx="357187" cy="357188"/>
          </a:xfrm>
          <a:prstGeom prst="smileyFace">
            <a:avLst/>
          </a:prstGeom>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 name="笑臉 14"/>
          <p:cNvSpPr/>
          <p:nvPr/>
        </p:nvSpPr>
        <p:spPr>
          <a:xfrm>
            <a:off x="4444240" y="2023803"/>
            <a:ext cx="357188" cy="357188"/>
          </a:xfrm>
          <a:prstGeom prst="smileyFac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6" name="笑臉 15"/>
          <p:cNvSpPr/>
          <p:nvPr/>
        </p:nvSpPr>
        <p:spPr>
          <a:xfrm>
            <a:off x="5452303" y="2311141"/>
            <a:ext cx="357187" cy="357187"/>
          </a:xfrm>
          <a:prstGeom prst="smileyFace">
            <a:avLst/>
          </a:prstGeom>
          <a:solidFill>
            <a:srgbClr val="FFFF0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 name="文字方塊 1"/>
          <p:cNvSpPr txBox="1"/>
          <p:nvPr/>
        </p:nvSpPr>
        <p:spPr bwMode="auto">
          <a:xfrm>
            <a:off x="2555776" y="5157192"/>
            <a:ext cx="38164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沒有過程的非連續的躍遷非常病態！</a:t>
            </a:r>
          </a:p>
        </p:txBody>
      </p:sp>
      <p:sp>
        <p:nvSpPr>
          <p:cNvPr id="12" name="文字方塊 11"/>
          <p:cNvSpPr txBox="1"/>
          <p:nvPr/>
        </p:nvSpPr>
        <p:spPr bwMode="auto">
          <a:xfrm>
            <a:off x="2555776" y="5661248"/>
            <a:ext cx="49381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躍遷的或快或慢沒有可以解釋的因素。</a:t>
            </a:r>
          </a:p>
        </p:txBody>
      </p:sp>
    </p:spTree>
    <p:extLst>
      <p:ext uri="{BB962C8B-B14F-4D97-AF65-F5344CB8AC3E}">
        <p14:creationId xmlns:p14="http://schemas.microsoft.com/office/powerpoint/2010/main" val="5285675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8"/>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par>
                          <p:cTn id="12" fill="hold" nodeType="afterGroup">
                            <p:stCondLst>
                              <p:cond delay="0"/>
                            </p:stCondLst>
                            <p:childTnLst>
                              <p:par>
                                <p:cTn id="13" presetID="1"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56" presetClass="path" presetSubtype="0" accel="50000" decel="50000" fill="hold" grpId="1" nodeType="withEffect">
                                  <p:stCondLst>
                                    <p:cond delay="0"/>
                                  </p:stCondLst>
                                  <p:childTnLst>
                                    <p:animMotion origin="layout" path="M 1.38889E-6 -2.96296E-6 L 0.18351 -0.24097 " pathEditMode="relative" rAng="0" ptsTypes="AA">
                                      <p:cBhvr>
                                        <p:cTn id="16" dur="2000" fill="hold"/>
                                        <p:tgtEl>
                                          <p:spTgt spid="16"/>
                                        </p:tgtEl>
                                        <p:attrNameLst>
                                          <p:attrName>ppt_x</p:attrName>
                                          <p:attrName>ppt_y</p:attrName>
                                        </p:attrNameLst>
                                      </p:cBhvr>
                                      <p:rCtr x="9167" y="-1206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8" grpId="0" animBg="1"/>
      <p:bldP spid="15" grpId="0" animBg="1"/>
      <p:bldP spid="16" grpId="0" animBg="1"/>
      <p:bldP spid="16" grpId="1"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8" name="Picture 2" descr="http://www.vikingsonline.org.uk/images/w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1928813"/>
            <a:ext cx="5083175" cy="339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402705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2" name="Picture 2" descr="\\psf\Home\Downloads\1927-solvay-conference.jpg"/>
          <p:cNvPicPr>
            <a:picLocks noChangeAspect="1" noChangeArrowheads="1"/>
          </p:cNvPicPr>
          <p:nvPr/>
        </p:nvPicPr>
        <p:blipFill rotWithShape="1">
          <a:blip r:embed="rId2">
            <a:extLst>
              <a:ext uri="{28A0092B-C50C-407E-A947-70E740481C1C}">
                <a14:useLocalDpi xmlns:a14="http://schemas.microsoft.com/office/drawing/2010/main" val="0"/>
              </a:ext>
            </a:extLst>
          </a:blip>
          <a:srcRect t="1817" b="5530"/>
          <a:stretch/>
        </p:blipFill>
        <p:spPr bwMode="auto">
          <a:xfrm>
            <a:off x="539552" y="399971"/>
            <a:ext cx="8241402" cy="6452341"/>
          </a:xfrm>
          <a:prstGeom prst="rect">
            <a:avLst/>
          </a:prstGeom>
          <a:noFill/>
          <a:extLst>
            <a:ext uri="{909E8E84-426E-40DD-AFC4-6F175D3DCCD1}">
              <a14:hiddenFill xmlns:a14="http://schemas.microsoft.com/office/drawing/2010/main">
                <a:solidFill>
                  <a:srgbClr val="FFFFFF"/>
                </a:solidFill>
              </a14:hiddenFill>
            </a:ext>
          </a:extLst>
        </p:spPr>
      </p:pic>
      <p:sp>
        <p:nvSpPr>
          <p:cNvPr id="291842" name="文字方塊 2"/>
          <p:cNvSpPr txBox="1">
            <a:spLocks noChangeArrowheads="1"/>
          </p:cNvSpPr>
          <p:nvPr/>
        </p:nvSpPr>
        <p:spPr bwMode="auto">
          <a:xfrm>
            <a:off x="3714750" y="116632"/>
            <a:ext cx="1714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dirty="0"/>
              <a:t>Solvay 1927</a:t>
            </a:r>
            <a:endParaRPr lang="zh-TW" altLang="en-US" sz="2000" dirty="0"/>
          </a:p>
        </p:txBody>
      </p:sp>
    </p:spTree>
    <p:extLst>
      <p:ext uri="{BB962C8B-B14F-4D97-AF65-F5344CB8AC3E}">
        <p14:creationId xmlns:p14="http://schemas.microsoft.com/office/powerpoint/2010/main" val="352737926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2370" name="Picture 2" descr="A. Piccard, E. Henriot, P. Ehrenfest, E. Herzen, Th. De Donder, E. Schrödinger, J.E. Verschaffelt, W. Pauli, W. Heisenberg, R.H. Fowler, L. Brillouin; P. Debye, M. Knudsen, W.L. Bragg, H.A. Kramers, P.A.M. Dirac, A.H. Compton, L. de Broglie, M. Born, N. Bohr; I. Langmuir, M. Planck, M. Curie, H.A. Lorentz, A. Einstein, P. Langevin, Ch. E. Guye, C.T.R. Wilson, O.W. Richardson Fifth conference participants, 1927. Institut International de Physique Solvay in Leopold Park. Image">
            <a:extLst>
              <a:ext uri="{FF2B5EF4-FFF2-40B4-BE49-F238E27FC236}">
                <a16:creationId xmlns:a16="http://schemas.microsoft.com/office/drawing/2014/main" id="{47943355-F8EC-3C4E-992C-69A917C056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332656"/>
            <a:ext cx="7192473" cy="520940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49F33E3C-1E26-1743-A603-AF534A22C1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20" y="5588507"/>
            <a:ext cx="9144000" cy="969225"/>
          </a:xfrm>
          <a:prstGeom prst="rect">
            <a:avLst/>
          </a:prstGeom>
        </p:spPr>
      </p:pic>
    </p:spTree>
    <p:extLst>
      <p:ext uri="{BB962C8B-B14F-4D97-AF65-F5344CB8AC3E}">
        <p14:creationId xmlns:p14="http://schemas.microsoft.com/office/powerpoint/2010/main" val="130426357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6" name="圖片 1" descr="414px-Niels_Bohr_Albert_Einstein_by_Ehrenfes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57250" y="714375"/>
            <a:ext cx="3900488" cy="564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2867" name="文字方塊 4"/>
          <p:cNvSpPr txBox="1">
            <a:spLocks noChangeArrowheads="1"/>
          </p:cNvSpPr>
          <p:nvPr/>
        </p:nvSpPr>
        <p:spPr bwMode="auto">
          <a:xfrm>
            <a:off x="5214938" y="1428750"/>
            <a:ext cx="23574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2000"/>
              <a:t>討論極度激烈！</a:t>
            </a:r>
          </a:p>
        </p:txBody>
      </p:sp>
      <p:pic>
        <p:nvPicPr>
          <p:cNvPr id="292868" name="Picture 8" descr="Niels Bohr and Albert Einstein. (Courtesy: AIP Emilio Segre Visual Archiv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25" y="3571875"/>
            <a:ext cx="3810000"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1979448"/>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90" name="Picture 2" descr="Einstein and Bohr get physical at the WYP gal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412776"/>
            <a:ext cx="3763963" cy="421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7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1412776"/>
            <a:ext cx="2880320" cy="34983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p:cNvSpPr/>
          <p:nvPr/>
        </p:nvSpPr>
        <p:spPr>
          <a:xfrm>
            <a:off x="5220072" y="5140041"/>
            <a:ext cx="3552056" cy="369332"/>
          </a:xfrm>
          <a:prstGeom prst="rect">
            <a:avLst/>
          </a:prstGeom>
        </p:spPr>
        <p:txBody>
          <a:bodyPr wrap="square">
            <a:spAutoFit/>
          </a:bodyPr>
          <a:lstStyle/>
          <a:p>
            <a:r>
              <a:rPr lang="en-US" altLang="zh-TW" sz="1800" dirty="0"/>
              <a:t>Newspaper headline on 4 May 1935</a:t>
            </a:r>
            <a:endParaRPr lang="zh-TW" altLang="en-US" sz="1800" dirty="0"/>
          </a:p>
        </p:txBody>
      </p:sp>
    </p:spTree>
    <p:extLst>
      <p:ext uri="{BB962C8B-B14F-4D97-AF65-F5344CB8AC3E}">
        <p14:creationId xmlns:p14="http://schemas.microsoft.com/office/powerpoint/2010/main" val="187160473"/>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4" name="Picture 9" descr="波與粒子干涉實驗02"/>
          <p:cNvPicPr>
            <a:picLocks noChangeAspect="1" noChangeArrowheads="1"/>
          </p:cNvPicPr>
          <p:nvPr/>
        </p:nvPicPr>
        <p:blipFill>
          <a:blip r:embed="rId2" cstate="print">
            <a:extLst>
              <a:ext uri="{28A0092B-C50C-407E-A947-70E740481C1C}">
                <a14:useLocalDpi xmlns:a14="http://schemas.microsoft.com/office/drawing/2010/main" val="0"/>
              </a:ext>
            </a:extLst>
          </a:blip>
          <a:srcRect l="6332" r="7224" b="58403"/>
          <a:stretch>
            <a:fillRect/>
          </a:stretch>
        </p:blipFill>
        <p:spPr bwMode="auto">
          <a:xfrm>
            <a:off x="1071563" y="1071563"/>
            <a:ext cx="4319587" cy="276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4915" name="Picture 15" descr="f39_08"/>
          <p:cNvPicPr>
            <a:picLocks noChangeAspect="1" noChangeArrowheads="1"/>
          </p:cNvPicPr>
          <p:nvPr/>
        </p:nvPicPr>
        <p:blipFill>
          <a:blip r:embed="rId3">
            <a:extLst>
              <a:ext uri="{28A0092B-C50C-407E-A947-70E740481C1C}">
                <a14:useLocalDpi xmlns:a14="http://schemas.microsoft.com/office/drawing/2010/main" val="0"/>
              </a:ext>
            </a:extLst>
          </a:blip>
          <a:srcRect l="6485" t="552" r="50322" b="69295"/>
          <a:stretch>
            <a:fillRect/>
          </a:stretch>
        </p:blipFill>
        <p:spPr bwMode="auto">
          <a:xfrm>
            <a:off x="5643563" y="2428875"/>
            <a:ext cx="2643187"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4916" name="文字方塊 3"/>
          <p:cNvSpPr txBox="1">
            <a:spLocks noChangeArrowheads="1"/>
          </p:cNvSpPr>
          <p:nvPr/>
        </p:nvSpPr>
        <p:spPr bwMode="auto">
          <a:xfrm>
            <a:off x="1357313" y="4214813"/>
            <a:ext cx="6429375"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電子在撞擊前是一波，撞擊平幕後立刻崩潰為只有在一位置的粒子狀。在那一刻波函數只剩一個點有值，其餘</a:t>
            </a:r>
            <a:r>
              <a:rPr lang="zh-TW" altLang="en-US" sz="1800" dirty="0">
                <a:solidFill>
                  <a:srgbClr val="FF0000"/>
                </a:solidFill>
              </a:rPr>
              <a:t>瞬間化為零</a:t>
            </a:r>
            <a:r>
              <a:rPr lang="zh-TW" altLang="en-US" sz="1800" dirty="0"/>
              <a:t>。所以各點之間的聯繫快過光速！</a:t>
            </a:r>
            <a:endParaRPr lang="en-US" altLang="zh-TW" sz="1800" dirty="0"/>
          </a:p>
          <a:p>
            <a:pPr algn="r" eaLnBrk="1" hangingPunct="1">
              <a:spcBef>
                <a:spcPct val="0"/>
              </a:spcBef>
              <a:buFontTx/>
              <a:buNone/>
            </a:pPr>
            <a:r>
              <a:rPr lang="zh-TW" altLang="en-US" sz="1800" dirty="0"/>
              <a:t>                                       </a:t>
            </a:r>
            <a:r>
              <a:rPr lang="en-US" altLang="zh-TW" sz="2000" dirty="0"/>
              <a:t>Einstein</a:t>
            </a:r>
            <a:endParaRPr lang="zh-TW" altLang="en-US" sz="2000" dirty="0"/>
          </a:p>
        </p:txBody>
      </p:sp>
      <p:sp>
        <p:nvSpPr>
          <p:cNvPr id="294917" name="文字方塊 4"/>
          <p:cNvSpPr txBox="1">
            <a:spLocks noChangeArrowheads="1"/>
          </p:cNvSpPr>
          <p:nvPr/>
        </p:nvSpPr>
        <p:spPr bwMode="auto">
          <a:xfrm>
            <a:off x="1357313" y="5643563"/>
            <a:ext cx="64293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dirty="0"/>
              <a:t>But this is OK since </a:t>
            </a:r>
            <a:r>
              <a:rPr lang="en-US" altLang="zh-TW" sz="2000" dirty="0">
                <a:solidFill>
                  <a:srgbClr val="FF0000"/>
                </a:solidFill>
              </a:rPr>
              <a:t>no information </a:t>
            </a:r>
            <a:r>
              <a:rPr lang="en-US" altLang="zh-TW" sz="2000" dirty="0"/>
              <a:t>is sent!                Bohr</a:t>
            </a:r>
            <a:endParaRPr lang="zh-TW" altLang="en-US" sz="2000" dirty="0"/>
          </a:p>
        </p:txBody>
      </p:sp>
    </p:spTree>
    <p:extLst>
      <p:ext uri="{BB962C8B-B14F-4D97-AF65-F5344CB8AC3E}">
        <p14:creationId xmlns:p14="http://schemas.microsoft.com/office/powerpoint/2010/main" val="2650626803"/>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2" name="Text Box 8"/>
          <p:cNvSpPr txBox="1">
            <a:spLocks noChangeArrowheads="1"/>
          </p:cNvSpPr>
          <p:nvPr/>
        </p:nvSpPr>
        <p:spPr bwMode="auto">
          <a:xfrm>
            <a:off x="1330499" y="4365278"/>
            <a:ext cx="59039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t>若將光減弱，只是減少光子，每一個光子的衝擊依舊相同！</a:t>
            </a:r>
          </a:p>
        </p:txBody>
      </p:sp>
      <p:sp>
        <p:nvSpPr>
          <p:cNvPr id="119816" name="文字方塊 12"/>
          <p:cNvSpPr txBox="1">
            <a:spLocks noChangeArrowheads="1"/>
          </p:cNvSpPr>
          <p:nvPr/>
        </p:nvSpPr>
        <p:spPr bwMode="auto">
          <a:xfrm>
            <a:off x="1330499" y="4868516"/>
            <a:ext cx="59039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若要降低光子衝擊，必須降低頻率，波長增加，</a:t>
            </a:r>
          </a:p>
        </p:txBody>
      </p:sp>
      <p:sp>
        <p:nvSpPr>
          <p:cNvPr id="119817" name="文字方塊 13"/>
          <p:cNvSpPr txBox="1">
            <a:spLocks noChangeArrowheads="1"/>
          </p:cNvSpPr>
          <p:nvPr/>
        </p:nvSpPr>
        <p:spPr bwMode="auto">
          <a:xfrm>
            <a:off x="1330499" y="5877272"/>
            <a:ext cx="4214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有效的測量必然擾動被觀察的系統！</a:t>
            </a:r>
          </a:p>
        </p:txBody>
      </p:sp>
      <p:sp>
        <p:nvSpPr>
          <p:cNvPr id="295942" name="文字方塊 10"/>
          <p:cNvSpPr txBox="1">
            <a:spLocks noChangeArrowheads="1"/>
          </p:cNvSpPr>
          <p:nvPr/>
        </p:nvSpPr>
        <p:spPr bwMode="auto">
          <a:xfrm>
            <a:off x="1330499" y="3850928"/>
            <a:ext cx="5472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可不可以盡量將光源調小，降低對電子的衝擊？</a:t>
            </a:r>
          </a:p>
        </p:txBody>
      </p:sp>
      <p:sp>
        <p:nvSpPr>
          <p:cNvPr id="2" name="Rectangle 1">
            <a:extLst>
              <a:ext uri="{FF2B5EF4-FFF2-40B4-BE49-F238E27FC236}">
                <a16:creationId xmlns:a16="http://schemas.microsoft.com/office/drawing/2014/main" id="{D8382BB0-C388-B543-86DF-973BEA5154F3}"/>
              </a:ext>
            </a:extLst>
          </p:cNvPr>
          <p:cNvSpPr/>
          <p:nvPr/>
        </p:nvSpPr>
        <p:spPr>
          <a:xfrm>
            <a:off x="1330499" y="5372786"/>
            <a:ext cx="6483002" cy="369332"/>
          </a:xfrm>
          <a:prstGeom prst="rect">
            <a:avLst/>
          </a:prstGeom>
        </p:spPr>
        <p:txBody>
          <a:bodyPr wrap="square">
            <a:spAutoFit/>
          </a:bodyPr>
          <a:lstStyle/>
          <a:p>
            <a:r>
              <a:rPr lang="zh-TW" altLang="en-US" sz="1800" dirty="0"/>
              <a:t>但如此，鑑別度變小，就無法辨別電子位置！</a:t>
            </a:r>
            <a:endParaRPr lang="en-TW" sz="1800" dirty="0"/>
          </a:p>
        </p:txBody>
      </p:sp>
      <p:pic>
        <p:nvPicPr>
          <p:cNvPr id="8" name="Picture 7">
            <a:extLst>
              <a:ext uri="{FF2B5EF4-FFF2-40B4-BE49-F238E27FC236}">
                <a16:creationId xmlns:a16="http://schemas.microsoft.com/office/drawing/2014/main" id="{A89FD4B6-D98C-DA43-8972-F321CC0FAB71}"/>
              </a:ext>
            </a:extLst>
          </p:cNvPr>
          <p:cNvPicPr>
            <a:picLocks noChangeAspect="1"/>
          </p:cNvPicPr>
          <p:nvPr/>
        </p:nvPicPr>
        <p:blipFill rotWithShape="1">
          <a:blip r:embed="rId2"/>
          <a:srcRect b="12731"/>
          <a:stretch/>
        </p:blipFill>
        <p:spPr>
          <a:xfrm>
            <a:off x="1330499" y="1172685"/>
            <a:ext cx="5392170" cy="2358639"/>
          </a:xfrm>
          <a:prstGeom prst="rect">
            <a:avLst/>
          </a:prstGeom>
        </p:spPr>
      </p:pic>
      <p:sp>
        <p:nvSpPr>
          <p:cNvPr id="9" name="橢圓 10">
            <a:extLst>
              <a:ext uri="{FF2B5EF4-FFF2-40B4-BE49-F238E27FC236}">
                <a16:creationId xmlns:a16="http://schemas.microsoft.com/office/drawing/2014/main" id="{C279C720-FFEC-BC4F-A878-F26A067F226D}"/>
              </a:ext>
            </a:extLst>
          </p:cNvPr>
          <p:cNvSpPr/>
          <p:nvPr/>
        </p:nvSpPr>
        <p:spPr>
          <a:xfrm>
            <a:off x="3400315" y="2593278"/>
            <a:ext cx="144462" cy="1444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10" name="橢圓 12">
            <a:extLst>
              <a:ext uri="{FF2B5EF4-FFF2-40B4-BE49-F238E27FC236}">
                <a16:creationId xmlns:a16="http://schemas.microsoft.com/office/drawing/2014/main" id="{990FF899-5740-6846-A80B-8468B326812D}"/>
              </a:ext>
            </a:extLst>
          </p:cNvPr>
          <p:cNvSpPr/>
          <p:nvPr/>
        </p:nvSpPr>
        <p:spPr>
          <a:xfrm>
            <a:off x="3328083" y="2290160"/>
            <a:ext cx="144463" cy="14446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Tree>
    <p:extLst>
      <p:ext uri="{BB962C8B-B14F-4D97-AF65-F5344CB8AC3E}">
        <p14:creationId xmlns:p14="http://schemas.microsoft.com/office/powerpoint/2010/main" val="268517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grpId="0" nodeType="clickEffect">
                                  <p:stCondLst>
                                    <p:cond delay="0"/>
                                  </p:stCondLst>
                                  <p:childTnLst>
                                    <p:animMotion origin="layout" path="M 1.38889E-6 1.85185E-6 L 0.00555 0.03774 " pathEditMode="relative" rAng="0" ptsTypes="AA">
                                      <p:cBhvr>
                                        <p:cTn id="6" dur="2000" fill="hold"/>
                                        <p:tgtEl>
                                          <p:spTgt spid="10"/>
                                        </p:tgtEl>
                                        <p:attrNameLst>
                                          <p:attrName>ppt_x</p:attrName>
                                          <p:attrName>ppt_y</p:attrName>
                                        </p:attrNameLst>
                                      </p:cBhvr>
                                      <p:rCtr x="399" y="1620"/>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grpId="0" nodeType="clickEffect">
                                  <p:stCondLst>
                                    <p:cond delay="0"/>
                                  </p:stCondLst>
                                  <p:childTnLst>
                                    <p:animMotion origin="layout" path="M -0.00243 -0.00649 L 0.0158 0.0213 " pathEditMode="relative" rAng="0" ptsTypes="AA">
                                      <p:cBhvr>
                                        <p:cTn id="10" dur="2000" fill="hold"/>
                                        <p:tgtEl>
                                          <p:spTgt spid="9"/>
                                        </p:tgtEl>
                                        <p:attrNameLst>
                                          <p:attrName>ppt_x</p:attrName>
                                          <p:attrName>ppt_y</p:attrName>
                                        </p:attrNameLst>
                                      </p:cBhvr>
                                      <p:rCtr x="1181" y="2431"/>
                                    </p:animMotion>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19812"/>
                                        </p:tgtEl>
                                        <p:attrNameLst>
                                          <p:attrName>style.visibility</p:attrName>
                                        </p:attrNameLst>
                                      </p:cBhvr>
                                      <p:to>
                                        <p:strVal val="visible"/>
                                      </p:to>
                                    </p:set>
                                    <p:anim calcmode="lin" valueType="num">
                                      <p:cBhvr additive="base">
                                        <p:cTn id="15" dur="500" fill="hold"/>
                                        <p:tgtEl>
                                          <p:spTgt spid="119812"/>
                                        </p:tgtEl>
                                        <p:attrNameLst>
                                          <p:attrName>ppt_x</p:attrName>
                                        </p:attrNameLst>
                                      </p:cBhvr>
                                      <p:tavLst>
                                        <p:tav tm="0">
                                          <p:val>
                                            <p:strVal val="#ppt_x"/>
                                          </p:val>
                                        </p:tav>
                                        <p:tav tm="100000">
                                          <p:val>
                                            <p:strVal val="#ppt_x"/>
                                          </p:val>
                                        </p:tav>
                                      </p:tavLst>
                                    </p:anim>
                                    <p:anim calcmode="lin" valueType="num">
                                      <p:cBhvr additive="base">
                                        <p:cTn id="16" dur="500" fill="hold"/>
                                        <p:tgtEl>
                                          <p:spTgt spid="119812"/>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19816"/>
                                        </p:tgtEl>
                                        <p:attrNameLst>
                                          <p:attrName>style.visibility</p:attrName>
                                        </p:attrNameLst>
                                      </p:cBhvr>
                                      <p:to>
                                        <p:strVal val="visible"/>
                                      </p:to>
                                    </p:set>
                                    <p:anim calcmode="lin" valueType="num">
                                      <p:cBhvr additive="base">
                                        <p:cTn id="21" dur="500" fill="hold"/>
                                        <p:tgtEl>
                                          <p:spTgt spid="119816"/>
                                        </p:tgtEl>
                                        <p:attrNameLst>
                                          <p:attrName>ppt_x</p:attrName>
                                        </p:attrNameLst>
                                      </p:cBhvr>
                                      <p:tavLst>
                                        <p:tav tm="0">
                                          <p:val>
                                            <p:strVal val="#ppt_x"/>
                                          </p:val>
                                        </p:tav>
                                        <p:tav tm="100000">
                                          <p:val>
                                            <p:strVal val="#ppt_x"/>
                                          </p:val>
                                        </p:tav>
                                      </p:tavLst>
                                    </p:anim>
                                    <p:anim calcmode="lin" valueType="num">
                                      <p:cBhvr additive="base">
                                        <p:cTn id="22" dur="500" fill="hold"/>
                                        <p:tgtEl>
                                          <p:spTgt spid="11981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9817"/>
                                        </p:tgtEl>
                                        <p:attrNameLst>
                                          <p:attrName>style.visibility</p:attrName>
                                        </p:attrNameLst>
                                      </p:cBhvr>
                                      <p:to>
                                        <p:strVal val="visible"/>
                                      </p:to>
                                    </p:set>
                                    <p:anim calcmode="lin" valueType="num">
                                      <p:cBhvr additive="base">
                                        <p:cTn id="31" dur="500" fill="hold"/>
                                        <p:tgtEl>
                                          <p:spTgt spid="119817"/>
                                        </p:tgtEl>
                                        <p:attrNameLst>
                                          <p:attrName>ppt_x</p:attrName>
                                        </p:attrNameLst>
                                      </p:cBhvr>
                                      <p:tavLst>
                                        <p:tav tm="0">
                                          <p:val>
                                            <p:strVal val="#ppt_x"/>
                                          </p:val>
                                        </p:tav>
                                        <p:tav tm="100000">
                                          <p:val>
                                            <p:strVal val="#ppt_x"/>
                                          </p:val>
                                        </p:tav>
                                      </p:tavLst>
                                    </p:anim>
                                    <p:anim calcmode="lin" valueType="num">
                                      <p:cBhvr additive="base">
                                        <p:cTn id="32" dur="500" fill="hold"/>
                                        <p:tgtEl>
                                          <p:spTgt spid="1198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2" grpId="0"/>
      <p:bldP spid="119816" grpId="0"/>
      <p:bldP spid="119817" grpId="0"/>
      <p:bldP spid="2" grpId="0"/>
      <p:bldP spid="9" grpId="0" animBg="1"/>
      <p:bldP spid="10"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2" name="Picture 2" descr="http://photos.aip.org/history/Thumbnails/solvay_conference_e2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1000125"/>
            <a:ext cx="5248275"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63" name="文字方塊 2"/>
          <p:cNvSpPr txBox="1">
            <a:spLocks noChangeArrowheads="1"/>
          </p:cNvSpPr>
          <p:nvPr/>
        </p:nvSpPr>
        <p:spPr bwMode="auto">
          <a:xfrm>
            <a:off x="4214813" y="5572125"/>
            <a:ext cx="1857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a:t>Solvay 1930</a:t>
            </a:r>
            <a:endParaRPr lang="zh-TW" altLang="en-US" sz="2000"/>
          </a:p>
        </p:txBody>
      </p:sp>
    </p:spTree>
    <p:extLst>
      <p:ext uri="{BB962C8B-B14F-4D97-AF65-F5344CB8AC3E}">
        <p14:creationId xmlns:p14="http://schemas.microsoft.com/office/powerpoint/2010/main" val="161176744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986" name="圖片 1" descr="bohr_niels_c5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1628775"/>
            <a:ext cx="4219575" cy="320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987" name="文字方塊 2"/>
          <p:cNvSpPr txBox="1">
            <a:spLocks noChangeArrowheads="1"/>
          </p:cNvSpPr>
          <p:nvPr/>
        </p:nvSpPr>
        <p:spPr bwMode="auto">
          <a:xfrm>
            <a:off x="1857375" y="1000125"/>
            <a:ext cx="60991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2000"/>
              <a:t>哥本哈根學派  </a:t>
            </a:r>
            <a:r>
              <a:rPr lang="en-US" altLang="zh-TW" sz="2000">
                <a:solidFill>
                  <a:srgbClr val="FF0000"/>
                </a:solidFill>
              </a:rPr>
              <a:t>Uncertainty has won the battle</a:t>
            </a:r>
            <a:r>
              <a:rPr lang="zh-TW" altLang="en-US" sz="2000"/>
              <a:t>！</a:t>
            </a:r>
          </a:p>
        </p:txBody>
      </p:sp>
      <p:sp>
        <p:nvSpPr>
          <p:cNvPr id="297988" name="文字方塊 3"/>
          <p:cNvSpPr txBox="1">
            <a:spLocks noChangeArrowheads="1"/>
          </p:cNvSpPr>
          <p:nvPr/>
        </p:nvSpPr>
        <p:spPr bwMode="auto">
          <a:xfrm>
            <a:off x="1116013" y="5084763"/>
            <a:ext cx="7215187"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a:t>The soothing Heisenberg-Bohr philosophy-or religion?-is so nicely made that for now it offers the true believer a soft pillow from which it’s  not easily rousted. </a:t>
            </a:r>
            <a:r>
              <a:rPr lang="en-US" altLang="zh-TW" sz="2000">
                <a:solidFill>
                  <a:srgbClr val="FF0000"/>
                </a:solidFill>
              </a:rPr>
              <a:t>So let him lie.                                </a:t>
            </a:r>
            <a:r>
              <a:rPr lang="en-US" altLang="zh-TW" sz="2000"/>
              <a:t>Einstein</a:t>
            </a:r>
            <a:endParaRPr lang="zh-TW" altLang="en-US" sz="2000"/>
          </a:p>
        </p:txBody>
      </p:sp>
    </p:spTree>
    <p:extLst>
      <p:ext uri="{BB962C8B-B14F-4D97-AF65-F5344CB8AC3E}">
        <p14:creationId xmlns:p14="http://schemas.microsoft.com/office/powerpoint/2010/main" val="3695474906"/>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文字方塊 6"/>
          <p:cNvSpPr txBox="1">
            <a:spLocks noChangeArrowheads="1"/>
          </p:cNvSpPr>
          <p:nvPr/>
        </p:nvSpPr>
        <p:spPr bwMode="auto">
          <a:xfrm>
            <a:off x="2411413" y="5445125"/>
            <a:ext cx="47339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solidFill>
                  <a:srgbClr val="FF0000"/>
                </a:solidFill>
              </a:rPr>
              <a:t>微觀物理有內在無法克服的不確定性</a:t>
            </a:r>
            <a:r>
              <a:rPr lang="zh-TW" altLang="en-US" sz="1800"/>
              <a:t>！</a:t>
            </a:r>
          </a:p>
        </p:txBody>
      </p:sp>
      <p:sp>
        <p:nvSpPr>
          <p:cNvPr id="287748" name="文字方塊 3"/>
          <p:cNvSpPr txBox="1">
            <a:spLocks noChangeArrowheads="1"/>
          </p:cNvSpPr>
          <p:nvPr/>
        </p:nvSpPr>
        <p:spPr bwMode="auto">
          <a:xfrm>
            <a:off x="1135528" y="2875723"/>
            <a:ext cx="7200900" cy="874407"/>
          </a:xfrm>
          <a:prstGeom prst="rect">
            <a:avLst/>
          </a:prstGeom>
          <a:noFill/>
          <a:ln w="317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lnSpc>
                <a:spcPct val="150000"/>
              </a:lnSpc>
              <a:spcBef>
                <a:spcPct val="0"/>
              </a:spcBef>
              <a:buFontTx/>
              <a:buNone/>
            </a:pPr>
            <a:r>
              <a:rPr lang="zh-TW" altLang="en-US" sz="1800" dirty="0">
                <a:solidFill>
                  <a:srgbClr val="FF0000"/>
                </a:solidFill>
              </a:rPr>
              <a:t>量子世界特性二</a:t>
            </a:r>
            <a:r>
              <a:rPr lang="zh-TW" altLang="en-US" sz="1800" dirty="0"/>
              <a:t>：電子的</a:t>
            </a:r>
            <a:r>
              <a:rPr lang="zh-TW" altLang="en-US" sz="1800" dirty="0">
                <a:solidFill>
                  <a:srgbClr val="FF0000"/>
                </a:solidFill>
              </a:rPr>
              <a:t>位置與動量</a:t>
            </a:r>
            <a:r>
              <a:rPr lang="zh-TW" altLang="en-US" sz="1800" dirty="0"/>
              <a:t>不能同時精確測量，位置精確測定的態與動量精確測定的態是不相容的，因此電子的狀態是多面向的！</a:t>
            </a:r>
          </a:p>
        </p:txBody>
      </p:sp>
      <p:sp>
        <p:nvSpPr>
          <p:cNvPr id="8" name="Text Box 4"/>
          <p:cNvSpPr txBox="1">
            <a:spLocks noChangeArrowheads="1"/>
          </p:cNvSpPr>
          <p:nvPr/>
        </p:nvSpPr>
        <p:spPr bwMode="auto">
          <a:xfrm>
            <a:off x="1160618" y="939922"/>
            <a:ext cx="7200900" cy="1754326"/>
          </a:xfrm>
          <a:prstGeom prst="rect">
            <a:avLst/>
          </a:prstGeom>
          <a:noFill/>
          <a:ln w="254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lnSpc>
                <a:spcPct val="150000"/>
              </a:lnSpc>
              <a:spcBef>
                <a:spcPts val="0"/>
              </a:spcBef>
              <a:buFontTx/>
              <a:buNone/>
            </a:pPr>
            <a:r>
              <a:rPr lang="zh-TW" altLang="en-US" sz="1800" dirty="0">
                <a:solidFill>
                  <a:srgbClr val="FF0000"/>
                </a:solidFill>
              </a:rPr>
              <a:t>量子世界特性一</a:t>
            </a:r>
            <a:r>
              <a:rPr lang="zh-TW" altLang="en-US" sz="1800" dirty="0"/>
              <a:t>：一個粒子處於</a:t>
            </a:r>
            <a:r>
              <a:rPr lang="zh-TW" altLang="en-US" sz="1800" dirty="0">
                <a:solidFill>
                  <a:srgbClr val="FF0000"/>
                </a:solidFill>
              </a:rPr>
              <a:t>完全相同的狀態</a:t>
            </a:r>
            <a:r>
              <a:rPr lang="zh-TW" altLang="en-US" sz="1800" dirty="0"/>
              <a:t>下，某些物理測量卻不是每次得到的結果都相同。</a:t>
            </a:r>
            <a:endParaRPr lang="en-US" altLang="zh-TW" sz="1800" dirty="0"/>
          </a:p>
          <a:p>
            <a:pPr eaLnBrk="1" hangingPunct="1">
              <a:lnSpc>
                <a:spcPct val="150000"/>
              </a:lnSpc>
              <a:spcBef>
                <a:spcPts val="0"/>
              </a:spcBef>
              <a:buFontTx/>
              <a:buNone/>
            </a:pPr>
            <a:r>
              <a:rPr lang="zh-TW" altLang="en-US" sz="1800" dirty="0"/>
              <a:t>在確定狀態下，測量結果卻並不確定。</a:t>
            </a:r>
            <a:endParaRPr lang="en-US" altLang="zh-TW" sz="1800" dirty="0"/>
          </a:p>
          <a:p>
            <a:pPr eaLnBrk="1" hangingPunct="1">
              <a:lnSpc>
                <a:spcPct val="150000"/>
              </a:lnSpc>
              <a:spcBef>
                <a:spcPts val="0"/>
              </a:spcBef>
              <a:buFontTx/>
              <a:buNone/>
            </a:pPr>
            <a:r>
              <a:rPr lang="zh-TW" altLang="en-US" sz="1800" dirty="0"/>
              <a:t>不確定結果的機率分布是確定而可以預測的。</a:t>
            </a:r>
          </a:p>
        </p:txBody>
      </p:sp>
      <p:sp>
        <p:nvSpPr>
          <p:cNvPr id="2" name="文字方塊 13">
            <a:extLst>
              <a:ext uri="{FF2B5EF4-FFF2-40B4-BE49-F238E27FC236}">
                <a16:creationId xmlns:a16="http://schemas.microsoft.com/office/drawing/2014/main" id="{9DE5C1E6-A08F-55EF-B800-1B3DE634364B}"/>
              </a:ext>
            </a:extLst>
          </p:cNvPr>
          <p:cNvSpPr txBox="1">
            <a:spLocks noChangeArrowheads="1"/>
          </p:cNvSpPr>
          <p:nvPr/>
        </p:nvSpPr>
        <p:spPr bwMode="auto">
          <a:xfrm>
            <a:off x="1135528" y="3996828"/>
            <a:ext cx="7225990" cy="874407"/>
          </a:xfrm>
          <a:prstGeom prst="rect">
            <a:avLst/>
          </a:prstGeom>
          <a:noFill/>
          <a:ln w="3175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lnSpc>
                <a:spcPct val="150000"/>
              </a:lnSpc>
              <a:spcBef>
                <a:spcPct val="0"/>
              </a:spcBef>
              <a:buFontTx/>
              <a:buNone/>
            </a:pPr>
            <a:r>
              <a:rPr lang="zh-TW" altLang="en-US" sz="1800" dirty="0"/>
              <a:t>量子世界特性三：所有有效的測量本質上</a:t>
            </a:r>
            <a:r>
              <a:rPr lang="zh-TW" altLang="en-US" sz="1800" dirty="0">
                <a:solidFill>
                  <a:srgbClr val="FF0000"/>
                </a:solidFill>
              </a:rPr>
              <a:t>必然擾動</a:t>
            </a:r>
            <a:r>
              <a:rPr lang="zh-TW" altLang="en-US" sz="1800" dirty="0"/>
              <a:t>被觀察的系統！</a:t>
            </a:r>
            <a:endParaRPr lang="en-GB" altLang="zh-TW" sz="1800" dirty="0"/>
          </a:p>
          <a:p>
            <a:pPr eaLnBrk="1" hangingPunct="1">
              <a:lnSpc>
                <a:spcPct val="150000"/>
              </a:lnSpc>
              <a:spcBef>
                <a:spcPct val="0"/>
              </a:spcBef>
              <a:buNone/>
            </a:pPr>
            <a:r>
              <a:rPr lang="zh-TW" altLang="en-US" sz="1800" dirty="0"/>
              <a:t>測量本身強迫粒子狀態</a:t>
            </a:r>
            <a:r>
              <a:rPr lang="zh-TW" altLang="en-US" sz="1800" dirty="0">
                <a:solidFill>
                  <a:srgbClr val="FF0000"/>
                </a:solidFill>
              </a:rPr>
              <a:t>崩潰</a:t>
            </a:r>
            <a:r>
              <a:rPr lang="en-US" altLang="zh-TW" sz="1800" dirty="0">
                <a:solidFill>
                  <a:srgbClr val="FF0000"/>
                </a:solidFill>
              </a:rPr>
              <a:t>Collapse</a:t>
            </a:r>
            <a:r>
              <a:rPr lang="zh-TW" altLang="en-US" sz="1800" dirty="0">
                <a:solidFill>
                  <a:srgbClr val="FF0000"/>
                </a:solidFill>
              </a:rPr>
              <a:t>到此測量有特定值的狀態。</a:t>
            </a:r>
          </a:p>
        </p:txBody>
      </p:sp>
    </p:spTree>
    <p:extLst>
      <p:ext uri="{BB962C8B-B14F-4D97-AF65-F5344CB8AC3E}">
        <p14:creationId xmlns:p14="http://schemas.microsoft.com/office/powerpoint/2010/main" val="879366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10;&#10;Description automatically generated">
            <a:hlinkClick r:id="rId2"/>
            <a:extLst>
              <a:ext uri="{FF2B5EF4-FFF2-40B4-BE49-F238E27FC236}">
                <a16:creationId xmlns:a16="http://schemas.microsoft.com/office/drawing/2014/main" id="{6F39F0BA-0DD5-0948-AAAA-6E7B2ABF2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89371"/>
            <a:ext cx="9144000" cy="4079258"/>
          </a:xfrm>
          <a:prstGeom prst="rect">
            <a:avLst/>
          </a:prstGeom>
        </p:spPr>
      </p:pic>
    </p:spTree>
    <p:extLst>
      <p:ext uri="{BB962C8B-B14F-4D97-AF65-F5344CB8AC3E}">
        <p14:creationId xmlns:p14="http://schemas.microsoft.com/office/powerpoint/2010/main" val="1493670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5076056" y="998258"/>
            <a:ext cx="2520280" cy="25762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58370" name="Picture 11" descr="http://ciani.phy.uic.edu/PHYS107/Bohr.gif"/>
          <p:cNvPicPr>
            <a:picLocks noChangeAspect="1" noChangeArrowheads="1"/>
          </p:cNvPicPr>
          <p:nvPr/>
        </p:nvPicPr>
        <p:blipFill rotWithShape="1">
          <a:blip r:embed="rId2">
            <a:extLst>
              <a:ext uri="{28A0092B-C50C-407E-A947-70E740481C1C}">
                <a14:useLocalDpi xmlns:a14="http://schemas.microsoft.com/office/drawing/2010/main" val="0"/>
              </a:ext>
            </a:extLst>
          </a:blip>
          <a:srcRect l="11917" t="2523" r="5457" b="5167"/>
          <a:stretch/>
        </p:blipFill>
        <p:spPr bwMode="auto">
          <a:xfrm>
            <a:off x="1391531" y="1066800"/>
            <a:ext cx="2501596" cy="2507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文字方塊 2"/>
          <p:cNvSpPr txBox="1">
            <a:spLocks noChangeArrowheads="1"/>
          </p:cNvSpPr>
          <p:nvPr/>
        </p:nvSpPr>
        <p:spPr bwMode="auto">
          <a:xfrm>
            <a:off x="1391531" y="404799"/>
            <a:ext cx="66246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如果原子中的電子是駐波，軌道躍遷就可以看成波的連續變換！</a:t>
            </a:r>
          </a:p>
        </p:txBody>
      </p:sp>
      <p:sp>
        <p:nvSpPr>
          <p:cNvPr id="4" name="向下箭號 3"/>
          <p:cNvSpPr/>
          <p:nvPr/>
        </p:nvSpPr>
        <p:spPr>
          <a:xfrm rot="19843077">
            <a:off x="2099426" y="1172101"/>
            <a:ext cx="258763" cy="24923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 name="向下箭號 4"/>
          <p:cNvSpPr/>
          <p:nvPr/>
        </p:nvSpPr>
        <p:spPr>
          <a:xfrm rot="3581094">
            <a:off x="3548111" y="1742000"/>
            <a:ext cx="220662" cy="28892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 name="向下箭號 5"/>
          <p:cNvSpPr/>
          <p:nvPr/>
        </p:nvSpPr>
        <p:spPr>
          <a:xfrm rot="15249651">
            <a:off x="1529307" y="2587497"/>
            <a:ext cx="254000" cy="28257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7" name="向下箭號 6"/>
          <p:cNvSpPr/>
          <p:nvPr/>
        </p:nvSpPr>
        <p:spPr>
          <a:xfrm rot="8841142">
            <a:off x="2883368" y="3184708"/>
            <a:ext cx="214312" cy="2428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8376" name="文字方塊 7"/>
          <p:cNvSpPr txBox="1">
            <a:spLocks noChangeArrowheads="1"/>
          </p:cNvSpPr>
          <p:nvPr/>
        </p:nvSpPr>
        <p:spPr bwMode="auto">
          <a:xfrm>
            <a:off x="1302631" y="3717032"/>
            <a:ext cx="74584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躍遷不是非連續的跳躍，而是連續的，有過渡，有過程的變形與變換。</a:t>
            </a:r>
          </a:p>
        </p:txBody>
      </p:sp>
      <p:pic>
        <p:nvPicPr>
          <p:cNvPr id="10" name="Picture 5" descr="http://www.gnr8.biz/images/meltmain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1996" y="4838701"/>
            <a:ext cx="1879600"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1" descr="http://www.dxsheng.com/xihaian/UploadFiles_6610/200902/20090204092111654.jpg"/>
          <p:cNvPicPr>
            <a:picLocks noChangeAspect="1" noChangeArrowheads="1"/>
          </p:cNvPicPr>
          <p:nvPr/>
        </p:nvPicPr>
        <p:blipFill>
          <a:blip r:embed="rId4">
            <a:extLst>
              <a:ext uri="{28A0092B-C50C-407E-A947-70E740481C1C}">
                <a14:useLocalDpi xmlns:a14="http://schemas.microsoft.com/office/drawing/2010/main" val="0"/>
              </a:ext>
            </a:extLst>
          </a:blip>
          <a:srcRect l="38950"/>
          <a:stretch>
            <a:fillRect/>
          </a:stretch>
        </p:blipFill>
        <p:spPr bwMode="auto">
          <a:xfrm>
            <a:off x="868669" y="4719816"/>
            <a:ext cx="125095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3" descr="http://www.idoself.com/upfiles/201005/02/thumb_1272738543_72.jpg"/>
          <p:cNvPicPr>
            <a:picLocks noChangeAspect="1" noChangeArrowheads="1"/>
          </p:cNvPicPr>
          <p:nvPr/>
        </p:nvPicPr>
        <p:blipFill>
          <a:blip r:embed="rId5">
            <a:extLst>
              <a:ext uri="{28A0092B-C50C-407E-A947-70E740481C1C}">
                <a14:useLocalDpi xmlns:a14="http://schemas.microsoft.com/office/drawing/2010/main" val="0"/>
              </a:ext>
            </a:extLst>
          </a:blip>
          <a:srcRect b="8672"/>
          <a:stretch>
            <a:fillRect/>
          </a:stretch>
        </p:blipFill>
        <p:spPr bwMode="auto">
          <a:xfrm>
            <a:off x="6631597" y="4930776"/>
            <a:ext cx="17145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向下箭號 12"/>
          <p:cNvSpPr/>
          <p:nvPr/>
        </p:nvSpPr>
        <p:spPr>
          <a:xfrm rot="16200000">
            <a:off x="2452845" y="5223847"/>
            <a:ext cx="503238" cy="5762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 name="向下箭號 13"/>
          <p:cNvSpPr/>
          <p:nvPr/>
        </p:nvSpPr>
        <p:spPr>
          <a:xfrm rot="16200000">
            <a:off x="5732005" y="5223846"/>
            <a:ext cx="503238" cy="5762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15" name="Picture 11" descr="http://ciani.phy.uic.edu/PHYS107/Bohr.gif"/>
          <p:cNvPicPr>
            <a:picLocks noChangeAspect="1" noChangeArrowheads="1"/>
          </p:cNvPicPr>
          <p:nvPr/>
        </p:nvPicPr>
        <p:blipFill rotWithShape="1">
          <a:blip r:embed="rId2">
            <a:extLst>
              <a:ext uri="{28A0092B-C50C-407E-A947-70E740481C1C}">
                <a14:useLocalDpi xmlns:a14="http://schemas.microsoft.com/office/drawing/2010/main" val="0"/>
              </a:ext>
            </a:extLst>
          </a:blip>
          <a:srcRect l="41558" t="35163" r="34600" b="38827"/>
          <a:stretch/>
        </p:blipFill>
        <p:spPr bwMode="auto">
          <a:xfrm>
            <a:off x="5969899" y="1953490"/>
            <a:ext cx="721845" cy="706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橢圓 1"/>
          <p:cNvSpPr/>
          <p:nvPr/>
        </p:nvSpPr>
        <p:spPr>
          <a:xfrm>
            <a:off x="1825468" y="1553184"/>
            <a:ext cx="1652576" cy="15222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橢圓 2"/>
          <p:cNvSpPr/>
          <p:nvPr/>
        </p:nvSpPr>
        <p:spPr>
          <a:xfrm>
            <a:off x="2533135" y="2204864"/>
            <a:ext cx="216000" cy="216024"/>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2" name="橢圓 21"/>
          <p:cNvSpPr/>
          <p:nvPr/>
        </p:nvSpPr>
        <p:spPr>
          <a:xfrm>
            <a:off x="6222821" y="2204864"/>
            <a:ext cx="216000" cy="216024"/>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3" name="向下箭號 22"/>
          <p:cNvSpPr/>
          <p:nvPr/>
        </p:nvSpPr>
        <p:spPr>
          <a:xfrm rot="16200000">
            <a:off x="4290975" y="2069514"/>
            <a:ext cx="503238" cy="5762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9" name="文字方塊 8"/>
          <p:cNvSpPr txBox="1"/>
          <p:nvPr/>
        </p:nvSpPr>
        <p:spPr bwMode="auto">
          <a:xfrm>
            <a:off x="1296176" y="4158982"/>
            <a:ext cx="74584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躍遷的或快或慢，躍遷到哪裡就可以歸責於此連續變化的過程細節。</a:t>
            </a:r>
          </a:p>
        </p:txBody>
      </p:sp>
    </p:spTree>
    <p:extLst>
      <p:ext uri="{BB962C8B-B14F-4D97-AF65-F5344CB8AC3E}">
        <p14:creationId xmlns:p14="http://schemas.microsoft.com/office/powerpoint/2010/main" val="3642214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8376"/>
                                        </p:tgtEl>
                                        <p:attrNameLst>
                                          <p:attrName>style.visibility</p:attrName>
                                        </p:attrNameLst>
                                      </p:cBhvr>
                                      <p:to>
                                        <p:strVal val="visible"/>
                                      </p:to>
                                    </p:set>
                                    <p:anim calcmode="lin" valueType="num">
                                      <p:cBhvr additive="base">
                                        <p:cTn id="7" dur="500" fill="hold"/>
                                        <p:tgtEl>
                                          <p:spTgt spid="58376"/>
                                        </p:tgtEl>
                                        <p:attrNameLst>
                                          <p:attrName>ppt_x</p:attrName>
                                        </p:attrNameLst>
                                      </p:cBhvr>
                                      <p:tavLst>
                                        <p:tav tm="0">
                                          <p:val>
                                            <p:strVal val="#ppt_x"/>
                                          </p:val>
                                        </p:tav>
                                        <p:tav tm="100000">
                                          <p:val>
                                            <p:strVal val="#ppt_x"/>
                                          </p:val>
                                        </p:tav>
                                      </p:tavLst>
                                    </p:anim>
                                    <p:anim calcmode="lin" valueType="num">
                                      <p:cBhvr additive="base">
                                        <p:cTn id="8" dur="500" fill="hold"/>
                                        <p:tgtEl>
                                          <p:spTgt spid="5837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6" grpId="0"/>
      <p:bldP spid="13" grpId="0" animBg="1"/>
      <p:bldP spid="14" grpId="0" animBg="1"/>
      <p:bldP spid="9" grpId="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文字方塊 4"/>
          <p:cNvSpPr txBox="1">
            <a:spLocks noChangeArrowheads="1"/>
          </p:cNvSpPr>
          <p:nvPr/>
        </p:nvSpPr>
        <p:spPr bwMode="auto">
          <a:xfrm>
            <a:off x="3059113" y="908050"/>
            <a:ext cx="3857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a:solidFill>
                  <a:srgbClr val="FF0000"/>
                </a:solidFill>
              </a:rPr>
              <a:t>Quantum Wonderland</a:t>
            </a:r>
            <a:endParaRPr lang="zh-TW" altLang="en-US" sz="2000">
              <a:solidFill>
                <a:srgbClr val="FF0000"/>
              </a:solidFill>
            </a:endParaRPr>
          </a:p>
        </p:txBody>
      </p:sp>
      <p:pic>
        <p:nvPicPr>
          <p:cNvPr id="288771" name="Picture 7" descr="http://images.xooob.com/20086319/2008631927172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1628775"/>
            <a:ext cx="5472113" cy="410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0719965"/>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9" name="Picture 4" descr="http://3.bp.blogspot.com/_fhVpDW9sV30/Sl75VRBx53I/AAAAAAAAJUU/72t0-ny4WU8/s400/Sphinx-Bost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7" y="1067373"/>
            <a:ext cx="2843212" cy="2817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0" name="Picture 6" descr="File:Sphinx Darius Louvre.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1821841"/>
            <a:ext cx="2956409" cy="4319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1" name="Picture 8" descr="http://ncowie.files.wordpress.com/2008/02/sphinx.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6056" y="4009268"/>
            <a:ext cx="2843212" cy="213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7" name="文字方塊 5"/>
          <p:cNvSpPr txBox="1">
            <a:spLocks noChangeArrowheads="1"/>
          </p:cNvSpPr>
          <p:nvPr/>
        </p:nvSpPr>
        <p:spPr bwMode="auto">
          <a:xfrm>
            <a:off x="1116012" y="1166019"/>
            <a:ext cx="3457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除非兩者都必須捨去一些部分</a:t>
            </a:r>
          </a:p>
        </p:txBody>
      </p:sp>
      <p:sp>
        <p:nvSpPr>
          <p:cNvPr id="187398" name="文字方塊 28"/>
          <p:cNvSpPr txBox="1">
            <a:spLocks noChangeArrowheads="1"/>
          </p:cNvSpPr>
          <p:nvPr/>
        </p:nvSpPr>
        <p:spPr bwMode="auto">
          <a:xfrm>
            <a:off x="1116012" y="661194"/>
            <a:ext cx="37433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波性與粒子性是無法相容的！</a:t>
            </a:r>
          </a:p>
        </p:txBody>
      </p:sp>
    </p:spTree>
    <p:extLst>
      <p:ext uri="{BB962C8B-B14F-4D97-AF65-F5344CB8AC3E}">
        <p14:creationId xmlns:p14="http://schemas.microsoft.com/office/powerpoint/2010/main" val="3939851184"/>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7" descr="1900atom"/>
          <p:cNvPicPr>
            <a:picLocks noChangeAspect="1" noChangeArrowheads="1"/>
          </p:cNvPicPr>
          <p:nvPr/>
        </p:nvPicPr>
        <p:blipFill>
          <a:blip r:embed="rId2">
            <a:extLst>
              <a:ext uri="{28A0092B-C50C-407E-A947-70E740481C1C}">
                <a14:useLocalDpi xmlns:a14="http://schemas.microsoft.com/office/drawing/2010/main" val="0"/>
              </a:ext>
            </a:extLst>
          </a:blip>
          <a:srcRect l="3268" t="4732" r="44009" b="23659"/>
          <a:stretch>
            <a:fillRect/>
          </a:stretch>
        </p:blipFill>
        <p:spPr bwMode="auto">
          <a:xfrm>
            <a:off x="1580694" y="4020229"/>
            <a:ext cx="683613" cy="640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98659" name="Object 10"/>
          <p:cNvGraphicFramePr>
            <a:graphicFrameLocks noChangeAspect="1"/>
          </p:cNvGraphicFramePr>
          <p:nvPr/>
        </p:nvGraphicFramePr>
        <p:xfrm>
          <a:off x="3337458" y="4143000"/>
          <a:ext cx="431800" cy="314325"/>
        </p:xfrm>
        <a:graphic>
          <a:graphicData uri="http://schemas.openxmlformats.org/presentationml/2006/ole">
            <mc:AlternateContent xmlns:mc="http://schemas.openxmlformats.org/markup-compatibility/2006">
              <mc:Choice xmlns:v="urn:schemas-microsoft-com:vml" Requires="v">
                <p:oleObj name="方程式" r:id="rId3" imgW="279279" imgH="203112" progId="Equation.3">
                  <p:embed/>
                </p:oleObj>
              </mc:Choice>
              <mc:Fallback>
                <p:oleObj name="方程式" r:id="rId3" imgW="279279" imgH="203112" progId="Equation.3">
                  <p:embed/>
                  <p:pic>
                    <p:nvPicPr>
                      <p:cNvPr id="198659" name="Object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37458" y="4143000"/>
                        <a:ext cx="431800" cy="314325"/>
                      </a:xfrm>
                      <a:prstGeom prst="rect">
                        <a:avLst/>
                      </a:prstGeom>
                      <a:solidFill>
                        <a:srgbClr val="FFFFCC"/>
                      </a:solidFill>
                      <a:ln>
                        <a:noFill/>
                      </a:ln>
                      <a:effectLst/>
                    </p:spPr>
                  </p:pic>
                </p:oleObj>
              </mc:Fallback>
            </mc:AlternateContent>
          </a:graphicData>
        </a:graphic>
      </p:graphicFrame>
      <p:sp>
        <p:nvSpPr>
          <p:cNvPr id="198660" name="Line 11"/>
          <p:cNvSpPr>
            <a:spLocks noChangeShapeType="1"/>
          </p:cNvSpPr>
          <p:nvPr/>
        </p:nvSpPr>
        <p:spPr bwMode="auto">
          <a:xfrm flipH="1">
            <a:off x="3192995" y="3927100"/>
            <a:ext cx="576263" cy="9366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98661" name="Line 12"/>
          <p:cNvSpPr>
            <a:spLocks noChangeShapeType="1"/>
          </p:cNvSpPr>
          <p:nvPr/>
        </p:nvSpPr>
        <p:spPr bwMode="auto">
          <a:xfrm>
            <a:off x="3121558" y="3927100"/>
            <a:ext cx="720725" cy="9366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TW" altLang="en-US"/>
          </a:p>
        </p:txBody>
      </p:sp>
      <p:sp>
        <p:nvSpPr>
          <p:cNvPr id="198662" name="文字方塊 12"/>
          <p:cNvSpPr txBox="1">
            <a:spLocks noChangeArrowheads="1"/>
          </p:cNvSpPr>
          <p:nvPr/>
        </p:nvSpPr>
        <p:spPr bwMode="auto">
          <a:xfrm>
            <a:off x="1364195" y="5322512"/>
            <a:ext cx="5400675" cy="36988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我們能測量粒子的位置，但卻不能預測未來的位置。</a:t>
            </a:r>
          </a:p>
        </p:txBody>
      </p:sp>
      <p:sp>
        <p:nvSpPr>
          <p:cNvPr id="198663" name="Text Box 16"/>
          <p:cNvSpPr txBox="1">
            <a:spLocks noChangeArrowheads="1"/>
          </p:cNvSpPr>
          <p:nvPr/>
        </p:nvSpPr>
        <p:spPr bwMode="auto">
          <a:xfrm>
            <a:off x="4493158" y="4082675"/>
            <a:ext cx="25923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可以量的不能算！</a:t>
            </a:r>
          </a:p>
        </p:txBody>
      </p:sp>
      <p:sp>
        <p:nvSpPr>
          <p:cNvPr id="198664" name="文字方塊 15"/>
          <p:cNvSpPr txBox="1">
            <a:spLocks noChangeArrowheads="1"/>
          </p:cNvSpPr>
          <p:nvPr/>
        </p:nvSpPr>
        <p:spPr bwMode="auto">
          <a:xfrm>
            <a:off x="778407" y="1650625"/>
            <a:ext cx="79200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粒子的動量與位置無法同時測量，因此起始位置與起始速度就不能同時給定！</a:t>
            </a:r>
          </a:p>
        </p:txBody>
      </p:sp>
      <p:sp>
        <p:nvSpPr>
          <p:cNvPr id="198665" name="文字方塊 16"/>
          <p:cNvSpPr txBox="1">
            <a:spLocks noChangeArrowheads="1"/>
          </p:cNvSpPr>
          <p:nvPr/>
        </p:nvSpPr>
        <p:spPr bwMode="auto">
          <a:xfrm>
            <a:off x="778408" y="3153987"/>
            <a:ext cx="5143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粒子的位置與動量作為時間函數並不能嚴格定義</a:t>
            </a:r>
          </a:p>
        </p:txBody>
      </p:sp>
      <p:sp>
        <p:nvSpPr>
          <p:cNvPr id="198666" name="文字方塊 17"/>
          <p:cNvSpPr txBox="1">
            <a:spLocks noChangeArrowheads="1"/>
          </p:cNvSpPr>
          <p:nvPr/>
        </p:nvSpPr>
        <p:spPr bwMode="auto">
          <a:xfrm>
            <a:off x="778408" y="2658687"/>
            <a:ext cx="65722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即使此刻將位置測準，因為速度不準，下一刻位置就測不準了！</a:t>
            </a:r>
          </a:p>
        </p:txBody>
      </p:sp>
      <p:sp>
        <p:nvSpPr>
          <p:cNvPr id="198667" name="矩形 13"/>
          <p:cNvSpPr>
            <a:spLocks noChangeArrowheads="1"/>
          </p:cNvSpPr>
          <p:nvPr/>
        </p:nvSpPr>
        <p:spPr bwMode="auto">
          <a:xfrm>
            <a:off x="778408" y="2153862"/>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因此它們隨時間的演化就無法計算出來。</a:t>
            </a:r>
          </a:p>
        </p:txBody>
      </p:sp>
      <p:sp>
        <p:nvSpPr>
          <p:cNvPr id="2" name="文字方塊 1"/>
          <p:cNvSpPr txBox="1"/>
          <p:nvPr/>
        </p:nvSpPr>
        <p:spPr bwMode="auto">
          <a:xfrm>
            <a:off x="778407" y="1145775"/>
            <a:ext cx="734429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即使電子是處於粒子狀的態，他都不完全像古典的牛頓粒子！</a:t>
            </a:r>
          </a:p>
        </p:txBody>
      </p:sp>
    </p:spTree>
    <p:extLst>
      <p:ext uri="{BB962C8B-B14F-4D97-AF65-F5344CB8AC3E}">
        <p14:creationId xmlns:p14="http://schemas.microsoft.com/office/powerpoint/2010/main" val="385892749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3" name="文字方塊 2"/>
          <p:cNvSpPr txBox="1">
            <a:spLocks noChangeArrowheads="1"/>
          </p:cNvSpPr>
          <p:nvPr/>
        </p:nvSpPr>
        <p:spPr bwMode="auto">
          <a:xfrm>
            <a:off x="3216275" y="808038"/>
            <a:ext cx="352901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當然你也不要過度恐慌！</a:t>
            </a:r>
          </a:p>
        </p:txBody>
      </p:sp>
      <p:sp>
        <p:nvSpPr>
          <p:cNvPr id="199684" name="文字方塊 5"/>
          <p:cNvSpPr txBox="1">
            <a:spLocks noChangeArrowheads="1"/>
          </p:cNvSpPr>
          <p:nvPr/>
        </p:nvSpPr>
        <p:spPr bwMode="auto">
          <a:xfrm>
            <a:off x="1204913" y="1393825"/>
            <a:ext cx="417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latin typeface="Calibri" pitchFamily="34" charset="0"/>
              </a:rPr>
              <a:t>電子是一個受測不準原理限制的粒子！</a:t>
            </a:r>
          </a:p>
        </p:txBody>
      </p:sp>
      <p:sp>
        <p:nvSpPr>
          <p:cNvPr id="199685" name="文字方塊 4"/>
          <p:cNvSpPr txBox="1">
            <a:spLocks noChangeArrowheads="1"/>
          </p:cNvSpPr>
          <p:nvPr/>
        </p:nvSpPr>
        <p:spPr bwMode="auto">
          <a:xfrm>
            <a:off x="1214438" y="2401888"/>
            <a:ext cx="28082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i="1"/>
              <a:t>h</a:t>
            </a:r>
            <a:r>
              <a:rPr lang="zh-TW" altLang="en-US" sz="1800" i="1"/>
              <a:t> </a:t>
            </a:r>
            <a:r>
              <a:rPr lang="zh-TW" altLang="en-US" sz="1800"/>
              <a:t>是一個很小的數。</a:t>
            </a:r>
          </a:p>
        </p:txBody>
      </p:sp>
      <p:sp>
        <p:nvSpPr>
          <p:cNvPr id="199686" name="文字方塊 5"/>
          <p:cNvSpPr txBox="1">
            <a:spLocks noChangeArrowheads="1"/>
          </p:cNvSpPr>
          <p:nvPr/>
        </p:nvSpPr>
        <p:spPr bwMode="auto">
          <a:xfrm>
            <a:off x="1214438" y="2852936"/>
            <a:ext cx="72929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如果你的測量與計算的精確度不高，牛頓粒子其實是一個很好的近似！</a:t>
            </a:r>
          </a:p>
        </p:txBody>
      </p:sp>
      <p:cxnSp>
        <p:nvCxnSpPr>
          <p:cNvPr id="199687" name="AutoShape 8"/>
          <p:cNvCxnSpPr>
            <a:cxnSpLocks noChangeShapeType="1"/>
          </p:cNvCxnSpPr>
          <p:nvPr/>
        </p:nvCxnSpPr>
        <p:spPr bwMode="auto">
          <a:xfrm>
            <a:off x="3394075" y="3492500"/>
            <a:ext cx="2089150" cy="6477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199688" name="Oval 9"/>
          <p:cNvSpPr>
            <a:spLocks noChangeArrowheads="1"/>
          </p:cNvSpPr>
          <p:nvPr/>
        </p:nvSpPr>
        <p:spPr bwMode="auto">
          <a:xfrm>
            <a:off x="3968750" y="3492500"/>
            <a:ext cx="144463" cy="144463"/>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sp>
        <p:nvSpPr>
          <p:cNvPr id="199690" name="文字方塊 9"/>
          <p:cNvSpPr txBox="1">
            <a:spLocks noChangeArrowheads="1"/>
          </p:cNvSpPr>
          <p:nvPr/>
        </p:nvSpPr>
        <p:spPr bwMode="auto">
          <a:xfrm>
            <a:off x="1341438" y="5272088"/>
            <a:ext cx="59769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量子的怪異現象只有在微小的微觀世界才會變得重要。</a:t>
            </a:r>
          </a:p>
        </p:txBody>
      </p:sp>
      <p:sp>
        <p:nvSpPr>
          <p:cNvPr id="199691" name="文字方塊 10"/>
          <p:cNvSpPr txBox="1">
            <a:spLocks noChangeArrowheads="1"/>
          </p:cNvSpPr>
          <p:nvPr/>
        </p:nvSpPr>
        <p:spPr bwMode="auto">
          <a:xfrm>
            <a:off x="1341438" y="5724525"/>
            <a:ext cx="50768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在日常生活中，牛頓力學是足夠的！</a:t>
            </a:r>
          </a:p>
        </p:txBody>
      </p:sp>
      <mc:AlternateContent xmlns:mc="http://schemas.openxmlformats.org/markup-compatibility/2006" xmlns:a14="http://schemas.microsoft.com/office/drawing/2010/main">
        <mc:Choice Requires="a14">
          <p:sp>
            <p:nvSpPr>
              <p:cNvPr id="13" name="文字方塊 12"/>
              <p:cNvSpPr txBox="1"/>
              <p:nvPr/>
            </p:nvSpPr>
            <p:spPr bwMode="auto">
              <a:xfrm>
                <a:off x="3749903" y="1774835"/>
                <a:ext cx="1377493" cy="616451"/>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zh-CN" altLang="en-US" sz="1800" i="1" smtClean="0">
                          <a:latin typeface="Cambria Math"/>
                        </a:rPr>
                        <m:t>∆</m:t>
                      </m:r>
                      <m:r>
                        <a:rPr lang="en-US" altLang="zh-CN" sz="1800" b="0" i="1" smtClean="0">
                          <a:latin typeface="Cambria Math"/>
                        </a:rPr>
                        <m:t>𝑥</m:t>
                      </m:r>
                      <m:r>
                        <a:rPr lang="en-US" altLang="zh-CN" sz="1800" b="0" i="1" smtClean="0">
                          <a:latin typeface="Cambria Math"/>
                          <a:ea typeface="Cambria Math"/>
                        </a:rPr>
                        <m:t>∙∆</m:t>
                      </m:r>
                      <m:r>
                        <a:rPr lang="en-US" altLang="zh-CN" sz="1800" b="0" i="1" smtClean="0">
                          <a:latin typeface="Cambria Math"/>
                          <a:ea typeface="Cambria Math"/>
                        </a:rPr>
                        <m:t>𝑝</m:t>
                      </m:r>
                      <m:r>
                        <a:rPr lang="en-US" altLang="zh-CN" sz="1800" b="0" i="1" smtClean="0">
                          <a:latin typeface="Cambria Math"/>
                          <a:ea typeface="Cambria Math"/>
                        </a:rPr>
                        <m:t>&gt;</m:t>
                      </m:r>
                      <m:f>
                        <m:fPr>
                          <m:ctrlPr>
                            <a:rPr lang="en-US" altLang="zh-CN" sz="1800" b="0" i="1" smtClean="0">
                              <a:latin typeface="Cambria Math" panose="02040503050406030204" pitchFamily="18" charset="0"/>
                              <a:ea typeface="Cambria Math"/>
                            </a:rPr>
                          </m:ctrlPr>
                        </m:fPr>
                        <m:num>
                          <m:r>
                            <a:rPr lang="en-US" altLang="zh-CN" sz="1800" b="0" i="1" smtClean="0">
                              <a:latin typeface="Cambria Math"/>
                              <a:ea typeface="Cambria Math"/>
                            </a:rPr>
                            <m:t>ℏ</m:t>
                          </m:r>
                        </m:num>
                        <m:den>
                          <m:r>
                            <a:rPr lang="en-US" altLang="zh-CN" sz="1800" b="0" i="1" smtClean="0">
                              <a:latin typeface="Cambria Math"/>
                              <a:ea typeface="Cambria Math"/>
                            </a:rPr>
                            <m:t>2</m:t>
                          </m:r>
                        </m:den>
                      </m:f>
                    </m:oMath>
                  </m:oMathPara>
                </a14:m>
                <a:endParaRPr lang="zh-CN" altLang="en-US" sz="1800" i="1" dirty="0"/>
              </a:p>
            </p:txBody>
          </p:sp>
        </mc:Choice>
        <mc:Fallback xmlns="">
          <p:sp>
            <p:nvSpPr>
              <p:cNvPr id="13" name="文字方塊 12"/>
              <p:cNvSpPr txBox="1">
                <a:spLocks noRot="1" noChangeAspect="1" noMove="1" noResize="1" noEditPoints="1" noAdjustHandles="1" noChangeArrowheads="1" noChangeShapeType="1" noTextEdit="1"/>
              </p:cNvSpPr>
              <p:nvPr/>
            </p:nvSpPr>
            <p:spPr bwMode="auto">
              <a:xfrm>
                <a:off x="3749903" y="1774835"/>
                <a:ext cx="1377493" cy="616451"/>
              </a:xfrm>
              <a:prstGeom prst="rect">
                <a:avLst/>
              </a:prstGeom>
              <a:blipFill rotWithShape="1">
                <a:blip r:embed="rId5"/>
                <a:stretch>
                  <a:fillRect/>
                </a:stretch>
              </a:blipFill>
              <a:ln>
                <a:noFill/>
              </a:ln>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 name="矩形 10">
                <a:extLst>
                  <a:ext uri="{FF2B5EF4-FFF2-40B4-BE49-F238E27FC236}">
                    <a16:creationId xmlns:a16="http://schemas.microsoft.com/office/drawing/2014/main" id="{B939A469-873E-8D45-BA41-A6A4B985230E}"/>
                  </a:ext>
                </a:extLst>
              </p:cNvPr>
              <p:cNvSpPr/>
              <p:nvPr/>
            </p:nvSpPr>
            <p:spPr>
              <a:xfrm>
                <a:off x="3749903" y="2454863"/>
                <a:ext cx="2342949"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altLang="zh-TW" sz="1800" i="1" smtClean="0">
                          <a:latin typeface="Cambria Math"/>
                        </a:rPr>
                        <m:t>h</m:t>
                      </m:r>
                      <m:r>
                        <a:rPr lang="en-US" altLang="zh-TW" sz="1800" b="0" i="1" smtClean="0">
                          <a:latin typeface="Cambria Math" panose="02040503050406030204" pitchFamily="18" charset="0"/>
                        </a:rPr>
                        <m:t>=6.625</m:t>
                      </m:r>
                      <m:r>
                        <a:rPr lang="en-US" altLang="zh-TW" sz="1800" b="0" i="1" smtClean="0">
                          <a:latin typeface="Cambria Math" panose="02040503050406030204" pitchFamily="18" charset="0"/>
                          <a:ea typeface="Cambria Math" panose="02040503050406030204" pitchFamily="18" charset="0"/>
                        </a:rPr>
                        <m:t>×</m:t>
                      </m:r>
                      <m:sSup>
                        <m:sSupPr>
                          <m:ctrlPr>
                            <a:rPr lang="en-US" altLang="zh-TW" sz="1800" b="0" i="1" smtClean="0">
                              <a:latin typeface="Cambria Math" panose="02040503050406030204" pitchFamily="18" charset="0"/>
                              <a:ea typeface="Cambria Math" panose="02040503050406030204" pitchFamily="18" charset="0"/>
                            </a:rPr>
                          </m:ctrlPr>
                        </m:sSupPr>
                        <m:e>
                          <m:r>
                            <a:rPr lang="en-US" altLang="zh-TW" sz="1800" b="0" i="1" smtClean="0">
                              <a:latin typeface="Cambria Math" panose="02040503050406030204" pitchFamily="18" charset="0"/>
                              <a:ea typeface="Cambria Math" panose="02040503050406030204" pitchFamily="18" charset="0"/>
                            </a:rPr>
                            <m:t>10</m:t>
                          </m:r>
                        </m:e>
                        <m:sup>
                          <m:r>
                            <a:rPr lang="en-US" altLang="zh-TW" sz="1800" b="0" i="1" smtClean="0">
                              <a:latin typeface="Cambria Math" panose="02040503050406030204" pitchFamily="18" charset="0"/>
                              <a:ea typeface="Cambria Math" panose="02040503050406030204" pitchFamily="18" charset="0"/>
                            </a:rPr>
                            <m:t>−34</m:t>
                          </m:r>
                        </m:sup>
                      </m:sSup>
                      <m:r>
                        <m:rPr>
                          <m:nor/>
                        </m:rPr>
                        <a:rPr lang="en-US" altLang="zh-TW" sz="1800" b="0" i="0" smtClean="0">
                          <a:latin typeface="Cambria Math" panose="02040503050406030204" pitchFamily="18" charset="0"/>
                          <a:ea typeface="Cambria Math" panose="02040503050406030204" pitchFamily="18" charset="0"/>
                        </a:rPr>
                        <m:t>J</m:t>
                      </m:r>
                      <m:r>
                        <a:rPr lang="en-US" altLang="zh-TW" sz="1800" b="0" i="1" smtClean="0">
                          <a:latin typeface="Cambria Math" panose="02040503050406030204" pitchFamily="18" charset="0"/>
                          <a:ea typeface="Cambria Math" panose="02040503050406030204" pitchFamily="18" charset="0"/>
                        </a:rPr>
                        <m:t>∙</m:t>
                      </m:r>
                      <m:r>
                        <a:rPr lang="en-US" altLang="zh-TW" sz="1800" b="0" i="1" smtClean="0">
                          <a:latin typeface="Cambria Math" panose="02040503050406030204" pitchFamily="18" charset="0"/>
                          <a:ea typeface="Cambria Math" panose="02040503050406030204" pitchFamily="18" charset="0"/>
                        </a:rPr>
                        <m:t>𝑠</m:t>
                      </m:r>
                    </m:oMath>
                  </m:oMathPara>
                </a14:m>
                <a:endParaRPr lang="zh-TW" altLang="en-US" sz="1800" dirty="0"/>
              </a:p>
            </p:txBody>
          </p:sp>
        </mc:Choice>
        <mc:Fallback xmlns="">
          <p:sp>
            <p:nvSpPr>
              <p:cNvPr id="14" name="矩形 10">
                <a:extLst>
                  <a:ext uri="{FF2B5EF4-FFF2-40B4-BE49-F238E27FC236}">
                    <a16:creationId xmlns:a16="http://schemas.microsoft.com/office/drawing/2014/main" id="{B939A469-873E-8D45-BA41-A6A4B985230E}"/>
                  </a:ext>
                </a:extLst>
              </p:cNvPr>
              <p:cNvSpPr>
                <a:spLocks noRot="1" noChangeAspect="1" noMove="1" noResize="1" noEditPoints="1" noAdjustHandles="1" noChangeArrowheads="1" noChangeShapeType="1" noTextEdit="1"/>
              </p:cNvSpPr>
              <p:nvPr/>
            </p:nvSpPr>
            <p:spPr>
              <a:xfrm>
                <a:off x="3749903" y="2454863"/>
                <a:ext cx="2342949" cy="369332"/>
              </a:xfrm>
              <a:prstGeom prst="rect">
                <a:avLst/>
              </a:prstGeom>
              <a:blipFill>
                <a:blip r:embed="rId6"/>
                <a:stretch>
                  <a:fillRect b="-6667"/>
                </a:stretch>
              </a:blipFill>
            </p:spPr>
            <p:txBody>
              <a:bodyPr/>
              <a:lstStyle/>
              <a:p>
                <a:r>
                  <a:rPr lang="en-TW">
                    <a:noFill/>
                  </a:rPr>
                  <a:t> </a:t>
                </a:r>
              </a:p>
            </p:txBody>
          </p:sp>
        </mc:Fallback>
      </mc:AlternateContent>
    </p:spTree>
    <p:extLst>
      <p:ext uri="{BB962C8B-B14F-4D97-AF65-F5344CB8AC3E}">
        <p14:creationId xmlns:p14="http://schemas.microsoft.com/office/powerpoint/2010/main" val="1645719070"/>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Picture 4" descr="f39_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6774" y="2852862"/>
            <a:ext cx="338455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7" name="文字方塊 12"/>
          <p:cNvSpPr txBox="1">
            <a:spLocks noChangeArrowheads="1"/>
          </p:cNvSpPr>
          <p:nvPr/>
        </p:nvSpPr>
        <p:spPr bwMode="auto">
          <a:xfrm>
            <a:off x="897129" y="5739054"/>
            <a:ext cx="5853112" cy="36988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波函數是可以</a:t>
            </a:r>
            <a:r>
              <a:rPr lang="zh-TW" altLang="en-US" sz="1800">
                <a:solidFill>
                  <a:srgbClr val="FF0000"/>
                </a:solidFill>
              </a:rPr>
              <a:t>完全確定的</a:t>
            </a:r>
            <a:r>
              <a:rPr lang="zh-TW" altLang="en-US" sz="1800"/>
              <a:t>，但波函數卻是無法測量的！</a:t>
            </a:r>
          </a:p>
        </p:txBody>
      </p:sp>
      <p:sp>
        <p:nvSpPr>
          <p:cNvPr id="200708" name="文字方塊 14"/>
          <p:cNvSpPr txBox="1">
            <a:spLocks noChangeArrowheads="1"/>
          </p:cNvSpPr>
          <p:nvPr/>
        </p:nvSpPr>
        <p:spPr bwMode="auto">
          <a:xfrm>
            <a:off x="888827" y="1125594"/>
            <a:ext cx="8136259" cy="458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lnSpc>
                <a:spcPct val="150000"/>
              </a:lnSpc>
              <a:spcBef>
                <a:spcPct val="0"/>
              </a:spcBef>
              <a:buFontTx/>
              <a:buNone/>
            </a:pPr>
            <a:r>
              <a:rPr lang="zh-TW" altLang="en-US" sz="1800" dirty="0"/>
              <a:t>波函數的演化是由波方程式控制，給定起始波函數就能預測未來任一時刻的波。</a:t>
            </a:r>
          </a:p>
        </p:txBody>
      </p:sp>
      <p:sp>
        <p:nvSpPr>
          <p:cNvPr id="200709" name="Text Box 16"/>
          <p:cNvSpPr txBox="1">
            <a:spLocks noChangeArrowheads="1"/>
          </p:cNvSpPr>
          <p:nvPr/>
        </p:nvSpPr>
        <p:spPr bwMode="auto">
          <a:xfrm>
            <a:off x="900237" y="5314587"/>
            <a:ext cx="25923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可以算的不能量！</a:t>
            </a:r>
          </a:p>
        </p:txBody>
      </p:sp>
      <p:sp>
        <p:nvSpPr>
          <p:cNvPr id="2" name="文字方塊 10">
            <a:extLst>
              <a:ext uri="{FF2B5EF4-FFF2-40B4-BE49-F238E27FC236}">
                <a16:creationId xmlns:a16="http://schemas.microsoft.com/office/drawing/2014/main" id="{F6F24BF9-C962-4ECF-CD5C-400BF837760B}"/>
              </a:ext>
            </a:extLst>
          </p:cNvPr>
          <p:cNvSpPr txBox="1"/>
          <p:nvPr/>
        </p:nvSpPr>
        <p:spPr bwMode="auto">
          <a:xfrm>
            <a:off x="893472" y="756262"/>
            <a:ext cx="54546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即使電子是處於波狀的態，它也不完全像一般的波！</a:t>
            </a:r>
          </a:p>
        </p:txBody>
      </p:sp>
      <p:sp>
        <p:nvSpPr>
          <p:cNvPr id="3" name="文字方塊 13">
            <a:extLst>
              <a:ext uri="{FF2B5EF4-FFF2-40B4-BE49-F238E27FC236}">
                <a16:creationId xmlns:a16="http://schemas.microsoft.com/office/drawing/2014/main" id="{74D1E233-93E1-3F49-F0C1-5E94AF9A2984}"/>
              </a:ext>
            </a:extLst>
          </p:cNvPr>
          <p:cNvSpPr txBox="1">
            <a:spLocks noChangeArrowheads="1"/>
          </p:cNvSpPr>
          <p:nvPr/>
        </p:nvSpPr>
        <p:spPr bwMode="auto">
          <a:xfrm>
            <a:off x="900237" y="2210192"/>
            <a:ext cx="6048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一觀察測量，波性就消失了，只看到電子是一顆粒子</a:t>
            </a:r>
          </a:p>
        </p:txBody>
      </p:sp>
      <p:sp>
        <p:nvSpPr>
          <p:cNvPr id="5" name="TextBox 4">
            <a:extLst>
              <a:ext uri="{FF2B5EF4-FFF2-40B4-BE49-F238E27FC236}">
                <a16:creationId xmlns:a16="http://schemas.microsoft.com/office/drawing/2014/main" id="{F5CA3F8D-2639-10F5-A16D-2919296DDB14}"/>
              </a:ext>
            </a:extLst>
          </p:cNvPr>
          <p:cNvSpPr txBox="1"/>
          <p:nvPr/>
        </p:nvSpPr>
        <p:spPr>
          <a:xfrm>
            <a:off x="878390" y="1695831"/>
            <a:ext cx="4572000" cy="369332"/>
          </a:xfrm>
          <a:prstGeom prst="rect">
            <a:avLst/>
          </a:prstGeom>
          <a:noFill/>
        </p:spPr>
        <p:txBody>
          <a:bodyPr wrap="square">
            <a:spAutoFit/>
          </a:bodyPr>
          <a:lstStyle/>
          <a:p>
            <a:pPr eaLnBrk="1" hangingPunct="1">
              <a:spcBef>
                <a:spcPct val="0"/>
              </a:spcBef>
              <a:buFontTx/>
              <a:buNone/>
            </a:pPr>
            <a:r>
              <a:rPr lang="zh-TW" altLang="en-US" sz="1800" dirty="0"/>
              <a:t>然而波函數是複數，因此無法測量。</a:t>
            </a:r>
          </a:p>
        </p:txBody>
      </p:sp>
      <p:pic>
        <p:nvPicPr>
          <p:cNvPr id="7" name="Picture 2" descr="http://popartmachine.com/artwork/MIA-MIA_.2634C/0/Katsushika-Hokusai-The-Hollow-of-the-Deep-Sea-Wave-off-Kanagawa-1825---1829-painting-artwork-print.jpg">
            <a:extLst>
              <a:ext uri="{FF2B5EF4-FFF2-40B4-BE49-F238E27FC236}">
                <a16:creationId xmlns:a16="http://schemas.microsoft.com/office/drawing/2014/main" id="{1F9E0E47-D41B-5043-D9E1-1F83C379508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8024" y="2874042"/>
            <a:ext cx="3311504" cy="2207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3276212"/>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4" descr="4020"/>
          <p:cNvPicPr>
            <a:picLocks noChangeAspect="1" noChangeArrowheads="1"/>
          </p:cNvPicPr>
          <p:nvPr/>
        </p:nvPicPr>
        <p:blipFill>
          <a:blip r:embed="rId2">
            <a:extLst>
              <a:ext uri="{28A0092B-C50C-407E-A947-70E740481C1C}">
                <a14:useLocalDpi xmlns:a14="http://schemas.microsoft.com/office/drawing/2010/main" val="0"/>
              </a:ext>
            </a:extLst>
          </a:blip>
          <a:srcRect b="11456"/>
          <a:stretch>
            <a:fillRect/>
          </a:stretch>
        </p:blipFill>
        <p:spPr bwMode="auto">
          <a:xfrm>
            <a:off x="2771156" y="1167961"/>
            <a:ext cx="2080443" cy="692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5" name="Oval 7"/>
          <p:cNvSpPr>
            <a:spLocks noChangeArrowheads="1"/>
          </p:cNvSpPr>
          <p:nvPr/>
        </p:nvSpPr>
        <p:spPr bwMode="auto">
          <a:xfrm>
            <a:off x="1293740" y="1361636"/>
            <a:ext cx="320675" cy="317500"/>
          </a:xfrm>
          <a:prstGeom prst="ellipse">
            <a:avLst/>
          </a:prstGeom>
          <a:solidFill>
            <a:srgbClr val="00B050"/>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sp>
        <p:nvSpPr>
          <p:cNvPr id="197636" name="文字方塊 3"/>
          <p:cNvSpPr txBox="1">
            <a:spLocks noChangeArrowheads="1"/>
          </p:cNvSpPr>
          <p:nvPr/>
        </p:nvSpPr>
        <p:spPr bwMode="auto">
          <a:xfrm>
            <a:off x="1019796" y="672661"/>
            <a:ext cx="62150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電子是一個怪異的東西，它又像粒子，又像波</a:t>
            </a:r>
          </a:p>
        </p:txBody>
      </p:sp>
      <p:pic>
        <p:nvPicPr>
          <p:cNvPr id="5" name="Picture 2" descr="C:\Users\Chia-Hung Chang\AppData\Local\Microsoft\Windows\Temporary Internet Files\Content.IE5\3YGSGRC9\A3a020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8913" y="2530712"/>
            <a:ext cx="3502720" cy="2627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8" name="文字方塊 5"/>
          <p:cNvSpPr txBox="1">
            <a:spLocks noChangeArrowheads="1"/>
          </p:cNvSpPr>
          <p:nvPr/>
        </p:nvSpPr>
        <p:spPr bwMode="auto">
          <a:xfrm>
            <a:off x="951359" y="1969412"/>
            <a:ext cx="6697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可是這兩個不相容的圖像都必須捨去一些特性才能並存！</a:t>
            </a:r>
          </a:p>
        </p:txBody>
      </p:sp>
      <p:sp>
        <p:nvSpPr>
          <p:cNvPr id="197639" name="矩形 6"/>
          <p:cNvSpPr>
            <a:spLocks noChangeArrowheads="1"/>
          </p:cNvSpPr>
          <p:nvPr/>
        </p:nvSpPr>
        <p:spPr bwMode="auto">
          <a:xfrm>
            <a:off x="1043609" y="5349598"/>
            <a:ext cx="69294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電子是粒子，但此粒子的位置與動量不能同時精確測量。</a:t>
            </a:r>
          </a:p>
        </p:txBody>
      </p:sp>
      <p:sp>
        <p:nvSpPr>
          <p:cNvPr id="197640" name="矩形 7"/>
          <p:cNvSpPr>
            <a:spLocks noChangeArrowheads="1"/>
          </p:cNvSpPr>
          <p:nvPr/>
        </p:nvSpPr>
        <p:spPr bwMode="auto">
          <a:xfrm>
            <a:off x="1043608" y="5733256"/>
            <a:ext cx="77168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電子是波，只是電子的無法觀察測量，一測量，電子就以粒子的型式出現。</a:t>
            </a:r>
          </a:p>
        </p:txBody>
      </p:sp>
      <p:pic>
        <p:nvPicPr>
          <p:cNvPr id="9" name="Picture 4" descr="http://3.bp.blogspot.com/_fhVpDW9sV30/Sl75VRBx53I/AAAAAAAAJUU/72t0-ny4WU8/s400/Sphinx-Bost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7004" y="2523410"/>
            <a:ext cx="2650975" cy="2627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9851569"/>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文字方塊 3"/>
          <p:cNvSpPr txBox="1">
            <a:spLocks noChangeArrowheads="1"/>
          </p:cNvSpPr>
          <p:nvPr/>
        </p:nvSpPr>
        <p:spPr bwMode="auto">
          <a:xfrm>
            <a:off x="3059832" y="1196752"/>
            <a:ext cx="29527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ea typeface="新細明體" pitchFamily="18" charset="-120"/>
              </a:defRPr>
            </a:lvl1pPr>
            <a:lvl2pPr marL="742950" indent="-285750">
              <a:defRPr kumimoji="1" sz="2400">
                <a:solidFill>
                  <a:schemeClr val="tx1"/>
                </a:solidFill>
                <a:latin typeface="Times New Roman" pitchFamily="18" charset="0"/>
                <a:ea typeface="新細明體" pitchFamily="18" charset="-120"/>
              </a:defRPr>
            </a:lvl2pPr>
            <a:lvl3pPr marL="1143000" indent="-228600">
              <a:defRPr kumimoji="1" sz="2400">
                <a:solidFill>
                  <a:schemeClr val="tx1"/>
                </a:solidFill>
                <a:latin typeface="Times New Roman" pitchFamily="18" charset="0"/>
                <a:ea typeface="新細明體" pitchFamily="18" charset="-120"/>
              </a:defRPr>
            </a:lvl3pPr>
            <a:lvl4pPr marL="1600200" indent="-228600">
              <a:defRPr kumimoji="1" sz="2400">
                <a:solidFill>
                  <a:schemeClr val="tx1"/>
                </a:solidFill>
                <a:latin typeface="Times New Roman" pitchFamily="18" charset="0"/>
                <a:ea typeface="新細明體" pitchFamily="18" charset="-120"/>
              </a:defRPr>
            </a:lvl4pPr>
            <a:lvl5pPr marL="2057400" indent="-228600">
              <a:defRPr kumimoji="1" sz="2400">
                <a:solidFill>
                  <a:schemeClr val="tx1"/>
                </a:solidFill>
                <a:latin typeface="Times New Roman" pitchFamily="18" charset="0"/>
                <a:ea typeface="新細明體" pitchFamily="18" charset="-120"/>
              </a:defRPr>
            </a:lvl5pPr>
            <a:lvl6pPr marL="2514600" indent="-228600" fontAlgn="base">
              <a:spcBef>
                <a:spcPct val="0"/>
              </a:spcBef>
              <a:spcAft>
                <a:spcPct val="0"/>
              </a:spcAft>
              <a:defRPr kumimoji="1" sz="2400">
                <a:solidFill>
                  <a:schemeClr val="tx1"/>
                </a:solidFill>
                <a:latin typeface="Times New Roman" pitchFamily="18" charset="0"/>
                <a:ea typeface="新細明體" pitchFamily="18" charset="-120"/>
              </a:defRPr>
            </a:lvl6pPr>
            <a:lvl7pPr marL="2971800" indent="-228600" fontAlgn="base">
              <a:spcBef>
                <a:spcPct val="0"/>
              </a:spcBef>
              <a:spcAft>
                <a:spcPct val="0"/>
              </a:spcAft>
              <a:defRPr kumimoji="1" sz="2400">
                <a:solidFill>
                  <a:schemeClr val="tx1"/>
                </a:solidFill>
                <a:latin typeface="Times New Roman" pitchFamily="18" charset="0"/>
                <a:ea typeface="新細明體" pitchFamily="18" charset="-120"/>
              </a:defRPr>
            </a:lvl7pPr>
            <a:lvl8pPr marL="3429000" indent="-228600" fontAlgn="base">
              <a:spcBef>
                <a:spcPct val="0"/>
              </a:spcBef>
              <a:spcAft>
                <a:spcPct val="0"/>
              </a:spcAft>
              <a:defRPr kumimoji="1" sz="2400">
                <a:solidFill>
                  <a:schemeClr val="tx1"/>
                </a:solidFill>
                <a:latin typeface="Times New Roman" pitchFamily="18" charset="0"/>
                <a:ea typeface="新細明體" pitchFamily="18" charset="-120"/>
              </a:defRPr>
            </a:lvl8pPr>
            <a:lvl9pPr marL="3886200" indent="-228600" fontAlgn="base">
              <a:spcBef>
                <a:spcPct val="0"/>
              </a:spcBef>
              <a:spcAft>
                <a:spcPct val="0"/>
              </a:spcAft>
              <a:defRPr kumimoji="1" sz="2400">
                <a:solidFill>
                  <a:schemeClr val="tx1"/>
                </a:solidFill>
                <a:latin typeface="Times New Roman" pitchFamily="18" charset="0"/>
                <a:ea typeface="新細明體" pitchFamily="18" charset="-120"/>
              </a:defRPr>
            </a:lvl9pPr>
          </a:lstStyle>
          <a:p>
            <a:r>
              <a:rPr lang="zh-TW" altLang="en-US" sz="1800" dirty="0">
                <a:latin typeface="Calibri" pitchFamily="34" charset="0"/>
              </a:rPr>
              <a:t>終極的粒子</a:t>
            </a:r>
            <a:r>
              <a:rPr lang="en-US" altLang="zh-TW" sz="1800" dirty="0">
                <a:latin typeface="Calibri" pitchFamily="34" charset="0"/>
              </a:rPr>
              <a:t>-</a:t>
            </a:r>
            <a:r>
              <a:rPr lang="zh-TW" altLang="en-US" sz="1800" dirty="0">
                <a:latin typeface="Calibri" pitchFamily="34" charset="0"/>
              </a:rPr>
              <a:t>電子的真面目</a:t>
            </a:r>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6866"/>
          <a:stretch/>
        </p:blipFill>
        <p:spPr bwMode="auto">
          <a:xfrm>
            <a:off x="2555776" y="1988840"/>
            <a:ext cx="3810000" cy="298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7538339"/>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03778" name="Picture 4" descr="4020"/>
          <p:cNvPicPr>
            <a:picLocks noChangeAspect="1" noChangeArrowheads="1"/>
          </p:cNvPicPr>
          <p:nvPr/>
        </p:nvPicPr>
        <p:blipFill>
          <a:blip r:embed="rId2">
            <a:extLst>
              <a:ext uri="{28A0092B-C50C-407E-A947-70E740481C1C}">
                <a14:useLocalDpi xmlns:a14="http://schemas.microsoft.com/office/drawing/2010/main" val="0"/>
              </a:ext>
            </a:extLst>
          </a:blip>
          <a:srcRect b="11456"/>
          <a:stretch>
            <a:fillRect/>
          </a:stretch>
        </p:blipFill>
        <p:spPr bwMode="auto">
          <a:xfrm>
            <a:off x="4067175" y="1484313"/>
            <a:ext cx="2724150"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79" name="Oval 7"/>
          <p:cNvSpPr>
            <a:spLocks noChangeArrowheads="1"/>
          </p:cNvSpPr>
          <p:nvPr/>
        </p:nvSpPr>
        <p:spPr bwMode="auto">
          <a:xfrm>
            <a:off x="2843213" y="1844675"/>
            <a:ext cx="320675" cy="3175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sp>
        <p:nvSpPr>
          <p:cNvPr id="203780" name="矩形 6"/>
          <p:cNvSpPr>
            <a:spLocks noChangeArrowheads="1"/>
          </p:cNvSpPr>
          <p:nvPr/>
        </p:nvSpPr>
        <p:spPr bwMode="auto">
          <a:xfrm>
            <a:off x="1245097" y="2820550"/>
            <a:ext cx="67691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雖然電子</a:t>
            </a:r>
            <a:r>
              <a:rPr lang="zh-TW" altLang="en-US" sz="1800" dirty="0">
                <a:solidFill>
                  <a:srgbClr val="FF0000"/>
                </a:solidFill>
              </a:rPr>
              <a:t>看起來</a:t>
            </a:r>
            <a:r>
              <a:rPr lang="zh-TW" altLang="en-US" sz="1800" dirty="0"/>
              <a:t>是粒子，但粒子的位置與動量不能同時精確測量，因此位置隨時間的演化無法預測。</a:t>
            </a:r>
          </a:p>
        </p:txBody>
      </p:sp>
      <p:sp>
        <p:nvSpPr>
          <p:cNvPr id="203781" name="矩形 7"/>
          <p:cNvSpPr>
            <a:spLocks noChangeArrowheads="1"/>
          </p:cNvSpPr>
          <p:nvPr/>
        </p:nvSpPr>
        <p:spPr bwMode="auto">
          <a:xfrm>
            <a:off x="1239918" y="3861048"/>
            <a:ext cx="66976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電子的狀態可以波函數描述，隨時間的演化可以用波方程式預測，只是此波函數無法觀察測量，一測量，電子就以粒子的型式出現。</a:t>
            </a:r>
          </a:p>
        </p:txBody>
      </p:sp>
      <p:sp>
        <p:nvSpPr>
          <p:cNvPr id="203782" name="矩形 8"/>
          <p:cNvSpPr>
            <a:spLocks noChangeArrowheads="1"/>
          </p:cNvSpPr>
          <p:nvPr/>
        </p:nvSpPr>
        <p:spPr bwMode="auto">
          <a:xfrm>
            <a:off x="1245097" y="4837906"/>
            <a:ext cx="6143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可以量的不能算！可以算的不能量！</a:t>
            </a:r>
          </a:p>
        </p:txBody>
      </p:sp>
    </p:spTree>
    <p:extLst>
      <p:ext uri="{BB962C8B-B14F-4D97-AF65-F5344CB8AC3E}">
        <p14:creationId xmlns:p14="http://schemas.microsoft.com/office/powerpoint/2010/main" val="205164564"/>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02" name="文字方塊 6"/>
          <p:cNvSpPr txBox="1">
            <a:spLocks noChangeArrowheads="1"/>
          </p:cNvSpPr>
          <p:nvPr/>
        </p:nvSpPr>
        <p:spPr bwMode="auto">
          <a:xfrm>
            <a:off x="3132138" y="1412875"/>
            <a:ext cx="4968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這個期待已久的終極粒子！</a:t>
            </a:r>
          </a:p>
        </p:txBody>
      </p:sp>
      <p:pic>
        <p:nvPicPr>
          <p:cNvPr id="204803" name="Picture 8" descr="http://www.google.com/url?source=imglanding&amp;ct=img&amp;q=http://laboratorynews.files.wordpress.com/2010/11/electron.jpg&amp;sa=X&amp;ei=WsWEUIDyN4PZmAWQmICABQ&amp;ved=0CAwQ8wc&amp;usg=AFQjCNEz28Rbu36JFGofuKvyWvmTfIxB1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484313"/>
            <a:ext cx="231140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文字方塊 9"/>
          <p:cNvSpPr txBox="1">
            <a:spLocks noChangeArrowheads="1"/>
          </p:cNvSpPr>
          <p:nvPr/>
        </p:nvSpPr>
        <p:spPr bwMode="auto">
          <a:xfrm>
            <a:off x="3203575" y="2636838"/>
            <a:ext cx="4248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latin typeface="Calibri" pitchFamily="34" charset="0"/>
              </a:rPr>
              <a:t>電子在我們觀察他的瞬間，</a:t>
            </a:r>
          </a:p>
        </p:txBody>
      </p:sp>
      <p:sp>
        <p:nvSpPr>
          <p:cNvPr id="204805" name="文字方塊 10"/>
          <p:cNvSpPr txBox="1">
            <a:spLocks noChangeArrowheads="1"/>
          </p:cNvSpPr>
          <p:nvPr/>
        </p:nvSpPr>
        <p:spPr bwMode="auto">
          <a:xfrm>
            <a:off x="3203575" y="3213100"/>
            <a:ext cx="3600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latin typeface="Calibri" pitchFamily="34" charset="0"/>
              </a:rPr>
              <a:t>永遠保持無法分割的粒子特性！</a:t>
            </a:r>
          </a:p>
        </p:txBody>
      </p:sp>
      <p:sp>
        <p:nvSpPr>
          <p:cNvPr id="204806" name="文字方塊 11"/>
          <p:cNvSpPr txBox="1">
            <a:spLocks noChangeArrowheads="1"/>
          </p:cNvSpPr>
          <p:nvPr/>
        </p:nvSpPr>
        <p:spPr bwMode="auto">
          <a:xfrm>
            <a:off x="3203575" y="3789363"/>
            <a:ext cx="34559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latin typeface="Calibri" pitchFamily="34" charset="0"/>
              </a:rPr>
              <a:t>然而在背後，未觀察時，</a:t>
            </a:r>
          </a:p>
        </p:txBody>
      </p:sp>
      <p:sp>
        <p:nvSpPr>
          <p:cNvPr id="204807" name="文字方塊 12"/>
          <p:cNvSpPr txBox="1">
            <a:spLocks noChangeArrowheads="1"/>
          </p:cNvSpPr>
          <p:nvPr/>
        </p:nvSpPr>
        <p:spPr bwMode="auto">
          <a:xfrm>
            <a:off x="1403648" y="4627469"/>
            <a:ext cx="64087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卻以與一般粒子特性不符，如波的樣貌，隨時間演化（運動）</a:t>
            </a:r>
          </a:p>
        </p:txBody>
      </p:sp>
    </p:spTree>
    <p:extLst>
      <p:ext uri="{BB962C8B-B14F-4D97-AF65-F5344CB8AC3E}">
        <p14:creationId xmlns:p14="http://schemas.microsoft.com/office/powerpoint/2010/main" val="1114453756"/>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06850" name="文字方塊 1"/>
              <p:cNvSpPr txBox="1">
                <a:spLocks noChangeArrowheads="1"/>
              </p:cNvSpPr>
              <p:nvPr/>
            </p:nvSpPr>
            <p:spPr bwMode="auto">
              <a:xfrm>
                <a:off x="3132138" y="4076700"/>
                <a:ext cx="3456086" cy="369332"/>
              </a:xfrm>
              <a:prstGeom prst="rect">
                <a:avLst/>
              </a:prstGeom>
              <a:noFill/>
              <a:ln w="9525">
                <a:solidFill>
                  <a:srgbClr val="FF0000"/>
                </a:solidFill>
                <a:miter lim="800000"/>
                <a:headEnd/>
                <a:tailEnd/>
              </a:ln>
              <a:extLst>
                <a:ext uri="{909E8E84-426E-40DD-AFC4-6F175D3DCCD1}">
                  <a14:hiddenFill>
                    <a:solidFill>
                      <a:srgbClr val="FFFFFF"/>
                    </a:solidFill>
                  </a14:hiddenFill>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由波函數</a:t>
                </a:r>
                <a14:m>
                  <m:oMath xmlns:m="http://schemas.openxmlformats.org/officeDocument/2006/math">
                    <m:r>
                      <a:rPr lang="zh-TW" altLang="en-US" sz="1800" i="1" smtClean="0">
                        <a:solidFill>
                          <a:srgbClr val="FF0000"/>
                        </a:solidFill>
                        <a:latin typeface="Cambria Math" panose="02040503050406030204" pitchFamily="18" charset="0"/>
                      </a:rPr>
                      <m:t>𝜓</m:t>
                    </m:r>
                    <m:d>
                      <m:dPr>
                        <m:ctrlPr>
                          <a:rPr lang="en-US" altLang="zh-TW" sz="1800" i="1" smtClean="0">
                            <a:solidFill>
                              <a:srgbClr val="FF0000"/>
                            </a:solidFill>
                            <a:latin typeface="Cambria Math" panose="02040503050406030204" pitchFamily="18" charset="0"/>
                          </a:rPr>
                        </m:ctrlPr>
                      </m:dPr>
                      <m:e>
                        <m:r>
                          <a:rPr lang="en-US" altLang="zh-TW" sz="1800" b="0" i="1" smtClean="0">
                            <a:solidFill>
                              <a:srgbClr val="FF0000"/>
                            </a:solidFill>
                            <a:latin typeface="Cambria Math" panose="02040503050406030204" pitchFamily="18" charset="0"/>
                          </a:rPr>
                          <m:t>𝑥</m:t>
                        </m:r>
                        <m:r>
                          <a:rPr lang="en-US" altLang="zh-TW" sz="1800" b="0" i="1" smtClean="0">
                            <a:solidFill>
                              <a:srgbClr val="FF0000"/>
                            </a:solidFill>
                            <a:latin typeface="Cambria Math" panose="02040503050406030204" pitchFamily="18" charset="0"/>
                          </a:rPr>
                          <m:t>,</m:t>
                        </m:r>
                        <m:r>
                          <a:rPr lang="en-US" altLang="zh-TW" sz="1800" b="0" i="1" smtClean="0">
                            <a:solidFill>
                              <a:srgbClr val="FF0000"/>
                            </a:solidFill>
                            <a:latin typeface="Cambria Math" panose="02040503050406030204" pitchFamily="18" charset="0"/>
                          </a:rPr>
                          <m:t>𝑡</m:t>
                        </m:r>
                      </m:e>
                    </m:d>
                  </m:oMath>
                </a14:m>
                <a:r>
                  <a:rPr lang="zh-TW" altLang="en-US" sz="1800" dirty="0">
                    <a:solidFill>
                      <a:srgbClr val="FF0000"/>
                    </a:solidFill>
                  </a:rPr>
                  <a:t>來描述的粒子</a:t>
                </a:r>
              </a:p>
            </p:txBody>
          </p:sp>
        </mc:Choice>
        <mc:Fallback xmlns="">
          <p:sp>
            <p:nvSpPr>
              <p:cNvPr id="206850" name="文字方塊 1"/>
              <p:cNvSpPr txBox="1">
                <a:spLocks noRot="1" noChangeAspect="1" noMove="1" noResize="1" noEditPoints="1" noAdjustHandles="1" noChangeArrowheads="1" noChangeShapeType="1" noTextEdit="1"/>
              </p:cNvSpPr>
              <p:nvPr/>
            </p:nvSpPr>
            <p:spPr bwMode="auto">
              <a:xfrm>
                <a:off x="3132138" y="4076700"/>
                <a:ext cx="3456086" cy="369332"/>
              </a:xfrm>
              <a:prstGeom prst="rect">
                <a:avLst/>
              </a:prstGeom>
              <a:blipFill>
                <a:blip r:embed="rId2"/>
                <a:stretch>
                  <a:fillRect l="-1460" t="-6452" b="-19355"/>
                </a:stretch>
              </a:blip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r>
                  <a:rPr lang="en-US">
                    <a:noFill/>
                  </a:rPr>
                  <a:t> </a:t>
                </a:r>
              </a:p>
            </p:txBody>
          </p:sp>
        </mc:Fallback>
      </mc:AlternateContent>
      <p:sp>
        <p:nvSpPr>
          <p:cNvPr id="4" name="矩形圖說文字 3"/>
          <p:cNvSpPr/>
          <p:nvPr/>
        </p:nvSpPr>
        <p:spPr>
          <a:xfrm flipH="1">
            <a:off x="755650" y="2781300"/>
            <a:ext cx="3529013" cy="1152525"/>
          </a:xfrm>
          <a:prstGeom prst="wedgeRectCallou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r>
              <a:rPr lang="en-US" altLang="zh-TW" sz="1800" dirty="0"/>
              <a:t>(</a:t>
            </a:r>
            <a:r>
              <a:rPr lang="zh-TW" altLang="en-US" sz="1800" dirty="0"/>
              <a:t>未觀察時）</a:t>
            </a:r>
            <a:endParaRPr lang="en-GB" altLang="zh-TW" sz="1800" dirty="0"/>
          </a:p>
          <a:p>
            <a:pPr eaLnBrk="1" hangingPunct="1">
              <a:defRPr/>
            </a:pPr>
            <a:r>
              <a:rPr lang="zh-TW" altLang="en-US" sz="1800" dirty="0"/>
              <a:t>狀態的變化是以波方程式來計算</a:t>
            </a:r>
            <a:endParaRPr lang="en-US" altLang="zh-TW" sz="1800" dirty="0"/>
          </a:p>
        </p:txBody>
      </p:sp>
      <p:sp>
        <p:nvSpPr>
          <p:cNvPr id="5" name="矩形圖說文字 4"/>
          <p:cNvSpPr/>
          <p:nvPr/>
        </p:nvSpPr>
        <p:spPr>
          <a:xfrm>
            <a:off x="4716463" y="2781300"/>
            <a:ext cx="3240087" cy="1152525"/>
          </a:xfrm>
          <a:prstGeom prst="wedgeRectCallou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eaLnBrk="1" hangingPunct="1">
              <a:defRPr/>
            </a:pPr>
            <a:r>
              <a:rPr lang="zh-TW" altLang="en-US" sz="1800"/>
              <a:t>觀察時電荷及位置總是顆粒狀</a:t>
            </a:r>
          </a:p>
        </p:txBody>
      </p:sp>
      <p:sp>
        <p:nvSpPr>
          <p:cNvPr id="7" name="拱形 6"/>
          <p:cNvSpPr/>
          <p:nvPr/>
        </p:nvSpPr>
        <p:spPr>
          <a:xfrm>
            <a:off x="3492500" y="2133600"/>
            <a:ext cx="1728788" cy="1223963"/>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chemeClr val="tx1"/>
              </a:solidFill>
            </a:endParaRPr>
          </a:p>
        </p:txBody>
      </p:sp>
      <p:sp>
        <p:nvSpPr>
          <p:cNvPr id="206854" name="矩形 7"/>
          <p:cNvSpPr>
            <a:spLocks noChangeArrowheads="1"/>
          </p:cNvSpPr>
          <p:nvPr/>
        </p:nvSpPr>
        <p:spPr bwMode="auto">
          <a:xfrm>
            <a:off x="2197100" y="1701800"/>
            <a:ext cx="5471244"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波的強度等於觀察時在該處發現此粒子的機率！</a:t>
            </a:r>
          </a:p>
        </p:txBody>
      </p:sp>
      <p:sp>
        <p:nvSpPr>
          <p:cNvPr id="206855" name="文字方塊 8"/>
          <p:cNvSpPr txBox="1">
            <a:spLocks noChangeArrowheads="1"/>
          </p:cNvSpPr>
          <p:nvPr/>
        </p:nvSpPr>
        <p:spPr bwMode="auto">
          <a:xfrm>
            <a:off x="3636963" y="981075"/>
            <a:ext cx="1800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a:t>電子的真面目</a:t>
            </a:r>
          </a:p>
        </p:txBody>
      </p:sp>
      <p:pic>
        <p:nvPicPr>
          <p:cNvPr id="206856" name="Picture 9" descr="http://www.thegeekestlink.com/store/images/uploads/thumbs/thumb_particleelectron.jpg"/>
          <p:cNvPicPr>
            <a:picLocks noChangeAspect="1" noChangeArrowheads="1"/>
          </p:cNvPicPr>
          <p:nvPr/>
        </p:nvPicPr>
        <p:blipFill>
          <a:blip r:embed="rId3">
            <a:extLst>
              <a:ext uri="{28A0092B-C50C-407E-A947-70E740481C1C}">
                <a14:useLocalDpi xmlns:a14="http://schemas.microsoft.com/office/drawing/2010/main" val="0"/>
              </a:ext>
            </a:extLst>
          </a:blip>
          <a:srcRect r="27837" b="17528"/>
          <a:stretch>
            <a:fillRect/>
          </a:stretch>
        </p:blipFill>
        <p:spPr bwMode="auto">
          <a:xfrm>
            <a:off x="6805613" y="4078288"/>
            <a:ext cx="1727200"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9" name="文字方塊 8"/>
              <p:cNvSpPr txBox="1">
                <a:spLocks noChangeArrowheads="1"/>
              </p:cNvSpPr>
              <p:nvPr/>
            </p:nvSpPr>
            <p:spPr bwMode="auto">
              <a:xfrm>
                <a:off x="3311947" y="4514830"/>
                <a:ext cx="252010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（而不是位置函數</a:t>
                </a:r>
                <a14:m>
                  <m:oMath xmlns:m="http://schemas.openxmlformats.org/officeDocument/2006/math">
                    <m:r>
                      <a:rPr lang="en-US" altLang="zh-TW" sz="1800" b="0" i="1" smtClean="0">
                        <a:latin typeface="Cambria Math" panose="02040503050406030204" pitchFamily="18" charset="0"/>
                      </a:rPr>
                      <m:t>𝑥</m:t>
                    </m:r>
                    <m:d>
                      <m:dPr>
                        <m:ctrlPr>
                          <a:rPr lang="en-US" altLang="zh-TW" sz="1800" b="0" i="1" smtClean="0">
                            <a:latin typeface="Cambria Math" panose="02040503050406030204" pitchFamily="18" charset="0"/>
                          </a:rPr>
                        </m:ctrlPr>
                      </m:dPr>
                      <m:e>
                        <m:r>
                          <a:rPr lang="en-US" altLang="zh-TW" sz="1800" b="0" i="1" smtClean="0">
                            <a:latin typeface="Cambria Math" panose="02040503050406030204" pitchFamily="18" charset="0"/>
                          </a:rPr>
                          <m:t>𝑡</m:t>
                        </m:r>
                      </m:e>
                    </m:d>
                  </m:oMath>
                </a14:m>
                <a:r>
                  <a:rPr lang="zh-TW" altLang="en-US" sz="1800" dirty="0"/>
                  <a:t>）</a:t>
                </a:r>
              </a:p>
            </p:txBody>
          </p:sp>
        </mc:Choice>
        <mc:Fallback xmlns="">
          <p:sp>
            <p:nvSpPr>
              <p:cNvPr id="9" name="文字方塊 8"/>
              <p:cNvSpPr txBox="1">
                <a:spLocks noRot="1" noChangeAspect="1" noMove="1" noResize="1" noEditPoints="1" noAdjustHandles="1" noChangeArrowheads="1" noChangeShapeType="1" noTextEdit="1"/>
              </p:cNvSpPr>
              <p:nvPr/>
            </p:nvSpPr>
            <p:spPr bwMode="auto">
              <a:xfrm>
                <a:off x="3311947" y="4514830"/>
                <a:ext cx="2520106" cy="369332"/>
              </a:xfrm>
              <a:prstGeom prst="rect">
                <a:avLst/>
              </a:prstGeom>
              <a:blipFill>
                <a:blip r:embed="rId4"/>
                <a:stretch>
                  <a:fillRect l="-2000" t="-6667" r="-11000"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
        <p:nvSpPr>
          <p:cNvPr id="206858" name="文字方塊 9"/>
          <p:cNvSpPr txBox="1">
            <a:spLocks noChangeArrowheads="1"/>
          </p:cNvSpPr>
          <p:nvPr/>
        </p:nvSpPr>
        <p:spPr bwMode="auto">
          <a:xfrm>
            <a:off x="2052638" y="5609529"/>
            <a:ext cx="43926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波函數無法觀察，所以只是一個數學語言！</a:t>
            </a:r>
          </a:p>
        </p:txBody>
      </p:sp>
      <p:sp>
        <p:nvSpPr>
          <p:cNvPr id="206859" name="文字方塊 10"/>
          <p:cNvSpPr txBox="1">
            <a:spLocks noChangeArrowheads="1"/>
          </p:cNvSpPr>
          <p:nvPr/>
        </p:nvSpPr>
        <p:spPr bwMode="auto">
          <a:xfrm>
            <a:off x="2052638" y="6053138"/>
            <a:ext cx="43926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latin typeface="Calibri" pitchFamily="34" charset="0"/>
              </a:rPr>
              <a:t>波的語言可以以抽象的向量空間來取代</a:t>
            </a:r>
            <a:r>
              <a:rPr lang="zh-TW" altLang="en-US" sz="1800" dirty="0">
                <a:latin typeface="Calibri" pitchFamily="34" charset="0"/>
              </a:rPr>
              <a:t>！</a:t>
            </a:r>
          </a:p>
        </p:txBody>
      </p:sp>
    </p:spTree>
    <p:extLst>
      <p:ext uri="{BB962C8B-B14F-4D97-AF65-F5344CB8AC3E}">
        <p14:creationId xmlns:p14="http://schemas.microsoft.com/office/powerpoint/2010/main" val="25374586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6854"/>
                                        </p:tgtEl>
                                        <p:attrNameLst>
                                          <p:attrName>style.visibility</p:attrName>
                                        </p:attrNameLst>
                                      </p:cBhvr>
                                      <p:to>
                                        <p:strVal val="visible"/>
                                      </p:to>
                                    </p:set>
                                    <p:anim calcmode="lin" valueType="num">
                                      <p:cBhvr additive="base">
                                        <p:cTn id="11" dur="500" fill="hold"/>
                                        <p:tgtEl>
                                          <p:spTgt spid="206854"/>
                                        </p:tgtEl>
                                        <p:attrNameLst>
                                          <p:attrName>ppt_x</p:attrName>
                                        </p:attrNameLst>
                                      </p:cBhvr>
                                      <p:tavLst>
                                        <p:tav tm="0">
                                          <p:val>
                                            <p:strVal val="#ppt_x"/>
                                          </p:val>
                                        </p:tav>
                                        <p:tav tm="100000">
                                          <p:val>
                                            <p:strVal val="#ppt_x"/>
                                          </p:val>
                                        </p:tav>
                                      </p:tavLst>
                                    </p:anim>
                                    <p:anim calcmode="lin" valueType="num">
                                      <p:cBhvr additive="base">
                                        <p:cTn id="12" dur="500" fill="hold"/>
                                        <p:tgtEl>
                                          <p:spTgt spid="20685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06850"/>
                                        </p:tgtEl>
                                        <p:attrNameLst>
                                          <p:attrName>style.visibility</p:attrName>
                                        </p:attrNameLst>
                                      </p:cBhvr>
                                      <p:to>
                                        <p:strVal val="visible"/>
                                      </p:to>
                                    </p:set>
                                    <p:anim calcmode="lin" valueType="num">
                                      <p:cBhvr additive="base">
                                        <p:cTn id="17" dur="500" fill="hold"/>
                                        <p:tgtEl>
                                          <p:spTgt spid="206850"/>
                                        </p:tgtEl>
                                        <p:attrNameLst>
                                          <p:attrName>ppt_x</p:attrName>
                                        </p:attrNameLst>
                                      </p:cBhvr>
                                      <p:tavLst>
                                        <p:tav tm="0">
                                          <p:val>
                                            <p:strVal val="#ppt_x"/>
                                          </p:val>
                                        </p:tav>
                                        <p:tav tm="100000">
                                          <p:val>
                                            <p:strVal val="#ppt_x"/>
                                          </p:val>
                                        </p:tav>
                                      </p:tavLst>
                                    </p:anim>
                                    <p:anim calcmode="lin" valueType="num">
                                      <p:cBhvr additive="base">
                                        <p:cTn id="18" dur="500" fill="hold"/>
                                        <p:tgtEl>
                                          <p:spTgt spid="20685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06858"/>
                                        </p:tgtEl>
                                        <p:attrNameLst>
                                          <p:attrName>style.visibility</p:attrName>
                                        </p:attrNameLst>
                                      </p:cBhvr>
                                      <p:to>
                                        <p:strVal val="visible"/>
                                      </p:to>
                                    </p:set>
                                    <p:anim calcmode="lin" valueType="num">
                                      <p:cBhvr additive="base">
                                        <p:cTn id="27" dur="500" fill="hold"/>
                                        <p:tgtEl>
                                          <p:spTgt spid="206858"/>
                                        </p:tgtEl>
                                        <p:attrNameLst>
                                          <p:attrName>ppt_x</p:attrName>
                                        </p:attrNameLst>
                                      </p:cBhvr>
                                      <p:tavLst>
                                        <p:tav tm="0">
                                          <p:val>
                                            <p:strVal val="#ppt_x"/>
                                          </p:val>
                                        </p:tav>
                                        <p:tav tm="100000">
                                          <p:val>
                                            <p:strVal val="#ppt_x"/>
                                          </p:val>
                                        </p:tav>
                                      </p:tavLst>
                                    </p:anim>
                                    <p:anim calcmode="lin" valueType="num">
                                      <p:cBhvr additive="base">
                                        <p:cTn id="28" dur="500" fill="hold"/>
                                        <p:tgtEl>
                                          <p:spTgt spid="206858"/>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06859"/>
                                        </p:tgtEl>
                                        <p:attrNameLst>
                                          <p:attrName>style.visibility</p:attrName>
                                        </p:attrNameLst>
                                      </p:cBhvr>
                                      <p:to>
                                        <p:strVal val="visible"/>
                                      </p:to>
                                    </p:set>
                                    <p:anim calcmode="lin" valueType="num">
                                      <p:cBhvr additive="base">
                                        <p:cTn id="31" dur="500" fill="hold"/>
                                        <p:tgtEl>
                                          <p:spTgt spid="206859"/>
                                        </p:tgtEl>
                                        <p:attrNameLst>
                                          <p:attrName>ppt_x</p:attrName>
                                        </p:attrNameLst>
                                      </p:cBhvr>
                                      <p:tavLst>
                                        <p:tav tm="0">
                                          <p:val>
                                            <p:strVal val="#ppt_x"/>
                                          </p:val>
                                        </p:tav>
                                        <p:tav tm="100000">
                                          <p:val>
                                            <p:strVal val="#ppt_x"/>
                                          </p:val>
                                        </p:tav>
                                      </p:tavLst>
                                    </p:anim>
                                    <p:anim calcmode="lin" valueType="num">
                                      <p:cBhvr additive="base">
                                        <p:cTn id="32" dur="500" fill="hold"/>
                                        <p:tgtEl>
                                          <p:spTgt spid="2068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50" grpId="0" animBg="1"/>
      <p:bldP spid="7" grpId="0" animBg="1"/>
      <p:bldP spid="206854" grpId="0"/>
      <p:bldP spid="9" grpId="0"/>
      <p:bldP spid="206858" grpId="0"/>
      <p:bldP spid="20685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creen Capture 20.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67744" y="1700808"/>
            <a:ext cx="4191427" cy="3217962"/>
          </a:xfrm>
          <a:prstGeom prst="rect">
            <a:avLst/>
          </a:prstGeom>
        </p:spPr>
      </p:pic>
      <mc:AlternateContent xmlns:mc="http://schemas.openxmlformats.org/markup-compatibility/2006" xmlns:a14="http://schemas.microsoft.com/office/drawing/2010/main">
        <mc:Choice Requires="a14">
          <p:sp>
            <p:nvSpPr>
              <p:cNvPr id="3" name="文字方塊 2"/>
              <p:cNvSpPr txBox="1"/>
              <p:nvPr/>
            </p:nvSpPr>
            <p:spPr bwMode="auto">
              <a:xfrm>
                <a:off x="2987824" y="5373216"/>
                <a:ext cx="288032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量子躍遷 </a:t>
                </a:r>
                <a14:m>
                  <m:oMath xmlns:m="http://schemas.openxmlformats.org/officeDocument/2006/math">
                    <m:r>
                      <a:rPr lang="en-US" altLang="zh-TW" sz="1800" b="0" i="1" smtClean="0">
                        <a:latin typeface="Cambria Math"/>
                      </a:rPr>
                      <m:t>𝑛</m:t>
                    </m:r>
                    <m:r>
                      <a:rPr lang="en-US" altLang="zh-TW" sz="1800" b="0" i="1" smtClean="0">
                        <a:latin typeface="Cambria Math"/>
                      </a:rPr>
                      <m:t>=0→</m:t>
                    </m:r>
                    <m:r>
                      <a:rPr lang="en-US" altLang="zh-TW" sz="1800" b="0" i="1" smtClean="0">
                        <a:latin typeface="Cambria Math"/>
                        <a:ea typeface="Cambria Math"/>
                      </a:rPr>
                      <m:t>𝑛</m:t>
                    </m:r>
                    <m:r>
                      <a:rPr lang="en-US" altLang="zh-TW" sz="1800" b="0" i="1" smtClean="0">
                        <a:latin typeface="Cambria Math"/>
                        <a:ea typeface="Cambria Math"/>
                      </a:rPr>
                      <m:t>=2</m:t>
                    </m:r>
                  </m:oMath>
                </a14:m>
                <a:endParaRPr lang="zh-TW" altLang="en-US" sz="1800" dirty="0"/>
              </a:p>
            </p:txBody>
          </p:sp>
        </mc:Choice>
        <mc:Fallback xmlns="">
          <p:sp>
            <p:nvSpPr>
              <p:cNvPr id="3" name="文字方塊 2"/>
              <p:cNvSpPr txBox="1">
                <a:spLocks noRot="1" noChangeAspect="1" noMove="1" noResize="1" noEditPoints="1" noAdjustHandles="1" noChangeArrowheads="1" noChangeShapeType="1" noTextEdit="1"/>
              </p:cNvSpPr>
              <p:nvPr/>
            </p:nvSpPr>
            <p:spPr bwMode="auto">
              <a:xfrm>
                <a:off x="2987824" y="5373216"/>
                <a:ext cx="2880320" cy="369332"/>
              </a:xfrm>
              <a:prstGeom prst="rect">
                <a:avLst/>
              </a:prstGeom>
              <a:blipFill rotWithShape="1">
                <a:blip r:embed="rId5"/>
                <a:stretch>
                  <a:fillRect l="-1691" t="-6557" b="-2623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Tree>
    <p:extLst>
      <p:ext uri="{BB962C8B-B14F-4D97-AF65-F5344CB8AC3E}">
        <p14:creationId xmlns:p14="http://schemas.microsoft.com/office/powerpoint/2010/main" val="3843369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908051"/>
            <a:ext cx="3555390" cy="502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文字方塊 6"/>
          <p:cNvSpPr txBox="1">
            <a:spLocks noChangeArrowheads="1"/>
          </p:cNvSpPr>
          <p:nvPr/>
        </p:nvSpPr>
        <p:spPr bwMode="auto">
          <a:xfrm>
            <a:off x="2538150" y="442913"/>
            <a:ext cx="3429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en-US" altLang="zh-TW" sz="2000" dirty="0">
                <a:latin typeface="+mj-lt"/>
              </a:rPr>
              <a:t>A total of five papers in 1926</a:t>
            </a:r>
            <a:endParaRPr lang="zh-TW" altLang="en-US" sz="2000" dirty="0">
              <a:latin typeface="+mj-lt"/>
            </a:endParaRPr>
          </a:p>
        </p:txBody>
      </p:sp>
      <p:sp>
        <p:nvSpPr>
          <p:cNvPr id="65541" name="文字方塊 7"/>
          <p:cNvSpPr txBox="1">
            <a:spLocks noChangeArrowheads="1"/>
          </p:cNvSpPr>
          <p:nvPr/>
        </p:nvSpPr>
        <p:spPr bwMode="auto">
          <a:xfrm>
            <a:off x="611559" y="6021288"/>
            <a:ext cx="80038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2000" dirty="0"/>
              <a:t>更令人驚奇的是，薛丁格證明了波動力學與矩陣力學</a:t>
            </a:r>
            <a:r>
              <a:rPr lang="zh-TW" altLang="en-US" sz="2000" dirty="0">
                <a:solidFill>
                  <a:srgbClr val="FF0000"/>
                </a:solidFill>
              </a:rPr>
              <a:t>數學上</a:t>
            </a:r>
            <a:r>
              <a:rPr lang="zh-TW" altLang="en-US" sz="2000" dirty="0"/>
              <a:t>是等價的！</a:t>
            </a:r>
          </a:p>
        </p:txBody>
      </p:sp>
    </p:spTree>
    <p:extLst>
      <p:ext uri="{BB962C8B-B14F-4D97-AF65-F5344CB8AC3E}">
        <p14:creationId xmlns:p14="http://schemas.microsoft.com/office/powerpoint/2010/main" val="2400814511"/>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文字方塊 1"/>
          <p:cNvSpPr txBox="1">
            <a:spLocks noChangeArrowheads="1"/>
          </p:cNvSpPr>
          <p:nvPr/>
        </p:nvSpPr>
        <p:spPr bwMode="auto">
          <a:xfrm>
            <a:off x="1219449" y="3658849"/>
            <a:ext cx="4572371"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狀態由無限維向量空間的向量來描述的粒子</a:t>
            </a:r>
          </a:p>
        </p:txBody>
      </p:sp>
      <p:sp>
        <p:nvSpPr>
          <p:cNvPr id="4" name="矩形圖說文字 3"/>
          <p:cNvSpPr/>
          <p:nvPr/>
        </p:nvSpPr>
        <p:spPr>
          <a:xfrm flipH="1">
            <a:off x="210960" y="2363449"/>
            <a:ext cx="4881007" cy="1152525"/>
          </a:xfrm>
          <a:prstGeom prst="wedgeRectCallou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r>
              <a:rPr lang="en-US" altLang="zh-TW" sz="1800" dirty="0"/>
              <a:t>(</a:t>
            </a:r>
            <a:r>
              <a:rPr lang="zh-TW" altLang="en-US" sz="1800" dirty="0"/>
              <a:t>未觀察時）</a:t>
            </a:r>
            <a:endParaRPr lang="en-GB" altLang="zh-TW" sz="1800" dirty="0"/>
          </a:p>
          <a:p>
            <a:pPr eaLnBrk="1" hangingPunct="1">
              <a:defRPr/>
            </a:pPr>
            <a:r>
              <a:rPr lang="zh-TW" altLang="en-US" sz="1800" dirty="0"/>
              <a:t>狀態向量的變化可以向量的演化方程式來計算</a:t>
            </a:r>
            <a:endParaRPr lang="en-US" altLang="zh-TW" sz="1800" dirty="0"/>
          </a:p>
        </p:txBody>
      </p:sp>
      <p:sp>
        <p:nvSpPr>
          <p:cNvPr id="5" name="矩形圖說文字 4"/>
          <p:cNvSpPr/>
          <p:nvPr/>
        </p:nvSpPr>
        <p:spPr>
          <a:xfrm>
            <a:off x="5251277" y="2329589"/>
            <a:ext cx="3240087" cy="1152525"/>
          </a:xfrm>
          <a:prstGeom prst="wedgeRectCallou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eaLnBrk="1" hangingPunct="1">
              <a:defRPr/>
            </a:pPr>
            <a:r>
              <a:rPr lang="zh-TW" altLang="en-US" sz="1800"/>
              <a:t>觀察時電荷及位置總是顆粒狀</a:t>
            </a:r>
          </a:p>
        </p:txBody>
      </p:sp>
      <p:sp>
        <p:nvSpPr>
          <p:cNvPr id="7" name="拱形 6"/>
          <p:cNvSpPr/>
          <p:nvPr/>
        </p:nvSpPr>
        <p:spPr>
          <a:xfrm>
            <a:off x="2947814" y="1715749"/>
            <a:ext cx="2844006" cy="1223963"/>
          </a:xfrm>
          <a:prstGeom prst="blockArc">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chemeClr val="tx1"/>
              </a:solidFill>
            </a:endParaRPr>
          </a:p>
        </p:txBody>
      </p:sp>
      <p:sp>
        <p:nvSpPr>
          <p:cNvPr id="206854" name="矩形 7"/>
          <p:cNvSpPr>
            <a:spLocks noChangeArrowheads="1"/>
          </p:cNvSpPr>
          <p:nvPr/>
        </p:nvSpPr>
        <p:spPr bwMode="auto">
          <a:xfrm>
            <a:off x="1507481" y="1282362"/>
            <a:ext cx="590373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向量的長度等於觀察時在該處發現此粒子的機率！</a:t>
            </a:r>
          </a:p>
        </p:txBody>
      </p:sp>
      <p:sp>
        <p:nvSpPr>
          <p:cNvPr id="206855" name="文字方塊 8"/>
          <p:cNvSpPr txBox="1">
            <a:spLocks noChangeArrowheads="1"/>
          </p:cNvSpPr>
          <p:nvPr/>
        </p:nvSpPr>
        <p:spPr bwMode="auto">
          <a:xfrm>
            <a:off x="3099204" y="315865"/>
            <a:ext cx="1800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電子的真面目</a:t>
            </a:r>
          </a:p>
        </p:txBody>
      </p:sp>
      <p:pic>
        <p:nvPicPr>
          <p:cNvPr id="206856" name="Picture 9" descr="http://www.thegeekestlink.com/store/images/uploads/thumbs/thumb_particleelectron.jpg"/>
          <p:cNvPicPr>
            <a:picLocks noChangeAspect="1" noChangeArrowheads="1"/>
          </p:cNvPicPr>
          <p:nvPr/>
        </p:nvPicPr>
        <p:blipFill>
          <a:blip r:embed="rId2">
            <a:extLst>
              <a:ext uri="{28A0092B-C50C-407E-A947-70E740481C1C}">
                <a14:useLocalDpi xmlns:a14="http://schemas.microsoft.com/office/drawing/2010/main" val="0"/>
              </a:ext>
            </a:extLst>
          </a:blip>
          <a:srcRect r="27837" b="17528"/>
          <a:stretch>
            <a:fillRect/>
          </a:stretch>
        </p:blipFill>
        <p:spPr bwMode="auto">
          <a:xfrm>
            <a:off x="6764164" y="3694677"/>
            <a:ext cx="1727200"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字方塊 8"/>
          <p:cNvSpPr txBox="1">
            <a:spLocks noChangeArrowheads="1"/>
          </p:cNvSpPr>
          <p:nvPr/>
        </p:nvSpPr>
        <p:spPr bwMode="auto">
          <a:xfrm>
            <a:off x="2803352" y="4019212"/>
            <a:ext cx="20891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600" dirty="0"/>
              <a:t>（而不是位置函數）</a:t>
            </a:r>
          </a:p>
        </p:txBody>
      </p:sp>
      <p:sp>
        <p:nvSpPr>
          <p:cNvPr id="206858" name="文字方塊 9"/>
          <p:cNvSpPr txBox="1">
            <a:spLocks noChangeArrowheads="1"/>
          </p:cNvSpPr>
          <p:nvPr/>
        </p:nvSpPr>
        <p:spPr bwMode="auto">
          <a:xfrm>
            <a:off x="1147441" y="5669527"/>
            <a:ext cx="605214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latin typeface="Calibri" pitchFamily="34" charset="0"/>
              </a:rPr>
              <a:t>波也是一個等價的數學語言！但不是一定必要的！</a:t>
            </a:r>
          </a:p>
        </p:txBody>
      </p:sp>
      <p:sp>
        <p:nvSpPr>
          <p:cNvPr id="12" name="文字方塊 1"/>
          <p:cNvSpPr txBox="1">
            <a:spLocks noChangeArrowheads="1"/>
          </p:cNvSpPr>
          <p:nvPr/>
        </p:nvSpPr>
        <p:spPr bwMode="auto">
          <a:xfrm>
            <a:off x="1219448" y="4358937"/>
            <a:ext cx="5328593" cy="369332"/>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而物理量是由無限維向量空間的算子來描述的粒子</a:t>
            </a:r>
          </a:p>
        </p:txBody>
      </p:sp>
      <p:sp>
        <p:nvSpPr>
          <p:cNvPr id="13" name="文字方塊 10"/>
          <p:cNvSpPr txBox="1">
            <a:spLocks noChangeArrowheads="1"/>
          </p:cNvSpPr>
          <p:nvPr/>
        </p:nvSpPr>
        <p:spPr bwMode="auto">
          <a:xfrm>
            <a:off x="1508403" y="819921"/>
            <a:ext cx="54716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latin typeface="Calibri" pitchFamily="34" charset="0"/>
              </a:rPr>
              <a:t>波的語言可以以抽象的</a:t>
            </a:r>
            <a:r>
              <a:rPr lang="zh-TW" altLang="en-US" sz="1800" dirty="0">
                <a:solidFill>
                  <a:srgbClr val="FF0000"/>
                </a:solidFill>
              </a:rPr>
              <a:t>無限維</a:t>
            </a:r>
            <a:r>
              <a:rPr lang="zh-TW" altLang="en-US" sz="1800" dirty="0">
                <a:solidFill>
                  <a:srgbClr val="FF0000"/>
                </a:solidFill>
                <a:latin typeface="Calibri" pitchFamily="34" charset="0"/>
              </a:rPr>
              <a:t>向量空間來取代</a:t>
            </a:r>
            <a:r>
              <a:rPr lang="zh-TW" altLang="en-US" sz="1800" dirty="0">
                <a:latin typeface="Calibri" pitchFamily="34" charset="0"/>
              </a:rPr>
              <a:t>！</a:t>
            </a:r>
          </a:p>
        </p:txBody>
      </p:sp>
      <p:sp>
        <p:nvSpPr>
          <p:cNvPr id="14" name="文字方塊 9"/>
          <p:cNvSpPr txBox="1">
            <a:spLocks noChangeArrowheads="1"/>
          </p:cNvSpPr>
          <p:nvPr/>
        </p:nvSpPr>
        <p:spPr bwMode="auto">
          <a:xfrm>
            <a:off x="1147441" y="6141908"/>
            <a:ext cx="78890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latin typeface="Calibri" pitchFamily="34" charset="0"/>
              </a:rPr>
              <a:t>波性只是反映出電子粒子狀態是一個滿足疊加定理的</a:t>
            </a:r>
            <a:r>
              <a:rPr lang="zh-TW" altLang="en-US" sz="1800" dirty="0">
                <a:solidFill>
                  <a:srgbClr val="FF0000"/>
                </a:solidFill>
              </a:rPr>
              <a:t>無限維向量空間的向量</a:t>
            </a:r>
            <a:r>
              <a:rPr lang="zh-TW" altLang="en-US" sz="1800" dirty="0">
                <a:solidFill>
                  <a:srgbClr val="FF0000"/>
                </a:solidFill>
                <a:latin typeface="Calibri" pitchFamily="34" charset="0"/>
              </a:rPr>
              <a:t>！</a:t>
            </a:r>
          </a:p>
        </p:txBody>
      </p:sp>
    </p:spTree>
    <p:extLst>
      <p:ext uri="{BB962C8B-B14F-4D97-AF65-F5344CB8AC3E}">
        <p14:creationId xmlns:p14="http://schemas.microsoft.com/office/powerpoint/2010/main" val="244304571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文字方塊 1"/>
              <p:cNvSpPr txBox="1"/>
              <p:nvPr/>
            </p:nvSpPr>
            <p:spPr bwMode="auto">
              <a:xfrm>
                <a:off x="707886" y="571298"/>
                <a:ext cx="8256601"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pPr eaLnBrk="1" hangingPunct="1"/>
                <a:r>
                  <a:rPr lang="zh-TW" altLang="en-US" sz="1800" dirty="0"/>
                  <a:t>電子在每一瞬間必定存在於一個狀態：</a:t>
                </a:r>
                <a14:m>
                  <m:oMath xmlns:m="http://schemas.openxmlformats.org/officeDocument/2006/math">
                    <m:d>
                      <m:dPr>
                        <m:begChr m:val="|"/>
                        <m:endChr m:val=""/>
                        <m:ctrlPr>
                          <a:rPr lang="en-US" altLang="zh-TW" sz="1800" i="1" smtClean="0">
                            <a:latin typeface="Cambria Math" panose="02040503050406030204" pitchFamily="18" charset="0"/>
                          </a:rPr>
                        </m:ctrlPr>
                      </m:dPr>
                      <m:e>
                        <m:d>
                          <m:dPr>
                            <m:begChr m:val=""/>
                            <m:endChr m:val="⟩"/>
                            <m:ctrlPr>
                              <a:rPr lang="en-US" altLang="zh-TW" sz="1800" i="1" smtClean="0">
                                <a:latin typeface="Cambria Math" panose="02040503050406030204" pitchFamily="18" charset="0"/>
                              </a:rPr>
                            </m:ctrlPr>
                          </m:dPr>
                          <m:e>
                            <m:r>
                              <m:rPr>
                                <m:sty m:val="p"/>
                              </m:rPr>
                              <a:rPr lang="el-GR" altLang="zh-TW" sz="1800" i="1" smtClean="0">
                                <a:latin typeface="Cambria Math"/>
                                <a:ea typeface="Cambria Math"/>
                              </a:rPr>
                              <m:t>Ψ</m:t>
                            </m:r>
                          </m:e>
                        </m:d>
                      </m:e>
                    </m:d>
                  </m:oMath>
                </a14:m>
                <a:r>
                  <a:rPr lang="zh-TW" altLang="en-US" sz="1800" dirty="0"/>
                  <a:t>，所有可能的</a:t>
                </a:r>
                <a14:m>
                  <m:oMath xmlns:m="http://schemas.openxmlformats.org/officeDocument/2006/math">
                    <m:d>
                      <m:dPr>
                        <m:begChr m:val="|"/>
                        <m:endChr m:val=""/>
                        <m:ctrlPr>
                          <a:rPr lang="en-US" altLang="zh-TW" sz="1800" i="1">
                            <a:latin typeface="Cambria Math" panose="02040503050406030204" pitchFamily="18" charset="0"/>
                          </a:rPr>
                        </m:ctrlPr>
                      </m:dPr>
                      <m:e>
                        <m:d>
                          <m:dPr>
                            <m:begChr m:val=""/>
                            <m:endChr m:val="⟩"/>
                            <m:ctrlPr>
                              <a:rPr lang="en-US" altLang="zh-TW" sz="1800" i="1">
                                <a:latin typeface="Cambria Math" panose="02040503050406030204" pitchFamily="18" charset="0"/>
                              </a:rPr>
                            </m:ctrlPr>
                          </m:dPr>
                          <m:e>
                            <m:r>
                              <m:rPr>
                                <m:sty m:val="p"/>
                              </m:rPr>
                              <a:rPr lang="el-GR" altLang="zh-TW" sz="1800" i="1">
                                <a:latin typeface="Cambria Math"/>
                                <a:ea typeface="Cambria Math"/>
                              </a:rPr>
                              <m:t>Ψ</m:t>
                            </m:r>
                          </m:e>
                        </m:d>
                      </m:e>
                    </m:d>
                  </m:oMath>
                </a14:m>
                <a:r>
                  <a:rPr lang="zh-TW" altLang="en-US" sz="1800" dirty="0"/>
                  <a:t>組成一個向量空間。</a:t>
                </a:r>
              </a:p>
            </p:txBody>
          </p:sp>
        </mc:Choice>
        <mc:Fallback xmlns="">
          <p:sp>
            <p:nvSpPr>
              <p:cNvPr id="2" name="文字方塊 1"/>
              <p:cNvSpPr txBox="1">
                <a:spLocks noRot="1" noChangeAspect="1" noMove="1" noResize="1" noEditPoints="1" noAdjustHandles="1" noChangeArrowheads="1" noChangeShapeType="1" noTextEdit="1"/>
              </p:cNvSpPr>
              <p:nvPr/>
            </p:nvSpPr>
            <p:spPr bwMode="auto">
              <a:xfrm>
                <a:off x="707886" y="571298"/>
                <a:ext cx="8256601" cy="369332"/>
              </a:xfrm>
              <a:prstGeom prst="rect">
                <a:avLst/>
              </a:prstGeom>
              <a:blipFill>
                <a:blip r:embed="rId2"/>
                <a:stretch>
                  <a:fillRect l="-613" t="-117241" b="-17586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矩形 2"/>
              <p:cNvSpPr/>
              <p:nvPr/>
            </p:nvSpPr>
            <p:spPr>
              <a:xfrm>
                <a:off x="707887" y="1012334"/>
                <a:ext cx="6984776" cy="369332"/>
              </a:xfrm>
              <a:prstGeom prst="rect">
                <a:avLst/>
              </a:prstGeom>
            </p:spPr>
            <p:txBody>
              <a:bodyPr wrap="square">
                <a:spAutoFit/>
              </a:bodyPr>
              <a:lstStyle/>
              <a:p>
                <a:r>
                  <a:rPr lang="zh-TW" altLang="en-US" sz="1800" dirty="0"/>
                  <a:t>將有特定位置</a:t>
                </a:r>
                <a14:m>
                  <m:oMath xmlns:m="http://schemas.openxmlformats.org/officeDocument/2006/math">
                    <m:r>
                      <a:rPr lang="en-US" altLang="zh-TW" sz="1800" i="1">
                        <a:latin typeface="Cambria Math"/>
                      </a:rPr>
                      <m:t>𝑥</m:t>
                    </m:r>
                  </m:oMath>
                </a14:m>
                <a:r>
                  <a:rPr lang="zh-TW" altLang="en-US" sz="1800" dirty="0"/>
                  <a:t>的粒子狀的態，記為</a:t>
                </a:r>
                <a14:m>
                  <m:oMath xmlns:m="http://schemas.openxmlformats.org/officeDocument/2006/math">
                    <m:d>
                      <m:dPr>
                        <m:begChr m:val="|"/>
                        <m:endChr m:val=""/>
                        <m:ctrlPr>
                          <a:rPr lang="en-US" altLang="zh-TW" sz="1800" i="1" smtClean="0">
                            <a:latin typeface="Cambria Math" panose="02040503050406030204" pitchFamily="18" charset="0"/>
                          </a:rPr>
                        </m:ctrlPr>
                      </m:dPr>
                      <m:e>
                        <m:d>
                          <m:dPr>
                            <m:begChr m:val=""/>
                            <m:endChr m:val="⟩"/>
                            <m:ctrlPr>
                              <a:rPr lang="en-US" altLang="zh-TW" sz="1800" i="1">
                                <a:latin typeface="Cambria Math" panose="02040503050406030204" pitchFamily="18" charset="0"/>
                              </a:rPr>
                            </m:ctrlPr>
                          </m:dPr>
                          <m:e>
                            <m:r>
                              <a:rPr lang="en-US" altLang="zh-TW" sz="1800" b="0" i="1" smtClean="0">
                                <a:latin typeface="Cambria Math"/>
                              </a:rPr>
                              <m:t>𝑥</m:t>
                            </m:r>
                          </m:e>
                        </m:d>
                      </m:e>
                    </m:d>
                  </m:oMath>
                </a14:m>
                <a:r>
                  <a:rPr lang="zh-TW" altLang="en-US" sz="1800" dirty="0"/>
                  <a:t>。</a:t>
                </a:r>
              </a:p>
            </p:txBody>
          </p:sp>
        </mc:Choice>
        <mc:Fallback xmlns="">
          <p:sp>
            <p:nvSpPr>
              <p:cNvPr id="3" name="矩形 2"/>
              <p:cNvSpPr>
                <a:spLocks noRot="1" noChangeAspect="1" noMove="1" noResize="1" noEditPoints="1" noAdjustHandles="1" noChangeArrowheads="1" noChangeShapeType="1" noTextEdit="1"/>
              </p:cNvSpPr>
              <p:nvPr/>
            </p:nvSpPr>
            <p:spPr>
              <a:xfrm>
                <a:off x="707887" y="1012334"/>
                <a:ext cx="6984776" cy="369332"/>
              </a:xfrm>
              <a:prstGeom prst="rect">
                <a:avLst/>
              </a:prstGeom>
              <a:blipFill>
                <a:blip r:embed="rId3"/>
                <a:stretch>
                  <a:fillRect l="-726" t="-110000" b="-166667"/>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文字方塊 3"/>
              <p:cNvSpPr txBox="1"/>
              <p:nvPr/>
            </p:nvSpPr>
            <p:spPr bwMode="auto">
              <a:xfrm>
                <a:off x="677763" y="2813445"/>
                <a:ext cx="769186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pPr eaLnBrk="1" hangingPunct="1"/>
                <a:r>
                  <a:rPr lang="zh-TW" altLang="en-US" sz="1800" dirty="0"/>
                  <a:t>電子狀態 </a:t>
                </a:r>
                <a14:m>
                  <m:oMath xmlns:m="http://schemas.openxmlformats.org/officeDocument/2006/math">
                    <m:d>
                      <m:dPr>
                        <m:begChr m:val="|"/>
                        <m:endChr m:val=""/>
                        <m:ctrlPr>
                          <a:rPr lang="en-US" altLang="zh-TW" sz="1800" i="1" smtClean="0">
                            <a:latin typeface="Cambria Math" panose="02040503050406030204" pitchFamily="18" charset="0"/>
                          </a:rPr>
                        </m:ctrlPr>
                      </m:dPr>
                      <m:e>
                        <m:d>
                          <m:dPr>
                            <m:begChr m:val=""/>
                            <m:endChr m:val="⟩"/>
                            <m:ctrlPr>
                              <a:rPr lang="en-US" altLang="zh-TW" sz="1800" i="1" smtClean="0">
                                <a:latin typeface="Cambria Math" panose="02040503050406030204" pitchFamily="18" charset="0"/>
                              </a:rPr>
                            </m:ctrlPr>
                          </m:dPr>
                          <m:e>
                            <m:r>
                              <m:rPr>
                                <m:sty m:val="p"/>
                              </m:rPr>
                              <a:rPr lang="el-GR" altLang="zh-TW" sz="1800" i="1" smtClean="0">
                                <a:latin typeface="Cambria Math"/>
                                <a:ea typeface="Cambria Math"/>
                              </a:rPr>
                              <m:t>Ψ</m:t>
                            </m:r>
                          </m:e>
                        </m:d>
                      </m:e>
                    </m:d>
                  </m:oMath>
                </a14:m>
                <a:r>
                  <a:rPr lang="zh-TW" altLang="en-US" sz="1800" dirty="0"/>
                  <a:t>，是這個空間上的一個向量，因此在各個</a:t>
                </a:r>
                <a14:m>
                  <m:oMath xmlns:m="http://schemas.openxmlformats.org/officeDocument/2006/math">
                    <m:d>
                      <m:dPr>
                        <m:begChr m:val="|"/>
                        <m:endChr m:val=""/>
                        <m:ctrlPr>
                          <a:rPr lang="en-US" altLang="zh-TW" sz="1800" i="1">
                            <a:latin typeface="Cambria Math" panose="02040503050406030204" pitchFamily="18" charset="0"/>
                          </a:rPr>
                        </m:ctrlPr>
                      </m:dPr>
                      <m:e>
                        <m:d>
                          <m:dPr>
                            <m:begChr m:val=""/>
                            <m:endChr m:val="⟩"/>
                            <m:ctrlPr>
                              <a:rPr lang="en-US" altLang="zh-TW" sz="1800" i="1">
                                <a:latin typeface="Cambria Math" panose="02040503050406030204" pitchFamily="18" charset="0"/>
                              </a:rPr>
                            </m:ctrlPr>
                          </m:dPr>
                          <m:e>
                            <m:r>
                              <a:rPr lang="en-US" altLang="zh-TW" sz="1800" i="1">
                                <a:latin typeface="Cambria Math"/>
                              </a:rPr>
                              <m:t>𝑥</m:t>
                            </m:r>
                          </m:e>
                        </m:d>
                      </m:e>
                    </m:d>
                  </m:oMath>
                </a14:m>
                <a:r>
                  <a:rPr lang="zh-TW" altLang="en-US" sz="1800" dirty="0"/>
                  <a:t>都有分量。</a:t>
                </a:r>
                <a:endParaRPr lang="en-US" altLang="zh-TW" sz="1800" dirty="0"/>
              </a:p>
            </p:txBody>
          </p:sp>
        </mc:Choice>
        <mc:Fallback xmlns="">
          <p:sp>
            <p:nvSpPr>
              <p:cNvPr id="4" name="文字方塊 3"/>
              <p:cNvSpPr txBox="1">
                <a:spLocks noRot="1" noChangeAspect="1" noMove="1" noResize="1" noEditPoints="1" noAdjustHandles="1" noChangeArrowheads="1" noChangeShapeType="1" noTextEdit="1"/>
              </p:cNvSpPr>
              <p:nvPr/>
            </p:nvSpPr>
            <p:spPr bwMode="auto">
              <a:xfrm>
                <a:off x="677763" y="2813445"/>
                <a:ext cx="7691866" cy="369332"/>
              </a:xfrm>
              <a:prstGeom prst="rect">
                <a:avLst/>
              </a:prstGeom>
              <a:blipFill>
                <a:blip r:embed="rId4"/>
                <a:stretch>
                  <a:fillRect l="-659" t="-110000" b="-16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5" name="矩形 4"/>
              <p:cNvSpPr/>
              <p:nvPr/>
            </p:nvSpPr>
            <p:spPr>
              <a:xfrm>
                <a:off x="707887" y="1482391"/>
                <a:ext cx="7873732" cy="369332"/>
              </a:xfrm>
              <a:prstGeom prst="rect">
                <a:avLst/>
              </a:prstGeom>
            </p:spPr>
            <p:txBody>
              <a:bodyPr wrap="square">
                <a:spAutoFit/>
              </a:bodyPr>
              <a:lstStyle/>
              <a:p>
                <a:r>
                  <a:rPr lang="zh-TW" altLang="en-US" sz="1800" dirty="0"/>
                  <a:t>將位置處於各個不同位置</a:t>
                </a:r>
                <a14:m>
                  <m:oMath xmlns:m="http://schemas.openxmlformats.org/officeDocument/2006/math">
                    <m:r>
                      <a:rPr lang="en-US" altLang="zh-TW" sz="1800" i="1">
                        <a:latin typeface="Cambria Math"/>
                      </a:rPr>
                      <m:t>𝑥</m:t>
                    </m:r>
                  </m:oMath>
                </a14:m>
                <a:r>
                  <a:rPr lang="zh-TW" altLang="en-US" sz="1800" dirty="0"/>
                  <a:t>的</a:t>
                </a:r>
                <a14:m>
                  <m:oMath xmlns:m="http://schemas.openxmlformats.org/officeDocument/2006/math">
                    <m:d>
                      <m:dPr>
                        <m:begChr m:val="|"/>
                        <m:endChr m:val=""/>
                        <m:ctrlPr>
                          <a:rPr lang="en-US" altLang="zh-TW" sz="1800" i="1" smtClean="0">
                            <a:latin typeface="Cambria Math" panose="02040503050406030204" pitchFamily="18" charset="0"/>
                          </a:rPr>
                        </m:ctrlPr>
                      </m:dPr>
                      <m:e>
                        <m:d>
                          <m:dPr>
                            <m:begChr m:val=""/>
                            <m:endChr m:val="⟩"/>
                            <m:ctrlPr>
                              <a:rPr lang="en-US" altLang="zh-TW" sz="1800" i="1">
                                <a:latin typeface="Cambria Math" panose="02040503050406030204" pitchFamily="18" charset="0"/>
                              </a:rPr>
                            </m:ctrlPr>
                          </m:dPr>
                          <m:e>
                            <m:r>
                              <a:rPr lang="en-US" altLang="zh-TW" sz="1800" b="0" i="1" smtClean="0">
                                <a:latin typeface="Cambria Math"/>
                              </a:rPr>
                              <m:t>𝑥</m:t>
                            </m:r>
                          </m:e>
                        </m:d>
                      </m:e>
                    </m:d>
                  </m:oMath>
                </a14:m>
                <a:r>
                  <a:rPr lang="zh-TW" altLang="en-US" sz="1800" dirty="0"/>
                  <a:t>收集起來，可以證明他們彼此正交。</a:t>
                </a:r>
              </a:p>
            </p:txBody>
          </p:sp>
        </mc:Choice>
        <mc:Fallback xmlns="">
          <p:sp>
            <p:nvSpPr>
              <p:cNvPr id="5" name="矩形 4"/>
              <p:cNvSpPr>
                <a:spLocks noRot="1" noChangeAspect="1" noMove="1" noResize="1" noEditPoints="1" noAdjustHandles="1" noChangeArrowheads="1" noChangeShapeType="1" noTextEdit="1"/>
              </p:cNvSpPr>
              <p:nvPr/>
            </p:nvSpPr>
            <p:spPr>
              <a:xfrm>
                <a:off x="707887" y="1482391"/>
                <a:ext cx="7873732" cy="369332"/>
              </a:xfrm>
              <a:prstGeom prst="rect">
                <a:avLst/>
              </a:prstGeom>
              <a:blipFill>
                <a:blip r:embed="rId5"/>
                <a:stretch>
                  <a:fillRect l="-644" t="-110000" b="-166667"/>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6" name="矩形 5"/>
              <p:cNvSpPr/>
              <p:nvPr/>
            </p:nvSpPr>
            <p:spPr>
              <a:xfrm>
                <a:off x="707887" y="3701612"/>
                <a:ext cx="3673954" cy="818879"/>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TW" sz="1800" i="1" smtClean="0">
                              <a:latin typeface="Cambria Math" panose="02040503050406030204" pitchFamily="18" charset="0"/>
                            </a:rPr>
                          </m:ctrlPr>
                        </m:dPr>
                        <m:e>
                          <m:d>
                            <m:dPr>
                              <m:begChr m:val=""/>
                              <m:endChr m:val="⟩"/>
                              <m:ctrlPr>
                                <a:rPr lang="en-US" altLang="zh-TW" sz="1800" i="1">
                                  <a:latin typeface="Cambria Math" panose="02040503050406030204" pitchFamily="18" charset="0"/>
                                </a:rPr>
                              </m:ctrlPr>
                            </m:dPr>
                            <m:e>
                              <m:r>
                                <m:rPr>
                                  <m:sty m:val="p"/>
                                </m:rPr>
                                <a:rPr lang="el-GR" altLang="zh-TW" sz="1800" i="1">
                                  <a:latin typeface="Cambria Math"/>
                                  <a:ea typeface="Cambria Math"/>
                                </a:rPr>
                                <m:t>Ψ</m:t>
                              </m:r>
                            </m:e>
                          </m:d>
                        </m:e>
                      </m:d>
                      <m:r>
                        <a:rPr lang="en-US" altLang="zh-TW" sz="1800" b="0" i="1" smtClean="0">
                          <a:latin typeface="Cambria Math"/>
                          <a:ea typeface="Cambria Math"/>
                        </a:rPr>
                        <m:t>=</m:t>
                      </m:r>
                      <m:nary>
                        <m:naryPr>
                          <m:chr m:val="∑"/>
                          <m:supHide m:val="on"/>
                          <m:ctrlPr>
                            <a:rPr lang="en-US" altLang="zh-TW" sz="1800" b="0" i="1" smtClean="0">
                              <a:latin typeface="Cambria Math" panose="02040503050406030204" pitchFamily="18" charset="0"/>
                              <a:ea typeface="Cambria Math"/>
                            </a:rPr>
                          </m:ctrlPr>
                        </m:naryPr>
                        <m:sub>
                          <m:r>
                            <m:rPr>
                              <m:brk m:alnAt="7"/>
                            </m:rPr>
                            <a:rPr lang="en-US" altLang="zh-TW" sz="1800" b="0" i="1" smtClean="0">
                              <a:latin typeface="Cambria Math"/>
                              <a:ea typeface="Cambria Math"/>
                            </a:rPr>
                            <m:t>𝑥</m:t>
                          </m:r>
                        </m:sub>
                        <m:sup/>
                        <m:e>
                          <m:sSub>
                            <m:sSubPr>
                              <m:ctrlPr>
                                <a:rPr lang="en-US" altLang="zh-TW" sz="1800" b="0" i="1" smtClean="0">
                                  <a:latin typeface="Cambria Math" panose="02040503050406030204" pitchFamily="18" charset="0"/>
                                  <a:ea typeface="Cambria Math"/>
                                </a:rPr>
                              </m:ctrlPr>
                            </m:sSubPr>
                            <m:e>
                              <m:r>
                                <a:rPr lang="en-US" altLang="zh-TW" sz="1800" b="0" i="1" smtClean="0">
                                  <a:latin typeface="Cambria Math"/>
                                  <a:ea typeface="Cambria Math"/>
                                </a:rPr>
                                <m:t>𝑎</m:t>
                              </m:r>
                            </m:e>
                            <m:sub>
                              <m:r>
                                <a:rPr lang="en-US" altLang="zh-TW" sz="1800" b="0" i="1" smtClean="0">
                                  <a:latin typeface="Cambria Math"/>
                                  <a:ea typeface="Cambria Math"/>
                                </a:rPr>
                                <m:t>𝑥</m:t>
                              </m:r>
                            </m:sub>
                          </m:sSub>
                          <m:d>
                            <m:dPr>
                              <m:begChr m:val="|"/>
                              <m:endChr m:val=""/>
                              <m:ctrlPr>
                                <a:rPr lang="en-US" altLang="zh-TW" sz="1800" i="1">
                                  <a:latin typeface="Cambria Math" panose="02040503050406030204" pitchFamily="18" charset="0"/>
                                </a:rPr>
                              </m:ctrlPr>
                            </m:dPr>
                            <m:e>
                              <m:d>
                                <m:dPr>
                                  <m:begChr m:val=""/>
                                  <m:endChr m:val="⟩"/>
                                  <m:ctrlPr>
                                    <a:rPr lang="en-US" altLang="zh-TW" sz="1800" i="1">
                                      <a:latin typeface="Cambria Math" panose="02040503050406030204" pitchFamily="18" charset="0"/>
                                    </a:rPr>
                                  </m:ctrlPr>
                                </m:dPr>
                                <m:e>
                                  <m:r>
                                    <a:rPr lang="en-US" altLang="zh-TW" sz="1800" i="1">
                                      <a:latin typeface="Cambria Math"/>
                                    </a:rPr>
                                    <m:t>𝑥</m:t>
                                  </m:r>
                                </m:e>
                              </m:d>
                            </m:e>
                          </m:d>
                        </m:e>
                      </m:nary>
                      <m:r>
                        <a:rPr lang="en-US" altLang="zh-TW" sz="1800" b="0" i="1" smtClean="0">
                          <a:latin typeface="Cambria Math"/>
                          <a:ea typeface="Cambria Math"/>
                        </a:rPr>
                        <m:t>→</m:t>
                      </m:r>
                      <m:nary>
                        <m:naryPr>
                          <m:limLoc m:val="undOvr"/>
                          <m:subHide m:val="on"/>
                          <m:supHide m:val="on"/>
                          <m:ctrlPr>
                            <a:rPr lang="en-US" altLang="zh-TW" sz="1800" b="0" i="1" smtClean="0">
                              <a:latin typeface="Cambria Math" panose="02040503050406030204" pitchFamily="18" charset="0"/>
                              <a:ea typeface="Cambria Math"/>
                            </a:rPr>
                          </m:ctrlPr>
                        </m:naryPr>
                        <m:sub/>
                        <m:sup/>
                        <m:e>
                          <m:r>
                            <a:rPr lang="en-US" altLang="zh-TW" sz="1800" i="1">
                              <a:latin typeface="Cambria Math"/>
                              <a:ea typeface="Cambria Math"/>
                            </a:rPr>
                            <m:t>𝑑𝑥</m:t>
                          </m:r>
                          <m:r>
                            <a:rPr lang="en-US" altLang="zh-TW" sz="1800" i="1">
                              <a:latin typeface="Cambria Math"/>
                              <a:ea typeface="Cambria Math"/>
                            </a:rPr>
                            <m:t>∙</m:t>
                          </m:r>
                          <m:r>
                            <m:rPr>
                              <m:sty m:val="p"/>
                            </m:rPr>
                            <a:rPr lang="el-GR" altLang="zh-TW" sz="1800" i="1">
                              <a:latin typeface="Cambria Math"/>
                              <a:ea typeface="Cambria Math"/>
                            </a:rPr>
                            <m:t>Ψ</m:t>
                          </m:r>
                          <m:d>
                            <m:dPr>
                              <m:ctrlPr>
                                <a:rPr lang="el-GR" altLang="zh-TW" sz="1800" i="1">
                                  <a:latin typeface="Cambria Math" panose="02040503050406030204" pitchFamily="18" charset="0"/>
                                  <a:ea typeface="Cambria Math"/>
                                </a:rPr>
                              </m:ctrlPr>
                            </m:dPr>
                            <m:e>
                              <m:r>
                                <a:rPr lang="en-US" altLang="zh-TW" sz="1800" i="1">
                                  <a:latin typeface="Cambria Math"/>
                                  <a:ea typeface="Cambria Math"/>
                                </a:rPr>
                                <m:t>𝑥</m:t>
                              </m:r>
                            </m:e>
                          </m:d>
                          <m:r>
                            <a:rPr lang="en-US" altLang="zh-TW" sz="1800" i="1" smtClean="0">
                              <a:latin typeface="Cambria Math"/>
                              <a:ea typeface="Cambria Math"/>
                            </a:rPr>
                            <m:t>∙</m:t>
                          </m:r>
                          <m:d>
                            <m:dPr>
                              <m:begChr m:val="|"/>
                              <m:endChr m:val=""/>
                              <m:ctrlPr>
                                <a:rPr lang="en-US" altLang="zh-TW" sz="1800" i="1">
                                  <a:latin typeface="Cambria Math" panose="02040503050406030204" pitchFamily="18" charset="0"/>
                                </a:rPr>
                              </m:ctrlPr>
                            </m:dPr>
                            <m:e>
                              <m:d>
                                <m:dPr>
                                  <m:begChr m:val=""/>
                                  <m:endChr m:val="⟩"/>
                                  <m:ctrlPr>
                                    <a:rPr lang="en-US" altLang="zh-TW" sz="1800" i="1">
                                      <a:latin typeface="Cambria Math" panose="02040503050406030204" pitchFamily="18" charset="0"/>
                                    </a:rPr>
                                  </m:ctrlPr>
                                </m:dPr>
                                <m:e>
                                  <m:r>
                                    <a:rPr lang="en-US" altLang="zh-TW" sz="1800" i="1">
                                      <a:latin typeface="Cambria Math"/>
                                    </a:rPr>
                                    <m:t>𝑥</m:t>
                                  </m:r>
                                </m:e>
                              </m:d>
                            </m:e>
                          </m:d>
                        </m:e>
                      </m:nary>
                    </m:oMath>
                  </m:oMathPara>
                </a14:m>
                <a:endParaRPr lang="zh-TW" altLang="en-US" sz="1800" dirty="0"/>
              </a:p>
            </p:txBody>
          </p:sp>
        </mc:Choice>
        <mc:Fallback xmlns="">
          <p:sp>
            <p:nvSpPr>
              <p:cNvPr id="6" name="矩形 5"/>
              <p:cNvSpPr>
                <a:spLocks noRot="1" noChangeAspect="1" noMove="1" noResize="1" noEditPoints="1" noAdjustHandles="1" noChangeArrowheads="1" noChangeShapeType="1" noTextEdit="1"/>
              </p:cNvSpPr>
              <p:nvPr/>
            </p:nvSpPr>
            <p:spPr>
              <a:xfrm>
                <a:off x="707887" y="3701612"/>
                <a:ext cx="3673954" cy="818879"/>
              </a:xfrm>
              <a:prstGeom prst="rect">
                <a:avLst/>
              </a:prstGeom>
              <a:blipFill>
                <a:blip r:embed="rId6"/>
                <a:stretch>
                  <a:fillRect l="-7560" t="-130303" r="-5155" b="-186364"/>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7" name="文字方塊 6"/>
              <p:cNvSpPr txBox="1"/>
              <p:nvPr/>
            </p:nvSpPr>
            <p:spPr bwMode="auto">
              <a:xfrm>
                <a:off x="664542" y="4564924"/>
                <a:ext cx="6010129"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pPr eaLnBrk="1" hangingPunct="1"/>
                <a:r>
                  <a:rPr lang="zh-TW" altLang="en-US" sz="1800" dirty="0"/>
                  <a:t>波函數</a:t>
                </a:r>
                <a14:m>
                  <m:oMath xmlns:m="http://schemas.openxmlformats.org/officeDocument/2006/math">
                    <m:r>
                      <m:rPr>
                        <m:sty m:val="p"/>
                      </m:rPr>
                      <a:rPr lang="el-GR" altLang="zh-TW" sz="1800" i="1">
                        <a:latin typeface="Cambria Math"/>
                        <a:ea typeface="Cambria Math"/>
                      </a:rPr>
                      <m:t>Ψ</m:t>
                    </m:r>
                    <m:d>
                      <m:dPr>
                        <m:ctrlPr>
                          <a:rPr lang="el-GR" altLang="zh-TW" sz="1800" i="1">
                            <a:latin typeface="Cambria Math" panose="02040503050406030204" pitchFamily="18" charset="0"/>
                            <a:ea typeface="Cambria Math"/>
                          </a:rPr>
                        </m:ctrlPr>
                      </m:dPr>
                      <m:e>
                        <m:r>
                          <a:rPr lang="en-US" altLang="zh-TW" sz="1800" i="1">
                            <a:latin typeface="Cambria Math"/>
                            <a:ea typeface="Cambria Math"/>
                          </a:rPr>
                          <m:t>𝑥</m:t>
                        </m:r>
                      </m:e>
                    </m:d>
                  </m:oMath>
                </a14:m>
                <a:r>
                  <a:rPr lang="zh-TW" altLang="en-US" sz="1800" dirty="0"/>
                  <a:t>就是向量</a:t>
                </a:r>
                <a14:m>
                  <m:oMath xmlns:m="http://schemas.openxmlformats.org/officeDocument/2006/math">
                    <m:d>
                      <m:dPr>
                        <m:begChr m:val="|"/>
                        <m:endChr m:val=""/>
                        <m:ctrlPr>
                          <a:rPr lang="en-US" altLang="zh-TW" sz="1800" i="1">
                            <a:latin typeface="Cambria Math" panose="02040503050406030204" pitchFamily="18" charset="0"/>
                          </a:rPr>
                        </m:ctrlPr>
                      </m:dPr>
                      <m:e>
                        <m:d>
                          <m:dPr>
                            <m:begChr m:val=""/>
                            <m:endChr m:val="⟩"/>
                            <m:ctrlPr>
                              <a:rPr lang="en-US" altLang="zh-TW" sz="1800" i="1">
                                <a:latin typeface="Cambria Math" panose="02040503050406030204" pitchFamily="18" charset="0"/>
                              </a:rPr>
                            </m:ctrlPr>
                          </m:dPr>
                          <m:e>
                            <m:r>
                              <m:rPr>
                                <m:sty m:val="p"/>
                              </m:rPr>
                              <a:rPr lang="el-GR" altLang="zh-TW" sz="1800" i="1">
                                <a:latin typeface="Cambria Math"/>
                                <a:ea typeface="Cambria Math"/>
                              </a:rPr>
                              <m:t>Ψ</m:t>
                            </m:r>
                          </m:e>
                        </m:d>
                      </m:e>
                    </m:d>
                  </m:oMath>
                </a14:m>
                <a:r>
                  <a:rPr lang="zh-TW" altLang="en-US" sz="1800" dirty="0"/>
                  <a:t>沿各個粒子狀的態</a:t>
                </a:r>
                <a14:m>
                  <m:oMath xmlns:m="http://schemas.openxmlformats.org/officeDocument/2006/math">
                    <m:d>
                      <m:dPr>
                        <m:begChr m:val="|"/>
                        <m:endChr m:val=""/>
                        <m:ctrlPr>
                          <a:rPr lang="en-US" altLang="zh-TW" sz="1800" i="1">
                            <a:latin typeface="Cambria Math" panose="02040503050406030204" pitchFamily="18" charset="0"/>
                          </a:rPr>
                        </m:ctrlPr>
                      </m:dPr>
                      <m:e>
                        <m:d>
                          <m:dPr>
                            <m:begChr m:val=""/>
                            <m:endChr m:val="⟩"/>
                            <m:ctrlPr>
                              <a:rPr lang="en-US" altLang="zh-TW" sz="1800" i="1">
                                <a:latin typeface="Cambria Math" panose="02040503050406030204" pitchFamily="18" charset="0"/>
                              </a:rPr>
                            </m:ctrlPr>
                          </m:dPr>
                          <m:e>
                            <m:r>
                              <a:rPr lang="en-US" altLang="zh-TW" sz="1800" i="1">
                                <a:latin typeface="Cambria Math"/>
                              </a:rPr>
                              <m:t>𝑥</m:t>
                            </m:r>
                          </m:e>
                        </m:d>
                      </m:e>
                    </m:d>
                  </m:oMath>
                </a14:m>
                <a:r>
                  <a:rPr lang="zh-TW" altLang="en-US" sz="1800" dirty="0"/>
                  <a:t>的分量</a:t>
                </a:r>
                <a14:m>
                  <m:oMath xmlns:m="http://schemas.openxmlformats.org/officeDocument/2006/math">
                    <m:sSub>
                      <m:sSubPr>
                        <m:ctrlPr>
                          <a:rPr lang="en-US" altLang="zh-TW" sz="1800" i="1">
                            <a:latin typeface="Cambria Math" panose="02040503050406030204" pitchFamily="18" charset="0"/>
                            <a:ea typeface="Cambria Math"/>
                          </a:rPr>
                        </m:ctrlPr>
                      </m:sSubPr>
                      <m:e>
                        <m:r>
                          <a:rPr lang="en-US" altLang="zh-TW" sz="1800" i="1">
                            <a:latin typeface="Cambria Math"/>
                            <a:ea typeface="Cambria Math"/>
                          </a:rPr>
                          <m:t>𝑎</m:t>
                        </m:r>
                      </m:e>
                      <m:sub>
                        <m:r>
                          <a:rPr lang="en-US" altLang="zh-TW" sz="1800" i="1">
                            <a:latin typeface="Cambria Math"/>
                            <a:ea typeface="Cambria Math"/>
                          </a:rPr>
                          <m:t>𝑥</m:t>
                        </m:r>
                      </m:sub>
                    </m:sSub>
                    <m:r>
                      <a:rPr lang="en-US" altLang="zh-TW" sz="1800" i="1">
                        <a:latin typeface="Cambria Math" panose="02040503050406030204" pitchFamily="18" charset="0"/>
                        <a:ea typeface="Cambria Math"/>
                      </a:rPr>
                      <m:t> </m:t>
                    </m:r>
                  </m:oMath>
                </a14:m>
                <a:r>
                  <a:rPr lang="zh-TW" altLang="en-US" sz="1800" dirty="0"/>
                  <a:t>。</a:t>
                </a:r>
              </a:p>
            </p:txBody>
          </p:sp>
        </mc:Choice>
        <mc:Fallback xmlns="">
          <p:sp>
            <p:nvSpPr>
              <p:cNvPr id="7" name="文字方塊 6"/>
              <p:cNvSpPr txBox="1">
                <a:spLocks noRot="1" noChangeAspect="1" noMove="1" noResize="1" noEditPoints="1" noAdjustHandles="1" noChangeArrowheads="1" noChangeShapeType="1" noTextEdit="1"/>
              </p:cNvSpPr>
              <p:nvPr/>
            </p:nvSpPr>
            <p:spPr bwMode="auto">
              <a:xfrm>
                <a:off x="664542" y="4564924"/>
                <a:ext cx="6010129" cy="369332"/>
              </a:xfrm>
              <a:prstGeom prst="rect">
                <a:avLst/>
              </a:prstGeom>
              <a:blipFill>
                <a:blip r:embed="rId7"/>
                <a:stretch>
                  <a:fillRect l="-844" t="-113333" b="-1666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8" name="矩形 7"/>
              <p:cNvSpPr/>
              <p:nvPr/>
            </p:nvSpPr>
            <p:spPr>
              <a:xfrm>
                <a:off x="677763" y="3245889"/>
                <a:ext cx="5369290" cy="369332"/>
              </a:xfrm>
              <a:prstGeom prst="rect">
                <a:avLst/>
              </a:prstGeom>
            </p:spPr>
            <p:txBody>
              <a:bodyPr wrap="none">
                <a:spAutoFit/>
              </a:bodyPr>
              <a:lstStyle/>
              <a:p>
                <a:r>
                  <a:rPr lang="zh-TW" altLang="en-US" sz="1800" dirty="0"/>
                  <a:t>若將</a:t>
                </a:r>
                <a14:m>
                  <m:oMath xmlns:m="http://schemas.openxmlformats.org/officeDocument/2006/math">
                    <m:r>
                      <m:rPr>
                        <m:nor/>
                      </m:rPr>
                      <a:rPr lang="zh-TW" altLang="en-US" sz="1800" dirty="0"/>
                      <m:t>向量</m:t>
                    </m:r>
                    <m:d>
                      <m:dPr>
                        <m:begChr m:val="|"/>
                        <m:endChr m:val=""/>
                        <m:ctrlPr>
                          <a:rPr lang="en-US" altLang="zh-TW" sz="1800" i="1">
                            <a:latin typeface="Cambria Math" panose="02040503050406030204" pitchFamily="18" charset="0"/>
                          </a:rPr>
                        </m:ctrlPr>
                      </m:dPr>
                      <m:e>
                        <m:d>
                          <m:dPr>
                            <m:begChr m:val=""/>
                            <m:endChr m:val="⟩"/>
                            <m:ctrlPr>
                              <a:rPr lang="en-US" altLang="zh-TW" sz="1800" i="1">
                                <a:latin typeface="Cambria Math" panose="02040503050406030204" pitchFamily="18" charset="0"/>
                              </a:rPr>
                            </m:ctrlPr>
                          </m:dPr>
                          <m:e>
                            <m:r>
                              <m:rPr>
                                <m:sty m:val="p"/>
                              </m:rPr>
                              <a:rPr lang="el-GR" altLang="zh-TW" sz="1800" i="1">
                                <a:latin typeface="Cambria Math"/>
                                <a:ea typeface="Cambria Math"/>
                              </a:rPr>
                              <m:t>Ψ</m:t>
                            </m:r>
                          </m:e>
                        </m:d>
                      </m:e>
                    </m:d>
                  </m:oMath>
                </a14:m>
                <a:r>
                  <a:rPr lang="zh-TW" altLang="en-US" sz="1800" dirty="0"/>
                  <a:t>，以沿座標軸的分量展開，可以寫成：</a:t>
                </a:r>
                <a:endParaRPr lang="zh-CN" altLang="en-US" sz="1800" dirty="0"/>
              </a:p>
            </p:txBody>
          </p:sp>
        </mc:Choice>
        <mc:Fallback xmlns="">
          <p:sp>
            <p:nvSpPr>
              <p:cNvPr id="8" name="矩形 7"/>
              <p:cNvSpPr>
                <a:spLocks noRot="1" noChangeAspect="1" noMove="1" noResize="1" noEditPoints="1" noAdjustHandles="1" noChangeArrowheads="1" noChangeShapeType="1" noTextEdit="1"/>
              </p:cNvSpPr>
              <p:nvPr/>
            </p:nvSpPr>
            <p:spPr>
              <a:xfrm>
                <a:off x="677763" y="3245889"/>
                <a:ext cx="5369290" cy="369332"/>
              </a:xfrm>
              <a:prstGeom prst="rect">
                <a:avLst/>
              </a:prstGeom>
              <a:blipFill>
                <a:blip r:embed="rId8"/>
                <a:stretch>
                  <a:fillRect l="-943" t="-110000" b="-166667"/>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9" name="文字方塊 8"/>
              <p:cNvSpPr txBox="1"/>
              <p:nvPr/>
            </p:nvSpPr>
            <p:spPr bwMode="auto">
              <a:xfrm>
                <a:off x="5663449" y="3917129"/>
                <a:ext cx="1883529" cy="384144"/>
              </a:xfrm>
              <a:prstGeom prst="rect">
                <a:avLst/>
              </a:prstGeom>
              <a:solidFill>
                <a:srgbClr val="FFFF99"/>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acc>
                        <m:accPr>
                          <m:chr m:val="⃗"/>
                          <m:ctrlPr>
                            <a:rPr lang="zh-CN" altLang="en-US" sz="1800" i="1" smtClean="0">
                              <a:latin typeface="Cambria Math" panose="02040503050406030204" pitchFamily="18" charset="0"/>
                            </a:rPr>
                          </m:ctrlPr>
                        </m:accPr>
                        <m:e>
                          <m:r>
                            <a:rPr lang="en-US" altLang="zh-CN" sz="1800" b="0" i="1" smtClean="0">
                              <a:latin typeface="Cambria Math"/>
                            </a:rPr>
                            <m:t>𝑟</m:t>
                          </m:r>
                        </m:e>
                      </m:acc>
                      <m:r>
                        <a:rPr lang="en-US" altLang="zh-CN" sz="1800" b="0" i="1" smtClean="0">
                          <a:latin typeface="Cambria Math"/>
                        </a:rPr>
                        <m:t>=</m:t>
                      </m:r>
                      <m:r>
                        <a:rPr lang="en-US" altLang="zh-CN" sz="1800" b="0" i="1" smtClean="0">
                          <a:latin typeface="Cambria Math"/>
                        </a:rPr>
                        <m:t>𝑥</m:t>
                      </m:r>
                      <m:acc>
                        <m:accPr>
                          <m:chr m:val="̂"/>
                          <m:ctrlPr>
                            <a:rPr lang="en-US" altLang="zh-CN" sz="1800" b="0" i="1" smtClean="0">
                              <a:latin typeface="Cambria Math" panose="02040503050406030204" pitchFamily="18" charset="0"/>
                            </a:rPr>
                          </m:ctrlPr>
                        </m:accPr>
                        <m:e>
                          <m:r>
                            <a:rPr lang="en-US" altLang="zh-CN" sz="1800" b="0" i="1" smtClean="0">
                              <a:latin typeface="Cambria Math"/>
                            </a:rPr>
                            <m:t>𝑖</m:t>
                          </m:r>
                        </m:e>
                      </m:acc>
                      <m:r>
                        <a:rPr lang="en-US" altLang="zh-CN" sz="1800" b="0" i="1" smtClean="0">
                          <a:latin typeface="Cambria Math"/>
                        </a:rPr>
                        <m:t>+</m:t>
                      </m:r>
                      <m:r>
                        <a:rPr lang="en-US" altLang="zh-CN" sz="1800" b="0" i="1" smtClean="0">
                          <a:latin typeface="Cambria Math"/>
                        </a:rPr>
                        <m:t>𝑦</m:t>
                      </m:r>
                      <m:acc>
                        <m:accPr>
                          <m:chr m:val="̂"/>
                          <m:ctrlPr>
                            <a:rPr lang="en-US" altLang="zh-CN" sz="1800" b="0" i="1" smtClean="0">
                              <a:latin typeface="Cambria Math" panose="02040503050406030204" pitchFamily="18" charset="0"/>
                            </a:rPr>
                          </m:ctrlPr>
                        </m:accPr>
                        <m:e>
                          <m:r>
                            <a:rPr lang="en-US" altLang="zh-CN" sz="1800" b="0" i="1" smtClean="0">
                              <a:latin typeface="Cambria Math"/>
                            </a:rPr>
                            <m:t>𝑗</m:t>
                          </m:r>
                        </m:e>
                      </m:acc>
                      <m:r>
                        <a:rPr lang="en-US" altLang="zh-CN" sz="1800" b="0" i="1" smtClean="0">
                          <a:latin typeface="Cambria Math"/>
                        </a:rPr>
                        <m:t>+</m:t>
                      </m:r>
                      <m:r>
                        <a:rPr lang="en-US" altLang="zh-CN" sz="1800" b="0" i="1" smtClean="0">
                          <a:latin typeface="Cambria Math"/>
                        </a:rPr>
                        <m:t>𝑧</m:t>
                      </m:r>
                      <m:acc>
                        <m:accPr>
                          <m:chr m:val="̂"/>
                          <m:ctrlPr>
                            <a:rPr lang="en-US" altLang="zh-CN" sz="1800" b="0" i="1" smtClean="0">
                              <a:latin typeface="Cambria Math" panose="02040503050406030204" pitchFamily="18" charset="0"/>
                            </a:rPr>
                          </m:ctrlPr>
                        </m:accPr>
                        <m:e>
                          <m:r>
                            <a:rPr lang="en-US" altLang="zh-CN" sz="1800" b="0" i="1" smtClean="0">
                              <a:latin typeface="Cambria Math"/>
                            </a:rPr>
                            <m:t>𝑘</m:t>
                          </m:r>
                        </m:e>
                      </m:acc>
                    </m:oMath>
                  </m:oMathPara>
                </a14:m>
                <a:endParaRPr lang="zh-CN" altLang="en-US" sz="1800" dirty="0"/>
              </a:p>
            </p:txBody>
          </p:sp>
        </mc:Choice>
        <mc:Fallback xmlns="">
          <p:sp>
            <p:nvSpPr>
              <p:cNvPr id="9" name="文字方塊 8"/>
              <p:cNvSpPr txBox="1">
                <a:spLocks noRot="1" noChangeAspect="1" noMove="1" noResize="1" noEditPoints="1" noAdjustHandles="1" noChangeArrowheads="1" noChangeShapeType="1" noTextEdit="1"/>
              </p:cNvSpPr>
              <p:nvPr/>
            </p:nvSpPr>
            <p:spPr bwMode="auto">
              <a:xfrm>
                <a:off x="5663449" y="3917129"/>
                <a:ext cx="1883529" cy="384144"/>
              </a:xfrm>
              <a:prstGeom prst="rect">
                <a:avLst/>
              </a:prstGeom>
              <a:blipFill>
                <a:blip r:embed="rId9"/>
                <a:stretch>
                  <a:fillRect t="-6452" b="-9677"/>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0" name="文字方塊 9"/>
              <p:cNvSpPr txBox="1"/>
              <p:nvPr/>
            </p:nvSpPr>
            <p:spPr bwMode="auto">
              <a:xfrm>
                <a:off x="4526665" y="5342403"/>
                <a:ext cx="1023422" cy="369332"/>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en-US" altLang="zh-CN" sz="1800" b="0" i="1" smtClean="0">
                          <a:latin typeface="Cambria Math"/>
                        </a:rPr>
                        <m:t>𝑥</m:t>
                      </m:r>
                      <m:r>
                        <a:rPr lang="en-US" altLang="zh-TW" sz="1800" b="0" i="1" smtClean="0">
                          <a:latin typeface="Cambria Math"/>
                        </a:rPr>
                        <m:t>=</m:t>
                      </m:r>
                      <m:acc>
                        <m:accPr>
                          <m:chr m:val="̂"/>
                          <m:ctrlPr>
                            <a:rPr lang="en-US" altLang="zh-CN" sz="1800" b="0" i="1" smtClean="0">
                              <a:latin typeface="Cambria Math" panose="02040503050406030204" pitchFamily="18" charset="0"/>
                            </a:rPr>
                          </m:ctrlPr>
                        </m:accPr>
                        <m:e>
                          <m:r>
                            <a:rPr lang="en-US" altLang="zh-CN" sz="1800" b="0" i="1" smtClean="0">
                              <a:latin typeface="Cambria Math"/>
                            </a:rPr>
                            <m:t>𝑖</m:t>
                          </m:r>
                        </m:e>
                      </m:acc>
                      <m:r>
                        <a:rPr lang="zh-CN" altLang="en-US" sz="1800" i="1" smtClean="0">
                          <a:latin typeface="Cambria Math"/>
                        </a:rPr>
                        <m:t>∙</m:t>
                      </m:r>
                      <m:acc>
                        <m:accPr>
                          <m:chr m:val="⃗"/>
                          <m:ctrlPr>
                            <a:rPr lang="zh-CN" altLang="en-US" sz="1800" i="1">
                              <a:latin typeface="Cambria Math" panose="02040503050406030204" pitchFamily="18" charset="0"/>
                            </a:rPr>
                          </m:ctrlPr>
                        </m:accPr>
                        <m:e>
                          <m:r>
                            <a:rPr lang="en-US" altLang="zh-CN" sz="1800" i="1">
                              <a:latin typeface="Cambria Math"/>
                            </a:rPr>
                            <m:t>𝑟</m:t>
                          </m:r>
                        </m:e>
                      </m:acc>
                    </m:oMath>
                  </m:oMathPara>
                </a14:m>
                <a:endParaRPr lang="zh-CN" altLang="en-US" sz="1800" dirty="0"/>
              </a:p>
            </p:txBody>
          </p:sp>
        </mc:Choice>
        <mc:Fallback xmlns="">
          <p:sp>
            <p:nvSpPr>
              <p:cNvPr id="10" name="文字方塊 9"/>
              <p:cNvSpPr txBox="1">
                <a:spLocks noRot="1" noChangeAspect="1" noMove="1" noResize="1" noEditPoints="1" noAdjustHandles="1" noChangeArrowheads="1" noChangeShapeType="1" noTextEdit="1"/>
              </p:cNvSpPr>
              <p:nvPr/>
            </p:nvSpPr>
            <p:spPr bwMode="auto">
              <a:xfrm>
                <a:off x="4526665" y="5342403"/>
                <a:ext cx="1023422" cy="369332"/>
              </a:xfrm>
              <a:prstGeom prst="rect">
                <a:avLst/>
              </a:prstGeom>
              <a:blipFill>
                <a:blip r:embed="rId10"/>
                <a:stretch>
                  <a:fillRect t="-10000"/>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1" name="矩形 10"/>
              <p:cNvSpPr/>
              <p:nvPr/>
            </p:nvSpPr>
            <p:spPr>
              <a:xfrm>
                <a:off x="6309602" y="5771111"/>
                <a:ext cx="1597424" cy="369332"/>
              </a:xfrm>
              <a:prstGeom prst="rect">
                <a:avLst/>
              </a:prstGeom>
              <a:solidFill>
                <a:srgbClr val="FFFF00"/>
              </a:solidFill>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l-GR" altLang="zh-TW" sz="1800" i="1">
                          <a:latin typeface="Cambria Math"/>
                          <a:ea typeface="Cambria Math"/>
                        </a:rPr>
                        <m:t>Ψ</m:t>
                      </m:r>
                      <m:d>
                        <m:dPr>
                          <m:ctrlPr>
                            <a:rPr lang="el-GR" altLang="zh-TW" sz="1800" i="1">
                              <a:latin typeface="Cambria Math" panose="02040503050406030204" pitchFamily="18" charset="0"/>
                              <a:ea typeface="Cambria Math"/>
                            </a:rPr>
                          </m:ctrlPr>
                        </m:dPr>
                        <m:e>
                          <m:r>
                            <a:rPr lang="en-US" altLang="zh-TW" sz="1800" i="1">
                              <a:latin typeface="Cambria Math"/>
                              <a:ea typeface="Cambria Math"/>
                            </a:rPr>
                            <m:t>𝑥</m:t>
                          </m:r>
                        </m:e>
                      </m:d>
                      <m:r>
                        <a:rPr lang="en-US" altLang="zh-TW" sz="1800" b="0" i="1" smtClean="0">
                          <a:latin typeface="Cambria Math"/>
                        </a:rPr>
                        <m:t>=</m:t>
                      </m:r>
                      <m:d>
                        <m:dPr>
                          <m:begChr m:val="⟨"/>
                          <m:endChr m:val=""/>
                          <m:ctrlPr>
                            <a:rPr lang="en-US" altLang="zh-TW" sz="1800" i="1" smtClean="0">
                              <a:latin typeface="Cambria Math" panose="02040503050406030204" pitchFamily="18" charset="0"/>
                            </a:rPr>
                          </m:ctrlPr>
                        </m:dPr>
                        <m:e>
                          <m:r>
                            <a:rPr lang="en-US" altLang="zh-TW" sz="1800" b="0" i="1" smtClean="0">
                              <a:latin typeface="Cambria Math"/>
                            </a:rPr>
                            <m:t>𝑥</m:t>
                          </m:r>
                        </m:e>
                      </m:d>
                      <m:d>
                        <m:dPr>
                          <m:begChr m:val="|"/>
                          <m:endChr m:val=""/>
                          <m:ctrlPr>
                            <a:rPr lang="en-US" altLang="zh-TW" sz="1800" i="1" smtClean="0">
                              <a:latin typeface="Cambria Math" panose="02040503050406030204" pitchFamily="18" charset="0"/>
                            </a:rPr>
                          </m:ctrlPr>
                        </m:dPr>
                        <m:e>
                          <m:d>
                            <m:dPr>
                              <m:begChr m:val=""/>
                              <m:endChr m:val="⟩"/>
                              <m:ctrlPr>
                                <a:rPr lang="en-US" altLang="zh-TW" sz="1800" i="1">
                                  <a:latin typeface="Cambria Math" panose="02040503050406030204" pitchFamily="18" charset="0"/>
                                </a:rPr>
                              </m:ctrlPr>
                            </m:dPr>
                            <m:e>
                              <m:r>
                                <m:rPr>
                                  <m:sty m:val="p"/>
                                </m:rPr>
                                <a:rPr lang="el-GR" altLang="zh-TW" sz="1800" i="1">
                                  <a:latin typeface="Cambria Math"/>
                                  <a:ea typeface="Cambria Math"/>
                                </a:rPr>
                                <m:t>Ψ</m:t>
                              </m:r>
                            </m:e>
                          </m:d>
                        </m:e>
                      </m:d>
                    </m:oMath>
                  </m:oMathPara>
                </a14:m>
                <a:endParaRPr lang="zh-TW" altLang="en-US" sz="1800" dirty="0"/>
              </a:p>
            </p:txBody>
          </p:sp>
        </mc:Choice>
        <mc:Fallback xmlns="">
          <p:sp>
            <p:nvSpPr>
              <p:cNvPr id="11" name="矩形 10"/>
              <p:cNvSpPr>
                <a:spLocks noRot="1" noChangeAspect="1" noMove="1" noResize="1" noEditPoints="1" noAdjustHandles="1" noChangeArrowheads="1" noChangeShapeType="1" noTextEdit="1"/>
              </p:cNvSpPr>
              <p:nvPr/>
            </p:nvSpPr>
            <p:spPr>
              <a:xfrm>
                <a:off x="6309602" y="5771111"/>
                <a:ext cx="1597424" cy="369332"/>
              </a:xfrm>
              <a:prstGeom prst="rect">
                <a:avLst/>
              </a:prstGeom>
              <a:blipFill>
                <a:blip r:embed="rId11"/>
                <a:stretch>
                  <a:fillRect t="-113333" r="-12598" b="-166667"/>
                </a:stretch>
              </a:blipFill>
            </p:spPr>
            <p:txBody>
              <a:bodyPr/>
              <a:lstStyle/>
              <a:p>
                <a:r>
                  <a:rPr lang="en-TW">
                    <a:noFill/>
                  </a:rPr>
                  <a:t> </a:t>
                </a:r>
              </a:p>
            </p:txBody>
          </p:sp>
        </mc:Fallback>
      </mc:AlternateContent>
      <p:sp>
        <p:nvSpPr>
          <p:cNvPr id="12" name="文字方塊 11"/>
          <p:cNvSpPr txBox="1"/>
          <p:nvPr/>
        </p:nvSpPr>
        <p:spPr bwMode="auto">
          <a:xfrm>
            <a:off x="683568" y="5342403"/>
            <a:ext cx="397176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如同分量等於向量與座標軸的內積，</a:t>
            </a:r>
            <a:endParaRPr lang="zh-CN" altLang="en-US" sz="1800" dirty="0"/>
          </a:p>
        </p:txBody>
      </p:sp>
      <mc:AlternateContent xmlns:mc="http://schemas.openxmlformats.org/markup-compatibility/2006" xmlns:a14="http://schemas.microsoft.com/office/drawing/2010/main">
        <mc:Choice Requires="a14">
          <p:sp>
            <p:nvSpPr>
              <p:cNvPr id="13" name="矩形 12"/>
              <p:cNvSpPr/>
              <p:nvPr/>
            </p:nvSpPr>
            <p:spPr>
              <a:xfrm>
                <a:off x="683568" y="5805264"/>
                <a:ext cx="7233297" cy="369332"/>
              </a:xfrm>
              <a:prstGeom prst="rect">
                <a:avLst/>
              </a:prstGeom>
            </p:spPr>
            <p:txBody>
              <a:bodyPr wrap="square">
                <a:spAutoFit/>
              </a:bodyPr>
              <a:lstStyle/>
              <a:p>
                <a:r>
                  <a:rPr lang="zh-TW" altLang="en-US" sz="1800" dirty="0"/>
                  <a:t>波函數</a:t>
                </a:r>
                <a14:m>
                  <m:oMath xmlns:m="http://schemas.openxmlformats.org/officeDocument/2006/math">
                    <m:r>
                      <m:rPr>
                        <m:sty m:val="p"/>
                      </m:rPr>
                      <a:rPr lang="el-GR" altLang="zh-TW" sz="1800" i="1">
                        <a:latin typeface="Cambria Math"/>
                        <a:ea typeface="Cambria Math"/>
                      </a:rPr>
                      <m:t>Ψ</m:t>
                    </m:r>
                    <m:d>
                      <m:dPr>
                        <m:ctrlPr>
                          <a:rPr lang="el-GR" altLang="zh-TW" sz="1800" i="1">
                            <a:latin typeface="Cambria Math" panose="02040503050406030204" pitchFamily="18" charset="0"/>
                            <a:ea typeface="Cambria Math"/>
                          </a:rPr>
                        </m:ctrlPr>
                      </m:dPr>
                      <m:e>
                        <m:r>
                          <a:rPr lang="en-US" altLang="zh-TW" sz="1800" i="1">
                            <a:latin typeface="Cambria Math"/>
                            <a:ea typeface="Cambria Math"/>
                          </a:rPr>
                          <m:t>𝑥</m:t>
                        </m:r>
                      </m:e>
                    </m:d>
                  </m:oMath>
                </a14:m>
                <a:r>
                  <a:rPr lang="zh-TW" altLang="en-US" sz="1800" dirty="0"/>
                  <a:t>也是狀態向量</a:t>
                </a:r>
                <a14:m>
                  <m:oMath xmlns:m="http://schemas.openxmlformats.org/officeDocument/2006/math">
                    <m:d>
                      <m:dPr>
                        <m:begChr m:val="|"/>
                        <m:endChr m:val=""/>
                        <m:ctrlPr>
                          <a:rPr lang="en-US" altLang="zh-TW" sz="1800" i="1">
                            <a:latin typeface="Cambria Math" panose="02040503050406030204" pitchFamily="18" charset="0"/>
                          </a:rPr>
                        </m:ctrlPr>
                      </m:dPr>
                      <m:e>
                        <m:d>
                          <m:dPr>
                            <m:begChr m:val=""/>
                            <m:endChr m:val="⟩"/>
                            <m:ctrlPr>
                              <a:rPr lang="en-US" altLang="zh-TW" sz="1800" i="1">
                                <a:latin typeface="Cambria Math" panose="02040503050406030204" pitchFamily="18" charset="0"/>
                              </a:rPr>
                            </m:ctrlPr>
                          </m:dPr>
                          <m:e>
                            <m:r>
                              <m:rPr>
                                <m:sty m:val="p"/>
                              </m:rPr>
                              <a:rPr lang="el-GR" altLang="zh-TW" sz="1800" i="1">
                                <a:latin typeface="Cambria Math"/>
                                <a:ea typeface="Cambria Math"/>
                              </a:rPr>
                              <m:t>Ψ</m:t>
                            </m:r>
                          </m:e>
                        </m:d>
                      </m:e>
                    </m:d>
                  </m:oMath>
                </a14:m>
                <a:r>
                  <a:rPr lang="zh-TW" altLang="en-US" sz="1800" dirty="0"/>
                  <a:t>與粒子狀的態</a:t>
                </a:r>
                <a14:m>
                  <m:oMath xmlns:m="http://schemas.openxmlformats.org/officeDocument/2006/math">
                    <m:d>
                      <m:dPr>
                        <m:begChr m:val="|"/>
                        <m:endChr m:val=""/>
                        <m:ctrlPr>
                          <a:rPr lang="en-US" altLang="zh-TW" sz="1800" i="1">
                            <a:latin typeface="Cambria Math" panose="02040503050406030204" pitchFamily="18" charset="0"/>
                          </a:rPr>
                        </m:ctrlPr>
                      </m:dPr>
                      <m:e>
                        <m:d>
                          <m:dPr>
                            <m:begChr m:val=""/>
                            <m:endChr m:val="⟩"/>
                            <m:ctrlPr>
                              <a:rPr lang="en-US" altLang="zh-TW" sz="1800" i="1">
                                <a:latin typeface="Cambria Math" panose="02040503050406030204" pitchFamily="18" charset="0"/>
                              </a:rPr>
                            </m:ctrlPr>
                          </m:dPr>
                          <m:e>
                            <m:r>
                              <a:rPr lang="en-US" altLang="zh-TW" sz="1800" i="1">
                                <a:latin typeface="Cambria Math"/>
                              </a:rPr>
                              <m:t>𝑥</m:t>
                            </m:r>
                          </m:e>
                        </m:d>
                      </m:e>
                    </m:d>
                  </m:oMath>
                </a14:m>
                <a:r>
                  <a:rPr lang="zh-TW" altLang="en-US" sz="1800" dirty="0"/>
                  <a:t>的內積！</a:t>
                </a:r>
                <a:endParaRPr lang="zh-CN" altLang="en-US" sz="1800" dirty="0"/>
              </a:p>
            </p:txBody>
          </p:sp>
        </mc:Choice>
        <mc:Fallback xmlns="">
          <p:sp>
            <p:nvSpPr>
              <p:cNvPr id="13" name="矩形 12"/>
              <p:cNvSpPr>
                <a:spLocks noRot="1" noChangeAspect="1" noMove="1" noResize="1" noEditPoints="1" noAdjustHandles="1" noChangeArrowheads="1" noChangeShapeType="1" noTextEdit="1"/>
              </p:cNvSpPr>
              <p:nvPr/>
            </p:nvSpPr>
            <p:spPr>
              <a:xfrm>
                <a:off x="683568" y="5805264"/>
                <a:ext cx="7233297" cy="369332"/>
              </a:xfrm>
              <a:prstGeom prst="rect">
                <a:avLst/>
              </a:prstGeom>
              <a:blipFill>
                <a:blip r:embed="rId12"/>
                <a:stretch>
                  <a:fillRect l="-701" t="-106452" b="-161290"/>
                </a:stretch>
              </a:blipFill>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4" name="Rectangle 13">
                <a:extLst>
                  <a:ext uri="{FF2B5EF4-FFF2-40B4-BE49-F238E27FC236}">
                    <a16:creationId xmlns:a16="http://schemas.microsoft.com/office/drawing/2014/main" id="{3AD491EA-44D7-744D-9C89-BB3C530BB2D4}"/>
                  </a:ext>
                </a:extLst>
              </p:cNvPr>
              <p:cNvSpPr/>
              <p:nvPr/>
            </p:nvSpPr>
            <p:spPr>
              <a:xfrm>
                <a:off x="707887" y="1951843"/>
                <a:ext cx="3933577" cy="369332"/>
              </a:xfrm>
              <a:prstGeom prst="rect">
                <a:avLst/>
              </a:prstGeom>
            </p:spPr>
            <p:txBody>
              <a:bodyPr wrap="none">
                <a:spAutoFit/>
              </a:bodyPr>
              <a:lstStyle/>
              <a:p>
                <a:r>
                  <a:rPr lang="zh-TW" altLang="en-US" sz="1800" dirty="0"/>
                  <a:t>所有</a:t>
                </a:r>
                <a14:m>
                  <m:oMath xmlns:m="http://schemas.openxmlformats.org/officeDocument/2006/math">
                    <m:d>
                      <m:dPr>
                        <m:begChr m:val="|"/>
                        <m:endChr m:val=""/>
                        <m:ctrlPr>
                          <a:rPr lang="en-US" altLang="zh-TW" sz="1800" i="1">
                            <a:latin typeface="Cambria Math" panose="02040503050406030204" pitchFamily="18" charset="0"/>
                          </a:rPr>
                        </m:ctrlPr>
                      </m:dPr>
                      <m:e>
                        <m:d>
                          <m:dPr>
                            <m:begChr m:val=""/>
                            <m:endChr m:val="⟩"/>
                            <m:ctrlPr>
                              <a:rPr lang="en-US" altLang="zh-TW" sz="1800" i="1">
                                <a:latin typeface="Cambria Math" panose="02040503050406030204" pitchFamily="18" charset="0"/>
                              </a:rPr>
                            </m:ctrlPr>
                          </m:dPr>
                          <m:e>
                            <m:r>
                              <a:rPr lang="en-US" altLang="zh-TW" sz="1800" i="1">
                                <a:latin typeface="Cambria Math"/>
                              </a:rPr>
                              <m:t>𝑥</m:t>
                            </m:r>
                          </m:e>
                        </m:d>
                      </m:e>
                    </m:d>
                  </m:oMath>
                </a14:m>
                <a:r>
                  <a:rPr lang="zh-TW" altLang="en-US" sz="1800" dirty="0"/>
                  <a:t>組成向量空間的一組座標軸。</a:t>
                </a:r>
                <a:endParaRPr lang="en-TW" sz="1800" dirty="0"/>
              </a:p>
            </p:txBody>
          </p:sp>
        </mc:Choice>
        <mc:Fallback xmlns="">
          <p:sp>
            <p:nvSpPr>
              <p:cNvPr id="14" name="Rectangle 13">
                <a:extLst>
                  <a:ext uri="{FF2B5EF4-FFF2-40B4-BE49-F238E27FC236}">
                    <a16:creationId xmlns:a16="http://schemas.microsoft.com/office/drawing/2014/main" id="{3AD491EA-44D7-744D-9C89-BB3C530BB2D4}"/>
                  </a:ext>
                </a:extLst>
              </p:cNvPr>
              <p:cNvSpPr>
                <a:spLocks noRot="1" noChangeAspect="1" noMove="1" noResize="1" noEditPoints="1" noAdjustHandles="1" noChangeArrowheads="1" noChangeShapeType="1" noTextEdit="1"/>
              </p:cNvSpPr>
              <p:nvPr/>
            </p:nvSpPr>
            <p:spPr>
              <a:xfrm>
                <a:off x="707887" y="1951843"/>
                <a:ext cx="3933577" cy="369332"/>
              </a:xfrm>
              <a:prstGeom prst="rect">
                <a:avLst/>
              </a:prstGeom>
              <a:blipFill>
                <a:blip r:embed="rId13"/>
                <a:stretch>
                  <a:fillRect l="-1286" t="-110000" r="-322" b="-166667"/>
                </a:stretch>
              </a:blipFill>
            </p:spPr>
            <p:txBody>
              <a:bodyPr/>
              <a:lstStyle/>
              <a:p>
                <a:r>
                  <a:rPr lang="en-TW">
                    <a:noFill/>
                  </a:rPr>
                  <a:t> </a:t>
                </a:r>
              </a:p>
            </p:txBody>
          </p:sp>
        </mc:Fallback>
      </mc:AlternateContent>
    </p:spTree>
    <p:extLst>
      <p:ext uri="{BB962C8B-B14F-4D97-AF65-F5344CB8AC3E}">
        <p14:creationId xmlns:p14="http://schemas.microsoft.com/office/powerpoint/2010/main" val="40963078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2"/>
          <p:cNvPicPr>
            <a:picLocks noChangeAspect="1" noChangeArrowheads="1"/>
          </p:cNvPicPr>
          <p:nvPr/>
        </p:nvPicPr>
        <p:blipFill>
          <a:blip r:embed="rId2">
            <a:extLst>
              <a:ext uri="{28A0092B-C50C-407E-A947-70E740481C1C}">
                <a14:useLocalDpi xmlns:a14="http://schemas.microsoft.com/office/drawing/2010/main" val="0"/>
              </a:ext>
            </a:extLst>
          </a:blip>
          <a:srcRect l="5276" t="70177" r="2403" b="3508"/>
          <a:stretch>
            <a:fillRect/>
          </a:stretch>
        </p:blipFill>
        <p:spPr bwMode="auto">
          <a:xfrm>
            <a:off x="2704820" y="483710"/>
            <a:ext cx="2500312"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5" name="Picture 14" descr="C:\Users\Chia-Hung Chang\Downloads\Data\Knight\Media\Chapter39\Images\39_19Figure-F.jpg"/>
          <p:cNvPicPr>
            <a:picLocks noChangeAspect="1" noChangeArrowheads="1"/>
          </p:cNvPicPr>
          <p:nvPr/>
        </p:nvPicPr>
        <p:blipFill>
          <a:blip r:embed="rId3">
            <a:extLst>
              <a:ext uri="{28A0092B-C50C-407E-A947-70E740481C1C}">
                <a14:useLocalDpi xmlns:a14="http://schemas.microsoft.com/office/drawing/2010/main" val="0"/>
              </a:ext>
            </a:extLst>
          </a:blip>
          <a:srcRect l="50836" r="16566" b="30707"/>
          <a:stretch>
            <a:fillRect/>
          </a:stretch>
        </p:blipFill>
        <p:spPr bwMode="auto">
          <a:xfrm>
            <a:off x="6024788" y="464779"/>
            <a:ext cx="112395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Picture 14" descr="C:\Users\Chia-Hung Chang\Downloads\Data\Knight\Media\Chapter21\Images\21_03Figure-P.jpg"/>
          <p:cNvPicPr>
            <a:picLocks noChangeAspect="1" noChangeArrowheads="1"/>
          </p:cNvPicPr>
          <p:nvPr/>
        </p:nvPicPr>
        <p:blipFill>
          <a:blip r:embed="rId4">
            <a:extLst>
              <a:ext uri="{28A0092B-C50C-407E-A947-70E740481C1C}">
                <a14:useLocalDpi xmlns:a14="http://schemas.microsoft.com/office/drawing/2010/main" val="0"/>
              </a:ext>
            </a:extLst>
          </a:blip>
          <a:srcRect b="15623"/>
          <a:stretch>
            <a:fillRect/>
          </a:stretch>
        </p:blipFill>
        <p:spPr bwMode="auto">
          <a:xfrm>
            <a:off x="3209645" y="2644298"/>
            <a:ext cx="175895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文字方塊 7"/>
          <p:cNvSpPr txBox="1">
            <a:spLocks noChangeArrowheads="1"/>
          </p:cNvSpPr>
          <p:nvPr/>
        </p:nvSpPr>
        <p:spPr bwMode="auto">
          <a:xfrm>
            <a:off x="852951" y="3720304"/>
            <a:ext cx="6832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不同的駐波態間很容易可以想像有一個過渡過程，可以</a:t>
            </a:r>
            <a:r>
              <a:rPr lang="zh-TW" altLang="en-US" sz="1800" dirty="0">
                <a:solidFill>
                  <a:srgbClr val="FF0000"/>
                </a:solidFill>
              </a:rPr>
              <a:t>連續地變換</a:t>
            </a:r>
            <a:endParaRPr lang="zh-TW" altLang="en-US" sz="1800" dirty="0"/>
          </a:p>
        </p:txBody>
      </p:sp>
      <p:sp>
        <p:nvSpPr>
          <p:cNvPr id="59398" name="文字方塊 8"/>
          <p:cNvSpPr txBox="1">
            <a:spLocks noChangeArrowheads="1"/>
          </p:cNvSpPr>
          <p:nvPr/>
        </p:nvSpPr>
        <p:spPr bwMode="auto">
          <a:xfrm>
            <a:off x="852951" y="4223542"/>
            <a:ext cx="71282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原子內的電子躍遷，可以用古典的駐波態之間的變換來描述！</a:t>
            </a:r>
          </a:p>
        </p:txBody>
      </p:sp>
      <p:sp>
        <p:nvSpPr>
          <p:cNvPr id="59399" name="文字方塊 9"/>
          <p:cNvSpPr txBox="1">
            <a:spLocks noChangeArrowheads="1"/>
          </p:cNvSpPr>
          <p:nvPr/>
        </p:nvSpPr>
        <p:spPr bwMode="auto">
          <a:xfrm>
            <a:off x="852950" y="5230018"/>
            <a:ext cx="74883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革命並不需要！物理只要稍微修正即可！舊的觀念依舊可以適用。</a:t>
            </a:r>
          </a:p>
        </p:txBody>
      </p:sp>
      <p:sp>
        <p:nvSpPr>
          <p:cNvPr id="23" name="向下箭號 22"/>
          <p:cNvSpPr/>
          <p:nvPr/>
        </p:nvSpPr>
        <p:spPr>
          <a:xfrm>
            <a:off x="3908988" y="1708069"/>
            <a:ext cx="360263" cy="7102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11" name="文字方塊 8">
                <a:extLst>
                  <a:ext uri="{FF2B5EF4-FFF2-40B4-BE49-F238E27FC236}">
                    <a16:creationId xmlns:a16="http://schemas.microsoft.com/office/drawing/2014/main" id="{C0C40548-0DB1-3047-A685-4FD5CFD8C26B}"/>
                  </a:ext>
                </a:extLst>
              </p:cNvPr>
              <p:cNvSpPr txBox="1">
                <a:spLocks noChangeArrowheads="1"/>
              </p:cNvSpPr>
              <p:nvPr/>
            </p:nvSpPr>
            <p:spPr bwMode="auto">
              <a:xfrm>
                <a:off x="852950" y="4726780"/>
                <a:ext cx="7128271"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例如由繩波的</a:t>
                </a:r>
                <a14:m>
                  <m:oMath xmlns:m="http://schemas.openxmlformats.org/officeDocument/2006/math">
                    <m:r>
                      <a:rPr lang="en-US" altLang="zh-TW" sz="1800" i="1">
                        <a:latin typeface="Cambria Math" panose="02040503050406030204" pitchFamily="18" charset="0"/>
                      </a:rPr>
                      <m:t>𝑛</m:t>
                    </m:r>
                    <m:r>
                      <a:rPr lang="en-US" altLang="zh-TW" sz="1800" i="1">
                        <a:latin typeface="Cambria Math" panose="02040503050406030204" pitchFamily="18" charset="0"/>
                      </a:rPr>
                      <m:t>=4</m:t>
                    </m:r>
                  </m:oMath>
                </a14:m>
                <a:r>
                  <a:rPr lang="zh-TW" altLang="en-US" sz="1800" dirty="0"/>
                  <a:t>駐波態變換為</a:t>
                </a:r>
                <a14:m>
                  <m:oMath xmlns:m="http://schemas.openxmlformats.org/officeDocument/2006/math">
                    <m:r>
                      <a:rPr lang="en-US" altLang="zh-TW" sz="1800" i="1">
                        <a:latin typeface="Cambria Math" panose="02040503050406030204" pitchFamily="18" charset="0"/>
                      </a:rPr>
                      <m:t>𝑛</m:t>
                    </m:r>
                    <m:r>
                      <a:rPr lang="en-US" altLang="zh-TW" sz="1800" i="1">
                        <a:latin typeface="Cambria Math" panose="02040503050406030204" pitchFamily="18" charset="0"/>
                      </a:rPr>
                      <m:t>=1</m:t>
                    </m:r>
                  </m:oMath>
                </a14:m>
                <a:r>
                  <a:rPr lang="zh-TW" altLang="en-US" sz="1800" dirty="0"/>
                  <a:t>的駐波態。</a:t>
                </a:r>
              </a:p>
            </p:txBody>
          </p:sp>
        </mc:Choice>
        <mc:Fallback xmlns="">
          <p:sp>
            <p:nvSpPr>
              <p:cNvPr id="11" name="文字方塊 8">
                <a:extLst>
                  <a:ext uri="{FF2B5EF4-FFF2-40B4-BE49-F238E27FC236}">
                    <a16:creationId xmlns:a16="http://schemas.microsoft.com/office/drawing/2014/main" id="{C0C40548-0DB1-3047-A685-4FD5CFD8C26B}"/>
                  </a:ext>
                </a:extLst>
              </p:cNvPr>
              <p:cNvSpPr txBox="1">
                <a:spLocks noRot="1" noChangeAspect="1" noMove="1" noResize="1" noEditPoints="1" noAdjustHandles="1" noChangeArrowheads="1" noChangeShapeType="1" noTextEdit="1"/>
              </p:cNvSpPr>
              <p:nvPr/>
            </p:nvSpPr>
            <p:spPr bwMode="auto">
              <a:xfrm>
                <a:off x="852950" y="4726780"/>
                <a:ext cx="7128271" cy="369332"/>
              </a:xfrm>
              <a:prstGeom prst="rect">
                <a:avLst/>
              </a:prstGeom>
              <a:blipFill>
                <a:blip r:embed="rId5"/>
                <a:stretch>
                  <a:fillRect l="-712"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4" name="&quot;No&quot; Symbol 3">
            <a:extLst>
              <a:ext uri="{FF2B5EF4-FFF2-40B4-BE49-F238E27FC236}">
                <a16:creationId xmlns:a16="http://schemas.microsoft.com/office/drawing/2014/main" id="{DBC39C13-2988-0045-927D-B2BD6190599B}"/>
              </a:ext>
            </a:extLst>
          </p:cNvPr>
          <p:cNvSpPr/>
          <p:nvPr/>
        </p:nvSpPr>
        <p:spPr>
          <a:xfrm>
            <a:off x="5844768" y="578437"/>
            <a:ext cx="1483990" cy="1351638"/>
          </a:xfrm>
          <a:prstGeom prst="noSmoking">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solidFill>
                <a:schemeClr val="tx1"/>
              </a:solidFill>
            </a:endParaRPr>
          </a:p>
        </p:txBody>
      </p:sp>
      <p:sp>
        <p:nvSpPr>
          <p:cNvPr id="12" name="TextBox 11">
            <a:extLst>
              <a:ext uri="{FF2B5EF4-FFF2-40B4-BE49-F238E27FC236}">
                <a16:creationId xmlns:a16="http://schemas.microsoft.com/office/drawing/2014/main" id="{62F42AA8-88D8-8B4E-A7BD-42B4544AAC26}"/>
              </a:ext>
            </a:extLst>
          </p:cNvPr>
          <p:cNvSpPr txBox="1"/>
          <p:nvPr/>
        </p:nvSpPr>
        <p:spPr>
          <a:xfrm>
            <a:off x="852949" y="5733256"/>
            <a:ext cx="8280922" cy="369332"/>
          </a:xfrm>
          <a:prstGeom prst="rect">
            <a:avLst/>
          </a:prstGeom>
          <a:noFill/>
        </p:spPr>
        <p:txBody>
          <a:bodyPr wrap="square" rtlCol="0">
            <a:spAutoFit/>
          </a:bodyPr>
          <a:lstStyle/>
          <a:p>
            <a:pPr algn="l"/>
            <a:r>
              <a:rPr lang="en-TW" sz="1800" dirty="0">
                <a:latin typeface="PMingLiU" panose="02020500000000000000" pitchFamily="18" charset="-120"/>
                <a:ea typeface="PMingLiU" panose="02020500000000000000" pitchFamily="18" charset="-120"/>
              </a:rPr>
              <a:t>這個解決方法原則上是不正確的！即使電子是波，量子躍遷依舊是非連續性的！</a:t>
            </a:r>
            <a:endParaRPr lang="en-TW" sz="1800" b="0" dirty="0">
              <a:latin typeface="PMingLiU" panose="02020500000000000000" pitchFamily="18" charset="-120"/>
              <a:ea typeface="PMingLiU" panose="02020500000000000000" pitchFamily="18" charset="-120"/>
            </a:endParaRPr>
          </a:p>
        </p:txBody>
      </p:sp>
      <p:sp>
        <p:nvSpPr>
          <p:cNvPr id="13" name="TextBox 12">
            <a:extLst>
              <a:ext uri="{FF2B5EF4-FFF2-40B4-BE49-F238E27FC236}">
                <a16:creationId xmlns:a16="http://schemas.microsoft.com/office/drawing/2014/main" id="{30739F65-C2CD-5F4D-B137-1DC8788BD3EB}"/>
              </a:ext>
            </a:extLst>
          </p:cNvPr>
          <p:cNvSpPr txBox="1"/>
          <p:nvPr/>
        </p:nvSpPr>
        <p:spPr>
          <a:xfrm>
            <a:off x="852949" y="6208555"/>
            <a:ext cx="8280922" cy="369332"/>
          </a:xfrm>
          <a:prstGeom prst="rect">
            <a:avLst/>
          </a:prstGeom>
          <a:noFill/>
        </p:spPr>
        <p:txBody>
          <a:bodyPr wrap="square" rtlCol="0">
            <a:spAutoFit/>
          </a:bodyPr>
          <a:lstStyle/>
          <a:p>
            <a:pPr algn="l"/>
            <a:r>
              <a:rPr lang="en-TW" sz="1800" dirty="0">
                <a:latin typeface="PMingLiU" panose="02020500000000000000" pitchFamily="18" charset="-120"/>
                <a:ea typeface="PMingLiU" panose="02020500000000000000" pitchFamily="18" charset="-120"/>
              </a:rPr>
              <a:t>從同一個狀態，單一電子躍遷的結果依舊是無法預測的！</a:t>
            </a:r>
            <a:endParaRPr lang="en-TW" sz="1800" b="0" dirty="0">
              <a:latin typeface="PMingLiU" panose="02020500000000000000" pitchFamily="18" charset="-120"/>
              <a:ea typeface="PMingLiU" panose="02020500000000000000" pitchFamily="18" charset="-120"/>
            </a:endParaRPr>
          </a:p>
        </p:txBody>
      </p:sp>
    </p:spTree>
    <p:extLst>
      <p:ext uri="{BB962C8B-B14F-4D97-AF65-F5344CB8AC3E}">
        <p14:creationId xmlns:p14="http://schemas.microsoft.com/office/powerpoint/2010/main" val="3878611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9399"/>
                                        </p:tgtEl>
                                        <p:attrNameLst>
                                          <p:attrName>style.visibility</p:attrName>
                                        </p:attrNameLst>
                                      </p:cBhvr>
                                      <p:to>
                                        <p:strVal val="visible"/>
                                      </p:to>
                                    </p:set>
                                    <p:anim calcmode="lin" valueType="num">
                                      <p:cBhvr additive="base">
                                        <p:cTn id="13" dur="500" fill="hold"/>
                                        <p:tgtEl>
                                          <p:spTgt spid="59399"/>
                                        </p:tgtEl>
                                        <p:attrNameLst>
                                          <p:attrName>ppt_x</p:attrName>
                                        </p:attrNameLst>
                                      </p:cBhvr>
                                      <p:tavLst>
                                        <p:tav tm="0">
                                          <p:val>
                                            <p:strVal val="#ppt_x"/>
                                          </p:val>
                                        </p:tav>
                                        <p:tav tm="100000">
                                          <p:val>
                                            <p:strVal val="#ppt_x"/>
                                          </p:val>
                                        </p:tav>
                                      </p:tavLst>
                                    </p:anim>
                                    <p:anim calcmode="lin" valueType="num">
                                      <p:cBhvr additive="base">
                                        <p:cTn id="14" dur="500" fill="hold"/>
                                        <p:tgtEl>
                                          <p:spTgt spid="5939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9" grpId="0"/>
      <p:bldP spid="4" grpId="0" animBg="1"/>
      <p:bldP spid="12"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文字方塊 1"/>
          <p:cNvSpPr txBox="1">
            <a:spLocks noChangeArrowheads="1"/>
          </p:cNvSpPr>
          <p:nvPr/>
        </p:nvSpPr>
        <p:spPr bwMode="auto">
          <a:xfrm>
            <a:off x="3779838" y="2565400"/>
            <a:ext cx="15001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2000">
                <a:solidFill>
                  <a:srgbClr val="FF0000"/>
                </a:solidFill>
              </a:rPr>
              <a:t>波方程式</a:t>
            </a:r>
          </a:p>
        </p:txBody>
      </p:sp>
      <p:sp>
        <p:nvSpPr>
          <p:cNvPr id="60419" name="文字方塊 2"/>
          <p:cNvSpPr txBox="1">
            <a:spLocks noChangeArrowheads="1"/>
          </p:cNvSpPr>
          <p:nvPr/>
        </p:nvSpPr>
        <p:spPr bwMode="auto">
          <a:xfrm>
            <a:off x="3132138" y="1916113"/>
            <a:ext cx="3455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把這個妙方寫得更具體一些！</a:t>
            </a:r>
          </a:p>
        </p:txBody>
      </p:sp>
    </p:spTree>
    <p:extLst>
      <p:ext uri="{BB962C8B-B14F-4D97-AF65-F5344CB8AC3E}">
        <p14:creationId xmlns:p14="http://schemas.microsoft.com/office/powerpoint/2010/main" val="33204166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1" name="Picture 15" descr="41bio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4168" y="981075"/>
            <a:ext cx="2455863"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字方塊 12"/>
          <p:cNvSpPr txBox="1"/>
          <p:nvPr/>
        </p:nvSpPr>
        <p:spPr>
          <a:xfrm>
            <a:off x="706241" y="1539876"/>
            <a:ext cx="4823891" cy="369887"/>
          </a:xfrm>
          <a:prstGeom prst="rect">
            <a:avLst/>
          </a:prstGeom>
          <a:noFill/>
        </p:spPr>
        <p:txBody>
          <a:bodyPr wrap="square">
            <a:spAutoFit/>
          </a:bodyPr>
          <a:lstStyle/>
          <a:p>
            <a:pPr>
              <a:defRPr/>
            </a:pPr>
            <a:r>
              <a:rPr lang="zh-TW" altLang="en-US" sz="1800" dirty="0">
                <a:latin typeface="+mj-lt"/>
              </a:rPr>
              <a:t>要研究一個波，就要先得到它的波方程式！</a:t>
            </a:r>
          </a:p>
        </p:txBody>
      </p:sp>
      <p:sp>
        <p:nvSpPr>
          <p:cNvPr id="9223" name="文字方塊 13"/>
          <p:cNvSpPr txBox="1">
            <a:spLocks noChangeArrowheads="1"/>
          </p:cNvSpPr>
          <p:nvPr/>
        </p:nvSpPr>
        <p:spPr bwMode="auto">
          <a:xfrm>
            <a:off x="706241" y="2525713"/>
            <a:ext cx="35277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假設電子波有一個波函數：</a:t>
            </a:r>
          </a:p>
        </p:txBody>
      </p:sp>
      <p:sp>
        <p:nvSpPr>
          <p:cNvPr id="9225" name="文字方塊 16"/>
          <p:cNvSpPr txBox="1">
            <a:spLocks noChangeArrowheads="1"/>
          </p:cNvSpPr>
          <p:nvPr/>
        </p:nvSpPr>
        <p:spPr bwMode="auto">
          <a:xfrm>
            <a:off x="6084168" y="4015859"/>
            <a:ext cx="24751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en-US" altLang="zh-TW" sz="1800" dirty="0">
                <a:solidFill>
                  <a:srgbClr val="FF0000"/>
                </a:solidFill>
              </a:rPr>
              <a:t>E. Schrodinger</a:t>
            </a:r>
            <a:r>
              <a:rPr lang="zh-TW" altLang="en-US" sz="1800" dirty="0">
                <a:solidFill>
                  <a:srgbClr val="FF0000"/>
                </a:solidFill>
              </a:rPr>
              <a:t> 薛丁格</a:t>
            </a:r>
          </a:p>
        </p:txBody>
      </p:sp>
      <p:sp>
        <p:nvSpPr>
          <p:cNvPr id="10" name="文字方塊 9"/>
          <p:cNvSpPr txBox="1"/>
          <p:nvPr/>
        </p:nvSpPr>
        <p:spPr>
          <a:xfrm>
            <a:off x="684213" y="2033588"/>
            <a:ext cx="4286250" cy="368300"/>
          </a:xfrm>
          <a:prstGeom prst="rect">
            <a:avLst/>
          </a:prstGeom>
          <a:noFill/>
        </p:spPr>
        <p:txBody>
          <a:bodyPr>
            <a:spAutoFit/>
          </a:bodyPr>
          <a:lstStyle/>
          <a:p>
            <a:pPr>
              <a:defRPr/>
            </a:pPr>
            <a:r>
              <a:rPr lang="zh-TW" altLang="en-US" sz="1800" dirty="0">
                <a:latin typeface="+mj-lt"/>
              </a:rPr>
              <a:t>要寫波方程式，得先有一個波函數。</a:t>
            </a:r>
          </a:p>
        </p:txBody>
      </p:sp>
      <p:sp>
        <p:nvSpPr>
          <p:cNvPr id="9227" name="文字方塊 10"/>
          <p:cNvSpPr txBox="1">
            <a:spLocks noChangeArrowheads="1"/>
          </p:cNvSpPr>
          <p:nvPr/>
        </p:nvSpPr>
        <p:spPr bwMode="auto">
          <a:xfrm>
            <a:off x="684212" y="3235422"/>
            <a:ext cx="48238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這是甚麼東西？</a:t>
            </a:r>
          </a:p>
        </p:txBody>
      </p:sp>
      <mc:AlternateContent xmlns:mc="http://schemas.openxmlformats.org/markup-compatibility/2006" xmlns:a14="http://schemas.microsoft.com/office/drawing/2010/main">
        <mc:Choice Requires="a14">
          <p:sp>
            <p:nvSpPr>
              <p:cNvPr id="9" name="文字方塊 8"/>
              <p:cNvSpPr txBox="1"/>
              <p:nvPr/>
            </p:nvSpPr>
            <p:spPr bwMode="auto">
              <a:xfrm>
                <a:off x="3563888" y="2557599"/>
                <a:ext cx="929100" cy="369332"/>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m:rPr>
                          <m:sty m:val="p"/>
                        </m:rPr>
                        <a:rPr lang="el-GR" altLang="zh-TW" sz="1800" i="1" smtClean="0">
                          <a:latin typeface="Cambria Math"/>
                          <a:ea typeface="Cambria Math"/>
                        </a:rPr>
                        <m:t>Ψ</m:t>
                      </m:r>
                      <m:d>
                        <m:dPr>
                          <m:ctrlPr>
                            <a:rPr lang="el-GR" altLang="zh-TW" sz="1800" i="1" smtClean="0">
                              <a:latin typeface="Cambria Math" panose="02040503050406030204" pitchFamily="18" charset="0"/>
                              <a:ea typeface="Cambria Math"/>
                            </a:rPr>
                          </m:ctrlPr>
                        </m:dPr>
                        <m:e>
                          <m:r>
                            <a:rPr lang="en-US" altLang="zh-TW" sz="1800" b="0" i="1" smtClean="0">
                              <a:latin typeface="Cambria Math"/>
                              <a:ea typeface="Cambria Math"/>
                            </a:rPr>
                            <m:t>𝑥</m:t>
                          </m:r>
                          <m:r>
                            <a:rPr lang="en-US" altLang="zh-TW" sz="1800" b="0" i="1" smtClean="0">
                              <a:latin typeface="Cambria Math"/>
                              <a:ea typeface="Cambria Math"/>
                            </a:rPr>
                            <m:t>,</m:t>
                          </m:r>
                          <m:r>
                            <a:rPr lang="en-US" altLang="zh-TW" sz="1800" b="0" i="1" smtClean="0">
                              <a:latin typeface="Cambria Math"/>
                              <a:ea typeface="Cambria Math"/>
                            </a:rPr>
                            <m:t>𝑡</m:t>
                          </m:r>
                        </m:e>
                      </m:d>
                    </m:oMath>
                  </m:oMathPara>
                </a14:m>
                <a:endParaRPr lang="zh-TW" altLang="en-US" sz="1800" dirty="0"/>
              </a:p>
            </p:txBody>
          </p:sp>
        </mc:Choice>
        <mc:Fallback xmlns="">
          <p:sp>
            <p:nvSpPr>
              <p:cNvPr id="9" name="文字方塊 8"/>
              <p:cNvSpPr txBox="1">
                <a:spLocks noRot="1" noChangeAspect="1" noMove="1" noResize="1" noEditPoints="1" noAdjustHandles="1" noChangeArrowheads="1" noChangeShapeType="1" noTextEdit="1"/>
              </p:cNvSpPr>
              <p:nvPr/>
            </p:nvSpPr>
            <p:spPr bwMode="auto">
              <a:xfrm>
                <a:off x="3563888" y="2557599"/>
                <a:ext cx="929100" cy="369332"/>
              </a:xfrm>
              <a:prstGeom prst="rect">
                <a:avLst/>
              </a:prstGeom>
              <a:blipFill>
                <a:blip r:embed="rId3"/>
                <a:stretch>
                  <a:fillRect/>
                </a:stretch>
              </a:blipFill>
              <a:ln>
                <a:noFill/>
              </a:ln>
            </p:spPr>
            <p:txBody>
              <a:bodyPr/>
              <a:lstStyle/>
              <a:p>
                <a:r>
                  <a:rPr lang="en-TW">
                    <a:noFill/>
                  </a:rPr>
                  <a:t> </a:t>
                </a:r>
              </a:p>
            </p:txBody>
          </p:sp>
        </mc:Fallback>
      </mc:AlternateContent>
      <p:sp>
        <p:nvSpPr>
          <p:cNvPr id="3" name="TextBox 2">
            <a:extLst>
              <a:ext uri="{FF2B5EF4-FFF2-40B4-BE49-F238E27FC236}">
                <a16:creationId xmlns:a16="http://schemas.microsoft.com/office/drawing/2014/main" id="{D3D1BD91-35B0-9A45-018B-9A4091A6022A}"/>
              </a:ext>
            </a:extLst>
          </p:cNvPr>
          <p:cNvSpPr txBox="1"/>
          <p:nvPr/>
        </p:nvSpPr>
        <p:spPr>
          <a:xfrm>
            <a:off x="684212" y="3777109"/>
            <a:ext cx="5039916" cy="369332"/>
          </a:xfrm>
          <a:prstGeom prst="rect">
            <a:avLst/>
          </a:prstGeom>
          <a:noFill/>
        </p:spPr>
        <p:txBody>
          <a:bodyPr wrap="square">
            <a:spAutoFit/>
          </a:bodyPr>
          <a:lstStyle/>
          <a:p>
            <a:r>
              <a:rPr lang="zh-TW" altLang="en-US" sz="1800" dirty="0"/>
              <a:t>薛丁格假設我們可以先不管它的意義是甚麼！</a:t>
            </a:r>
            <a:endParaRPr lang="en-TW" sz="1800" dirty="0"/>
          </a:p>
        </p:txBody>
      </p:sp>
    </p:spTree>
    <p:extLst>
      <p:ext uri="{BB962C8B-B14F-4D97-AF65-F5344CB8AC3E}">
        <p14:creationId xmlns:p14="http://schemas.microsoft.com/office/powerpoint/2010/main" val="16285967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5AA1B74-36E6-894E-63AB-58B7AD675C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8556" y="4857104"/>
            <a:ext cx="3347864" cy="1883174"/>
          </a:xfrm>
          <a:prstGeom prst="rect">
            <a:avLst/>
          </a:prstGeom>
          <a:noFill/>
          <a:extLst>
            <a:ext uri="{909E8E84-426E-40DD-AFC4-6F175D3DCCD1}">
              <a14:hiddenFill xmlns:a14="http://schemas.microsoft.com/office/drawing/2010/main">
                <a:solidFill>
                  <a:srgbClr val="FFFFFF"/>
                </a:solidFill>
              </a14:hiddenFill>
            </a:ext>
          </a:extLst>
        </p:spPr>
      </p:pic>
      <p:sp>
        <p:nvSpPr>
          <p:cNvPr id="10243" name="Text Box 5"/>
          <p:cNvSpPr txBox="1">
            <a:spLocks noChangeArrowheads="1"/>
          </p:cNvSpPr>
          <p:nvPr/>
        </p:nvSpPr>
        <p:spPr bwMode="auto">
          <a:xfrm>
            <a:off x="755576" y="4818063"/>
            <a:ext cx="31341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n-US" altLang="zh-TW" sz="1800" dirty="0"/>
              <a:t>Schrodinger Wave Equation</a:t>
            </a:r>
            <a:endParaRPr lang="zh-TW" altLang="en-US" sz="1800" dirty="0"/>
          </a:p>
        </p:txBody>
      </p:sp>
      <p:pic>
        <p:nvPicPr>
          <p:cNvPr id="10244" name="Picture 6" descr="http://www.ibmsonline.org/portals/0/Davosmoutain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5050" y="428625"/>
            <a:ext cx="5211763"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8" descr="http://photos.aip.org/history/Thumbnails/schrodinger_erwin_a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7150" y="428625"/>
            <a:ext cx="1830388"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文字方塊 12"/>
          <p:cNvSpPr txBox="1">
            <a:spLocks noChangeArrowheads="1"/>
          </p:cNvSpPr>
          <p:nvPr/>
        </p:nvSpPr>
        <p:spPr bwMode="auto">
          <a:xfrm>
            <a:off x="3530294" y="3731718"/>
            <a:ext cx="40933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en-US" altLang="zh-TW" sz="1800" dirty="0"/>
              <a:t>Villa Herwig, </a:t>
            </a:r>
            <a:r>
              <a:rPr lang="en-US" altLang="zh-TW" sz="1800" dirty="0" err="1"/>
              <a:t>Arosa</a:t>
            </a:r>
            <a:r>
              <a:rPr lang="en-US" altLang="zh-TW" sz="1800" dirty="0"/>
              <a:t> Switzerland 1925</a:t>
            </a:r>
            <a:endParaRPr lang="zh-TW" altLang="en-US" sz="1800" dirty="0"/>
          </a:p>
        </p:txBody>
      </p:sp>
      <p:pic>
        <p:nvPicPr>
          <p:cNvPr id="86022" name="Picture 6" descr="http://pic.big5.anhuinews.com/0/01/38/82/1388201_948788.jpg"/>
          <p:cNvPicPr>
            <a:picLocks noChangeAspect="1" noChangeArrowheads="1"/>
          </p:cNvPicPr>
          <p:nvPr/>
        </p:nvPicPr>
        <p:blipFill>
          <a:blip r:embed="rId5" cstate="print"/>
          <a:srcRect r="14999" b="28103"/>
          <a:stretch>
            <a:fillRect/>
          </a:stretch>
        </p:blipFill>
        <p:spPr bwMode="auto">
          <a:xfrm>
            <a:off x="6875095" y="4264514"/>
            <a:ext cx="2031586" cy="2445867"/>
          </a:xfrm>
          <a:prstGeom prst="rect">
            <a:avLst/>
          </a:prstGeom>
          <a:noFill/>
          <a:effectLst>
            <a:outerShdw blurRad="622300" dist="38100" dir="5400000" algn="t" rotWithShape="0">
              <a:prstClr val="black">
                <a:alpha val="40000"/>
              </a:prstClr>
            </a:outerShdw>
          </a:effectLst>
          <a:scene3d>
            <a:camera prst="orthographicFront"/>
            <a:lightRig rig="threePt" dir="t"/>
          </a:scene3d>
          <a:sp3d prstMaterial="translucentPowder"/>
        </p:spPr>
      </p:pic>
      <p:sp>
        <p:nvSpPr>
          <p:cNvPr id="15" name="波浪 14"/>
          <p:cNvSpPr/>
          <p:nvPr/>
        </p:nvSpPr>
        <p:spPr>
          <a:xfrm>
            <a:off x="7786688" y="5214938"/>
            <a:ext cx="928687" cy="714375"/>
          </a:xfrm>
          <a:prstGeom prst="wave">
            <a:avLst/>
          </a:prstGeom>
          <a:solidFill>
            <a:srgbClr val="CCECFF">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文字方塊 15"/>
          <p:cNvSpPr txBox="1">
            <a:spLocks noChangeArrowheads="1"/>
          </p:cNvSpPr>
          <p:nvPr/>
        </p:nvSpPr>
        <p:spPr bwMode="auto">
          <a:xfrm>
            <a:off x="755576" y="4294411"/>
            <a:ext cx="57594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薛丁格從無到有 </a:t>
            </a:r>
            <a:r>
              <a:rPr lang="en-US" altLang="zh-TW" sz="1800" dirty="0"/>
              <a:t>from scratch</a:t>
            </a:r>
            <a:r>
              <a:rPr lang="zh-TW" altLang="en-US" sz="1800" dirty="0"/>
              <a:t>猜出一個波方程式：</a:t>
            </a:r>
          </a:p>
        </p:txBody>
      </p:sp>
      <p:sp>
        <p:nvSpPr>
          <p:cNvPr id="13" name="文字方塊 12"/>
          <p:cNvSpPr txBox="1">
            <a:spLocks noChangeArrowheads="1"/>
          </p:cNvSpPr>
          <p:nvPr/>
        </p:nvSpPr>
        <p:spPr bwMode="auto">
          <a:xfrm>
            <a:off x="752380" y="6165304"/>
            <a:ext cx="3857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solidFill>
                  <a:srgbClr val="FF0000"/>
                </a:solidFill>
              </a:rPr>
              <a:t>注意：波函數是複數！</a:t>
            </a:r>
          </a:p>
        </p:txBody>
      </p:sp>
      <mc:AlternateContent xmlns:mc="http://schemas.openxmlformats.org/markup-compatibility/2006" xmlns:a14="http://schemas.microsoft.com/office/drawing/2010/main">
        <mc:Choice Requires="a14">
          <p:sp>
            <p:nvSpPr>
              <p:cNvPr id="11" name="文字方塊 10"/>
              <p:cNvSpPr txBox="1"/>
              <p:nvPr/>
            </p:nvSpPr>
            <p:spPr bwMode="auto">
              <a:xfrm>
                <a:off x="561074" y="5281187"/>
                <a:ext cx="3036852" cy="648126"/>
              </a:xfrm>
              <a:prstGeom prst="rect">
                <a:avLst/>
              </a:prstGeom>
              <a:solidFill>
                <a:srgbClr val="FFFF00"/>
              </a:solidFill>
              <a:ln>
                <a:noFill/>
              </a:ln>
            </p:spPr>
            <p:txBody>
              <a:bodyPr wrap="square" rtlCol="0">
                <a:spAutoFit/>
              </a:bodyPr>
              <a:lstStyle/>
              <a:p>
                <a:pPr eaLnBrk="1" hangingPunct="1"/>
                <a14:m>
                  <m:oMathPara xmlns:m="http://schemas.openxmlformats.org/officeDocument/2006/math">
                    <m:oMathParaPr>
                      <m:jc m:val="centerGroup"/>
                    </m:oMathParaPr>
                    <m:oMath xmlns:m="http://schemas.openxmlformats.org/officeDocument/2006/math">
                      <m:r>
                        <a:rPr lang="en-US" altLang="zh-TW" sz="1800" b="0" i="1" smtClean="0">
                          <a:latin typeface="Cambria Math"/>
                        </a:rPr>
                        <m:t>−</m:t>
                      </m:r>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a:ea typeface="Cambria Math"/>
                                </a:rPr>
                                <m:t>ℏ</m:t>
                              </m:r>
                            </m:e>
                            <m:sup>
                              <m:r>
                                <a:rPr lang="en-US" altLang="zh-TW" sz="1800" b="0" i="1" smtClean="0">
                                  <a:latin typeface="Cambria Math"/>
                                </a:rPr>
                                <m:t>2</m:t>
                              </m:r>
                            </m:sup>
                          </m:sSup>
                        </m:num>
                        <m:den>
                          <m:r>
                            <a:rPr lang="en-US" altLang="zh-TW" sz="1800" b="0" i="1" smtClean="0">
                              <a:latin typeface="Cambria Math"/>
                            </a:rPr>
                            <m:t>2</m:t>
                          </m:r>
                          <m:r>
                            <a:rPr lang="en-US" altLang="zh-TW" sz="1800" b="0" i="1" smtClean="0">
                              <a:latin typeface="Cambria Math"/>
                            </a:rPr>
                            <m:t>𝑚</m:t>
                          </m:r>
                        </m:den>
                      </m:f>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zh-TW" altLang="en-US" sz="1800" b="0" i="1" smtClean="0">
                                  <a:latin typeface="Cambria Math"/>
                                </a:rPr>
                                <m:t>𝜕</m:t>
                              </m:r>
                            </m:e>
                            <m:sup>
                              <m:r>
                                <a:rPr lang="en-US" altLang="zh-TW" sz="1800" b="0" i="1" smtClean="0">
                                  <a:latin typeface="Cambria Math"/>
                                </a:rPr>
                                <m:t>2</m:t>
                              </m:r>
                            </m:sup>
                          </m:sSup>
                          <m:r>
                            <m:rPr>
                              <m:sty m:val="p"/>
                            </m:rPr>
                            <a:rPr lang="el-GR" altLang="zh-TW" sz="1800" b="0" i="1" smtClean="0">
                              <a:latin typeface="Cambria Math"/>
                              <a:ea typeface="Cambria Math"/>
                            </a:rPr>
                            <m:t>Ψ</m:t>
                          </m:r>
                        </m:num>
                        <m:den>
                          <m:r>
                            <a:rPr lang="zh-TW" altLang="en-US" sz="1800" b="0" i="1" smtClean="0">
                              <a:latin typeface="Cambria Math"/>
                            </a:rPr>
                            <m:t>𝜕</m:t>
                          </m:r>
                          <m:sSup>
                            <m:sSupPr>
                              <m:ctrlPr>
                                <a:rPr lang="en-US" altLang="zh-TW" sz="1800" b="0" i="1" smtClean="0">
                                  <a:latin typeface="Cambria Math" panose="02040503050406030204" pitchFamily="18" charset="0"/>
                                </a:rPr>
                              </m:ctrlPr>
                            </m:sSupPr>
                            <m:e>
                              <m:r>
                                <a:rPr lang="en-US" altLang="zh-TW" sz="1800" b="0" i="1" smtClean="0">
                                  <a:latin typeface="Cambria Math"/>
                                </a:rPr>
                                <m:t>𝑥</m:t>
                              </m:r>
                            </m:e>
                            <m:sup>
                              <m:r>
                                <a:rPr lang="en-US" altLang="zh-TW" sz="1800" b="0" i="1" smtClean="0">
                                  <a:latin typeface="Cambria Math"/>
                                </a:rPr>
                                <m:t>2</m:t>
                              </m:r>
                            </m:sup>
                          </m:sSup>
                        </m:den>
                      </m:f>
                      <m:r>
                        <a:rPr lang="en-US" altLang="zh-TW" sz="1800" b="0" i="1" smtClean="0">
                          <a:latin typeface="Cambria Math"/>
                        </a:rPr>
                        <m:t>+</m:t>
                      </m:r>
                      <m:r>
                        <a:rPr lang="en-US" altLang="zh-TW" sz="1800" b="0" i="1" smtClean="0">
                          <a:latin typeface="Cambria Math"/>
                        </a:rPr>
                        <m:t>𝑉</m:t>
                      </m:r>
                      <m:d>
                        <m:dPr>
                          <m:ctrlPr>
                            <a:rPr lang="en-US" altLang="zh-TW" sz="1800" b="0" i="1" smtClean="0">
                              <a:latin typeface="Cambria Math" panose="02040503050406030204" pitchFamily="18" charset="0"/>
                            </a:rPr>
                          </m:ctrlPr>
                        </m:dPr>
                        <m:e>
                          <m:r>
                            <a:rPr lang="en-US" altLang="zh-TW" sz="1800" b="0" i="1" smtClean="0">
                              <a:latin typeface="Cambria Math"/>
                            </a:rPr>
                            <m:t>𝑥</m:t>
                          </m:r>
                        </m:e>
                      </m:d>
                      <m:r>
                        <m:rPr>
                          <m:sty m:val="p"/>
                        </m:rPr>
                        <a:rPr lang="el-GR" altLang="zh-TW" sz="1800" i="1">
                          <a:latin typeface="Cambria Math"/>
                          <a:ea typeface="Cambria Math"/>
                        </a:rPr>
                        <m:t>Ψ</m:t>
                      </m:r>
                      <m:r>
                        <a:rPr lang="en-US" altLang="zh-TW" sz="1800" b="0" i="1" smtClean="0">
                          <a:latin typeface="Cambria Math"/>
                        </a:rPr>
                        <m:t>=</m:t>
                      </m:r>
                      <m:r>
                        <a:rPr lang="en-US" altLang="zh-TW" sz="1800" i="1">
                          <a:latin typeface="Cambria Math"/>
                          <a:ea typeface="Cambria Math"/>
                        </a:rPr>
                        <m:t>𝑖</m:t>
                      </m:r>
                      <m:r>
                        <a:rPr lang="en-US" altLang="zh-TW" sz="1800" i="1">
                          <a:latin typeface="Cambria Math"/>
                          <a:ea typeface="Cambria Math"/>
                        </a:rPr>
                        <m:t>ℏ</m:t>
                      </m:r>
                      <m:f>
                        <m:fPr>
                          <m:ctrlPr>
                            <a:rPr lang="en-US" altLang="zh-TW" sz="1800" i="1">
                              <a:latin typeface="Cambria Math" panose="02040503050406030204" pitchFamily="18" charset="0"/>
                              <a:ea typeface="Cambria Math"/>
                            </a:rPr>
                          </m:ctrlPr>
                        </m:fPr>
                        <m:num>
                          <m:r>
                            <a:rPr lang="zh-TW" altLang="en-US" sz="1800" i="1">
                              <a:latin typeface="Cambria Math"/>
                              <a:ea typeface="Cambria Math"/>
                            </a:rPr>
                            <m:t>𝜕</m:t>
                          </m:r>
                          <m:r>
                            <m:rPr>
                              <m:sty m:val="p"/>
                            </m:rPr>
                            <a:rPr lang="el-GR" altLang="zh-TW" sz="1800" i="1">
                              <a:latin typeface="Cambria Math"/>
                              <a:ea typeface="Cambria Math"/>
                            </a:rPr>
                            <m:t>Ψ</m:t>
                          </m:r>
                        </m:num>
                        <m:den>
                          <m:r>
                            <a:rPr lang="zh-TW" altLang="en-US" sz="1800" i="1">
                              <a:latin typeface="Cambria Math"/>
                              <a:ea typeface="Cambria Math"/>
                            </a:rPr>
                            <m:t>𝜕</m:t>
                          </m:r>
                          <m:r>
                            <a:rPr lang="en-US" altLang="zh-TW" sz="1800" i="1">
                              <a:latin typeface="Cambria Math"/>
                              <a:ea typeface="Cambria Math"/>
                            </a:rPr>
                            <m:t>𝑡</m:t>
                          </m:r>
                        </m:den>
                      </m:f>
                    </m:oMath>
                  </m:oMathPara>
                </a14:m>
                <a:endParaRPr lang="zh-TW" altLang="en-US" sz="1800" dirty="0"/>
              </a:p>
            </p:txBody>
          </p:sp>
        </mc:Choice>
        <mc:Fallback xmlns="">
          <p:sp>
            <p:nvSpPr>
              <p:cNvPr id="11" name="文字方塊 10"/>
              <p:cNvSpPr txBox="1">
                <a:spLocks noRot="1" noChangeAspect="1" noMove="1" noResize="1" noEditPoints="1" noAdjustHandles="1" noChangeArrowheads="1" noChangeShapeType="1" noTextEdit="1"/>
              </p:cNvSpPr>
              <p:nvPr/>
            </p:nvSpPr>
            <p:spPr bwMode="auto">
              <a:xfrm>
                <a:off x="561074" y="5281187"/>
                <a:ext cx="3036852" cy="648126"/>
              </a:xfrm>
              <a:prstGeom prst="rect">
                <a:avLst/>
              </a:prstGeom>
              <a:blipFill>
                <a:blip r:embed="rId6"/>
                <a:stretch>
                  <a:fillRect b="-3774"/>
                </a:stretch>
              </a:blipFill>
              <a:ln>
                <a:noFill/>
              </a:ln>
            </p:spPr>
            <p:txBody>
              <a:bodyPr/>
              <a:lstStyle/>
              <a:p>
                <a:r>
                  <a:rPr lang="en-TW">
                    <a:noFill/>
                  </a:rPr>
                  <a:t> </a:t>
                </a:r>
              </a:p>
            </p:txBody>
          </p:sp>
        </mc:Fallback>
      </mc:AlternateContent>
    </p:spTree>
    <p:extLst>
      <p:ext uri="{BB962C8B-B14F-4D97-AF65-F5344CB8AC3E}">
        <p14:creationId xmlns:p14="http://schemas.microsoft.com/office/powerpoint/2010/main" val="33395487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6022"/>
                                        </p:tgtEl>
                                        <p:attrNameLst>
                                          <p:attrName>style.visibility</p:attrName>
                                        </p:attrNameLst>
                                      </p:cBhvr>
                                      <p:to>
                                        <p:strVal val="visible"/>
                                      </p:to>
                                    </p:set>
                                    <p:anim calcmode="lin" valueType="num">
                                      <p:cBhvr additive="base">
                                        <p:cTn id="7" dur="500" fill="hold"/>
                                        <p:tgtEl>
                                          <p:spTgt spid="86022"/>
                                        </p:tgtEl>
                                        <p:attrNameLst>
                                          <p:attrName>ppt_x</p:attrName>
                                        </p:attrNameLst>
                                      </p:cBhvr>
                                      <p:tavLst>
                                        <p:tav tm="0">
                                          <p:val>
                                            <p:strVal val="#ppt_x"/>
                                          </p:val>
                                        </p:tav>
                                        <p:tav tm="100000">
                                          <p:val>
                                            <p:strVal val="#ppt_x"/>
                                          </p:val>
                                        </p:tav>
                                      </p:tavLst>
                                    </p:anim>
                                    <p:anim calcmode="lin" valueType="num">
                                      <p:cBhvr additive="base">
                                        <p:cTn id="8" dur="500" fill="hold"/>
                                        <p:tgtEl>
                                          <p:spTgt spid="8602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243"/>
                                        </p:tgtEl>
                                        <p:attrNameLst>
                                          <p:attrName>style.visibility</p:attrName>
                                        </p:attrNameLst>
                                      </p:cBhvr>
                                      <p:to>
                                        <p:strVal val="visible"/>
                                      </p:to>
                                    </p:set>
                                    <p:anim calcmode="lin" valueType="num">
                                      <p:cBhvr additive="base">
                                        <p:cTn id="18" dur="500" fill="hold"/>
                                        <p:tgtEl>
                                          <p:spTgt spid="10243"/>
                                        </p:tgtEl>
                                        <p:attrNameLst>
                                          <p:attrName>ppt_x</p:attrName>
                                        </p:attrNameLst>
                                      </p:cBhvr>
                                      <p:tavLst>
                                        <p:tav tm="0">
                                          <p:val>
                                            <p:strVal val="#ppt_x"/>
                                          </p:val>
                                        </p:tav>
                                        <p:tav tm="100000">
                                          <p:val>
                                            <p:strVal val="#ppt_x"/>
                                          </p:val>
                                        </p:tav>
                                      </p:tavLst>
                                    </p:anim>
                                    <p:anim calcmode="lin" valueType="num">
                                      <p:cBhvr additive="base">
                                        <p:cTn id="19" dur="500" fill="hold"/>
                                        <p:tgtEl>
                                          <p:spTgt spid="10243"/>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ppt_x"/>
                                          </p:val>
                                        </p:tav>
                                        <p:tav tm="100000">
                                          <p:val>
                                            <p:strVal val="#ppt_x"/>
                                          </p:val>
                                        </p:tav>
                                      </p:tavLst>
                                    </p:anim>
                                    <p:anim calcmode="lin" valueType="num">
                                      <p:cBhvr additive="base">
                                        <p:cTn id="23" dur="500" fill="hold"/>
                                        <p:tgtEl>
                                          <p:spTgt spid="12"/>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additive="base">
                                        <p:cTn id="26" dur="500" fill="hold"/>
                                        <p:tgtEl>
                                          <p:spTgt spid="13"/>
                                        </p:tgtEl>
                                        <p:attrNameLst>
                                          <p:attrName>ppt_x</p:attrName>
                                        </p:attrNameLst>
                                      </p:cBhvr>
                                      <p:tavLst>
                                        <p:tav tm="0">
                                          <p:val>
                                            <p:strVal val="#ppt_x"/>
                                          </p:val>
                                        </p:tav>
                                        <p:tav tm="100000">
                                          <p:val>
                                            <p:strVal val="#ppt_x"/>
                                          </p:val>
                                        </p:tav>
                                      </p:tavLst>
                                    </p:anim>
                                    <p:anim calcmode="lin" valueType="num">
                                      <p:cBhvr additive="base">
                                        <p:cTn id="27" dur="500" fill="hold"/>
                                        <p:tgtEl>
                                          <p:spTgt spid="13"/>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p:bldP spid="15" grpId="0" animBg="1" autoUpdateAnimBg="0"/>
      <p:bldP spid="12" grpId="0"/>
      <p:bldP spid="13" grpId="0"/>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111556-7F09-F932-41F0-2FA83E77BC21}"/>
              </a:ext>
            </a:extLst>
          </p:cNvPr>
          <p:cNvPicPr>
            <a:picLocks noChangeAspect="1"/>
          </p:cNvPicPr>
          <p:nvPr/>
        </p:nvPicPr>
        <p:blipFill>
          <a:blip r:embed="rId2"/>
          <a:stretch>
            <a:fillRect/>
          </a:stretch>
        </p:blipFill>
        <p:spPr>
          <a:xfrm>
            <a:off x="827584" y="404664"/>
            <a:ext cx="7311582" cy="2160240"/>
          </a:xfrm>
          <a:prstGeom prst="rect">
            <a:avLst/>
          </a:prstGeom>
        </p:spPr>
      </p:pic>
      <p:pic>
        <p:nvPicPr>
          <p:cNvPr id="4" name="Picture 3" descr="A close-up of a handwritten letter&#10;&#10;Description automatically generated">
            <a:extLst>
              <a:ext uri="{FF2B5EF4-FFF2-40B4-BE49-F238E27FC236}">
                <a16:creationId xmlns:a16="http://schemas.microsoft.com/office/drawing/2014/main" id="{E12FD835-42D2-354C-21EF-EA44ED900F1D}"/>
              </a:ext>
            </a:extLst>
          </p:cNvPr>
          <p:cNvPicPr>
            <a:picLocks noChangeAspect="1"/>
          </p:cNvPicPr>
          <p:nvPr/>
        </p:nvPicPr>
        <p:blipFill rotWithShape="1">
          <a:blip r:embed="rId3">
            <a:extLst>
              <a:ext uri="{28A0092B-C50C-407E-A947-70E740481C1C}">
                <a14:useLocalDpi xmlns:a14="http://schemas.microsoft.com/office/drawing/2010/main" val="0"/>
              </a:ext>
            </a:extLst>
          </a:blip>
          <a:srcRect l="24544" r="18016"/>
          <a:stretch/>
        </p:blipFill>
        <p:spPr>
          <a:xfrm>
            <a:off x="4578345" y="2738676"/>
            <a:ext cx="4464496" cy="3540890"/>
          </a:xfrm>
          <a:prstGeom prst="rect">
            <a:avLst/>
          </a:prstGeom>
        </p:spPr>
      </p:pic>
      <p:pic>
        <p:nvPicPr>
          <p:cNvPr id="6" name="Picture 5" descr="A close up of a letter&#10;&#10;Description automatically generated">
            <a:extLst>
              <a:ext uri="{FF2B5EF4-FFF2-40B4-BE49-F238E27FC236}">
                <a16:creationId xmlns:a16="http://schemas.microsoft.com/office/drawing/2014/main" id="{594D29B9-230C-D6E4-7AC1-8F70F439A642}"/>
              </a:ext>
            </a:extLst>
          </p:cNvPr>
          <p:cNvPicPr>
            <a:picLocks noChangeAspect="1"/>
          </p:cNvPicPr>
          <p:nvPr/>
        </p:nvPicPr>
        <p:blipFill rotWithShape="1">
          <a:blip r:embed="rId4">
            <a:extLst>
              <a:ext uri="{28A0092B-C50C-407E-A947-70E740481C1C}">
                <a14:useLocalDpi xmlns:a14="http://schemas.microsoft.com/office/drawing/2010/main" val="0"/>
              </a:ext>
            </a:extLst>
          </a:blip>
          <a:srcRect l="28251" r="14309"/>
          <a:stretch/>
        </p:blipFill>
        <p:spPr>
          <a:xfrm>
            <a:off x="113849" y="2738676"/>
            <a:ext cx="4464496" cy="3540890"/>
          </a:xfrm>
          <a:prstGeom prst="rect">
            <a:avLst/>
          </a:prstGeom>
        </p:spPr>
      </p:pic>
    </p:spTree>
    <p:extLst>
      <p:ext uri="{BB962C8B-B14F-4D97-AF65-F5344CB8AC3E}">
        <p14:creationId xmlns:p14="http://schemas.microsoft.com/office/powerpoint/2010/main" val="25852350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C29168-9D59-9A15-7FB4-1F0582BAE457}"/>
              </a:ext>
            </a:extLst>
          </p:cNvPr>
          <p:cNvPicPr>
            <a:picLocks noChangeAspect="1"/>
          </p:cNvPicPr>
          <p:nvPr/>
        </p:nvPicPr>
        <p:blipFill>
          <a:blip r:embed="rId2"/>
          <a:stretch>
            <a:fillRect/>
          </a:stretch>
        </p:blipFill>
        <p:spPr>
          <a:xfrm>
            <a:off x="755575" y="332656"/>
            <a:ext cx="7659573" cy="5544616"/>
          </a:xfrm>
          <a:prstGeom prst="rect">
            <a:avLst/>
          </a:prstGeom>
        </p:spPr>
      </p:pic>
    </p:spTree>
    <p:extLst>
      <p:ext uri="{BB962C8B-B14F-4D97-AF65-F5344CB8AC3E}">
        <p14:creationId xmlns:p14="http://schemas.microsoft.com/office/powerpoint/2010/main" val="12998075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364E63F-8748-41F4-DBD5-FBB3F3641F4B}"/>
              </a:ext>
            </a:extLst>
          </p:cNvPr>
          <p:cNvPicPr>
            <a:picLocks noChangeAspect="1"/>
          </p:cNvPicPr>
          <p:nvPr/>
        </p:nvPicPr>
        <p:blipFill>
          <a:blip r:embed="rId2"/>
          <a:stretch>
            <a:fillRect/>
          </a:stretch>
        </p:blipFill>
        <p:spPr>
          <a:xfrm>
            <a:off x="323528" y="548680"/>
            <a:ext cx="8323955" cy="5184576"/>
          </a:xfrm>
          <a:prstGeom prst="rect">
            <a:avLst/>
          </a:prstGeom>
        </p:spPr>
      </p:pic>
      <p:pic>
        <p:nvPicPr>
          <p:cNvPr id="3" name="Picture 2">
            <a:extLst>
              <a:ext uri="{FF2B5EF4-FFF2-40B4-BE49-F238E27FC236}">
                <a16:creationId xmlns:a16="http://schemas.microsoft.com/office/drawing/2014/main" id="{E6235E3C-2259-C4BA-688E-B7392799F3B3}"/>
              </a:ext>
            </a:extLst>
          </p:cNvPr>
          <p:cNvPicPr>
            <a:picLocks noChangeAspect="1"/>
          </p:cNvPicPr>
          <p:nvPr/>
        </p:nvPicPr>
        <p:blipFill>
          <a:blip r:embed="rId3"/>
          <a:stretch>
            <a:fillRect/>
          </a:stretch>
        </p:blipFill>
        <p:spPr>
          <a:xfrm>
            <a:off x="1403648" y="5877272"/>
            <a:ext cx="6618240" cy="685924"/>
          </a:xfrm>
          <a:prstGeom prst="rect">
            <a:avLst/>
          </a:prstGeom>
        </p:spPr>
      </p:pic>
    </p:spTree>
    <p:extLst>
      <p:ext uri="{BB962C8B-B14F-4D97-AF65-F5344CB8AC3E}">
        <p14:creationId xmlns:p14="http://schemas.microsoft.com/office/powerpoint/2010/main" val="24296586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4500" y="857250"/>
            <a:ext cx="3059113" cy="407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文字方塊 6"/>
          <p:cNvSpPr txBox="1">
            <a:spLocks noChangeArrowheads="1"/>
          </p:cNvSpPr>
          <p:nvPr/>
        </p:nvSpPr>
        <p:spPr bwMode="auto">
          <a:xfrm>
            <a:off x="2928938" y="285750"/>
            <a:ext cx="3429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en-US" altLang="zh-TW" sz="1800" dirty="0">
                <a:latin typeface="Times New Roman" panose="02020603050405020304" pitchFamily="18" charset="0"/>
                <a:cs typeface="Times New Roman" panose="02020603050405020304" pitchFamily="18" charset="0"/>
              </a:rPr>
              <a:t>A total of four papers in 1926</a:t>
            </a:r>
            <a:endParaRPr lang="zh-TW" altLang="en-US" sz="1800" dirty="0">
              <a:latin typeface="Times New Roman" panose="02020603050405020304" pitchFamily="18" charset="0"/>
              <a:cs typeface="Times New Roman" panose="02020603050405020304" pitchFamily="18" charset="0"/>
            </a:endParaRPr>
          </a:p>
        </p:txBody>
      </p:sp>
      <p:sp>
        <p:nvSpPr>
          <p:cNvPr id="57348" name="文字方塊 6"/>
          <p:cNvSpPr txBox="1">
            <a:spLocks noChangeArrowheads="1"/>
          </p:cNvSpPr>
          <p:nvPr/>
        </p:nvSpPr>
        <p:spPr bwMode="auto">
          <a:xfrm>
            <a:off x="928688" y="5643563"/>
            <a:ext cx="457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sz="1800" dirty="0"/>
              <a:t>根據少數的線索</a:t>
            </a:r>
            <a:r>
              <a:rPr lang="zh-TW" altLang="en-US" sz="1800" dirty="0">
                <a:solidFill>
                  <a:srgbClr val="FF0000"/>
                </a:solidFill>
              </a:rPr>
              <a:t>，猜出</a:t>
            </a:r>
            <a:r>
              <a:rPr lang="zh-TW" altLang="en-US" sz="1800" dirty="0"/>
              <a:t>物質波的波動方程式。</a:t>
            </a:r>
          </a:p>
        </p:txBody>
      </p:sp>
      <p:pic>
        <p:nvPicPr>
          <p:cNvPr id="57349" name="Picture 8" descr="http://photos.aip.org/history/Thumbnails/schrodinger_erwin_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4938" y="1785938"/>
            <a:ext cx="2085975"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0" name="Picture 10" descr="http://upload.wikimedia.org/wikipedia/commons/e/e1/Psi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3563" y="5000625"/>
            <a:ext cx="1571625"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1" name="文字方塊 8"/>
          <p:cNvSpPr txBox="1">
            <a:spLocks noChangeArrowheads="1"/>
          </p:cNvSpPr>
          <p:nvPr/>
        </p:nvSpPr>
        <p:spPr bwMode="auto">
          <a:xfrm>
            <a:off x="928688" y="5143500"/>
            <a:ext cx="4500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sz="1800" dirty="0"/>
              <a:t>無法如其他的波方程式由介質的性質</a:t>
            </a:r>
            <a:r>
              <a:rPr lang="zh-TW" altLang="en-US" sz="1800" dirty="0">
                <a:solidFill>
                  <a:srgbClr val="FF0000"/>
                </a:solidFill>
              </a:rPr>
              <a:t>推導</a:t>
            </a:r>
            <a:r>
              <a:rPr lang="zh-TW" altLang="en-US" sz="1800" dirty="0"/>
              <a:t>！</a:t>
            </a:r>
          </a:p>
        </p:txBody>
      </p:sp>
    </p:spTree>
    <p:extLst>
      <p:ext uri="{BB962C8B-B14F-4D97-AF65-F5344CB8AC3E}">
        <p14:creationId xmlns:p14="http://schemas.microsoft.com/office/powerpoint/2010/main" val="42528012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website&#10;&#10;Description automatically generated">
            <a:hlinkClick r:id="rId2"/>
            <a:extLst>
              <a:ext uri="{FF2B5EF4-FFF2-40B4-BE49-F238E27FC236}">
                <a16:creationId xmlns:a16="http://schemas.microsoft.com/office/drawing/2014/main" id="{3025C681-127A-7704-554D-932328676F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1268760"/>
            <a:ext cx="7772400" cy="4584446"/>
          </a:xfrm>
          <a:prstGeom prst="rect">
            <a:avLst/>
          </a:prstGeom>
        </p:spPr>
      </p:pic>
    </p:spTree>
    <p:extLst>
      <p:ext uri="{BB962C8B-B14F-4D97-AF65-F5344CB8AC3E}">
        <p14:creationId xmlns:p14="http://schemas.microsoft.com/office/powerpoint/2010/main" val="13201234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40" name="文字方塊 1"/>
          <p:cNvSpPr txBox="1">
            <a:spLocks noChangeArrowheads="1"/>
          </p:cNvSpPr>
          <p:nvPr/>
        </p:nvSpPr>
        <p:spPr bwMode="auto">
          <a:xfrm>
            <a:off x="3711178" y="1268760"/>
            <a:ext cx="41771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sz="1800" dirty="0"/>
              <a:t>這個方程式是以一個翻譯表猜出來的：</a:t>
            </a:r>
          </a:p>
        </p:txBody>
      </p:sp>
      <p:sp>
        <p:nvSpPr>
          <p:cNvPr id="10" name="矩形 9"/>
          <p:cNvSpPr/>
          <p:nvPr/>
        </p:nvSpPr>
        <p:spPr>
          <a:xfrm>
            <a:off x="3744913" y="1774825"/>
            <a:ext cx="2357437" cy="18573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342" name="文字方塊 13"/>
          <p:cNvSpPr txBox="1">
            <a:spLocks noChangeArrowheads="1"/>
          </p:cNvSpPr>
          <p:nvPr/>
        </p:nvSpPr>
        <p:spPr bwMode="auto">
          <a:xfrm>
            <a:off x="3316288" y="3703638"/>
            <a:ext cx="3429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sz="1800" dirty="0">
                <a:solidFill>
                  <a:srgbClr val="FF0000"/>
                </a:solidFill>
              </a:rPr>
              <a:t>動量翻譯為對空間微分的運算</a:t>
            </a:r>
          </a:p>
        </p:txBody>
      </p:sp>
      <p:sp>
        <p:nvSpPr>
          <p:cNvPr id="14343" name="文字方塊 14"/>
          <p:cNvSpPr txBox="1">
            <a:spLocks noChangeArrowheads="1"/>
          </p:cNvSpPr>
          <p:nvPr/>
        </p:nvSpPr>
        <p:spPr bwMode="auto">
          <a:xfrm>
            <a:off x="3316288" y="4060825"/>
            <a:ext cx="3429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sz="1800" dirty="0">
                <a:solidFill>
                  <a:srgbClr val="FF0000"/>
                </a:solidFill>
              </a:rPr>
              <a:t>能量翻譯為對時間微分的運算</a:t>
            </a:r>
          </a:p>
        </p:txBody>
      </p:sp>
      <p:pic>
        <p:nvPicPr>
          <p:cNvPr id="14344" name="Picture 6" descr="http://www.projectrho.com/rocket/rosettaSton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081" y="1392237"/>
            <a:ext cx="2540000"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5" name="文字方塊 19"/>
          <p:cNvSpPr txBox="1">
            <a:spLocks noChangeArrowheads="1"/>
          </p:cNvSpPr>
          <p:nvPr/>
        </p:nvSpPr>
        <p:spPr bwMode="auto">
          <a:xfrm>
            <a:off x="1744663" y="4989513"/>
            <a:ext cx="1143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sz="1800" dirty="0"/>
              <a:t>粒子</a:t>
            </a:r>
          </a:p>
        </p:txBody>
      </p:sp>
      <p:sp>
        <p:nvSpPr>
          <p:cNvPr id="21" name="向右箭號 20"/>
          <p:cNvSpPr/>
          <p:nvPr/>
        </p:nvSpPr>
        <p:spPr>
          <a:xfrm>
            <a:off x="3459163" y="5060950"/>
            <a:ext cx="2357437" cy="2143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347" name="文字方塊 21"/>
          <p:cNvSpPr txBox="1">
            <a:spLocks noChangeArrowheads="1"/>
          </p:cNvSpPr>
          <p:nvPr/>
        </p:nvSpPr>
        <p:spPr bwMode="auto">
          <a:xfrm>
            <a:off x="6888163" y="4989513"/>
            <a:ext cx="10715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sz="1800" dirty="0"/>
              <a:t>波動</a:t>
            </a:r>
          </a:p>
        </p:txBody>
      </p:sp>
      <p:sp>
        <p:nvSpPr>
          <p:cNvPr id="14348" name="文字方塊 22"/>
          <p:cNvSpPr txBox="1">
            <a:spLocks noChangeArrowheads="1"/>
          </p:cNvSpPr>
          <p:nvPr/>
        </p:nvSpPr>
        <p:spPr bwMode="auto">
          <a:xfrm>
            <a:off x="1744663" y="5561013"/>
            <a:ext cx="928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sz="1800" dirty="0"/>
              <a:t>物理量</a:t>
            </a:r>
          </a:p>
        </p:txBody>
      </p:sp>
      <p:sp>
        <p:nvSpPr>
          <p:cNvPr id="14349" name="文字方塊 23"/>
          <p:cNvSpPr txBox="1">
            <a:spLocks noChangeArrowheads="1"/>
          </p:cNvSpPr>
          <p:nvPr/>
        </p:nvSpPr>
        <p:spPr bwMode="auto">
          <a:xfrm>
            <a:off x="6888163" y="5489575"/>
            <a:ext cx="10001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sz="1800" dirty="0"/>
              <a:t>運算</a:t>
            </a:r>
          </a:p>
        </p:txBody>
      </p:sp>
      <mc:AlternateContent xmlns:mc="http://schemas.openxmlformats.org/markup-compatibility/2006" xmlns:a14="http://schemas.microsoft.com/office/drawing/2010/main">
        <mc:Choice Requires="a14">
          <p:sp>
            <p:nvSpPr>
              <p:cNvPr id="2" name="文字方塊 1"/>
              <p:cNvSpPr txBox="1"/>
              <p:nvPr/>
            </p:nvSpPr>
            <p:spPr bwMode="auto">
              <a:xfrm>
                <a:off x="4226068" y="1974520"/>
                <a:ext cx="1395126" cy="619016"/>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TW" sz="1800" b="0" i="1" smtClean="0">
                          <a:latin typeface="Cambria Math"/>
                        </a:rPr>
                        <m:t>𝑝</m:t>
                      </m:r>
                      <m:r>
                        <a:rPr lang="en-US" altLang="zh-TW" sz="1800" b="0" i="1" smtClean="0">
                          <a:latin typeface="Cambria Math"/>
                          <a:ea typeface="Cambria Math"/>
                        </a:rPr>
                        <m:t>↔−</m:t>
                      </m:r>
                      <m:r>
                        <a:rPr lang="en-US" altLang="zh-TW" sz="1800" b="0" i="1" smtClean="0">
                          <a:latin typeface="Cambria Math"/>
                          <a:ea typeface="Cambria Math"/>
                        </a:rPr>
                        <m:t>𝑖</m:t>
                      </m:r>
                      <m:r>
                        <a:rPr lang="en-US" altLang="zh-TW" sz="1800" b="0" i="1" smtClean="0">
                          <a:latin typeface="Cambria Math"/>
                          <a:ea typeface="Cambria Math"/>
                        </a:rPr>
                        <m:t>ℏ</m:t>
                      </m:r>
                      <m:f>
                        <m:fPr>
                          <m:ctrlPr>
                            <a:rPr lang="en-US" altLang="zh-TW" sz="1800" b="0" i="1" smtClean="0">
                              <a:latin typeface="Cambria Math" panose="02040503050406030204" pitchFamily="18" charset="0"/>
                              <a:ea typeface="Cambria Math"/>
                            </a:rPr>
                          </m:ctrlPr>
                        </m:fPr>
                        <m:num>
                          <m:r>
                            <a:rPr lang="zh-TW" altLang="en-US" sz="1800" b="0" i="1" smtClean="0">
                              <a:latin typeface="Cambria Math"/>
                              <a:ea typeface="Cambria Math"/>
                            </a:rPr>
                            <m:t>𝜕</m:t>
                          </m:r>
                        </m:num>
                        <m:den>
                          <m:r>
                            <a:rPr lang="zh-TW" altLang="en-US" sz="1800" b="0" i="1" smtClean="0">
                              <a:latin typeface="Cambria Math"/>
                              <a:ea typeface="Cambria Math"/>
                            </a:rPr>
                            <m:t>𝜕</m:t>
                          </m:r>
                          <m:r>
                            <a:rPr lang="en-US" altLang="zh-TW" sz="1800" b="0" i="1" smtClean="0">
                              <a:latin typeface="Cambria Math"/>
                              <a:ea typeface="Cambria Math"/>
                            </a:rPr>
                            <m:t>𝑥</m:t>
                          </m:r>
                        </m:den>
                      </m:f>
                    </m:oMath>
                  </m:oMathPara>
                </a14:m>
                <a:endParaRPr lang="zh-TW" altLang="en-US" sz="1800" dirty="0"/>
              </a:p>
            </p:txBody>
          </p:sp>
        </mc:Choice>
        <mc:Fallback xmlns="">
          <p:sp>
            <p:nvSpPr>
              <p:cNvPr id="2" name="文字方塊 1"/>
              <p:cNvSpPr txBox="1">
                <a:spLocks noRot="1" noChangeAspect="1" noMove="1" noResize="1" noEditPoints="1" noAdjustHandles="1" noChangeArrowheads="1" noChangeShapeType="1" noTextEdit="1"/>
              </p:cNvSpPr>
              <p:nvPr/>
            </p:nvSpPr>
            <p:spPr bwMode="auto">
              <a:xfrm>
                <a:off x="4226068" y="1974520"/>
                <a:ext cx="1395126" cy="619016"/>
              </a:xfrm>
              <a:prstGeom prst="rect">
                <a:avLst/>
              </a:prstGeom>
              <a:blipFill rotWithShape="1">
                <a:blip r:embed="rId3"/>
                <a:stretch>
                  <a:fillRect/>
                </a:stretch>
              </a:blipFill>
              <a:ln>
                <a:noFill/>
              </a:ln>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5" name="文字方塊 14"/>
              <p:cNvSpPr txBox="1"/>
              <p:nvPr/>
            </p:nvSpPr>
            <p:spPr bwMode="auto">
              <a:xfrm>
                <a:off x="4226068" y="2780928"/>
                <a:ext cx="1210844" cy="619016"/>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r>
                        <a:rPr lang="en-US" altLang="zh-TW" sz="1800" b="0" i="1" smtClean="0">
                          <a:latin typeface="Cambria Math"/>
                          <a:ea typeface="Cambria Math"/>
                        </a:rPr>
                        <m:t>𝐸</m:t>
                      </m:r>
                      <m:r>
                        <a:rPr lang="en-US" altLang="zh-TW" sz="1800" b="0" i="1" smtClean="0">
                          <a:latin typeface="Cambria Math"/>
                          <a:ea typeface="Cambria Math"/>
                        </a:rPr>
                        <m:t>↔</m:t>
                      </m:r>
                      <m:r>
                        <a:rPr lang="en-US" altLang="zh-TW" sz="1800" b="0" i="1" smtClean="0">
                          <a:latin typeface="Cambria Math"/>
                          <a:ea typeface="Cambria Math"/>
                        </a:rPr>
                        <m:t>𝑖</m:t>
                      </m:r>
                      <m:r>
                        <a:rPr lang="en-US" altLang="zh-TW" sz="1800" b="0" i="1" smtClean="0">
                          <a:latin typeface="Cambria Math"/>
                          <a:ea typeface="Cambria Math"/>
                        </a:rPr>
                        <m:t>ℏ</m:t>
                      </m:r>
                      <m:f>
                        <m:fPr>
                          <m:ctrlPr>
                            <a:rPr lang="en-US" altLang="zh-TW" sz="1800" b="0" i="1" smtClean="0">
                              <a:latin typeface="Cambria Math" panose="02040503050406030204" pitchFamily="18" charset="0"/>
                              <a:ea typeface="Cambria Math"/>
                            </a:rPr>
                          </m:ctrlPr>
                        </m:fPr>
                        <m:num>
                          <m:r>
                            <a:rPr lang="zh-TW" altLang="en-US" sz="1800" b="0" i="1" smtClean="0">
                              <a:latin typeface="Cambria Math"/>
                              <a:ea typeface="Cambria Math"/>
                            </a:rPr>
                            <m:t>𝜕</m:t>
                          </m:r>
                        </m:num>
                        <m:den>
                          <m:r>
                            <a:rPr lang="zh-TW" altLang="en-US" sz="1800" b="0" i="1" smtClean="0">
                              <a:latin typeface="Cambria Math"/>
                              <a:ea typeface="Cambria Math"/>
                            </a:rPr>
                            <m:t>𝜕</m:t>
                          </m:r>
                          <m:r>
                            <a:rPr lang="en-US" altLang="zh-TW" sz="1800" b="0" i="1" smtClean="0">
                              <a:latin typeface="Cambria Math"/>
                              <a:ea typeface="Cambria Math"/>
                            </a:rPr>
                            <m:t>𝑡</m:t>
                          </m:r>
                        </m:den>
                      </m:f>
                    </m:oMath>
                  </m:oMathPara>
                </a14:m>
                <a:endParaRPr lang="zh-TW" altLang="en-US" sz="1800" dirty="0"/>
              </a:p>
            </p:txBody>
          </p:sp>
        </mc:Choice>
        <mc:Fallback xmlns="">
          <p:sp>
            <p:nvSpPr>
              <p:cNvPr id="15" name="文字方塊 14"/>
              <p:cNvSpPr txBox="1">
                <a:spLocks noRot="1" noChangeAspect="1" noMove="1" noResize="1" noEditPoints="1" noAdjustHandles="1" noChangeArrowheads="1" noChangeShapeType="1" noTextEdit="1"/>
              </p:cNvSpPr>
              <p:nvPr/>
            </p:nvSpPr>
            <p:spPr bwMode="auto">
              <a:xfrm>
                <a:off x="4226068" y="2780928"/>
                <a:ext cx="1210844" cy="619016"/>
              </a:xfrm>
              <a:prstGeom prst="rect">
                <a:avLst/>
              </a:prstGeom>
              <a:blipFill rotWithShape="1">
                <a:blip r:embed="rId4"/>
                <a:stretch>
                  <a:fillRect/>
                </a:stretch>
              </a:blipFill>
              <a:ln>
                <a:noFill/>
              </a:ln>
              <a:extLst/>
            </p:spPr>
            <p:txBody>
              <a:bodyPr/>
              <a:lstStyle/>
              <a:p>
                <a:r>
                  <a:rPr lang="zh-TW" altLang="en-US">
                    <a:noFill/>
                  </a:rPr>
                  <a:t> </a:t>
                </a:r>
              </a:p>
            </p:txBody>
          </p:sp>
        </mc:Fallback>
      </mc:AlternateContent>
    </p:spTree>
    <p:extLst>
      <p:ext uri="{BB962C8B-B14F-4D97-AF65-F5344CB8AC3E}">
        <p14:creationId xmlns:p14="http://schemas.microsoft.com/office/powerpoint/2010/main" val="25281268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391" name="Rectangle 2"/>
          <p:cNvSpPr>
            <a:spLocks noChangeArrowheads="1"/>
          </p:cNvSpPr>
          <p:nvPr/>
        </p:nvSpPr>
        <p:spPr bwMode="auto">
          <a:xfrm>
            <a:off x="0" y="32527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endParaRPr kumimoji="0" lang="zh-TW" altLang="en-US">
              <a:latin typeface="Calibri" pitchFamily="34" charset="0"/>
            </a:endParaRPr>
          </a:p>
        </p:txBody>
      </p:sp>
      <p:sp>
        <p:nvSpPr>
          <p:cNvPr id="16392" name="Rectangle 4"/>
          <p:cNvSpPr>
            <a:spLocks noChangeArrowheads="1"/>
          </p:cNvSpPr>
          <p:nvPr/>
        </p:nvSpPr>
        <p:spPr bwMode="auto">
          <a:xfrm>
            <a:off x="0" y="32194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endParaRPr kumimoji="0" lang="zh-TW" altLang="en-US">
              <a:latin typeface="Calibri" pitchFamily="34" charset="0"/>
            </a:endParaRPr>
          </a:p>
        </p:txBody>
      </p:sp>
      <p:sp>
        <p:nvSpPr>
          <p:cNvPr id="16393" name="Rectangle 7"/>
          <p:cNvSpPr>
            <a:spLocks noChangeArrowheads="1"/>
          </p:cNvSpPr>
          <p:nvPr/>
        </p:nvSpPr>
        <p:spPr bwMode="auto">
          <a:xfrm>
            <a:off x="0" y="32131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endParaRPr kumimoji="0" lang="zh-TW" altLang="en-US">
              <a:latin typeface="Calibri" pitchFamily="34" charset="0"/>
            </a:endParaRPr>
          </a:p>
        </p:txBody>
      </p:sp>
      <p:sp>
        <p:nvSpPr>
          <p:cNvPr id="16395" name="Text Box 15"/>
          <p:cNvSpPr txBox="1">
            <a:spLocks noChangeArrowheads="1"/>
          </p:cNvSpPr>
          <p:nvPr/>
        </p:nvSpPr>
        <p:spPr bwMode="auto">
          <a:xfrm>
            <a:off x="1984628" y="4077072"/>
            <a:ext cx="7207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spcBef>
                <a:spcPct val="50000"/>
              </a:spcBef>
            </a:pPr>
            <a:r>
              <a:rPr kumimoji="0" lang="en-US" altLang="zh-TW" sz="4800" dirty="0">
                <a:latin typeface="+mn-lt"/>
              </a:rPr>
              <a:t>?</a:t>
            </a:r>
          </a:p>
        </p:txBody>
      </p:sp>
      <p:sp>
        <p:nvSpPr>
          <p:cNvPr id="19468" name="Text Box 19"/>
          <p:cNvSpPr txBox="1">
            <a:spLocks noChangeArrowheads="1"/>
          </p:cNvSpPr>
          <p:nvPr/>
        </p:nvSpPr>
        <p:spPr bwMode="auto">
          <a:xfrm>
            <a:off x="1043608" y="5336885"/>
            <a:ext cx="37798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spcBef>
                <a:spcPct val="50000"/>
              </a:spcBef>
            </a:pPr>
            <a:r>
              <a:rPr kumimoji="0" lang="en-US" altLang="zh-TW" sz="1800" dirty="0">
                <a:latin typeface="Times New Roman" pitchFamily="18" charset="0"/>
                <a:cs typeface="Times New Roman" pitchFamily="18" charset="0"/>
              </a:rPr>
              <a:t>Schrodinger Wave Equation</a:t>
            </a:r>
            <a:endParaRPr kumimoji="0" lang="zh-TW" altLang="en-US" sz="1800" dirty="0">
              <a:latin typeface="Times New Roman" pitchFamily="18" charset="0"/>
              <a:cs typeface="Times New Roman" pitchFamily="18" charset="0"/>
            </a:endParaRPr>
          </a:p>
        </p:txBody>
      </p:sp>
      <p:pic>
        <p:nvPicPr>
          <p:cNvPr id="16398" name="Picture 22" descr="f40_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1" y="1340768"/>
            <a:ext cx="3286125"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9" name="文字方塊 13"/>
          <p:cNvSpPr txBox="1">
            <a:spLocks noChangeArrowheads="1"/>
          </p:cNvSpPr>
          <p:nvPr/>
        </p:nvSpPr>
        <p:spPr bwMode="auto">
          <a:xfrm>
            <a:off x="1433513" y="1266825"/>
            <a:ext cx="42148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sz="1800" dirty="0"/>
              <a:t>電子的動量與能量滿足以下的關係：</a:t>
            </a:r>
          </a:p>
        </p:txBody>
      </p:sp>
      <p:sp>
        <p:nvSpPr>
          <p:cNvPr id="16400" name="Line 13"/>
          <p:cNvSpPr>
            <a:spLocks noChangeShapeType="1"/>
          </p:cNvSpPr>
          <p:nvPr/>
        </p:nvSpPr>
        <p:spPr bwMode="auto">
          <a:xfrm flipV="1">
            <a:off x="2219325" y="2574131"/>
            <a:ext cx="0" cy="1357313"/>
          </a:xfrm>
          <a:prstGeom prst="line">
            <a:avLst/>
          </a:prstGeom>
          <a:noFill/>
          <a:ln w="38100">
            <a:solidFill>
              <a:srgbClr val="FF0000"/>
            </a:solidFill>
            <a:round/>
            <a:headEnd type="triangle" w="med" len="med"/>
            <a:tailEnd/>
          </a:ln>
          <a:extLst>
            <a:ext uri="{909E8E84-426E-40DD-AFC4-6F175D3DCCD1}">
              <a14:hiddenFill xmlns:a14="http://schemas.microsoft.com/office/drawing/2010/main">
                <a:noFill/>
              </a14:hiddenFill>
            </a:ext>
          </a:extLst>
        </p:spPr>
        <p:txBody>
          <a:bodyPr/>
          <a:lstStyle/>
          <a:p>
            <a:endParaRPr lang="zh-TW" altLang="en-US"/>
          </a:p>
        </p:txBody>
      </p:sp>
      <p:sp>
        <p:nvSpPr>
          <p:cNvPr id="18" name="矩形 17"/>
          <p:cNvSpPr/>
          <p:nvPr/>
        </p:nvSpPr>
        <p:spPr>
          <a:xfrm>
            <a:off x="3076575" y="1844824"/>
            <a:ext cx="2357438" cy="18573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19" name="文字方塊 18"/>
              <p:cNvSpPr txBox="1"/>
              <p:nvPr/>
            </p:nvSpPr>
            <p:spPr bwMode="auto">
              <a:xfrm>
                <a:off x="3275856" y="2060848"/>
                <a:ext cx="1395126" cy="619016"/>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en-US" altLang="zh-TW" sz="1800" i="1">
                          <a:latin typeface="Cambria Math"/>
                          <a:ea typeface="Cambria Math"/>
                        </a:rPr>
                        <m:t>−</m:t>
                      </m:r>
                      <m:r>
                        <a:rPr lang="en-US" altLang="zh-TW" sz="1800" i="1">
                          <a:latin typeface="Cambria Math"/>
                          <a:ea typeface="Cambria Math"/>
                        </a:rPr>
                        <m:t>𝑖</m:t>
                      </m:r>
                      <m:r>
                        <a:rPr lang="en-US" altLang="zh-TW" sz="1800" i="1">
                          <a:latin typeface="Cambria Math"/>
                          <a:ea typeface="Cambria Math"/>
                        </a:rPr>
                        <m:t>ℏ</m:t>
                      </m:r>
                      <m:f>
                        <m:fPr>
                          <m:ctrlPr>
                            <a:rPr lang="en-US" altLang="zh-TW" sz="1800" i="1">
                              <a:latin typeface="Cambria Math" panose="02040503050406030204" pitchFamily="18" charset="0"/>
                              <a:ea typeface="Cambria Math"/>
                            </a:rPr>
                          </m:ctrlPr>
                        </m:fPr>
                        <m:num>
                          <m:r>
                            <a:rPr lang="zh-TW" altLang="en-US" sz="1800" i="1">
                              <a:latin typeface="Cambria Math"/>
                              <a:ea typeface="Cambria Math"/>
                            </a:rPr>
                            <m:t>𝜕</m:t>
                          </m:r>
                        </m:num>
                        <m:den>
                          <m:r>
                            <a:rPr lang="zh-TW" altLang="en-US" sz="1800" i="1">
                              <a:latin typeface="Cambria Math"/>
                              <a:ea typeface="Cambria Math"/>
                            </a:rPr>
                            <m:t>𝜕</m:t>
                          </m:r>
                          <m:r>
                            <a:rPr lang="en-US" altLang="zh-TW" sz="1800" i="1">
                              <a:latin typeface="Cambria Math"/>
                              <a:ea typeface="Cambria Math"/>
                            </a:rPr>
                            <m:t>𝑥</m:t>
                          </m:r>
                        </m:den>
                      </m:f>
                      <m:r>
                        <a:rPr lang="en-US" altLang="zh-TW" sz="1800" i="1">
                          <a:latin typeface="Cambria Math"/>
                          <a:ea typeface="Cambria Math"/>
                        </a:rPr>
                        <m:t>↔</m:t>
                      </m:r>
                      <m:r>
                        <a:rPr lang="en-US" altLang="zh-TW" sz="1800" b="0" i="1" smtClean="0">
                          <a:latin typeface="Cambria Math"/>
                        </a:rPr>
                        <m:t>𝑝</m:t>
                      </m:r>
                    </m:oMath>
                  </m:oMathPara>
                </a14:m>
                <a:endParaRPr lang="zh-TW" altLang="en-US" sz="1800" dirty="0"/>
              </a:p>
            </p:txBody>
          </p:sp>
        </mc:Choice>
        <mc:Fallback xmlns="">
          <p:sp>
            <p:nvSpPr>
              <p:cNvPr id="19" name="文字方塊 18"/>
              <p:cNvSpPr txBox="1">
                <a:spLocks noRot="1" noChangeAspect="1" noMove="1" noResize="1" noEditPoints="1" noAdjustHandles="1" noChangeArrowheads="1" noChangeShapeType="1" noTextEdit="1"/>
              </p:cNvSpPr>
              <p:nvPr/>
            </p:nvSpPr>
            <p:spPr bwMode="auto">
              <a:xfrm>
                <a:off x="3275856" y="2060848"/>
                <a:ext cx="1395126" cy="619016"/>
              </a:xfrm>
              <a:prstGeom prst="rect">
                <a:avLst/>
              </a:prstGeom>
              <a:blipFill rotWithShape="1">
                <a:blip r:embed="rId3"/>
                <a:stretch>
                  <a:fillRect/>
                </a:stretch>
              </a:blipFill>
              <a:ln>
                <a:noFill/>
              </a:ln>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0" name="文字方塊 19"/>
              <p:cNvSpPr txBox="1"/>
              <p:nvPr/>
            </p:nvSpPr>
            <p:spPr bwMode="auto">
              <a:xfrm>
                <a:off x="3275856" y="2773511"/>
                <a:ext cx="1210844" cy="619016"/>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en-US" altLang="zh-TW" sz="1800" i="1">
                          <a:latin typeface="Cambria Math"/>
                          <a:ea typeface="Cambria Math"/>
                        </a:rPr>
                        <m:t>𝑖</m:t>
                      </m:r>
                      <m:r>
                        <a:rPr lang="en-US" altLang="zh-TW" sz="1800" i="1">
                          <a:latin typeface="Cambria Math"/>
                          <a:ea typeface="Cambria Math"/>
                        </a:rPr>
                        <m:t>ℏ</m:t>
                      </m:r>
                      <m:f>
                        <m:fPr>
                          <m:ctrlPr>
                            <a:rPr lang="en-US" altLang="zh-TW" sz="1800" i="1">
                              <a:latin typeface="Cambria Math" panose="02040503050406030204" pitchFamily="18" charset="0"/>
                              <a:ea typeface="Cambria Math"/>
                            </a:rPr>
                          </m:ctrlPr>
                        </m:fPr>
                        <m:num>
                          <m:r>
                            <a:rPr lang="zh-TW" altLang="en-US" sz="1800" i="1">
                              <a:latin typeface="Cambria Math"/>
                              <a:ea typeface="Cambria Math"/>
                            </a:rPr>
                            <m:t>𝜕</m:t>
                          </m:r>
                        </m:num>
                        <m:den>
                          <m:r>
                            <a:rPr lang="zh-TW" altLang="en-US" sz="1800" i="1">
                              <a:latin typeface="Cambria Math"/>
                              <a:ea typeface="Cambria Math"/>
                            </a:rPr>
                            <m:t>𝜕</m:t>
                          </m:r>
                          <m:r>
                            <a:rPr lang="en-US" altLang="zh-TW" sz="1800" i="1">
                              <a:latin typeface="Cambria Math"/>
                              <a:ea typeface="Cambria Math"/>
                            </a:rPr>
                            <m:t>𝑡</m:t>
                          </m:r>
                        </m:den>
                      </m:f>
                      <m:r>
                        <a:rPr lang="en-US" altLang="zh-TW" sz="1800" b="0" i="1" smtClean="0">
                          <a:latin typeface="Cambria Math"/>
                          <a:ea typeface="Cambria Math"/>
                        </a:rPr>
                        <m:t>↔</m:t>
                      </m:r>
                      <m:r>
                        <a:rPr lang="en-US" altLang="zh-TW" sz="1800" i="1">
                          <a:latin typeface="Cambria Math"/>
                          <a:ea typeface="Cambria Math"/>
                        </a:rPr>
                        <m:t>𝐸</m:t>
                      </m:r>
                    </m:oMath>
                  </m:oMathPara>
                </a14:m>
                <a:endParaRPr lang="zh-TW" altLang="en-US" sz="1800" dirty="0"/>
              </a:p>
            </p:txBody>
          </p:sp>
        </mc:Choice>
        <mc:Fallback xmlns="">
          <p:sp>
            <p:nvSpPr>
              <p:cNvPr id="20" name="文字方塊 19"/>
              <p:cNvSpPr txBox="1">
                <a:spLocks noRot="1" noChangeAspect="1" noMove="1" noResize="1" noEditPoints="1" noAdjustHandles="1" noChangeArrowheads="1" noChangeShapeType="1" noTextEdit="1"/>
              </p:cNvSpPr>
              <p:nvPr/>
            </p:nvSpPr>
            <p:spPr bwMode="auto">
              <a:xfrm>
                <a:off x="3275856" y="2773511"/>
                <a:ext cx="1210844" cy="619016"/>
              </a:xfrm>
              <a:prstGeom prst="rect">
                <a:avLst/>
              </a:prstGeom>
              <a:blipFill rotWithShape="1">
                <a:blip r:embed="rId4"/>
                <a:stretch>
                  <a:fillRect/>
                </a:stretch>
              </a:blipFill>
              <a:ln>
                <a:noFill/>
              </a:ln>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1" name="文字方塊 20"/>
              <p:cNvSpPr txBox="1"/>
              <p:nvPr/>
            </p:nvSpPr>
            <p:spPr bwMode="auto">
              <a:xfrm>
                <a:off x="1259365" y="1844824"/>
                <a:ext cx="1450525" cy="648126"/>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a:rPr>
                                <m:t>𝑝</m:t>
                              </m:r>
                            </m:e>
                            <m:sup>
                              <m:r>
                                <a:rPr lang="en-US" altLang="zh-TW" sz="1800" b="0" i="1" smtClean="0">
                                  <a:latin typeface="Cambria Math"/>
                                </a:rPr>
                                <m:t>2</m:t>
                              </m:r>
                            </m:sup>
                          </m:sSup>
                        </m:num>
                        <m:den>
                          <m:r>
                            <a:rPr lang="en-US" altLang="zh-TW" sz="1800" b="0" i="1" smtClean="0">
                              <a:latin typeface="Cambria Math"/>
                            </a:rPr>
                            <m:t>2</m:t>
                          </m:r>
                          <m:r>
                            <a:rPr lang="en-US" altLang="zh-TW" sz="1800" b="0" i="1" smtClean="0">
                              <a:latin typeface="Cambria Math"/>
                            </a:rPr>
                            <m:t>𝑚</m:t>
                          </m:r>
                        </m:den>
                      </m:f>
                      <m:r>
                        <a:rPr lang="en-US" altLang="zh-TW" sz="1800" b="0" i="1" smtClean="0">
                          <a:latin typeface="Cambria Math"/>
                        </a:rPr>
                        <m:t>+</m:t>
                      </m:r>
                      <m:r>
                        <a:rPr lang="en-US" altLang="zh-TW" sz="1800" b="0" i="1" smtClean="0">
                          <a:latin typeface="Cambria Math"/>
                        </a:rPr>
                        <m:t>𝑉</m:t>
                      </m:r>
                      <m:r>
                        <a:rPr lang="en-US" altLang="zh-TW" sz="1800" b="0" i="1" smtClean="0">
                          <a:latin typeface="Cambria Math"/>
                        </a:rPr>
                        <m:t>=</m:t>
                      </m:r>
                      <m:r>
                        <a:rPr lang="en-US" altLang="zh-TW" sz="1800" b="0" i="1" smtClean="0">
                          <a:latin typeface="Cambria Math"/>
                        </a:rPr>
                        <m:t>𝐸</m:t>
                      </m:r>
                    </m:oMath>
                  </m:oMathPara>
                </a14:m>
                <a:endParaRPr lang="zh-TW" altLang="en-US" sz="1800" dirty="0"/>
              </a:p>
            </p:txBody>
          </p:sp>
        </mc:Choice>
        <mc:Fallback xmlns="">
          <p:sp>
            <p:nvSpPr>
              <p:cNvPr id="21" name="文字方塊 20"/>
              <p:cNvSpPr txBox="1">
                <a:spLocks noRot="1" noChangeAspect="1" noMove="1" noResize="1" noEditPoints="1" noAdjustHandles="1" noChangeArrowheads="1" noChangeShapeType="1" noTextEdit="1"/>
              </p:cNvSpPr>
              <p:nvPr/>
            </p:nvSpPr>
            <p:spPr bwMode="auto">
              <a:xfrm>
                <a:off x="1259365" y="1844824"/>
                <a:ext cx="1450525" cy="648126"/>
              </a:xfrm>
              <a:prstGeom prst="rect">
                <a:avLst/>
              </a:prstGeom>
              <a:blipFill rotWithShape="1">
                <a:blip r:embed="rId5"/>
                <a:stretch>
                  <a:fillRect/>
                </a:stretch>
              </a:blipFill>
              <a:ln>
                <a:noFill/>
              </a:ln>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2" name="文字方塊 21"/>
              <p:cNvSpPr txBox="1"/>
              <p:nvPr/>
            </p:nvSpPr>
            <p:spPr bwMode="auto">
              <a:xfrm>
                <a:off x="5004048" y="4093165"/>
                <a:ext cx="3035318" cy="648126"/>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en-US" altLang="zh-TW" sz="1800" b="0" i="1" smtClean="0">
                          <a:latin typeface="Cambria Math"/>
                        </a:rPr>
                        <m:t>−</m:t>
                      </m:r>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a:ea typeface="Cambria Math"/>
                                </a:rPr>
                                <m:t>ℏ</m:t>
                              </m:r>
                            </m:e>
                            <m:sup>
                              <m:r>
                                <a:rPr lang="en-US" altLang="zh-TW" sz="1800" b="0" i="1" smtClean="0">
                                  <a:latin typeface="Cambria Math"/>
                                </a:rPr>
                                <m:t>2</m:t>
                              </m:r>
                            </m:sup>
                          </m:sSup>
                        </m:num>
                        <m:den>
                          <m:r>
                            <a:rPr lang="en-US" altLang="zh-TW" sz="1800" b="0" i="1" smtClean="0">
                              <a:latin typeface="Cambria Math"/>
                            </a:rPr>
                            <m:t>2</m:t>
                          </m:r>
                          <m:r>
                            <a:rPr lang="en-US" altLang="zh-TW" sz="1800" b="0" i="1" smtClean="0">
                              <a:latin typeface="Cambria Math"/>
                            </a:rPr>
                            <m:t>𝑚</m:t>
                          </m:r>
                        </m:den>
                      </m:f>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zh-TW" altLang="en-US" sz="1800" b="0" i="1" smtClean="0">
                                  <a:latin typeface="Cambria Math"/>
                                </a:rPr>
                                <m:t>𝜕</m:t>
                              </m:r>
                            </m:e>
                            <m:sup>
                              <m:r>
                                <a:rPr lang="en-US" altLang="zh-TW" sz="1800" b="0" i="1" smtClean="0">
                                  <a:latin typeface="Cambria Math"/>
                                </a:rPr>
                                <m:t>2</m:t>
                              </m:r>
                            </m:sup>
                          </m:sSup>
                          <m:r>
                            <m:rPr>
                              <m:sty m:val="p"/>
                            </m:rPr>
                            <a:rPr lang="el-GR" altLang="zh-TW" sz="1800" b="0" i="1" smtClean="0">
                              <a:latin typeface="Cambria Math"/>
                              <a:ea typeface="Cambria Math"/>
                            </a:rPr>
                            <m:t>Ψ</m:t>
                          </m:r>
                        </m:num>
                        <m:den>
                          <m:r>
                            <a:rPr lang="zh-TW" altLang="en-US" sz="1800" b="0" i="1" smtClean="0">
                              <a:latin typeface="Cambria Math"/>
                            </a:rPr>
                            <m:t>𝜕</m:t>
                          </m:r>
                          <m:sSup>
                            <m:sSupPr>
                              <m:ctrlPr>
                                <a:rPr lang="en-US" altLang="zh-TW" sz="1800" b="0" i="1" smtClean="0">
                                  <a:latin typeface="Cambria Math" panose="02040503050406030204" pitchFamily="18" charset="0"/>
                                </a:rPr>
                              </m:ctrlPr>
                            </m:sSupPr>
                            <m:e>
                              <m:r>
                                <a:rPr lang="en-US" altLang="zh-TW" sz="1800" b="0" i="1" smtClean="0">
                                  <a:latin typeface="Cambria Math"/>
                                </a:rPr>
                                <m:t>𝑥</m:t>
                              </m:r>
                            </m:e>
                            <m:sup>
                              <m:r>
                                <a:rPr lang="en-US" altLang="zh-TW" sz="1800" b="0" i="1" smtClean="0">
                                  <a:latin typeface="Cambria Math"/>
                                </a:rPr>
                                <m:t>2</m:t>
                              </m:r>
                            </m:sup>
                          </m:sSup>
                        </m:den>
                      </m:f>
                      <m:r>
                        <a:rPr lang="en-US" altLang="zh-TW" sz="1800" b="0" i="1" smtClean="0">
                          <a:latin typeface="Cambria Math"/>
                        </a:rPr>
                        <m:t>+</m:t>
                      </m:r>
                      <m:r>
                        <a:rPr lang="en-US" altLang="zh-TW" sz="1800" b="0" i="1" smtClean="0">
                          <a:latin typeface="Cambria Math"/>
                        </a:rPr>
                        <m:t>𝑉</m:t>
                      </m:r>
                      <m:d>
                        <m:dPr>
                          <m:ctrlPr>
                            <a:rPr lang="en-US" altLang="zh-TW" sz="1800" b="0" i="1" smtClean="0">
                              <a:latin typeface="Cambria Math" panose="02040503050406030204" pitchFamily="18" charset="0"/>
                            </a:rPr>
                          </m:ctrlPr>
                        </m:dPr>
                        <m:e>
                          <m:r>
                            <a:rPr lang="en-US" altLang="zh-TW" sz="1800" b="0" i="1" smtClean="0">
                              <a:latin typeface="Cambria Math"/>
                            </a:rPr>
                            <m:t>𝑥</m:t>
                          </m:r>
                        </m:e>
                      </m:d>
                      <m:r>
                        <m:rPr>
                          <m:sty m:val="p"/>
                        </m:rPr>
                        <a:rPr lang="el-GR" altLang="zh-TW" sz="1800" i="1">
                          <a:latin typeface="Cambria Math"/>
                          <a:ea typeface="Cambria Math"/>
                        </a:rPr>
                        <m:t>Ψ</m:t>
                      </m:r>
                      <m:r>
                        <a:rPr lang="en-US" altLang="zh-TW" sz="1800" b="0" i="1" smtClean="0">
                          <a:latin typeface="Cambria Math"/>
                        </a:rPr>
                        <m:t>=</m:t>
                      </m:r>
                      <m:r>
                        <a:rPr lang="en-US" altLang="zh-TW" sz="1800" i="1">
                          <a:latin typeface="Cambria Math"/>
                          <a:ea typeface="Cambria Math"/>
                        </a:rPr>
                        <m:t>𝑖</m:t>
                      </m:r>
                      <m:r>
                        <a:rPr lang="en-US" altLang="zh-TW" sz="1800" i="1">
                          <a:latin typeface="Cambria Math"/>
                          <a:ea typeface="Cambria Math"/>
                        </a:rPr>
                        <m:t>ℏ</m:t>
                      </m:r>
                      <m:f>
                        <m:fPr>
                          <m:ctrlPr>
                            <a:rPr lang="en-US" altLang="zh-TW" sz="1800" i="1">
                              <a:latin typeface="Cambria Math" panose="02040503050406030204" pitchFamily="18" charset="0"/>
                              <a:ea typeface="Cambria Math"/>
                            </a:rPr>
                          </m:ctrlPr>
                        </m:fPr>
                        <m:num>
                          <m:r>
                            <a:rPr lang="zh-TW" altLang="en-US" sz="1800" i="1">
                              <a:latin typeface="Cambria Math"/>
                              <a:ea typeface="Cambria Math"/>
                            </a:rPr>
                            <m:t>𝜕</m:t>
                          </m:r>
                          <m:r>
                            <m:rPr>
                              <m:sty m:val="p"/>
                            </m:rPr>
                            <a:rPr lang="el-GR" altLang="zh-TW" sz="1800" i="1">
                              <a:latin typeface="Cambria Math"/>
                              <a:ea typeface="Cambria Math"/>
                            </a:rPr>
                            <m:t>Ψ</m:t>
                          </m:r>
                        </m:num>
                        <m:den>
                          <m:r>
                            <a:rPr lang="zh-TW" altLang="en-US" sz="1800" i="1">
                              <a:latin typeface="Cambria Math"/>
                              <a:ea typeface="Cambria Math"/>
                            </a:rPr>
                            <m:t>𝜕</m:t>
                          </m:r>
                          <m:r>
                            <a:rPr lang="en-US" altLang="zh-TW" sz="1800" i="1">
                              <a:latin typeface="Cambria Math"/>
                              <a:ea typeface="Cambria Math"/>
                            </a:rPr>
                            <m:t>𝑡</m:t>
                          </m:r>
                        </m:den>
                      </m:f>
                    </m:oMath>
                  </m:oMathPara>
                </a14:m>
                <a:endParaRPr lang="zh-TW" altLang="en-US" sz="1800" dirty="0"/>
              </a:p>
            </p:txBody>
          </p:sp>
        </mc:Choice>
        <mc:Fallback xmlns="">
          <p:sp>
            <p:nvSpPr>
              <p:cNvPr id="22" name="文字方塊 21"/>
              <p:cNvSpPr txBox="1">
                <a:spLocks noRot="1" noChangeAspect="1" noMove="1" noResize="1" noEditPoints="1" noAdjustHandles="1" noChangeArrowheads="1" noChangeShapeType="1" noTextEdit="1"/>
              </p:cNvSpPr>
              <p:nvPr/>
            </p:nvSpPr>
            <p:spPr bwMode="auto">
              <a:xfrm>
                <a:off x="5004048" y="4093165"/>
                <a:ext cx="3035318" cy="648126"/>
              </a:xfrm>
              <a:prstGeom prst="rect">
                <a:avLst/>
              </a:prstGeom>
              <a:blipFill rotWithShape="1">
                <a:blip r:embed="rId6"/>
                <a:stretch>
                  <a:fillRect/>
                </a:stretch>
              </a:blipFill>
              <a:ln>
                <a:noFill/>
              </a:ln>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3" name="文字方塊 22"/>
              <p:cNvSpPr txBox="1"/>
              <p:nvPr/>
            </p:nvSpPr>
            <p:spPr bwMode="auto">
              <a:xfrm>
                <a:off x="1078651" y="4077072"/>
                <a:ext cx="2804614" cy="648126"/>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en-US" altLang="zh-TW" sz="1800" b="0" i="1" smtClean="0">
                          <a:latin typeface="Cambria Math"/>
                        </a:rPr>
                        <m:t>−</m:t>
                      </m:r>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a:ea typeface="Cambria Math"/>
                                </a:rPr>
                                <m:t>ℏ</m:t>
                              </m:r>
                            </m:e>
                            <m:sup>
                              <m:r>
                                <a:rPr lang="en-US" altLang="zh-TW" sz="1800" b="0" i="1" smtClean="0">
                                  <a:latin typeface="Cambria Math"/>
                                </a:rPr>
                                <m:t>2</m:t>
                              </m:r>
                            </m:sup>
                          </m:sSup>
                        </m:num>
                        <m:den>
                          <m:r>
                            <a:rPr lang="en-US" altLang="zh-TW" sz="1800" b="0" i="1" smtClean="0">
                              <a:latin typeface="Cambria Math"/>
                            </a:rPr>
                            <m:t>2</m:t>
                          </m:r>
                          <m:r>
                            <a:rPr lang="en-US" altLang="zh-TW" sz="1800" b="0" i="1" smtClean="0">
                              <a:latin typeface="Cambria Math"/>
                            </a:rPr>
                            <m:t>𝑚</m:t>
                          </m:r>
                        </m:den>
                      </m:f>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zh-TW" altLang="en-US" sz="1800" b="0" i="1" smtClean="0">
                                  <a:latin typeface="Cambria Math"/>
                                </a:rPr>
                                <m:t>𝜕</m:t>
                              </m:r>
                            </m:e>
                            <m:sup>
                              <m:r>
                                <a:rPr lang="en-US" altLang="zh-TW" sz="1800" b="0" i="1" smtClean="0">
                                  <a:latin typeface="Cambria Math"/>
                                </a:rPr>
                                <m:t>2</m:t>
                              </m:r>
                            </m:sup>
                          </m:sSup>
                        </m:num>
                        <m:den>
                          <m:r>
                            <a:rPr lang="zh-TW" altLang="en-US" sz="1800" b="0" i="1" smtClean="0">
                              <a:latin typeface="Cambria Math"/>
                            </a:rPr>
                            <m:t>𝜕</m:t>
                          </m:r>
                          <m:sSup>
                            <m:sSupPr>
                              <m:ctrlPr>
                                <a:rPr lang="en-US" altLang="zh-TW" sz="1800" b="0" i="1" smtClean="0">
                                  <a:latin typeface="Cambria Math" panose="02040503050406030204" pitchFamily="18" charset="0"/>
                                </a:rPr>
                              </m:ctrlPr>
                            </m:sSupPr>
                            <m:e>
                              <m:r>
                                <a:rPr lang="en-US" altLang="zh-TW" sz="1800" b="0" i="1" smtClean="0">
                                  <a:latin typeface="Cambria Math"/>
                                </a:rPr>
                                <m:t>𝑥</m:t>
                              </m:r>
                            </m:e>
                            <m:sup>
                              <m:r>
                                <a:rPr lang="en-US" altLang="zh-TW" sz="1800" b="0" i="1" smtClean="0">
                                  <a:latin typeface="Cambria Math"/>
                                </a:rPr>
                                <m:t>2</m:t>
                              </m:r>
                            </m:sup>
                          </m:sSup>
                        </m:den>
                      </m:f>
                      <m:r>
                        <a:rPr lang="en-US" altLang="zh-TW" sz="1800" b="0" i="1" smtClean="0">
                          <a:latin typeface="Cambria Math"/>
                        </a:rPr>
                        <m:t>+</m:t>
                      </m:r>
                      <m:r>
                        <a:rPr lang="en-US" altLang="zh-TW" sz="1800" b="0" i="1" smtClean="0">
                          <a:latin typeface="Cambria Math"/>
                        </a:rPr>
                        <m:t>𝑉</m:t>
                      </m:r>
                      <m:d>
                        <m:dPr>
                          <m:ctrlPr>
                            <a:rPr lang="en-US" altLang="zh-TW" sz="1800" b="0" i="1" smtClean="0">
                              <a:latin typeface="Cambria Math" panose="02040503050406030204" pitchFamily="18" charset="0"/>
                            </a:rPr>
                          </m:ctrlPr>
                        </m:dPr>
                        <m:e>
                          <m:r>
                            <a:rPr lang="en-US" altLang="zh-TW" sz="1800" b="0" i="1" smtClean="0">
                              <a:latin typeface="Cambria Math"/>
                            </a:rPr>
                            <m:t>𝑥</m:t>
                          </m:r>
                        </m:e>
                      </m:d>
                      <m:r>
                        <a:rPr lang="en-US" altLang="zh-TW" sz="1800" b="0" i="1" smtClean="0">
                          <a:latin typeface="Cambria Math"/>
                        </a:rPr>
                        <m:t>=</m:t>
                      </m:r>
                      <m:r>
                        <a:rPr lang="en-US" altLang="zh-TW" sz="1800" i="1">
                          <a:latin typeface="Cambria Math"/>
                          <a:ea typeface="Cambria Math"/>
                        </a:rPr>
                        <m:t>𝑖</m:t>
                      </m:r>
                      <m:r>
                        <a:rPr lang="en-US" altLang="zh-TW" sz="1800" i="1">
                          <a:latin typeface="Cambria Math"/>
                          <a:ea typeface="Cambria Math"/>
                        </a:rPr>
                        <m:t>ℏ</m:t>
                      </m:r>
                      <m:f>
                        <m:fPr>
                          <m:ctrlPr>
                            <a:rPr lang="en-US" altLang="zh-TW" sz="1800" i="1">
                              <a:latin typeface="Cambria Math" panose="02040503050406030204" pitchFamily="18" charset="0"/>
                              <a:ea typeface="Cambria Math"/>
                            </a:rPr>
                          </m:ctrlPr>
                        </m:fPr>
                        <m:num>
                          <m:r>
                            <a:rPr lang="zh-TW" altLang="en-US" sz="1800" i="1">
                              <a:latin typeface="Cambria Math"/>
                              <a:ea typeface="Cambria Math"/>
                            </a:rPr>
                            <m:t>𝜕</m:t>
                          </m:r>
                        </m:num>
                        <m:den>
                          <m:r>
                            <a:rPr lang="zh-TW" altLang="en-US" sz="1800" i="1">
                              <a:latin typeface="Cambria Math"/>
                              <a:ea typeface="Cambria Math"/>
                            </a:rPr>
                            <m:t>𝜕</m:t>
                          </m:r>
                          <m:r>
                            <a:rPr lang="en-US" altLang="zh-TW" sz="1800" i="1">
                              <a:latin typeface="Cambria Math"/>
                              <a:ea typeface="Cambria Math"/>
                            </a:rPr>
                            <m:t>𝑡</m:t>
                          </m:r>
                        </m:den>
                      </m:f>
                    </m:oMath>
                  </m:oMathPara>
                </a14:m>
                <a:endParaRPr lang="zh-TW" altLang="en-US" sz="1800" dirty="0"/>
              </a:p>
            </p:txBody>
          </p:sp>
        </mc:Choice>
        <mc:Fallback xmlns="">
          <p:sp>
            <p:nvSpPr>
              <p:cNvPr id="23" name="文字方塊 22"/>
              <p:cNvSpPr txBox="1">
                <a:spLocks noRot="1" noChangeAspect="1" noMove="1" noResize="1" noEditPoints="1" noAdjustHandles="1" noChangeArrowheads="1" noChangeShapeType="1" noTextEdit="1"/>
              </p:cNvSpPr>
              <p:nvPr/>
            </p:nvSpPr>
            <p:spPr bwMode="auto">
              <a:xfrm>
                <a:off x="1078651" y="4077072"/>
                <a:ext cx="2804614" cy="648126"/>
              </a:xfrm>
              <a:prstGeom prst="rect">
                <a:avLst/>
              </a:prstGeom>
              <a:blipFill rotWithShape="1">
                <a:blip r:embed="rId7"/>
                <a:stretch>
                  <a:fillRect/>
                </a:stretch>
              </a:blipFill>
              <a:ln>
                <a:noFill/>
              </a:ln>
              <a:extLst/>
            </p:spPr>
            <p:txBody>
              <a:bodyPr/>
              <a:lstStyle/>
              <a:p>
                <a:r>
                  <a:rPr lang="zh-TW" altLang="en-US">
                    <a:noFill/>
                  </a:rPr>
                  <a:t> </a:t>
                </a:r>
              </a:p>
            </p:txBody>
          </p:sp>
        </mc:Fallback>
      </mc:AlternateContent>
      <p:sp>
        <p:nvSpPr>
          <p:cNvPr id="17" name="文字方塊 13">
            <a:extLst>
              <a:ext uri="{FF2B5EF4-FFF2-40B4-BE49-F238E27FC236}">
                <a16:creationId xmlns:a16="http://schemas.microsoft.com/office/drawing/2014/main" id="{60047E0A-D75E-1B45-B935-91E172A706A5}"/>
              </a:ext>
            </a:extLst>
          </p:cNvPr>
          <p:cNvSpPr txBox="1">
            <a:spLocks noChangeArrowheads="1"/>
          </p:cNvSpPr>
          <p:nvPr/>
        </p:nvSpPr>
        <p:spPr bwMode="auto">
          <a:xfrm>
            <a:off x="1043608" y="4846375"/>
            <a:ext cx="42148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sz="1800" dirty="0"/>
              <a:t>運算得作用在函數之上才算數！</a:t>
            </a:r>
          </a:p>
        </p:txBody>
      </p:sp>
    </p:spTree>
    <p:extLst>
      <p:ext uri="{BB962C8B-B14F-4D97-AF65-F5344CB8AC3E}">
        <p14:creationId xmlns:p14="http://schemas.microsoft.com/office/powerpoint/2010/main" val="25020650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500" fill="hold"/>
                                        <p:tgtEl>
                                          <p:spTgt spid="18"/>
                                        </p:tgtEl>
                                        <p:attrNameLst>
                                          <p:attrName>ppt_x</p:attrName>
                                        </p:attrNameLst>
                                      </p:cBhvr>
                                      <p:tavLst>
                                        <p:tav tm="0">
                                          <p:val>
                                            <p:strVal val="#ppt_x"/>
                                          </p:val>
                                        </p:tav>
                                        <p:tav tm="100000">
                                          <p:val>
                                            <p:strVal val="#ppt_x"/>
                                          </p:val>
                                        </p:tav>
                                      </p:tavLst>
                                    </p:anim>
                                    <p:anim calcmode="lin" valueType="num">
                                      <p:cBhvr additive="base">
                                        <p:cTn id="1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ppt_x"/>
                                          </p:val>
                                        </p:tav>
                                        <p:tav tm="100000">
                                          <p:val>
                                            <p:strVal val="#ppt_x"/>
                                          </p:val>
                                        </p:tav>
                                      </p:tavLst>
                                    </p:anim>
                                    <p:anim calcmode="lin" valueType="num">
                                      <p:cBhvr additive="base">
                                        <p:cTn id="22" dur="500" fill="hold"/>
                                        <p:tgtEl>
                                          <p:spTgt spid="23"/>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9468"/>
                                        </p:tgtEl>
                                        <p:attrNameLst>
                                          <p:attrName>style.visibility</p:attrName>
                                        </p:attrNameLst>
                                      </p:cBhvr>
                                      <p:to>
                                        <p:strVal val="visible"/>
                                      </p:to>
                                    </p:set>
                                    <p:anim calcmode="lin" valueType="num">
                                      <p:cBhvr additive="base">
                                        <p:cTn id="35" dur="500" fill="hold"/>
                                        <p:tgtEl>
                                          <p:spTgt spid="19468"/>
                                        </p:tgtEl>
                                        <p:attrNameLst>
                                          <p:attrName>ppt_x</p:attrName>
                                        </p:attrNameLst>
                                      </p:cBhvr>
                                      <p:tavLst>
                                        <p:tav tm="0">
                                          <p:val>
                                            <p:strVal val="#ppt_x"/>
                                          </p:val>
                                        </p:tav>
                                        <p:tav tm="100000">
                                          <p:val>
                                            <p:strVal val="#ppt_x"/>
                                          </p:val>
                                        </p:tav>
                                      </p:tavLst>
                                    </p:anim>
                                    <p:anim calcmode="lin" valueType="num">
                                      <p:cBhvr additive="base">
                                        <p:cTn id="36" dur="500" fill="hold"/>
                                        <p:tgtEl>
                                          <p:spTgt spid="194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8" grpId="0"/>
      <p:bldP spid="18" grpId="0" animBg="1"/>
      <p:bldP spid="19" grpId="0" animBg="1"/>
      <p:bldP spid="20" grpId="0" animBg="1"/>
      <p:bldP spid="22" grpId="0" animBg="1"/>
      <p:bldP spid="23" grpId="0" animBg="1"/>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2" name="文字方塊 21"/>
              <p:cNvSpPr txBox="1"/>
              <p:nvPr/>
            </p:nvSpPr>
            <p:spPr bwMode="auto">
              <a:xfrm>
                <a:off x="819198" y="1631796"/>
                <a:ext cx="2099228" cy="714683"/>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d>
                        <m:dPr>
                          <m:ctrlPr>
                            <a:rPr lang="en-US" altLang="zh-TW" sz="1800" b="0" i="1" smtClean="0">
                              <a:latin typeface="Cambria Math" panose="02040503050406030204" pitchFamily="18" charset="0"/>
                            </a:rPr>
                          </m:ctrlPr>
                        </m:dPr>
                        <m:e>
                          <m:r>
                            <a:rPr lang="en-US" altLang="zh-TW" sz="1800" i="1">
                              <a:latin typeface="Cambria Math"/>
                              <a:ea typeface="Cambria Math"/>
                            </a:rPr>
                            <m:t>𝑖</m:t>
                          </m:r>
                          <m:r>
                            <a:rPr lang="en-US" altLang="zh-TW" sz="1800" i="1">
                              <a:latin typeface="Cambria Math"/>
                              <a:ea typeface="Cambria Math"/>
                            </a:rPr>
                            <m:t>ℏ</m:t>
                          </m:r>
                          <m:f>
                            <m:fPr>
                              <m:ctrlPr>
                                <a:rPr lang="en-US" altLang="zh-TW" sz="1800" i="1">
                                  <a:latin typeface="Cambria Math" panose="02040503050406030204" pitchFamily="18" charset="0"/>
                                  <a:ea typeface="Cambria Math"/>
                                </a:rPr>
                              </m:ctrlPr>
                            </m:fPr>
                            <m:num>
                              <m:r>
                                <a:rPr lang="zh-TW" altLang="en-US" sz="1800" i="1">
                                  <a:latin typeface="Cambria Math"/>
                                  <a:ea typeface="Cambria Math"/>
                                </a:rPr>
                                <m:t>𝜕</m:t>
                              </m:r>
                            </m:num>
                            <m:den>
                              <m:r>
                                <a:rPr lang="zh-TW" altLang="en-US" sz="1800" i="1">
                                  <a:latin typeface="Cambria Math"/>
                                  <a:ea typeface="Cambria Math"/>
                                </a:rPr>
                                <m:t>𝜕</m:t>
                              </m:r>
                              <m:r>
                                <a:rPr lang="en-US" altLang="zh-TW" sz="1800" i="1">
                                  <a:latin typeface="Cambria Math"/>
                                  <a:ea typeface="Cambria Math"/>
                                </a:rPr>
                                <m:t>𝑡</m:t>
                              </m:r>
                            </m:den>
                          </m:f>
                        </m:e>
                      </m:d>
                      <m:r>
                        <a:rPr lang="en-US" altLang="zh-TW" sz="1800" b="0" i="1" smtClean="0">
                          <a:latin typeface="Cambria Math"/>
                        </a:rPr>
                        <m:t>  </m:t>
                      </m:r>
                      <m:r>
                        <m:rPr>
                          <m:sty m:val="p"/>
                        </m:rPr>
                        <a:rPr lang="el-GR" altLang="zh-TW" sz="1800" i="1">
                          <a:latin typeface="Cambria Math"/>
                          <a:ea typeface="Cambria Math"/>
                        </a:rPr>
                        <m:t>Ψ</m:t>
                      </m:r>
                      <m:r>
                        <a:rPr lang="en-US" altLang="zh-TW" sz="1800" b="0" i="1" smtClean="0">
                          <a:latin typeface="Cambria Math"/>
                          <a:ea typeface="Cambria Math"/>
                        </a:rPr>
                        <m:t>=</m:t>
                      </m:r>
                      <m:r>
                        <a:rPr lang="en-US" altLang="zh-TW" sz="1800" b="0" i="1" smtClean="0">
                          <a:latin typeface="Cambria Math"/>
                          <a:ea typeface="Cambria Math"/>
                        </a:rPr>
                        <m:t>𝐸</m:t>
                      </m:r>
                      <m:r>
                        <a:rPr lang="en-US" altLang="zh-TW" sz="1800" b="0" i="1" smtClean="0">
                          <a:latin typeface="Cambria Math"/>
                          <a:ea typeface="Cambria Math"/>
                        </a:rPr>
                        <m:t>∙</m:t>
                      </m:r>
                      <m:r>
                        <m:rPr>
                          <m:sty m:val="p"/>
                        </m:rPr>
                        <a:rPr lang="el-GR" altLang="zh-TW" sz="1800" i="1">
                          <a:latin typeface="Cambria Math"/>
                          <a:ea typeface="Cambria Math"/>
                        </a:rPr>
                        <m:t>Ψ</m:t>
                      </m:r>
                    </m:oMath>
                  </m:oMathPara>
                </a14:m>
                <a:endParaRPr lang="zh-TW" altLang="en-US" sz="1800" dirty="0"/>
              </a:p>
            </p:txBody>
          </p:sp>
        </mc:Choice>
        <mc:Fallback xmlns="">
          <p:sp>
            <p:nvSpPr>
              <p:cNvPr id="22" name="文字方塊 21"/>
              <p:cNvSpPr txBox="1">
                <a:spLocks noRot="1" noChangeAspect="1" noMove="1" noResize="1" noEditPoints="1" noAdjustHandles="1" noChangeArrowheads="1" noChangeShapeType="1" noTextEdit="1"/>
              </p:cNvSpPr>
              <p:nvPr/>
            </p:nvSpPr>
            <p:spPr bwMode="auto">
              <a:xfrm>
                <a:off x="819198" y="1631796"/>
                <a:ext cx="2099228" cy="714683"/>
              </a:xfrm>
              <a:prstGeom prst="rect">
                <a:avLst/>
              </a:prstGeom>
              <a:blipFill rotWithShape="1">
                <a:blip r:embed="rId2"/>
                <a:stretch>
                  <a:fillRect/>
                </a:stretch>
              </a:blipFill>
              <a:ln>
                <a:noFill/>
              </a:ln>
              <a:extLst/>
            </p:spPr>
            <p:txBody>
              <a:bodyPr/>
              <a:lstStyle/>
              <a:p>
                <a:r>
                  <a:rPr lang="zh-TW" altLang="en-US">
                    <a:noFill/>
                  </a:rPr>
                  <a:t> </a:t>
                </a:r>
              </a:p>
            </p:txBody>
          </p:sp>
        </mc:Fallback>
      </mc:AlternateContent>
      <p:sp>
        <p:nvSpPr>
          <p:cNvPr id="27654" name="Rectangle 13"/>
          <p:cNvSpPr>
            <a:spLocks noChangeArrowheads="1"/>
          </p:cNvSpPr>
          <p:nvPr/>
        </p:nvSpPr>
        <p:spPr bwMode="auto">
          <a:xfrm>
            <a:off x="0" y="20764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endParaRPr lang="zh-TW" altLang="en-US"/>
          </a:p>
        </p:txBody>
      </p:sp>
      <mc:AlternateContent xmlns:mc="http://schemas.openxmlformats.org/markup-compatibility/2006" xmlns:a14="http://schemas.microsoft.com/office/drawing/2010/main">
        <mc:Choice Requires="a14">
          <p:sp>
            <p:nvSpPr>
              <p:cNvPr id="17" name="文字方塊 16"/>
              <p:cNvSpPr txBox="1"/>
              <p:nvPr/>
            </p:nvSpPr>
            <p:spPr>
              <a:xfrm>
                <a:off x="682697" y="3789040"/>
                <a:ext cx="7000875" cy="369888"/>
              </a:xfrm>
              <a:prstGeom prst="rect">
                <a:avLst/>
              </a:prstGeom>
              <a:noFill/>
            </p:spPr>
            <p:txBody>
              <a:bodyPr>
                <a:spAutoFit/>
              </a:bodyPr>
              <a:lstStyle/>
              <a:p>
                <a:pPr>
                  <a:defRPr/>
                </a:pPr>
                <a14:m>
                  <m:oMath xmlns:m="http://schemas.openxmlformats.org/officeDocument/2006/math">
                    <m:sSub>
                      <m:sSubPr>
                        <m:ctrlPr>
                          <a:rPr lang="en-US" altLang="zh-TW" sz="1800" i="1" smtClean="0">
                            <a:latin typeface="Cambria Math" panose="02040503050406030204" pitchFamily="18" charset="0"/>
                          </a:rPr>
                        </m:ctrlPr>
                      </m:sSubPr>
                      <m:e>
                        <m:r>
                          <a:rPr lang="zh-TW" altLang="en-US" sz="1800" i="1" smtClean="0">
                            <a:latin typeface="Cambria Math"/>
                          </a:rPr>
                          <m:t>𝜓</m:t>
                        </m:r>
                      </m:e>
                      <m:sub>
                        <m:r>
                          <a:rPr lang="en-US" altLang="zh-TW" sz="1800" b="0" i="1" smtClean="0">
                            <a:latin typeface="Cambria Math"/>
                          </a:rPr>
                          <m:t>𝐸</m:t>
                        </m:r>
                      </m:sub>
                    </m:sSub>
                  </m:oMath>
                </a14:m>
                <a:r>
                  <a:rPr lang="zh-TW" altLang="en-US" sz="1800" dirty="0"/>
                  <a:t>滿足：</a:t>
                </a:r>
              </a:p>
            </p:txBody>
          </p:sp>
        </mc:Choice>
        <mc:Fallback xmlns="">
          <p:sp>
            <p:nvSpPr>
              <p:cNvPr id="17" name="文字方塊 16"/>
              <p:cNvSpPr txBox="1">
                <a:spLocks noRot="1" noChangeAspect="1" noMove="1" noResize="1" noEditPoints="1" noAdjustHandles="1" noChangeArrowheads="1" noChangeShapeType="1" noTextEdit="1"/>
              </p:cNvSpPr>
              <p:nvPr/>
            </p:nvSpPr>
            <p:spPr>
              <a:xfrm>
                <a:off x="682697" y="3789040"/>
                <a:ext cx="7000875" cy="369888"/>
              </a:xfrm>
              <a:prstGeom prst="rect">
                <a:avLst/>
              </a:prstGeom>
              <a:blipFill rotWithShape="1">
                <a:blip r:embed="rId3"/>
                <a:stretch>
                  <a:fillRect l="-261" t="-6667" b="-28333"/>
                </a:stretch>
              </a:blipFill>
            </p:spPr>
            <p:txBody>
              <a:bodyPr/>
              <a:lstStyle/>
              <a:p>
                <a:r>
                  <a:rPr lang="zh-TW" altLang="en-US">
                    <a:noFill/>
                  </a:rPr>
                  <a:t> </a:t>
                </a:r>
              </a:p>
            </p:txBody>
          </p:sp>
        </mc:Fallback>
      </mc:AlternateContent>
      <p:sp>
        <p:nvSpPr>
          <p:cNvPr id="27660" name="矩形 25"/>
          <p:cNvSpPr>
            <a:spLocks noChangeArrowheads="1"/>
          </p:cNvSpPr>
          <p:nvPr/>
        </p:nvSpPr>
        <p:spPr bwMode="auto">
          <a:xfrm>
            <a:off x="754482" y="2574256"/>
            <a:ext cx="203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sz="1800" dirty="0"/>
              <a:t>代入薛丁格方程式</a:t>
            </a:r>
          </a:p>
        </p:txBody>
      </p:sp>
      <p:sp>
        <p:nvSpPr>
          <p:cNvPr id="27661" name="Rectangle 1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endParaRPr lang="zh-TW" altLang="en-US"/>
          </a:p>
        </p:txBody>
      </p:sp>
      <mc:AlternateContent xmlns:mc="http://schemas.openxmlformats.org/markup-compatibility/2006" xmlns:a14="http://schemas.microsoft.com/office/drawing/2010/main">
        <mc:Choice Requires="a14">
          <p:sp>
            <p:nvSpPr>
              <p:cNvPr id="15" name="Text Box 25"/>
              <p:cNvSpPr txBox="1">
                <a:spLocks noChangeArrowheads="1"/>
              </p:cNvSpPr>
              <p:nvPr/>
            </p:nvSpPr>
            <p:spPr bwMode="auto">
              <a:xfrm>
                <a:off x="718462" y="1052736"/>
                <a:ext cx="666185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spcBef>
                    <a:spcPct val="50000"/>
                  </a:spcBef>
                </a:pPr>
                <a:r>
                  <a:rPr lang="zh-TW" altLang="en-US" sz="1800" dirty="0"/>
                  <a:t>穩定的電子，能量固定。尋找對應固定能量</a:t>
                </a:r>
                <a14:m>
                  <m:oMath xmlns:m="http://schemas.openxmlformats.org/officeDocument/2006/math">
                    <m:r>
                      <a:rPr lang="en-US" altLang="zh-TW" sz="1800" i="1" dirty="0">
                        <a:latin typeface="Cambria Math"/>
                      </a:rPr>
                      <m:t>𝐸</m:t>
                    </m:r>
                  </m:oMath>
                </a14:m>
                <a:r>
                  <a:rPr lang="zh-TW" altLang="en-US" sz="1800" dirty="0"/>
                  <a:t>的電子波的解：</a:t>
                </a:r>
              </a:p>
            </p:txBody>
          </p:sp>
        </mc:Choice>
        <mc:Fallback xmlns="">
          <p:sp>
            <p:nvSpPr>
              <p:cNvPr id="15" name="Text Box 25"/>
              <p:cNvSpPr txBox="1">
                <a:spLocks noRot="1" noChangeAspect="1" noMove="1" noResize="1" noEditPoints="1" noAdjustHandles="1" noChangeArrowheads="1" noChangeShapeType="1" noTextEdit="1"/>
              </p:cNvSpPr>
              <p:nvPr/>
            </p:nvSpPr>
            <p:spPr bwMode="auto">
              <a:xfrm>
                <a:off x="718462" y="1052736"/>
                <a:ext cx="6661850" cy="369332"/>
              </a:xfrm>
              <a:prstGeom prst="rect">
                <a:avLst/>
              </a:prstGeom>
              <a:blipFill rotWithShape="1">
                <a:blip r:embed="rId8"/>
                <a:stretch>
                  <a:fillRect l="-823" t="-6667" b="-28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
        <p:nvSpPr>
          <p:cNvPr id="20" name="橢圓 19"/>
          <p:cNvSpPr/>
          <p:nvPr/>
        </p:nvSpPr>
        <p:spPr>
          <a:xfrm>
            <a:off x="850096" y="1556544"/>
            <a:ext cx="920385" cy="8651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mc:AlternateContent xmlns:mc="http://schemas.openxmlformats.org/markup-compatibility/2006" xmlns:a14="http://schemas.microsoft.com/office/drawing/2010/main">
        <mc:Choice Requires="a14">
          <p:sp>
            <p:nvSpPr>
              <p:cNvPr id="21" name="文字方塊 28"/>
              <p:cNvSpPr txBox="1">
                <a:spLocks noChangeArrowheads="1"/>
              </p:cNvSpPr>
              <p:nvPr/>
            </p:nvSpPr>
            <p:spPr bwMode="auto">
              <a:xfrm>
                <a:off x="3203848" y="1804193"/>
                <a:ext cx="3600450" cy="36988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14:m>
                  <m:oMath xmlns:m="http://schemas.openxmlformats.org/officeDocument/2006/math">
                    <m:r>
                      <a:rPr lang="en-US" altLang="zh-TW" sz="1800" i="1" dirty="0">
                        <a:latin typeface="Cambria Math"/>
                      </a:rPr>
                      <m:t>𝐸</m:t>
                    </m:r>
                  </m:oMath>
                </a14:m>
                <a:r>
                  <a:rPr lang="zh-TW" altLang="en-US" sz="1800" dirty="0">
                    <a:latin typeface="Times New Roman" pitchFamily="18" charset="0"/>
                    <a:cs typeface="Times New Roman" pitchFamily="18" charset="0"/>
                  </a:rPr>
                  <a:t>是能量的數值。</a:t>
                </a:r>
              </a:p>
            </p:txBody>
          </p:sp>
        </mc:Choice>
        <mc:Fallback xmlns="">
          <p:sp>
            <p:nvSpPr>
              <p:cNvPr id="21" name="文字方塊 28"/>
              <p:cNvSpPr txBox="1">
                <a:spLocks noRot="1" noChangeAspect="1" noMove="1" noResize="1" noEditPoints="1" noAdjustHandles="1" noChangeArrowheads="1" noChangeShapeType="1" noTextEdit="1"/>
              </p:cNvSpPr>
              <p:nvPr/>
            </p:nvSpPr>
            <p:spPr bwMode="auto">
              <a:xfrm>
                <a:off x="3203848" y="1804193"/>
                <a:ext cx="3600450" cy="369888"/>
              </a:xfrm>
              <a:prstGeom prst="rect">
                <a:avLst/>
              </a:prstGeom>
              <a:blipFill rotWithShape="1">
                <a:blip r:embed="rId9"/>
                <a:stretch>
                  <a:fillRect t="-6557" b="-2623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 name="文字方塊 1"/>
              <p:cNvSpPr txBox="1"/>
              <p:nvPr/>
            </p:nvSpPr>
            <p:spPr bwMode="auto">
              <a:xfrm>
                <a:off x="754482" y="5157192"/>
                <a:ext cx="748992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在很多情況下，此方程式只有對某些能量值</a:t>
                </a:r>
                <a14:m>
                  <m:oMath xmlns:m="http://schemas.openxmlformats.org/officeDocument/2006/math">
                    <m:r>
                      <a:rPr lang="en-US" altLang="zh-TW" sz="1800" i="1" dirty="0">
                        <a:latin typeface="Cambria Math"/>
                      </a:rPr>
                      <m:t>𝐸</m:t>
                    </m:r>
                  </m:oMath>
                </a14:m>
                <a:r>
                  <a:rPr lang="zh-TW" altLang="en-US" sz="1800" dirty="0"/>
                  <a:t>才有解！數學的本徵值問題。</a:t>
                </a:r>
              </a:p>
            </p:txBody>
          </p:sp>
        </mc:Choice>
        <mc:Fallback xmlns="">
          <p:sp>
            <p:nvSpPr>
              <p:cNvPr id="2" name="文字方塊 1"/>
              <p:cNvSpPr txBox="1">
                <a:spLocks noRot="1" noChangeAspect="1" noMove="1" noResize="1" noEditPoints="1" noAdjustHandles="1" noChangeArrowheads="1" noChangeShapeType="1" noTextEdit="1"/>
              </p:cNvSpPr>
              <p:nvPr/>
            </p:nvSpPr>
            <p:spPr bwMode="auto">
              <a:xfrm>
                <a:off x="754482" y="5157192"/>
                <a:ext cx="7489926" cy="369332"/>
              </a:xfrm>
              <a:prstGeom prst="rect">
                <a:avLst/>
              </a:prstGeom>
              <a:blipFill rotWithShape="1">
                <a:blip r:embed="rId12"/>
                <a:stretch>
                  <a:fillRect l="-733" t="-6557" r="-3664" b="-2623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TW" altLang="en-US">
                    <a:noFill/>
                  </a:rPr>
                  <a:t> </a:t>
                </a:r>
              </a:p>
            </p:txBody>
          </p:sp>
        </mc:Fallback>
      </mc:AlternateContent>
      <p:sp>
        <p:nvSpPr>
          <p:cNvPr id="23" name="文字方塊 22"/>
          <p:cNvSpPr txBox="1"/>
          <p:nvPr/>
        </p:nvSpPr>
        <p:spPr bwMode="auto">
          <a:xfrm>
            <a:off x="784198" y="5589221"/>
            <a:ext cx="76215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穩定狀態的電子波要有解，能量就不能是任意連續分布。</a:t>
            </a:r>
          </a:p>
        </p:txBody>
      </p:sp>
      <mc:AlternateContent xmlns:mc="http://schemas.openxmlformats.org/markup-compatibility/2006" xmlns:a14="http://schemas.microsoft.com/office/drawing/2010/main">
        <mc:Choice Requires="a14">
          <p:sp>
            <p:nvSpPr>
              <p:cNvPr id="16" name="文字方塊 15"/>
              <p:cNvSpPr txBox="1"/>
              <p:nvPr/>
            </p:nvSpPr>
            <p:spPr bwMode="auto">
              <a:xfrm>
                <a:off x="7033564" y="937528"/>
                <a:ext cx="1210844" cy="619016"/>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en-US" altLang="zh-TW" sz="1800" i="1">
                          <a:latin typeface="Cambria Math"/>
                          <a:ea typeface="Cambria Math"/>
                        </a:rPr>
                        <m:t>𝑖</m:t>
                      </m:r>
                      <m:r>
                        <a:rPr lang="en-US" altLang="zh-TW" sz="1800" i="1">
                          <a:latin typeface="Cambria Math"/>
                          <a:ea typeface="Cambria Math"/>
                        </a:rPr>
                        <m:t>ℏ</m:t>
                      </m:r>
                      <m:f>
                        <m:fPr>
                          <m:ctrlPr>
                            <a:rPr lang="en-US" altLang="zh-TW" sz="1800" i="1">
                              <a:latin typeface="Cambria Math" panose="02040503050406030204" pitchFamily="18" charset="0"/>
                              <a:ea typeface="Cambria Math"/>
                            </a:rPr>
                          </m:ctrlPr>
                        </m:fPr>
                        <m:num>
                          <m:r>
                            <a:rPr lang="zh-TW" altLang="en-US" sz="1800" i="1">
                              <a:latin typeface="Cambria Math"/>
                              <a:ea typeface="Cambria Math"/>
                            </a:rPr>
                            <m:t>𝜕</m:t>
                          </m:r>
                        </m:num>
                        <m:den>
                          <m:r>
                            <a:rPr lang="zh-TW" altLang="en-US" sz="1800" i="1">
                              <a:latin typeface="Cambria Math"/>
                              <a:ea typeface="Cambria Math"/>
                            </a:rPr>
                            <m:t>𝜕</m:t>
                          </m:r>
                          <m:r>
                            <a:rPr lang="en-US" altLang="zh-TW" sz="1800" i="1">
                              <a:latin typeface="Cambria Math"/>
                              <a:ea typeface="Cambria Math"/>
                            </a:rPr>
                            <m:t>𝑡</m:t>
                          </m:r>
                        </m:den>
                      </m:f>
                      <m:r>
                        <a:rPr lang="en-US" altLang="zh-TW" sz="1800" b="0" i="1" smtClean="0">
                          <a:latin typeface="Cambria Math"/>
                          <a:ea typeface="Cambria Math"/>
                        </a:rPr>
                        <m:t>↔</m:t>
                      </m:r>
                      <m:r>
                        <a:rPr lang="en-US" altLang="zh-TW" sz="1800" i="1">
                          <a:latin typeface="Cambria Math"/>
                          <a:ea typeface="Cambria Math"/>
                        </a:rPr>
                        <m:t>𝐸</m:t>
                      </m:r>
                    </m:oMath>
                  </m:oMathPara>
                </a14:m>
                <a:endParaRPr lang="zh-TW" altLang="en-US" sz="1800" dirty="0"/>
              </a:p>
            </p:txBody>
          </p:sp>
        </mc:Choice>
        <mc:Fallback xmlns="">
          <p:sp>
            <p:nvSpPr>
              <p:cNvPr id="16" name="文字方塊 15"/>
              <p:cNvSpPr txBox="1">
                <a:spLocks noRot="1" noChangeAspect="1" noMove="1" noResize="1" noEditPoints="1" noAdjustHandles="1" noChangeArrowheads="1" noChangeShapeType="1" noTextEdit="1"/>
              </p:cNvSpPr>
              <p:nvPr/>
            </p:nvSpPr>
            <p:spPr bwMode="auto">
              <a:xfrm>
                <a:off x="7033564" y="937528"/>
                <a:ext cx="1210844" cy="619016"/>
              </a:xfrm>
              <a:prstGeom prst="rect">
                <a:avLst/>
              </a:prstGeom>
              <a:blipFill rotWithShape="1">
                <a:blip r:embed="rId13"/>
                <a:stretch>
                  <a:fillRect/>
                </a:stretch>
              </a:blipFill>
              <a:ln>
                <a:noFill/>
              </a:ln>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19" name="文字方塊 18"/>
              <p:cNvSpPr txBox="1"/>
              <p:nvPr/>
            </p:nvSpPr>
            <p:spPr bwMode="auto">
              <a:xfrm>
                <a:off x="784198" y="2996952"/>
                <a:ext cx="3035318" cy="648126"/>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en-US" altLang="zh-TW" sz="1800" b="0" i="1" smtClean="0">
                          <a:latin typeface="Cambria Math"/>
                        </a:rPr>
                        <m:t>−</m:t>
                      </m:r>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a:ea typeface="Cambria Math"/>
                                </a:rPr>
                                <m:t>ℏ</m:t>
                              </m:r>
                            </m:e>
                            <m:sup>
                              <m:r>
                                <a:rPr lang="en-US" altLang="zh-TW" sz="1800" b="0" i="1" smtClean="0">
                                  <a:latin typeface="Cambria Math"/>
                                </a:rPr>
                                <m:t>2</m:t>
                              </m:r>
                            </m:sup>
                          </m:sSup>
                        </m:num>
                        <m:den>
                          <m:r>
                            <a:rPr lang="en-US" altLang="zh-TW" sz="1800" b="0" i="1" smtClean="0">
                              <a:latin typeface="Cambria Math"/>
                            </a:rPr>
                            <m:t>2</m:t>
                          </m:r>
                          <m:r>
                            <a:rPr lang="en-US" altLang="zh-TW" sz="1800" b="0" i="1" smtClean="0">
                              <a:latin typeface="Cambria Math"/>
                            </a:rPr>
                            <m:t>𝑚</m:t>
                          </m:r>
                        </m:den>
                      </m:f>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zh-TW" altLang="en-US" sz="1800" b="0" i="1" smtClean="0">
                                  <a:latin typeface="Cambria Math"/>
                                </a:rPr>
                                <m:t>𝜕</m:t>
                              </m:r>
                            </m:e>
                            <m:sup>
                              <m:r>
                                <a:rPr lang="en-US" altLang="zh-TW" sz="1800" b="0" i="1" smtClean="0">
                                  <a:latin typeface="Cambria Math"/>
                                </a:rPr>
                                <m:t>2</m:t>
                              </m:r>
                            </m:sup>
                          </m:sSup>
                          <m:r>
                            <m:rPr>
                              <m:sty m:val="p"/>
                            </m:rPr>
                            <a:rPr lang="el-GR" altLang="zh-TW" sz="1800" b="0" i="1" smtClean="0">
                              <a:latin typeface="Cambria Math"/>
                              <a:ea typeface="Cambria Math"/>
                            </a:rPr>
                            <m:t>Ψ</m:t>
                          </m:r>
                        </m:num>
                        <m:den>
                          <m:r>
                            <a:rPr lang="zh-TW" altLang="en-US" sz="1800" b="0" i="1" smtClean="0">
                              <a:latin typeface="Cambria Math"/>
                            </a:rPr>
                            <m:t>𝜕</m:t>
                          </m:r>
                          <m:sSup>
                            <m:sSupPr>
                              <m:ctrlPr>
                                <a:rPr lang="en-US" altLang="zh-TW" sz="1800" b="0" i="1" smtClean="0">
                                  <a:latin typeface="Cambria Math" panose="02040503050406030204" pitchFamily="18" charset="0"/>
                                </a:rPr>
                              </m:ctrlPr>
                            </m:sSupPr>
                            <m:e>
                              <m:r>
                                <a:rPr lang="en-US" altLang="zh-TW" sz="1800" b="0" i="1" smtClean="0">
                                  <a:latin typeface="Cambria Math"/>
                                </a:rPr>
                                <m:t>𝑥</m:t>
                              </m:r>
                            </m:e>
                            <m:sup>
                              <m:r>
                                <a:rPr lang="en-US" altLang="zh-TW" sz="1800" b="0" i="1" smtClean="0">
                                  <a:latin typeface="Cambria Math"/>
                                </a:rPr>
                                <m:t>2</m:t>
                              </m:r>
                            </m:sup>
                          </m:sSup>
                        </m:den>
                      </m:f>
                      <m:r>
                        <a:rPr lang="en-US" altLang="zh-TW" sz="1800" b="0" i="1" smtClean="0">
                          <a:latin typeface="Cambria Math"/>
                        </a:rPr>
                        <m:t>+</m:t>
                      </m:r>
                      <m:r>
                        <a:rPr lang="en-US" altLang="zh-TW" sz="1800" b="0" i="1" smtClean="0">
                          <a:latin typeface="Cambria Math"/>
                        </a:rPr>
                        <m:t>𝑉</m:t>
                      </m:r>
                      <m:d>
                        <m:dPr>
                          <m:ctrlPr>
                            <a:rPr lang="en-US" altLang="zh-TW" sz="1800" b="0" i="1" smtClean="0">
                              <a:latin typeface="Cambria Math" panose="02040503050406030204" pitchFamily="18" charset="0"/>
                            </a:rPr>
                          </m:ctrlPr>
                        </m:dPr>
                        <m:e>
                          <m:r>
                            <a:rPr lang="en-US" altLang="zh-TW" sz="1800" b="0" i="1" smtClean="0">
                              <a:latin typeface="Cambria Math"/>
                            </a:rPr>
                            <m:t>𝑥</m:t>
                          </m:r>
                        </m:e>
                      </m:d>
                      <m:r>
                        <m:rPr>
                          <m:sty m:val="p"/>
                        </m:rPr>
                        <a:rPr lang="el-GR" altLang="zh-TW" sz="1800" i="1">
                          <a:latin typeface="Cambria Math"/>
                          <a:ea typeface="Cambria Math"/>
                        </a:rPr>
                        <m:t>Ψ</m:t>
                      </m:r>
                      <m:r>
                        <a:rPr lang="en-US" altLang="zh-TW" sz="1800" b="0" i="1" smtClean="0">
                          <a:latin typeface="Cambria Math"/>
                        </a:rPr>
                        <m:t>=</m:t>
                      </m:r>
                      <m:r>
                        <a:rPr lang="en-US" altLang="zh-TW" sz="1800" i="1">
                          <a:latin typeface="Cambria Math"/>
                          <a:ea typeface="Cambria Math"/>
                        </a:rPr>
                        <m:t>𝑖</m:t>
                      </m:r>
                      <m:r>
                        <a:rPr lang="en-US" altLang="zh-TW" sz="1800" i="1">
                          <a:latin typeface="Cambria Math"/>
                          <a:ea typeface="Cambria Math"/>
                        </a:rPr>
                        <m:t>ℏ</m:t>
                      </m:r>
                      <m:f>
                        <m:fPr>
                          <m:ctrlPr>
                            <a:rPr lang="en-US" altLang="zh-TW" sz="1800" i="1">
                              <a:latin typeface="Cambria Math" panose="02040503050406030204" pitchFamily="18" charset="0"/>
                              <a:ea typeface="Cambria Math"/>
                            </a:rPr>
                          </m:ctrlPr>
                        </m:fPr>
                        <m:num>
                          <m:r>
                            <a:rPr lang="zh-TW" altLang="en-US" sz="1800" i="1">
                              <a:latin typeface="Cambria Math"/>
                              <a:ea typeface="Cambria Math"/>
                            </a:rPr>
                            <m:t>𝜕</m:t>
                          </m:r>
                          <m:r>
                            <m:rPr>
                              <m:sty m:val="p"/>
                            </m:rPr>
                            <a:rPr lang="el-GR" altLang="zh-TW" sz="1800" i="1">
                              <a:latin typeface="Cambria Math"/>
                              <a:ea typeface="Cambria Math"/>
                            </a:rPr>
                            <m:t>Ψ</m:t>
                          </m:r>
                        </m:num>
                        <m:den>
                          <m:r>
                            <a:rPr lang="zh-TW" altLang="en-US" sz="1800" i="1">
                              <a:latin typeface="Cambria Math"/>
                              <a:ea typeface="Cambria Math"/>
                            </a:rPr>
                            <m:t>𝜕</m:t>
                          </m:r>
                          <m:r>
                            <a:rPr lang="en-US" altLang="zh-TW" sz="1800" i="1">
                              <a:latin typeface="Cambria Math"/>
                              <a:ea typeface="Cambria Math"/>
                            </a:rPr>
                            <m:t>𝑡</m:t>
                          </m:r>
                        </m:den>
                      </m:f>
                    </m:oMath>
                  </m:oMathPara>
                </a14:m>
                <a:endParaRPr lang="zh-TW" altLang="en-US" sz="1800" dirty="0"/>
              </a:p>
            </p:txBody>
          </p:sp>
        </mc:Choice>
        <mc:Fallback xmlns="">
          <p:sp>
            <p:nvSpPr>
              <p:cNvPr id="19" name="文字方塊 18"/>
              <p:cNvSpPr txBox="1">
                <a:spLocks noRot="1" noChangeAspect="1" noMove="1" noResize="1" noEditPoints="1" noAdjustHandles="1" noChangeArrowheads="1" noChangeShapeType="1" noTextEdit="1"/>
              </p:cNvSpPr>
              <p:nvPr/>
            </p:nvSpPr>
            <p:spPr bwMode="auto">
              <a:xfrm>
                <a:off x="784198" y="2996952"/>
                <a:ext cx="3035318" cy="648126"/>
              </a:xfrm>
              <a:prstGeom prst="rect">
                <a:avLst/>
              </a:prstGeom>
              <a:blipFill rotWithShape="1">
                <a:blip r:embed="rId14"/>
                <a:stretch>
                  <a:fillRect/>
                </a:stretch>
              </a:blipFill>
              <a:ln>
                <a:noFill/>
              </a:ln>
              <a:extLst/>
            </p:spPr>
            <p:txBody>
              <a:bodyPr/>
              <a:lstStyle/>
              <a:p>
                <a:r>
                  <a:rPr lang="zh-TW" altLang="en-US">
                    <a:noFill/>
                  </a:rPr>
                  <a:t> </a:t>
                </a:r>
              </a:p>
            </p:txBody>
          </p:sp>
        </mc:Fallback>
      </mc:AlternateContent>
      <mc:AlternateContent xmlns:mc="http://schemas.openxmlformats.org/markup-compatibility/2006" xmlns:a14="http://schemas.microsoft.com/office/drawing/2010/main">
        <mc:Choice Requires="a14">
          <p:sp>
            <p:nvSpPr>
              <p:cNvPr id="24" name="文字方塊 23"/>
              <p:cNvSpPr txBox="1"/>
              <p:nvPr/>
            </p:nvSpPr>
            <p:spPr bwMode="auto">
              <a:xfrm>
                <a:off x="751637" y="4221088"/>
                <a:ext cx="2951385" cy="648126"/>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a:rPr>
                                <m:t>𝑑</m:t>
                              </m:r>
                            </m:e>
                            <m:sup>
                              <m:r>
                                <a:rPr lang="en-US" altLang="zh-TW" sz="1800" b="0" i="1" smtClean="0">
                                  <a:latin typeface="Cambria Math"/>
                                </a:rPr>
                                <m:t>2</m:t>
                              </m:r>
                            </m:sup>
                          </m:sSup>
                          <m:sSub>
                            <m:sSubPr>
                              <m:ctrlPr>
                                <a:rPr lang="en-US" altLang="zh-TW" sz="1800" i="1">
                                  <a:latin typeface="Cambria Math" panose="02040503050406030204" pitchFamily="18" charset="0"/>
                                </a:rPr>
                              </m:ctrlPr>
                            </m:sSubPr>
                            <m:e>
                              <m:r>
                                <a:rPr lang="zh-TW" altLang="en-US" sz="1800" i="1">
                                  <a:latin typeface="Cambria Math"/>
                                </a:rPr>
                                <m:t>𝜓</m:t>
                              </m:r>
                            </m:e>
                            <m:sub>
                              <m:r>
                                <a:rPr lang="en-US" altLang="zh-TW" sz="1800" i="1">
                                  <a:latin typeface="Cambria Math"/>
                                </a:rPr>
                                <m:t>𝐸</m:t>
                              </m:r>
                            </m:sub>
                          </m:sSub>
                        </m:num>
                        <m:den>
                          <m:r>
                            <a:rPr lang="en-US" altLang="zh-TW" sz="1800" b="0" i="1" smtClean="0">
                              <a:latin typeface="Cambria Math"/>
                            </a:rPr>
                            <m:t>𝑑</m:t>
                          </m:r>
                          <m:sSup>
                            <m:sSupPr>
                              <m:ctrlPr>
                                <a:rPr lang="en-US" altLang="zh-TW" sz="1800" b="0" i="1" smtClean="0">
                                  <a:latin typeface="Cambria Math" panose="02040503050406030204" pitchFamily="18" charset="0"/>
                                </a:rPr>
                              </m:ctrlPr>
                            </m:sSupPr>
                            <m:e>
                              <m:r>
                                <a:rPr lang="en-US" altLang="zh-TW" sz="1800" b="0" i="1" smtClean="0">
                                  <a:latin typeface="Cambria Math"/>
                                </a:rPr>
                                <m:t>𝑥</m:t>
                              </m:r>
                            </m:e>
                            <m:sup>
                              <m:r>
                                <a:rPr lang="en-US" altLang="zh-TW" sz="1800" b="0" i="1" smtClean="0">
                                  <a:latin typeface="Cambria Math"/>
                                </a:rPr>
                                <m:t>2</m:t>
                              </m:r>
                            </m:sup>
                          </m:sSup>
                        </m:den>
                      </m:f>
                      <m:r>
                        <a:rPr lang="en-US" altLang="zh-TW" sz="1800" b="0" i="1" smtClean="0">
                          <a:latin typeface="Cambria Math"/>
                        </a:rPr>
                        <m:t>=</m:t>
                      </m:r>
                      <m:f>
                        <m:fPr>
                          <m:ctrlPr>
                            <a:rPr lang="en-US" altLang="zh-TW" sz="1800" i="1">
                              <a:latin typeface="Cambria Math" panose="02040503050406030204" pitchFamily="18" charset="0"/>
                            </a:rPr>
                          </m:ctrlPr>
                        </m:fPr>
                        <m:num>
                          <m:r>
                            <a:rPr lang="en-US" altLang="zh-TW" sz="1800" b="0" i="1" smtClean="0">
                              <a:latin typeface="Cambria Math"/>
                            </a:rPr>
                            <m:t>2</m:t>
                          </m:r>
                          <m:r>
                            <a:rPr lang="en-US" altLang="zh-TW" sz="1800" b="0" i="1" smtClean="0">
                              <a:latin typeface="Cambria Math"/>
                            </a:rPr>
                            <m:t>𝑚</m:t>
                          </m:r>
                        </m:num>
                        <m:den>
                          <m:sSup>
                            <m:sSupPr>
                              <m:ctrlPr>
                                <a:rPr lang="en-US" altLang="zh-TW" sz="1800" i="1">
                                  <a:latin typeface="Cambria Math" panose="02040503050406030204" pitchFamily="18" charset="0"/>
                                </a:rPr>
                              </m:ctrlPr>
                            </m:sSupPr>
                            <m:e>
                              <m:r>
                                <a:rPr lang="en-US" altLang="zh-TW" sz="1800" i="1">
                                  <a:latin typeface="Cambria Math"/>
                                  <a:ea typeface="Cambria Math"/>
                                </a:rPr>
                                <m:t>ℏ</m:t>
                              </m:r>
                            </m:e>
                            <m:sup>
                              <m:r>
                                <a:rPr lang="en-US" altLang="zh-TW" sz="1800" i="1">
                                  <a:latin typeface="Cambria Math"/>
                                </a:rPr>
                                <m:t>2</m:t>
                              </m:r>
                            </m:sup>
                          </m:sSup>
                        </m:den>
                      </m:f>
                      <m:d>
                        <m:dPr>
                          <m:begChr m:val="["/>
                          <m:endChr m:val="]"/>
                          <m:ctrlPr>
                            <a:rPr lang="en-US" altLang="zh-TW" sz="1800" b="0" i="1" smtClean="0">
                              <a:latin typeface="Cambria Math" panose="02040503050406030204" pitchFamily="18" charset="0"/>
                            </a:rPr>
                          </m:ctrlPr>
                        </m:dPr>
                        <m:e>
                          <m:r>
                            <a:rPr lang="en-US" altLang="zh-TW" sz="1800" i="1">
                              <a:latin typeface="Cambria Math"/>
                            </a:rPr>
                            <m:t>𝑉</m:t>
                          </m:r>
                          <m:d>
                            <m:dPr>
                              <m:ctrlPr>
                                <a:rPr lang="en-US" altLang="zh-TW" sz="1800" i="1">
                                  <a:latin typeface="Cambria Math" panose="02040503050406030204" pitchFamily="18" charset="0"/>
                                </a:rPr>
                              </m:ctrlPr>
                            </m:dPr>
                            <m:e>
                              <m:r>
                                <a:rPr lang="en-US" altLang="zh-TW" sz="1800" i="1">
                                  <a:latin typeface="Cambria Math"/>
                                </a:rPr>
                                <m:t>𝑥</m:t>
                              </m:r>
                            </m:e>
                          </m:d>
                          <m:r>
                            <a:rPr lang="en-US" altLang="zh-TW" sz="1800" b="0" i="1" smtClean="0">
                              <a:latin typeface="Cambria Math"/>
                            </a:rPr>
                            <m:t>−</m:t>
                          </m:r>
                          <m:r>
                            <a:rPr lang="en-US" altLang="zh-TW" sz="1800" b="0" i="1" smtClean="0">
                              <a:latin typeface="Cambria Math"/>
                            </a:rPr>
                            <m:t>𝐸</m:t>
                          </m:r>
                        </m:e>
                      </m:d>
                      <m:r>
                        <a:rPr lang="en-US" altLang="zh-TW" sz="1800" i="1" smtClean="0">
                          <a:latin typeface="Cambria Math"/>
                          <a:ea typeface="Cambria Math"/>
                        </a:rPr>
                        <m:t>∙</m:t>
                      </m:r>
                      <m:sSub>
                        <m:sSubPr>
                          <m:ctrlPr>
                            <a:rPr lang="en-US" altLang="zh-TW" sz="1800" i="1">
                              <a:latin typeface="Cambria Math" panose="02040503050406030204" pitchFamily="18" charset="0"/>
                            </a:rPr>
                          </m:ctrlPr>
                        </m:sSubPr>
                        <m:e>
                          <m:r>
                            <a:rPr lang="zh-TW" altLang="en-US" sz="1800" i="1">
                              <a:latin typeface="Cambria Math"/>
                            </a:rPr>
                            <m:t>𝜓</m:t>
                          </m:r>
                        </m:e>
                        <m:sub>
                          <m:r>
                            <a:rPr lang="en-US" altLang="zh-TW" sz="1800" i="1">
                              <a:latin typeface="Cambria Math"/>
                            </a:rPr>
                            <m:t>𝐸</m:t>
                          </m:r>
                        </m:sub>
                      </m:sSub>
                    </m:oMath>
                  </m:oMathPara>
                </a14:m>
                <a:endParaRPr lang="zh-TW" altLang="en-US" sz="1800" dirty="0"/>
              </a:p>
            </p:txBody>
          </p:sp>
        </mc:Choice>
        <mc:Fallback xmlns="">
          <p:sp>
            <p:nvSpPr>
              <p:cNvPr id="24" name="文字方塊 23"/>
              <p:cNvSpPr txBox="1">
                <a:spLocks noRot="1" noChangeAspect="1" noMove="1" noResize="1" noEditPoints="1" noAdjustHandles="1" noChangeArrowheads="1" noChangeShapeType="1" noTextEdit="1"/>
              </p:cNvSpPr>
              <p:nvPr/>
            </p:nvSpPr>
            <p:spPr bwMode="auto">
              <a:xfrm>
                <a:off x="751637" y="4221088"/>
                <a:ext cx="2951385" cy="648126"/>
              </a:xfrm>
              <a:prstGeom prst="rect">
                <a:avLst/>
              </a:prstGeom>
              <a:blipFill rotWithShape="1">
                <a:blip r:embed="rId15"/>
                <a:stretch>
                  <a:fillRect/>
                </a:stretch>
              </a:blipFill>
              <a:ln>
                <a:noFill/>
              </a:ln>
              <a:extLst/>
            </p:spPr>
            <p:txBody>
              <a:bodyPr/>
              <a:lstStyle/>
              <a:p>
                <a:r>
                  <a:rPr lang="zh-TW" altLang="en-US">
                    <a:noFill/>
                  </a:rPr>
                  <a:t> </a:t>
                </a:r>
              </a:p>
            </p:txBody>
          </p:sp>
        </mc:Fallback>
      </mc:AlternateContent>
      <p:sp>
        <p:nvSpPr>
          <p:cNvPr id="18" name="矩形 25">
            <a:extLst>
              <a:ext uri="{FF2B5EF4-FFF2-40B4-BE49-F238E27FC236}">
                <a16:creationId xmlns:a16="http://schemas.microsoft.com/office/drawing/2014/main" id="{6105711B-B355-D945-B8A7-C017C3E2CB55}"/>
              </a:ext>
            </a:extLst>
          </p:cNvPr>
          <p:cNvSpPr>
            <a:spLocks noChangeArrowheads="1"/>
          </p:cNvSpPr>
          <p:nvPr/>
        </p:nvSpPr>
        <p:spPr bwMode="auto">
          <a:xfrm>
            <a:off x="3819516" y="4360207"/>
            <a:ext cx="29546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Arial" charset="0"/>
                <a:ea typeface="新細明體" charset="-120"/>
              </a:defRPr>
            </a:lvl1pPr>
            <a:lvl2pPr marL="742950" indent="-285750" eaLnBrk="0" hangingPunct="0">
              <a:defRPr kumimoji="1">
                <a:solidFill>
                  <a:schemeClr val="tx1"/>
                </a:solidFill>
                <a:latin typeface="Arial" charset="0"/>
                <a:ea typeface="新細明體" charset="-120"/>
              </a:defRPr>
            </a:lvl2pPr>
            <a:lvl3pPr marL="1143000" indent="-228600" eaLnBrk="0" hangingPunct="0">
              <a:defRPr kumimoji="1">
                <a:solidFill>
                  <a:schemeClr val="tx1"/>
                </a:solidFill>
                <a:latin typeface="Arial" charset="0"/>
                <a:ea typeface="新細明體" charset="-120"/>
              </a:defRPr>
            </a:lvl3pPr>
            <a:lvl4pPr marL="1600200" indent="-228600" eaLnBrk="0" hangingPunct="0">
              <a:defRPr kumimoji="1">
                <a:solidFill>
                  <a:schemeClr val="tx1"/>
                </a:solidFill>
                <a:latin typeface="Arial" charset="0"/>
                <a:ea typeface="新細明體" charset="-120"/>
              </a:defRPr>
            </a:lvl4pPr>
            <a:lvl5pPr marL="2057400" indent="-228600" eaLnBrk="0" hangingPunct="0">
              <a:defRPr kumimoji="1">
                <a:solidFill>
                  <a:schemeClr val="tx1"/>
                </a:solidFill>
                <a:latin typeface="Arial" charset="0"/>
                <a:ea typeface="新細明體" charset="-120"/>
              </a:defRPr>
            </a:lvl5pPr>
            <a:lvl6pPr marL="2514600" indent="-228600" eaLnBrk="0" fontAlgn="base" hangingPunct="0">
              <a:spcBef>
                <a:spcPct val="0"/>
              </a:spcBef>
              <a:spcAft>
                <a:spcPct val="0"/>
              </a:spcAft>
              <a:defRPr kumimoji="1">
                <a:solidFill>
                  <a:schemeClr val="tx1"/>
                </a:solidFill>
                <a:latin typeface="Arial" charset="0"/>
                <a:ea typeface="新細明體" charset="-120"/>
              </a:defRPr>
            </a:lvl6pPr>
            <a:lvl7pPr marL="2971800" indent="-228600" eaLnBrk="0" fontAlgn="base" hangingPunct="0">
              <a:spcBef>
                <a:spcPct val="0"/>
              </a:spcBef>
              <a:spcAft>
                <a:spcPct val="0"/>
              </a:spcAft>
              <a:defRPr kumimoji="1">
                <a:solidFill>
                  <a:schemeClr val="tx1"/>
                </a:solidFill>
                <a:latin typeface="Arial" charset="0"/>
                <a:ea typeface="新細明體" charset="-120"/>
              </a:defRPr>
            </a:lvl7pPr>
            <a:lvl8pPr marL="3429000" indent="-228600" eaLnBrk="0" fontAlgn="base" hangingPunct="0">
              <a:spcBef>
                <a:spcPct val="0"/>
              </a:spcBef>
              <a:spcAft>
                <a:spcPct val="0"/>
              </a:spcAft>
              <a:defRPr kumimoji="1">
                <a:solidFill>
                  <a:schemeClr val="tx1"/>
                </a:solidFill>
                <a:latin typeface="Arial" charset="0"/>
                <a:ea typeface="新細明體" charset="-120"/>
              </a:defRPr>
            </a:lvl8pPr>
            <a:lvl9pPr marL="3886200" indent="-228600" eaLnBrk="0" fontAlgn="base" hangingPunct="0">
              <a:spcBef>
                <a:spcPct val="0"/>
              </a:spcBef>
              <a:spcAft>
                <a:spcPct val="0"/>
              </a:spcAft>
              <a:defRPr kumimoji="1">
                <a:solidFill>
                  <a:schemeClr val="tx1"/>
                </a:solidFill>
                <a:latin typeface="Arial" charset="0"/>
                <a:ea typeface="新細明體" charset="-120"/>
              </a:defRPr>
            </a:lvl9pPr>
          </a:lstStyle>
          <a:p>
            <a:pPr eaLnBrk="1" hangingPunct="1"/>
            <a:r>
              <a:rPr lang="zh-TW" altLang="en-US" sz="1800" dirty="0"/>
              <a:t>與時間無關的薛丁格方程式</a:t>
            </a:r>
          </a:p>
        </p:txBody>
      </p:sp>
    </p:spTree>
    <p:extLst>
      <p:ext uri="{BB962C8B-B14F-4D97-AF65-F5344CB8AC3E}">
        <p14:creationId xmlns:p14="http://schemas.microsoft.com/office/powerpoint/2010/main" val="334603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660"/>
                                        </p:tgtEl>
                                        <p:attrNameLst>
                                          <p:attrName>style.visibility</p:attrName>
                                        </p:attrNameLst>
                                      </p:cBhvr>
                                      <p:to>
                                        <p:strVal val="visible"/>
                                      </p:to>
                                    </p:set>
                                    <p:anim calcmode="lin" valueType="num">
                                      <p:cBhvr additive="base">
                                        <p:cTn id="7" dur="500" fill="hold"/>
                                        <p:tgtEl>
                                          <p:spTgt spid="27660"/>
                                        </p:tgtEl>
                                        <p:attrNameLst>
                                          <p:attrName>ppt_x</p:attrName>
                                        </p:attrNameLst>
                                      </p:cBhvr>
                                      <p:tavLst>
                                        <p:tav tm="0">
                                          <p:val>
                                            <p:strVal val="#ppt_x"/>
                                          </p:val>
                                        </p:tav>
                                        <p:tav tm="100000">
                                          <p:val>
                                            <p:strVal val="#ppt_x"/>
                                          </p:val>
                                        </p:tav>
                                      </p:tavLst>
                                    </p:anim>
                                    <p:anim calcmode="lin" valueType="num">
                                      <p:cBhvr additive="base">
                                        <p:cTn id="8" dur="500" fill="hold"/>
                                        <p:tgtEl>
                                          <p:spTgt spid="2766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ppt_x"/>
                                          </p:val>
                                        </p:tav>
                                        <p:tav tm="100000">
                                          <p:val>
                                            <p:strVal val="#ppt_x"/>
                                          </p:val>
                                        </p:tav>
                                      </p:tavLst>
                                    </p:anim>
                                    <p:anim calcmode="lin" valueType="num">
                                      <p:cBhvr additive="base">
                                        <p:cTn id="32" dur="500" fill="hold"/>
                                        <p:tgtEl>
                                          <p:spTgt spid="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7660" grpId="0"/>
      <p:bldP spid="2" grpId="0"/>
      <p:bldP spid="23" grpId="0"/>
      <p:bldP spid="19" grpId="0" animBg="1"/>
      <p:bldP spid="24" grpId="0" animBg="1"/>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615" y="1232537"/>
            <a:ext cx="4529138" cy="5426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2123728" y="420303"/>
            <a:ext cx="48245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altLang="zh-TW" sz="1800" dirty="0"/>
              <a:t>Quantization as an Eigenvalue Problem 1926</a:t>
            </a:r>
          </a:p>
        </p:txBody>
      </p:sp>
      <p:sp>
        <p:nvSpPr>
          <p:cNvPr id="3" name="文字方塊 2"/>
          <p:cNvSpPr txBox="1"/>
          <p:nvPr/>
        </p:nvSpPr>
        <p:spPr bwMode="auto">
          <a:xfrm>
            <a:off x="2123728" y="764704"/>
            <a:ext cx="56239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能量的量子化作為</a:t>
            </a:r>
            <a:r>
              <a:rPr lang="zh-TW" altLang="en-US" sz="1800" dirty="0">
                <a:solidFill>
                  <a:srgbClr val="FF0000"/>
                </a:solidFill>
              </a:rPr>
              <a:t>（不過就是）</a:t>
            </a:r>
            <a:r>
              <a:rPr lang="zh-TW" altLang="en-US" sz="1800" dirty="0"/>
              <a:t>一個本徵值問題</a:t>
            </a:r>
          </a:p>
        </p:txBody>
      </p:sp>
      <p:pic>
        <p:nvPicPr>
          <p:cNvPr id="4" name="Picture 3">
            <a:extLst>
              <a:ext uri="{FF2B5EF4-FFF2-40B4-BE49-F238E27FC236}">
                <a16:creationId xmlns:a16="http://schemas.microsoft.com/office/drawing/2014/main" id="{CB956C8B-ACE5-241A-199D-D1CDF8C4FDFC}"/>
              </a:ext>
            </a:extLst>
          </p:cNvPr>
          <p:cNvPicPr>
            <a:picLocks noChangeAspect="1"/>
          </p:cNvPicPr>
          <p:nvPr/>
        </p:nvPicPr>
        <p:blipFill>
          <a:blip r:embed="rId3"/>
          <a:stretch>
            <a:fillRect/>
          </a:stretch>
        </p:blipFill>
        <p:spPr>
          <a:xfrm>
            <a:off x="2483768" y="2019840"/>
            <a:ext cx="6568617" cy="4642481"/>
          </a:xfrm>
          <a:prstGeom prst="rect">
            <a:avLst/>
          </a:prstGeom>
        </p:spPr>
      </p:pic>
      <p:sp>
        <p:nvSpPr>
          <p:cNvPr id="5" name="Rectangle 4">
            <a:extLst>
              <a:ext uri="{FF2B5EF4-FFF2-40B4-BE49-F238E27FC236}">
                <a16:creationId xmlns:a16="http://schemas.microsoft.com/office/drawing/2014/main" id="{EEEB68BF-8347-95EB-839E-5A642953AA27}"/>
              </a:ext>
            </a:extLst>
          </p:cNvPr>
          <p:cNvSpPr/>
          <p:nvPr/>
        </p:nvSpPr>
        <p:spPr bwMode="auto">
          <a:xfrm>
            <a:off x="2627784" y="4869160"/>
            <a:ext cx="6336704" cy="864096"/>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rtlCol="0" anchor="ctr">
            <a:spAutoFit/>
          </a:bodyPr>
          <a:lstStyle/>
          <a:p>
            <a:pPr algn="l" eaLnBrk="1" hangingPunct="1">
              <a:spcBef>
                <a:spcPct val="0"/>
              </a:spcBef>
              <a:buFontTx/>
              <a:buNone/>
            </a:pPr>
            <a:endParaRPr lang="en-TW" sz="1800" dirty="0"/>
          </a:p>
        </p:txBody>
      </p:sp>
      <p:sp>
        <p:nvSpPr>
          <p:cNvPr id="6" name="TextBox 5">
            <a:extLst>
              <a:ext uri="{FF2B5EF4-FFF2-40B4-BE49-F238E27FC236}">
                <a16:creationId xmlns:a16="http://schemas.microsoft.com/office/drawing/2014/main" id="{F0F28317-2912-AAC0-4CA1-38A92B8259A5}"/>
              </a:ext>
            </a:extLst>
          </p:cNvPr>
          <p:cNvSpPr txBox="1"/>
          <p:nvPr/>
        </p:nvSpPr>
        <p:spPr>
          <a:xfrm>
            <a:off x="2627785" y="3501008"/>
            <a:ext cx="6480718"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量子化的整數特性會如震動弦駐波的整數節點一樣自然浮現</a:t>
            </a:r>
            <a:r>
              <a:rPr lang="en-US" sz="1800" dirty="0">
                <a:latin typeface="+mj-lt"/>
                <a:ea typeface="PMingLiU" panose="02020500000000000000" pitchFamily="18" charset="-120"/>
              </a:rPr>
              <a:t>！</a:t>
            </a:r>
          </a:p>
        </p:txBody>
      </p:sp>
    </p:spTree>
    <p:extLst>
      <p:ext uri="{BB962C8B-B14F-4D97-AF65-F5344CB8AC3E}">
        <p14:creationId xmlns:p14="http://schemas.microsoft.com/office/powerpoint/2010/main" val="2848743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24063" y="328613"/>
            <a:ext cx="5095875" cy="620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2571750" y="3000375"/>
            <a:ext cx="4071938" cy="7143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2468" name="文字方塊 4"/>
          <p:cNvSpPr txBox="1">
            <a:spLocks noChangeArrowheads="1"/>
          </p:cNvSpPr>
          <p:nvPr/>
        </p:nvSpPr>
        <p:spPr bwMode="auto">
          <a:xfrm>
            <a:off x="6695729" y="3228945"/>
            <a:ext cx="24482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en-US" altLang="zh-TW" sz="1800" dirty="0">
                <a:latin typeface="+mj-lt"/>
              </a:rPr>
              <a:t>Schrodinger Equation</a:t>
            </a:r>
            <a:endParaRPr lang="zh-TW" altLang="en-US" sz="1800" dirty="0">
              <a:latin typeface="+mj-lt"/>
            </a:endParaRPr>
          </a:p>
        </p:txBody>
      </p:sp>
      <mc:AlternateContent xmlns:mc="http://schemas.openxmlformats.org/markup-compatibility/2006" xmlns:a14="http://schemas.microsoft.com/office/drawing/2010/main">
        <mc:Choice Requires="a14">
          <p:sp>
            <p:nvSpPr>
              <p:cNvPr id="5" name="文字方塊 23">
                <a:extLst>
                  <a:ext uri="{FF2B5EF4-FFF2-40B4-BE49-F238E27FC236}">
                    <a16:creationId xmlns:a16="http://schemas.microsoft.com/office/drawing/2014/main" id="{E72D2CA4-09BF-CD47-BD57-8B7978C5D028}"/>
                  </a:ext>
                </a:extLst>
              </p:cNvPr>
              <p:cNvSpPr txBox="1"/>
              <p:nvPr/>
            </p:nvSpPr>
            <p:spPr bwMode="auto">
              <a:xfrm>
                <a:off x="6012160" y="2060848"/>
                <a:ext cx="2951385" cy="648126"/>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a:rPr>
                                <m:t>𝑑</m:t>
                              </m:r>
                            </m:e>
                            <m:sup>
                              <m:r>
                                <a:rPr lang="en-US" altLang="zh-TW" sz="1800" b="0" i="1" smtClean="0">
                                  <a:latin typeface="Cambria Math"/>
                                </a:rPr>
                                <m:t>2</m:t>
                              </m:r>
                            </m:sup>
                          </m:sSup>
                          <m:sSub>
                            <m:sSubPr>
                              <m:ctrlPr>
                                <a:rPr lang="en-US" altLang="zh-TW" sz="1800" i="1">
                                  <a:latin typeface="Cambria Math" panose="02040503050406030204" pitchFamily="18" charset="0"/>
                                </a:rPr>
                              </m:ctrlPr>
                            </m:sSubPr>
                            <m:e>
                              <m:r>
                                <a:rPr lang="zh-TW" altLang="en-US" sz="1800" i="1">
                                  <a:latin typeface="Cambria Math"/>
                                </a:rPr>
                                <m:t>𝜓</m:t>
                              </m:r>
                            </m:e>
                            <m:sub>
                              <m:r>
                                <a:rPr lang="en-US" altLang="zh-TW" sz="1800" i="1">
                                  <a:latin typeface="Cambria Math"/>
                                </a:rPr>
                                <m:t>𝐸</m:t>
                              </m:r>
                            </m:sub>
                          </m:sSub>
                        </m:num>
                        <m:den>
                          <m:r>
                            <a:rPr lang="en-US" altLang="zh-TW" sz="1800" b="0" i="1" smtClean="0">
                              <a:latin typeface="Cambria Math"/>
                            </a:rPr>
                            <m:t>𝑑</m:t>
                          </m:r>
                          <m:sSup>
                            <m:sSupPr>
                              <m:ctrlPr>
                                <a:rPr lang="en-US" altLang="zh-TW" sz="1800" b="0" i="1" smtClean="0">
                                  <a:latin typeface="Cambria Math" panose="02040503050406030204" pitchFamily="18" charset="0"/>
                                </a:rPr>
                              </m:ctrlPr>
                            </m:sSupPr>
                            <m:e>
                              <m:r>
                                <a:rPr lang="en-US" altLang="zh-TW" sz="1800" b="0" i="1" smtClean="0">
                                  <a:latin typeface="Cambria Math"/>
                                </a:rPr>
                                <m:t>𝑥</m:t>
                              </m:r>
                            </m:e>
                            <m:sup>
                              <m:r>
                                <a:rPr lang="en-US" altLang="zh-TW" sz="1800" b="0" i="1" smtClean="0">
                                  <a:latin typeface="Cambria Math"/>
                                </a:rPr>
                                <m:t>2</m:t>
                              </m:r>
                            </m:sup>
                          </m:sSup>
                        </m:den>
                      </m:f>
                      <m:r>
                        <a:rPr lang="en-US" altLang="zh-TW" sz="1800" b="0" i="1" smtClean="0">
                          <a:latin typeface="Cambria Math"/>
                        </a:rPr>
                        <m:t>=</m:t>
                      </m:r>
                      <m:f>
                        <m:fPr>
                          <m:ctrlPr>
                            <a:rPr lang="en-US" altLang="zh-TW" sz="1800" i="1">
                              <a:latin typeface="Cambria Math" panose="02040503050406030204" pitchFamily="18" charset="0"/>
                            </a:rPr>
                          </m:ctrlPr>
                        </m:fPr>
                        <m:num>
                          <m:r>
                            <a:rPr lang="en-US" altLang="zh-TW" sz="1800" b="0" i="1" smtClean="0">
                              <a:latin typeface="Cambria Math"/>
                            </a:rPr>
                            <m:t>2</m:t>
                          </m:r>
                          <m:r>
                            <a:rPr lang="en-US" altLang="zh-TW" sz="1800" b="0" i="1" smtClean="0">
                              <a:latin typeface="Cambria Math"/>
                            </a:rPr>
                            <m:t>𝑚</m:t>
                          </m:r>
                        </m:num>
                        <m:den>
                          <m:sSup>
                            <m:sSupPr>
                              <m:ctrlPr>
                                <a:rPr lang="en-US" altLang="zh-TW" sz="1800" i="1">
                                  <a:latin typeface="Cambria Math" panose="02040503050406030204" pitchFamily="18" charset="0"/>
                                </a:rPr>
                              </m:ctrlPr>
                            </m:sSupPr>
                            <m:e>
                              <m:r>
                                <a:rPr lang="en-US" altLang="zh-TW" sz="1800" i="1">
                                  <a:latin typeface="Cambria Math"/>
                                  <a:ea typeface="Cambria Math"/>
                                </a:rPr>
                                <m:t>ℏ</m:t>
                              </m:r>
                            </m:e>
                            <m:sup>
                              <m:r>
                                <a:rPr lang="en-US" altLang="zh-TW" sz="1800" i="1">
                                  <a:latin typeface="Cambria Math"/>
                                </a:rPr>
                                <m:t>2</m:t>
                              </m:r>
                            </m:sup>
                          </m:sSup>
                        </m:den>
                      </m:f>
                      <m:d>
                        <m:dPr>
                          <m:begChr m:val="["/>
                          <m:endChr m:val="]"/>
                          <m:ctrlPr>
                            <a:rPr lang="en-US" altLang="zh-TW" sz="1800" b="0" i="1" smtClean="0">
                              <a:latin typeface="Cambria Math" panose="02040503050406030204" pitchFamily="18" charset="0"/>
                            </a:rPr>
                          </m:ctrlPr>
                        </m:dPr>
                        <m:e>
                          <m:r>
                            <a:rPr lang="en-US" altLang="zh-TW" sz="1800" i="1">
                              <a:latin typeface="Cambria Math"/>
                            </a:rPr>
                            <m:t>𝑉</m:t>
                          </m:r>
                          <m:d>
                            <m:dPr>
                              <m:ctrlPr>
                                <a:rPr lang="en-US" altLang="zh-TW" sz="1800" i="1">
                                  <a:latin typeface="Cambria Math" panose="02040503050406030204" pitchFamily="18" charset="0"/>
                                </a:rPr>
                              </m:ctrlPr>
                            </m:dPr>
                            <m:e>
                              <m:r>
                                <a:rPr lang="en-US" altLang="zh-TW" sz="1800" i="1">
                                  <a:latin typeface="Cambria Math"/>
                                </a:rPr>
                                <m:t>𝑥</m:t>
                              </m:r>
                            </m:e>
                          </m:d>
                          <m:r>
                            <a:rPr lang="en-US" altLang="zh-TW" sz="1800" b="0" i="1" smtClean="0">
                              <a:latin typeface="Cambria Math"/>
                            </a:rPr>
                            <m:t>−</m:t>
                          </m:r>
                          <m:r>
                            <a:rPr lang="en-US" altLang="zh-TW" sz="1800" b="0" i="1" smtClean="0">
                              <a:latin typeface="Cambria Math"/>
                            </a:rPr>
                            <m:t>𝐸</m:t>
                          </m:r>
                        </m:e>
                      </m:d>
                      <m:r>
                        <a:rPr lang="en-US" altLang="zh-TW" sz="1800" i="1" smtClean="0">
                          <a:latin typeface="Cambria Math"/>
                          <a:ea typeface="Cambria Math"/>
                        </a:rPr>
                        <m:t>∙</m:t>
                      </m:r>
                      <m:sSub>
                        <m:sSubPr>
                          <m:ctrlPr>
                            <a:rPr lang="en-US" altLang="zh-TW" sz="1800" i="1">
                              <a:latin typeface="Cambria Math" panose="02040503050406030204" pitchFamily="18" charset="0"/>
                            </a:rPr>
                          </m:ctrlPr>
                        </m:sSubPr>
                        <m:e>
                          <m:r>
                            <a:rPr lang="zh-TW" altLang="en-US" sz="1800" i="1">
                              <a:latin typeface="Cambria Math"/>
                            </a:rPr>
                            <m:t>𝜓</m:t>
                          </m:r>
                        </m:e>
                        <m:sub>
                          <m:r>
                            <a:rPr lang="en-US" altLang="zh-TW" sz="1800" i="1">
                              <a:latin typeface="Cambria Math"/>
                            </a:rPr>
                            <m:t>𝐸</m:t>
                          </m:r>
                        </m:sub>
                      </m:sSub>
                    </m:oMath>
                  </m:oMathPara>
                </a14:m>
                <a:endParaRPr lang="zh-TW" altLang="en-US" sz="1800" dirty="0"/>
              </a:p>
            </p:txBody>
          </p:sp>
        </mc:Choice>
        <mc:Fallback xmlns="">
          <p:sp>
            <p:nvSpPr>
              <p:cNvPr id="5" name="文字方塊 23">
                <a:extLst>
                  <a:ext uri="{FF2B5EF4-FFF2-40B4-BE49-F238E27FC236}">
                    <a16:creationId xmlns:a16="http://schemas.microsoft.com/office/drawing/2014/main" id="{E72D2CA4-09BF-CD47-BD57-8B7978C5D028}"/>
                  </a:ext>
                </a:extLst>
              </p:cNvPr>
              <p:cNvSpPr txBox="1">
                <a:spLocks noRot="1" noChangeAspect="1" noMove="1" noResize="1" noEditPoints="1" noAdjustHandles="1" noChangeArrowheads="1" noChangeShapeType="1" noTextEdit="1"/>
              </p:cNvSpPr>
              <p:nvPr/>
            </p:nvSpPr>
            <p:spPr bwMode="auto">
              <a:xfrm>
                <a:off x="6012160" y="2060848"/>
                <a:ext cx="2951385" cy="648126"/>
              </a:xfrm>
              <a:prstGeom prst="rect">
                <a:avLst/>
              </a:prstGeom>
              <a:blipFill>
                <a:blip r:embed="rId3"/>
                <a:stretch>
                  <a:fillRect b="-3846"/>
                </a:stretch>
              </a:blipFill>
              <a:ln>
                <a:noFill/>
              </a:ln>
            </p:spPr>
            <p:txBody>
              <a:bodyPr/>
              <a:lstStyle/>
              <a:p>
                <a:r>
                  <a:rPr lang="en-TW">
                    <a:noFill/>
                  </a:rPr>
                  <a:t> </a:t>
                </a:r>
              </a:p>
            </p:txBody>
          </p:sp>
        </mc:Fallback>
      </mc:AlternateContent>
    </p:spTree>
    <p:extLst>
      <p:ext uri="{BB962C8B-B14F-4D97-AF65-F5344CB8AC3E}">
        <p14:creationId xmlns:p14="http://schemas.microsoft.com/office/powerpoint/2010/main" val="39445871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8978"/>
          <a:stretch/>
        </p:blipFill>
        <p:spPr bwMode="auto">
          <a:xfrm>
            <a:off x="482538" y="562220"/>
            <a:ext cx="5600700" cy="4522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2312764" y="1124744"/>
            <a:ext cx="1500188" cy="4286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3492" name="文字方塊 3"/>
          <p:cNvSpPr txBox="1">
            <a:spLocks noChangeArrowheads="1"/>
          </p:cNvSpPr>
          <p:nvPr/>
        </p:nvSpPr>
        <p:spPr bwMode="auto">
          <a:xfrm>
            <a:off x="6633244" y="3962825"/>
            <a:ext cx="15539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latin typeface="Calibri" pitchFamily="34" charset="0"/>
              </a:rPr>
              <a:t>氫原子能階</a:t>
            </a:r>
          </a:p>
        </p:txBody>
      </p:sp>
      <p:sp>
        <p:nvSpPr>
          <p:cNvPr id="63493" name="文字方塊 4"/>
          <p:cNvSpPr txBox="1">
            <a:spLocks noChangeArrowheads="1"/>
          </p:cNvSpPr>
          <p:nvPr/>
        </p:nvSpPr>
        <p:spPr bwMode="auto">
          <a:xfrm>
            <a:off x="465176" y="5212557"/>
            <a:ext cx="71287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latin typeface="Calibri" pitchFamily="34" charset="0"/>
              </a:rPr>
              <a:t>薛丁格能嚴格地得到正確的氫原子能階是天大的成就！</a:t>
            </a:r>
          </a:p>
        </p:txBody>
      </p:sp>
      <p:pic>
        <p:nvPicPr>
          <p:cNvPr id="39943" name="圖片 14" descr="afg003.jpg"/>
          <p:cNvPicPr>
            <a:picLocks noChangeAspect="1"/>
          </p:cNvPicPr>
          <p:nvPr/>
        </p:nvPicPr>
        <p:blipFill>
          <a:blip r:embed="rId3" cstate="print">
            <a:duotone>
              <a:prstClr val="black"/>
              <a:schemeClr val="accent3">
                <a:tint val="45000"/>
                <a:satMod val="400000"/>
              </a:schemeClr>
            </a:duotone>
          </a:blip>
          <a:stretch>
            <a:fillRect/>
          </a:stretch>
        </p:blipFill>
        <p:spPr bwMode="auto">
          <a:xfrm>
            <a:off x="6417220" y="920655"/>
            <a:ext cx="2074009" cy="2880320"/>
          </a:xfrm>
          <a:prstGeom prst="rect">
            <a:avLst/>
          </a:prstGeom>
          <a:noFill/>
          <a:ln>
            <a:noFill/>
          </a:ln>
        </p:spPr>
      </p:pic>
      <p:sp>
        <p:nvSpPr>
          <p:cNvPr id="2" name="矩形 1"/>
          <p:cNvSpPr/>
          <p:nvPr/>
        </p:nvSpPr>
        <p:spPr>
          <a:xfrm>
            <a:off x="452389" y="5597787"/>
            <a:ext cx="4572000" cy="369332"/>
          </a:xfrm>
          <a:prstGeom prst="rect">
            <a:avLst/>
          </a:prstGeom>
        </p:spPr>
        <p:txBody>
          <a:bodyPr>
            <a:spAutoFit/>
          </a:bodyPr>
          <a:lstStyle/>
          <a:p>
            <a:r>
              <a:rPr lang="zh-TW" altLang="en-US" sz="1800" dirty="0">
                <a:latin typeface="Calibri" pitchFamily="34" charset="0"/>
              </a:rPr>
              <a:t>而且</a:t>
            </a:r>
            <a:r>
              <a:rPr lang="zh-TW" altLang="en-US" sz="1800" dirty="0">
                <a:solidFill>
                  <a:srgbClr val="FF0000"/>
                </a:solidFill>
                <a:latin typeface="Calibri" pitchFamily="34" charset="0"/>
              </a:rPr>
              <a:t>完全只用大家所熟悉的波的概念！</a:t>
            </a:r>
            <a:endParaRPr lang="zh-TW" altLang="en-US" sz="1800" dirty="0">
              <a:solidFill>
                <a:srgbClr val="FF0000"/>
              </a:solidFill>
            </a:endParaRPr>
          </a:p>
        </p:txBody>
      </p:sp>
      <p:pic>
        <p:nvPicPr>
          <p:cNvPr id="9" name="Picture 10" descr="Schrodinger 1000 Austrian Schillin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192" y="5413121"/>
            <a:ext cx="2718273" cy="133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0" name="文字方塊 9"/>
              <p:cNvSpPr txBox="1"/>
              <p:nvPr/>
            </p:nvSpPr>
            <p:spPr bwMode="auto">
              <a:xfrm>
                <a:off x="467544" y="157089"/>
                <a:ext cx="7489926"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此方程式只有對某些能量值</a:t>
                </a:r>
                <a14:m>
                  <m:oMath xmlns:m="http://schemas.openxmlformats.org/officeDocument/2006/math">
                    <m:r>
                      <a:rPr lang="en-US" altLang="zh-TW" sz="1800" i="1" dirty="0">
                        <a:latin typeface="Cambria Math"/>
                      </a:rPr>
                      <m:t>𝐸</m:t>
                    </m:r>
                  </m:oMath>
                </a14:m>
                <a:r>
                  <a:rPr lang="zh-TW" altLang="en-US" sz="1800" dirty="0"/>
                  <a:t>才有解！數學的本徵值問題。</a:t>
                </a:r>
              </a:p>
            </p:txBody>
          </p:sp>
        </mc:Choice>
        <mc:Fallback xmlns="">
          <p:sp>
            <p:nvSpPr>
              <p:cNvPr id="10" name="文字方塊 9"/>
              <p:cNvSpPr txBox="1">
                <a:spLocks noRot="1" noChangeAspect="1" noMove="1" noResize="1" noEditPoints="1" noAdjustHandles="1" noChangeArrowheads="1" noChangeShapeType="1" noTextEdit="1"/>
              </p:cNvSpPr>
              <p:nvPr/>
            </p:nvSpPr>
            <p:spPr bwMode="auto">
              <a:xfrm>
                <a:off x="467544" y="157089"/>
                <a:ext cx="7489926" cy="369332"/>
              </a:xfrm>
              <a:prstGeom prst="rect">
                <a:avLst/>
              </a:prstGeom>
              <a:blipFill rotWithShape="1">
                <a:blip r:embed="rId6"/>
                <a:stretch>
                  <a:fillRect l="-733" t="-6667" b="-28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
        <p:nvSpPr>
          <p:cNvPr id="4" name="文字方塊 3"/>
          <p:cNvSpPr txBox="1"/>
          <p:nvPr/>
        </p:nvSpPr>
        <p:spPr bwMode="auto">
          <a:xfrm>
            <a:off x="461079" y="6373116"/>
            <a:ext cx="51910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solidFill>
                  <a:srgbClr val="FF0000"/>
                </a:solidFill>
              </a:rPr>
              <a:t>能量的量子化原來是電子的波性的表現！</a:t>
            </a:r>
            <a:endParaRPr lang="zh-CN" altLang="en-US" sz="1800" dirty="0">
              <a:solidFill>
                <a:srgbClr val="FF0000"/>
              </a:solidFill>
            </a:endParaRPr>
          </a:p>
        </p:txBody>
      </p:sp>
      <p:sp>
        <p:nvSpPr>
          <p:cNvPr id="5" name="文字方塊 4"/>
          <p:cNvSpPr txBox="1"/>
          <p:nvPr/>
        </p:nvSpPr>
        <p:spPr bwMode="auto">
          <a:xfrm>
            <a:off x="424833" y="5993223"/>
            <a:ext cx="57606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這個方法到現在都是解氫原子能階最簡單的方法。</a:t>
            </a:r>
          </a:p>
        </p:txBody>
      </p:sp>
    </p:spTree>
    <p:extLst>
      <p:ext uri="{BB962C8B-B14F-4D97-AF65-F5344CB8AC3E}">
        <p14:creationId xmlns:p14="http://schemas.microsoft.com/office/powerpoint/2010/main" val="1647981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D:\Dropbox\Documents\課程\YoungTextBook\Images\Chapter41\A_Images\A_Figures_and_Photos\41_09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4243220"/>
            <a:ext cx="4112616" cy="2309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8A380FB1-42D8-AF3A-28AF-B43F2B4626FA}"/>
              </a:ext>
            </a:extLst>
          </p:cNvPr>
          <p:cNvSpPr txBox="1"/>
          <p:nvPr/>
        </p:nvSpPr>
        <p:spPr>
          <a:xfrm>
            <a:off x="754600" y="1268760"/>
            <a:ext cx="8209888" cy="369332"/>
          </a:xfrm>
          <a:prstGeom prst="rect">
            <a:avLst/>
          </a:prstGeom>
          <a:noFill/>
        </p:spPr>
        <p:txBody>
          <a:bodyPr wrap="square" rtlCol="0">
            <a:spAutoFit/>
          </a:bodyPr>
          <a:lstStyle/>
          <a:p>
            <a:pPr algn="l"/>
            <a:r>
              <a:rPr lang="en-TW" sz="1800" dirty="0">
                <a:latin typeface="PMingLiU" panose="02020500000000000000" pitchFamily="18" charset="-120"/>
                <a:ea typeface="PMingLiU" panose="02020500000000000000" pitchFamily="18" charset="-120"/>
              </a:rPr>
              <a:t>所以可以說，上帝透過波爾原子模型，所想傳達的訊息：電子確實是波！</a:t>
            </a:r>
          </a:p>
        </p:txBody>
      </p:sp>
      <p:pic>
        <p:nvPicPr>
          <p:cNvPr id="3" name="Picture 5" descr="D:\Dropbox\Documents\課程\YoungTextBook\Images\Chapter39\A_Images\A_Figures_and_Photos\39_24_Figure.jpg">
            <a:extLst>
              <a:ext uri="{FF2B5EF4-FFF2-40B4-BE49-F238E27FC236}">
                <a16:creationId xmlns:a16="http://schemas.microsoft.com/office/drawing/2014/main" id="{D099D771-6120-7CC4-C13A-D83ADDD1CEC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768"/>
          <a:stretch/>
        </p:blipFill>
        <p:spPr bwMode="auto">
          <a:xfrm>
            <a:off x="2267744" y="1700808"/>
            <a:ext cx="4112616" cy="2165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own Arrow 3">
            <a:extLst>
              <a:ext uri="{FF2B5EF4-FFF2-40B4-BE49-F238E27FC236}">
                <a16:creationId xmlns:a16="http://schemas.microsoft.com/office/drawing/2014/main" id="{0510D363-417B-C97F-C317-F074C90E47FF}"/>
              </a:ext>
            </a:extLst>
          </p:cNvPr>
          <p:cNvSpPr/>
          <p:nvPr/>
        </p:nvSpPr>
        <p:spPr bwMode="auto">
          <a:xfrm>
            <a:off x="4187836" y="3933739"/>
            <a:ext cx="272431" cy="288032"/>
          </a:xfrm>
          <a:prstGeom prst="downArrow">
            <a:avLst/>
          </a:prstGeom>
          <a:solidFill>
            <a:srgbClr val="33CC33"/>
          </a:solidFill>
          <a:ln>
            <a:noFill/>
          </a:ln>
        </p:spPr>
        <p:txBody>
          <a:bodyPr wrap="none" rtlCol="0" anchor="ctr">
            <a:spAutoFit/>
          </a:bodyPr>
          <a:lstStyle/>
          <a:p>
            <a:pPr algn="l" eaLnBrk="1" hangingPunct="1">
              <a:spcBef>
                <a:spcPct val="0"/>
              </a:spcBef>
              <a:buFontTx/>
              <a:buNone/>
            </a:pPr>
            <a:endParaRPr lang="en-TW" sz="1800" dirty="0"/>
          </a:p>
        </p:txBody>
      </p:sp>
      <p:sp>
        <p:nvSpPr>
          <p:cNvPr id="6" name="TextBox 5">
            <a:extLst>
              <a:ext uri="{FF2B5EF4-FFF2-40B4-BE49-F238E27FC236}">
                <a16:creationId xmlns:a16="http://schemas.microsoft.com/office/drawing/2014/main" id="{2891ADAF-FDEE-3020-AA0D-86069F162D34}"/>
              </a:ext>
            </a:extLst>
          </p:cNvPr>
          <p:cNvSpPr txBox="1"/>
          <p:nvPr/>
        </p:nvSpPr>
        <p:spPr>
          <a:xfrm>
            <a:off x="754600" y="404664"/>
            <a:ext cx="6473536" cy="369332"/>
          </a:xfrm>
          <a:prstGeom prst="rect">
            <a:avLst/>
          </a:prstGeom>
          <a:noFill/>
        </p:spPr>
        <p:txBody>
          <a:bodyPr wrap="square">
            <a:spAutoFit/>
          </a:bodyPr>
          <a:lstStyle/>
          <a:p>
            <a:r>
              <a:rPr lang="en-TW" sz="1800" dirty="0">
                <a:latin typeface="PMingLiU" panose="02020500000000000000" pitchFamily="18" charset="-120"/>
                <a:ea typeface="PMingLiU" panose="02020500000000000000" pitchFamily="18" charset="-120"/>
              </a:rPr>
              <a:t>肯定是錯的波爾原子模型，唯一確定的、正確的就是能階。</a:t>
            </a:r>
            <a:endParaRPr lang="en-TW" sz="1800" dirty="0"/>
          </a:p>
        </p:txBody>
      </p:sp>
      <p:sp>
        <p:nvSpPr>
          <p:cNvPr id="7" name="TextBox 6">
            <a:extLst>
              <a:ext uri="{FF2B5EF4-FFF2-40B4-BE49-F238E27FC236}">
                <a16:creationId xmlns:a16="http://schemas.microsoft.com/office/drawing/2014/main" id="{304DD31B-A497-CD1F-BB31-E784585F9567}"/>
              </a:ext>
            </a:extLst>
          </p:cNvPr>
          <p:cNvSpPr txBox="1"/>
          <p:nvPr/>
        </p:nvSpPr>
        <p:spPr>
          <a:xfrm>
            <a:off x="765763" y="836712"/>
            <a:ext cx="6473536" cy="369332"/>
          </a:xfrm>
          <a:prstGeom prst="rect">
            <a:avLst/>
          </a:prstGeom>
          <a:noFill/>
        </p:spPr>
        <p:txBody>
          <a:bodyPr wrap="square">
            <a:spAutoFit/>
          </a:bodyPr>
          <a:lstStyle/>
          <a:p>
            <a:r>
              <a:rPr lang="en-TW" sz="1800" dirty="0">
                <a:latin typeface="PMingLiU" panose="02020500000000000000" pitchFamily="18" charset="-120"/>
                <a:ea typeface="PMingLiU" panose="02020500000000000000" pitchFamily="18" charset="-120"/>
              </a:rPr>
              <a:t>現在薛丁格發現能階是電子波的自然結果。</a:t>
            </a:r>
            <a:endParaRPr lang="en-TW" sz="1800" dirty="0"/>
          </a:p>
        </p:txBody>
      </p:sp>
    </p:spTree>
    <p:extLst>
      <p:ext uri="{BB962C8B-B14F-4D97-AF65-F5344CB8AC3E}">
        <p14:creationId xmlns:p14="http://schemas.microsoft.com/office/powerpoint/2010/main" val="9884075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ndefined">
            <a:extLst>
              <a:ext uri="{FF2B5EF4-FFF2-40B4-BE49-F238E27FC236}">
                <a16:creationId xmlns:a16="http://schemas.microsoft.com/office/drawing/2014/main" id="{4DAE7CBE-0D75-0B5C-B4E4-2E640C364A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06" b="9701"/>
          <a:stretch/>
        </p:blipFill>
        <p:spPr bwMode="auto">
          <a:xfrm>
            <a:off x="683568" y="212154"/>
            <a:ext cx="4568825" cy="629596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0" descr="Schrodinger 1000 Austrian Schilling">
            <a:hlinkClick r:id="rId3"/>
            <a:extLst>
              <a:ext uri="{FF2B5EF4-FFF2-40B4-BE49-F238E27FC236}">
                <a16:creationId xmlns:a16="http://schemas.microsoft.com/office/drawing/2014/main" id="{FF3CD160-3024-0B06-498B-248D4FD513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8104" y="4972007"/>
            <a:ext cx="3096344" cy="1516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undefined">
            <a:extLst>
              <a:ext uri="{FF2B5EF4-FFF2-40B4-BE49-F238E27FC236}">
                <a16:creationId xmlns:a16="http://schemas.microsoft.com/office/drawing/2014/main" id="{48CC964D-EAD8-C8D3-8CAD-37503512B3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6708" t="27429" r="29855" b="51624"/>
          <a:stretch/>
        </p:blipFill>
        <p:spPr bwMode="auto">
          <a:xfrm>
            <a:off x="4901080" y="1196752"/>
            <a:ext cx="3713166" cy="34916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5398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File:Drum vibration mode01.gif">
            <a:hlinkClick r:id="rId2"/>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58546" y="359778"/>
            <a:ext cx="23622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4" descr="File:Drum vibration mode02.gif">
            <a:hlinkClick r:id="rId4"/>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3244608" y="359778"/>
            <a:ext cx="23622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6" descr="File:Drum vibration mode03.gif">
            <a:hlinkClick r:id="rId6"/>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102108" y="431215"/>
            <a:ext cx="23812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8" descr="File:Drum vibration mode11.gif">
            <a:hlinkClick r:id="rId8"/>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58546" y="1931403"/>
            <a:ext cx="23622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10" descr="File:Drum vibration mode21.gif">
            <a:hlinkClick r:id="rId10"/>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3316046" y="2002840"/>
            <a:ext cx="23622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3" name="Picture 12" descr="File:Drum vibration mode23.gif">
            <a:hlinkClick r:id="rId12"/>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6173546" y="2002840"/>
            <a:ext cx="23812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字方塊 16"/>
          <p:cNvSpPr txBox="1">
            <a:spLocks noChangeArrowheads="1"/>
          </p:cNvSpPr>
          <p:nvPr/>
        </p:nvSpPr>
        <p:spPr bwMode="auto">
          <a:xfrm>
            <a:off x="516068" y="3875048"/>
            <a:ext cx="65657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dirty="0"/>
              <a:t>每一個模式的振動頻率不同！模式是離散分布的。</a:t>
            </a:r>
          </a:p>
        </p:txBody>
      </p:sp>
      <p:pic>
        <p:nvPicPr>
          <p:cNvPr id="45068" name="Picture 4" descr="File:Taborroll.gif">
            <a:hlinkClick r:id="rId14"/>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7081843" y="3429000"/>
            <a:ext cx="1444843" cy="1178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510040" y="3443000"/>
            <a:ext cx="6408712" cy="369332"/>
          </a:xfrm>
          <a:prstGeom prst="rect">
            <a:avLst/>
          </a:prstGeom>
          <a:noFill/>
          <a:ln w="9525">
            <a:noFill/>
            <a:miter lim="800000"/>
            <a:headEnd/>
            <a:tailEnd/>
          </a:ln>
        </p:spPr>
        <p:txBody>
          <a:bodyPr wrap="square" rtlCol="0">
            <a:spAutoFit/>
          </a:bodyPr>
          <a:lstStyle/>
          <a:p>
            <a:r>
              <a:rPr lang="zh-TW" altLang="en-US" sz="1800" dirty="0"/>
              <a:t>物體的變形模式有無限多個，</a:t>
            </a:r>
          </a:p>
        </p:txBody>
      </p:sp>
      <p:pic>
        <p:nvPicPr>
          <p:cNvPr id="3" name="Picture 5" descr="1821">
            <a:extLst>
              <a:ext uri="{FF2B5EF4-FFF2-40B4-BE49-F238E27FC236}">
                <a16:creationId xmlns:a16="http://schemas.microsoft.com/office/drawing/2014/main" id="{4330DD81-4651-999F-8295-F0182AF6BD9E}"/>
              </a:ext>
            </a:extLst>
          </p:cNvPr>
          <p:cNvPicPr>
            <a:picLocks noChangeAspect="1" noChangeArrowheads="1"/>
          </p:cNvPicPr>
          <p:nvPr/>
        </p:nvPicPr>
        <p:blipFill rotWithShape="1">
          <a:blip r:embed="rId16">
            <a:extLst>
              <a:ext uri="{28A0092B-C50C-407E-A947-70E740481C1C}">
                <a14:useLocalDpi xmlns:a14="http://schemas.microsoft.com/office/drawing/2010/main" val="0"/>
              </a:ext>
            </a:extLst>
          </a:blip>
          <a:srcRect b="4066"/>
          <a:stretch/>
        </p:blipFill>
        <p:spPr bwMode="auto">
          <a:xfrm>
            <a:off x="571244" y="4307651"/>
            <a:ext cx="4286036" cy="2471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6">
            <a:extLst>
              <a:ext uri="{FF2B5EF4-FFF2-40B4-BE49-F238E27FC236}">
                <a16:creationId xmlns:a16="http://schemas.microsoft.com/office/drawing/2014/main" id="{504CD37C-9957-4169-82FB-BAACDC073B72}"/>
              </a:ext>
            </a:extLst>
          </p:cNvPr>
          <p:cNvSpPr/>
          <p:nvPr/>
        </p:nvSpPr>
        <p:spPr>
          <a:xfrm>
            <a:off x="4885599" y="4829959"/>
            <a:ext cx="4392488" cy="369332"/>
          </a:xfrm>
          <a:prstGeom prst="rect">
            <a:avLst/>
          </a:prstGeom>
        </p:spPr>
        <p:txBody>
          <a:bodyPr wrap="square">
            <a:spAutoFit/>
          </a:bodyPr>
          <a:lstStyle/>
          <a:p>
            <a:r>
              <a:rPr lang="zh-TW" altLang="en-US" sz="1800" dirty="0"/>
              <a:t>模式可以分離地一個一個以自然數編號。</a:t>
            </a:r>
          </a:p>
        </p:txBody>
      </p:sp>
      <p:sp>
        <p:nvSpPr>
          <p:cNvPr id="5" name="矩形 9">
            <a:extLst>
              <a:ext uri="{FF2B5EF4-FFF2-40B4-BE49-F238E27FC236}">
                <a16:creationId xmlns:a16="http://schemas.microsoft.com/office/drawing/2014/main" id="{EB775EA6-60F2-AC1A-4D99-301D7EF00293}"/>
              </a:ext>
            </a:extLst>
          </p:cNvPr>
          <p:cNvSpPr>
            <a:spLocks noChangeArrowheads="1"/>
          </p:cNvSpPr>
          <p:nvPr/>
        </p:nvSpPr>
        <p:spPr bwMode="auto">
          <a:xfrm>
            <a:off x="1301733" y="6242119"/>
            <a:ext cx="77347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solidFill>
                  <a:srgbClr val="FF0000"/>
                </a:solidFill>
              </a:rPr>
              <a:t>電子的波性很自然地解釋了：在原子核周圍的電子的狀態是分離的能態！</a:t>
            </a:r>
          </a:p>
        </p:txBody>
      </p:sp>
    </p:spTree>
    <p:extLst>
      <p:ext uri="{BB962C8B-B14F-4D97-AF65-F5344CB8AC3E}">
        <p14:creationId xmlns:p14="http://schemas.microsoft.com/office/powerpoint/2010/main" val="13220584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Dropbox\Documents\課程\YoungTextBook\Images\Chapter41\A_Images\A_Figures_and_Photos\41_09_Figure.jpg">
            <a:extLst>
              <a:ext uri="{FF2B5EF4-FFF2-40B4-BE49-F238E27FC236}">
                <a16:creationId xmlns:a16="http://schemas.microsoft.com/office/drawing/2014/main" id="{8E7C8460-A692-7539-9DF9-929267F5D7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420888"/>
            <a:ext cx="4112616" cy="2309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5" descr="1821">
            <a:extLst>
              <a:ext uri="{FF2B5EF4-FFF2-40B4-BE49-F238E27FC236}">
                <a16:creationId xmlns:a16="http://schemas.microsoft.com/office/drawing/2014/main" id="{EFF7369D-8661-3F2B-208A-A6ED895F8A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4066"/>
          <a:stretch/>
        </p:blipFill>
        <p:spPr bwMode="auto">
          <a:xfrm>
            <a:off x="4707858" y="2425704"/>
            <a:ext cx="3998004" cy="2305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59593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http://photos.aip.org/history/Thumbnails/niels_bohr_institute_e4.jpg"/>
          <p:cNvPicPr>
            <a:picLocks noChangeAspect="1" noChangeArrowheads="1"/>
          </p:cNvPicPr>
          <p:nvPr/>
        </p:nvPicPr>
        <p:blipFill rotWithShape="1">
          <a:blip r:embed="rId2">
            <a:extLst>
              <a:ext uri="{28A0092B-C50C-407E-A947-70E740481C1C}">
                <a14:useLocalDpi xmlns:a14="http://schemas.microsoft.com/office/drawing/2010/main" val="0"/>
              </a:ext>
            </a:extLst>
          </a:blip>
          <a:srcRect b="9334"/>
          <a:stretch/>
        </p:blipFill>
        <p:spPr bwMode="auto">
          <a:xfrm>
            <a:off x="338257" y="3284984"/>
            <a:ext cx="3914286" cy="2849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文字方塊 2"/>
          <p:cNvSpPr txBox="1">
            <a:spLocks noChangeArrowheads="1"/>
          </p:cNvSpPr>
          <p:nvPr/>
        </p:nvSpPr>
        <p:spPr bwMode="auto">
          <a:xfrm>
            <a:off x="1763688" y="6147434"/>
            <a:ext cx="12144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1929</a:t>
            </a:r>
            <a:endParaRPr lang="zh-TW" altLang="en-US" sz="1800" dirty="0"/>
          </a:p>
        </p:txBody>
      </p:sp>
      <p:pic>
        <p:nvPicPr>
          <p:cNvPr id="10" name="Picture 5" descr="http://photos.aip.org/history/Thumbnails/niels_bohr_institute_h4.jpg"/>
          <p:cNvPicPr>
            <a:picLocks noChangeAspect="1" noChangeArrowheads="1"/>
          </p:cNvPicPr>
          <p:nvPr/>
        </p:nvPicPr>
        <p:blipFill rotWithShape="1">
          <a:blip r:embed="rId3">
            <a:extLst>
              <a:ext uri="{28A0092B-C50C-407E-A947-70E740481C1C}">
                <a14:useLocalDpi xmlns:a14="http://schemas.microsoft.com/office/drawing/2010/main" val="0"/>
              </a:ext>
            </a:extLst>
          </a:blip>
          <a:srcRect r="36897" b="19775"/>
          <a:stretch/>
        </p:blipFill>
        <p:spPr bwMode="auto">
          <a:xfrm>
            <a:off x="323528" y="557972"/>
            <a:ext cx="3401992" cy="2521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4157770" y="1506137"/>
            <a:ext cx="45165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一個接著一個謎一般的新理論誕生！</a:t>
            </a:r>
          </a:p>
        </p:txBody>
      </p:sp>
      <p:pic>
        <p:nvPicPr>
          <p:cNvPr id="1556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8024" y="3290162"/>
            <a:ext cx="3744416"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7443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F39_23"/>
          <p:cNvPicPr>
            <a:picLocks noChangeAspect="1" noChangeArrowheads="1"/>
          </p:cNvPicPr>
          <p:nvPr/>
        </p:nvPicPr>
        <p:blipFill>
          <a:blip r:embed="rId2">
            <a:extLst>
              <a:ext uri="{28A0092B-C50C-407E-A947-70E740481C1C}">
                <a14:useLocalDpi xmlns:a14="http://schemas.microsoft.com/office/drawing/2010/main" val="0"/>
              </a:ext>
            </a:extLst>
          </a:blip>
          <a:srcRect b="18086"/>
          <a:stretch>
            <a:fillRect/>
          </a:stretch>
        </p:blipFill>
        <p:spPr bwMode="auto">
          <a:xfrm>
            <a:off x="2286000" y="1857375"/>
            <a:ext cx="4392613"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5170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6866" name="Picture 2" descr="C:\Users\Chia-Hung Chang\Downloads\Data\Knight\Media\Chapter42\Images\42_08Figur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571500"/>
            <a:ext cx="4991100" cy="569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04964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7586" name="Picture 2" descr="http://popartmachine.com/artwork/MIA-MIA_.2634C/0/Katsushika-Hokusai-The-Hollow-of-the-Deep-Sea-Wave-off-Kanagawa-1825---1829-painting-artwork-pri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1700213"/>
            <a:ext cx="5508625"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文字方塊 2"/>
          <p:cNvSpPr txBox="1">
            <a:spLocks noChangeArrowheads="1"/>
          </p:cNvSpPr>
          <p:nvPr/>
        </p:nvSpPr>
        <p:spPr bwMode="auto">
          <a:xfrm>
            <a:off x="1835150" y="1196975"/>
            <a:ext cx="6121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想像中的波，因其連續的特性，似乎是毫無限制的！</a:t>
            </a:r>
          </a:p>
        </p:txBody>
      </p:sp>
    </p:spTree>
    <p:extLst>
      <p:ext uri="{BB962C8B-B14F-4D97-AF65-F5344CB8AC3E}">
        <p14:creationId xmlns:p14="http://schemas.microsoft.com/office/powerpoint/2010/main" val="22445616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8610" name="Picture 11" descr="http://ciani.phy.uic.edu/PHYS107/Bohr.gif"/>
          <p:cNvPicPr>
            <a:picLocks noChangeAspect="1" noChangeArrowheads="1"/>
          </p:cNvPicPr>
          <p:nvPr/>
        </p:nvPicPr>
        <p:blipFill>
          <a:blip r:embed="rId2">
            <a:lum bright="-28000" contrast="30000"/>
            <a:extLst>
              <a:ext uri="{28A0092B-C50C-407E-A947-70E740481C1C}">
                <a14:useLocalDpi xmlns:a14="http://schemas.microsoft.com/office/drawing/2010/main" val="0"/>
              </a:ext>
            </a:extLst>
          </a:blip>
          <a:srcRect l="9657" b="3110"/>
          <a:stretch>
            <a:fillRect/>
          </a:stretch>
        </p:blipFill>
        <p:spPr bwMode="auto">
          <a:xfrm>
            <a:off x="2051050" y="2205038"/>
            <a:ext cx="2995613"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文字方塊 2"/>
          <p:cNvSpPr txBox="1">
            <a:spLocks noChangeArrowheads="1"/>
          </p:cNvSpPr>
          <p:nvPr/>
        </p:nvSpPr>
        <p:spPr bwMode="auto">
          <a:xfrm>
            <a:off x="1979613" y="836613"/>
            <a:ext cx="34559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但波如果被限制於一個範圍內</a:t>
            </a:r>
          </a:p>
        </p:txBody>
      </p:sp>
      <p:sp>
        <p:nvSpPr>
          <p:cNvPr id="68612" name="文字方塊 3"/>
          <p:cNvSpPr txBox="1">
            <a:spLocks noChangeArrowheads="1"/>
          </p:cNvSpPr>
          <p:nvPr/>
        </p:nvSpPr>
        <p:spPr bwMode="auto">
          <a:xfrm>
            <a:off x="1979613" y="1268413"/>
            <a:ext cx="6121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因為波是蔓延於空間中，電子會感覺到整個空間的樣態。</a:t>
            </a:r>
          </a:p>
        </p:txBody>
      </p:sp>
      <p:sp>
        <p:nvSpPr>
          <p:cNvPr id="68613" name="文字方塊 4"/>
          <p:cNvSpPr txBox="1">
            <a:spLocks noChangeArrowheads="1"/>
          </p:cNvSpPr>
          <p:nvPr/>
        </p:nvSpPr>
        <p:spPr bwMode="auto">
          <a:xfrm>
            <a:off x="1979613" y="1700213"/>
            <a:ext cx="36725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它反而會感覺到限制。</a:t>
            </a:r>
          </a:p>
        </p:txBody>
      </p:sp>
      <p:sp>
        <p:nvSpPr>
          <p:cNvPr id="68614" name="文字方塊 5"/>
          <p:cNvSpPr txBox="1">
            <a:spLocks noChangeArrowheads="1"/>
          </p:cNvSpPr>
          <p:nvPr/>
        </p:nvSpPr>
        <p:spPr bwMode="auto">
          <a:xfrm>
            <a:off x="2014428" y="5949280"/>
            <a:ext cx="54737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被限制的波的狀態如駐波般就會是離散而非連續的！</a:t>
            </a:r>
          </a:p>
        </p:txBody>
      </p:sp>
      <p:pic>
        <p:nvPicPr>
          <p:cNvPr id="8" name="Picture 5" descr="D:\Dropbox\Documents\課程\YoungTextBook\Images\Chapter39\A_Images\A_Figures_and_Photos\39_24_Figure.jpg"/>
          <p:cNvPicPr>
            <a:picLocks noChangeAspect="1" noChangeArrowheads="1"/>
          </p:cNvPicPr>
          <p:nvPr/>
        </p:nvPicPr>
        <p:blipFill rotWithShape="1">
          <a:blip r:embed="rId3">
            <a:extLst>
              <a:ext uri="{28A0092B-C50C-407E-A947-70E740481C1C}">
                <a14:useLocalDpi xmlns:a14="http://schemas.microsoft.com/office/drawing/2010/main" val="0"/>
              </a:ext>
            </a:extLst>
          </a:blip>
          <a:srcRect l="87677" t="14127" b="9674"/>
          <a:stretch/>
        </p:blipFill>
        <p:spPr bwMode="auto">
          <a:xfrm>
            <a:off x="6588224" y="1704586"/>
            <a:ext cx="1053234" cy="3976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4205"/>
          <p:cNvPicPr>
            <a:picLocks noChangeAspect="1" noChangeArrowheads="1"/>
          </p:cNvPicPr>
          <p:nvPr/>
        </p:nvPicPr>
        <p:blipFill rotWithShape="1">
          <a:blip r:embed="rId4">
            <a:extLst>
              <a:ext uri="{28A0092B-C50C-407E-A947-70E740481C1C}">
                <a14:useLocalDpi xmlns:a14="http://schemas.microsoft.com/office/drawing/2010/main" val="0"/>
              </a:ext>
            </a:extLst>
          </a:blip>
          <a:srcRect l="80700" t="60993" r="15161" b="32162"/>
          <a:stretch/>
        </p:blipFill>
        <p:spPr bwMode="auto">
          <a:xfrm>
            <a:off x="6588224" y="5255185"/>
            <a:ext cx="288656" cy="285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D:\Dropbox\Documents\課程\YoungTextBook\Images\Chapter39\A_Images\A_Figures_and_Photos\39_24_Figure.jpg"/>
          <p:cNvPicPr>
            <a:picLocks noChangeAspect="1" noChangeArrowheads="1"/>
          </p:cNvPicPr>
          <p:nvPr/>
        </p:nvPicPr>
        <p:blipFill rotWithShape="1">
          <a:blip r:embed="rId3">
            <a:extLst>
              <a:ext uri="{28A0092B-C50C-407E-A947-70E740481C1C}">
                <a14:useLocalDpi xmlns:a14="http://schemas.microsoft.com/office/drawing/2010/main" val="0"/>
              </a:ext>
            </a:extLst>
          </a:blip>
          <a:srcRect l="53089" t="14128" r="39224" b="9675"/>
          <a:stretch/>
        </p:blipFill>
        <p:spPr bwMode="auto">
          <a:xfrm>
            <a:off x="5931189" y="1704586"/>
            <a:ext cx="657035" cy="3976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p:cNvSpPr/>
          <p:nvPr/>
        </p:nvSpPr>
        <p:spPr>
          <a:xfrm>
            <a:off x="6588224" y="1704405"/>
            <a:ext cx="188360" cy="382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9828631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635" name="文字方塊 2"/>
          <p:cNvSpPr txBox="1">
            <a:spLocks noChangeArrowheads="1"/>
          </p:cNvSpPr>
          <p:nvPr/>
        </p:nvSpPr>
        <p:spPr bwMode="auto">
          <a:xfrm>
            <a:off x="2699792" y="1304588"/>
            <a:ext cx="54721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而單純的牛頓粒子則只占據空間中的一個點，</a:t>
            </a:r>
          </a:p>
        </p:txBody>
      </p:sp>
      <p:sp>
        <p:nvSpPr>
          <p:cNvPr id="69636" name="文字方塊 3"/>
          <p:cNvSpPr txBox="1">
            <a:spLocks noChangeArrowheads="1"/>
          </p:cNvSpPr>
          <p:nvPr/>
        </p:nvSpPr>
        <p:spPr bwMode="auto">
          <a:xfrm>
            <a:off x="2699792" y="1722500"/>
            <a:ext cx="28082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它不可能感到空間的限制，</a:t>
            </a:r>
          </a:p>
        </p:txBody>
      </p:sp>
      <p:sp>
        <p:nvSpPr>
          <p:cNvPr id="69637" name="文字方塊 4"/>
          <p:cNvSpPr txBox="1">
            <a:spLocks noChangeArrowheads="1"/>
          </p:cNvSpPr>
          <p:nvPr/>
        </p:nvSpPr>
        <p:spPr bwMode="auto">
          <a:xfrm>
            <a:off x="2699792" y="4746687"/>
            <a:ext cx="3959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它的狀態反而通常是任意而連續的！</a:t>
            </a:r>
          </a:p>
        </p:txBody>
      </p:sp>
      <p:pic>
        <p:nvPicPr>
          <p:cNvPr id="10" name="Picture 2" descr="4205"/>
          <p:cNvPicPr>
            <a:picLocks noChangeAspect="1" noChangeArrowheads="1"/>
          </p:cNvPicPr>
          <p:nvPr/>
        </p:nvPicPr>
        <p:blipFill>
          <a:blip r:embed="rId2">
            <a:extLst>
              <a:ext uri="{28A0092B-C50C-407E-A947-70E740481C1C}">
                <a14:useLocalDpi xmlns:a14="http://schemas.microsoft.com/office/drawing/2010/main" val="0"/>
              </a:ext>
            </a:extLst>
          </a:blip>
          <a:srcRect l="73788" t="30794" r="4884" b="32162"/>
          <a:stretch>
            <a:fillRect/>
          </a:stretch>
        </p:blipFill>
        <p:spPr bwMode="auto">
          <a:xfrm>
            <a:off x="3059832" y="2348880"/>
            <a:ext cx="1857375"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p:cNvSpPr/>
          <p:nvPr/>
        </p:nvSpPr>
        <p:spPr>
          <a:xfrm>
            <a:off x="4544939" y="2348880"/>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4544939" y="4143855"/>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矩形 12"/>
          <p:cNvSpPr/>
          <p:nvPr/>
        </p:nvSpPr>
        <p:spPr>
          <a:xfrm>
            <a:off x="3059832" y="4130181"/>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3059832" y="2348879"/>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9476024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0658" name="Picture 11" descr="http://ciani.phy.uic.edu/PHYS107/Bohr.gif"/>
          <p:cNvPicPr>
            <a:picLocks noChangeAspect="1" noChangeArrowheads="1"/>
          </p:cNvPicPr>
          <p:nvPr/>
        </p:nvPicPr>
        <p:blipFill>
          <a:blip r:embed="rId2">
            <a:lum bright="-28000" contrast="30000"/>
            <a:extLst>
              <a:ext uri="{28A0092B-C50C-407E-A947-70E740481C1C}">
                <a14:useLocalDpi xmlns:a14="http://schemas.microsoft.com/office/drawing/2010/main" val="0"/>
              </a:ext>
            </a:extLst>
          </a:blip>
          <a:srcRect l="9657" b="3110"/>
          <a:stretch>
            <a:fillRect/>
          </a:stretch>
        </p:blipFill>
        <p:spPr bwMode="auto">
          <a:xfrm>
            <a:off x="1951522" y="1340768"/>
            <a:ext cx="2995613"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59" name="文字方塊 5"/>
          <p:cNvSpPr txBox="1">
            <a:spLocks noChangeArrowheads="1"/>
          </p:cNvSpPr>
          <p:nvPr/>
        </p:nvSpPr>
        <p:spPr bwMode="auto">
          <a:xfrm>
            <a:off x="1592152" y="790710"/>
            <a:ext cx="6408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原子中的電子的波性，造就了一系列離散而非連續的能階！</a:t>
            </a:r>
          </a:p>
        </p:txBody>
      </p:sp>
      <p:pic>
        <p:nvPicPr>
          <p:cNvPr id="8" name="Picture 5" descr="D:\Dropbox\Documents\課程\YoungTextBook\Images\Chapter39\A_Images\A_Figures_and_Photos\39_24_Figure.jpg"/>
          <p:cNvPicPr>
            <a:picLocks noChangeAspect="1" noChangeArrowheads="1"/>
          </p:cNvPicPr>
          <p:nvPr/>
        </p:nvPicPr>
        <p:blipFill rotWithShape="1">
          <a:blip r:embed="rId3">
            <a:extLst>
              <a:ext uri="{28A0092B-C50C-407E-A947-70E740481C1C}">
                <a14:useLocalDpi xmlns:a14="http://schemas.microsoft.com/office/drawing/2010/main" val="0"/>
              </a:ext>
            </a:extLst>
          </a:blip>
          <a:srcRect l="87677" t="14127" b="9674"/>
          <a:stretch/>
        </p:blipFill>
        <p:spPr bwMode="auto">
          <a:xfrm>
            <a:off x="5796136" y="1268760"/>
            <a:ext cx="1053234" cy="3976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4205"/>
          <p:cNvPicPr>
            <a:picLocks noChangeAspect="1" noChangeArrowheads="1"/>
          </p:cNvPicPr>
          <p:nvPr/>
        </p:nvPicPr>
        <p:blipFill rotWithShape="1">
          <a:blip r:embed="rId4">
            <a:extLst>
              <a:ext uri="{28A0092B-C50C-407E-A947-70E740481C1C}">
                <a14:useLocalDpi xmlns:a14="http://schemas.microsoft.com/office/drawing/2010/main" val="0"/>
              </a:ext>
            </a:extLst>
          </a:blip>
          <a:srcRect l="80700" t="60993" r="15161" b="32162"/>
          <a:stretch/>
        </p:blipFill>
        <p:spPr bwMode="auto">
          <a:xfrm>
            <a:off x="5796136" y="4819359"/>
            <a:ext cx="288656" cy="285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D:\Dropbox\Documents\課程\YoungTextBook\Images\Chapter39\A_Images\A_Figures_and_Photos\39_24_Figure.jpg"/>
          <p:cNvPicPr>
            <a:picLocks noChangeAspect="1" noChangeArrowheads="1"/>
          </p:cNvPicPr>
          <p:nvPr/>
        </p:nvPicPr>
        <p:blipFill rotWithShape="1">
          <a:blip r:embed="rId3">
            <a:extLst>
              <a:ext uri="{28A0092B-C50C-407E-A947-70E740481C1C}">
                <a14:useLocalDpi xmlns:a14="http://schemas.microsoft.com/office/drawing/2010/main" val="0"/>
              </a:ext>
            </a:extLst>
          </a:blip>
          <a:srcRect l="53089" t="14128" r="39224" b="9675"/>
          <a:stretch/>
        </p:blipFill>
        <p:spPr bwMode="auto">
          <a:xfrm>
            <a:off x="5139101" y="1268760"/>
            <a:ext cx="657035" cy="3976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矩形 10"/>
          <p:cNvSpPr/>
          <p:nvPr/>
        </p:nvSpPr>
        <p:spPr>
          <a:xfrm>
            <a:off x="5796136" y="1268579"/>
            <a:ext cx="188360" cy="382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16978525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文字方塊 1"/>
          <p:cNvSpPr txBox="1"/>
          <p:nvPr/>
        </p:nvSpPr>
        <p:spPr bwMode="auto">
          <a:xfrm>
            <a:off x="1151620" y="1003484"/>
            <a:ext cx="6984776"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I</a:t>
            </a:r>
            <a:r>
              <a:rPr lang="zh-TW" altLang="en-US" sz="1800" dirty="0"/>
              <a:t> </a:t>
            </a:r>
            <a:r>
              <a:rPr lang="en-US" altLang="zh-TW" sz="1800" dirty="0"/>
              <a:t>wish to show the customary quantum conditions can be replaced by another postulate, in which the concept of “whole number” is not introduced. Rather, when </a:t>
            </a:r>
            <a:r>
              <a:rPr lang="en-US" altLang="zh-TW" sz="1800" dirty="0" err="1"/>
              <a:t>integralness</a:t>
            </a:r>
            <a:r>
              <a:rPr lang="en-US" altLang="zh-TW" sz="1800" dirty="0"/>
              <a:t> does appear, it arises in the same natural way as does in the case of node-numbers of a vibrating string. The new conception … strikes very deeply at the true nature of quantum rules.</a:t>
            </a:r>
            <a:endParaRPr lang="zh-TW" altLang="en-US" sz="1800" dirty="0"/>
          </a:p>
        </p:txBody>
      </p:sp>
      <p:sp>
        <p:nvSpPr>
          <p:cNvPr id="3" name="文字方塊 2"/>
          <p:cNvSpPr txBox="1"/>
          <p:nvPr/>
        </p:nvSpPr>
        <p:spPr bwMode="auto">
          <a:xfrm>
            <a:off x="1979712" y="548680"/>
            <a:ext cx="49685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不連續的量子化條件可以來自連續的介質如弦</a:t>
            </a:r>
          </a:p>
        </p:txBody>
      </p:sp>
      <p:pic>
        <p:nvPicPr>
          <p:cNvPr id="4" name="圖片 9" descr="afg02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1879" y="4005064"/>
            <a:ext cx="1800225" cy="256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字方塊 7"/>
          <p:cNvSpPr txBox="1"/>
          <p:nvPr/>
        </p:nvSpPr>
        <p:spPr bwMode="auto">
          <a:xfrm>
            <a:off x="1151620" y="2499135"/>
            <a:ext cx="6912768" cy="1289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lnSpc>
                <a:spcPct val="150000"/>
              </a:lnSpc>
              <a:spcBef>
                <a:spcPct val="0"/>
              </a:spcBef>
              <a:buFontTx/>
              <a:buNone/>
            </a:pPr>
            <a:r>
              <a:rPr lang="zh-TW" altLang="en-US" sz="1800" dirty="0"/>
              <a:t>我希望顯示一般所謂量子條件可以以另一個假設取代，在這個假設中並不需要引進整數。反而整數性是自然地產生，如同振動弦的模式序數，這個新觀念深入到量子條件的真正本質。</a:t>
            </a:r>
          </a:p>
        </p:txBody>
      </p:sp>
    </p:spTree>
    <p:extLst>
      <p:ext uri="{BB962C8B-B14F-4D97-AF65-F5344CB8AC3E}">
        <p14:creationId xmlns:p14="http://schemas.microsoft.com/office/powerpoint/2010/main" val="29990779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 Box 5"/>
          <p:cNvSpPr txBox="1">
            <a:spLocks noChangeArrowheads="1"/>
          </p:cNvSpPr>
          <p:nvPr/>
        </p:nvSpPr>
        <p:spPr bwMode="auto">
          <a:xfrm>
            <a:off x="1013753" y="4869562"/>
            <a:ext cx="27967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en-US" altLang="zh-TW" sz="1800" dirty="0"/>
              <a:t>Schrodinger Wave Equation</a:t>
            </a:r>
            <a:endParaRPr lang="zh-TW" altLang="en-US" sz="1800" dirty="0"/>
          </a:p>
        </p:txBody>
      </p:sp>
      <p:sp>
        <p:nvSpPr>
          <p:cNvPr id="9223" name="文字方塊 13"/>
          <p:cNvSpPr txBox="1">
            <a:spLocks noChangeArrowheads="1"/>
          </p:cNvSpPr>
          <p:nvPr/>
        </p:nvSpPr>
        <p:spPr bwMode="auto">
          <a:xfrm>
            <a:off x="1052645" y="763409"/>
            <a:ext cx="597666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電子的狀態是由一個</a:t>
            </a:r>
            <a:r>
              <a:rPr lang="zh-TW" altLang="en-US" sz="1800" dirty="0">
                <a:solidFill>
                  <a:srgbClr val="FF0000"/>
                </a:solidFill>
              </a:rPr>
              <a:t>延展於空間</a:t>
            </a:r>
            <a:r>
              <a:rPr lang="zh-TW" altLang="en-US" sz="1800" dirty="0"/>
              <a:t>中的波函數來描述：</a:t>
            </a:r>
          </a:p>
        </p:txBody>
      </p:sp>
      <p:sp>
        <p:nvSpPr>
          <p:cNvPr id="9224" name="文字方塊 15"/>
          <p:cNvSpPr txBox="1">
            <a:spLocks noChangeArrowheads="1"/>
          </p:cNvSpPr>
          <p:nvPr/>
        </p:nvSpPr>
        <p:spPr bwMode="auto">
          <a:xfrm>
            <a:off x="980585" y="4319195"/>
            <a:ext cx="67183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這個波函數隨時間的演化是由以下的波方程式完全決定：</a:t>
            </a:r>
            <a:endParaRPr lang="en-US" altLang="zh-TW" sz="1800" dirty="0"/>
          </a:p>
        </p:txBody>
      </p:sp>
      <mc:AlternateContent xmlns:mc="http://schemas.openxmlformats.org/markup-compatibility/2006" xmlns:a14="http://schemas.microsoft.com/office/drawing/2010/main">
        <mc:Choice Requires="a14">
          <p:sp>
            <p:nvSpPr>
              <p:cNvPr id="12" name="文字方塊 11"/>
              <p:cNvSpPr txBox="1">
                <a:spLocks noChangeArrowheads="1"/>
              </p:cNvSpPr>
              <p:nvPr/>
            </p:nvSpPr>
            <p:spPr bwMode="auto">
              <a:xfrm>
                <a:off x="1052645" y="1195457"/>
                <a:ext cx="499008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solidFill>
                      <a:srgbClr val="FF0000"/>
                    </a:solidFill>
                  </a:rPr>
                  <a:t>因為方程式中有</a:t>
                </a:r>
                <a14:m>
                  <m:oMath xmlns:m="http://schemas.openxmlformats.org/officeDocument/2006/math">
                    <m:r>
                      <a:rPr lang="en-US" altLang="zh-TW" sz="1800" i="1" smtClean="0">
                        <a:solidFill>
                          <a:srgbClr val="FF0000"/>
                        </a:solidFill>
                        <a:latin typeface="Cambria Math"/>
                        <a:ea typeface="Cambria Math"/>
                      </a:rPr>
                      <m:t>𝑖</m:t>
                    </m:r>
                    <m:r>
                      <a:rPr lang="en-US" altLang="zh-TW" sz="1800" i="1">
                        <a:latin typeface="Cambria Math"/>
                        <a:ea typeface="Cambria Math"/>
                      </a:rPr>
                      <m:t> </m:t>
                    </m:r>
                  </m:oMath>
                </a14:m>
                <a:r>
                  <a:rPr lang="zh-TW" altLang="en-US" sz="1800" dirty="0">
                    <a:solidFill>
                      <a:srgbClr val="FF0000"/>
                    </a:solidFill>
                  </a:rPr>
                  <a:t>，這個波函數的值是複數！</a:t>
                </a:r>
              </a:p>
            </p:txBody>
          </p:sp>
        </mc:Choice>
        <mc:Fallback xmlns="">
          <p:sp>
            <p:nvSpPr>
              <p:cNvPr id="12" name="文字方塊 11"/>
              <p:cNvSpPr txBox="1">
                <a:spLocks noRot="1" noChangeAspect="1" noMove="1" noResize="1" noEditPoints="1" noAdjustHandles="1" noChangeArrowheads="1" noChangeShapeType="1" noTextEdit="1"/>
              </p:cNvSpPr>
              <p:nvPr/>
            </p:nvSpPr>
            <p:spPr bwMode="auto">
              <a:xfrm>
                <a:off x="1052645" y="1195457"/>
                <a:ext cx="4990080" cy="369332"/>
              </a:xfrm>
              <a:prstGeom prst="rect">
                <a:avLst/>
              </a:prstGeom>
              <a:blipFill>
                <a:blip r:embed="rId2"/>
                <a:stretch>
                  <a:fillRect l="-1272" t="-6667" b="-23333"/>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pic>
        <p:nvPicPr>
          <p:cNvPr id="14" name="Picture 9" descr="http://www.thegeekestlink.com/store/images/uploads/thumbs/thumb_particleelectron.jpg"/>
          <p:cNvPicPr>
            <a:picLocks noChangeAspect="1" noChangeArrowheads="1"/>
          </p:cNvPicPr>
          <p:nvPr/>
        </p:nvPicPr>
        <p:blipFill>
          <a:blip r:embed="rId3">
            <a:extLst>
              <a:ext uri="{28A0092B-C50C-407E-A947-70E740481C1C}">
                <a14:useLocalDpi xmlns:a14="http://schemas.microsoft.com/office/drawing/2010/main" val="0"/>
              </a:ext>
            </a:extLst>
          </a:blip>
          <a:srcRect r="27837" b="17528"/>
          <a:stretch>
            <a:fillRect/>
          </a:stretch>
        </p:blipFill>
        <p:spPr bwMode="auto">
          <a:xfrm>
            <a:off x="6945715" y="2051719"/>
            <a:ext cx="1727200"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982178" y="5535388"/>
            <a:ext cx="61043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solidFill>
                  <a:srgbClr val="FF0000"/>
                </a:solidFill>
              </a:rPr>
              <a:t>因此波函數滿足疊加定理。波方程式是線性的。</a:t>
            </a:r>
          </a:p>
        </p:txBody>
      </p:sp>
      <p:pic>
        <p:nvPicPr>
          <p:cNvPr id="16" name="Picture 8" descr="F39_20"/>
          <p:cNvPicPr>
            <a:picLocks noChangeAspect="1" noChangeArrowheads="1"/>
          </p:cNvPicPr>
          <p:nvPr/>
        </p:nvPicPr>
        <p:blipFill>
          <a:blip r:embed="rId4">
            <a:extLst>
              <a:ext uri="{28A0092B-C50C-407E-A947-70E740481C1C}">
                <a14:useLocalDpi xmlns:a14="http://schemas.microsoft.com/office/drawing/2010/main" val="0"/>
              </a:ext>
            </a:extLst>
          </a:blip>
          <a:srcRect b="17595"/>
          <a:stretch>
            <a:fillRect/>
          </a:stretch>
        </p:blipFill>
        <p:spPr bwMode="auto">
          <a:xfrm>
            <a:off x="1146181" y="1736996"/>
            <a:ext cx="2305149" cy="2382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0" descr="http://upload.wikimedia.org/wikipedia/commons/e/e1/Psi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4413" y="2051719"/>
            <a:ext cx="200025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文字方塊 5"/>
          <p:cNvSpPr txBox="1">
            <a:spLocks noChangeArrowheads="1"/>
          </p:cNvSpPr>
          <p:nvPr/>
        </p:nvSpPr>
        <p:spPr bwMode="auto">
          <a:xfrm>
            <a:off x="1052645" y="331361"/>
            <a:ext cx="74383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然而對波函數的本質，他完全沒有答案！</a:t>
            </a:r>
            <a:r>
              <a:rPr lang="zh-TW" altLang="en-US" sz="1800" dirty="0">
                <a:solidFill>
                  <a:srgbClr val="FF0000"/>
                </a:solidFill>
              </a:rPr>
              <a:t>（他不知道他在算甚麼！）</a:t>
            </a:r>
          </a:p>
        </p:txBody>
      </p:sp>
      <mc:AlternateContent xmlns:mc="http://schemas.openxmlformats.org/markup-compatibility/2006" xmlns:a14="http://schemas.microsoft.com/office/drawing/2010/main">
        <mc:Choice Requires="a14">
          <p:sp>
            <p:nvSpPr>
              <p:cNvPr id="17" name="文字方塊 16"/>
              <p:cNvSpPr txBox="1"/>
              <p:nvPr/>
            </p:nvSpPr>
            <p:spPr bwMode="auto">
              <a:xfrm>
                <a:off x="4087527" y="4797152"/>
                <a:ext cx="3035318" cy="648126"/>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en-US" altLang="zh-TW" sz="1800" b="0" i="1" smtClean="0">
                          <a:latin typeface="Cambria Math"/>
                        </a:rPr>
                        <m:t>−</m:t>
                      </m:r>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a:ea typeface="Cambria Math"/>
                                </a:rPr>
                                <m:t>ℏ</m:t>
                              </m:r>
                            </m:e>
                            <m:sup>
                              <m:r>
                                <a:rPr lang="en-US" altLang="zh-TW" sz="1800" b="0" i="1" smtClean="0">
                                  <a:latin typeface="Cambria Math"/>
                                </a:rPr>
                                <m:t>2</m:t>
                              </m:r>
                            </m:sup>
                          </m:sSup>
                        </m:num>
                        <m:den>
                          <m:r>
                            <a:rPr lang="en-US" altLang="zh-TW" sz="1800" b="0" i="1" smtClean="0">
                              <a:latin typeface="Cambria Math"/>
                            </a:rPr>
                            <m:t>2</m:t>
                          </m:r>
                          <m:r>
                            <a:rPr lang="en-US" altLang="zh-TW" sz="1800" b="0" i="1" smtClean="0">
                              <a:latin typeface="Cambria Math"/>
                            </a:rPr>
                            <m:t>𝑚</m:t>
                          </m:r>
                        </m:den>
                      </m:f>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zh-TW" altLang="en-US" sz="1800" b="0" i="1" smtClean="0">
                                  <a:latin typeface="Cambria Math"/>
                                </a:rPr>
                                <m:t>𝜕</m:t>
                              </m:r>
                            </m:e>
                            <m:sup>
                              <m:r>
                                <a:rPr lang="en-US" altLang="zh-TW" sz="1800" b="0" i="1" smtClean="0">
                                  <a:latin typeface="Cambria Math"/>
                                </a:rPr>
                                <m:t>2</m:t>
                              </m:r>
                            </m:sup>
                          </m:sSup>
                          <m:r>
                            <m:rPr>
                              <m:sty m:val="p"/>
                            </m:rPr>
                            <a:rPr lang="el-GR" altLang="zh-TW" sz="1800" b="0" i="1" smtClean="0">
                              <a:latin typeface="Cambria Math"/>
                              <a:ea typeface="Cambria Math"/>
                            </a:rPr>
                            <m:t>Ψ</m:t>
                          </m:r>
                        </m:num>
                        <m:den>
                          <m:r>
                            <a:rPr lang="zh-TW" altLang="en-US" sz="1800" b="0" i="1" smtClean="0">
                              <a:latin typeface="Cambria Math"/>
                            </a:rPr>
                            <m:t>𝜕</m:t>
                          </m:r>
                          <m:sSup>
                            <m:sSupPr>
                              <m:ctrlPr>
                                <a:rPr lang="en-US" altLang="zh-TW" sz="1800" b="0" i="1" smtClean="0">
                                  <a:latin typeface="Cambria Math" panose="02040503050406030204" pitchFamily="18" charset="0"/>
                                </a:rPr>
                              </m:ctrlPr>
                            </m:sSupPr>
                            <m:e>
                              <m:r>
                                <a:rPr lang="en-US" altLang="zh-TW" sz="1800" b="0" i="1" smtClean="0">
                                  <a:latin typeface="Cambria Math"/>
                                </a:rPr>
                                <m:t>𝑥</m:t>
                              </m:r>
                            </m:e>
                            <m:sup>
                              <m:r>
                                <a:rPr lang="en-US" altLang="zh-TW" sz="1800" b="0" i="1" smtClean="0">
                                  <a:latin typeface="Cambria Math"/>
                                </a:rPr>
                                <m:t>2</m:t>
                              </m:r>
                            </m:sup>
                          </m:sSup>
                        </m:den>
                      </m:f>
                      <m:r>
                        <a:rPr lang="en-US" altLang="zh-TW" sz="1800" b="0" i="1" smtClean="0">
                          <a:latin typeface="Cambria Math"/>
                        </a:rPr>
                        <m:t>+</m:t>
                      </m:r>
                      <m:r>
                        <a:rPr lang="en-US" altLang="zh-TW" sz="1800" b="0" i="1" smtClean="0">
                          <a:latin typeface="Cambria Math"/>
                        </a:rPr>
                        <m:t>𝑉</m:t>
                      </m:r>
                      <m:d>
                        <m:dPr>
                          <m:ctrlPr>
                            <a:rPr lang="en-US" altLang="zh-TW" sz="1800" b="0" i="1" smtClean="0">
                              <a:latin typeface="Cambria Math" panose="02040503050406030204" pitchFamily="18" charset="0"/>
                            </a:rPr>
                          </m:ctrlPr>
                        </m:dPr>
                        <m:e>
                          <m:r>
                            <a:rPr lang="en-US" altLang="zh-TW" sz="1800" b="0" i="1" smtClean="0">
                              <a:latin typeface="Cambria Math"/>
                            </a:rPr>
                            <m:t>𝑥</m:t>
                          </m:r>
                        </m:e>
                      </m:d>
                      <m:r>
                        <m:rPr>
                          <m:sty m:val="p"/>
                        </m:rPr>
                        <a:rPr lang="el-GR" altLang="zh-TW" sz="1800" i="1">
                          <a:latin typeface="Cambria Math"/>
                          <a:ea typeface="Cambria Math"/>
                        </a:rPr>
                        <m:t>Ψ</m:t>
                      </m:r>
                      <m:r>
                        <a:rPr lang="en-US" altLang="zh-TW" sz="1800" b="0" i="1" smtClean="0">
                          <a:latin typeface="Cambria Math"/>
                        </a:rPr>
                        <m:t>=</m:t>
                      </m:r>
                      <m:r>
                        <a:rPr lang="en-US" altLang="zh-TW" sz="1800" i="1">
                          <a:latin typeface="Cambria Math"/>
                          <a:ea typeface="Cambria Math"/>
                        </a:rPr>
                        <m:t>𝑖</m:t>
                      </m:r>
                      <m:r>
                        <a:rPr lang="en-US" altLang="zh-TW" sz="1800" i="1">
                          <a:latin typeface="Cambria Math"/>
                          <a:ea typeface="Cambria Math"/>
                        </a:rPr>
                        <m:t>ℏ</m:t>
                      </m:r>
                      <m:f>
                        <m:fPr>
                          <m:ctrlPr>
                            <a:rPr lang="en-US" altLang="zh-TW" sz="1800" i="1">
                              <a:latin typeface="Cambria Math" panose="02040503050406030204" pitchFamily="18" charset="0"/>
                              <a:ea typeface="Cambria Math"/>
                            </a:rPr>
                          </m:ctrlPr>
                        </m:fPr>
                        <m:num>
                          <m:r>
                            <a:rPr lang="zh-TW" altLang="en-US" sz="1800" i="1">
                              <a:latin typeface="Cambria Math"/>
                              <a:ea typeface="Cambria Math"/>
                            </a:rPr>
                            <m:t>𝜕</m:t>
                          </m:r>
                          <m:r>
                            <m:rPr>
                              <m:sty m:val="p"/>
                            </m:rPr>
                            <a:rPr lang="el-GR" altLang="zh-TW" sz="1800" i="1">
                              <a:latin typeface="Cambria Math"/>
                              <a:ea typeface="Cambria Math"/>
                            </a:rPr>
                            <m:t>Ψ</m:t>
                          </m:r>
                        </m:num>
                        <m:den>
                          <m:r>
                            <a:rPr lang="zh-TW" altLang="en-US" sz="1800" i="1">
                              <a:latin typeface="Cambria Math"/>
                              <a:ea typeface="Cambria Math"/>
                            </a:rPr>
                            <m:t>𝜕</m:t>
                          </m:r>
                          <m:r>
                            <a:rPr lang="en-US" altLang="zh-TW" sz="1800" i="1">
                              <a:latin typeface="Cambria Math"/>
                              <a:ea typeface="Cambria Math"/>
                            </a:rPr>
                            <m:t>𝑡</m:t>
                          </m:r>
                        </m:den>
                      </m:f>
                    </m:oMath>
                  </m:oMathPara>
                </a14:m>
                <a:endParaRPr lang="zh-TW" altLang="en-US" sz="1800" dirty="0"/>
              </a:p>
            </p:txBody>
          </p:sp>
        </mc:Choice>
        <mc:Fallback xmlns="">
          <p:sp>
            <p:nvSpPr>
              <p:cNvPr id="17" name="文字方塊 16"/>
              <p:cNvSpPr txBox="1">
                <a:spLocks noRot="1" noChangeAspect="1" noMove="1" noResize="1" noEditPoints="1" noAdjustHandles="1" noChangeArrowheads="1" noChangeShapeType="1" noTextEdit="1"/>
              </p:cNvSpPr>
              <p:nvPr/>
            </p:nvSpPr>
            <p:spPr bwMode="auto">
              <a:xfrm>
                <a:off x="4087527" y="4797152"/>
                <a:ext cx="3035318" cy="648126"/>
              </a:xfrm>
              <a:prstGeom prst="rect">
                <a:avLst/>
              </a:prstGeom>
              <a:blipFill>
                <a:blip r:embed="rId6"/>
                <a:stretch>
                  <a:fillRect b="-5769"/>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18" name="文字方塊 17"/>
              <p:cNvSpPr txBox="1"/>
              <p:nvPr/>
            </p:nvSpPr>
            <p:spPr bwMode="auto">
              <a:xfrm>
                <a:off x="6481165" y="777978"/>
                <a:ext cx="929100" cy="369332"/>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m:rPr>
                          <m:sty m:val="p"/>
                        </m:rPr>
                        <a:rPr lang="el-GR" altLang="zh-TW" sz="1800" i="1" smtClean="0">
                          <a:latin typeface="Cambria Math"/>
                          <a:ea typeface="Cambria Math"/>
                        </a:rPr>
                        <m:t>Ψ</m:t>
                      </m:r>
                      <m:d>
                        <m:dPr>
                          <m:ctrlPr>
                            <a:rPr lang="el-GR" altLang="zh-TW" sz="1800" i="1" smtClean="0">
                              <a:latin typeface="Cambria Math" panose="02040503050406030204" pitchFamily="18" charset="0"/>
                              <a:ea typeface="Cambria Math"/>
                            </a:rPr>
                          </m:ctrlPr>
                        </m:dPr>
                        <m:e>
                          <m:r>
                            <a:rPr lang="en-US" altLang="zh-TW" sz="1800" b="0" i="1" smtClean="0">
                              <a:latin typeface="Cambria Math"/>
                              <a:ea typeface="Cambria Math"/>
                            </a:rPr>
                            <m:t>𝑥</m:t>
                          </m:r>
                          <m:r>
                            <a:rPr lang="en-US" altLang="zh-TW" sz="1800" b="0" i="1" smtClean="0">
                              <a:latin typeface="Cambria Math"/>
                              <a:ea typeface="Cambria Math"/>
                            </a:rPr>
                            <m:t>,</m:t>
                          </m:r>
                          <m:r>
                            <a:rPr lang="en-US" altLang="zh-TW" sz="1800" b="0" i="1" smtClean="0">
                              <a:latin typeface="Cambria Math"/>
                              <a:ea typeface="Cambria Math"/>
                            </a:rPr>
                            <m:t>𝑡</m:t>
                          </m:r>
                        </m:e>
                      </m:d>
                    </m:oMath>
                  </m:oMathPara>
                </a14:m>
                <a:endParaRPr lang="zh-TW" altLang="en-US" sz="1800" dirty="0"/>
              </a:p>
            </p:txBody>
          </p:sp>
        </mc:Choice>
        <mc:Fallback xmlns="">
          <p:sp>
            <p:nvSpPr>
              <p:cNvPr id="18" name="文字方塊 17"/>
              <p:cNvSpPr txBox="1">
                <a:spLocks noRot="1" noChangeAspect="1" noMove="1" noResize="1" noEditPoints="1" noAdjustHandles="1" noChangeArrowheads="1" noChangeShapeType="1" noTextEdit="1"/>
              </p:cNvSpPr>
              <p:nvPr/>
            </p:nvSpPr>
            <p:spPr bwMode="auto">
              <a:xfrm>
                <a:off x="6481165" y="777978"/>
                <a:ext cx="929100" cy="369332"/>
              </a:xfrm>
              <a:prstGeom prst="rect">
                <a:avLst/>
              </a:prstGeom>
              <a:blipFill>
                <a:blip r:embed="rId7"/>
                <a:stretch>
                  <a:fillRect/>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3" name="文字方塊 23">
                <a:extLst>
                  <a:ext uri="{FF2B5EF4-FFF2-40B4-BE49-F238E27FC236}">
                    <a16:creationId xmlns:a16="http://schemas.microsoft.com/office/drawing/2014/main" id="{958B7009-72A0-8385-E000-A21C8EF0D6F9}"/>
                  </a:ext>
                </a:extLst>
              </p:cNvPr>
              <p:cNvSpPr txBox="1"/>
              <p:nvPr/>
            </p:nvSpPr>
            <p:spPr bwMode="auto">
              <a:xfrm>
                <a:off x="1005787" y="5994830"/>
                <a:ext cx="2791084" cy="648126"/>
              </a:xfrm>
              <a:prstGeom prst="rect">
                <a:avLst/>
              </a:prstGeom>
              <a:solidFill>
                <a:srgbClr val="FFFF00"/>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a:rPr>
                                <m:t>𝑑</m:t>
                              </m:r>
                            </m:e>
                            <m:sup>
                              <m:r>
                                <a:rPr lang="en-US" altLang="zh-TW" sz="1800" b="0" i="1" smtClean="0">
                                  <a:latin typeface="Cambria Math"/>
                                </a:rPr>
                                <m:t>2</m:t>
                              </m:r>
                            </m:sup>
                          </m:sSup>
                          <m:sSub>
                            <m:sSubPr>
                              <m:ctrlPr>
                                <a:rPr lang="en-US" altLang="zh-TW" sz="1800" i="1">
                                  <a:latin typeface="Cambria Math" panose="02040503050406030204" pitchFamily="18" charset="0"/>
                                </a:rPr>
                              </m:ctrlPr>
                            </m:sSubPr>
                            <m:e>
                              <m:r>
                                <a:rPr lang="zh-TW" altLang="en-US" sz="1800" i="1">
                                  <a:latin typeface="Cambria Math"/>
                                </a:rPr>
                                <m:t>𝜓</m:t>
                              </m:r>
                            </m:e>
                            <m:sub>
                              <m:r>
                                <a:rPr lang="en-US" altLang="zh-TW" sz="1800" i="1">
                                  <a:latin typeface="Cambria Math"/>
                                </a:rPr>
                                <m:t>𝐸</m:t>
                              </m:r>
                            </m:sub>
                          </m:sSub>
                        </m:num>
                        <m:den>
                          <m:r>
                            <a:rPr lang="en-US" altLang="zh-TW" sz="1800" b="0" i="1" smtClean="0">
                              <a:latin typeface="Cambria Math"/>
                            </a:rPr>
                            <m:t>𝑑</m:t>
                          </m:r>
                          <m:sSup>
                            <m:sSupPr>
                              <m:ctrlPr>
                                <a:rPr lang="en-US" altLang="zh-TW" sz="1800" b="0" i="1" smtClean="0">
                                  <a:latin typeface="Cambria Math" panose="02040503050406030204" pitchFamily="18" charset="0"/>
                                </a:rPr>
                              </m:ctrlPr>
                            </m:sSupPr>
                            <m:e>
                              <m:r>
                                <a:rPr lang="en-US" altLang="zh-TW" sz="1800" b="0" i="1" smtClean="0">
                                  <a:latin typeface="Cambria Math"/>
                                </a:rPr>
                                <m:t>𝑥</m:t>
                              </m:r>
                            </m:e>
                            <m:sup>
                              <m:r>
                                <a:rPr lang="en-US" altLang="zh-TW" sz="1800" b="0" i="1" smtClean="0">
                                  <a:latin typeface="Cambria Math"/>
                                </a:rPr>
                                <m:t>2</m:t>
                              </m:r>
                            </m:sup>
                          </m:sSup>
                        </m:den>
                      </m:f>
                      <m:r>
                        <a:rPr lang="en-US" altLang="zh-TW" sz="1800" b="0" i="1" smtClean="0">
                          <a:latin typeface="Cambria Math"/>
                        </a:rPr>
                        <m:t>=</m:t>
                      </m:r>
                      <m:f>
                        <m:fPr>
                          <m:ctrlPr>
                            <a:rPr lang="en-US" altLang="zh-TW" sz="1800" i="1">
                              <a:latin typeface="Cambria Math" panose="02040503050406030204" pitchFamily="18" charset="0"/>
                            </a:rPr>
                          </m:ctrlPr>
                        </m:fPr>
                        <m:num>
                          <m:r>
                            <a:rPr lang="en-US" altLang="zh-TW" sz="1800" b="0" i="1" smtClean="0">
                              <a:latin typeface="Cambria Math"/>
                            </a:rPr>
                            <m:t>2</m:t>
                          </m:r>
                          <m:r>
                            <a:rPr lang="en-US" altLang="zh-TW" sz="1800" b="0" i="1" smtClean="0">
                              <a:latin typeface="Cambria Math"/>
                            </a:rPr>
                            <m:t>𝑚</m:t>
                          </m:r>
                        </m:num>
                        <m:den>
                          <m:sSup>
                            <m:sSupPr>
                              <m:ctrlPr>
                                <a:rPr lang="en-US" altLang="zh-TW" sz="1800" i="1">
                                  <a:latin typeface="Cambria Math" panose="02040503050406030204" pitchFamily="18" charset="0"/>
                                </a:rPr>
                              </m:ctrlPr>
                            </m:sSupPr>
                            <m:e>
                              <m:r>
                                <a:rPr lang="en-US" altLang="zh-TW" sz="1800" i="1">
                                  <a:latin typeface="Cambria Math"/>
                                  <a:ea typeface="Cambria Math"/>
                                </a:rPr>
                                <m:t>ℏ</m:t>
                              </m:r>
                            </m:e>
                            <m:sup>
                              <m:r>
                                <a:rPr lang="en-US" altLang="zh-TW" sz="1800" i="1">
                                  <a:latin typeface="Cambria Math"/>
                                </a:rPr>
                                <m:t>2</m:t>
                              </m:r>
                            </m:sup>
                          </m:sSup>
                        </m:den>
                      </m:f>
                      <m:d>
                        <m:dPr>
                          <m:begChr m:val="["/>
                          <m:endChr m:val="]"/>
                          <m:ctrlPr>
                            <a:rPr lang="en-US" altLang="zh-TW" sz="1800" b="0" i="1" smtClean="0">
                              <a:latin typeface="Cambria Math" panose="02040503050406030204" pitchFamily="18" charset="0"/>
                            </a:rPr>
                          </m:ctrlPr>
                        </m:dPr>
                        <m:e>
                          <m:r>
                            <a:rPr lang="en-US" altLang="zh-TW" sz="1800" i="1">
                              <a:latin typeface="Cambria Math"/>
                            </a:rPr>
                            <m:t>𝑉</m:t>
                          </m:r>
                          <m:d>
                            <m:dPr>
                              <m:ctrlPr>
                                <a:rPr lang="en-US" altLang="zh-TW" sz="1800" i="1">
                                  <a:latin typeface="Cambria Math" panose="02040503050406030204" pitchFamily="18" charset="0"/>
                                </a:rPr>
                              </m:ctrlPr>
                            </m:dPr>
                            <m:e>
                              <m:r>
                                <a:rPr lang="en-US" altLang="zh-TW" sz="1800" i="1">
                                  <a:latin typeface="Cambria Math"/>
                                </a:rPr>
                                <m:t>𝑥</m:t>
                              </m:r>
                            </m:e>
                          </m:d>
                          <m:r>
                            <a:rPr lang="en-US" altLang="zh-TW" sz="1800" b="0" i="1" smtClean="0">
                              <a:latin typeface="Cambria Math"/>
                            </a:rPr>
                            <m:t>−</m:t>
                          </m:r>
                          <m:r>
                            <a:rPr lang="en-US" altLang="zh-TW" sz="1800" b="0" i="1" smtClean="0">
                              <a:latin typeface="Cambria Math"/>
                            </a:rPr>
                            <m:t>𝐸</m:t>
                          </m:r>
                        </m:e>
                      </m:d>
                      <m:sSub>
                        <m:sSubPr>
                          <m:ctrlPr>
                            <a:rPr lang="en-US" altLang="zh-TW" sz="1800" i="1">
                              <a:latin typeface="Cambria Math" panose="02040503050406030204" pitchFamily="18" charset="0"/>
                            </a:rPr>
                          </m:ctrlPr>
                        </m:sSubPr>
                        <m:e>
                          <m:r>
                            <a:rPr lang="zh-TW" altLang="en-US" sz="1800" i="1">
                              <a:latin typeface="Cambria Math"/>
                            </a:rPr>
                            <m:t>𝜓</m:t>
                          </m:r>
                        </m:e>
                        <m:sub>
                          <m:r>
                            <a:rPr lang="en-US" altLang="zh-TW" sz="1800" i="1">
                              <a:latin typeface="Cambria Math"/>
                            </a:rPr>
                            <m:t>𝐸</m:t>
                          </m:r>
                        </m:sub>
                      </m:sSub>
                    </m:oMath>
                  </m:oMathPara>
                </a14:m>
                <a:endParaRPr lang="zh-TW" altLang="en-US" sz="1800" dirty="0"/>
              </a:p>
            </p:txBody>
          </p:sp>
        </mc:Choice>
        <mc:Fallback xmlns="">
          <p:sp>
            <p:nvSpPr>
              <p:cNvPr id="3" name="文字方塊 23">
                <a:extLst>
                  <a:ext uri="{FF2B5EF4-FFF2-40B4-BE49-F238E27FC236}">
                    <a16:creationId xmlns:a16="http://schemas.microsoft.com/office/drawing/2014/main" id="{958B7009-72A0-8385-E000-A21C8EF0D6F9}"/>
                  </a:ext>
                </a:extLst>
              </p:cNvPr>
              <p:cNvSpPr txBox="1">
                <a:spLocks noRot="1" noChangeAspect="1" noMove="1" noResize="1" noEditPoints="1" noAdjustHandles="1" noChangeArrowheads="1" noChangeShapeType="1" noTextEdit="1"/>
              </p:cNvSpPr>
              <p:nvPr/>
            </p:nvSpPr>
            <p:spPr bwMode="auto">
              <a:xfrm>
                <a:off x="1005787" y="5994830"/>
                <a:ext cx="2791084" cy="648126"/>
              </a:xfrm>
              <a:prstGeom prst="rect">
                <a:avLst/>
              </a:prstGeom>
              <a:blipFill>
                <a:blip r:embed="rId8"/>
                <a:stretch>
                  <a:fillRect b="-3774"/>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76602EA0-ED7F-AF0B-4412-F6188292E515}"/>
                  </a:ext>
                </a:extLst>
              </p:cNvPr>
              <p:cNvSpPr txBox="1"/>
              <p:nvPr/>
            </p:nvSpPr>
            <p:spPr>
              <a:xfrm>
                <a:off x="3744861" y="6157307"/>
                <a:ext cx="5472608" cy="369332"/>
              </a:xfrm>
              <a:prstGeom prst="rect">
                <a:avLst/>
              </a:prstGeom>
              <a:noFill/>
            </p:spPr>
            <p:txBody>
              <a:bodyPr wrap="square" rtlCol="0">
                <a:spAutoFit/>
              </a:bodyPr>
              <a:lstStyle/>
              <a:p>
                <a:pPr algn="l"/>
                <a:r>
                  <a:rPr lang="en-GB" sz="1800" dirty="0" err="1">
                    <a:latin typeface="+mj-lt"/>
                    <a:ea typeface="PMingLiU" panose="02020500000000000000" pitchFamily="18" charset="-120"/>
                  </a:rPr>
                  <a:t>薛丁格方程式的延伸算出了完全正確的能量值</a:t>
                </a:r>
                <a:r>
                  <a:rPr lang="en-GB" sz="1800" dirty="0">
                    <a:latin typeface="+mj-lt"/>
                    <a:ea typeface="PMingLiU" panose="02020500000000000000" pitchFamily="18" charset="-120"/>
                  </a:rPr>
                  <a:t>：</a:t>
                </a:r>
                <a14:m>
                  <m:oMath xmlns:m="http://schemas.openxmlformats.org/officeDocument/2006/math">
                    <m:r>
                      <a:rPr lang="en-US" sz="1800" b="0" i="1" dirty="0" smtClean="0">
                        <a:latin typeface="Cambria Math" panose="02040503050406030204" pitchFamily="18" charset="0"/>
                        <a:ea typeface="PMingLiU" panose="02020500000000000000" pitchFamily="18" charset="-120"/>
                      </a:rPr>
                      <m:t>𝐸</m:t>
                    </m:r>
                  </m:oMath>
                </a14:m>
                <a:r>
                  <a:rPr lang="en-TW" sz="1800" dirty="0">
                    <a:latin typeface="+mj-lt"/>
                    <a:ea typeface="PMingLiU" panose="02020500000000000000" pitchFamily="18" charset="-120"/>
                  </a:rPr>
                  <a:t>。</a:t>
                </a:r>
              </a:p>
            </p:txBody>
          </p:sp>
        </mc:Choice>
        <mc:Fallback xmlns="">
          <p:sp>
            <p:nvSpPr>
              <p:cNvPr id="4" name="TextBox 3">
                <a:extLst>
                  <a:ext uri="{FF2B5EF4-FFF2-40B4-BE49-F238E27FC236}">
                    <a16:creationId xmlns:a16="http://schemas.microsoft.com/office/drawing/2014/main" id="{76602EA0-ED7F-AF0B-4412-F6188292E515}"/>
                  </a:ext>
                </a:extLst>
              </p:cNvPr>
              <p:cNvSpPr txBox="1">
                <a:spLocks noRot="1" noChangeAspect="1" noMove="1" noResize="1" noEditPoints="1" noAdjustHandles="1" noChangeArrowheads="1" noChangeShapeType="1" noTextEdit="1"/>
              </p:cNvSpPr>
              <p:nvPr/>
            </p:nvSpPr>
            <p:spPr>
              <a:xfrm>
                <a:off x="3744861" y="6157307"/>
                <a:ext cx="5472608" cy="369332"/>
              </a:xfrm>
              <a:prstGeom prst="rect">
                <a:avLst/>
              </a:prstGeom>
              <a:blipFill>
                <a:blip r:embed="rId9"/>
                <a:stretch>
                  <a:fillRect l="-926" t="-6452" b="-19355"/>
                </a:stretch>
              </a:blipFill>
            </p:spPr>
            <p:txBody>
              <a:bodyPr/>
              <a:lstStyle/>
              <a:p>
                <a:r>
                  <a:rPr lang="en-TW">
                    <a:noFill/>
                  </a:rPr>
                  <a:t> </a:t>
                </a:r>
              </a:p>
            </p:txBody>
          </p:sp>
        </mc:Fallback>
      </mc:AlternateContent>
    </p:spTree>
    <p:extLst>
      <p:ext uri="{BB962C8B-B14F-4D97-AF65-F5344CB8AC3E}">
        <p14:creationId xmlns:p14="http://schemas.microsoft.com/office/powerpoint/2010/main" val="12234132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9"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1760" y="908051"/>
            <a:ext cx="3555390" cy="502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文字方塊 6"/>
          <p:cNvSpPr txBox="1">
            <a:spLocks noChangeArrowheads="1"/>
          </p:cNvSpPr>
          <p:nvPr/>
        </p:nvSpPr>
        <p:spPr bwMode="auto">
          <a:xfrm>
            <a:off x="2538150" y="442913"/>
            <a:ext cx="3429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en-US" altLang="zh-TW" sz="1800" dirty="0">
                <a:latin typeface="+mj-lt"/>
              </a:rPr>
              <a:t>A total of four papers in 1926</a:t>
            </a:r>
            <a:endParaRPr lang="zh-TW" altLang="en-US" sz="1800" dirty="0">
              <a:latin typeface="+mj-lt"/>
            </a:endParaRPr>
          </a:p>
        </p:txBody>
      </p:sp>
      <p:sp>
        <p:nvSpPr>
          <p:cNvPr id="65541" name="文字方塊 7"/>
          <p:cNvSpPr txBox="1">
            <a:spLocks noChangeArrowheads="1"/>
          </p:cNvSpPr>
          <p:nvPr/>
        </p:nvSpPr>
        <p:spPr bwMode="auto">
          <a:xfrm>
            <a:off x="611559" y="6021288"/>
            <a:ext cx="800380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更令人驚奇的是，薛丁格證明了波動力學與矩陣力學</a:t>
            </a:r>
            <a:r>
              <a:rPr lang="zh-TW" altLang="en-US" sz="1800" dirty="0">
                <a:solidFill>
                  <a:srgbClr val="FF0000"/>
                </a:solidFill>
              </a:rPr>
              <a:t>數學上</a:t>
            </a:r>
            <a:r>
              <a:rPr lang="zh-TW" altLang="en-US" sz="1800" dirty="0"/>
              <a:t>是等價的！</a:t>
            </a:r>
          </a:p>
        </p:txBody>
      </p:sp>
    </p:spTree>
    <p:extLst>
      <p:ext uri="{BB962C8B-B14F-4D97-AF65-F5344CB8AC3E}">
        <p14:creationId xmlns:p14="http://schemas.microsoft.com/office/powerpoint/2010/main" val="28358390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4205"/>
          <p:cNvPicPr>
            <a:picLocks noChangeAspect="1" noChangeArrowheads="1"/>
          </p:cNvPicPr>
          <p:nvPr/>
        </p:nvPicPr>
        <p:blipFill>
          <a:blip r:embed="rId2">
            <a:extLst>
              <a:ext uri="{28A0092B-C50C-407E-A947-70E740481C1C}">
                <a14:useLocalDpi xmlns:a14="http://schemas.microsoft.com/office/drawing/2010/main" val="0"/>
              </a:ext>
            </a:extLst>
          </a:blip>
          <a:srcRect l="73788" t="30794" r="4884" b="32162"/>
          <a:stretch>
            <a:fillRect/>
          </a:stretch>
        </p:blipFill>
        <p:spPr bwMode="auto">
          <a:xfrm>
            <a:off x="133052" y="1889476"/>
            <a:ext cx="1857375" cy="192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12"/>
          <p:cNvSpPr/>
          <p:nvPr/>
        </p:nvSpPr>
        <p:spPr>
          <a:xfrm>
            <a:off x="1618159" y="1889476"/>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矩形 13"/>
          <p:cNvSpPr/>
          <p:nvPr/>
        </p:nvSpPr>
        <p:spPr>
          <a:xfrm>
            <a:off x="1618159" y="3684451"/>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5" name="矩形 14"/>
          <p:cNvSpPr/>
          <p:nvPr/>
        </p:nvSpPr>
        <p:spPr>
          <a:xfrm>
            <a:off x="133052" y="3670777"/>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a:off x="133052" y="1889475"/>
            <a:ext cx="372268" cy="1308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6562" name="文字方塊 8"/>
          <p:cNvSpPr txBox="1">
            <a:spLocks noChangeArrowheads="1"/>
          </p:cNvSpPr>
          <p:nvPr/>
        </p:nvSpPr>
        <p:spPr bwMode="auto">
          <a:xfrm>
            <a:off x="2537488" y="3892754"/>
            <a:ext cx="46817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這才是原子中的電子！電子波如駐波一般！</a:t>
            </a:r>
            <a:endParaRPr lang="en-US" altLang="zh-TW" sz="1800" dirty="0"/>
          </a:p>
        </p:txBody>
      </p:sp>
      <p:sp>
        <p:nvSpPr>
          <p:cNvPr id="66563" name="文字方塊 9"/>
          <p:cNvSpPr txBox="1">
            <a:spLocks noChangeArrowheads="1"/>
          </p:cNvSpPr>
          <p:nvPr/>
        </p:nvSpPr>
        <p:spPr bwMode="auto">
          <a:xfrm>
            <a:off x="0" y="3892198"/>
            <a:ext cx="244827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這不是原子中的電子！</a:t>
            </a:r>
          </a:p>
        </p:txBody>
      </p:sp>
      <p:pic>
        <p:nvPicPr>
          <p:cNvPr id="66564" name="圖片 10" descr="afg02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5199" y="1526170"/>
            <a:ext cx="1647825" cy="234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descr="http://ciani.phy.uic.edu/PHYS107/Bohr.gif"/>
          <p:cNvPicPr>
            <a:picLocks noChangeAspect="1" noChangeArrowheads="1"/>
          </p:cNvPicPr>
          <p:nvPr/>
        </p:nvPicPr>
        <p:blipFill>
          <a:blip r:embed="rId4">
            <a:extLst>
              <a:ext uri="{28A0092B-C50C-407E-A947-70E740481C1C}">
                <a14:useLocalDpi xmlns:a14="http://schemas.microsoft.com/office/drawing/2010/main" val="0"/>
              </a:ext>
            </a:extLst>
          </a:blip>
          <a:srcRect l="9657" b="3110"/>
          <a:stretch>
            <a:fillRect/>
          </a:stretch>
        </p:blipFill>
        <p:spPr bwMode="auto">
          <a:xfrm>
            <a:off x="2555776" y="2004739"/>
            <a:ext cx="1945407" cy="187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向右箭號 10"/>
          <p:cNvSpPr/>
          <p:nvPr/>
        </p:nvSpPr>
        <p:spPr>
          <a:xfrm>
            <a:off x="6358149" y="2709866"/>
            <a:ext cx="889914"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p:cNvSpPr txBox="1"/>
          <p:nvPr/>
        </p:nvSpPr>
        <p:spPr bwMode="auto">
          <a:xfrm>
            <a:off x="5652120" y="4530252"/>
            <a:ext cx="324267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駐波在數學上可以以能階表示</a:t>
            </a:r>
          </a:p>
        </p:txBody>
      </p:sp>
      <p:sp>
        <p:nvSpPr>
          <p:cNvPr id="2" name="向右箭號 1"/>
          <p:cNvSpPr/>
          <p:nvPr/>
        </p:nvSpPr>
        <p:spPr>
          <a:xfrm>
            <a:off x="2085482" y="2771358"/>
            <a:ext cx="362581"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7" name="Picture 5" descr="D:\Dropbox\Documents\課程\YoungTextBook\Images\Chapter39\A_Images\A_Figures_and_Photos\39_24_Figure.jpg"/>
          <p:cNvPicPr>
            <a:picLocks noChangeAspect="1" noChangeArrowheads="1"/>
          </p:cNvPicPr>
          <p:nvPr/>
        </p:nvPicPr>
        <p:blipFill rotWithShape="1">
          <a:blip r:embed="rId5">
            <a:extLst>
              <a:ext uri="{28A0092B-C50C-407E-A947-70E740481C1C}">
                <a14:useLocalDpi xmlns:a14="http://schemas.microsoft.com/office/drawing/2010/main" val="0"/>
              </a:ext>
            </a:extLst>
          </a:blip>
          <a:srcRect l="87677" t="14127" b="9674"/>
          <a:stretch/>
        </p:blipFill>
        <p:spPr bwMode="auto">
          <a:xfrm>
            <a:off x="7956376" y="374401"/>
            <a:ext cx="1053234" cy="3976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descr="4205"/>
          <p:cNvPicPr>
            <a:picLocks noChangeAspect="1" noChangeArrowheads="1"/>
          </p:cNvPicPr>
          <p:nvPr/>
        </p:nvPicPr>
        <p:blipFill rotWithShape="1">
          <a:blip r:embed="rId2">
            <a:extLst>
              <a:ext uri="{28A0092B-C50C-407E-A947-70E740481C1C}">
                <a14:useLocalDpi xmlns:a14="http://schemas.microsoft.com/office/drawing/2010/main" val="0"/>
              </a:ext>
            </a:extLst>
          </a:blip>
          <a:srcRect l="80700" t="60993" r="15161" b="32162"/>
          <a:stretch/>
        </p:blipFill>
        <p:spPr bwMode="auto">
          <a:xfrm>
            <a:off x="7956376" y="1240771"/>
            <a:ext cx="288656" cy="285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 descr="D:\Dropbox\Documents\課程\YoungTextBook\Images\Chapter39\A_Images\A_Figures_and_Photos\39_24_Figure.jpg"/>
          <p:cNvPicPr>
            <a:picLocks noChangeAspect="1" noChangeArrowheads="1"/>
          </p:cNvPicPr>
          <p:nvPr/>
        </p:nvPicPr>
        <p:blipFill rotWithShape="1">
          <a:blip r:embed="rId5">
            <a:extLst>
              <a:ext uri="{28A0092B-C50C-407E-A947-70E740481C1C}">
                <a14:useLocalDpi xmlns:a14="http://schemas.microsoft.com/office/drawing/2010/main" val="0"/>
              </a:ext>
            </a:extLst>
          </a:blip>
          <a:srcRect l="53089" t="14128" r="39224" b="9675"/>
          <a:stretch/>
        </p:blipFill>
        <p:spPr bwMode="auto">
          <a:xfrm>
            <a:off x="7299341" y="374401"/>
            <a:ext cx="657035" cy="3976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矩形 19"/>
          <p:cNvSpPr/>
          <p:nvPr/>
        </p:nvSpPr>
        <p:spPr>
          <a:xfrm>
            <a:off x="7956376" y="374220"/>
            <a:ext cx="188360" cy="3824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文字方塊 15"/>
          <p:cNvSpPr txBox="1">
            <a:spLocks noChangeArrowheads="1"/>
          </p:cNvSpPr>
          <p:nvPr/>
        </p:nvSpPr>
        <p:spPr bwMode="auto">
          <a:xfrm>
            <a:off x="1804293" y="5084250"/>
            <a:ext cx="594909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注意海森堡的矩陣力學的</a:t>
            </a:r>
            <a:r>
              <a:rPr lang="zh-TW" altLang="en-US" sz="1800" dirty="0">
                <a:solidFill>
                  <a:srgbClr val="FF0000"/>
                </a:solidFill>
              </a:rPr>
              <a:t>唯一出發點</a:t>
            </a:r>
            <a:r>
              <a:rPr lang="zh-TW" altLang="en-US" sz="1800" dirty="0"/>
              <a:t>，就是</a:t>
            </a:r>
            <a:r>
              <a:rPr lang="zh-TW" altLang="en-US" sz="1800" dirty="0">
                <a:solidFill>
                  <a:srgbClr val="FF0000"/>
                </a:solidFill>
              </a:rPr>
              <a:t>一系列的能階</a:t>
            </a:r>
            <a:endParaRPr lang="zh-TW" altLang="en-US" sz="1800" dirty="0"/>
          </a:p>
        </p:txBody>
      </p:sp>
      <p:sp>
        <p:nvSpPr>
          <p:cNvPr id="22" name="文字方塊 11"/>
          <p:cNvSpPr txBox="1">
            <a:spLocks noChangeArrowheads="1"/>
          </p:cNvSpPr>
          <p:nvPr/>
        </p:nvSpPr>
        <p:spPr bwMode="auto">
          <a:xfrm>
            <a:off x="1815370" y="5588306"/>
            <a:ext cx="555388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就這一點矩陣力學與波動力學兩者真是等價的！</a:t>
            </a:r>
          </a:p>
        </p:txBody>
      </p:sp>
    </p:spTree>
    <p:extLst>
      <p:ext uri="{BB962C8B-B14F-4D97-AF65-F5344CB8AC3E}">
        <p14:creationId xmlns:p14="http://schemas.microsoft.com/office/powerpoint/2010/main" val="3116977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additive="base">
                                        <p:cTn id="23" dur="500" fill="hold"/>
                                        <p:tgtEl>
                                          <p:spTgt spid="19"/>
                                        </p:tgtEl>
                                        <p:attrNameLst>
                                          <p:attrName>ppt_x</p:attrName>
                                        </p:attrNameLst>
                                      </p:cBhvr>
                                      <p:tavLst>
                                        <p:tav tm="0">
                                          <p:val>
                                            <p:strVal val="#ppt_x"/>
                                          </p:val>
                                        </p:tav>
                                        <p:tav tm="100000">
                                          <p:val>
                                            <p:strVal val="#ppt_x"/>
                                          </p:val>
                                        </p:tav>
                                      </p:tavLst>
                                    </p:anim>
                                    <p:anim calcmode="lin" valueType="num">
                                      <p:cBhvr additive="base">
                                        <p:cTn id="24" dur="500" fill="hold"/>
                                        <p:tgtEl>
                                          <p:spTgt spid="19"/>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 calcmode="lin" valueType="num">
                                      <p:cBhvr additive="base">
                                        <p:cTn id="33" dur="500" fill="hold"/>
                                        <p:tgtEl>
                                          <p:spTgt spid="21"/>
                                        </p:tgtEl>
                                        <p:attrNameLst>
                                          <p:attrName>ppt_x</p:attrName>
                                        </p:attrNameLst>
                                      </p:cBhvr>
                                      <p:tavLst>
                                        <p:tav tm="0">
                                          <p:val>
                                            <p:strVal val="#ppt_x"/>
                                          </p:val>
                                        </p:tav>
                                        <p:tav tm="100000">
                                          <p:val>
                                            <p:strVal val="#ppt_x"/>
                                          </p:val>
                                        </p:tav>
                                      </p:tavLst>
                                    </p:anim>
                                    <p:anim calcmode="lin" valueType="num">
                                      <p:cBhvr additive="base">
                                        <p:cTn id="34" dur="500" fill="hold"/>
                                        <p:tgtEl>
                                          <p:spTgt spid="21"/>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P spid="20" grpId="0" animBg="1"/>
      <p:bldP spid="21" grpId="0"/>
      <p:bldP spid="2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bwMode="auto">
          <a:xfrm>
            <a:off x="1014968" y="1391116"/>
            <a:ext cx="727280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altLang="zh-TW" sz="2000" dirty="0"/>
              <a:t>Bohr’s new theory is “Quite artificial. I</a:t>
            </a:r>
            <a:r>
              <a:rPr lang="zh-TW" altLang="en-US" sz="2000" dirty="0"/>
              <a:t> </a:t>
            </a:r>
            <a:r>
              <a:rPr lang="en-US" altLang="zh-TW" sz="2000" dirty="0"/>
              <a:t>would rather be a cobbler or a casino worker than a physicist if this is where physics is headed.</a:t>
            </a:r>
            <a:endParaRPr lang="zh-TW" altLang="en-US" sz="2000" dirty="0"/>
          </a:p>
        </p:txBody>
      </p:sp>
      <p:sp>
        <p:nvSpPr>
          <p:cNvPr id="3" name="文字方塊 2"/>
          <p:cNvSpPr txBox="1"/>
          <p:nvPr/>
        </p:nvSpPr>
        <p:spPr bwMode="auto">
          <a:xfrm>
            <a:off x="6382185" y="3315500"/>
            <a:ext cx="201622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en-US" altLang="zh-TW" sz="2000" dirty="0"/>
              <a:t>Einstein</a:t>
            </a:r>
            <a:r>
              <a:rPr lang="zh-TW" altLang="en-US" sz="2000" dirty="0"/>
              <a:t> </a:t>
            </a:r>
            <a:r>
              <a:rPr lang="en-US" altLang="zh-TW" sz="2000" dirty="0"/>
              <a:t>to Born</a:t>
            </a:r>
            <a:endParaRPr lang="zh-TW" altLang="en-US" sz="2000" dirty="0"/>
          </a:p>
        </p:txBody>
      </p:sp>
      <p:sp>
        <p:nvSpPr>
          <p:cNvPr id="4" name="文字方塊 3"/>
          <p:cNvSpPr txBox="1"/>
          <p:nvPr/>
        </p:nvSpPr>
        <p:spPr bwMode="auto">
          <a:xfrm>
            <a:off x="981585" y="2327220"/>
            <a:ext cx="7488832" cy="874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lnSpc>
                <a:spcPct val="150000"/>
              </a:lnSpc>
              <a:spcBef>
                <a:spcPct val="0"/>
              </a:spcBef>
              <a:buFontTx/>
              <a:buNone/>
            </a:pPr>
            <a:r>
              <a:rPr lang="zh-TW" altLang="en-US" sz="1800" dirty="0"/>
              <a:t>波爾的新理論實在非常人工而做作。如果物理是朝著這個方向發展的話，我寧可當個修補的鞋匠，或是在輕浮的賭場工作，也不要當物理學家。</a:t>
            </a:r>
            <a:endParaRPr lang="en-US" altLang="zh-TW" sz="1800" dirty="0"/>
          </a:p>
        </p:txBody>
      </p:sp>
      <p:sp>
        <p:nvSpPr>
          <p:cNvPr id="5" name="文字方塊 4"/>
          <p:cNvSpPr txBox="1"/>
          <p:nvPr/>
        </p:nvSpPr>
        <p:spPr bwMode="auto">
          <a:xfrm>
            <a:off x="979432" y="384745"/>
            <a:ext cx="60486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但老一輩的物理學家不希望看到古典的物理原則被推翻，</a:t>
            </a:r>
          </a:p>
        </p:txBody>
      </p:sp>
      <p:sp>
        <p:nvSpPr>
          <p:cNvPr id="6" name="文字方塊 5"/>
          <p:cNvSpPr txBox="1"/>
          <p:nvPr/>
        </p:nvSpPr>
        <p:spPr bwMode="auto">
          <a:xfrm>
            <a:off x="981585" y="816793"/>
            <a:ext cx="60465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更加厭惡這些革命新理論拼拼湊湊的虛浮與含混！</a:t>
            </a:r>
          </a:p>
        </p:txBody>
      </p:sp>
      <p:pic>
        <p:nvPicPr>
          <p:cNvPr id="151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3319426"/>
            <a:ext cx="2401207" cy="33148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08460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2706" name="文字方塊 2"/>
          <p:cNvSpPr txBox="1">
            <a:spLocks noChangeArrowheads="1"/>
          </p:cNvSpPr>
          <p:nvPr/>
        </p:nvSpPr>
        <p:spPr bwMode="auto">
          <a:xfrm>
            <a:off x="2195513" y="620713"/>
            <a:ext cx="45005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更仔細一點說：</a:t>
            </a:r>
          </a:p>
        </p:txBody>
      </p:sp>
      <p:pic>
        <p:nvPicPr>
          <p:cNvPr id="72707" name="Picture 4" descr="1823"/>
          <p:cNvPicPr>
            <a:picLocks noChangeAspect="1" noChangeArrowheads="1"/>
          </p:cNvPicPr>
          <p:nvPr/>
        </p:nvPicPr>
        <p:blipFill>
          <a:blip r:embed="rId2">
            <a:extLst>
              <a:ext uri="{28A0092B-C50C-407E-A947-70E740481C1C}">
                <a14:useLocalDpi xmlns:a14="http://schemas.microsoft.com/office/drawing/2010/main" val="0"/>
              </a:ext>
            </a:extLst>
          </a:blip>
          <a:srcRect l="13219" t="27608" b="39320"/>
          <a:stretch>
            <a:fillRect/>
          </a:stretch>
        </p:blipFill>
        <p:spPr bwMode="auto">
          <a:xfrm>
            <a:off x="2268538" y="1700213"/>
            <a:ext cx="24177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8" name="Picture 5" descr="1824"/>
          <p:cNvPicPr>
            <a:picLocks noChangeAspect="1" noChangeArrowheads="1"/>
          </p:cNvPicPr>
          <p:nvPr/>
        </p:nvPicPr>
        <p:blipFill>
          <a:blip r:embed="rId3">
            <a:extLst>
              <a:ext uri="{28A0092B-C50C-407E-A947-70E740481C1C}">
                <a14:useLocalDpi xmlns:a14="http://schemas.microsoft.com/office/drawing/2010/main" val="0"/>
              </a:ext>
            </a:extLst>
          </a:blip>
          <a:srcRect l="34267" r="33859" b="12506"/>
          <a:stretch>
            <a:fillRect/>
          </a:stretch>
        </p:blipFill>
        <p:spPr bwMode="auto">
          <a:xfrm>
            <a:off x="2268538" y="2997200"/>
            <a:ext cx="2857500" cy="264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9" name="文字方塊 5"/>
          <p:cNvSpPr txBox="1">
            <a:spLocks noChangeArrowheads="1"/>
          </p:cNvSpPr>
          <p:nvPr/>
        </p:nvSpPr>
        <p:spPr bwMode="auto">
          <a:xfrm>
            <a:off x="2268538" y="1052513"/>
            <a:ext cx="5356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一個周期波可以分解成一系列正弦波的疊加！</a:t>
            </a:r>
          </a:p>
        </p:txBody>
      </p:sp>
      <p:pic>
        <p:nvPicPr>
          <p:cNvPr id="7" name="Picture 6" descr="182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00750" y="1714500"/>
            <a:ext cx="2701925"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文字方塊 7"/>
          <p:cNvSpPr txBox="1">
            <a:spLocks noChangeArrowheads="1"/>
          </p:cNvSpPr>
          <p:nvPr/>
        </p:nvSpPr>
        <p:spPr bwMode="auto">
          <a:xfrm>
            <a:off x="2268538" y="5876925"/>
            <a:ext cx="4464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長笛聲波各個成分的分量（振幅）</a:t>
            </a:r>
          </a:p>
        </p:txBody>
      </p:sp>
    </p:spTree>
    <p:extLst>
      <p:ext uri="{BB962C8B-B14F-4D97-AF65-F5344CB8AC3E}">
        <p14:creationId xmlns:p14="http://schemas.microsoft.com/office/powerpoint/2010/main" val="35779156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fill="hold" nodeType="clickEffect">
                                  <p:stCondLst>
                                    <p:cond delay="0"/>
                                  </p:stCondLst>
                                  <p:childTnLst>
                                    <p:anim calcmode="lin" valueType="num">
                                      <p:cBhvr additive="base">
                                        <p:cTn id="12" dur="500"/>
                                        <p:tgtEl>
                                          <p:spTgt spid="7"/>
                                        </p:tgtEl>
                                        <p:attrNameLst>
                                          <p:attrName>ppt_x</p:attrName>
                                        </p:attrNameLst>
                                      </p:cBhvr>
                                      <p:tavLst>
                                        <p:tav tm="0">
                                          <p:val>
                                            <p:strVal val="ppt_x"/>
                                          </p:val>
                                        </p:tav>
                                        <p:tav tm="100000">
                                          <p:val>
                                            <p:strVal val="ppt_x"/>
                                          </p:val>
                                        </p:tav>
                                      </p:tavLst>
                                    </p:anim>
                                    <p:anim calcmode="lin" valueType="num">
                                      <p:cBhvr additive="base">
                                        <p:cTn id="13" dur="500"/>
                                        <p:tgtEl>
                                          <p:spTgt spid="7"/>
                                        </p:tgtEl>
                                        <p:attrNameLst>
                                          <p:attrName>ppt_y</p:attrName>
                                        </p:attrNameLst>
                                      </p:cBhvr>
                                      <p:tavLst>
                                        <p:tav tm="0">
                                          <p:val>
                                            <p:strVal val="ppt_y"/>
                                          </p:val>
                                        </p:tav>
                                        <p:tav tm="100000">
                                          <p:val>
                                            <p:strVal val="1+ppt_h/2"/>
                                          </p:val>
                                        </p:tav>
                                      </p:tavLst>
                                    </p:anim>
                                    <p:set>
                                      <p:cBhvr>
                                        <p:cTn id="1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271" name="Picture 4" descr="1823"/>
          <p:cNvPicPr>
            <a:picLocks noChangeAspect="1" noChangeArrowheads="1"/>
          </p:cNvPicPr>
          <p:nvPr/>
        </p:nvPicPr>
        <p:blipFill>
          <a:blip r:embed="rId2">
            <a:extLst>
              <a:ext uri="{28A0092B-C50C-407E-A947-70E740481C1C}">
                <a14:useLocalDpi xmlns:a14="http://schemas.microsoft.com/office/drawing/2010/main" val="0"/>
              </a:ext>
            </a:extLst>
          </a:blip>
          <a:srcRect l="13219" t="27608" b="39320"/>
          <a:stretch>
            <a:fillRect/>
          </a:stretch>
        </p:blipFill>
        <p:spPr bwMode="auto">
          <a:xfrm>
            <a:off x="500063" y="1071563"/>
            <a:ext cx="241776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5" descr="1824"/>
          <p:cNvPicPr>
            <a:picLocks noChangeAspect="1" noChangeArrowheads="1"/>
          </p:cNvPicPr>
          <p:nvPr/>
        </p:nvPicPr>
        <p:blipFill>
          <a:blip r:embed="rId3">
            <a:extLst>
              <a:ext uri="{28A0092B-C50C-407E-A947-70E740481C1C}">
                <a14:useLocalDpi xmlns:a14="http://schemas.microsoft.com/office/drawing/2010/main" val="0"/>
              </a:ext>
            </a:extLst>
          </a:blip>
          <a:srcRect l="34267" r="33859" b="12506"/>
          <a:stretch>
            <a:fillRect/>
          </a:stretch>
        </p:blipFill>
        <p:spPr bwMode="auto">
          <a:xfrm>
            <a:off x="3779838" y="836613"/>
            <a:ext cx="22860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266" name="Object 2"/>
          <p:cNvGraphicFramePr>
            <a:graphicFrameLocks noChangeAspect="1"/>
          </p:cNvGraphicFramePr>
          <p:nvPr/>
        </p:nvGraphicFramePr>
        <p:xfrm>
          <a:off x="3214688" y="1500188"/>
          <a:ext cx="349250" cy="336550"/>
        </p:xfrm>
        <a:graphic>
          <a:graphicData uri="http://schemas.openxmlformats.org/presentationml/2006/ole">
            <mc:AlternateContent xmlns:mc="http://schemas.openxmlformats.org/markup-compatibility/2006">
              <mc:Choice xmlns:v="urn:schemas-microsoft-com:vml" Requires="v">
                <p:oleObj name="Equation" r:id="rId4" imgW="126720" imgH="101520" progId="Equation.3">
                  <p:embed/>
                </p:oleObj>
              </mc:Choice>
              <mc:Fallback>
                <p:oleObj name="Equation" r:id="rId4" imgW="126720" imgH="101520" progId="Equation.3">
                  <p:embed/>
                  <p:pic>
                    <p:nvPicPr>
                      <p:cNvPr id="1126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4688" y="1500188"/>
                        <a:ext cx="34925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267" name="Object 3"/>
          <p:cNvGraphicFramePr>
            <a:graphicFrameLocks noChangeAspect="1"/>
          </p:cNvGraphicFramePr>
          <p:nvPr/>
        </p:nvGraphicFramePr>
        <p:xfrm>
          <a:off x="7235825" y="981075"/>
          <a:ext cx="522288" cy="1808163"/>
        </p:xfrm>
        <a:graphic>
          <a:graphicData uri="http://schemas.openxmlformats.org/presentationml/2006/ole">
            <mc:AlternateContent xmlns:mc="http://schemas.openxmlformats.org/markup-compatibility/2006">
              <mc:Choice xmlns:v="urn:schemas-microsoft-com:vml" Requires="v">
                <p:oleObj name="Equation" r:id="rId6" imgW="330120" imgH="1143000" progId="Equation.3">
                  <p:embed/>
                </p:oleObj>
              </mc:Choice>
              <mc:Fallback>
                <p:oleObj name="Equation" r:id="rId6" imgW="330120" imgH="1143000" progId="Equation.3">
                  <p:embed/>
                  <p:pic>
                    <p:nvPicPr>
                      <p:cNvPr id="11267"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35825" y="981075"/>
                        <a:ext cx="522288" cy="1808163"/>
                      </a:xfrm>
                      <a:prstGeom prst="rect">
                        <a:avLst/>
                      </a:prstGeom>
                      <a:solidFill>
                        <a:srgbClr val="FF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1268" name="Object 4"/>
          <p:cNvGraphicFramePr>
            <a:graphicFrameLocks noChangeAspect="1"/>
          </p:cNvGraphicFramePr>
          <p:nvPr/>
        </p:nvGraphicFramePr>
        <p:xfrm>
          <a:off x="6429375" y="1571625"/>
          <a:ext cx="349250" cy="336550"/>
        </p:xfrm>
        <a:graphic>
          <a:graphicData uri="http://schemas.openxmlformats.org/presentationml/2006/ole">
            <mc:AlternateContent xmlns:mc="http://schemas.openxmlformats.org/markup-compatibility/2006">
              <mc:Choice xmlns:v="urn:schemas-microsoft-com:vml" Requires="v">
                <p:oleObj name="Equation" r:id="rId8" imgW="126720" imgH="101520" progId="Equation.3">
                  <p:embed/>
                </p:oleObj>
              </mc:Choice>
              <mc:Fallback>
                <p:oleObj name="Equation" r:id="rId8" imgW="126720" imgH="101520" progId="Equation.3">
                  <p:embed/>
                  <p:pic>
                    <p:nvPicPr>
                      <p:cNvPr id="11268"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9375" y="1571625"/>
                        <a:ext cx="349250" cy="336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273" name="文字方塊 11"/>
          <p:cNvSpPr txBox="1">
            <a:spLocks noChangeArrowheads="1"/>
          </p:cNvSpPr>
          <p:nvPr/>
        </p:nvSpPr>
        <p:spPr bwMode="auto">
          <a:xfrm>
            <a:off x="1071563" y="3786188"/>
            <a:ext cx="4929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因此一個電子波的狀態可以以一個列來表示：</a:t>
            </a:r>
          </a:p>
        </p:txBody>
      </p:sp>
      <p:graphicFrame>
        <p:nvGraphicFramePr>
          <p:cNvPr id="11269" name="Object 5"/>
          <p:cNvGraphicFramePr>
            <a:graphicFrameLocks noChangeAspect="1"/>
          </p:cNvGraphicFramePr>
          <p:nvPr/>
        </p:nvGraphicFramePr>
        <p:xfrm>
          <a:off x="6072188" y="3286125"/>
          <a:ext cx="522287" cy="1808163"/>
        </p:xfrm>
        <a:graphic>
          <a:graphicData uri="http://schemas.openxmlformats.org/presentationml/2006/ole">
            <mc:AlternateContent xmlns:mc="http://schemas.openxmlformats.org/markup-compatibility/2006">
              <mc:Choice xmlns:v="urn:schemas-microsoft-com:vml" Requires="v">
                <p:oleObj name="Equation" r:id="rId9" imgW="330120" imgH="1143000" progId="Equation.3">
                  <p:embed/>
                </p:oleObj>
              </mc:Choice>
              <mc:Fallback>
                <p:oleObj name="Equation" r:id="rId9" imgW="330120" imgH="1143000" progId="Equation.3">
                  <p:embed/>
                  <p:pic>
                    <p:nvPicPr>
                      <p:cNvPr id="11269" name="Object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72188" y="3286125"/>
                        <a:ext cx="522287" cy="1808163"/>
                      </a:xfrm>
                      <a:prstGeom prst="rect">
                        <a:avLst/>
                      </a:prstGeom>
                      <a:solidFill>
                        <a:srgbClr val="FF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1274" name="圖片 1" descr="afg015.jpg"/>
          <p:cNvPicPr>
            <a:picLocks noChangeAspect="1"/>
          </p:cNvPicPr>
          <p:nvPr/>
        </p:nvPicPr>
        <p:blipFill>
          <a:blip r:embed="rId10">
            <a:extLst>
              <a:ext uri="{28A0092B-C50C-407E-A947-70E740481C1C}">
                <a14:useLocalDpi xmlns:a14="http://schemas.microsoft.com/office/drawing/2010/main" val="0"/>
              </a:ext>
            </a:extLst>
          </a:blip>
          <a:srcRect b="53726"/>
          <a:stretch>
            <a:fillRect/>
          </a:stretch>
        </p:blipFill>
        <p:spPr bwMode="auto">
          <a:xfrm>
            <a:off x="785813" y="4214813"/>
            <a:ext cx="2379662" cy="242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5" name="文字方塊 9"/>
          <p:cNvSpPr txBox="1">
            <a:spLocks noChangeArrowheads="1"/>
          </p:cNvSpPr>
          <p:nvPr/>
        </p:nvSpPr>
        <p:spPr bwMode="auto">
          <a:xfrm>
            <a:off x="3500438" y="5357813"/>
            <a:ext cx="48577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這有一點像一個向量以選定的座標分量來描寫！</a:t>
            </a:r>
          </a:p>
        </p:txBody>
      </p:sp>
      <p:graphicFrame>
        <p:nvGraphicFramePr>
          <p:cNvPr id="11270" name="Object 9"/>
          <p:cNvGraphicFramePr>
            <a:graphicFrameLocks noChangeAspect="1"/>
          </p:cNvGraphicFramePr>
          <p:nvPr/>
        </p:nvGraphicFramePr>
        <p:xfrm>
          <a:off x="4440238" y="5786438"/>
          <a:ext cx="1198562" cy="406400"/>
        </p:xfrm>
        <a:graphic>
          <a:graphicData uri="http://schemas.openxmlformats.org/presentationml/2006/ole">
            <mc:AlternateContent xmlns:mc="http://schemas.openxmlformats.org/markup-compatibility/2006">
              <mc:Choice xmlns:v="urn:schemas-microsoft-com:vml" Requires="v">
                <p:oleObj name="方程式" r:id="rId11" imgW="711000" imgH="241200" progId="Equation.3">
                  <p:embed/>
                </p:oleObj>
              </mc:Choice>
              <mc:Fallback>
                <p:oleObj name="方程式" r:id="rId11" imgW="711000" imgH="241200" progId="Equation.3">
                  <p:embed/>
                  <p:pic>
                    <p:nvPicPr>
                      <p:cNvPr id="11270" name="Object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40238" y="5786438"/>
                        <a:ext cx="1198562" cy="406400"/>
                      </a:xfrm>
                      <a:prstGeom prst="rect">
                        <a:avLst/>
                      </a:prstGeom>
                      <a:solidFill>
                        <a:srgbClr val="FFFF00"/>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276" name="文字方塊 11"/>
          <p:cNvSpPr txBox="1">
            <a:spLocks noChangeArrowheads="1"/>
          </p:cNvSpPr>
          <p:nvPr/>
        </p:nvSpPr>
        <p:spPr bwMode="auto">
          <a:xfrm>
            <a:off x="1187450" y="333375"/>
            <a:ext cx="61928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因此我們可以以分解後各個弦波的分量來描述任何一個波</a:t>
            </a:r>
          </a:p>
        </p:txBody>
      </p:sp>
    </p:spTree>
    <p:extLst>
      <p:ext uri="{BB962C8B-B14F-4D97-AF65-F5344CB8AC3E}">
        <p14:creationId xmlns:p14="http://schemas.microsoft.com/office/powerpoint/2010/main" val="34632856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275"/>
                                        </p:tgtEl>
                                        <p:attrNameLst>
                                          <p:attrName>style.visibility</p:attrName>
                                        </p:attrNameLst>
                                      </p:cBhvr>
                                      <p:to>
                                        <p:strVal val="visible"/>
                                      </p:to>
                                    </p:set>
                                    <p:anim calcmode="lin" valueType="num">
                                      <p:cBhvr additive="base">
                                        <p:cTn id="7" dur="500" fill="hold"/>
                                        <p:tgtEl>
                                          <p:spTgt spid="11275"/>
                                        </p:tgtEl>
                                        <p:attrNameLst>
                                          <p:attrName>ppt_x</p:attrName>
                                        </p:attrNameLst>
                                      </p:cBhvr>
                                      <p:tavLst>
                                        <p:tav tm="0">
                                          <p:val>
                                            <p:strVal val="#ppt_x"/>
                                          </p:val>
                                        </p:tav>
                                        <p:tav tm="100000">
                                          <p:val>
                                            <p:strVal val="#ppt_x"/>
                                          </p:val>
                                        </p:tav>
                                      </p:tavLst>
                                    </p:anim>
                                    <p:anim calcmode="lin" valueType="num">
                                      <p:cBhvr additive="base">
                                        <p:cTn id="8" dur="500" fill="hold"/>
                                        <p:tgtEl>
                                          <p:spTgt spid="1127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270"/>
                                        </p:tgtEl>
                                        <p:attrNameLst>
                                          <p:attrName>style.visibility</p:attrName>
                                        </p:attrNameLst>
                                      </p:cBhvr>
                                      <p:to>
                                        <p:strVal val="visible"/>
                                      </p:to>
                                    </p:set>
                                    <p:anim calcmode="lin" valueType="num">
                                      <p:cBhvr additive="base">
                                        <p:cTn id="11" dur="500" fill="hold"/>
                                        <p:tgtEl>
                                          <p:spTgt spid="11270"/>
                                        </p:tgtEl>
                                        <p:attrNameLst>
                                          <p:attrName>ppt_x</p:attrName>
                                        </p:attrNameLst>
                                      </p:cBhvr>
                                      <p:tavLst>
                                        <p:tav tm="0">
                                          <p:val>
                                            <p:strVal val="#ppt_x"/>
                                          </p:val>
                                        </p:tav>
                                        <p:tav tm="100000">
                                          <p:val>
                                            <p:strVal val="#ppt_x"/>
                                          </p:val>
                                        </p:tav>
                                      </p:tavLst>
                                    </p:anim>
                                    <p:anim calcmode="lin" valueType="num">
                                      <p:cBhvr additive="base">
                                        <p:cTn id="12" dur="500" fill="hold"/>
                                        <p:tgtEl>
                                          <p:spTgt spid="1127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274"/>
                                        </p:tgtEl>
                                        <p:attrNameLst>
                                          <p:attrName>style.visibility</p:attrName>
                                        </p:attrNameLst>
                                      </p:cBhvr>
                                      <p:to>
                                        <p:strVal val="visible"/>
                                      </p:to>
                                    </p:set>
                                    <p:anim calcmode="lin" valueType="num">
                                      <p:cBhvr additive="base">
                                        <p:cTn id="15" dur="500" fill="hold"/>
                                        <p:tgtEl>
                                          <p:spTgt spid="11274"/>
                                        </p:tgtEl>
                                        <p:attrNameLst>
                                          <p:attrName>ppt_x</p:attrName>
                                        </p:attrNameLst>
                                      </p:cBhvr>
                                      <p:tavLst>
                                        <p:tav tm="0">
                                          <p:val>
                                            <p:strVal val="#ppt_x"/>
                                          </p:val>
                                        </p:tav>
                                        <p:tav tm="100000">
                                          <p:val>
                                            <p:strVal val="#ppt_x"/>
                                          </p:val>
                                        </p:tav>
                                      </p:tavLst>
                                    </p:anim>
                                    <p:anim calcmode="lin" valueType="num">
                                      <p:cBhvr additive="base">
                                        <p:cTn id="16" dur="500" fill="hold"/>
                                        <p:tgtEl>
                                          <p:spTgt spid="112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75" grpId="0"/>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295" name="Picture 8" descr="wave7"/>
          <p:cNvPicPr>
            <a:picLocks noChangeAspect="1" noChangeArrowheads="1"/>
          </p:cNvPicPr>
          <p:nvPr/>
        </p:nvPicPr>
        <p:blipFill>
          <a:blip r:embed="rId2" cstate="print">
            <a:extLst>
              <a:ext uri="{28A0092B-C50C-407E-A947-70E740481C1C}">
                <a14:useLocalDpi xmlns:a14="http://schemas.microsoft.com/office/drawing/2010/main" val="0"/>
              </a:ext>
            </a:extLst>
          </a:blip>
          <a:srcRect l="7787" t="27310" r="59332" b="36058"/>
          <a:stretch>
            <a:fillRect/>
          </a:stretch>
        </p:blipFill>
        <p:spPr bwMode="auto">
          <a:xfrm>
            <a:off x="5422391" y="653205"/>
            <a:ext cx="1250380" cy="2111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6" name="文字方塊 3"/>
          <p:cNvSpPr txBox="1">
            <a:spLocks noChangeArrowheads="1"/>
          </p:cNvSpPr>
          <p:nvPr/>
        </p:nvSpPr>
        <p:spPr bwMode="auto">
          <a:xfrm>
            <a:off x="1367631" y="260350"/>
            <a:ext cx="5000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如果以原子內電子能階的波函數來類比正弦波：</a:t>
            </a:r>
          </a:p>
        </p:txBody>
      </p:sp>
      <p:graphicFrame>
        <p:nvGraphicFramePr>
          <p:cNvPr id="12290" name="Object 2"/>
          <p:cNvGraphicFramePr>
            <a:graphicFrameLocks noChangeAspect="1"/>
          </p:cNvGraphicFramePr>
          <p:nvPr>
            <p:extLst>
              <p:ext uri="{D42A27DB-BD31-4B8C-83A1-F6EECF244321}">
                <p14:modId xmlns:p14="http://schemas.microsoft.com/office/powerpoint/2010/main" val="923957822"/>
              </p:ext>
            </p:extLst>
          </p:nvPr>
        </p:nvGraphicFramePr>
        <p:xfrm>
          <a:off x="4932040" y="1610910"/>
          <a:ext cx="349250" cy="349250"/>
        </p:xfrm>
        <a:graphic>
          <a:graphicData uri="http://schemas.openxmlformats.org/presentationml/2006/ole">
            <mc:AlternateContent xmlns:mc="http://schemas.openxmlformats.org/markup-compatibility/2006">
              <mc:Choice xmlns:v="urn:schemas-microsoft-com:vml" Requires="v">
                <p:oleObj name="Equation" r:id="rId3" imgW="126720" imgH="126720" progId="Equation.3">
                  <p:embed/>
                </p:oleObj>
              </mc:Choice>
              <mc:Fallback>
                <p:oleObj name="Equation" r:id="rId3" imgW="126720" imgH="126720" progId="Equation.3">
                  <p:embed/>
                  <p:pic>
                    <p:nvPicPr>
                      <p:cNvPr id="1229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1610910"/>
                        <a:ext cx="349250" cy="349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297" name="文字方塊 5"/>
          <p:cNvSpPr txBox="1">
            <a:spLocks noChangeArrowheads="1"/>
          </p:cNvSpPr>
          <p:nvPr/>
        </p:nvSpPr>
        <p:spPr bwMode="auto">
          <a:xfrm>
            <a:off x="1150195" y="3125465"/>
            <a:ext cx="57864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那麼原子中一個電子波的狀態也可以以一個列來表示：</a:t>
            </a:r>
          </a:p>
        </p:txBody>
      </p:sp>
      <p:graphicFrame>
        <p:nvGraphicFramePr>
          <p:cNvPr id="12291" name="Object 3"/>
          <p:cNvGraphicFramePr>
            <a:graphicFrameLocks noChangeAspect="1"/>
          </p:cNvGraphicFramePr>
          <p:nvPr>
            <p:extLst>
              <p:ext uri="{D42A27DB-BD31-4B8C-83A1-F6EECF244321}">
                <p14:modId xmlns:p14="http://schemas.microsoft.com/office/powerpoint/2010/main" val="390577392"/>
              </p:ext>
            </p:extLst>
          </p:nvPr>
        </p:nvGraphicFramePr>
        <p:xfrm>
          <a:off x="6550870" y="3052440"/>
          <a:ext cx="522287" cy="1808163"/>
        </p:xfrm>
        <a:graphic>
          <a:graphicData uri="http://schemas.openxmlformats.org/presentationml/2006/ole">
            <mc:AlternateContent xmlns:mc="http://schemas.openxmlformats.org/markup-compatibility/2006">
              <mc:Choice xmlns:v="urn:schemas-microsoft-com:vml" Requires="v">
                <p:oleObj name="Equation" r:id="rId5" imgW="330120" imgH="1143000" progId="Equation.3">
                  <p:embed/>
                </p:oleObj>
              </mc:Choice>
              <mc:Fallback>
                <p:oleObj name="Equation" r:id="rId5" imgW="330120" imgH="1143000" progId="Equation.3">
                  <p:embed/>
                  <p:pic>
                    <p:nvPicPr>
                      <p:cNvPr id="12291"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0870" y="3052440"/>
                        <a:ext cx="522287" cy="1808163"/>
                      </a:xfrm>
                      <a:prstGeom prst="rect">
                        <a:avLst/>
                      </a:prstGeom>
                      <a:solidFill>
                        <a:srgbClr val="FFFFCC"/>
                      </a:solidFill>
                      <a:ln>
                        <a:noFill/>
                      </a:ln>
                      <a:effectLst/>
                    </p:spPr>
                  </p:pic>
                </p:oleObj>
              </mc:Fallback>
            </mc:AlternateContent>
          </a:graphicData>
        </a:graphic>
      </p:graphicFrame>
      <p:sp>
        <p:nvSpPr>
          <p:cNvPr id="12298" name="文字方塊 7"/>
          <p:cNvSpPr txBox="1">
            <a:spLocks noChangeArrowheads="1"/>
          </p:cNvSpPr>
          <p:nvPr/>
        </p:nvSpPr>
        <p:spPr bwMode="auto">
          <a:xfrm>
            <a:off x="1150195" y="3557265"/>
            <a:ext cx="4286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en-US" altLang="zh-TW" sz="1800" i="1"/>
              <a:t>a</a:t>
            </a:r>
            <a:r>
              <a:rPr lang="en-US" altLang="zh-TW" sz="1800" i="1" baseline="-25000"/>
              <a:t>i</a:t>
            </a:r>
            <a:r>
              <a:rPr lang="zh-TW" altLang="en-US" sz="1800" i="1" baseline="-25000"/>
              <a:t>  </a:t>
            </a:r>
            <a:r>
              <a:rPr lang="zh-TW" altLang="en-US" sz="1800"/>
              <a:t>就是該電子處於第 </a:t>
            </a:r>
            <a:r>
              <a:rPr lang="en-US" altLang="zh-TW" sz="1800" i="1"/>
              <a:t>i</a:t>
            </a:r>
            <a:r>
              <a:rPr lang="zh-TW" altLang="en-US" sz="1800"/>
              <a:t> 個能階的成分</a:t>
            </a:r>
          </a:p>
        </p:txBody>
      </p:sp>
      <p:pic>
        <p:nvPicPr>
          <p:cNvPr id="12299" name="Picture 11" descr="http://ciani.phy.uic.edu/PHYS107/Bohr.gif"/>
          <p:cNvPicPr>
            <a:picLocks noChangeAspect="1" noChangeArrowheads="1"/>
          </p:cNvPicPr>
          <p:nvPr/>
        </p:nvPicPr>
        <p:blipFill>
          <a:blip r:embed="rId7">
            <a:lum bright="-28000" contrast="30000"/>
            <a:extLst>
              <a:ext uri="{28A0092B-C50C-407E-A947-70E740481C1C}">
                <a14:useLocalDpi xmlns:a14="http://schemas.microsoft.com/office/drawing/2010/main" val="0"/>
              </a:ext>
            </a:extLst>
          </a:blip>
          <a:srcRect l="9657" b="3110"/>
          <a:stretch>
            <a:fillRect/>
          </a:stretch>
        </p:blipFill>
        <p:spPr bwMode="auto">
          <a:xfrm>
            <a:off x="2483768" y="778342"/>
            <a:ext cx="2095450" cy="2014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0" name="圖片 14" descr="afg003.jpg"/>
          <p:cNvPicPr>
            <a:picLocks noChangeAspect="1"/>
          </p:cNvPicPr>
          <p:nvPr/>
        </p:nvPicPr>
        <p:blipFill>
          <a:blip r:embed="rId8" cstate="print">
            <a:lum bright="-22000" contrast="20000"/>
            <a:extLst>
              <a:ext uri="{28A0092B-C50C-407E-A947-70E740481C1C}">
                <a14:useLocalDpi xmlns:a14="http://schemas.microsoft.com/office/drawing/2010/main" val="0"/>
              </a:ext>
            </a:extLst>
          </a:blip>
          <a:srcRect l="28009" r="9816"/>
          <a:stretch>
            <a:fillRect/>
          </a:stretch>
        </p:blipFill>
        <p:spPr bwMode="auto">
          <a:xfrm>
            <a:off x="1150195" y="778342"/>
            <a:ext cx="870086" cy="1943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292" name="Object 10"/>
          <p:cNvGraphicFramePr>
            <a:graphicFrameLocks noChangeAspect="1"/>
          </p:cNvGraphicFramePr>
          <p:nvPr>
            <p:extLst>
              <p:ext uri="{D42A27DB-BD31-4B8C-83A1-F6EECF244321}">
                <p14:modId xmlns:p14="http://schemas.microsoft.com/office/powerpoint/2010/main" val="1071454644"/>
              </p:ext>
            </p:extLst>
          </p:nvPr>
        </p:nvGraphicFramePr>
        <p:xfrm>
          <a:off x="1043039" y="4241478"/>
          <a:ext cx="422275" cy="1808162"/>
        </p:xfrm>
        <a:graphic>
          <a:graphicData uri="http://schemas.openxmlformats.org/presentationml/2006/ole">
            <mc:AlternateContent xmlns:mc="http://schemas.openxmlformats.org/markup-compatibility/2006">
              <mc:Choice xmlns:v="urn:schemas-microsoft-com:vml" Requires="v">
                <p:oleObj name="方程式" r:id="rId9" imgW="266400" imgH="1143000" progId="Equation.3">
                  <p:embed/>
                </p:oleObj>
              </mc:Choice>
              <mc:Fallback>
                <p:oleObj name="方程式" r:id="rId9" imgW="266400" imgH="1143000" progId="Equation.3">
                  <p:embed/>
                  <p:pic>
                    <p:nvPicPr>
                      <p:cNvPr id="12292" name="Object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43039" y="4241478"/>
                        <a:ext cx="422275" cy="1808162"/>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301" name="文字方塊 12"/>
          <p:cNvSpPr txBox="1">
            <a:spLocks noChangeArrowheads="1"/>
          </p:cNvSpPr>
          <p:nvPr/>
        </p:nvSpPr>
        <p:spPr bwMode="auto">
          <a:xfrm>
            <a:off x="1799482" y="4565328"/>
            <a:ext cx="13668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基態</a:t>
            </a:r>
          </a:p>
        </p:txBody>
      </p:sp>
      <p:graphicFrame>
        <p:nvGraphicFramePr>
          <p:cNvPr id="12293" name="Object 11"/>
          <p:cNvGraphicFramePr>
            <a:graphicFrameLocks noChangeAspect="1"/>
          </p:cNvGraphicFramePr>
          <p:nvPr>
            <p:extLst>
              <p:ext uri="{D42A27DB-BD31-4B8C-83A1-F6EECF244321}">
                <p14:modId xmlns:p14="http://schemas.microsoft.com/office/powerpoint/2010/main" val="1907598616"/>
              </p:ext>
            </p:extLst>
          </p:nvPr>
        </p:nvGraphicFramePr>
        <p:xfrm>
          <a:off x="2770239" y="4241478"/>
          <a:ext cx="422275" cy="1808162"/>
        </p:xfrm>
        <a:graphic>
          <a:graphicData uri="http://schemas.openxmlformats.org/presentationml/2006/ole">
            <mc:AlternateContent xmlns:mc="http://schemas.openxmlformats.org/markup-compatibility/2006">
              <mc:Choice xmlns:v="urn:schemas-microsoft-com:vml" Requires="v">
                <p:oleObj name="方程式" r:id="rId11" imgW="266400" imgH="1143000" progId="Equation.3">
                  <p:embed/>
                </p:oleObj>
              </mc:Choice>
              <mc:Fallback>
                <p:oleObj name="方程式" r:id="rId11" imgW="266400" imgH="1143000" progId="Equation.3">
                  <p:embed/>
                  <p:pic>
                    <p:nvPicPr>
                      <p:cNvPr id="12293" name="Object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70239" y="4241478"/>
                        <a:ext cx="422275" cy="1808162"/>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302" name="文字方塊 14"/>
          <p:cNvSpPr txBox="1">
            <a:spLocks noChangeArrowheads="1"/>
          </p:cNvSpPr>
          <p:nvPr/>
        </p:nvSpPr>
        <p:spPr bwMode="auto">
          <a:xfrm>
            <a:off x="3599707" y="4565328"/>
            <a:ext cx="11509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第二激態</a:t>
            </a:r>
          </a:p>
        </p:txBody>
      </p:sp>
      <p:graphicFrame>
        <p:nvGraphicFramePr>
          <p:cNvPr id="12294" name="Object 12"/>
          <p:cNvGraphicFramePr>
            <a:graphicFrameLocks noChangeAspect="1"/>
          </p:cNvGraphicFramePr>
          <p:nvPr>
            <p:extLst>
              <p:ext uri="{D42A27DB-BD31-4B8C-83A1-F6EECF244321}">
                <p14:modId xmlns:p14="http://schemas.microsoft.com/office/powerpoint/2010/main" val="3012182057"/>
              </p:ext>
            </p:extLst>
          </p:nvPr>
        </p:nvGraphicFramePr>
        <p:xfrm>
          <a:off x="5004048" y="4127972"/>
          <a:ext cx="642938" cy="2170112"/>
        </p:xfrm>
        <a:graphic>
          <a:graphicData uri="http://schemas.openxmlformats.org/presentationml/2006/ole">
            <mc:AlternateContent xmlns:mc="http://schemas.openxmlformats.org/markup-compatibility/2006">
              <mc:Choice xmlns:v="urn:schemas-microsoft-com:vml" Requires="v">
                <p:oleObj name="方程式" r:id="rId13" imgW="406080" imgH="1371600" progId="Equation.3">
                  <p:embed/>
                </p:oleObj>
              </mc:Choice>
              <mc:Fallback>
                <p:oleObj name="方程式" r:id="rId13" imgW="406080" imgH="1371600" progId="Equation.3">
                  <p:embed/>
                  <p:pic>
                    <p:nvPicPr>
                      <p:cNvPr id="12294" name="Object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004048" y="4127972"/>
                        <a:ext cx="642938" cy="2170112"/>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303" name="文字方塊 16"/>
          <p:cNvSpPr txBox="1">
            <a:spLocks noChangeArrowheads="1"/>
          </p:cNvSpPr>
          <p:nvPr/>
        </p:nvSpPr>
        <p:spPr bwMode="auto">
          <a:xfrm>
            <a:off x="5796136" y="5397971"/>
            <a:ext cx="25923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基態與第二激態的疊加</a:t>
            </a:r>
          </a:p>
        </p:txBody>
      </p:sp>
    </p:spTree>
    <p:extLst>
      <p:ext uri="{BB962C8B-B14F-4D97-AF65-F5344CB8AC3E}">
        <p14:creationId xmlns:p14="http://schemas.microsoft.com/office/powerpoint/2010/main" val="41900948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3314" name="Object 2"/>
          <p:cNvGraphicFramePr>
            <a:graphicFrameLocks noChangeAspect="1"/>
          </p:cNvGraphicFramePr>
          <p:nvPr/>
        </p:nvGraphicFramePr>
        <p:xfrm>
          <a:off x="6640513" y="909638"/>
          <a:ext cx="458787" cy="1593850"/>
        </p:xfrm>
        <a:graphic>
          <a:graphicData uri="http://schemas.openxmlformats.org/presentationml/2006/ole">
            <mc:AlternateContent xmlns:mc="http://schemas.openxmlformats.org/markup-compatibility/2006">
              <mc:Choice xmlns:v="urn:schemas-microsoft-com:vml" Requires="v">
                <p:oleObj name="方程式" r:id="rId2" imgW="330120" imgH="1143000" progId="Equation.3">
                  <p:embed/>
                </p:oleObj>
              </mc:Choice>
              <mc:Fallback>
                <p:oleObj name="方程式" r:id="rId2" imgW="330120" imgH="1143000" progId="Equation.3">
                  <p:embed/>
                  <p:pic>
                    <p:nvPicPr>
                      <p:cNvPr id="13314"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0513" y="909638"/>
                        <a:ext cx="458787" cy="1593850"/>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315" name="Object 3"/>
          <p:cNvGraphicFramePr>
            <a:graphicFrameLocks noChangeAspect="1"/>
          </p:cNvGraphicFramePr>
          <p:nvPr/>
        </p:nvGraphicFramePr>
        <p:xfrm>
          <a:off x="1908175" y="3141663"/>
          <a:ext cx="4994275" cy="1571625"/>
        </p:xfrm>
        <a:graphic>
          <a:graphicData uri="http://schemas.openxmlformats.org/presentationml/2006/ole">
            <mc:AlternateContent xmlns:mc="http://schemas.openxmlformats.org/markup-compatibility/2006">
              <mc:Choice xmlns:v="urn:schemas-microsoft-com:vml" Requires="v">
                <p:oleObj name="方程式" r:id="rId4" imgW="3632040" imgH="1143000" progId="Equation.3">
                  <p:embed/>
                </p:oleObj>
              </mc:Choice>
              <mc:Fallback>
                <p:oleObj name="方程式" r:id="rId4" imgW="3632040" imgH="1143000" progId="Equation.3">
                  <p:embed/>
                  <p:pic>
                    <p:nvPicPr>
                      <p:cNvPr id="13315"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8175" y="3141663"/>
                        <a:ext cx="4994275" cy="1571625"/>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316" name="文字方塊 4"/>
          <p:cNvSpPr txBox="1">
            <a:spLocks noChangeArrowheads="1"/>
          </p:cNvSpPr>
          <p:nvPr/>
        </p:nvSpPr>
        <p:spPr bwMode="auto">
          <a:xfrm>
            <a:off x="1187450" y="4868863"/>
            <a:ext cx="54292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en-US" altLang="zh-TW" sz="1800" i="1"/>
              <a:t>p</a:t>
            </a:r>
            <a:r>
              <a:rPr lang="en-US" altLang="zh-TW" sz="1800"/>
              <a:t>(</a:t>
            </a:r>
            <a:r>
              <a:rPr lang="en-US" altLang="zh-TW" sz="1800" i="1"/>
              <a:t>n</a:t>
            </a:r>
            <a:r>
              <a:rPr lang="en-US" altLang="zh-TW" sz="1800"/>
              <a:t>→</a:t>
            </a:r>
            <a:r>
              <a:rPr lang="en-US" altLang="zh-TW" sz="1800" i="1"/>
              <a:t>m</a:t>
            </a:r>
            <a:r>
              <a:rPr lang="en-US" altLang="zh-TW" sz="1800"/>
              <a:t>)</a:t>
            </a:r>
            <a:r>
              <a:rPr lang="zh-TW" altLang="en-US" sz="1800"/>
              <a:t>是將第 </a:t>
            </a:r>
            <a:r>
              <a:rPr lang="en-US" altLang="zh-TW" sz="1800" i="1"/>
              <a:t>n</a:t>
            </a:r>
            <a:r>
              <a:rPr lang="zh-TW" altLang="en-US" sz="1800" i="1"/>
              <a:t> </a:t>
            </a:r>
            <a:r>
              <a:rPr lang="zh-TW" altLang="en-US" sz="1800"/>
              <a:t>個能階帶到第 </a:t>
            </a:r>
            <a:r>
              <a:rPr lang="en-US" altLang="zh-TW" sz="1800" i="1"/>
              <a:t>m</a:t>
            </a:r>
            <a:r>
              <a:rPr lang="zh-TW" altLang="en-US" sz="1800"/>
              <a:t> 個能階的動作</a:t>
            </a:r>
          </a:p>
        </p:txBody>
      </p:sp>
      <p:sp>
        <p:nvSpPr>
          <p:cNvPr id="13317" name="文字方塊 8"/>
          <p:cNvSpPr txBox="1">
            <a:spLocks noChangeArrowheads="1"/>
          </p:cNvSpPr>
          <p:nvPr/>
        </p:nvSpPr>
        <p:spPr bwMode="auto">
          <a:xfrm>
            <a:off x="1187450" y="2565400"/>
            <a:ext cx="5286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那麼任何一個</a:t>
            </a:r>
            <a:r>
              <a:rPr lang="zh-TW" altLang="en-US" sz="1800">
                <a:solidFill>
                  <a:srgbClr val="FF0000"/>
                </a:solidFill>
              </a:rPr>
              <a:t>改變電子狀態的動作</a:t>
            </a:r>
            <a:r>
              <a:rPr lang="zh-TW" altLang="en-US" sz="1800"/>
              <a:t>便是一個矩陣！</a:t>
            </a:r>
          </a:p>
        </p:txBody>
      </p:sp>
      <p:sp>
        <p:nvSpPr>
          <p:cNvPr id="13318" name="文字方塊 5"/>
          <p:cNvSpPr txBox="1">
            <a:spLocks noChangeArrowheads="1"/>
          </p:cNvSpPr>
          <p:nvPr/>
        </p:nvSpPr>
        <p:spPr bwMode="auto">
          <a:xfrm>
            <a:off x="1239838" y="1196975"/>
            <a:ext cx="57864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如果原子中一個電子波的狀態可以以一個列來表示：</a:t>
            </a:r>
          </a:p>
        </p:txBody>
      </p:sp>
    </p:spTree>
    <p:extLst>
      <p:ext uri="{BB962C8B-B14F-4D97-AF65-F5344CB8AC3E}">
        <p14:creationId xmlns:p14="http://schemas.microsoft.com/office/powerpoint/2010/main" val="38633873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40" name="文字方塊 20"/>
          <p:cNvSpPr txBox="1">
            <a:spLocks noChangeArrowheads="1"/>
          </p:cNvSpPr>
          <p:nvPr/>
        </p:nvSpPr>
        <p:spPr bwMode="auto">
          <a:xfrm>
            <a:off x="755650" y="3429000"/>
            <a:ext cx="7286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電偶極正比於電子的位置，因此電子的位置可以看成躍遷的這個動作！</a:t>
            </a:r>
          </a:p>
        </p:txBody>
      </p:sp>
      <p:sp>
        <p:nvSpPr>
          <p:cNvPr id="14341" name="文字方塊 22"/>
          <p:cNvSpPr txBox="1">
            <a:spLocks noChangeArrowheads="1"/>
          </p:cNvSpPr>
          <p:nvPr/>
        </p:nvSpPr>
        <p:spPr bwMode="auto">
          <a:xfrm>
            <a:off x="1362075" y="4651375"/>
            <a:ext cx="6429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en-US" altLang="zh-TW" i="1"/>
              <a:t>x</a:t>
            </a:r>
            <a:endParaRPr lang="zh-TW" altLang="en-US" i="1"/>
          </a:p>
        </p:txBody>
      </p:sp>
      <p:sp>
        <p:nvSpPr>
          <p:cNvPr id="26" name="左-右雙向箭號 25"/>
          <p:cNvSpPr/>
          <p:nvPr/>
        </p:nvSpPr>
        <p:spPr>
          <a:xfrm>
            <a:off x="1790700" y="4794250"/>
            <a:ext cx="785813" cy="21431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343" name="文字方塊 26"/>
          <p:cNvSpPr txBox="1">
            <a:spLocks noChangeArrowheads="1"/>
          </p:cNvSpPr>
          <p:nvPr/>
        </p:nvSpPr>
        <p:spPr bwMode="auto">
          <a:xfrm>
            <a:off x="2790825" y="4651375"/>
            <a:ext cx="10715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en-US" altLang="zh-TW" i="1"/>
              <a:t>p = ex</a:t>
            </a:r>
            <a:endParaRPr lang="zh-TW" altLang="en-US" i="1"/>
          </a:p>
        </p:txBody>
      </p:sp>
      <p:sp>
        <p:nvSpPr>
          <p:cNvPr id="29" name="左-右雙向箭號 28"/>
          <p:cNvSpPr/>
          <p:nvPr/>
        </p:nvSpPr>
        <p:spPr>
          <a:xfrm>
            <a:off x="3933825" y="4794250"/>
            <a:ext cx="785813" cy="21431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14345" name="Picture 2" descr="4205"/>
          <p:cNvPicPr>
            <a:picLocks noChangeAspect="1" noChangeArrowheads="1"/>
          </p:cNvPicPr>
          <p:nvPr/>
        </p:nvPicPr>
        <p:blipFill>
          <a:blip r:embed="rId2">
            <a:extLst>
              <a:ext uri="{28A0092B-C50C-407E-A947-70E740481C1C}">
                <a14:useLocalDpi xmlns:a14="http://schemas.microsoft.com/office/drawing/2010/main" val="0"/>
              </a:ext>
            </a:extLst>
          </a:blip>
          <a:srcRect l="73788" t="30794" r="4884" b="32162"/>
          <a:stretch>
            <a:fillRect/>
          </a:stretch>
        </p:blipFill>
        <p:spPr bwMode="auto">
          <a:xfrm>
            <a:off x="4500563" y="1773238"/>
            <a:ext cx="1512887"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4" name="直線單箭頭接點 33"/>
          <p:cNvCxnSpPr/>
          <p:nvPr/>
        </p:nvCxnSpPr>
        <p:spPr>
          <a:xfrm rot="5400000">
            <a:off x="4893469" y="2809081"/>
            <a:ext cx="642938" cy="1428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14338" name="Object 3"/>
          <p:cNvGraphicFramePr>
            <a:graphicFrameLocks noChangeAspect="1"/>
          </p:cNvGraphicFramePr>
          <p:nvPr/>
        </p:nvGraphicFramePr>
        <p:xfrm>
          <a:off x="5286375" y="2773363"/>
          <a:ext cx="428625" cy="220662"/>
        </p:xfrm>
        <a:graphic>
          <a:graphicData uri="http://schemas.openxmlformats.org/presentationml/2006/ole">
            <mc:AlternateContent xmlns:mc="http://schemas.openxmlformats.org/markup-compatibility/2006">
              <mc:Choice xmlns:v="urn:schemas-microsoft-com:vml" Requires="v">
                <p:oleObj name="Equation" r:id="rId3" imgW="393480" imgH="203040" progId="Equation.3">
                  <p:embed/>
                </p:oleObj>
              </mc:Choice>
              <mc:Fallback>
                <p:oleObj name="Equation" r:id="rId3" imgW="393480" imgH="203040" progId="Equation.3">
                  <p:embed/>
                  <p:pic>
                    <p:nvPicPr>
                      <p:cNvPr id="14338"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6375" y="2773363"/>
                        <a:ext cx="428625" cy="220662"/>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347" name="文字方塊 19"/>
          <p:cNvSpPr txBox="1">
            <a:spLocks noChangeArrowheads="1"/>
          </p:cNvSpPr>
          <p:nvPr/>
        </p:nvSpPr>
        <p:spPr bwMode="auto">
          <a:xfrm>
            <a:off x="734176" y="2852738"/>
            <a:ext cx="5000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軌道的躍遷，正比於電子的電偶極</a:t>
            </a:r>
          </a:p>
        </p:txBody>
      </p:sp>
      <p:graphicFrame>
        <p:nvGraphicFramePr>
          <p:cNvPr id="14339" name="Object 6"/>
          <p:cNvGraphicFramePr>
            <a:graphicFrameLocks noChangeAspect="1"/>
          </p:cNvGraphicFramePr>
          <p:nvPr/>
        </p:nvGraphicFramePr>
        <p:xfrm>
          <a:off x="5076825" y="4365625"/>
          <a:ext cx="2236788" cy="1579563"/>
        </p:xfrm>
        <a:graphic>
          <a:graphicData uri="http://schemas.openxmlformats.org/presentationml/2006/ole">
            <mc:AlternateContent xmlns:mc="http://schemas.openxmlformats.org/markup-compatibility/2006">
              <mc:Choice xmlns:v="urn:schemas-microsoft-com:vml" Requires="v">
                <p:oleObj name="Equation" r:id="rId5" imgW="1295280" imgH="914400" progId="Equation.3">
                  <p:embed/>
                </p:oleObj>
              </mc:Choice>
              <mc:Fallback>
                <p:oleObj name="Equation" r:id="rId5" imgW="1295280" imgH="914400" progId="Equation.3">
                  <p:embed/>
                  <p:pic>
                    <p:nvPicPr>
                      <p:cNvPr id="14339"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6825" y="4365625"/>
                        <a:ext cx="2236788" cy="1579563"/>
                      </a:xfrm>
                      <a:prstGeom prst="rect">
                        <a:avLst/>
                      </a:prstGeom>
                      <a:solidFill>
                        <a:schemeClr val="bg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348" name="文字方塊 13"/>
          <p:cNvSpPr txBox="1">
            <a:spLocks noChangeArrowheads="1"/>
          </p:cNvSpPr>
          <p:nvPr/>
        </p:nvSpPr>
        <p:spPr bwMode="auto">
          <a:xfrm>
            <a:off x="755650" y="3933825"/>
            <a:ext cx="6769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如果躍遷的動作是一個矩陣，位置也應該是一個矩陣！</a:t>
            </a:r>
          </a:p>
        </p:txBody>
      </p:sp>
      <p:sp>
        <p:nvSpPr>
          <p:cNvPr id="14349" name="文字方塊 19"/>
          <p:cNvSpPr txBox="1">
            <a:spLocks noChangeArrowheads="1"/>
          </p:cNvSpPr>
          <p:nvPr/>
        </p:nvSpPr>
        <p:spPr bwMode="auto">
          <a:xfrm>
            <a:off x="755650" y="1052513"/>
            <a:ext cx="5000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軌道的躍遷是一個改變電子波狀態的動作</a:t>
            </a:r>
          </a:p>
        </p:txBody>
      </p:sp>
      <p:pic>
        <p:nvPicPr>
          <p:cNvPr id="14350" name="Picture 13" descr="C:\Users\Chia-Hung Chang\Downloads\Data\Knight\Media\Chapter39\Images\39_18Figure-F.jpg"/>
          <p:cNvPicPr>
            <a:picLocks noChangeAspect="1" noChangeArrowheads="1"/>
          </p:cNvPicPr>
          <p:nvPr/>
        </p:nvPicPr>
        <p:blipFill>
          <a:blip r:embed="rId7">
            <a:lum bright="-26000" contrast="20000"/>
            <a:extLst>
              <a:ext uri="{28A0092B-C50C-407E-A947-70E740481C1C}">
                <a14:useLocalDpi xmlns:a14="http://schemas.microsoft.com/office/drawing/2010/main" val="0"/>
              </a:ext>
            </a:extLst>
          </a:blip>
          <a:srcRect l="19073" b="2963"/>
          <a:stretch>
            <a:fillRect/>
          </a:stretch>
        </p:blipFill>
        <p:spPr bwMode="auto">
          <a:xfrm>
            <a:off x="6084888" y="333375"/>
            <a:ext cx="2486025"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1" name="文字方塊 14"/>
          <p:cNvSpPr txBox="1">
            <a:spLocks noChangeArrowheads="1"/>
          </p:cNvSpPr>
          <p:nvPr/>
        </p:nvSpPr>
        <p:spPr bwMode="auto">
          <a:xfrm>
            <a:off x="862124" y="5679550"/>
            <a:ext cx="50403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以上的陳述都是針對電子波的波動力學</a:t>
            </a:r>
          </a:p>
        </p:txBody>
      </p:sp>
      <p:sp>
        <p:nvSpPr>
          <p:cNvPr id="14352" name="文字方塊 15"/>
          <p:cNvSpPr txBox="1">
            <a:spLocks noChangeArrowheads="1"/>
          </p:cNvSpPr>
          <p:nvPr/>
        </p:nvSpPr>
        <p:spPr bwMode="auto">
          <a:xfrm>
            <a:off x="884879" y="6123781"/>
            <a:ext cx="43195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與矩陣力學在陳述上幾乎完全一致！</a:t>
            </a:r>
          </a:p>
        </p:txBody>
      </p:sp>
    </p:spTree>
    <p:extLst>
      <p:ext uri="{BB962C8B-B14F-4D97-AF65-F5344CB8AC3E}">
        <p14:creationId xmlns:p14="http://schemas.microsoft.com/office/powerpoint/2010/main" val="11255260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5362" name="Object 2"/>
          <p:cNvGraphicFramePr>
            <a:graphicFrameLocks noChangeAspect="1"/>
          </p:cNvGraphicFramePr>
          <p:nvPr/>
        </p:nvGraphicFramePr>
        <p:xfrm>
          <a:off x="3995738" y="692150"/>
          <a:ext cx="458787" cy="1593850"/>
        </p:xfrm>
        <a:graphic>
          <a:graphicData uri="http://schemas.openxmlformats.org/presentationml/2006/ole">
            <mc:AlternateContent xmlns:mc="http://schemas.openxmlformats.org/markup-compatibility/2006">
              <mc:Choice xmlns:v="urn:schemas-microsoft-com:vml" Requires="v">
                <p:oleObj name="方程式" r:id="rId2" imgW="330120" imgH="1143000" progId="Equation.3">
                  <p:embed/>
                </p:oleObj>
              </mc:Choice>
              <mc:Fallback>
                <p:oleObj name="方程式" r:id="rId2" imgW="330120" imgH="1143000" progId="Equation.3">
                  <p:embed/>
                  <p:pic>
                    <p:nvPicPr>
                      <p:cNvPr id="15362"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692150"/>
                        <a:ext cx="458787" cy="1593850"/>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363" name="Object 3"/>
          <p:cNvGraphicFramePr>
            <a:graphicFrameLocks noChangeAspect="1"/>
          </p:cNvGraphicFramePr>
          <p:nvPr/>
        </p:nvGraphicFramePr>
        <p:xfrm>
          <a:off x="2124075" y="3357563"/>
          <a:ext cx="4994275" cy="1571625"/>
        </p:xfrm>
        <a:graphic>
          <a:graphicData uri="http://schemas.openxmlformats.org/presentationml/2006/ole">
            <mc:AlternateContent xmlns:mc="http://schemas.openxmlformats.org/markup-compatibility/2006">
              <mc:Choice xmlns:v="urn:schemas-microsoft-com:vml" Requires="v">
                <p:oleObj name="方程式" r:id="rId4" imgW="3632040" imgH="1143000" progId="Equation.3">
                  <p:embed/>
                </p:oleObj>
              </mc:Choice>
              <mc:Fallback>
                <p:oleObj name="方程式" r:id="rId4" imgW="3632040" imgH="1143000" progId="Equation.3">
                  <p:embed/>
                  <p:pic>
                    <p:nvPicPr>
                      <p:cNvPr id="15363"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4075" y="3357563"/>
                        <a:ext cx="4994275" cy="1571625"/>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364" name="文字方塊 8"/>
          <p:cNvSpPr txBox="1">
            <a:spLocks noChangeArrowheads="1"/>
          </p:cNvSpPr>
          <p:nvPr/>
        </p:nvSpPr>
        <p:spPr bwMode="auto">
          <a:xfrm>
            <a:off x="1311275" y="2565400"/>
            <a:ext cx="5286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物理量</a:t>
            </a:r>
          </a:p>
        </p:txBody>
      </p:sp>
      <p:sp>
        <p:nvSpPr>
          <p:cNvPr id="15365" name="文字方塊 5"/>
          <p:cNvSpPr txBox="1">
            <a:spLocks noChangeArrowheads="1"/>
          </p:cNvSpPr>
          <p:nvPr/>
        </p:nvSpPr>
        <p:spPr bwMode="auto">
          <a:xfrm>
            <a:off x="1331913" y="1196975"/>
            <a:ext cx="8842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狀態</a:t>
            </a:r>
          </a:p>
        </p:txBody>
      </p:sp>
      <p:sp>
        <p:nvSpPr>
          <p:cNvPr id="7" name="向右箭號 6"/>
          <p:cNvSpPr/>
          <p:nvPr/>
        </p:nvSpPr>
        <p:spPr>
          <a:xfrm>
            <a:off x="2700338" y="1268413"/>
            <a:ext cx="576262" cy="2889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pic>
        <p:nvPicPr>
          <p:cNvPr id="15367" name="Picture 4" descr="1823"/>
          <p:cNvPicPr>
            <a:picLocks noChangeAspect="1" noChangeArrowheads="1"/>
          </p:cNvPicPr>
          <p:nvPr/>
        </p:nvPicPr>
        <p:blipFill>
          <a:blip r:embed="rId6">
            <a:extLst>
              <a:ext uri="{28A0092B-C50C-407E-A947-70E740481C1C}">
                <a14:useLocalDpi xmlns:a14="http://schemas.microsoft.com/office/drawing/2010/main" val="0"/>
              </a:ext>
            </a:extLst>
          </a:blip>
          <a:srcRect l="13219" t="31775" r="9242" b="47391"/>
          <a:stretch>
            <a:fillRect/>
          </a:stretch>
        </p:blipFill>
        <p:spPr bwMode="auto">
          <a:xfrm>
            <a:off x="5219700" y="1125538"/>
            <a:ext cx="2160588"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矩形 9"/>
          <p:cNvSpPr>
            <a:spLocks noChangeArrowheads="1"/>
          </p:cNvSpPr>
          <p:nvPr/>
        </p:nvSpPr>
        <p:spPr bwMode="auto">
          <a:xfrm>
            <a:off x="3635375" y="2565400"/>
            <a:ext cx="1800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a:t>改變狀態的動作</a:t>
            </a:r>
          </a:p>
        </p:txBody>
      </p:sp>
      <p:sp>
        <p:nvSpPr>
          <p:cNvPr id="11" name="向右箭號 10"/>
          <p:cNvSpPr/>
          <p:nvPr/>
        </p:nvSpPr>
        <p:spPr>
          <a:xfrm>
            <a:off x="2700338" y="2636838"/>
            <a:ext cx="576262" cy="2873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5370" name="文字方塊 11"/>
          <p:cNvSpPr txBox="1">
            <a:spLocks noChangeArrowheads="1"/>
          </p:cNvSpPr>
          <p:nvPr/>
        </p:nvSpPr>
        <p:spPr bwMode="auto">
          <a:xfrm>
            <a:off x="2051050" y="5229225"/>
            <a:ext cx="5400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這成為量子物理描述世界的數學模式！</a:t>
            </a:r>
          </a:p>
        </p:txBody>
      </p:sp>
    </p:spTree>
    <p:extLst>
      <p:ext uri="{BB962C8B-B14F-4D97-AF65-F5344CB8AC3E}">
        <p14:creationId xmlns:p14="http://schemas.microsoft.com/office/powerpoint/2010/main" val="873692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6386" name="Object 2"/>
          <p:cNvGraphicFramePr>
            <a:graphicFrameLocks noChangeAspect="1"/>
          </p:cNvGraphicFramePr>
          <p:nvPr/>
        </p:nvGraphicFramePr>
        <p:xfrm>
          <a:off x="1244600" y="1143000"/>
          <a:ext cx="6129338" cy="1571625"/>
        </p:xfrm>
        <a:graphic>
          <a:graphicData uri="http://schemas.openxmlformats.org/presentationml/2006/ole">
            <mc:AlternateContent xmlns:mc="http://schemas.openxmlformats.org/markup-compatibility/2006">
              <mc:Choice xmlns:v="urn:schemas-microsoft-com:vml" Requires="v">
                <p:oleObj name="Equation" r:id="rId2" imgW="4457520" imgH="1143000" progId="Equation.3">
                  <p:embed/>
                </p:oleObj>
              </mc:Choice>
              <mc:Fallback>
                <p:oleObj name="Equation" r:id="rId2" imgW="4457520" imgH="1143000" progId="Equation.3">
                  <p:embed/>
                  <p:pic>
                    <p:nvPicPr>
                      <p:cNvPr id="16386"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4600" y="1143000"/>
                        <a:ext cx="6129338" cy="1571625"/>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387" name="Object 3"/>
          <p:cNvGraphicFramePr>
            <a:graphicFrameLocks noChangeAspect="1"/>
          </p:cNvGraphicFramePr>
          <p:nvPr/>
        </p:nvGraphicFramePr>
        <p:xfrm>
          <a:off x="2208213" y="2928938"/>
          <a:ext cx="3994150" cy="1754187"/>
        </p:xfrm>
        <a:graphic>
          <a:graphicData uri="http://schemas.openxmlformats.org/presentationml/2006/ole">
            <mc:AlternateContent xmlns:mc="http://schemas.openxmlformats.org/markup-compatibility/2006">
              <mc:Choice xmlns:v="urn:schemas-microsoft-com:vml" Requires="v">
                <p:oleObj name="Equation" r:id="rId4" imgW="2603160" imgH="1143000" progId="Equation.3">
                  <p:embed/>
                </p:oleObj>
              </mc:Choice>
              <mc:Fallback>
                <p:oleObj name="Equation" r:id="rId4" imgW="2603160" imgH="1143000" progId="Equation.3">
                  <p:embed/>
                  <p:pic>
                    <p:nvPicPr>
                      <p:cNvPr id="16387"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8213" y="2928938"/>
                        <a:ext cx="3994150" cy="1754187"/>
                      </a:xfrm>
                      <a:prstGeom prst="rect">
                        <a:avLst/>
                      </a:prstGeom>
                      <a:solidFill>
                        <a:srgbClr val="FFFF99"/>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6388" name="文字方塊 3"/>
          <p:cNvSpPr txBox="1">
            <a:spLocks noChangeArrowheads="1"/>
          </p:cNvSpPr>
          <p:nvPr/>
        </p:nvSpPr>
        <p:spPr bwMode="auto">
          <a:xfrm>
            <a:off x="2447302" y="4724400"/>
            <a:ext cx="2786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因此位置是一個矩陣！</a:t>
            </a:r>
          </a:p>
        </p:txBody>
      </p:sp>
      <p:cxnSp>
        <p:nvCxnSpPr>
          <p:cNvPr id="8" name="直線接點 7"/>
          <p:cNvCxnSpPr/>
          <p:nvPr/>
        </p:nvCxnSpPr>
        <p:spPr>
          <a:xfrm>
            <a:off x="971550" y="1268413"/>
            <a:ext cx="5329238" cy="0"/>
          </a:xfrm>
          <a:prstGeom prst="line">
            <a:avLst/>
          </a:prstGeom>
          <a:ln>
            <a:solidFill>
              <a:srgbClr val="FF0000"/>
            </a:solidFill>
            <a:tailEnd type="none"/>
          </a:ln>
        </p:spPr>
        <p:style>
          <a:lnRef idx="1">
            <a:schemeClr val="accent1"/>
          </a:lnRef>
          <a:fillRef idx="0">
            <a:schemeClr val="accent1"/>
          </a:fillRef>
          <a:effectRef idx="0">
            <a:schemeClr val="accent1"/>
          </a:effectRef>
          <a:fontRef idx="minor">
            <a:schemeClr val="tx1"/>
          </a:fontRef>
        </p:style>
      </p:cxnSp>
      <p:cxnSp>
        <p:nvCxnSpPr>
          <p:cNvPr id="9" name="直線接點 8"/>
          <p:cNvCxnSpPr/>
          <p:nvPr/>
        </p:nvCxnSpPr>
        <p:spPr>
          <a:xfrm rot="5400000">
            <a:off x="5553075" y="1944688"/>
            <a:ext cx="1935163" cy="7937"/>
          </a:xfrm>
          <a:prstGeom prst="line">
            <a:avLst/>
          </a:prstGeom>
          <a:ln>
            <a:solidFill>
              <a:srgbClr val="FF0000"/>
            </a:solidFill>
            <a:tailEnd type="none"/>
          </a:ln>
        </p:spPr>
        <p:style>
          <a:lnRef idx="1">
            <a:schemeClr val="accent1"/>
          </a:lnRef>
          <a:fillRef idx="0">
            <a:schemeClr val="accent1"/>
          </a:fillRef>
          <a:effectRef idx="0">
            <a:schemeClr val="accent1"/>
          </a:effectRef>
          <a:fontRef idx="minor">
            <a:schemeClr val="tx1"/>
          </a:fontRef>
        </p:style>
      </p:cxnSp>
      <p:sp>
        <p:nvSpPr>
          <p:cNvPr id="11" name="橢圓 10"/>
          <p:cNvSpPr/>
          <p:nvPr/>
        </p:nvSpPr>
        <p:spPr>
          <a:xfrm>
            <a:off x="6948488" y="1052513"/>
            <a:ext cx="431800" cy="431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extLst>
      <p:ext uri="{BB962C8B-B14F-4D97-AF65-F5344CB8AC3E}">
        <p14:creationId xmlns:p14="http://schemas.microsoft.com/office/powerpoint/2010/main" val="21782215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文字方塊 1"/>
          <p:cNvSpPr txBox="1">
            <a:spLocks noChangeArrowheads="1"/>
          </p:cNvSpPr>
          <p:nvPr/>
        </p:nvSpPr>
        <p:spPr bwMode="auto">
          <a:xfrm>
            <a:off x="1406244" y="5465897"/>
            <a:ext cx="50720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古典物理的觀念基本上與日常生活無異</a:t>
            </a:r>
          </a:p>
        </p:txBody>
      </p:sp>
      <p:pic>
        <p:nvPicPr>
          <p:cNvPr id="19460" name="Picture 2" descr="http://u2photo.30edu.com/800/600/05310599/49c8f665-24e4-4aa0-84f5-9b9d42540452/6776b8fd-4382-4340-9e39-9c47bee84d0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2115" y="2652349"/>
            <a:ext cx="3289920" cy="246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文字方塊 4"/>
          <p:cNvSpPr txBox="1">
            <a:spLocks noChangeArrowheads="1"/>
          </p:cNvSpPr>
          <p:nvPr/>
        </p:nvSpPr>
        <p:spPr bwMode="auto">
          <a:xfrm>
            <a:off x="6030507" y="3718284"/>
            <a:ext cx="213821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2000" dirty="0">
                <a:solidFill>
                  <a:srgbClr val="FF0000"/>
                </a:solidFill>
                <a:latin typeface="細明體" pitchFamily="49" charset="-120"/>
                <a:ea typeface="細明體" pitchFamily="49" charset="-120"/>
              </a:rPr>
              <a:t>用力</a:t>
            </a:r>
            <a:r>
              <a:rPr lang="zh-TW" altLang="en-US" sz="2000" dirty="0">
                <a:solidFill>
                  <a:srgbClr val="FF0000"/>
                </a:solidFill>
              </a:rPr>
              <a:t>！用力！</a:t>
            </a:r>
          </a:p>
        </p:txBody>
      </p:sp>
      <p:sp>
        <p:nvSpPr>
          <p:cNvPr id="19462" name="文字方塊 5"/>
          <p:cNvSpPr txBox="1">
            <a:spLocks noChangeArrowheads="1"/>
          </p:cNvSpPr>
          <p:nvPr/>
        </p:nvSpPr>
        <p:spPr bwMode="auto">
          <a:xfrm>
            <a:off x="1433052" y="5949245"/>
            <a:ext cx="68407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在牛頓力學的數學建立之前，我們早已對力有基本的認識。</a:t>
            </a:r>
          </a:p>
        </p:txBody>
      </p:sp>
      <p:sp>
        <p:nvSpPr>
          <p:cNvPr id="5" name="文字方塊 4"/>
          <p:cNvSpPr txBox="1"/>
          <p:nvPr/>
        </p:nvSpPr>
        <p:spPr bwMode="auto">
          <a:xfrm>
            <a:off x="1205972" y="1068173"/>
            <a:ext cx="756084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有了波方程式或等價的矩陣，我們已經得到了支配微觀世界的運動定律。</a:t>
            </a:r>
          </a:p>
        </p:txBody>
      </p:sp>
      <p:sp>
        <p:nvSpPr>
          <p:cNvPr id="10" name="文字方塊 5"/>
          <p:cNvSpPr txBox="1">
            <a:spLocks noChangeArrowheads="1"/>
          </p:cNvSpPr>
          <p:nvPr/>
        </p:nvSpPr>
        <p:spPr bwMode="auto">
          <a:xfrm>
            <a:off x="1188587" y="564117"/>
            <a:ext cx="59946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量子力學的數學架構已經清楚地確立了。</a:t>
            </a:r>
          </a:p>
        </p:txBody>
      </p:sp>
      <mc:AlternateContent xmlns:mc="http://schemas.openxmlformats.org/markup-compatibility/2006" xmlns:a14="http://schemas.microsoft.com/office/drawing/2010/main">
        <mc:Choice Requires="a14">
          <p:sp>
            <p:nvSpPr>
              <p:cNvPr id="11" name="文字方塊 10"/>
              <p:cNvSpPr txBox="1"/>
              <p:nvPr/>
            </p:nvSpPr>
            <p:spPr bwMode="auto">
              <a:xfrm>
                <a:off x="1250701" y="1657838"/>
                <a:ext cx="3035318" cy="648126"/>
              </a:xfrm>
              <a:prstGeom prst="rect">
                <a:avLst/>
              </a:prstGeom>
              <a:solidFill>
                <a:srgbClr val="FFFF99"/>
              </a:solidFill>
              <a:ln>
                <a:noFill/>
              </a:ln>
            </p:spPr>
            <p:txBody>
              <a:bodyPr wrap="none" rtlCol="0">
                <a:spAutoFit/>
              </a:bodyPr>
              <a:lstStyle/>
              <a:p>
                <a:pPr eaLnBrk="1" hangingPunct="1"/>
                <a14:m>
                  <m:oMathPara xmlns:m="http://schemas.openxmlformats.org/officeDocument/2006/math">
                    <m:oMathParaPr>
                      <m:jc m:val="centerGroup"/>
                    </m:oMathParaPr>
                    <m:oMath xmlns:m="http://schemas.openxmlformats.org/officeDocument/2006/math">
                      <m:r>
                        <a:rPr lang="en-US" altLang="zh-TW" sz="1800" b="0" i="1" smtClean="0">
                          <a:latin typeface="Cambria Math"/>
                        </a:rPr>
                        <m:t>−</m:t>
                      </m:r>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en-US" altLang="zh-TW" sz="1800" b="0" i="1" smtClean="0">
                                  <a:latin typeface="Cambria Math"/>
                                  <a:ea typeface="Cambria Math"/>
                                </a:rPr>
                                <m:t>ℏ</m:t>
                              </m:r>
                            </m:e>
                            <m:sup>
                              <m:r>
                                <a:rPr lang="en-US" altLang="zh-TW" sz="1800" b="0" i="1" smtClean="0">
                                  <a:latin typeface="Cambria Math"/>
                                </a:rPr>
                                <m:t>2</m:t>
                              </m:r>
                            </m:sup>
                          </m:sSup>
                        </m:num>
                        <m:den>
                          <m:r>
                            <a:rPr lang="en-US" altLang="zh-TW" sz="1800" b="0" i="1" smtClean="0">
                              <a:latin typeface="Cambria Math"/>
                            </a:rPr>
                            <m:t>2</m:t>
                          </m:r>
                          <m:r>
                            <a:rPr lang="en-US" altLang="zh-TW" sz="1800" b="0" i="1" smtClean="0">
                              <a:latin typeface="Cambria Math"/>
                            </a:rPr>
                            <m:t>𝑚</m:t>
                          </m:r>
                        </m:den>
                      </m:f>
                      <m:f>
                        <m:fPr>
                          <m:ctrlPr>
                            <a:rPr lang="en-US" altLang="zh-TW" sz="1800" b="0" i="1" smtClean="0">
                              <a:latin typeface="Cambria Math" panose="02040503050406030204" pitchFamily="18" charset="0"/>
                            </a:rPr>
                          </m:ctrlPr>
                        </m:fPr>
                        <m:num>
                          <m:sSup>
                            <m:sSupPr>
                              <m:ctrlPr>
                                <a:rPr lang="en-US" altLang="zh-TW" sz="1800" b="0" i="1" smtClean="0">
                                  <a:latin typeface="Cambria Math" panose="02040503050406030204" pitchFamily="18" charset="0"/>
                                </a:rPr>
                              </m:ctrlPr>
                            </m:sSupPr>
                            <m:e>
                              <m:r>
                                <a:rPr lang="zh-TW" altLang="en-US" sz="1800" b="0" i="1" smtClean="0">
                                  <a:latin typeface="Cambria Math"/>
                                </a:rPr>
                                <m:t>𝜕</m:t>
                              </m:r>
                            </m:e>
                            <m:sup>
                              <m:r>
                                <a:rPr lang="en-US" altLang="zh-TW" sz="1800" b="0" i="1" smtClean="0">
                                  <a:latin typeface="Cambria Math"/>
                                </a:rPr>
                                <m:t>2</m:t>
                              </m:r>
                            </m:sup>
                          </m:sSup>
                          <m:r>
                            <m:rPr>
                              <m:sty m:val="p"/>
                            </m:rPr>
                            <a:rPr lang="el-GR" altLang="zh-TW" sz="1800" b="0" i="1" smtClean="0">
                              <a:latin typeface="Cambria Math"/>
                              <a:ea typeface="Cambria Math"/>
                            </a:rPr>
                            <m:t>Ψ</m:t>
                          </m:r>
                        </m:num>
                        <m:den>
                          <m:r>
                            <a:rPr lang="zh-TW" altLang="en-US" sz="1800" b="0" i="1" smtClean="0">
                              <a:latin typeface="Cambria Math"/>
                            </a:rPr>
                            <m:t>𝜕</m:t>
                          </m:r>
                          <m:sSup>
                            <m:sSupPr>
                              <m:ctrlPr>
                                <a:rPr lang="en-US" altLang="zh-TW" sz="1800" b="0" i="1" smtClean="0">
                                  <a:latin typeface="Cambria Math" panose="02040503050406030204" pitchFamily="18" charset="0"/>
                                </a:rPr>
                              </m:ctrlPr>
                            </m:sSupPr>
                            <m:e>
                              <m:r>
                                <a:rPr lang="en-US" altLang="zh-TW" sz="1800" b="0" i="1" smtClean="0">
                                  <a:latin typeface="Cambria Math"/>
                                </a:rPr>
                                <m:t>𝑥</m:t>
                              </m:r>
                            </m:e>
                            <m:sup>
                              <m:r>
                                <a:rPr lang="en-US" altLang="zh-TW" sz="1800" b="0" i="1" smtClean="0">
                                  <a:latin typeface="Cambria Math"/>
                                </a:rPr>
                                <m:t>2</m:t>
                              </m:r>
                            </m:sup>
                          </m:sSup>
                        </m:den>
                      </m:f>
                      <m:r>
                        <a:rPr lang="en-US" altLang="zh-TW" sz="1800" b="0" i="1" smtClean="0">
                          <a:latin typeface="Cambria Math"/>
                        </a:rPr>
                        <m:t>+</m:t>
                      </m:r>
                      <m:r>
                        <a:rPr lang="en-US" altLang="zh-TW" sz="1800" b="0" i="1" smtClean="0">
                          <a:latin typeface="Cambria Math"/>
                        </a:rPr>
                        <m:t>𝑉</m:t>
                      </m:r>
                      <m:d>
                        <m:dPr>
                          <m:ctrlPr>
                            <a:rPr lang="en-US" altLang="zh-TW" sz="1800" b="0" i="1" smtClean="0">
                              <a:latin typeface="Cambria Math" panose="02040503050406030204" pitchFamily="18" charset="0"/>
                            </a:rPr>
                          </m:ctrlPr>
                        </m:dPr>
                        <m:e>
                          <m:r>
                            <a:rPr lang="en-US" altLang="zh-TW" sz="1800" b="0" i="1" smtClean="0">
                              <a:latin typeface="Cambria Math"/>
                            </a:rPr>
                            <m:t>𝑥</m:t>
                          </m:r>
                        </m:e>
                      </m:d>
                      <m:r>
                        <m:rPr>
                          <m:sty m:val="p"/>
                        </m:rPr>
                        <a:rPr lang="el-GR" altLang="zh-TW" sz="1800" i="1">
                          <a:latin typeface="Cambria Math"/>
                          <a:ea typeface="Cambria Math"/>
                        </a:rPr>
                        <m:t>Ψ</m:t>
                      </m:r>
                      <m:r>
                        <a:rPr lang="en-US" altLang="zh-TW" sz="1800" b="0" i="1" smtClean="0">
                          <a:latin typeface="Cambria Math"/>
                        </a:rPr>
                        <m:t>=</m:t>
                      </m:r>
                      <m:r>
                        <a:rPr lang="en-US" altLang="zh-TW" sz="1800" i="1">
                          <a:latin typeface="Cambria Math"/>
                          <a:ea typeface="Cambria Math"/>
                        </a:rPr>
                        <m:t>𝑖</m:t>
                      </m:r>
                      <m:r>
                        <a:rPr lang="en-US" altLang="zh-TW" sz="1800" i="1">
                          <a:latin typeface="Cambria Math"/>
                          <a:ea typeface="Cambria Math"/>
                        </a:rPr>
                        <m:t>ℏ</m:t>
                      </m:r>
                      <m:f>
                        <m:fPr>
                          <m:ctrlPr>
                            <a:rPr lang="en-US" altLang="zh-TW" sz="1800" i="1">
                              <a:latin typeface="Cambria Math" panose="02040503050406030204" pitchFamily="18" charset="0"/>
                              <a:ea typeface="Cambria Math"/>
                            </a:rPr>
                          </m:ctrlPr>
                        </m:fPr>
                        <m:num>
                          <m:r>
                            <a:rPr lang="zh-TW" altLang="en-US" sz="1800" i="1">
                              <a:latin typeface="Cambria Math"/>
                              <a:ea typeface="Cambria Math"/>
                            </a:rPr>
                            <m:t>𝜕</m:t>
                          </m:r>
                          <m:r>
                            <m:rPr>
                              <m:sty m:val="p"/>
                            </m:rPr>
                            <a:rPr lang="el-GR" altLang="zh-TW" sz="1800" i="1">
                              <a:latin typeface="Cambria Math"/>
                              <a:ea typeface="Cambria Math"/>
                            </a:rPr>
                            <m:t>Ψ</m:t>
                          </m:r>
                        </m:num>
                        <m:den>
                          <m:r>
                            <a:rPr lang="zh-TW" altLang="en-US" sz="1800" i="1">
                              <a:latin typeface="Cambria Math"/>
                              <a:ea typeface="Cambria Math"/>
                            </a:rPr>
                            <m:t>𝜕</m:t>
                          </m:r>
                          <m:r>
                            <a:rPr lang="en-US" altLang="zh-TW" sz="1800" i="1">
                              <a:latin typeface="Cambria Math"/>
                              <a:ea typeface="Cambria Math"/>
                            </a:rPr>
                            <m:t>𝑡</m:t>
                          </m:r>
                        </m:den>
                      </m:f>
                    </m:oMath>
                  </m:oMathPara>
                </a14:m>
                <a:endParaRPr lang="zh-TW" altLang="en-US" sz="1800" dirty="0"/>
              </a:p>
            </p:txBody>
          </p:sp>
        </mc:Choice>
        <mc:Fallback xmlns="">
          <p:sp>
            <p:nvSpPr>
              <p:cNvPr id="11" name="文字方塊 10"/>
              <p:cNvSpPr txBox="1">
                <a:spLocks noRot="1" noChangeAspect="1" noMove="1" noResize="1" noEditPoints="1" noAdjustHandles="1" noChangeArrowheads="1" noChangeShapeType="1" noTextEdit="1"/>
              </p:cNvSpPr>
              <p:nvPr/>
            </p:nvSpPr>
            <p:spPr bwMode="auto">
              <a:xfrm>
                <a:off x="1250701" y="1657838"/>
                <a:ext cx="3035318" cy="648126"/>
              </a:xfrm>
              <a:prstGeom prst="rect">
                <a:avLst/>
              </a:prstGeom>
              <a:blipFill>
                <a:blip r:embed="rId3"/>
                <a:stretch>
                  <a:fillRect b="-3846"/>
                </a:stretch>
              </a:blipFill>
              <a:ln>
                <a:noFill/>
              </a:ln>
            </p:spPr>
            <p:txBody>
              <a:bodyPr/>
              <a:lstStyle/>
              <a:p>
                <a:r>
                  <a:rPr lang="en-TW">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B70B4CF5-4F11-C943-AF82-79E5691B403D}"/>
                  </a:ext>
                </a:extLst>
              </p:cNvPr>
              <p:cNvSpPr txBox="1"/>
              <p:nvPr/>
            </p:nvSpPr>
            <p:spPr>
              <a:xfrm>
                <a:off x="5792035" y="1804741"/>
                <a:ext cx="1253540" cy="402931"/>
              </a:xfrm>
              <a:prstGeom prst="rect">
                <a:avLst/>
              </a:prstGeom>
              <a:solidFill>
                <a:srgbClr val="FFFF99"/>
              </a:solidFill>
            </p:spPr>
            <p:txBody>
              <a:bodyPr wrap="square" rtlCol="0">
                <a:spAutoFit/>
              </a:bodyPr>
              <a:lstStyle/>
              <a:p>
                <a:pPr algn="l"/>
                <a14:m>
                  <m:oMathPara xmlns:m="http://schemas.openxmlformats.org/officeDocument/2006/math">
                    <m:oMathParaPr>
                      <m:jc m:val="centerGroup"/>
                    </m:oMathParaPr>
                    <m:oMath xmlns:m="http://schemas.openxmlformats.org/officeDocument/2006/math">
                      <m:acc>
                        <m:accPr>
                          <m:chr m:val="⃗"/>
                          <m:ctrlPr>
                            <a:rPr lang="en-TW" sz="1800" b="0" i="1" smtClean="0">
                              <a:latin typeface="Cambria Math" panose="02040503050406030204" pitchFamily="18" charset="0"/>
                              <a:ea typeface="Cambria Math"/>
                            </a:rPr>
                          </m:ctrlPr>
                        </m:accPr>
                        <m:e>
                          <m:r>
                            <a:rPr lang="en-US" sz="1800" b="0" i="1" smtClean="0">
                              <a:latin typeface="Cambria Math" panose="02040503050406030204" pitchFamily="18" charset="0"/>
                              <a:ea typeface="Cambria Math"/>
                            </a:rPr>
                            <m:t>𝐹</m:t>
                          </m:r>
                        </m:e>
                      </m:acc>
                      <m:r>
                        <a:rPr lang="en-US" sz="1800" b="0" i="1" smtClean="0">
                          <a:latin typeface="Cambria Math" panose="02040503050406030204" pitchFamily="18" charset="0"/>
                          <a:ea typeface="Cambria Math"/>
                        </a:rPr>
                        <m:t>=</m:t>
                      </m:r>
                      <m:r>
                        <a:rPr lang="en-US" sz="1800" b="0" i="1" smtClean="0">
                          <a:latin typeface="Cambria Math" panose="02040503050406030204" pitchFamily="18" charset="0"/>
                          <a:ea typeface="Cambria Math"/>
                        </a:rPr>
                        <m:t>𝑚</m:t>
                      </m:r>
                      <m:acc>
                        <m:accPr>
                          <m:chr m:val="⃗"/>
                          <m:ctrlPr>
                            <a:rPr lang="en-US" sz="1800" b="0" i="1" smtClean="0">
                              <a:latin typeface="Cambria Math" panose="02040503050406030204" pitchFamily="18" charset="0"/>
                              <a:ea typeface="Cambria Math"/>
                            </a:rPr>
                          </m:ctrlPr>
                        </m:accPr>
                        <m:e>
                          <m:r>
                            <a:rPr lang="en-US" sz="1800" b="0" i="1" smtClean="0">
                              <a:latin typeface="Cambria Math" panose="02040503050406030204" pitchFamily="18" charset="0"/>
                              <a:ea typeface="Cambria Math"/>
                            </a:rPr>
                            <m:t>𝑎</m:t>
                          </m:r>
                        </m:e>
                      </m:acc>
                    </m:oMath>
                  </m:oMathPara>
                </a14:m>
                <a:endParaRPr lang="en-TW" sz="1800" b="0" i="1" dirty="0">
                  <a:latin typeface="Cambria Math"/>
                  <a:ea typeface="Cambria Math"/>
                </a:endParaRPr>
              </a:p>
            </p:txBody>
          </p:sp>
        </mc:Choice>
        <mc:Fallback xmlns="">
          <p:sp>
            <p:nvSpPr>
              <p:cNvPr id="2" name="TextBox 1">
                <a:extLst>
                  <a:ext uri="{FF2B5EF4-FFF2-40B4-BE49-F238E27FC236}">
                    <a16:creationId xmlns:a16="http://schemas.microsoft.com/office/drawing/2014/main" id="{B70B4CF5-4F11-C943-AF82-79E5691B403D}"/>
                  </a:ext>
                </a:extLst>
              </p:cNvPr>
              <p:cNvSpPr txBox="1">
                <a:spLocks noRot="1" noChangeAspect="1" noMove="1" noResize="1" noEditPoints="1" noAdjustHandles="1" noChangeArrowheads="1" noChangeShapeType="1" noTextEdit="1"/>
              </p:cNvSpPr>
              <p:nvPr/>
            </p:nvSpPr>
            <p:spPr>
              <a:xfrm>
                <a:off x="5792035" y="1804741"/>
                <a:ext cx="1253540" cy="402931"/>
              </a:xfrm>
              <a:prstGeom prst="rect">
                <a:avLst/>
              </a:prstGeom>
              <a:blipFill>
                <a:blip r:embed="rId4"/>
                <a:stretch>
                  <a:fillRect t="-12500"/>
                </a:stretch>
              </a:blipFill>
            </p:spPr>
            <p:txBody>
              <a:bodyPr/>
              <a:lstStyle/>
              <a:p>
                <a:r>
                  <a:rPr lang="en-TW">
                    <a:noFill/>
                  </a:rPr>
                  <a:t> </a:t>
                </a:r>
              </a:p>
            </p:txBody>
          </p:sp>
        </mc:Fallback>
      </mc:AlternateContent>
      <p:sp>
        <p:nvSpPr>
          <p:cNvPr id="6" name="Left-right Arrow 5">
            <a:extLst>
              <a:ext uri="{FF2B5EF4-FFF2-40B4-BE49-F238E27FC236}">
                <a16:creationId xmlns:a16="http://schemas.microsoft.com/office/drawing/2014/main" id="{9754A856-1FCE-F846-A4A4-65EBE4315396}"/>
              </a:ext>
            </a:extLst>
          </p:cNvPr>
          <p:cNvSpPr/>
          <p:nvPr/>
        </p:nvSpPr>
        <p:spPr>
          <a:xfrm>
            <a:off x="4678987" y="1894402"/>
            <a:ext cx="720080" cy="216024"/>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W"/>
          </a:p>
        </p:txBody>
      </p:sp>
    </p:spTree>
    <p:extLst>
      <p:ext uri="{BB962C8B-B14F-4D97-AF65-F5344CB8AC3E}">
        <p14:creationId xmlns:p14="http://schemas.microsoft.com/office/powerpoint/2010/main" val="14138344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http://home.vicnet.net.au/~richard/raczre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7900" y="1172076"/>
            <a:ext cx="3643313" cy="256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9" name="Picture 4" descr="http://images2.layoutsparks.com/1/3094/Alice-wonderland-paradise-tre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6630" y="1172076"/>
            <a:ext cx="3513457" cy="263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文字方塊 5"/>
          <p:cNvSpPr txBox="1">
            <a:spLocks noChangeArrowheads="1"/>
          </p:cNvSpPr>
          <p:nvPr/>
        </p:nvSpPr>
        <p:spPr bwMode="auto">
          <a:xfrm>
            <a:off x="1287628" y="4051801"/>
            <a:ext cx="4321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量子世界太新奇而詭異。</a:t>
            </a:r>
          </a:p>
        </p:txBody>
      </p:sp>
      <p:sp>
        <p:nvSpPr>
          <p:cNvPr id="75781" name="文字方塊 6"/>
          <p:cNvSpPr txBox="1">
            <a:spLocks noChangeArrowheads="1"/>
          </p:cNvSpPr>
          <p:nvPr/>
        </p:nvSpPr>
        <p:spPr bwMode="auto">
          <a:xfrm>
            <a:off x="1286996" y="4524219"/>
            <a:ext cx="688540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我們竟然是先發現它的數學架構。人類歷史上這從未發生的。</a:t>
            </a:r>
          </a:p>
        </p:txBody>
      </p:sp>
      <p:sp>
        <p:nvSpPr>
          <p:cNvPr id="75782" name="文字方塊 7"/>
          <p:cNvSpPr txBox="1">
            <a:spLocks noChangeArrowheads="1"/>
          </p:cNvSpPr>
          <p:nvPr/>
        </p:nvSpPr>
        <p:spPr bwMode="auto">
          <a:xfrm>
            <a:off x="1259632" y="5229200"/>
            <a:ext cx="72728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這時物理學家還沒頓悟到這個數學架構在物理意義上的爆炸性意涵！</a:t>
            </a:r>
          </a:p>
        </p:txBody>
      </p:sp>
    </p:spTree>
    <p:extLst>
      <p:ext uri="{BB962C8B-B14F-4D97-AF65-F5344CB8AC3E}">
        <p14:creationId xmlns:p14="http://schemas.microsoft.com/office/powerpoint/2010/main" val="31367578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7" descr="f39_09"/>
          <p:cNvPicPr>
            <a:picLocks noChangeAspect="1" noChangeArrowheads="1"/>
          </p:cNvPicPr>
          <p:nvPr/>
        </p:nvPicPr>
        <p:blipFill>
          <a:blip r:embed="rId2">
            <a:extLst>
              <a:ext uri="{28A0092B-C50C-407E-A947-70E740481C1C}">
                <a14:useLocalDpi xmlns:a14="http://schemas.microsoft.com/office/drawing/2010/main" val="0"/>
              </a:ext>
            </a:extLst>
          </a:blip>
          <a:srcRect b="4951"/>
          <a:stretch>
            <a:fillRect/>
          </a:stretch>
        </p:blipFill>
        <p:spPr bwMode="auto">
          <a:xfrm>
            <a:off x="2051050" y="932369"/>
            <a:ext cx="4941887" cy="458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3" name="Text Box 8"/>
          <p:cNvSpPr txBox="1">
            <a:spLocks noChangeArrowheads="1"/>
          </p:cNvSpPr>
          <p:nvPr/>
        </p:nvSpPr>
        <p:spPr bwMode="auto">
          <a:xfrm>
            <a:off x="3419475" y="6126212"/>
            <a:ext cx="29527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電子也是一種波！</a:t>
            </a:r>
          </a:p>
        </p:txBody>
      </p:sp>
      <p:sp>
        <p:nvSpPr>
          <p:cNvPr id="153604" name="文字方塊 6"/>
          <p:cNvSpPr txBox="1">
            <a:spLocks noChangeArrowheads="1"/>
          </p:cNvSpPr>
          <p:nvPr/>
        </p:nvSpPr>
        <p:spPr bwMode="auto">
          <a:xfrm>
            <a:off x="1113190" y="426511"/>
            <a:ext cx="68176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無論如何，不久之後，電子繞射實驗直接證實了物質波的確存在！</a:t>
            </a:r>
          </a:p>
        </p:txBody>
      </p:sp>
      <p:sp>
        <p:nvSpPr>
          <p:cNvPr id="153605" name="文字方塊 6"/>
          <p:cNvSpPr txBox="1">
            <a:spLocks noChangeArrowheads="1"/>
          </p:cNvSpPr>
          <p:nvPr/>
        </p:nvSpPr>
        <p:spPr bwMode="auto">
          <a:xfrm>
            <a:off x="2051050" y="5692825"/>
            <a:ext cx="5715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Davidson and </a:t>
            </a:r>
            <a:r>
              <a:rPr lang="en-US" altLang="zh-TW" sz="1800" dirty="0" err="1"/>
              <a:t>Germer</a:t>
            </a:r>
            <a:r>
              <a:rPr lang="en-US" altLang="zh-TW" sz="1800" dirty="0"/>
              <a:t> in US, </a:t>
            </a:r>
            <a:r>
              <a:rPr lang="en-US" altLang="zh-TW" sz="1800" dirty="0" err="1"/>
              <a:t>G.Thomson</a:t>
            </a:r>
            <a:r>
              <a:rPr lang="en-US" altLang="zh-TW" sz="1800" dirty="0"/>
              <a:t> in UK 1927</a:t>
            </a:r>
            <a:endParaRPr lang="zh-TW" altLang="en-US" sz="1800" dirty="0"/>
          </a:p>
        </p:txBody>
      </p:sp>
    </p:spTree>
    <p:extLst>
      <p:ext uri="{BB962C8B-B14F-4D97-AF65-F5344CB8AC3E}">
        <p14:creationId xmlns:p14="http://schemas.microsoft.com/office/powerpoint/2010/main" val="30157505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2" descr="http://www.imnotallowedonthecouch.com/images/posted/newdisney/ndisney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773238"/>
            <a:ext cx="6264275" cy="422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7" name="文字方塊 2"/>
          <p:cNvSpPr txBox="1">
            <a:spLocks noChangeArrowheads="1"/>
          </p:cNvSpPr>
          <p:nvPr/>
        </p:nvSpPr>
        <p:spPr bwMode="auto">
          <a:xfrm>
            <a:off x="2843213" y="620713"/>
            <a:ext cx="41433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革命派的新物理令人迷惑！</a:t>
            </a:r>
          </a:p>
        </p:txBody>
      </p:sp>
      <p:sp>
        <p:nvSpPr>
          <p:cNvPr id="144388" name="文字方塊 3"/>
          <p:cNvSpPr txBox="1">
            <a:spLocks noChangeArrowheads="1"/>
          </p:cNvSpPr>
          <p:nvPr/>
        </p:nvSpPr>
        <p:spPr bwMode="auto">
          <a:xfrm>
            <a:off x="2843213" y="1052513"/>
            <a:ext cx="4357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舊政權的王子前來撥亂反正！</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descr="C:\Users\Chia-Hung Chang\Downloads\Data\Knight\Media\Chapter20\Images\20_01Figure-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0338" y="908050"/>
            <a:ext cx="4054475" cy="515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4" descr="D:\Dropbox\Documents\課程\YoungTextBook\Images\Chapter15\A_Images\A_Figures_and_Photos\15_05_Fig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0338" y="908050"/>
            <a:ext cx="4468812"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621872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ext Box 3"/>
          <p:cNvSpPr txBox="1">
            <a:spLocks noChangeArrowheads="1"/>
          </p:cNvSpPr>
          <p:nvPr/>
        </p:nvSpPr>
        <p:spPr bwMode="auto">
          <a:xfrm>
            <a:off x="1547664" y="508878"/>
            <a:ext cx="66960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50000"/>
              </a:spcBef>
              <a:buFontTx/>
              <a:buNone/>
            </a:pPr>
            <a:r>
              <a:rPr lang="zh-TW" altLang="en-US" sz="1800" dirty="0"/>
              <a:t>波動是透過</a:t>
            </a:r>
            <a:r>
              <a:rPr lang="zh-TW" altLang="en-US" sz="1800" dirty="0">
                <a:solidFill>
                  <a:srgbClr val="FF0000"/>
                </a:solidFill>
              </a:rPr>
              <a:t>介質擾動</a:t>
            </a:r>
            <a:r>
              <a:rPr lang="zh-TW" altLang="en-US" sz="1800" dirty="0"/>
              <a:t>在</a:t>
            </a:r>
            <a:r>
              <a:rPr lang="zh-TW" altLang="en-US" sz="1800" dirty="0">
                <a:solidFill>
                  <a:srgbClr val="FF0000"/>
                </a:solidFill>
              </a:rPr>
              <a:t>空間中的傳播</a:t>
            </a:r>
            <a:r>
              <a:rPr lang="zh-TW" altLang="en-US" sz="1800" dirty="0"/>
              <a:t>，來傳遞</a:t>
            </a:r>
            <a:r>
              <a:rPr lang="zh-TW" altLang="en-US" sz="1800" dirty="0">
                <a:solidFill>
                  <a:srgbClr val="FF0000"/>
                </a:solidFill>
              </a:rPr>
              <a:t>能量</a:t>
            </a:r>
            <a:r>
              <a:rPr lang="zh-TW" altLang="en-US" sz="1800" dirty="0"/>
              <a:t>的物理現象。</a:t>
            </a:r>
          </a:p>
        </p:txBody>
      </p:sp>
      <p:pic>
        <p:nvPicPr>
          <p:cNvPr id="10244" name="Picture 5" descr="F16_01"/>
          <p:cNvPicPr>
            <a:picLocks noChangeAspect="1" noChangeArrowheads="1"/>
          </p:cNvPicPr>
          <p:nvPr/>
        </p:nvPicPr>
        <p:blipFill>
          <a:blip r:embed="rId2">
            <a:extLst>
              <a:ext uri="{28A0092B-C50C-407E-A947-70E740481C1C}">
                <a14:useLocalDpi xmlns:a14="http://schemas.microsoft.com/office/drawing/2010/main" val="0"/>
              </a:ext>
            </a:extLst>
          </a:blip>
          <a:srcRect b="12212"/>
          <a:stretch>
            <a:fillRect/>
          </a:stretch>
        </p:blipFill>
        <p:spPr bwMode="auto">
          <a:xfrm>
            <a:off x="2033514" y="1181186"/>
            <a:ext cx="2305050" cy="39004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249" name="Text Box 4"/>
          <p:cNvSpPr txBox="1">
            <a:spLocks noChangeArrowheads="1"/>
          </p:cNvSpPr>
          <p:nvPr/>
        </p:nvSpPr>
        <p:spPr bwMode="auto">
          <a:xfrm>
            <a:off x="2609776" y="2981411"/>
            <a:ext cx="1008063" cy="366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50000"/>
              </a:spcBef>
              <a:buFontTx/>
              <a:buNone/>
            </a:pPr>
            <a:r>
              <a:rPr lang="zh-TW" altLang="en-US" sz="1800"/>
              <a:t>正弦波</a:t>
            </a:r>
          </a:p>
        </p:txBody>
      </p:sp>
      <p:sp>
        <p:nvSpPr>
          <p:cNvPr id="10250" name="Text Box 4"/>
          <p:cNvSpPr txBox="1">
            <a:spLocks noChangeArrowheads="1"/>
          </p:cNvSpPr>
          <p:nvPr/>
        </p:nvSpPr>
        <p:spPr bwMode="auto">
          <a:xfrm>
            <a:off x="2682801" y="1036724"/>
            <a:ext cx="1295400" cy="366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50000"/>
              </a:spcBef>
              <a:buFontTx/>
              <a:buNone/>
            </a:pPr>
            <a:r>
              <a:rPr lang="zh-TW" altLang="en-US" sz="1800"/>
              <a:t>脈衝波</a:t>
            </a:r>
          </a:p>
        </p:txBody>
      </p:sp>
      <p:pic>
        <p:nvPicPr>
          <p:cNvPr id="11" name="Picture 2" descr="D:\Dropbox\Documents\課程\YoungTextBook\Images\Chapter15\A_Images\A_Figures_and_Photos\15_04_Figure.jpg"/>
          <p:cNvPicPr>
            <a:picLocks noChangeAspect="1" noChangeArrowheads="1"/>
          </p:cNvPicPr>
          <p:nvPr/>
        </p:nvPicPr>
        <p:blipFill rotWithShape="1">
          <a:blip r:embed="rId3">
            <a:extLst>
              <a:ext uri="{28A0092B-C50C-407E-A947-70E740481C1C}">
                <a14:useLocalDpi xmlns:a14="http://schemas.microsoft.com/office/drawing/2010/main" val="0"/>
              </a:ext>
            </a:extLst>
          </a:blip>
          <a:srcRect t="7080" b="9418"/>
          <a:stretch/>
        </p:blipFill>
        <p:spPr bwMode="auto">
          <a:xfrm>
            <a:off x="4929189" y="1082245"/>
            <a:ext cx="1690744" cy="3999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2"/>
          <p:cNvSpPr txBox="1">
            <a:spLocks noChangeArrowheads="1"/>
          </p:cNvSpPr>
          <p:nvPr/>
        </p:nvSpPr>
        <p:spPr bwMode="auto">
          <a:xfrm>
            <a:off x="1720738" y="5284946"/>
            <a:ext cx="38528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50000"/>
              </a:spcBef>
              <a:buFontTx/>
              <a:buNone/>
            </a:pPr>
            <a:r>
              <a:rPr lang="zh-TW" altLang="en-US" sz="1800" dirty="0"/>
              <a:t>描述介質的擾動會以一個波函數描述：</a:t>
            </a:r>
          </a:p>
        </p:txBody>
      </p:sp>
      <mc:AlternateContent xmlns:mc="http://schemas.openxmlformats.org/markup-compatibility/2006" xmlns:a14="http://schemas.microsoft.com/office/drawing/2010/main">
        <mc:Choice Requires="a14">
          <p:sp>
            <p:nvSpPr>
              <p:cNvPr id="10" name="文字方塊 9">
                <a:extLst>
                  <a:ext uri="{FF2B5EF4-FFF2-40B4-BE49-F238E27FC236}">
                    <a16:creationId xmlns:a16="http://schemas.microsoft.com/office/drawing/2014/main" id="{E79D16EA-DBD5-7140-B165-1239C14D3688}"/>
                  </a:ext>
                </a:extLst>
              </p:cNvPr>
              <p:cNvSpPr txBox="1"/>
              <p:nvPr/>
            </p:nvSpPr>
            <p:spPr>
              <a:xfrm>
                <a:off x="5755837" y="5284946"/>
                <a:ext cx="864096" cy="369332"/>
              </a:xfrm>
              <a:prstGeom prst="rect">
                <a:avLst/>
              </a:prstGeom>
              <a:solidFill>
                <a:srgbClr val="FFFF99"/>
              </a:solid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TW" sz="1800" b="0" i="1" smtClean="0">
                          <a:latin typeface="Cambria Math"/>
                          <a:ea typeface="Cambria Math"/>
                        </a:rPr>
                        <m:t>𝑦</m:t>
                      </m:r>
                      <m:d>
                        <m:dPr>
                          <m:ctrlPr>
                            <a:rPr lang="en-US" altLang="zh-TW" sz="1800" b="0" i="1" smtClean="0">
                              <a:latin typeface="Cambria Math" panose="02040503050406030204" pitchFamily="18" charset="0"/>
                              <a:ea typeface="Cambria Math"/>
                            </a:rPr>
                          </m:ctrlPr>
                        </m:dPr>
                        <m:e>
                          <m:r>
                            <a:rPr lang="en-US" altLang="zh-TW" sz="1800" b="0" i="1" smtClean="0">
                              <a:latin typeface="Cambria Math"/>
                              <a:ea typeface="Cambria Math"/>
                            </a:rPr>
                            <m:t>𝑥</m:t>
                          </m:r>
                          <m:r>
                            <a:rPr lang="en-US" altLang="zh-TW" sz="1800" b="0" i="1" smtClean="0">
                              <a:latin typeface="Cambria Math"/>
                              <a:ea typeface="Cambria Math"/>
                            </a:rPr>
                            <m:t>,</m:t>
                          </m:r>
                          <m:r>
                            <a:rPr lang="en-US" altLang="zh-TW" sz="1800" b="0" i="1" smtClean="0">
                              <a:latin typeface="Cambria Math"/>
                              <a:ea typeface="Cambria Math"/>
                            </a:rPr>
                            <m:t>𝑡</m:t>
                          </m:r>
                        </m:e>
                      </m:d>
                    </m:oMath>
                  </m:oMathPara>
                </a14:m>
                <a:endParaRPr lang="zh-TW" altLang="en-US" sz="1800" dirty="0"/>
              </a:p>
            </p:txBody>
          </p:sp>
        </mc:Choice>
        <mc:Fallback xmlns="">
          <p:sp>
            <p:nvSpPr>
              <p:cNvPr id="10" name="文字方塊 9">
                <a:extLst>
                  <a:ext uri="{FF2B5EF4-FFF2-40B4-BE49-F238E27FC236}">
                    <a16:creationId xmlns:a16="http://schemas.microsoft.com/office/drawing/2014/main" id="{E79D16EA-DBD5-7140-B165-1239C14D3688}"/>
                  </a:ext>
                </a:extLst>
              </p:cNvPr>
              <p:cNvSpPr txBox="1">
                <a:spLocks noRot="1" noChangeAspect="1" noMove="1" noResize="1" noEditPoints="1" noAdjustHandles="1" noChangeArrowheads="1" noChangeShapeType="1" noTextEdit="1"/>
              </p:cNvSpPr>
              <p:nvPr/>
            </p:nvSpPr>
            <p:spPr>
              <a:xfrm>
                <a:off x="5755837" y="5284946"/>
                <a:ext cx="864096" cy="369332"/>
              </a:xfrm>
              <a:prstGeom prst="rect">
                <a:avLst/>
              </a:prstGeom>
              <a:blipFill>
                <a:blip r:embed="rId4"/>
                <a:stretch>
                  <a:fillRect b="-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矩形 14">
                <a:extLst>
                  <a:ext uri="{FF2B5EF4-FFF2-40B4-BE49-F238E27FC236}">
                    <a16:creationId xmlns:a16="http://schemas.microsoft.com/office/drawing/2014/main" id="{F216CACA-C5F3-38D3-12D5-F964CD508AD4}"/>
                  </a:ext>
                </a:extLst>
              </p:cNvPr>
              <p:cNvSpPr/>
              <p:nvPr/>
            </p:nvSpPr>
            <p:spPr>
              <a:xfrm>
                <a:off x="5774561" y="5857550"/>
                <a:ext cx="1587486" cy="648254"/>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ea typeface="Cambria Math"/>
                            </a:rPr>
                          </m:ctrlPr>
                        </m:fPr>
                        <m:num>
                          <m:sSup>
                            <m:sSupPr>
                              <m:ctrlPr>
                                <a:rPr lang="en-US" altLang="zh-TW" sz="1800" i="1" smtClean="0">
                                  <a:latin typeface="Cambria Math" panose="02040503050406030204" pitchFamily="18" charset="0"/>
                                  <a:ea typeface="Cambria Math"/>
                                </a:rPr>
                              </m:ctrlPr>
                            </m:sSupPr>
                            <m:e>
                              <m:r>
                                <a:rPr lang="zh-TW" altLang="en-US" sz="1800" i="1">
                                  <a:latin typeface="Cambria Math"/>
                                  <a:ea typeface="Cambria Math"/>
                                </a:rPr>
                                <m:t>𝜕</m:t>
                              </m:r>
                            </m:e>
                            <m:sup>
                              <m:r>
                                <a:rPr lang="en-US" altLang="zh-TW" sz="1800" b="0" i="1" smtClean="0">
                                  <a:latin typeface="Cambria Math"/>
                                  <a:ea typeface="Cambria Math"/>
                                </a:rPr>
                                <m:t>2</m:t>
                              </m:r>
                            </m:sup>
                          </m:sSup>
                          <m:r>
                            <a:rPr lang="en-US" altLang="zh-TW" sz="1800" b="0" i="1" smtClean="0">
                              <a:latin typeface="Cambria Math" panose="02040503050406030204" pitchFamily="18" charset="0"/>
                              <a:ea typeface="Cambria Math"/>
                            </a:rPr>
                            <m:t>𝑦</m:t>
                          </m:r>
                        </m:num>
                        <m:den>
                          <m:r>
                            <a:rPr lang="zh-TW" altLang="en-US" sz="1800" i="1">
                              <a:latin typeface="Cambria Math"/>
                              <a:ea typeface="Cambria Math"/>
                            </a:rPr>
                            <m:t>𝜕</m:t>
                          </m:r>
                          <m:sSup>
                            <m:sSupPr>
                              <m:ctrlPr>
                                <a:rPr lang="en-US" altLang="zh-TW" sz="1800" i="1" smtClean="0">
                                  <a:latin typeface="Cambria Math" panose="02040503050406030204" pitchFamily="18" charset="0"/>
                                  <a:ea typeface="Cambria Math"/>
                                </a:rPr>
                              </m:ctrlPr>
                            </m:sSupPr>
                            <m:e>
                              <m:r>
                                <a:rPr lang="en-US" altLang="zh-TW" sz="1800" i="1">
                                  <a:latin typeface="Cambria Math"/>
                                  <a:ea typeface="Cambria Math"/>
                                </a:rPr>
                                <m:t>𝑥</m:t>
                              </m:r>
                            </m:e>
                            <m:sup>
                              <m:r>
                                <a:rPr lang="en-US" altLang="zh-TW" sz="1800" b="0" i="1" smtClean="0">
                                  <a:latin typeface="Cambria Math"/>
                                  <a:ea typeface="Cambria Math"/>
                                </a:rPr>
                                <m:t>2</m:t>
                              </m:r>
                            </m:sup>
                          </m:sSup>
                        </m:den>
                      </m:f>
                      <m:r>
                        <a:rPr lang="en-US" altLang="zh-TW" sz="1800" b="0" i="1" smtClean="0">
                          <a:latin typeface="Cambria Math"/>
                          <a:ea typeface="Cambria Math"/>
                        </a:rPr>
                        <m:t>=</m:t>
                      </m:r>
                      <m:f>
                        <m:fPr>
                          <m:ctrlPr>
                            <a:rPr lang="en-US" altLang="zh-TW" sz="1800" i="1">
                              <a:latin typeface="Cambria Math" panose="02040503050406030204" pitchFamily="18" charset="0"/>
                              <a:ea typeface="Cambria Math"/>
                            </a:rPr>
                          </m:ctrlPr>
                        </m:fPr>
                        <m:num>
                          <m:r>
                            <a:rPr lang="en-US" altLang="zh-TW" sz="1800" b="0" i="1" smtClean="0">
                              <a:latin typeface="Cambria Math"/>
                              <a:ea typeface="Cambria Math"/>
                            </a:rPr>
                            <m:t>1</m:t>
                          </m:r>
                        </m:num>
                        <m:den>
                          <m:sSup>
                            <m:sSupPr>
                              <m:ctrlPr>
                                <a:rPr lang="en-US" altLang="zh-TW" sz="1800" i="1" smtClean="0">
                                  <a:latin typeface="Cambria Math" panose="02040503050406030204" pitchFamily="18" charset="0"/>
                                  <a:ea typeface="Cambria Math"/>
                                </a:rPr>
                              </m:ctrlPr>
                            </m:sSupPr>
                            <m:e>
                              <m:r>
                                <a:rPr lang="en-US" altLang="zh-TW" sz="1800" b="0" i="1" smtClean="0">
                                  <a:latin typeface="Cambria Math"/>
                                  <a:ea typeface="Cambria Math"/>
                                </a:rPr>
                                <m:t>𝑣</m:t>
                              </m:r>
                            </m:e>
                            <m:sup>
                              <m:r>
                                <a:rPr lang="en-US" altLang="zh-TW" sz="1800" b="0" i="1" smtClean="0">
                                  <a:latin typeface="Cambria Math"/>
                                  <a:ea typeface="Cambria Math"/>
                                </a:rPr>
                                <m:t>2</m:t>
                              </m:r>
                            </m:sup>
                          </m:sSup>
                        </m:den>
                      </m:f>
                      <m:f>
                        <m:fPr>
                          <m:ctrlPr>
                            <a:rPr lang="en-US" altLang="zh-TW" sz="1800" i="1">
                              <a:latin typeface="Cambria Math" panose="02040503050406030204" pitchFamily="18" charset="0"/>
                              <a:ea typeface="Cambria Math"/>
                            </a:rPr>
                          </m:ctrlPr>
                        </m:fPr>
                        <m:num>
                          <m:sSup>
                            <m:sSupPr>
                              <m:ctrlPr>
                                <a:rPr lang="en-US" altLang="zh-TW" sz="1800" i="1">
                                  <a:latin typeface="Cambria Math" panose="02040503050406030204" pitchFamily="18" charset="0"/>
                                  <a:ea typeface="Cambria Math"/>
                                </a:rPr>
                              </m:ctrlPr>
                            </m:sSupPr>
                            <m:e>
                              <m:r>
                                <a:rPr lang="zh-TW" altLang="en-US" sz="1800" i="1">
                                  <a:latin typeface="Cambria Math"/>
                                  <a:ea typeface="Cambria Math"/>
                                </a:rPr>
                                <m:t>𝜕</m:t>
                              </m:r>
                            </m:e>
                            <m:sup>
                              <m:r>
                                <a:rPr lang="en-US" altLang="zh-TW" sz="1800" i="1">
                                  <a:latin typeface="Cambria Math"/>
                                  <a:ea typeface="Cambria Math"/>
                                </a:rPr>
                                <m:t>2</m:t>
                              </m:r>
                            </m:sup>
                          </m:sSup>
                          <m:r>
                            <a:rPr lang="en-US" altLang="zh-TW" sz="1800" b="0" i="1" smtClean="0">
                              <a:latin typeface="Cambria Math" panose="02040503050406030204" pitchFamily="18" charset="0"/>
                              <a:ea typeface="Cambria Math"/>
                            </a:rPr>
                            <m:t>𝑦</m:t>
                          </m:r>
                        </m:num>
                        <m:den>
                          <m:r>
                            <a:rPr lang="zh-TW" altLang="en-US" sz="1800" i="1">
                              <a:latin typeface="Cambria Math"/>
                              <a:ea typeface="Cambria Math"/>
                            </a:rPr>
                            <m:t>𝜕</m:t>
                          </m:r>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𝑡</m:t>
                              </m:r>
                            </m:e>
                            <m:sup>
                              <m:r>
                                <a:rPr lang="en-US" altLang="zh-TW" sz="1800" i="1">
                                  <a:latin typeface="Cambria Math"/>
                                  <a:ea typeface="Cambria Math"/>
                                </a:rPr>
                                <m:t>2</m:t>
                              </m:r>
                            </m:sup>
                          </m:sSup>
                        </m:den>
                      </m:f>
                    </m:oMath>
                  </m:oMathPara>
                </a14:m>
                <a:endParaRPr lang="zh-TW" altLang="en-US" sz="1800" dirty="0"/>
              </a:p>
            </p:txBody>
          </p:sp>
        </mc:Choice>
        <mc:Fallback xmlns="">
          <p:sp>
            <p:nvSpPr>
              <p:cNvPr id="2" name="矩形 14">
                <a:extLst>
                  <a:ext uri="{FF2B5EF4-FFF2-40B4-BE49-F238E27FC236}">
                    <a16:creationId xmlns:a16="http://schemas.microsoft.com/office/drawing/2014/main" id="{F216CACA-C5F3-38D3-12D5-F964CD508AD4}"/>
                  </a:ext>
                </a:extLst>
              </p:cNvPr>
              <p:cNvSpPr>
                <a:spLocks noRot="1" noChangeAspect="1" noMove="1" noResize="1" noEditPoints="1" noAdjustHandles="1" noChangeArrowheads="1" noChangeShapeType="1" noTextEdit="1"/>
              </p:cNvSpPr>
              <p:nvPr/>
            </p:nvSpPr>
            <p:spPr>
              <a:xfrm>
                <a:off x="5774561" y="5857550"/>
                <a:ext cx="1587486" cy="648254"/>
              </a:xfrm>
              <a:prstGeom prst="rect">
                <a:avLst/>
              </a:prstGeom>
              <a:blipFill>
                <a:blip r:embed="rId5"/>
                <a:stretch>
                  <a:fillRect b="-3846"/>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FD95B7ED-A1C7-393C-AFD7-7DC4E8269846}"/>
              </a:ext>
            </a:extLst>
          </p:cNvPr>
          <p:cNvSpPr txBox="1"/>
          <p:nvPr/>
        </p:nvSpPr>
        <p:spPr>
          <a:xfrm>
            <a:off x="1763688" y="6021288"/>
            <a:ext cx="5256584"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波函數由波動方程式決定</a:t>
            </a:r>
            <a:r>
              <a:rPr lang="en-US" sz="1800" dirty="0">
                <a:latin typeface="+mj-lt"/>
                <a:ea typeface="PMingLiU" panose="02020500000000000000" pitchFamily="18" charset="-120"/>
              </a:rPr>
              <a:t>：</a:t>
            </a:r>
          </a:p>
        </p:txBody>
      </p:sp>
    </p:spTree>
    <p:extLst>
      <p:ext uri="{BB962C8B-B14F-4D97-AF65-F5344CB8AC3E}">
        <p14:creationId xmlns:p14="http://schemas.microsoft.com/office/powerpoint/2010/main" val="29753050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5"/>
          <p:cNvSpPr txBox="1">
            <a:spLocks noChangeArrowheads="1"/>
          </p:cNvSpPr>
          <p:nvPr/>
        </p:nvSpPr>
        <p:spPr bwMode="auto">
          <a:xfrm>
            <a:off x="3857625" y="285750"/>
            <a:ext cx="115093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50000"/>
              </a:spcBef>
              <a:buFontTx/>
              <a:buNone/>
            </a:pPr>
            <a:r>
              <a:rPr lang="zh-TW" altLang="en-US" sz="1800">
                <a:solidFill>
                  <a:srgbClr val="FF0000"/>
                </a:solidFill>
              </a:rPr>
              <a:t>疊加定理</a:t>
            </a:r>
          </a:p>
        </p:txBody>
      </p:sp>
      <p:graphicFrame>
        <p:nvGraphicFramePr>
          <p:cNvPr id="57349" name="Object 8"/>
          <p:cNvGraphicFramePr>
            <a:graphicFrameLocks noChangeAspect="1"/>
          </p:cNvGraphicFramePr>
          <p:nvPr/>
        </p:nvGraphicFramePr>
        <p:xfrm>
          <a:off x="4637088" y="1787525"/>
          <a:ext cx="431800" cy="315913"/>
        </p:xfrm>
        <a:graphic>
          <a:graphicData uri="http://schemas.openxmlformats.org/presentationml/2006/ole">
            <mc:AlternateContent xmlns:mc="http://schemas.openxmlformats.org/markup-compatibility/2006">
              <mc:Choice xmlns:v="urn:schemas-microsoft-com:vml" Requires="v">
                <p:oleObj name="方程式" r:id="rId2" imgW="190417" imgH="139639" progId="Equation.3">
                  <p:embed/>
                </p:oleObj>
              </mc:Choice>
              <mc:Fallback>
                <p:oleObj name="方程式" r:id="rId2" imgW="190417" imgH="139639" progId="Equation.3">
                  <p:embed/>
                  <p:pic>
                    <p:nvPicPr>
                      <p:cNvPr id="57349" name="Object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7088" y="1787525"/>
                        <a:ext cx="431800" cy="315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57351" name="文字方塊 8"/>
          <p:cNvSpPr txBox="1">
            <a:spLocks noChangeArrowheads="1"/>
          </p:cNvSpPr>
          <p:nvPr/>
        </p:nvSpPr>
        <p:spPr bwMode="auto">
          <a:xfrm>
            <a:off x="1908175" y="908050"/>
            <a:ext cx="5429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0"/>
              </a:spcBef>
              <a:buFontTx/>
              <a:buNone/>
            </a:pPr>
            <a:r>
              <a:rPr lang="zh-TW" altLang="en-US" sz="1800"/>
              <a:t>兩個波方程式的解的和依舊是波方程式的解：</a:t>
            </a:r>
          </a:p>
        </p:txBody>
      </p:sp>
      <p:pic>
        <p:nvPicPr>
          <p:cNvPr id="57352" name="圖片 9" descr="afg014.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7088" y="2420938"/>
            <a:ext cx="2643187"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3" name="文字方塊 10"/>
          <p:cNvSpPr txBox="1">
            <a:spLocks noChangeArrowheads="1"/>
          </p:cNvSpPr>
          <p:nvPr/>
        </p:nvSpPr>
        <p:spPr bwMode="auto">
          <a:xfrm>
            <a:off x="3635375" y="3357563"/>
            <a:ext cx="52578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0"/>
              </a:spcBef>
              <a:buFontTx/>
              <a:buNone/>
            </a:pPr>
            <a:r>
              <a:rPr lang="zh-TW" altLang="en-US" sz="1800"/>
              <a:t>兩個分立的波重疊時，只要將兩個波函數相加即可。</a:t>
            </a:r>
            <a:endParaRPr lang="en-US" altLang="zh-TW" sz="1800"/>
          </a:p>
        </p:txBody>
      </p:sp>
      <mc:AlternateContent xmlns:mc="http://schemas.openxmlformats.org/markup-compatibility/2006" xmlns:a14="http://schemas.microsoft.com/office/drawing/2010/main">
        <mc:Choice Requires="a14">
          <p:sp>
            <p:nvSpPr>
              <p:cNvPr id="57354" name="文字方塊 8"/>
              <p:cNvSpPr txBox="1">
                <a:spLocks noChangeArrowheads="1"/>
              </p:cNvSpPr>
              <p:nvPr/>
            </p:nvSpPr>
            <p:spPr bwMode="auto">
              <a:xfrm>
                <a:off x="5219700" y="2565400"/>
                <a:ext cx="3312740" cy="369332"/>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0"/>
                  </a:spcBef>
                  <a:buFontTx/>
                  <a:buNone/>
                </a:pPr>
                <a14:m>
                  <m:oMath xmlns:m="http://schemas.openxmlformats.org/officeDocument/2006/math">
                    <m:sSub>
                      <m:sSubPr>
                        <m:ctrlPr>
                          <a:rPr lang="en-US" altLang="zh-TW" sz="1800" i="1" smtClean="0">
                            <a:latin typeface="Cambria Math" panose="02040503050406030204" pitchFamily="18" charset="0"/>
                            <a:ea typeface="Cambria Math"/>
                          </a:rPr>
                        </m:ctrlPr>
                      </m:sSubPr>
                      <m:e>
                        <m:r>
                          <a:rPr lang="en-US" altLang="zh-TW" sz="1800" i="1">
                            <a:latin typeface="Cambria Math" panose="02040503050406030204" pitchFamily="18" charset="0"/>
                            <a:ea typeface="Cambria Math"/>
                          </a:rPr>
                          <m:t>𝑦</m:t>
                        </m:r>
                      </m:e>
                      <m:sub>
                        <m:r>
                          <a:rPr lang="en-US" altLang="zh-TW" sz="1800" i="1">
                            <a:latin typeface="Cambria Math" panose="02040503050406030204"/>
                            <a:ea typeface="Cambria Math"/>
                          </a:rPr>
                          <m:t>1</m:t>
                        </m:r>
                      </m:sub>
                    </m:sSub>
                    <m:r>
                      <a:rPr lang="en-US" altLang="zh-TW" sz="1800" b="0" i="1" smtClean="0">
                        <a:latin typeface="Cambria Math" panose="02040503050406030204" pitchFamily="18" charset="0"/>
                        <a:ea typeface="Cambria Math"/>
                      </a:rPr>
                      <m:t>+</m:t>
                    </m:r>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a:rPr>
                          <m:t>𝑦</m:t>
                        </m:r>
                      </m:e>
                      <m:sub>
                        <m:r>
                          <a:rPr lang="en-US" altLang="zh-TW" sz="1800" i="1">
                            <a:latin typeface="Cambria Math" panose="02040503050406030204" pitchFamily="18" charset="0"/>
                            <a:ea typeface="Cambria Math"/>
                          </a:rPr>
                          <m:t>2</m:t>
                        </m:r>
                      </m:sub>
                    </m:sSub>
                  </m:oMath>
                </a14:m>
                <a:r>
                  <a:rPr lang="zh-TW" altLang="en-US" sz="1800" dirty="0">
                    <a:cs typeface="Times New Roman" pitchFamily="18" charset="0"/>
                  </a:rPr>
                  <a:t>依舊是波方程式的解：</a:t>
                </a:r>
              </a:p>
            </p:txBody>
          </p:sp>
        </mc:Choice>
        <mc:Fallback xmlns="">
          <p:sp>
            <p:nvSpPr>
              <p:cNvPr id="57354" name="文字方塊 8"/>
              <p:cNvSpPr txBox="1">
                <a:spLocks noRot="1" noChangeAspect="1" noMove="1" noResize="1" noEditPoints="1" noAdjustHandles="1" noChangeArrowheads="1" noChangeShapeType="1" noTextEdit="1"/>
              </p:cNvSpPr>
              <p:nvPr/>
            </p:nvSpPr>
            <p:spPr bwMode="auto">
              <a:xfrm>
                <a:off x="5219700" y="2565400"/>
                <a:ext cx="3312740" cy="369332"/>
              </a:xfrm>
              <a:prstGeom prst="rect">
                <a:avLst/>
              </a:prstGeom>
              <a:blipFill>
                <a:blip r:embed="rId5"/>
                <a:stretch>
                  <a:fillRect t="-10345" b="-2413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TW">
                    <a:noFill/>
                  </a:rPr>
                  <a:t> </a:t>
                </a:r>
              </a:p>
            </p:txBody>
          </p:sp>
        </mc:Fallback>
      </mc:AlternateContent>
      <p:sp>
        <p:nvSpPr>
          <p:cNvPr id="57355" name="矩形 10"/>
          <p:cNvSpPr>
            <a:spLocks noChangeArrowheads="1"/>
          </p:cNvSpPr>
          <p:nvPr/>
        </p:nvSpPr>
        <p:spPr bwMode="auto">
          <a:xfrm>
            <a:off x="3635375" y="3933825"/>
            <a:ext cx="43402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0"/>
              </a:spcBef>
              <a:buFontTx/>
              <a:buNone/>
            </a:pPr>
            <a:r>
              <a:rPr lang="zh-TW" altLang="en-US" sz="1800"/>
              <a:t>之後若又分立，原來重疊前的波型不變。</a:t>
            </a:r>
          </a:p>
        </p:txBody>
      </p:sp>
      <mc:AlternateContent xmlns:mc="http://schemas.openxmlformats.org/markup-compatibility/2006" xmlns:a14="http://schemas.microsoft.com/office/drawing/2010/main">
        <mc:Choice Requires="a14">
          <p:sp>
            <p:nvSpPr>
              <p:cNvPr id="2" name="矩形 14">
                <a:extLst>
                  <a:ext uri="{FF2B5EF4-FFF2-40B4-BE49-F238E27FC236}">
                    <a16:creationId xmlns:a16="http://schemas.microsoft.com/office/drawing/2014/main" id="{2DCA2BC6-F723-3A35-B101-9309EDFA2050}"/>
                  </a:ext>
                </a:extLst>
              </p:cNvPr>
              <p:cNvSpPr/>
              <p:nvPr/>
            </p:nvSpPr>
            <p:spPr>
              <a:xfrm>
                <a:off x="478251" y="1443393"/>
                <a:ext cx="1775999" cy="648254"/>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ea typeface="Cambria Math"/>
                            </a:rPr>
                          </m:ctrlPr>
                        </m:fPr>
                        <m:num>
                          <m:sSup>
                            <m:sSupPr>
                              <m:ctrlPr>
                                <a:rPr lang="en-US" altLang="zh-TW" sz="1800" i="1" smtClean="0">
                                  <a:latin typeface="Cambria Math" panose="02040503050406030204" pitchFamily="18" charset="0"/>
                                  <a:ea typeface="Cambria Math"/>
                                </a:rPr>
                              </m:ctrlPr>
                            </m:sSupPr>
                            <m:e>
                              <m:r>
                                <a:rPr lang="zh-TW" altLang="en-US" sz="1800" i="1">
                                  <a:latin typeface="Cambria Math"/>
                                  <a:ea typeface="Cambria Math"/>
                                </a:rPr>
                                <m:t>𝜕</m:t>
                              </m:r>
                            </m:e>
                            <m:sup>
                              <m:r>
                                <a:rPr lang="en-US" altLang="zh-TW" sz="1800" b="0" i="1" smtClean="0">
                                  <a:latin typeface="Cambria Math"/>
                                  <a:ea typeface="Cambria Math"/>
                                </a:rPr>
                                <m:t>2</m:t>
                              </m:r>
                            </m:sup>
                          </m:sSup>
                          <m:sSub>
                            <m:sSubPr>
                              <m:ctrlPr>
                                <a:rPr lang="en-US" altLang="zh-TW" sz="1800" b="0" i="1" smtClean="0">
                                  <a:latin typeface="Cambria Math" panose="02040503050406030204" pitchFamily="18" charset="0"/>
                                  <a:ea typeface="Cambria Math"/>
                                </a:rPr>
                              </m:ctrlPr>
                            </m:sSubPr>
                            <m:e>
                              <m:r>
                                <a:rPr lang="en-US" altLang="zh-TW" sz="1800" b="0" i="1" smtClean="0">
                                  <a:latin typeface="Cambria Math" panose="02040503050406030204" pitchFamily="18" charset="0"/>
                                  <a:ea typeface="Cambria Math"/>
                                </a:rPr>
                                <m:t>𝑦</m:t>
                              </m:r>
                            </m:e>
                            <m:sub>
                              <m:r>
                                <a:rPr lang="en-US" altLang="zh-TW" sz="1800" b="0" i="1" smtClean="0">
                                  <a:latin typeface="Cambria Math" panose="02040503050406030204" pitchFamily="18" charset="0"/>
                                  <a:ea typeface="Cambria Math"/>
                                </a:rPr>
                                <m:t>1</m:t>
                              </m:r>
                            </m:sub>
                          </m:sSub>
                        </m:num>
                        <m:den>
                          <m:r>
                            <a:rPr lang="zh-TW" altLang="en-US" sz="1800" i="1">
                              <a:latin typeface="Cambria Math"/>
                              <a:ea typeface="Cambria Math"/>
                            </a:rPr>
                            <m:t>𝜕</m:t>
                          </m:r>
                          <m:sSup>
                            <m:sSupPr>
                              <m:ctrlPr>
                                <a:rPr lang="en-US" altLang="zh-TW" sz="1800" i="1" smtClean="0">
                                  <a:latin typeface="Cambria Math" panose="02040503050406030204" pitchFamily="18" charset="0"/>
                                  <a:ea typeface="Cambria Math"/>
                                </a:rPr>
                              </m:ctrlPr>
                            </m:sSupPr>
                            <m:e>
                              <m:r>
                                <a:rPr lang="en-US" altLang="zh-TW" sz="1800" i="1">
                                  <a:latin typeface="Cambria Math"/>
                                  <a:ea typeface="Cambria Math"/>
                                </a:rPr>
                                <m:t>𝑥</m:t>
                              </m:r>
                            </m:e>
                            <m:sup>
                              <m:r>
                                <a:rPr lang="en-US" altLang="zh-TW" sz="1800" b="0" i="1" smtClean="0">
                                  <a:latin typeface="Cambria Math"/>
                                  <a:ea typeface="Cambria Math"/>
                                </a:rPr>
                                <m:t>2</m:t>
                              </m:r>
                            </m:sup>
                          </m:sSup>
                        </m:den>
                      </m:f>
                      <m:r>
                        <a:rPr lang="en-US" altLang="zh-TW" sz="1800" b="0" i="1" smtClean="0">
                          <a:latin typeface="Cambria Math"/>
                          <a:ea typeface="Cambria Math"/>
                        </a:rPr>
                        <m:t>=</m:t>
                      </m:r>
                      <m:f>
                        <m:fPr>
                          <m:ctrlPr>
                            <a:rPr lang="en-US" altLang="zh-TW" sz="1800" i="1">
                              <a:latin typeface="Cambria Math" panose="02040503050406030204" pitchFamily="18" charset="0"/>
                              <a:ea typeface="Cambria Math"/>
                            </a:rPr>
                          </m:ctrlPr>
                        </m:fPr>
                        <m:num>
                          <m:r>
                            <a:rPr lang="en-US" altLang="zh-TW" sz="1800" b="0" i="1" smtClean="0">
                              <a:latin typeface="Cambria Math"/>
                              <a:ea typeface="Cambria Math"/>
                            </a:rPr>
                            <m:t>1</m:t>
                          </m:r>
                        </m:num>
                        <m:den>
                          <m:sSup>
                            <m:sSupPr>
                              <m:ctrlPr>
                                <a:rPr lang="en-US" altLang="zh-TW" sz="1800" i="1" smtClean="0">
                                  <a:latin typeface="Cambria Math" panose="02040503050406030204" pitchFamily="18" charset="0"/>
                                  <a:ea typeface="Cambria Math"/>
                                </a:rPr>
                              </m:ctrlPr>
                            </m:sSupPr>
                            <m:e>
                              <m:r>
                                <a:rPr lang="en-US" altLang="zh-TW" sz="1800" b="0" i="1" smtClean="0">
                                  <a:latin typeface="Cambria Math"/>
                                  <a:ea typeface="Cambria Math"/>
                                </a:rPr>
                                <m:t>𝑣</m:t>
                              </m:r>
                            </m:e>
                            <m:sup>
                              <m:r>
                                <a:rPr lang="en-US" altLang="zh-TW" sz="1800" b="0" i="1" smtClean="0">
                                  <a:latin typeface="Cambria Math"/>
                                  <a:ea typeface="Cambria Math"/>
                                </a:rPr>
                                <m:t>2</m:t>
                              </m:r>
                            </m:sup>
                          </m:sSup>
                        </m:den>
                      </m:f>
                      <m:f>
                        <m:fPr>
                          <m:ctrlPr>
                            <a:rPr lang="en-US" altLang="zh-TW" sz="1800" i="1">
                              <a:latin typeface="Cambria Math" panose="02040503050406030204" pitchFamily="18" charset="0"/>
                              <a:ea typeface="Cambria Math"/>
                            </a:rPr>
                          </m:ctrlPr>
                        </m:fPr>
                        <m:num>
                          <m:sSup>
                            <m:sSupPr>
                              <m:ctrlPr>
                                <a:rPr lang="en-US" altLang="zh-TW" sz="1800" i="1">
                                  <a:latin typeface="Cambria Math" panose="02040503050406030204" pitchFamily="18" charset="0"/>
                                  <a:ea typeface="Cambria Math"/>
                                </a:rPr>
                              </m:ctrlPr>
                            </m:sSupPr>
                            <m:e>
                              <m:r>
                                <a:rPr lang="zh-TW" altLang="en-US" sz="1800" i="1">
                                  <a:latin typeface="Cambria Math"/>
                                  <a:ea typeface="Cambria Math"/>
                                </a:rPr>
                                <m:t>𝜕</m:t>
                              </m:r>
                            </m:e>
                            <m:sup>
                              <m:r>
                                <a:rPr lang="en-US" altLang="zh-TW" sz="1800" i="1">
                                  <a:latin typeface="Cambria Math"/>
                                  <a:ea typeface="Cambria Math"/>
                                </a:rPr>
                                <m:t>2</m:t>
                              </m:r>
                            </m:sup>
                          </m:sSup>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a:rPr>
                                <m:t>𝑦</m:t>
                              </m:r>
                            </m:e>
                            <m:sub>
                              <m:r>
                                <a:rPr lang="en-US" altLang="zh-TW" sz="1800" i="1">
                                  <a:latin typeface="Cambria Math" panose="02040503050406030204" pitchFamily="18" charset="0"/>
                                  <a:ea typeface="Cambria Math"/>
                                </a:rPr>
                                <m:t>1</m:t>
                              </m:r>
                            </m:sub>
                          </m:sSub>
                        </m:num>
                        <m:den>
                          <m:r>
                            <a:rPr lang="zh-TW" altLang="en-US" sz="1800" i="1">
                              <a:latin typeface="Cambria Math"/>
                              <a:ea typeface="Cambria Math"/>
                            </a:rPr>
                            <m:t>𝜕</m:t>
                          </m:r>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𝑡</m:t>
                              </m:r>
                            </m:e>
                            <m:sup>
                              <m:r>
                                <a:rPr lang="en-US" altLang="zh-TW" sz="1800" i="1">
                                  <a:latin typeface="Cambria Math"/>
                                  <a:ea typeface="Cambria Math"/>
                                </a:rPr>
                                <m:t>2</m:t>
                              </m:r>
                            </m:sup>
                          </m:sSup>
                        </m:den>
                      </m:f>
                    </m:oMath>
                  </m:oMathPara>
                </a14:m>
                <a:endParaRPr lang="zh-TW" altLang="en-US" sz="1800" dirty="0"/>
              </a:p>
            </p:txBody>
          </p:sp>
        </mc:Choice>
        <mc:Fallback xmlns="">
          <p:sp>
            <p:nvSpPr>
              <p:cNvPr id="2" name="矩形 14">
                <a:extLst>
                  <a:ext uri="{FF2B5EF4-FFF2-40B4-BE49-F238E27FC236}">
                    <a16:creationId xmlns:a16="http://schemas.microsoft.com/office/drawing/2014/main" id="{2DCA2BC6-F723-3A35-B101-9309EDFA2050}"/>
                  </a:ext>
                </a:extLst>
              </p:cNvPr>
              <p:cNvSpPr>
                <a:spLocks noRot="1" noChangeAspect="1" noMove="1" noResize="1" noEditPoints="1" noAdjustHandles="1" noChangeArrowheads="1" noChangeShapeType="1" noTextEdit="1"/>
              </p:cNvSpPr>
              <p:nvPr/>
            </p:nvSpPr>
            <p:spPr>
              <a:xfrm>
                <a:off x="478251" y="1443393"/>
                <a:ext cx="1775999" cy="648254"/>
              </a:xfrm>
              <a:prstGeom prst="rect">
                <a:avLst/>
              </a:prstGeom>
              <a:blipFill>
                <a:blip r:embed="rId6"/>
                <a:stretch>
                  <a:fillRect b="-57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矩形 14">
                <a:extLst>
                  <a:ext uri="{FF2B5EF4-FFF2-40B4-BE49-F238E27FC236}">
                    <a16:creationId xmlns:a16="http://schemas.microsoft.com/office/drawing/2014/main" id="{D5B32555-118F-A92E-EF3D-199CB90EC42D}"/>
                  </a:ext>
                </a:extLst>
              </p:cNvPr>
              <p:cNvSpPr/>
              <p:nvPr/>
            </p:nvSpPr>
            <p:spPr>
              <a:xfrm>
                <a:off x="2600148" y="1455184"/>
                <a:ext cx="1846018" cy="648254"/>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ea typeface="Cambria Math"/>
                            </a:rPr>
                          </m:ctrlPr>
                        </m:fPr>
                        <m:num>
                          <m:sSup>
                            <m:sSupPr>
                              <m:ctrlPr>
                                <a:rPr lang="en-US" altLang="zh-TW" sz="1800" i="1" smtClean="0">
                                  <a:latin typeface="Cambria Math" panose="02040503050406030204" pitchFamily="18" charset="0"/>
                                  <a:ea typeface="Cambria Math"/>
                                </a:rPr>
                              </m:ctrlPr>
                            </m:sSupPr>
                            <m:e>
                              <m:r>
                                <a:rPr lang="zh-TW" altLang="en-US" sz="1800" i="1">
                                  <a:latin typeface="Cambria Math"/>
                                  <a:ea typeface="Cambria Math"/>
                                </a:rPr>
                                <m:t>𝜕</m:t>
                              </m:r>
                            </m:e>
                            <m:sup>
                              <m:r>
                                <a:rPr lang="en-US" altLang="zh-TW" sz="1800" b="0" i="1" smtClean="0">
                                  <a:latin typeface="Cambria Math"/>
                                  <a:ea typeface="Cambria Math"/>
                                </a:rPr>
                                <m:t>2</m:t>
                              </m:r>
                            </m:sup>
                          </m:sSup>
                          <m:sSub>
                            <m:sSubPr>
                              <m:ctrlPr>
                                <a:rPr lang="en-US" altLang="zh-TW" sz="1800" b="0" i="1" smtClean="0">
                                  <a:latin typeface="Cambria Math" panose="02040503050406030204" pitchFamily="18" charset="0"/>
                                  <a:ea typeface="Cambria Math"/>
                                </a:rPr>
                              </m:ctrlPr>
                            </m:sSubPr>
                            <m:e>
                              <m:r>
                                <a:rPr lang="en-US" altLang="zh-TW" sz="1800" b="0" i="1" smtClean="0">
                                  <a:latin typeface="Cambria Math" panose="02040503050406030204" pitchFamily="18" charset="0"/>
                                  <a:ea typeface="Cambria Math"/>
                                </a:rPr>
                                <m:t>𝑦</m:t>
                              </m:r>
                            </m:e>
                            <m:sub>
                              <m:r>
                                <a:rPr lang="en-US" altLang="zh-TW" sz="1800" b="0" i="1" smtClean="0">
                                  <a:latin typeface="Cambria Math" panose="02040503050406030204" pitchFamily="18" charset="0"/>
                                  <a:ea typeface="Cambria Math"/>
                                </a:rPr>
                                <m:t>2</m:t>
                              </m:r>
                            </m:sub>
                          </m:sSub>
                        </m:num>
                        <m:den>
                          <m:r>
                            <a:rPr lang="zh-TW" altLang="en-US" sz="1800" i="1">
                              <a:latin typeface="Cambria Math"/>
                              <a:ea typeface="Cambria Math"/>
                            </a:rPr>
                            <m:t>𝜕</m:t>
                          </m:r>
                          <m:sSup>
                            <m:sSupPr>
                              <m:ctrlPr>
                                <a:rPr lang="en-US" altLang="zh-TW" sz="1800" i="1" smtClean="0">
                                  <a:latin typeface="Cambria Math" panose="02040503050406030204" pitchFamily="18" charset="0"/>
                                  <a:ea typeface="Cambria Math"/>
                                </a:rPr>
                              </m:ctrlPr>
                            </m:sSupPr>
                            <m:e>
                              <m:r>
                                <a:rPr lang="en-US" altLang="zh-TW" sz="1800" i="1">
                                  <a:latin typeface="Cambria Math"/>
                                  <a:ea typeface="Cambria Math"/>
                                </a:rPr>
                                <m:t>𝑥</m:t>
                              </m:r>
                            </m:e>
                            <m:sup>
                              <m:r>
                                <a:rPr lang="en-US" altLang="zh-TW" sz="1800" b="0" i="1" smtClean="0">
                                  <a:latin typeface="Cambria Math"/>
                                  <a:ea typeface="Cambria Math"/>
                                </a:rPr>
                                <m:t>2</m:t>
                              </m:r>
                            </m:sup>
                          </m:sSup>
                        </m:den>
                      </m:f>
                      <m:r>
                        <a:rPr lang="en-US" altLang="zh-TW" sz="1800" b="0" i="1" smtClean="0">
                          <a:latin typeface="Cambria Math"/>
                          <a:ea typeface="Cambria Math"/>
                        </a:rPr>
                        <m:t>=</m:t>
                      </m:r>
                      <m:f>
                        <m:fPr>
                          <m:ctrlPr>
                            <a:rPr lang="en-US" altLang="zh-TW" sz="1800" i="1">
                              <a:latin typeface="Cambria Math" panose="02040503050406030204" pitchFamily="18" charset="0"/>
                              <a:ea typeface="Cambria Math"/>
                            </a:rPr>
                          </m:ctrlPr>
                        </m:fPr>
                        <m:num>
                          <m:r>
                            <a:rPr lang="en-US" altLang="zh-TW" sz="1800" b="0" i="1" smtClean="0">
                              <a:latin typeface="Cambria Math"/>
                              <a:ea typeface="Cambria Math"/>
                            </a:rPr>
                            <m:t>1</m:t>
                          </m:r>
                        </m:num>
                        <m:den>
                          <m:sSup>
                            <m:sSupPr>
                              <m:ctrlPr>
                                <a:rPr lang="en-US" altLang="zh-TW" sz="1800" i="1" smtClean="0">
                                  <a:latin typeface="Cambria Math" panose="02040503050406030204" pitchFamily="18" charset="0"/>
                                  <a:ea typeface="Cambria Math"/>
                                </a:rPr>
                              </m:ctrlPr>
                            </m:sSupPr>
                            <m:e>
                              <m:r>
                                <a:rPr lang="en-US" altLang="zh-TW" sz="1800" b="0" i="1" smtClean="0">
                                  <a:latin typeface="Cambria Math"/>
                                  <a:ea typeface="Cambria Math"/>
                                </a:rPr>
                                <m:t>𝑣</m:t>
                              </m:r>
                            </m:e>
                            <m:sup>
                              <m:r>
                                <a:rPr lang="en-US" altLang="zh-TW" sz="1800" b="0" i="1" smtClean="0">
                                  <a:latin typeface="Cambria Math"/>
                                  <a:ea typeface="Cambria Math"/>
                                </a:rPr>
                                <m:t>2</m:t>
                              </m:r>
                            </m:sup>
                          </m:sSup>
                        </m:den>
                      </m:f>
                      <m:f>
                        <m:fPr>
                          <m:ctrlPr>
                            <a:rPr lang="en-US" altLang="zh-TW" sz="1800" i="1">
                              <a:latin typeface="Cambria Math" panose="02040503050406030204" pitchFamily="18" charset="0"/>
                              <a:ea typeface="Cambria Math"/>
                            </a:rPr>
                          </m:ctrlPr>
                        </m:fPr>
                        <m:num>
                          <m:sSup>
                            <m:sSupPr>
                              <m:ctrlPr>
                                <a:rPr lang="en-US" altLang="zh-TW" sz="1800" i="1">
                                  <a:latin typeface="Cambria Math" panose="02040503050406030204" pitchFamily="18" charset="0"/>
                                  <a:ea typeface="Cambria Math"/>
                                </a:rPr>
                              </m:ctrlPr>
                            </m:sSupPr>
                            <m:e>
                              <m:r>
                                <a:rPr lang="zh-TW" altLang="en-US" sz="1800" i="1">
                                  <a:latin typeface="Cambria Math"/>
                                  <a:ea typeface="Cambria Math"/>
                                </a:rPr>
                                <m:t>𝜕</m:t>
                              </m:r>
                            </m:e>
                            <m:sup>
                              <m:r>
                                <a:rPr lang="en-US" altLang="zh-TW" sz="1800" i="1">
                                  <a:latin typeface="Cambria Math"/>
                                  <a:ea typeface="Cambria Math"/>
                                </a:rPr>
                                <m:t>2</m:t>
                              </m:r>
                            </m:sup>
                          </m:sSup>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a:rPr>
                                <m:t>𝑦</m:t>
                              </m:r>
                            </m:e>
                            <m:sub>
                              <m:r>
                                <a:rPr lang="en-US" altLang="zh-TW" sz="1800" b="0" i="1" smtClean="0">
                                  <a:latin typeface="Cambria Math" panose="02040503050406030204" pitchFamily="18" charset="0"/>
                                  <a:ea typeface="Cambria Math"/>
                                </a:rPr>
                                <m:t>2</m:t>
                              </m:r>
                            </m:sub>
                          </m:sSub>
                        </m:num>
                        <m:den>
                          <m:r>
                            <a:rPr lang="zh-TW" altLang="en-US" sz="1800" i="1">
                              <a:latin typeface="Cambria Math"/>
                              <a:ea typeface="Cambria Math"/>
                            </a:rPr>
                            <m:t>𝜕</m:t>
                          </m:r>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𝑡</m:t>
                              </m:r>
                            </m:e>
                            <m:sup>
                              <m:r>
                                <a:rPr lang="en-US" altLang="zh-TW" sz="1800" i="1">
                                  <a:latin typeface="Cambria Math"/>
                                  <a:ea typeface="Cambria Math"/>
                                </a:rPr>
                                <m:t>2</m:t>
                              </m:r>
                            </m:sup>
                          </m:sSup>
                        </m:den>
                      </m:f>
                    </m:oMath>
                  </m:oMathPara>
                </a14:m>
                <a:endParaRPr lang="zh-TW" altLang="en-US" sz="1800" dirty="0"/>
              </a:p>
            </p:txBody>
          </p:sp>
        </mc:Choice>
        <mc:Fallback xmlns="">
          <p:sp>
            <p:nvSpPr>
              <p:cNvPr id="3" name="矩形 14">
                <a:extLst>
                  <a:ext uri="{FF2B5EF4-FFF2-40B4-BE49-F238E27FC236}">
                    <a16:creationId xmlns:a16="http://schemas.microsoft.com/office/drawing/2014/main" id="{D5B32555-118F-A92E-EF3D-199CB90EC42D}"/>
                  </a:ext>
                </a:extLst>
              </p:cNvPr>
              <p:cNvSpPr>
                <a:spLocks noRot="1" noChangeAspect="1" noMove="1" noResize="1" noEditPoints="1" noAdjustHandles="1" noChangeArrowheads="1" noChangeShapeType="1" noTextEdit="1"/>
              </p:cNvSpPr>
              <p:nvPr/>
            </p:nvSpPr>
            <p:spPr>
              <a:xfrm>
                <a:off x="2600148" y="1455184"/>
                <a:ext cx="1846018" cy="648254"/>
              </a:xfrm>
              <a:prstGeom prst="rect">
                <a:avLst/>
              </a:prstGeom>
              <a:blipFill>
                <a:blip r:embed="rId7"/>
                <a:stretch>
                  <a:fillRect b="-38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矩形 14">
                <a:extLst>
                  <a:ext uri="{FF2B5EF4-FFF2-40B4-BE49-F238E27FC236}">
                    <a16:creationId xmlns:a16="http://schemas.microsoft.com/office/drawing/2014/main" id="{DA3801A3-DB27-D22A-B35F-AE2FA1BC9FD1}"/>
                  </a:ext>
                </a:extLst>
              </p:cNvPr>
              <p:cNvSpPr/>
              <p:nvPr/>
            </p:nvSpPr>
            <p:spPr>
              <a:xfrm>
                <a:off x="5491407" y="1443393"/>
                <a:ext cx="3170996" cy="648254"/>
              </a:xfrm>
              <a:prstGeom prst="rect">
                <a:avLst/>
              </a:prstGeom>
              <a:solidFill>
                <a:srgbClr val="FFFF99"/>
              </a:solidFill>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altLang="zh-TW" sz="1800" i="1" smtClean="0">
                              <a:latin typeface="Cambria Math" panose="02040503050406030204" pitchFamily="18" charset="0"/>
                              <a:ea typeface="Cambria Math"/>
                            </a:rPr>
                          </m:ctrlPr>
                        </m:fPr>
                        <m:num>
                          <m:sSup>
                            <m:sSupPr>
                              <m:ctrlPr>
                                <a:rPr lang="en-US" altLang="zh-TW" sz="1800" i="1" smtClean="0">
                                  <a:latin typeface="Cambria Math" panose="02040503050406030204" pitchFamily="18" charset="0"/>
                                  <a:ea typeface="Cambria Math"/>
                                </a:rPr>
                              </m:ctrlPr>
                            </m:sSupPr>
                            <m:e>
                              <m:r>
                                <a:rPr lang="zh-TW" altLang="en-US" sz="1800" i="1">
                                  <a:latin typeface="Cambria Math"/>
                                  <a:ea typeface="Cambria Math"/>
                                </a:rPr>
                                <m:t>𝜕</m:t>
                              </m:r>
                            </m:e>
                            <m:sup>
                              <m:r>
                                <a:rPr lang="en-US" altLang="zh-TW" sz="1800" b="0" i="1" smtClean="0">
                                  <a:latin typeface="Cambria Math"/>
                                  <a:ea typeface="Cambria Math"/>
                                </a:rPr>
                                <m:t>2</m:t>
                              </m:r>
                            </m:sup>
                          </m:sSup>
                          <m:d>
                            <m:dPr>
                              <m:ctrlPr>
                                <a:rPr lang="en-US" altLang="zh-TW" sz="1800" b="0" i="1" smtClean="0">
                                  <a:latin typeface="Cambria Math" panose="02040503050406030204" pitchFamily="18" charset="0"/>
                                  <a:ea typeface="Cambria Math"/>
                                </a:rPr>
                              </m:ctrlPr>
                            </m:dPr>
                            <m:e>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a:rPr>
                                    <m:t>𝑦</m:t>
                                  </m:r>
                                </m:e>
                                <m:sub>
                                  <m:r>
                                    <a:rPr lang="en-US" altLang="zh-TW" sz="1800" i="1">
                                      <a:latin typeface="Cambria Math" panose="02040503050406030204" pitchFamily="18" charset="0"/>
                                      <a:ea typeface="Cambria Math"/>
                                    </a:rPr>
                                    <m:t>1</m:t>
                                  </m:r>
                                </m:sub>
                              </m:sSub>
                              <m:r>
                                <a:rPr lang="en-US" altLang="zh-TW" sz="1800" b="0" i="1" smtClean="0">
                                  <a:latin typeface="Cambria Math" panose="02040503050406030204" pitchFamily="18" charset="0"/>
                                  <a:ea typeface="Cambria Math"/>
                                </a:rPr>
                                <m:t>+</m:t>
                              </m:r>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a:rPr>
                                    <m:t>𝑦</m:t>
                                  </m:r>
                                </m:e>
                                <m:sub>
                                  <m:r>
                                    <a:rPr lang="en-US" altLang="zh-TW" sz="1800" i="1">
                                      <a:latin typeface="Cambria Math" panose="02040503050406030204" pitchFamily="18" charset="0"/>
                                      <a:ea typeface="Cambria Math"/>
                                    </a:rPr>
                                    <m:t>2</m:t>
                                  </m:r>
                                </m:sub>
                              </m:sSub>
                            </m:e>
                          </m:d>
                        </m:num>
                        <m:den>
                          <m:r>
                            <a:rPr lang="zh-TW" altLang="en-US" sz="1800" i="1">
                              <a:latin typeface="Cambria Math"/>
                              <a:ea typeface="Cambria Math"/>
                            </a:rPr>
                            <m:t>𝜕</m:t>
                          </m:r>
                          <m:sSup>
                            <m:sSupPr>
                              <m:ctrlPr>
                                <a:rPr lang="en-US" altLang="zh-TW" sz="1800" i="1" smtClean="0">
                                  <a:latin typeface="Cambria Math" panose="02040503050406030204" pitchFamily="18" charset="0"/>
                                  <a:ea typeface="Cambria Math"/>
                                </a:rPr>
                              </m:ctrlPr>
                            </m:sSupPr>
                            <m:e>
                              <m:r>
                                <a:rPr lang="en-US" altLang="zh-TW" sz="1800" i="1">
                                  <a:latin typeface="Cambria Math"/>
                                  <a:ea typeface="Cambria Math"/>
                                </a:rPr>
                                <m:t>𝑥</m:t>
                              </m:r>
                            </m:e>
                            <m:sup>
                              <m:r>
                                <a:rPr lang="en-US" altLang="zh-TW" sz="1800" b="0" i="1" smtClean="0">
                                  <a:latin typeface="Cambria Math"/>
                                  <a:ea typeface="Cambria Math"/>
                                </a:rPr>
                                <m:t>2</m:t>
                              </m:r>
                            </m:sup>
                          </m:sSup>
                        </m:den>
                      </m:f>
                      <m:r>
                        <a:rPr lang="en-US" altLang="zh-TW" sz="1800" b="0" i="1" smtClean="0">
                          <a:latin typeface="Cambria Math"/>
                          <a:ea typeface="Cambria Math"/>
                        </a:rPr>
                        <m:t>=</m:t>
                      </m:r>
                      <m:f>
                        <m:fPr>
                          <m:ctrlPr>
                            <a:rPr lang="en-US" altLang="zh-TW" sz="1800" i="1">
                              <a:latin typeface="Cambria Math" panose="02040503050406030204" pitchFamily="18" charset="0"/>
                              <a:ea typeface="Cambria Math"/>
                            </a:rPr>
                          </m:ctrlPr>
                        </m:fPr>
                        <m:num>
                          <m:r>
                            <a:rPr lang="en-US" altLang="zh-TW" sz="1800" b="0" i="1" smtClean="0">
                              <a:latin typeface="Cambria Math"/>
                              <a:ea typeface="Cambria Math"/>
                            </a:rPr>
                            <m:t>1</m:t>
                          </m:r>
                        </m:num>
                        <m:den>
                          <m:sSup>
                            <m:sSupPr>
                              <m:ctrlPr>
                                <a:rPr lang="en-US" altLang="zh-TW" sz="1800" i="1" smtClean="0">
                                  <a:latin typeface="Cambria Math" panose="02040503050406030204" pitchFamily="18" charset="0"/>
                                  <a:ea typeface="Cambria Math"/>
                                </a:rPr>
                              </m:ctrlPr>
                            </m:sSupPr>
                            <m:e>
                              <m:r>
                                <a:rPr lang="en-US" altLang="zh-TW" sz="1800" b="0" i="1" smtClean="0">
                                  <a:latin typeface="Cambria Math"/>
                                  <a:ea typeface="Cambria Math"/>
                                </a:rPr>
                                <m:t>𝑣</m:t>
                              </m:r>
                            </m:e>
                            <m:sup>
                              <m:r>
                                <a:rPr lang="en-US" altLang="zh-TW" sz="1800" b="0" i="1" smtClean="0">
                                  <a:latin typeface="Cambria Math"/>
                                  <a:ea typeface="Cambria Math"/>
                                </a:rPr>
                                <m:t>2</m:t>
                              </m:r>
                            </m:sup>
                          </m:sSup>
                        </m:den>
                      </m:f>
                      <m:f>
                        <m:fPr>
                          <m:ctrlPr>
                            <a:rPr lang="en-US" altLang="zh-TW" sz="1800" i="1">
                              <a:latin typeface="Cambria Math" panose="02040503050406030204" pitchFamily="18" charset="0"/>
                              <a:ea typeface="Cambria Math"/>
                            </a:rPr>
                          </m:ctrlPr>
                        </m:fPr>
                        <m:num>
                          <m:sSup>
                            <m:sSupPr>
                              <m:ctrlPr>
                                <a:rPr lang="en-US" altLang="zh-TW" sz="1800" i="1">
                                  <a:latin typeface="Cambria Math" panose="02040503050406030204" pitchFamily="18" charset="0"/>
                                  <a:ea typeface="Cambria Math"/>
                                </a:rPr>
                              </m:ctrlPr>
                            </m:sSupPr>
                            <m:e>
                              <m:r>
                                <a:rPr lang="zh-TW" altLang="en-US" sz="1800" i="1">
                                  <a:latin typeface="Cambria Math"/>
                                  <a:ea typeface="Cambria Math"/>
                                </a:rPr>
                                <m:t>𝜕</m:t>
                              </m:r>
                            </m:e>
                            <m:sup>
                              <m:r>
                                <a:rPr lang="en-US" altLang="zh-TW" sz="1800" i="1">
                                  <a:latin typeface="Cambria Math"/>
                                  <a:ea typeface="Cambria Math"/>
                                </a:rPr>
                                <m:t>2</m:t>
                              </m:r>
                            </m:sup>
                          </m:sSup>
                          <m:d>
                            <m:dPr>
                              <m:ctrlPr>
                                <a:rPr lang="en-US" altLang="zh-TW" sz="1800" i="1">
                                  <a:latin typeface="Cambria Math" panose="02040503050406030204" pitchFamily="18" charset="0"/>
                                  <a:ea typeface="Cambria Math"/>
                                </a:rPr>
                              </m:ctrlPr>
                            </m:dPr>
                            <m:e>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a:rPr>
                                    <m:t>𝑦</m:t>
                                  </m:r>
                                </m:e>
                                <m:sub>
                                  <m:r>
                                    <a:rPr lang="en-US" altLang="zh-TW" sz="1800" i="1">
                                      <a:latin typeface="Cambria Math" panose="02040503050406030204" pitchFamily="18" charset="0"/>
                                      <a:ea typeface="Cambria Math"/>
                                    </a:rPr>
                                    <m:t>1</m:t>
                                  </m:r>
                                </m:sub>
                              </m:sSub>
                              <m:r>
                                <a:rPr lang="en-US" altLang="zh-TW" sz="1800" i="1">
                                  <a:latin typeface="Cambria Math" panose="02040503050406030204" pitchFamily="18" charset="0"/>
                                  <a:ea typeface="Cambria Math"/>
                                </a:rPr>
                                <m:t>+</m:t>
                              </m:r>
                              <m:sSub>
                                <m:sSubPr>
                                  <m:ctrlPr>
                                    <a:rPr lang="en-US" altLang="zh-TW" sz="1800" i="1">
                                      <a:latin typeface="Cambria Math" panose="02040503050406030204" pitchFamily="18" charset="0"/>
                                      <a:ea typeface="Cambria Math"/>
                                    </a:rPr>
                                  </m:ctrlPr>
                                </m:sSubPr>
                                <m:e>
                                  <m:r>
                                    <a:rPr lang="en-US" altLang="zh-TW" sz="1800" i="1">
                                      <a:latin typeface="Cambria Math" panose="02040503050406030204" pitchFamily="18" charset="0"/>
                                      <a:ea typeface="Cambria Math"/>
                                    </a:rPr>
                                    <m:t>𝑦</m:t>
                                  </m:r>
                                </m:e>
                                <m:sub>
                                  <m:r>
                                    <a:rPr lang="en-US" altLang="zh-TW" sz="1800" i="1">
                                      <a:latin typeface="Cambria Math" panose="02040503050406030204" pitchFamily="18" charset="0"/>
                                      <a:ea typeface="Cambria Math"/>
                                    </a:rPr>
                                    <m:t>2</m:t>
                                  </m:r>
                                </m:sub>
                              </m:sSub>
                            </m:e>
                          </m:d>
                        </m:num>
                        <m:den>
                          <m:r>
                            <a:rPr lang="zh-TW" altLang="en-US" sz="1800" i="1">
                              <a:latin typeface="Cambria Math"/>
                              <a:ea typeface="Cambria Math"/>
                            </a:rPr>
                            <m:t>𝜕</m:t>
                          </m:r>
                          <m:sSup>
                            <m:sSupPr>
                              <m:ctrlPr>
                                <a:rPr lang="en-US" altLang="zh-TW" sz="1800" i="1">
                                  <a:latin typeface="Cambria Math" panose="02040503050406030204" pitchFamily="18" charset="0"/>
                                  <a:ea typeface="Cambria Math"/>
                                </a:rPr>
                              </m:ctrlPr>
                            </m:sSupPr>
                            <m:e>
                              <m:r>
                                <a:rPr lang="en-US" altLang="zh-TW" sz="1800" i="1">
                                  <a:latin typeface="Cambria Math"/>
                                  <a:ea typeface="Cambria Math"/>
                                </a:rPr>
                                <m:t>𝑡</m:t>
                              </m:r>
                            </m:e>
                            <m:sup>
                              <m:r>
                                <a:rPr lang="en-US" altLang="zh-TW" sz="1800" i="1">
                                  <a:latin typeface="Cambria Math"/>
                                  <a:ea typeface="Cambria Math"/>
                                </a:rPr>
                                <m:t>2</m:t>
                              </m:r>
                            </m:sup>
                          </m:sSup>
                        </m:den>
                      </m:f>
                    </m:oMath>
                  </m:oMathPara>
                </a14:m>
                <a:endParaRPr lang="zh-TW" altLang="en-US" sz="1800" dirty="0"/>
              </a:p>
            </p:txBody>
          </p:sp>
        </mc:Choice>
        <mc:Fallback xmlns="">
          <p:sp>
            <p:nvSpPr>
              <p:cNvPr id="4" name="矩形 14">
                <a:extLst>
                  <a:ext uri="{FF2B5EF4-FFF2-40B4-BE49-F238E27FC236}">
                    <a16:creationId xmlns:a16="http://schemas.microsoft.com/office/drawing/2014/main" id="{DA3801A3-DB27-D22A-B35F-AE2FA1BC9FD1}"/>
                  </a:ext>
                </a:extLst>
              </p:cNvPr>
              <p:cNvSpPr>
                <a:spLocks noRot="1" noChangeAspect="1" noMove="1" noResize="1" noEditPoints="1" noAdjustHandles="1" noChangeArrowheads="1" noChangeShapeType="1" noTextEdit="1"/>
              </p:cNvSpPr>
              <p:nvPr/>
            </p:nvSpPr>
            <p:spPr>
              <a:xfrm>
                <a:off x="5491407" y="1443393"/>
                <a:ext cx="3170996" cy="648254"/>
              </a:xfrm>
              <a:prstGeom prst="rect">
                <a:avLst/>
              </a:prstGeom>
              <a:blipFill>
                <a:blip r:embed="rId8"/>
                <a:stretch>
                  <a:fillRect b="-5769"/>
                </a:stretch>
              </a:blipFill>
            </p:spPr>
            <p:txBody>
              <a:bodyPr/>
              <a:lstStyle/>
              <a:p>
                <a:r>
                  <a:rPr lang="en-US">
                    <a:noFill/>
                  </a:rPr>
                  <a:t> </a:t>
                </a:r>
              </a:p>
            </p:txBody>
          </p:sp>
        </mc:Fallback>
      </mc:AlternateContent>
    </p:spTree>
    <p:extLst>
      <p:ext uri="{BB962C8B-B14F-4D97-AF65-F5344CB8AC3E}">
        <p14:creationId xmlns:p14="http://schemas.microsoft.com/office/powerpoint/2010/main" val="39552298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4" descr="f39_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3573463"/>
            <a:ext cx="4643438" cy="305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7" name="圖片 2" descr="afg008.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39331" y="914117"/>
            <a:ext cx="2244725" cy="250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8" name="文字方塊 3"/>
          <p:cNvSpPr txBox="1">
            <a:spLocks noChangeArrowheads="1"/>
          </p:cNvSpPr>
          <p:nvPr/>
        </p:nvSpPr>
        <p:spPr bwMode="auto">
          <a:xfrm>
            <a:off x="2341801" y="385751"/>
            <a:ext cx="46434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電子波最直接且清楚的證據是雙狹縫干涉</a:t>
            </a:r>
          </a:p>
        </p:txBody>
      </p:sp>
    </p:spTree>
    <p:extLst>
      <p:ext uri="{BB962C8B-B14F-4D97-AF65-F5344CB8AC3E}">
        <p14:creationId xmlns:p14="http://schemas.microsoft.com/office/powerpoint/2010/main" val="284539749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圖片 2" descr="afg00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987675" y="549275"/>
            <a:ext cx="3749675"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Text Box 10"/>
          <p:cNvSpPr txBox="1">
            <a:spLocks noChangeArrowheads="1"/>
          </p:cNvSpPr>
          <p:nvPr/>
        </p:nvSpPr>
        <p:spPr bwMode="auto">
          <a:xfrm>
            <a:off x="2019795" y="5317903"/>
            <a:ext cx="59039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新細明體" pitchFamily="18" charset="-120"/>
              </a:defRPr>
            </a:lvl1pPr>
            <a:lvl2pPr marL="742950" indent="-285750" eaLnBrk="0" hangingPunct="0">
              <a:spcBef>
                <a:spcPct val="20000"/>
              </a:spcBef>
              <a:buChar char="–"/>
              <a:defRPr kumimoji="1" sz="2800">
                <a:solidFill>
                  <a:schemeClr val="tx1"/>
                </a:solidFill>
                <a:latin typeface="Arial" charset="0"/>
                <a:ea typeface="新細明體" pitchFamily="18" charset="-120"/>
              </a:defRPr>
            </a:lvl2pPr>
            <a:lvl3pPr marL="1143000" indent="-228600" eaLnBrk="0" hangingPunct="0">
              <a:spcBef>
                <a:spcPct val="20000"/>
              </a:spcBef>
              <a:buChar char="•"/>
              <a:defRPr kumimoji="1" sz="2400">
                <a:solidFill>
                  <a:schemeClr val="tx1"/>
                </a:solidFill>
                <a:latin typeface="Arial" charset="0"/>
                <a:ea typeface="新細明體" pitchFamily="18" charset="-120"/>
              </a:defRPr>
            </a:lvl3pPr>
            <a:lvl4pPr marL="1600200" indent="-228600" eaLnBrk="0" hangingPunct="0">
              <a:spcBef>
                <a:spcPct val="20000"/>
              </a:spcBef>
              <a:buChar char="–"/>
              <a:defRPr kumimoji="1" sz="2000">
                <a:solidFill>
                  <a:schemeClr val="tx1"/>
                </a:solidFill>
                <a:latin typeface="Arial" charset="0"/>
                <a:ea typeface="新細明體" pitchFamily="18" charset="-120"/>
              </a:defRPr>
            </a:lvl4pPr>
            <a:lvl5pPr marL="2057400" indent="-228600" eaLnBrk="0" hangingPunct="0">
              <a:spcBef>
                <a:spcPct val="20000"/>
              </a:spcBef>
              <a:buChar char="»"/>
              <a:defRPr kumimoji="1" sz="2000">
                <a:solidFill>
                  <a:schemeClr val="tx1"/>
                </a:solidFill>
                <a:latin typeface="Arial"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Arial" charset="0"/>
                <a:ea typeface="新細明體" pitchFamily="18" charset="-120"/>
              </a:defRPr>
            </a:lvl9pPr>
          </a:lstStyle>
          <a:p>
            <a:pPr eaLnBrk="1" hangingPunct="1">
              <a:spcBef>
                <a:spcPct val="50000"/>
              </a:spcBef>
              <a:buFontTx/>
              <a:buNone/>
            </a:pPr>
            <a:r>
              <a:rPr lang="zh-TW" altLang="en-US" sz="1800" dirty="0">
                <a:solidFill>
                  <a:srgbClr val="FF0000"/>
                </a:solidFill>
              </a:rPr>
              <a:t>到達屏幕的波是通過狹縫一的波與通過狹縫二的波的疊加。</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8915E851-EEE2-0A54-2B22-75FB6DC768C9}"/>
                  </a:ext>
                </a:extLst>
              </p:cNvPr>
              <p:cNvSpPr txBox="1"/>
              <p:nvPr/>
            </p:nvSpPr>
            <p:spPr>
              <a:xfrm>
                <a:off x="3347864" y="4941168"/>
                <a:ext cx="2711191" cy="276999"/>
              </a:xfrm>
              <a:prstGeom prst="rect">
                <a:avLst/>
              </a:prstGeom>
              <a:solidFill>
                <a:srgbClr val="FFFF00"/>
              </a:solidFill>
            </p:spPr>
            <p:txBody>
              <a:bodyPr wrap="none" lIns="0" tIns="0" rIns="0" bIns="0" rtlCol="0">
                <a:spAutoFit/>
              </a:bodyPr>
              <a:lstStyle/>
              <a:p>
                <a14:m>
                  <m:oMath xmlns:m="http://schemas.openxmlformats.org/officeDocument/2006/math">
                    <m:r>
                      <a:rPr lang="en-US" sz="1800" b="0" i="1" smtClean="0">
                        <a:latin typeface="Cambria Math" panose="02040503050406030204" pitchFamily="18" charset="0"/>
                      </a:rPr>
                      <m:t>𝑦</m:t>
                    </m:r>
                    <m:d>
                      <m:dPr>
                        <m:ctrlPr>
                          <a:rPr lang="en-US" sz="1800" b="0" i="1" smtClean="0">
                            <a:latin typeface="Cambria Math" panose="02040503050406030204" pitchFamily="18" charset="0"/>
                          </a:rPr>
                        </m:ctrlPr>
                      </m:dPr>
                      <m:e>
                        <m:acc>
                          <m:accPr>
                            <m:chr m:val="⃗"/>
                            <m:ctrlPr>
                              <a:rPr lang="en-US" sz="1800" b="0" i="1" smtClean="0">
                                <a:latin typeface="Cambria Math" panose="02040503050406030204" pitchFamily="18" charset="0"/>
                              </a:rPr>
                            </m:ctrlPr>
                          </m:accPr>
                          <m:e>
                            <m:r>
                              <a:rPr lang="en-US" sz="1800" b="0" i="1" smtClean="0">
                                <a:latin typeface="Cambria Math" panose="02040503050406030204" pitchFamily="18" charset="0"/>
                              </a:rPr>
                              <m:t>𝑟</m:t>
                            </m:r>
                          </m:e>
                        </m:acc>
                        <m:r>
                          <a:rPr lang="en-US" sz="1800" b="0" i="1" smtClean="0">
                            <a:latin typeface="Cambria Math" panose="02040503050406030204" pitchFamily="18" charset="0"/>
                          </a:rPr>
                          <m:t>,</m:t>
                        </m:r>
                        <m:r>
                          <a:rPr lang="en-US" sz="1800" b="0" i="1" smtClean="0">
                            <a:latin typeface="Cambria Math" panose="02040503050406030204" pitchFamily="18" charset="0"/>
                          </a:rPr>
                          <m:t>𝑡</m:t>
                        </m:r>
                      </m:e>
                    </m:d>
                    <m:r>
                      <a:rPr lang="en-US" sz="1800" b="0" i="1" smtClean="0">
                        <a:latin typeface="Cambria Math" panose="02040503050406030204" pitchFamily="18" charset="0"/>
                      </a:rPr>
                      <m:t>=</m:t>
                    </m:r>
                    <m:sSub>
                      <m:sSubPr>
                        <m:ctrlPr>
                          <a:rPr lang="en-US" sz="1800" b="0" i="1" smtClean="0">
                            <a:latin typeface="Cambria Math" panose="02040503050406030204" pitchFamily="18" charset="0"/>
                          </a:rPr>
                        </m:ctrlPr>
                      </m:sSubPr>
                      <m:e>
                        <m:r>
                          <a:rPr lang="en-US" sz="1800" b="0" i="1" smtClean="0">
                            <a:latin typeface="Cambria Math" panose="02040503050406030204" pitchFamily="18" charset="0"/>
                          </a:rPr>
                          <m:t>𝑦</m:t>
                        </m:r>
                      </m:e>
                      <m:sub>
                        <m:r>
                          <a:rPr lang="en-US" sz="1800" b="0" i="1" smtClean="0">
                            <a:latin typeface="Cambria Math" panose="02040503050406030204" pitchFamily="18" charset="0"/>
                          </a:rPr>
                          <m:t>1</m:t>
                        </m:r>
                      </m:sub>
                    </m:sSub>
                    <m:d>
                      <m:dPr>
                        <m:ctrlPr>
                          <a:rPr lang="en-US" sz="1800" i="1">
                            <a:latin typeface="Cambria Math" panose="02040503050406030204" pitchFamily="18" charset="0"/>
                          </a:rPr>
                        </m:ctrlPr>
                      </m:dPr>
                      <m:e>
                        <m:acc>
                          <m:accPr>
                            <m:chr m:val="⃗"/>
                            <m:ctrlPr>
                              <a:rPr lang="en-US" sz="1800" i="1">
                                <a:latin typeface="Cambria Math" panose="02040503050406030204" pitchFamily="18" charset="0"/>
                              </a:rPr>
                            </m:ctrlPr>
                          </m:accPr>
                          <m:e>
                            <m:r>
                              <a:rPr lang="en-US" sz="1800" i="1">
                                <a:latin typeface="Cambria Math" panose="02040503050406030204" pitchFamily="18" charset="0"/>
                              </a:rPr>
                              <m:t>𝑟</m:t>
                            </m:r>
                          </m:e>
                        </m:acc>
                        <m:r>
                          <a:rPr lang="en-US" sz="1800" i="1">
                            <a:latin typeface="Cambria Math" panose="02040503050406030204" pitchFamily="18" charset="0"/>
                          </a:rPr>
                          <m:t>,</m:t>
                        </m:r>
                        <m:r>
                          <a:rPr lang="en-US" sz="1800" i="1">
                            <a:latin typeface="Cambria Math" panose="02040503050406030204" pitchFamily="18" charset="0"/>
                          </a:rPr>
                          <m:t>𝑡</m:t>
                        </m:r>
                      </m:e>
                    </m:d>
                    <m:r>
                      <a:rPr lang="en-US" sz="1800" b="0" i="0" smtClean="0">
                        <a:latin typeface="Cambria Math" panose="02040503050406030204" pitchFamily="18" charset="0"/>
                      </a:rPr>
                      <m:t>+</m:t>
                    </m:r>
                  </m:oMath>
                </a14:m>
                <a:r>
                  <a:rPr lang="en-US" sz="1800" dirty="0"/>
                  <a:t> </a:t>
                </a:r>
                <a14:m>
                  <m:oMath xmlns:m="http://schemas.openxmlformats.org/officeDocument/2006/math">
                    <m:sSub>
                      <m:sSubPr>
                        <m:ctrlPr>
                          <a:rPr lang="en-US" sz="1800" i="1">
                            <a:latin typeface="Cambria Math" panose="02040503050406030204" pitchFamily="18" charset="0"/>
                          </a:rPr>
                        </m:ctrlPr>
                      </m:sSubPr>
                      <m:e>
                        <m:r>
                          <a:rPr lang="en-US" sz="1800" i="1">
                            <a:latin typeface="Cambria Math" panose="02040503050406030204" pitchFamily="18" charset="0"/>
                          </a:rPr>
                          <m:t>𝑦</m:t>
                        </m:r>
                      </m:e>
                      <m:sub>
                        <m:r>
                          <a:rPr lang="en-US" sz="1800" b="0" i="1" smtClean="0">
                            <a:latin typeface="Cambria Math" panose="02040503050406030204" pitchFamily="18" charset="0"/>
                          </a:rPr>
                          <m:t>2</m:t>
                        </m:r>
                      </m:sub>
                    </m:sSub>
                    <m:d>
                      <m:dPr>
                        <m:ctrlPr>
                          <a:rPr lang="en-US" sz="1800" i="1">
                            <a:latin typeface="Cambria Math" panose="02040503050406030204" pitchFamily="18" charset="0"/>
                          </a:rPr>
                        </m:ctrlPr>
                      </m:dPr>
                      <m:e>
                        <m:acc>
                          <m:accPr>
                            <m:chr m:val="⃗"/>
                            <m:ctrlPr>
                              <a:rPr lang="en-US" sz="1800" i="1">
                                <a:latin typeface="Cambria Math" panose="02040503050406030204" pitchFamily="18" charset="0"/>
                              </a:rPr>
                            </m:ctrlPr>
                          </m:accPr>
                          <m:e>
                            <m:r>
                              <a:rPr lang="en-US" sz="1800" i="1">
                                <a:latin typeface="Cambria Math" panose="02040503050406030204" pitchFamily="18" charset="0"/>
                              </a:rPr>
                              <m:t>𝑟</m:t>
                            </m:r>
                          </m:e>
                        </m:acc>
                        <m:r>
                          <a:rPr lang="en-US" sz="1800" i="1">
                            <a:latin typeface="Cambria Math" panose="02040503050406030204" pitchFamily="18" charset="0"/>
                          </a:rPr>
                          <m:t>,</m:t>
                        </m:r>
                        <m:r>
                          <a:rPr lang="en-US" sz="1800" i="1">
                            <a:latin typeface="Cambria Math" panose="02040503050406030204" pitchFamily="18" charset="0"/>
                          </a:rPr>
                          <m:t>𝑡</m:t>
                        </m:r>
                      </m:e>
                    </m:d>
                  </m:oMath>
                </a14:m>
                <a:endParaRPr lang="en-TW" sz="1800" dirty="0"/>
              </a:p>
            </p:txBody>
          </p:sp>
        </mc:Choice>
        <mc:Fallback xmlns="">
          <p:sp>
            <p:nvSpPr>
              <p:cNvPr id="2" name="TextBox 1">
                <a:extLst>
                  <a:ext uri="{FF2B5EF4-FFF2-40B4-BE49-F238E27FC236}">
                    <a16:creationId xmlns:a16="http://schemas.microsoft.com/office/drawing/2014/main" id="{8915E851-EEE2-0A54-2B22-75FB6DC768C9}"/>
                  </a:ext>
                </a:extLst>
              </p:cNvPr>
              <p:cNvSpPr txBox="1">
                <a:spLocks noRot="1" noChangeAspect="1" noMove="1" noResize="1" noEditPoints="1" noAdjustHandles="1" noChangeArrowheads="1" noChangeShapeType="1" noTextEdit="1"/>
              </p:cNvSpPr>
              <p:nvPr/>
            </p:nvSpPr>
            <p:spPr>
              <a:xfrm>
                <a:off x="3347864" y="4941168"/>
                <a:ext cx="2711191" cy="276999"/>
              </a:xfrm>
              <a:prstGeom prst="rect">
                <a:avLst/>
              </a:prstGeom>
              <a:blipFill>
                <a:blip r:embed="rId3"/>
                <a:stretch>
                  <a:fillRect l="-3256" t="-36364" b="-27273"/>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B65111D3-B540-CEB4-15FF-13FADC4E131B}"/>
              </a:ext>
            </a:extLst>
          </p:cNvPr>
          <p:cNvSpPr txBox="1"/>
          <p:nvPr/>
        </p:nvSpPr>
        <p:spPr>
          <a:xfrm>
            <a:off x="2019795" y="5693466"/>
            <a:ext cx="5292180" cy="369332"/>
          </a:xfrm>
          <a:prstGeom prst="rect">
            <a:avLst/>
          </a:prstGeom>
          <a:noFill/>
        </p:spPr>
        <p:txBody>
          <a:bodyPr wrap="square">
            <a:spAutoFit/>
          </a:bodyPr>
          <a:lstStyle/>
          <a:p>
            <a:r>
              <a:rPr lang="zh-TW" altLang="en-US" sz="1800" dirty="0">
                <a:solidFill>
                  <a:srgbClr val="FF0000"/>
                </a:solidFill>
              </a:rPr>
              <a:t>疊加後你已無法分辨波是通過狹縫一還是二。</a:t>
            </a:r>
            <a:endParaRPr lang="en-TW" dirty="0"/>
          </a:p>
        </p:txBody>
      </p:sp>
    </p:spTree>
    <p:extLst>
      <p:ext uri="{BB962C8B-B14F-4D97-AF65-F5344CB8AC3E}">
        <p14:creationId xmlns:p14="http://schemas.microsoft.com/office/powerpoint/2010/main" val="1248303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descr="f36_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836712"/>
            <a:ext cx="2819400" cy="539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 Box 5"/>
          <p:cNvSpPr txBox="1">
            <a:spLocks noChangeArrowheads="1"/>
          </p:cNvSpPr>
          <p:nvPr/>
        </p:nvSpPr>
        <p:spPr bwMode="auto">
          <a:xfrm>
            <a:off x="4425124" y="4981117"/>
            <a:ext cx="18907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50000"/>
              </a:spcBef>
              <a:buFontTx/>
              <a:buNone/>
            </a:pPr>
            <a:r>
              <a:rPr lang="zh-TW" altLang="en-US" sz="1800" dirty="0"/>
              <a:t>亮紋</a:t>
            </a:r>
          </a:p>
        </p:txBody>
      </p:sp>
      <p:sp>
        <p:nvSpPr>
          <p:cNvPr id="44037" name="Text Box 7"/>
          <p:cNvSpPr txBox="1">
            <a:spLocks noChangeArrowheads="1"/>
          </p:cNvSpPr>
          <p:nvPr/>
        </p:nvSpPr>
        <p:spPr bwMode="auto">
          <a:xfrm>
            <a:off x="4406277" y="2401672"/>
            <a:ext cx="18907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50000"/>
              </a:spcBef>
              <a:buFontTx/>
              <a:buNone/>
            </a:pPr>
            <a:r>
              <a:rPr lang="zh-TW" altLang="en-US" sz="1800" dirty="0"/>
              <a:t>暗紋</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C32C4547-E205-B32B-C55E-4D087002F21F}"/>
                  </a:ext>
                </a:extLst>
              </p:cNvPr>
              <p:cNvSpPr txBox="1"/>
              <p:nvPr/>
            </p:nvSpPr>
            <p:spPr>
              <a:xfrm>
                <a:off x="4499111" y="5369462"/>
                <a:ext cx="1322863" cy="276999"/>
              </a:xfrm>
              <a:prstGeom prst="rect">
                <a:avLst/>
              </a:prstGeom>
              <a:solidFill>
                <a:srgbClr val="FFFF00"/>
              </a:solid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PMingLiU" panose="02020500000000000000" pitchFamily="18" charset="-120"/>
                        </a:rPr>
                        <m:t>𝑑</m:t>
                      </m:r>
                      <m:func>
                        <m:funcPr>
                          <m:ctrlPr>
                            <a:rPr lang="en-US" sz="1800" b="0" i="1" smtClean="0">
                              <a:latin typeface="Cambria Math" panose="02040503050406030204" pitchFamily="18" charset="0"/>
                              <a:ea typeface="PMingLiU" panose="02020500000000000000" pitchFamily="18" charset="-120"/>
                            </a:rPr>
                          </m:ctrlPr>
                        </m:funcPr>
                        <m:fName>
                          <m:r>
                            <m:rPr>
                              <m:sty m:val="p"/>
                            </m:rPr>
                            <a:rPr lang="en-US" sz="1800" b="0" i="0" smtClean="0">
                              <a:latin typeface="Cambria Math" panose="02040503050406030204" pitchFamily="18" charset="0"/>
                              <a:ea typeface="PMingLiU" panose="02020500000000000000" pitchFamily="18" charset="-120"/>
                            </a:rPr>
                            <m:t>sin</m:t>
                          </m:r>
                        </m:fName>
                        <m:e>
                          <m:r>
                            <a:rPr lang="en-US" sz="1800" b="0" i="1" smtClean="0">
                              <a:latin typeface="Cambria Math" panose="02040503050406030204" pitchFamily="18" charset="0"/>
                              <a:ea typeface="Cambria Math" panose="02040503050406030204" pitchFamily="18" charset="0"/>
                            </a:rPr>
                            <m:t>𝜃</m:t>
                          </m:r>
                        </m:e>
                      </m:func>
                      <m:r>
                        <a:rPr lang="en-US" sz="1800" b="0" i="1" smtClean="0">
                          <a:latin typeface="Cambria Math" panose="02040503050406030204" pitchFamily="18" charset="0"/>
                          <a:ea typeface="PMingLiU" panose="02020500000000000000" pitchFamily="18" charset="-120"/>
                        </a:rPr>
                        <m:t>=</m:t>
                      </m:r>
                      <m:r>
                        <a:rPr lang="en-US" sz="1800" b="0" i="1" smtClean="0">
                          <a:latin typeface="Cambria Math" panose="02040503050406030204" pitchFamily="18" charset="0"/>
                          <a:ea typeface="PMingLiU" panose="02020500000000000000" pitchFamily="18" charset="-120"/>
                        </a:rPr>
                        <m:t>𝑚</m:t>
                      </m:r>
                      <m:r>
                        <a:rPr lang="en-US" sz="1800" b="0" i="1" smtClean="0">
                          <a:latin typeface="Cambria Math" panose="02040503050406030204" pitchFamily="18" charset="0"/>
                          <a:ea typeface="Cambria Math" panose="02040503050406030204" pitchFamily="18" charset="0"/>
                        </a:rPr>
                        <m:t>𝜆</m:t>
                      </m:r>
                    </m:oMath>
                  </m:oMathPara>
                </a14:m>
                <a:endParaRPr lang="en-TW" sz="1800" dirty="0">
                  <a:latin typeface="+mj-lt"/>
                  <a:ea typeface="PMingLiU" panose="02020500000000000000" pitchFamily="18" charset="-120"/>
                </a:endParaRPr>
              </a:p>
            </p:txBody>
          </p:sp>
        </mc:Choice>
        <mc:Fallback xmlns="">
          <p:sp>
            <p:nvSpPr>
              <p:cNvPr id="2" name="TextBox 1">
                <a:extLst>
                  <a:ext uri="{FF2B5EF4-FFF2-40B4-BE49-F238E27FC236}">
                    <a16:creationId xmlns:a16="http://schemas.microsoft.com/office/drawing/2014/main" id="{C32C4547-E205-B32B-C55E-4D087002F21F}"/>
                  </a:ext>
                </a:extLst>
              </p:cNvPr>
              <p:cNvSpPr txBox="1">
                <a:spLocks noRot="1" noChangeAspect="1" noMove="1" noResize="1" noEditPoints="1" noAdjustHandles="1" noChangeArrowheads="1" noChangeShapeType="1" noTextEdit="1"/>
              </p:cNvSpPr>
              <p:nvPr/>
            </p:nvSpPr>
            <p:spPr>
              <a:xfrm>
                <a:off x="4499111" y="5369462"/>
                <a:ext cx="1322863" cy="276999"/>
              </a:xfrm>
              <a:prstGeom prst="rect">
                <a:avLst/>
              </a:prstGeom>
              <a:blipFill>
                <a:blip r:embed="rId3"/>
                <a:stretch>
                  <a:fillRect l="-3810" r="-3810"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A09CC675-BDAF-2D1B-F81E-758ADAF6BB55}"/>
                  </a:ext>
                </a:extLst>
              </p:cNvPr>
              <p:cNvSpPr txBox="1"/>
              <p:nvPr/>
            </p:nvSpPr>
            <p:spPr>
              <a:xfrm>
                <a:off x="4425124" y="2791169"/>
                <a:ext cx="3436710" cy="526298"/>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PMingLiU" panose="02020500000000000000" pitchFamily="18" charset="-120"/>
                        </a:rPr>
                        <m:t>𝑑</m:t>
                      </m:r>
                      <m:func>
                        <m:funcPr>
                          <m:ctrlPr>
                            <a:rPr lang="en-US" sz="1800" b="0" i="1" smtClean="0">
                              <a:latin typeface="Cambria Math" panose="02040503050406030204" pitchFamily="18" charset="0"/>
                              <a:ea typeface="PMingLiU" panose="02020500000000000000" pitchFamily="18" charset="-120"/>
                            </a:rPr>
                          </m:ctrlPr>
                        </m:funcPr>
                        <m:fName>
                          <m:r>
                            <m:rPr>
                              <m:sty m:val="p"/>
                            </m:rPr>
                            <a:rPr lang="en-US" sz="1800" b="0" i="0" smtClean="0">
                              <a:latin typeface="Cambria Math" panose="02040503050406030204" pitchFamily="18" charset="0"/>
                              <a:ea typeface="PMingLiU" panose="02020500000000000000" pitchFamily="18" charset="-120"/>
                            </a:rPr>
                            <m:t>sin</m:t>
                          </m:r>
                        </m:fName>
                        <m:e>
                          <m:r>
                            <a:rPr lang="en-US" sz="1800" b="0" i="1" smtClean="0">
                              <a:latin typeface="Cambria Math" panose="02040503050406030204" pitchFamily="18" charset="0"/>
                              <a:ea typeface="Cambria Math" panose="02040503050406030204" pitchFamily="18" charset="0"/>
                            </a:rPr>
                            <m:t>𝜃</m:t>
                          </m:r>
                        </m:e>
                      </m:func>
                      <m:r>
                        <a:rPr lang="en-US" sz="1800" b="0" i="1" smtClean="0">
                          <a:latin typeface="Cambria Math" panose="02040503050406030204" pitchFamily="18" charset="0"/>
                          <a:ea typeface="PMingLiU" panose="02020500000000000000" pitchFamily="18" charset="-120"/>
                        </a:rPr>
                        <m:t>=</m:t>
                      </m:r>
                      <m:d>
                        <m:dPr>
                          <m:ctrlPr>
                            <a:rPr lang="en-US" sz="1800" b="0" i="1" smtClean="0">
                              <a:latin typeface="Cambria Math" panose="02040503050406030204" pitchFamily="18" charset="0"/>
                              <a:ea typeface="PMingLiU" panose="02020500000000000000" pitchFamily="18" charset="-120"/>
                            </a:rPr>
                          </m:ctrlPr>
                        </m:dPr>
                        <m:e>
                          <m:r>
                            <a:rPr lang="en-US" sz="1800" i="1">
                              <a:latin typeface="Cambria Math" panose="02040503050406030204" pitchFamily="18" charset="0"/>
                              <a:ea typeface="PMingLiU" panose="02020500000000000000" pitchFamily="18" charset="-120"/>
                            </a:rPr>
                            <m:t>𝑚</m:t>
                          </m:r>
                          <m:r>
                            <a:rPr lang="en-US" sz="1800" b="0" i="1" smtClean="0">
                              <a:latin typeface="Cambria Math" panose="02040503050406030204" pitchFamily="18" charset="0"/>
                              <a:ea typeface="PMingLiU" panose="02020500000000000000" pitchFamily="18" charset="-120"/>
                            </a:rPr>
                            <m:t>+</m:t>
                          </m:r>
                          <m:f>
                            <m:fPr>
                              <m:ctrlPr>
                                <a:rPr lang="en-US" sz="1800" b="0" i="1" smtClean="0">
                                  <a:latin typeface="Cambria Math" panose="02040503050406030204" pitchFamily="18" charset="0"/>
                                  <a:ea typeface="PMingLiU" panose="02020500000000000000" pitchFamily="18" charset="-120"/>
                                </a:rPr>
                              </m:ctrlPr>
                            </m:fPr>
                            <m:num>
                              <m:r>
                                <a:rPr lang="en-US" sz="1800" b="0" i="1" smtClean="0">
                                  <a:latin typeface="Cambria Math" panose="02040503050406030204" pitchFamily="18" charset="0"/>
                                  <a:ea typeface="PMingLiU" panose="02020500000000000000" pitchFamily="18" charset="-120"/>
                                </a:rPr>
                                <m:t>1</m:t>
                              </m:r>
                            </m:num>
                            <m:den>
                              <m:r>
                                <a:rPr lang="en-US" sz="1800" b="0" i="1" smtClean="0">
                                  <a:latin typeface="Cambria Math" panose="02040503050406030204" pitchFamily="18" charset="0"/>
                                  <a:ea typeface="PMingLiU" panose="02020500000000000000" pitchFamily="18" charset="-120"/>
                                </a:rPr>
                                <m:t>2</m:t>
                              </m:r>
                            </m:den>
                          </m:f>
                        </m:e>
                      </m:d>
                      <m:r>
                        <a:rPr lang="en-US" sz="1800" b="0" i="1" smtClean="0">
                          <a:latin typeface="Cambria Math" panose="02040503050406030204" pitchFamily="18" charset="0"/>
                          <a:ea typeface="Cambria Math" panose="02040503050406030204" pitchFamily="18" charset="0"/>
                        </a:rPr>
                        <m:t>𝜆</m:t>
                      </m:r>
                      <m:r>
                        <a:rPr lang="en-US" sz="1800" b="0" i="1" smtClean="0">
                          <a:latin typeface="Cambria Math" panose="02040503050406030204" pitchFamily="18" charset="0"/>
                          <a:ea typeface="Cambria Math" panose="02040503050406030204" pitchFamily="18" charset="0"/>
                        </a:rPr>
                        <m:t>=</m:t>
                      </m:r>
                      <m:d>
                        <m:dPr>
                          <m:ctrlPr>
                            <a:rPr lang="en-US" sz="1800" i="1">
                              <a:latin typeface="Cambria Math" panose="02040503050406030204" pitchFamily="18" charset="0"/>
                              <a:ea typeface="PMingLiU" panose="02020500000000000000" pitchFamily="18" charset="-120"/>
                            </a:rPr>
                          </m:ctrlPr>
                        </m:dPr>
                        <m:e>
                          <m:r>
                            <a:rPr lang="en-US" sz="1800" i="1">
                              <a:latin typeface="Cambria Math" panose="02040503050406030204" pitchFamily="18" charset="0"/>
                              <a:ea typeface="PMingLiU" panose="02020500000000000000" pitchFamily="18" charset="-120"/>
                            </a:rPr>
                            <m:t>𝑚</m:t>
                          </m:r>
                          <m:r>
                            <a:rPr lang="en-US" sz="1800" i="1">
                              <a:latin typeface="Cambria Math" panose="02040503050406030204" pitchFamily="18" charset="0"/>
                              <a:ea typeface="PMingLiU" panose="02020500000000000000" pitchFamily="18" charset="-120"/>
                            </a:rPr>
                            <m:t>+</m:t>
                          </m:r>
                          <m:f>
                            <m:fPr>
                              <m:ctrlPr>
                                <a:rPr lang="en-US" sz="1800" i="1">
                                  <a:latin typeface="Cambria Math" panose="02040503050406030204" pitchFamily="18" charset="0"/>
                                  <a:ea typeface="PMingLiU" panose="02020500000000000000" pitchFamily="18" charset="-120"/>
                                </a:rPr>
                              </m:ctrlPr>
                            </m:fPr>
                            <m:num>
                              <m:r>
                                <a:rPr lang="en-US" sz="1800" i="1">
                                  <a:latin typeface="Cambria Math" panose="02040503050406030204" pitchFamily="18" charset="0"/>
                                  <a:ea typeface="PMingLiU" panose="02020500000000000000" pitchFamily="18" charset="-120"/>
                                </a:rPr>
                                <m:t>1</m:t>
                              </m:r>
                            </m:num>
                            <m:den>
                              <m:r>
                                <a:rPr lang="en-US" sz="1800" i="1">
                                  <a:latin typeface="Cambria Math" panose="02040503050406030204" pitchFamily="18" charset="0"/>
                                  <a:ea typeface="PMingLiU" panose="02020500000000000000" pitchFamily="18" charset="-120"/>
                                </a:rPr>
                                <m:t>2</m:t>
                              </m:r>
                            </m:den>
                          </m:f>
                        </m:e>
                      </m:d>
                      <m:f>
                        <m:fPr>
                          <m:ctrlPr>
                            <a:rPr lang="en-US" sz="1800" i="1" smtClean="0">
                              <a:latin typeface="Cambria Math" panose="02040503050406030204" pitchFamily="18" charset="0"/>
                              <a:ea typeface="PMingLiU" panose="02020500000000000000" pitchFamily="18" charset="-120"/>
                            </a:rPr>
                          </m:ctrlPr>
                        </m:fPr>
                        <m:num>
                          <m:r>
                            <a:rPr lang="en-US" sz="1800" b="0" i="1" smtClean="0">
                              <a:latin typeface="Cambria Math" panose="02040503050406030204" pitchFamily="18" charset="0"/>
                              <a:ea typeface="PMingLiU" panose="02020500000000000000" pitchFamily="18" charset="-120"/>
                            </a:rPr>
                            <m:t>2</m:t>
                          </m:r>
                          <m:r>
                            <a:rPr lang="en-US" sz="1800" b="0" i="1" smtClean="0">
                              <a:latin typeface="Cambria Math" panose="02040503050406030204" pitchFamily="18" charset="0"/>
                              <a:ea typeface="Cambria Math" panose="02040503050406030204" pitchFamily="18" charset="0"/>
                            </a:rPr>
                            <m:t>𝜋</m:t>
                          </m:r>
                        </m:num>
                        <m:den>
                          <m:r>
                            <a:rPr lang="en-US" sz="1800" b="0" i="1" smtClean="0">
                              <a:latin typeface="Cambria Math" panose="02040503050406030204" pitchFamily="18" charset="0"/>
                              <a:ea typeface="PMingLiU" panose="02020500000000000000" pitchFamily="18" charset="-120"/>
                            </a:rPr>
                            <m:t>𝑘</m:t>
                          </m:r>
                        </m:den>
                      </m:f>
                    </m:oMath>
                  </m:oMathPara>
                </a14:m>
                <a:endParaRPr lang="en-TW" sz="1800" dirty="0">
                  <a:latin typeface="+mj-lt"/>
                  <a:ea typeface="PMingLiU" panose="02020500000000000000" pitchFamily="18" charset="-120"/>
                </a:endParaRPr>
              </a:p>
            </p:txBody>
          </p:sp>
        </mc:Choice>
        <mc:Fallback xmlns="">
          <p:sp>
            <p:nvSpPr>
              <p:cNvPr id="3" name="TextBox 2">
                <a:extLst>
                  <a:ext uri="{FF2B5EF4-FFF2-40B4-BE49-F238E27FC236}">
                    <a16:creationId xmlns:a16="http://schemas.microsoft.com/office/drawing/2014/main" id="{A09CC675-BDAF-2D1B-F81E-758ADAF6BB55}"/>
                  </a:ext>
                </a:extLst>
              </p:cNvPr>
              <p:cNvSpPr txBox="1">
                <a:spLocks noRot="1" noChangeAspect="1" noMove="1" noResize="1" noEditPoints="1" noAdjustHandles="1" noChangeArrowheads="1" noChangeShapeType="1" noTextEdit="1"/>
              </p:cNvSpPr>
              <p:nvPr/>
            </p:nvSpPr>
            <p:spPr>
              <a:xfrm>
                <a:off x="4425124" y="2791169"/>
                <a:ext cx="3436710" cy="526298"/>
              </a:xfrm>
              <a:prstGeom prst="rect">
                <a:avLst/>
              </a:prstGeom>
              <a:blipFill>
                <a:blip r:embed="rId4"/>
                <a:stretch>
                  <a:fillRect l="-1103" t="-4651" b="-116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9D9A043-EDF6-5D0D-6374-B44E55EDACF1}"/>
                  </a:ext>
                </a:extLst>
              </p:cNvPr>
              <p:cNvSpPr txBox="1"/>
              <p:nvPr/>
            </p:nvSpPr>
            <p:spPr>
              <a:xfrm>
                <a:off x="4437903" y="1005604"/>
                <a:ext cx="1692899" cy="307777"/>
              </a:xfrm>
              <a:prstGeom prst="rect">
                <a:avLst/>
              </a:prstGeom>
              <a:solidFill>
                <a:srgbClr val="FFFF00"/>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TW" sz="2000" b="0" i="1" smtClean="0">
                              <a:latin typeface="Cambria Math" panose="02040503050406030204" pitchFamily="18" charset="0"/>
                              <a:ea typeface="Cambria Math"/>
                            </a:rPr>
                          </m:ctrlPr>
                        </m:sSubPr>
                        <m:e>
                          <m:r>
                            <m:rPr>
                              <m:sty m:val="p"/>
                            </m:rPr>
                            <a:rPr lang="el-GR" sz="2000" b="0" i="1" smtClean="0">
                              <a:latin typeface="Cambria Math" panose="02040503050406030204" pitchFamily="18" charset="0"/>
                              <a:ea typeface="Cambria Math" panose="02040503050406030204" pitchFamily="18" charset="0"/>
                            </a:rPr>
                            <m:t>Ψ</m:t>
                          </m:r>
                        </m:e>
                        <m:sub>
                          <m:r>
                            <a:rPr lang="en-US" sz="2000" b="0" i="1" smtClean="0">
                              <a:latin typeface="Cambria Math" panose="02040503050406030204" pitchFamily="18" charset="0"/>
                              <a:ea typeface="Cambria Math"/>
                            </a:rPr>
                            <m:t>12</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m:rPr>
                              <m:sty m:val="p"/>
                            </m:rPr>
                            <a:rPr lang="el-GR" sz="2000" i="1" smtClean="0">
                              <a:latin typeface="Cambria Math" panose="02040503050406030204" pitchFamily="18" charset="0"/>
                              <a:ea typeface="Cambria Math" panose="02040503050406030204" pitchFamily="18" charset="0"/>
                            </a:rPr>
                            <m:t>Ψ</m:t>
                          </m:r>
                        </m:e>
                        <m:sub>
                          <m:r>
                            <a:rPr lang="en-US" sz="2000" i="1">
                              <a:latin typeface="Cambria Math" panose="02040503050406030204" pitchFamily="18" charset="0"/>
                              <a:ea typeface="Cambria Math"/>
                            </a:rPr>
                            <m:t>1</m:t>
                          </m:r>
                        </m:sub>
                      </m:sSub>
                      <m:r>
                        <a:rPr lang="en-US" sz="2000" b="0" i="1" smtClean="0">
                          <a:latin typeface="Cambria Math" panose="02040503050406030204" pitchFamily="18" charset="0"/>
                          <a:ea typeface="Cambria Math"/>
                        </a:rPr>
                        <m:t>+</m:t>
                      </m:r>
                      <m:sSub>
                        <m:sSubPr>
                          <m:ctrlPr>
                            <a:rPr lang="en-TW" sz="2000" i="1">
                              <a:latin typeface="Cambria Math" panose="02040503050406030204" pitchFamily="18" charset="0"/>
                              <a:ea typeface="Cambria Math"/>
                            </a:rPr>
                          </m:ctrlPr>
                        </m:sSubPr>
                        <m:e>
                          <m:r>
                            <m:rPr>
                              <m:sty m:val="p"/>
                            </m:rPr>
                            <a:rPr lang="el-GR" sz="2000" i="1" smtClean="0">
                              <a:latin typeface="Cambria Math" panose="02040503050406030204" pitchFamily="18" charset="0"/>
                              <a:ea typeface="Cambria Math" panose="02040503050406030204" pitchFamily="18" charset="0"/>
                            </a:rPr>
                            <m:t>Ψ</m:t>
                          </m:r>
                        </m:e>
                        <m:sub>
                          <m:r>
                            <a:rPr lang="en-US" sz="2000" i="1">
                              <a:latin typeface="Cambria Math" panose="02040503050406030204" pitchFamily="18" charset="0"/>
                              <a:ea typeface="Cambria Math"/>
                            </a:rPr>
                            <m:t>2</m:t>
                          </m:r>
                        </m:sub>
                      </m:sSub>
                    </m:oMath>
                  </m:oMathPara>
                </a14:m>
                <a:endParaRPr lang="en-TW" sz="2000" b="0" i="1" dirty="0">
                  <a:latin typeface="Cambria Math"/>
                  <a:ea typeface="Cambria Math"/>
                </a:endParaRPr>
              </a:p>
            </p:txBody>
          </p:sp>
        </mc:Choice>
        <mc:Fallback xmlns="">
          <p:sp>
            <p:nvSpPr>
              <p:cNvPr id="4" name="TextBox 3">
                <a:extLst>
                  <a:ext uri="{FF2B5EF4-FFF2-40B4-BE49-F238E27FC236}">
                    <a16:creationId xmlns:a16="http://schemas.microsoft.com/office/drawing/2014/main" id="{69D9A043-EDF6-5D0D-6374-B44E55EDACF1}"/>
                  </a:ext>
                </a:extLst>
              </p:cNvPr>
              <p:cNvSpPr txBox="1">
                <a:spLocks noRot="1" noChangeAspect="1" noMove="1" noResize="1" noEditPoints="1" noAdjustHandles="1" noChangeArrowheads="1" noChangeShapeType="1" noTextEdit="1"/>
              </p:cNvSpPr>
              <p:nvPr/>
            </p:nvSpPr>
            <p:spPr>
              <a:xfrm>
                <a:off x="4437903" y="1005604"/>
                <a:ext cx="1692899" cy="307777"/>
              </a:xfrm>
              <a:prstGeom prst="rect">
                <a:avLst/>
              </a:prstGeom>
              <a:blipFill>
                <a:blip r:embed="rId5"/>
                <a:stretch>
                  <a:fillRect l="-2985" r="-746" b="-1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031B0E5-5D60-EB76-7CC9-9C671364507B}"/>
                  </a:ext>
                </a:extLst>
              </p:cNvPr>
              <p:cNvSpPr txBox="1"/>
              <p:nvPr/>
            </p:nvSpPr>
            <p:spPr>
              <a:xfrm>
                <a:off x="4406277" y="1488538"/>
                <a:ext cx="3591432" cy="27699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PMingLiU" panose="02020500000000000000" pitchFamily="18" charset="-120"/>
                        </a:rPr>
                        <m:t>=</m:t>
                      </m:r>
                      <m:r>
                        <a:rPr lang="en-US" sz="1800" b="0" i="1" smtClean="0">
                          <a:latin typeface="Cambria Math" panose="02040503050406030204" pitchFamily="18" charset="0"/>
                          <a:ea typeface="PMingLiU" panose="02020500000000000000" pitchFamily="18" charset="-120"/>
                        </a:rPr>
                        <m:t>𝑎</m:t>
                      </m:r>
                      <m:func>
                        <m:funcPr>
                          <m:ctrlPr>
                            <a:rPr lang="en-US" sz="1800" i="1" smtClean="0">
                              <a:latin typeface="Cambria Math" panose="02040503050406030204" pitchFamily="18" charset="0"/>
                              <a:ea typeface="PMingLiU" panose="02020500000000000000" pitchFamily="18" charset="-120"/>
                            </a:rPr>
                          </m:ctrlPr>
                        </m:funcPr>
                        <m:fName>
                          <m:r>
                            <m:rPr>
                              <m:sty m:val="p"/>
                            </m:rPr>
                            <a:rPr lang="en-US" sz="1800" i="0" smtClean="0">
                              <a:latin typeface="Cambria Math" panose="02040503050406030204" pitchFamily="18" charset="0"/>
                              <a:ea typeface="PMingLiU" panose="02020500000000000000" pitchFamily="18" charset="-120"/>
                            </a:rPr>
                            <m:t>sin</m:t>
                          </m:r>
                        </m:fName>
                        <m:e>
                          <m:d>
                            <m:dPr>
                              <m:ctrlPr>
                                <a:rPr lang="en-US" sz="1800" i="1" smtClean="0">
                                  <a:latin typeface="Cambria Math" panose="02040503050406030204" pitchFamily="18" charset="0"/>
                                  <a:ea typeface="PMingLiU" panose="02020500000000000000" pitchFamily="18" charset="-120"/>
                                </a:rPr>
                              </m:ctrlPr>
                            </m:dPr>
                            <m:e>
                              <m:r>
                                <a:rPr lang="en-US" sz="1800" b="0" i="1" smtClean="0">
                                  <a:latin typeface="Cambria Math" panose="02040503050406030204" pitchFamily="18" charset="0"/>
                                  <a:ea typeface="PMingLiU" panose="02020500000000000000" pitchFamily="18" charset="-120"/>
                                </a:rPr>
                                <m:t>𝑘</m:t>
                              </m:r>
                              <m:sSub>
                                <m:sSubPr>
                                  <m:ctrlPr>
                                    <a:rPr lang="en-US" sz="1800" b="0" i="1" smtClean="0">
                                      <a:latin typeface="Cambria Math" panose="02040503050406030204" pitchFamily="18" charset="0"/>
                                      <a:ea typeface="PMingLiU" panose="02020500000000000000" pitchFamily="18" charset="-120"/>
                                    </a:rPr>
                                  </m:ctrlPr>
                                </m:sSubPr>
                                <m:e>
                                  <m:r>
                                    <a:rPr lang="en-US" sz="1800" b="0" i="1" smtClean="0">
                                      <a:latin typeface="Cambria Math" panose="02040503050406030204" pitchFamily="18" charset="0"/>
                                      <a:ea typeface="PMingLiU" panose="02020500000000000000" pitchFamily="18" charset="-120"/>
                                    </a:rPr>
                                    <m:t>𝑟</m:t>
                                  </m:r>
                                </m:e>
                                <m:sub>
                                  <m:r>
                                    <a:rPr lang="en-US" sz="1800" b="0" i="1" smtClean="0">
                                      <a:latin typeface="Cambria Math" panose="02040503050406030204" pitchFamily="18" charset="0"/>
                                      <a:ea typeface="PMingLiU" panose="02020500000000000000" pitchFamily="18" charset="-120"/>
                                    </a:rPr>
                                    <m:t>1</m:t>
                                  </m:r>
                                </m:sub>
                              </m:sSub>
                              <m:r>
                                <a:rPr lang="en-US" sz="1800" b="0" i="1" smtClean="0">
                                  <a:latin typeface="Cambria Math" panose="02040503050406030204" pitchFamily="18" charset="0"/>
                                  <a:ea typeface="PMingLiU" panose="02020500000000000000" pitchFamily="18" charset="-120"/>
                                </a:rPr>
                                <m:t>−</m:t>
                              </m:r>
                              <m:r>
                                <a:rPr lang="en-US" sz="1800" b="0" i="1" smtClean="0">
                                  <a:latin typeface="Cambria Math" panose="02040503050406030204" pitchFamily="18" charset="0"/>
                                  <a:ea typeface="Cambria Math" panose="02040503050406030204" pitchFamily="18" charset="0"/>
                                </a:rPr>
                                <m:t>𝜔</m:t>
                              </m:r>
                              <m:r>
                                <a:rPr lang="en-US" sz="1800" b="0" i="1" smtClean="0">
                                  <a:latin typeface="Cambria Math" panose="02040503050406030204" pitchFamily="18" charset="0"/>
                                  <a:ea typeface="Cambria Math" panose="02040503050406030204" pitchFamily="18" charset="0"/>
                                </a:rPr>
                                <m:t>𝑡</m:t>
                              </m:r>
                            </m:e>
                          </m:d>
                          <m:r>
                            <a:rPr lang="en-US" sz="1800" b="0" i="1" smtClean="0">
                              <a:latin typeface="Cambria Math" panose="02040503050406030204" pitchFamily="18" charset="0"/>
                              <a:ea typeface="PMingLiU" panose="02020500000000000000" pitchFamily="18" charset="-120"/>
                            </a:rPr>
                            <m:t>+</m:t>
                          </m:r>
                        </m:e>
                      </m:func>
                      <m:r>
                        <a:rPr lang="en-US" sz="1800" b="0" i="1" smtClean="0">
                          <a:latin typeface="Cambria Math" panose="02040503050406030204" pitchFamily="18" charset="0"/>
                          <a:ea typeface="PMingLiU" panose="02020500000000000000" pitchFamily="18" charset="-120"/>
                        </a:rPr>
                        <m:t>𝑎</m:t>
                      </m:r>
                      <m:func>
                        <m:funcPr>
                          <m:ctrlPr>
                            <a:rPr lang="en-US" sz="1800" i="1">
                              <a:latin typeface="Cambria Math" panose="02040503050406030204" pitchFamily="18" charset="0"/>
                              <a:ea typeface="PMingLiU" panose="02020500000000000000" pitchFamily="18" charset="-120"/>
                            </a:rPr>
                          </m:ctrlPr>
                        </m:funcPr>
                        <m:fName>
                          <m:r>
                            <m:rPr>
                              <m:sty m:val="p"/>
                            </m:rPr>
                            <a:rPr lang="en-US" sz="1800">
                              <a:latin typeface="Cambria Math" panose="02040503050406030204" pitchFamily="18" charset="0"/>
                              <a:ea typeface="PMingLiU" panose="02020500000000000000" pitchFamily="18" charset="-120"/>
                            </a:rPr>
                            <m:t>sin</m:t>
                          </m:r>
                        </m:fName>
                        <m:e>
                          <m:d>
                            <m:dPr>
                              <m:ctrlPr>
                                <a:rPr lang="en-US" sz="1800" i="1">
                                  <a:latin typeface="Cambria Math" panose="02040503050406030204" pitchFamily="18" charset="0"/>
                                  <a:ea typeface="PMingLiU" panose="02020500000000000000" pitchFamily="18" charset="-120"/>
                                </a:rPr>
                              </m:ctrlPr>
                            </m:dPr>
                            <m:e>
                              <m:r>
                                <a:rPr lang="en-US" sz="1800" i="1">
                                  <a:latin typeface="Cambria Math" panose="02040503050406030204" pitchFamily="18" charset="0"/>
                                  <a:ea typeface="PMingLiU" panose="02020500000000000000" pitchFamily="18" charset="-120"/>
                                </a:rPr>
                                <m:t>𝑘</m:t>
                              </m:r>
                              <m:sSub>
                                <m:sSubPr>
                                  <m:ctrlPr>
                                    <a:rPr lang="en-US" sz="1800" i="1">
                                      <a:latin typeface="Cambria Math" panose="02040503050406030204" pitchFamily="18" charset="0"/>
                                      <a:ea typeface="PMingLiU" panose="02020500000000000000" pitchFamily="18" charset="-120"/>
                                    </a:rPr>
                                  </m:ctrlPr>
                                </m:sSubPr>
                                <m:e>
                                  <m:r>
                                    <a:rPr lang="en-US" sz="1800" i="1">
                                      <a:latin typeface="Cambria Math" panose="02040503050406030204" pitchFamily="18" charset="0"/>
                                      <a:ea typeface="PMingLiU" panose="02020500000000000000" pitchFamily="18" charset="-120"/>
                                    </a:rPr>
                                    <m:t>𝑟</m:t>
                                  </m:r>
                                </m:e>
                                <m:sub>
                                  <m:r>
                                    <a:rPr lang="en-US" sz="1800" b="0" i="1" smtClean="0">
                                      <a:latin typeface="Cambria Math" panose="02040503050406030204" pitchFamily="18" charset="0"/>
                                      <a:ea typeface="PMingLiU" panose="02020500000000000000" pitchFamily="18" charset="-120"/>
                                    </a:rPr>
                                    <m:t>2</m:t>
                                  </m:r>
                                </m:sub>
                              </m:sSub>
                              <m:r>
                                <a:rPr lang="en-US" sz="1800" i="1">
                                  <a:latin typeface="Cambria Math" panose="02040503050406030204" pitchFamily="18" charset="0"/>
                                  <a:ea typeface="PMingLiU" panose="02020500000000000000" pitchFamily="18" charset="-120"/>
                                </a:rPr>
                                <m:t>−</m:t>
                              </m:r>
                              <m:r>
                                <a:rPr lang="en-US" sz="1800" i="1">
                                  <a:latin typeface="Cambria Math" panose="02040503050406030204" pitchFamily="18" charset="0"/>
                                  <a:ea typeface="Cambria Math" panose="02040503050406030204" pitchFamily="18" charset="0"/>
                                </a:rPr>
                                <m:t>𝜔</m:t>
                              </m:r>
                              <m:r>
                                <a:rPr lang="en-US" sz="1800" i="1">
                                  <a:latin typeface="Cambria Math" panose="02040503050406030204" pitchFamily="18" charset="0"/>
                                  <a:ea typeface="Cambria Math" panose="02040503050406030204" pitchFamily="18" charset="0"/>
                                </a:rPr>
                                <m:t>𝑡</m:t>
                              </m:r>
                            </m:e>
                          </m:d>
                        </m:e>
                      </m:func>
                    </m:oMath>
                  </m:oMathPara>
                </a14:m>
                <a:endParaRPr lang="en-US" sz="1800" dirty="0">
                  <a:latin typeface="+mj-lt"/>
                  <a:ea typeface="PMingLiU" panose="02020500000000000000" pitchFamily="18" charset="-120"/>
                </a:endParaRPr>
              </a:p>
            </p:txBody>
          </p:sp>
        </mc:Choice>
        <mc:Fallback xmlns="">
          <p:sp>
            <p:nvSpPr>
              <p:cNvPr id="5" name="TextBox 4">
                <a:extLst>
                  <a:ext uri="{FF2B5EF4-FFF2-40B4-BE49-F238E27FC236}">
                    <a16:creationId xmlns:a16="http://schemas.microsoft.com/office/drawing/2014/main" id="{1031B0E5-5D60-EB76-7CC9-9C671364507B}"/>
                  </a:ext>
                </a:extLst>
              </p:cNvPr>
              <p:cNvSpPr txBox="1">
                <a:spLocks noRot="1" noChangeAspect="1" noMove="1" noResize="1" noEditPoints="1" noAdjustHandles="1" noChangeArrowheads="1" noChangeShapeType="1" noTextEdit="1"/>
              </p:cNvSpPr>
              <p:nvPr/>
            </p:nvSpPr>
            <p:spPr>
              <a:xfrm>
                <a:off x="4406277" y="1488538"/>
                <a:ext cx="3591432" cy="276999"/>
              </a:xfrm>
              <a:prstGeom prst="rect">
                <a:avLst/>
              </a:prstGeom>
              <a:blipFill>
                <a:blip r:embed="rId6"/>
                <a:stretch>
                  <a:fillRect l="-353"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1E654EA-7C71-DF29-9A2F-9A12C44A8284}"/>
                  </a:ext>
                </a:extLst>
              </p:cNvPr>
              <p:cNvSpPr txBox="1"/>
              <p:nvPr/>
            </p:nvSpPr>
            <p:spPr>
              <a:xfrm>
                <a:off x="4389259" y="1962660"/>
                <a:ext cx="4634089" cy="276999"/>
              </a:xfrm>
              <a:prstGeom prst="rect">
                <a:avLst/>
              </a:prstGeom>
              <a:solidFill>
                <a:srgbClr val="FFFF99"/>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PMingLiU" panose="02020500000000000000" pitchFamily="18" charset="-120"/>
                        </a:rPr>
                        <m:t>=</m:t>
                      </m:r>
                      <m:r>
                        <a:rPr lang="en-US" sz="1800" b="0" i="1" smtClean="0">
                          <a:latin typeface="Cambria Math" panose="02040503050406030204" pitchFamily="18" charset="0"/>
                          <a:ea typeface="PMingLiU" panose="02020500000000000000" pitchFamily="18" charset="-120"/>
                        </a:rPr>
                        <m:t>𝑎</m:t>
                      </m:r>
                      <m:func>
                        <m:funcPr>
                          <m:ctrlPr>
                            <a:rPr lang="en-US" sz="1800" i="1" smtClean="0">
                              <a:latin typeface="Cambria Math" panose="02040503050406030204" pitchFamily="18" charset="0"/>
                              <a:ea typeface="PMingLiU" panose="02020500000000000000" pitchFamily="18" charset="-120"/>
                            </a:rPr>
                          </m:ctrlPr>
                        </m:funcPr>
                        <m:fName>
                          <m:r>
                            <m:rPr>
                              <m:sty m:val="p"/>
                            </m:rPr>
                            <a:rPr lang="en-US" sz="1800" i="0" smtClean="0">
                              <a:latin typeface="Cambria Math" panose="02040503050406030204" pitchFamily="18" charset="0"/>
                              <a:ea typeface="PMingLiU" panose="02020500000000000000" pitchFamily="18" charset="-120"/>
                            </a:rPr>
                            <m:t>sin</m:t>
                          </m:r>
                        </m:fName>
                        <m:e>
                          <m:d>
                            <m:dPr>
                              <m:ctrlPr>
                                <a:rPr lang="en-US" sz="1800" i="1" smtClean="0">
                                  <a:latin typeface="Cambria Math" panose="02040503050406030204" pitchFamily="18" charset="0"/>
                                  <a:ea typeface="PMingLiU" panose="02020500000000000000" pitchFamily="18" charset="-120"/>
                                </a:rPr>
                              </m:ctrlPr>
                            </m:dPr>
                            <m:e>
                              <m:r>
                                <a:rPr lang="en-US" sz="1800" b="0" i="1" smtClean="0">
                                  <a:latin typeface="Cambria Math" panose="02040503050406030204" pitchFamily="18" charset="0"/>
                                  <a:ea typeface="PMingLiU" panose="02020500000000000000" pitchFamily="18" charset="-120"/>
                                </a:rPr>
                                <m:t>𝑘</m:t>
                              </m:r>
                              <m:sSub>
                                <m:sSubPr>
                                  <m:ctrlPr>
                                    <a:rPr lang="en-US" sz="1800" b="0" i="1" smtClean="0">
                                      <a:latin typeface="Cambria Math" panose="02040503050406030204" pitchFamily="18" charset="0"/>
                                      <a:ea typeface="PMingLiU" panose="02020500000000000000" pitchFamily="18" charset="-120"/>
                                    </a:rPr>
                                  </m:ctrlPr>
                                </m:sSubPr>
                                <m:e>
                                  <m:r>
                                    <a:rPr lang="en-US" sz="1800" b="0" i="1" smtClean="0">
                                      <a:latin typeface="Cambria Math" panose="02040503050406030204" pitchFamily="18" charset="0"/>
                                      <a:ea typeface="PMingLiU" panose="02020500000000000000" pitchFamily="18" charset="-120"/>
                                    </a:rPr>
                                    <m:t>𝑟</m:t>
                                  </m:r>
                                </m:e>
                                <m:sub>
                                  <m:r>
                                    <a:rPr lang="en-US" sz="1800" b="0" i="1" smtClean="0">
                                      <a:latin typeface="Cambria Math" panose="02040503050406030204" pitchFamily="18" charset="0"/>
                                      <a:ea typeface="PMingLiU" panose="02020500000000000000" pitchFamily="18" charset="-120"/>
                                    </a:rPr>
                                    <m:t>1</m:t>
                                  </m:r>
                                </m:sub>
                              </m:sSub>
                              <m:r>
                                <a:rPr lang="en-US" sz="1800" b="0" i="1" smtClean="0">
                                  <a:latin typeface="Cambria Math" panose="02040503050406030204" pitchFamily="18" charset="0"/>
                                  <a:ea typeface="PMingLiU" panose="02020500000000000000" pitchFamily="18" charset="-120"/>
                                </a:rPr>
                                <m:t>−</m:t>
                              </m:r>
                              <m:r>
                                <a:rPr lang="en-US" sz="1800" b="0" i="1" smtClean="0">
                                  <a:latin typeface="Cambria Math" panose="02040503050406030204" pitchFamily="18" charset="0"/>
                                  <a:ea typeface="Cambria Math" panose="02040503050406030204" pitchFamily="18" charset="0"/>
                                </a:rPr>
                                <m:t>𝜔</m:t>
                              </m:r>
                              <m:r>
                                <a:rPr lang="en-US" sz="1800" b="0" i="1" smtClean="0">
                                  <a:latin typeface="Cambria Math" panose="02040503050406030204" pitchFamily="18" charset="0"/>
                                  <a:ea typeface="Cambria Math" panose="02040503050406030204" pitchFamily="18" charset="0"/>
                                </a:rPr>
                                <m:t>𝑡</m:t>
                              </m:r>
                            </m:e>
                          </m:d>
                          <m:r>
                            <a:rPr lang="en-US" sz="1800" b="0" i="1" smtClean="0">
                              <a:latin typeface="Cambria Math" panose="02040503050406030204" pitchFamily="18" charset="0"/>
                              <a:ea typeface="PMingLiU" panose="02020500000000000000" pitchFamily="18" charset="-120"/>
                            </a:rPr>
                            <m:t>+</m:t>
                          </m:r>
                        </m:e>
                      </m:func>
                      <m:r>
                        <a:rPr lang="en-US" sz="1800" b="0" i="1" smtClean="0">
                          <a:latin typeface="Cambria Math" panose="02040503050406030204" pitchFamily="18" charset="0"/>
                          <a:ea typeface="PMingLiU" panose="02020500000000000000" pitchFamily="18" charset="-120"/>
                        </a:rPr>
                        <m:t>𝑎</m:t>
                      </m:r>
                      <m:func>
                        <m:funcPr>
                          <m:ctrlPr>
                            <a:rPr lang="en-US" sz="1800" i="1">
                              <a:latin typeface="Cambria Math" panose="02040503050406030204" pitchFamily="18" charset="0"/>
                              <a:ea typeface="PMingLiU" panose="02020500000000000000" pitchFamily="18" charset="-120"/>
                            </a:rPr>
                          </m:ctrlPr>
                        </m:funcPr>
                        <m:fName>
                          <m:r>
                            <m:rPr>
                              <m:sty m:val="p"/>
                            </m:rPr>
                            <a:rPr lang="en-US" sz="1800">
                              <a:latin typeface="Cambria Math" panose="02040503050406030204" pitchFamily="18" charset="0"/>
                              <a:ea typeface="PMingLiU" panose="02020500000000000000" pitchFamily="18" charset="-120"/>
                            </a:rPr>
                            <m:t>sin</m:t>
                          </m:r>
                        </m:fName>
                        <m:e>
                          <m:d>
                            <m:dPr>
                              <m:ctrlPr>
                                <a:rPr lang="en-US" sz="1800" i="1">
                                  <a:latin typeface="Cambria Math" panose="02040503050406030204" pitchFamily="18" charset="0"/>
                                  <a:ea typeface="PMingLiU" panose="02020500000000000000" pitchFamily="18" charset="-120"/>
                                </a:rPr>
                              </m:ctrlPr>
                            </m:dPr>
                            <m:e>
                              <m:r>
                                <a:rPr lang="en-US" sz="1800" i="1">
                                  <a:latin typeface="Cambria Math" panose="02040503050406030204" pitchFamily="18" charset="0"/>
                                  <a:ea typeface="PMingLiU" panose="02020500000000000000" pitchFamily="18" charset="-120"/>
                                </a:rPr>
                                <m:t>𝑘</m:t>
                              </m:r>
                              <m:sSub>
                                <m:sSubPr>
                                  <m:ctrlPr>
                                    <a:rPr lang="en-US" sz="1800" i="1">
                                      <a:latin typeface="Cambria Math" panose="02040503050406030204" pitchFamily="18" charset="0"/>
                                      <a:ea typeface="PMingLiU" panose="02020500000000000000" pitchFamily="18" charset="-120"/>
                                    </a:rPr>
                                  </m:ctrlPr>
                                </m:sSubPr>
                                <m:e>
                                  <m:r>
                                    <a:rPr lang="en-US" sz="1800" i="1">
                                      <a:latin typeface="Cambria Math" panose="02040503050406030204" pitchFamily="18" charset="0"/>
                                      <a:ea typeface="PMingLiU" panose="02020500000000000000" pitchFamily="18" charset="-120"/>
                                    </a:rPr>
                                    <m:t>𝑟</m:t>
                                  </m:r>
                                </m:e>
                                <m:sub>
                                  <m:r>
                                    <a:rPr lang="en-US" sz="1800" b="0" i="1" smtClean="0">
                                      <a:latin typeface="Cambria Math" panose="02040503050406030204" pitchFamily="18" charset="0"/>
                                      <a:ea typeface="PMingLiU" panose="02020500000000000000" pitchFamily="18" charset="-120"/>
                                    </a:rPr>
                                    <m:t>1</m:t>
                                  </m:r>
                                </m:sub>
                              </m:sSub>
                              <m:r>
                                <a:rPr lang="en-US" sz="1800" b="0" i="1" smtClean="0">
                                  <a:latin typeface="Cambria Math" panose="02040503050406030204" pitchFamily="18" charset="0"/>
                                  <a:ea typeface="PMingLiU" panose="02020500000000000000" pitchFamily="18" charset="-120"/>
                                </a:rPr>
                                <m:t>+</m:t>
                              </m:r>
                              <m:r>
                                <a:rPr lang="en-US" sz="1800" b="0" i="1" smtClean="0">
                                  <a:latin typeface="Cambria Math" panose="02040503050406030204" pitchFamily="18" charset="0"/>
                                  <a:ea typeface="PMingLiU" panose="02020500000000000000" pitchFamily="18" charset="-120"/>
                                </a:rPr>
                                <m:t>𝑘𝑑</m:t>
                              </m:r>
                              <m:func>
                                <m:funcPr>
                                  <m:ctrlPr>
                                    <a:rPr lang="en-US" sz="1800" i="1">
                                      <a:latin typeface="Cambria Math" panose="02040503050406030204" pitchFamily="18" charset="0"/>
                                      <a:ea typeface="PMingLiU" panose="02020500000000000000" pitchFamily="18" charset="-120"/>
                                    </a:rPr>
                                  </m:ctrlPr>
                                </m:funcPr>
                                <m:fName>
                                  <m:r>
                                    <m:rPr>
                                      <m:sty m:val="p"/>
                                    </m:rPr>
                                    <a:rPr lang="en-US" sz="1800">
                                      <a:latin typeface="Cambria Math" panose="02040503050406030204" pitchFamily="18" charset="0"/>
                                      <a:ea typeface="PMingLiU" panose="02020500000000000000" pitchFamily="18" charset="-120"/>
                                    </a:rPr>
                                    <m:t>sin</m:t>
                                  </m:r>
                                </m:fName>
                                <m:e>
                                  <m:r>
                                    <a:rPr lang="en-US" sz="1800" i="1">
                                      <a:latin typeface="Cambria Math" panose="02040503050406030204" pitchFamily="18" charset="0"/>
                                      <a:ea typeface="Cambria Math" panose="02040503050406030204" pitchFamily="18" charset="0"/>
                                    </a:rPr>
                                    <m:t>𝜃</m:t>
                                  </m:r>
                                </m:e>
                              </m:func>
                              <m:r>
                                <a:rPr lang="en-US" sz="1800" i="1">
                                  <a:latin typeface="Cambria Math" panose="02040503050406030204" pitchFamily="18" charset="0"/>
                                  <a:ea typeface="PMingLiU" panose="02020500000000000000" pitchFamily="18" charset="-120"/>
                                </a:rPr>
                                <m:t>−</m:t>
                              </m:r>
                              <m:r>
                                <a:rPr lang="en-US" sz="1800" i="1">
                                  <a:latin typeface="Cambria Math" panose="02040503050406030204" pitchFamily="18" charset="0"/>
                                  <a:ea typeface="Cambria Math" panose="02040503050406030204" pitchFamily="18" charset="0"/>
                                </a:rPr>
                                <m:t>𝜔</m:t>
                              </m:r>
                              <m:r>
                                <a:rPr lang="en-US" sz="1800" i="1">
                                  <a:latin typeface="Cambria Math" panose="02040503050406030204" pitchFamily="18" charset="0"/>
                                  <a:ea typeface="Cambria Math" panose="02040503050406030204" pitchFamily="18" charset="0"/>
                                </a:rPr>
                                <m:t>𝑡</m:t>
                              </m:r>
                            </m:e>
                          </m:d>
                        </m:e>
                      </m:func>
                    </m:oMath>
                  </m:oMathPara>
                </a14:m>
                <a:endParaRPr lang="en-US" sz="1800" dirty="0">
                  <a:latin typeface="+mj-lt"/>
                  <a:ea typeface="PMingLiU" panose="02020500000000000000" pitchFamily="18" charset="-120"/>
                </a:endParaRPr>
              </a:p>
            </p:txBody>
          </p:sp>
        </mc:Choice>
        <mc:Fallback xmlns="">
          <p:sp>
            <p:nvSpPr>
              <p:cNvPr id="6" name="TextBox 5">
                <a:extLst>
                  <a:ext uri="{FF2B5EF4-FFF2-40B4-BE49-F238E27FC236}">
                    <a16:creationId xmlns:a16="http://schemas.microsoft.com/office/drawing/2014/main" id="{41E654EA-7C71-DF29-9A2F-9A12C44A8284}"/>
                  </a:ext>
                </a:extLst>
              </p:cNvPr>
              <p:cNvSpPr txBox="1">
                <a:spLocks noRot="1" noChangeAspect="1" noMove="1" noResize="1" noEditPoints="1" noAdjustHandles="1" noChangeArrowheads="1" noChangeShapeType="1" noTextEdit="1"/>
              </p:cNvSpPr>
              <p:nvPr/>
            </p:nvSpPr>
            <p:spPr>
              <a:xfrm>
                <a:off x="4389259" y="1962660"/>
                <a:ext cx="4634089" cy="276999"/>
              </a:xfrm>
              <a:prstGeom prst="rect">
                <a:avLst/>
              </a:prstGeom>
              <a:blipFill>
                <a:blip r:embed="rId7"/>
                <a:stretch>
                  <a:fillRect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B5427A6-288A-2D77-A6F9-641E764E983C}"/>
                  </a:ext>
                </a:extLst>
              </p:cNvPr>
              <p:cNvSpPr txBox="1"/>
              <p:nvPr/>
            </p:nvSpPr>
            <p:spPr>
              <a:xfrm>
                <a:off x="4441291" y="3605216"/>
                <a:ext cx="4019141" cy="276999"/>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PMingLiU" panose="02020500000000000000" pitchFamily="18" charset="-120"/>
                        </a:rPr>
                        <m:t>=</m:t>
                      </m:r>
                      <m:r>
                        <a:rPr lang="en-US" sz="1800" b="0" i="1" smtClean="0">
                          <a:latin typeface="Cambria Math" panose="02040503050406030204" pitchFamily="18" charset="0"/>
                          <a:ea typeface="PMingLiU" panose="02020500000000000000" pitchFamily="18" charset="-120"/>
                        </a:rPr>
                        <m:t>𝑎</m:t>
                      </m:r>
                      <m:func>
                        <m:funcPr>
                          <m:ctrlPr>
                            <a:rPr lang="en-US" sz="1800" i="1" smtClean="0">
                              <a:latin typeface="Cambria Math" panose="02040503050406030204" pitchFamily="18" charset="0"/>
                              <a:ea typeface="PMingLiU" panose="02020500000000000000" pitchFamily="18" charset="-120"/>
                            </a:rPr>
                          </m:ctrlPr>
                        </m:funcPr>
                        <m:fName>
                          <m:r>
                            <m:rPr>
                              <m:sty m:val="p"/>
                            </m:rPr>
                            <a:rPr lang="en-US" sz="1800" i="0" smtClean="0">
                              <a:latin typeface="Cambria Math" panose="02040503050406030204" pitchFamily="18" charset="0"/>
                              <a:ea typeface="PMingLiU" panose="02020500000000000000" pitchFamily="18" charset="-120"/>
                            </a:rPr>
                            <m:t>sin</m:t>
                          </m:r>
                        </m:fName>
                        <m:e>
                          <m:d>
                            <m:dPr>
                              <m:ctrlPr>
                                <a:rPr lang="en-US" sz="1800" i="1" smtClean="0">
                                  <a:latin typeface="Cambria Math" panose="02040503050406030204" pitchFamily="18" charset="0"/>
                                  <a:ea typeface="PMingLiU" panose="02020500000000000000" pitchFamily="18" charset="-120"/>
                                </a:rPr>
                              </m:ctrlPr>
                            </m:dPr>
                            <m:e>
                              <m:r>
                                <a:rPr lang="en-US" sz="1800" b="0" i="1" smtClean="0">
                                  <a:latin typeface="Cambria Math" panose="02040503050406030204" pitchFamily="18" charset="0"/>
                                  <a:ea typeface="PMingLiU" panose="02020500000000000000" pitchFamily="18" charset="-120"/>
                                </a:rPr>
                                <m:t>𝑘</m:t>
                              </m:r>
                              <m:sSub>
                                <m:sSubPr>
                                  <m:ctrlPr>
                                    <a:rPr lang="en-US" sz="1800" b="0" i="1" smtClean="0">
                                      <a:latin typeface="Cambria Math" panose="02040503050406030204" pitchFamily="18" charset="0"/>
                                      <a:ea typeface="PMingLiU" panose="02020500000000000000" pitchFamily="18" charset="-120"/>
                                    </a:rPr>
                                  </m:ctrlPr>
                                </m:sSubPr>
                                <m:e>
                                  <m:r>
                                    <a:rPr lang="en-US" sz="1800" b="0" i="1" smtClean="0">
                                      <a:latin typeface="Cambria Math" panose="02040503050406030204" pitchFamily="18" charset="0"/>
                                      <a:ea typeface="PMingLiU" panose="02020500000000000000" pitchFamily="18" charset="-120"/>
                                    </a:rPr>
                                    <m:t>𝑟</m:t>
                                  </m:r>
                                </m:e>
                                <m:sub>
                                  <m:r>
                                    <a:rPr lang="en-US" sz="1800" b="0" i="1" smtClean="0">
                                      <a:latin typeface="Cambria Math" panose="02040503050406030204" pitchFamily="18" charset="0"/>
                                      <a:ea typeface="PMingLiU" panose="02020500000000000000" pitchFamily="18" charset="-120"/>
                                    </a:rPr>
                                    <m:t>1</m:t>
                                  </m:r>
                                </m:sub>
                              </m:sSub>
                              <m:r>
                                <a:rPr lang="en-US" sz="1800" b="0" i="1" smtClean="0">
                                  <a:latin typeface="Cambria Math" panose="02040503050406030204" pitchFamily="18" charset="0"/>
                                  <a:ea typeface="PMingLiU" panose="02020500000000000000" pitchFamily="18" charset="-120"/>
                                </a:rPr>
                                <m:t>−</m:t>
                              </m:r>
                              <m:r>
                                <a:rPr lang="en-US" sz="1800" b="0" i="1" smtClean="0">
                                  <a:latin typeface="Cambria Math" panose="02040503050406030204" pitchFamily="18" charset="0"/>
                                  <a:ea typeface="Cambria Math" panose="02040503050406030204" pitchFamily="18" charset="0"/>
                                </a:rPr>
                                <m:t>𝜔</m:t>
                              </m:r>
                              <m:r>
                                <a:rPr lang="en-US" sz="1800" b="0" i="1" smtClean="0">
                                  <a:latin typeface="Cambria Math" panose="02040503050406030204" pitchFamily="18" charset="0"/>
                                  <a:ea typeface="Cambria Math" panose="02040503050406030204" pitchFamily="18" charset="0"/>
                                </a:rPr>
                                <m:t>𝑡</m:t>
                              </m:r>
                            </m:e>
                          </m:d>
                          <m:r>
                            <a:rPr lang="en-US" sz="1800" b="0" i="1" smtClean="0">
                              <a:latin typeface="Cambria Math" panose="02040503050406030204" pitchFamily="18" charset="0"/>
                              <a:ea typeface="PMingLiU" panose="02020500000000000000" pitchFamily="18" charset="-120"/>
                            </a:rPr>
                            <m:t>+</m:t>
                          </m:r>
                        </m:e>
                      </m:func>
                      <m:r>
                        <a:rPr lang="en-US" sz="1800" b="0" i="1" smtClean="0">
                          <a:latin typeface="Cambria Math" panose="02040503050406030204" pitchFamily="18" charset="0"/>
                          <a:ea typeface="PMingLiU" panose="02020500000000000000" pitchFamily="18" charset="-120"/>
                        </a:rPr>
                        <m:t>𝑎</m:t>
                      </m:r>
                      <m:func>
                        <m:funcPr>
                          <m:ctrlPr>
                            <a:rPr lang="en-US" sz="1800" i="1">
                              <a:latin typeface="Cambria Math" panose="02040503050406030204" pitchFamily="18" charset="0"/>
                              <a:ea typeface="PMingLiU" panose="02020500000000000000" pitchFamily="18" charset="-120"/>
                            </a:rPr>
                          </m:ctrlPr>
                        </m:funcPr>
                        <m:fName>
                          <m:r>
                            <m:rPr>
                              <m:sty m:val="p"/>
                            </m:rPr>
                            <a:rPr lang="en-US" sz="1800">
                              <a:latin typeface="Cambria Math" panose="02040503050406030204" pitchFamily="18" charset="0"/>
                              <a:ea typeface="PMingLiU" panose="02020500000000000000" pitchFamily="18" charset="-120"/>
                            </a:rPr>
                            <m:t>sin</m:t>
                          </m:r>
                        </m:fName>
                        <m:e>
                          <m:d>
                            <m:dPr>
                              <m:ctrlPr>
                                <a:rPr lang="en-US" sz="1800" i="1">
                                  <a:latin typeface="Cambria Math" panose="02040503050406030204" pitchFamily="18" charset="0"/>
                                  <a:ea typeface="PMingLiU" panose="02020500000000000000" pitchFamily="18" charset="-120"/>
                                </a:rPr>
                              </m:ctrlPr>
                            </m:dPr>
                            <m:e>
                              <m:r>
                                <a:rPr lang="en-US" sz="1800" i="1">
                                  <a:latin typeface="Cambria Math" panose="02040503050406030204" pitchFamily="18" charset="0"/>
                                  <a:ea typeface="PMingLiU" panose="02020500000000000000" pitchFamily="18" charset="-120"/>
                                </a:rPr>
                                <m:t>𝑘</m:t>
                              </m:r>
                              <m:sSub>
                                <m:sSubPr>
                                  <m:ctrlPr>
                                    <a:rPr lang="en-US" sz="1800" i="1">
                                      <a:latin typeface="Cambria Math" panose="02040503050406030204" pitchFamily="18" charset="0"/>
                                      <a:ea typeface="PMingLiU" panose="02020500000000000000" pitchFamily="18" charset="-120"/>
                                    </a:rPr>
                                  </m:ctrlPr>
                                </m:sSubPr>
                                <m:e>
                                  <m:r>
                                    <a:rPr lang="en-US" sz="1800" i="1">
                                      <a:latin typeface="Cambria Math" panose="02040503050406030204" pitchFamily="18" charset="0"/>
                                      <a:ea typeface="PMingLiU" panose="02020500000000000000" pitchFamily="18" charset="-120"/>
                                    </a:rPr>
                                    <m:t>𝑟</m:t>
                                  </m:r>
                                </m:e>
                                <m:sub>
                                  <m:r>
                                    <a:rPr lang="en-US" sz="1800" b="0" i="1" smtClean="0">
                                      <a:latin typeface="Cambria Math" panose="02040503050406030204" pitchFamily="18" charset="0"/>
                                      <a:ea typeface="PMingLiU" panose="02020500000000000000" pitchFamily="18" charset="-120"/>
                                    </a:rPr>
                                    <m:t>1</m:t>
                                  </m:r>
                                </m:sub>
                              </m:sSub>
                              <m:r>
                                <a:rPr lang="en-US" sz="1800" b="0" i="1" smtClean="0">
                                  <a:latin typeface="Cambria Math" panose="02040503050406030204" pitchFamily="18" charset="0"/>
                                  <a:ea typeface="PMingLiU" panose="02020500000000000000" pitchFamily="18" charset="-120"/>
                                </a:rPr>
                                <m:t>+</m:t>
                              </m:r>
                              <m:r>
                                <a:rPr lang="en-US" sz="1800" i="1">
                                  <a:latin typeface="Cambria Math" panose="02040503050406030204" pitchFamily="18" charset="0"/>
                                  <a:ea typeface="Cambria Math" panose="02040503050406030204" pitchFamily="18" charset="0"/>
                                </a:rPr>
                                <m:t>𝜋</m:t>
                              </m:r>
                              <m:r>
                                <a:rPr lang="en-US" sz="1800" i="1">
                                  <a:latin typeface="Cambria Math" panose="02040503050406030204" pitchFamily="18" charset="0"/>
                                  <a:ea typeface="PMingLiU" panose="02020500000000000000" pitchFamily="18" charset="-120"/>
                                </a:rPr>
                                <m:t>−</m:t>
                              </m:r>
                              <m:r>
                                <a:rPr lang="en-US" sz="1800" i="1">
                                  <a:latin typeface="Cambria Math" panose="02040503050406030204" pitchFamily="18" charset="0"/>
                                  <a:ea typeface="Cambria Math" panose="02040503050406030204" pitchFamily="18" charset="0"/>
                                </a:rPr>
                                <m:t>𝜔</m:t>
                              </m:r>
                              <m:r>
                                <a:rPr lang="en-US" sz="1800" i="1">
                                  <a:latin typeface="Cambria Math" panose="02040503050406030204" pitchFamily="18" charset="0"/>
                                  <a:ea typeface="Cambria Math" panose="02040503050406030204" pitchFamily="18" charset="0"/>
                                </a:rPr>
                                <m:t>𝑡</m:t>
                              </m:r>
                            </m:e>
                          </m:d>
                        </m:e>
                      </m:func>
                    </m:oMath>
                  </m:oMathPara>
                </a14:m>
                <a:endParaRPr lang="en-US" sz="1800" dirty="0">
                  <a:latin typeface="+mj-lt"/>
                  <a:ea typeface="PMingLiU" panose="02020500000000000000" pitchFamily="18" charset="-120"/>
                </a:endParaRPr>
              </a:p>
            </p:txBody>
          </p:sp>
        </mc:Choice>
        <mc:Fallback xmlns="">
          <p:sp>
            <p:nvSpPr>
              <p:cNvPr id="7" name="TextBox 6">
                <a:extLst>
                  <a:ext uri="{FF2B5EF4-FFF2-40B4-BE49-F238E27FC236}">
                    <a16:creationId xmlns:a16="http://schemas.microsoft.com/office/drawing/2014/main" id="{3B5427A6-288A-2D77-A6F9-641E764E983C}"/>
                  </a:ext>
                </a:extLst>
              </p:cNvPr>
              <p:cNvSpPr txBox="1">
                <a:spLocks noRot="1" noChangeAspect="1" noMove="1" noResize="1" noEditPoints="1" noAdjustHandles="1" noChangeArrowheads="1" noChangeShapeType="1" noTextEdit="1"/>
              </p:cNvSpPr>
              <p:nvPr/>
            </p:nvSpPr>
            <p:spPr>
              <a:xfrm>
                <a:off x="4441291" y="3605216"/>
                <a:ext cx="4019141" cy="276999"/>
              </a:xfrm>
              <a:prstGeom prst="rect">
                <a:avLst/>
              </a:prstGeom>
              <a:blipFill>
                <a:blip r:embed="rId8"/>
                <a:stretch>
                  <a:fillRect b="-130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2C5E3DB-1EA6-0ACE-7C34-2EE384BCA0EF}"/>
                  </a:ext>
                </a:extLst>
              </p:cNvPr>
              <p:cNvSpPr txBox="1"/>
              <p:nvPr/>
            </p:nvSpPr>
            <p:spPr>
              <a:xfrm>
                <a:off x="4462995" y="4179231"/>
                <a:ext cx="469045" cy="276999"/>
              </a:xfrm>
              <a:prstGeom prst="rect">
                <a:avLst/>
              </a:prstGeom>
              <a:solidFill>
                <a:srgbClr val="FFFF99"/>
              </a:solid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PMingLiU" panose="02020500000000000000" pitchFamily="18" charset="-120"/>
                        </a:rPr>
                        <m:t>=0</m:t>
                      </m:r>
                    </m:oMath>
                  </m:oMathPara>
                </a14:m>
                <a:endParaRPr lang="en-US" sz="1800" dirty="0">
                  <a:latin typeface="+mj-lt"/>
                  <a:ea typeface="PMingLiU" panose="02020500000000000000" pitchFamily="18" charset="-120"/>
                </a:endParaRPr>
              </a:p>
            </p:txBody>
          </p:sp>
        </mc:Choice>
        <mc:Fallback xmlns="">
          <p:sp>
            <p:nvSpPr>
              <p:cNvPr id="8" name="TextBox 7">
                <a:extLst>
                  <a:ext uri="{FF2B5EF4-FFF2-40B4-BE49-F238E27FC236}">
                    <a16:creationId xmlns:a16="http://schemas.microsoft.com/office/drawing/2014/main" id="{42C5E3DB-1EA6-0ACE-7C34-2EE384BCA0EF}"/>
                  </a:ext>
                </a:extLst>
              </p:cNvPr>
              <p:cNvSpPr txBox="1">
                <a:spLocks noRot="1" noChangeAspect="1" noMove="1" noResize="1" noEditPoints="1" noAdjustHandles="1" noChangeArrowheads="1" noChangeShapeType="1" noTextEdit="1"/>
              </p:cNvSpPr>
              <p:nvPr/>
            </p:nvSpPr>
            <p:spPr>
              <a:xfrm>
                <a:off x="4462995" y="4179231"/>
                <a:ext cx="469045" cy="276999"/>
              </a:xfrm>
              <a:prstGeom prst="rect">
                <a:avLst/>
              </a:prstGeom>
              <a:blipFill>
                <a:blip r:embed="rId9"/>
                <a:stretch>
                  <a:fillRect r="-5263" b="-9091"/>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FDAB5EEA-6F00-ADED-66A1-6EBCBA76C18D}"/>
              </a:ext>
            </a:extLst>
          </p:cNvPr>
          <p:cNvSpPr txBox="1"/>
          <p:nvPr/>
        </p:nvSpPr>
        <p:spPr>
          <a:xfrm>
            <a:off x="6315835" y="987146"/>
            <a:ext cx="1681873"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波函數疊加</a:t>
            </a:r>
            <a:endParaRPr lang="en-US" sz="1800" dirty="0">
              <a:latin typeface="+mj-lt"/>
              <a:ea typeface="PMingLiU" panose="02020500000000000000" pitchFamily="18" charset="-120"/>
            </a:endParaRPr>
          </a:p>
        </p:txBody>
      </p:sp>
    </p:spTree>
    <p:extLst>
      <p:ext uri="{BB962C8B-B14F-4D97-AF65-F5344CB8AC3E}">
        <p14:creationId xmlns:p14="http://schemas.microsoft.com/office/powerpoint/2010/main" val="19765365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f39_08">
            <a:extLst>
              <a:ext uri="{FF2B5EF4-FFF2-40B4-BE49-F238E27FC236}">
                <a16:creationId xmlns:a16="http://schemas.microsoft.com/office/drawing/2014/main" id="{7F640584-BE38-2E3E-1C32-B711C4A0A59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579" t="69567" r="50000"/>
          <a:stretch/>
        </p:blipFill>
        <p:spPr bwMode="auto">
          <a:xfrm>
            <a:off x="1691680" y="1268760"/>
            <a:ext cx="2345598" cy="1081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1321A3A-A53C-8FDA-0FD4-B7ACB0BB9764}"/>
              </a:ext>
            </a:extLst>
          </p:cNvPr>
          <p:cNvPicPr>
            <a:picLocks noChangeAspect="1"/>
          </p:cNvPicPr>
          <p:nvPr/>
        </p:nvPicPr>
        <p:blipFill>
          <a:blip r:embed="rId3"/>
          <a:stretch>
            <a:fillRect/>
          </a:stretch>
        </p:blipFill>
        <p:spPr>
          <a:xfrm>
            <a:off x="4059185" y="304272"/>
            <a:ext cx="1611701" cy="2046436"/>
          </a:xfrm>
          <a:prstGeom prst="rect">
            <a:avLst/>
          </a:prstGeom>
        </p:spPr>
      </p:pic>
      <p:pic>
        <p:nvPicPr>
          <p:cNvPr id="4" name="Picture 3">
            <a:extLst>
              <a:ext uri="{FF2B5EF4-FFF2-40B4-BE49-F238E27FC236}">
                <a16:creationId xmlns:a16="http://schemas.microsoft.com/office/drawing/2014/main" id="{2A94F16D-EBE9-0279-3D37-8A804205A91D}"/>
              </a:ext>
            </a:extLst>
          </p:cNvPr>
          <p:cNvPicPr>
            <a:picLocks noChangeAspect="1"/>
          </p:cNvPicPr>
          <p:nvPr/>
        </p:nvPicPr>
        <p:blipFill>
          <a:blip r:embed="rId4"/>
          <a:stretch>
            <a:fillRect/>
          </a:stretch>
        </p:blipFill>
        <p:spPr>
          <a:xfrm>
            <a:off x="1691680" y="2492896"/>
            <a:ext cx="5211350" cy="3628908"/>
          </a:xfrm>
          <a:prstGeom prst="rect">
            <a:avLst/>
          </a:prstGeom>
        </p:spPr>
      </p:pic>
      <p:sp>
        <p:nvSpPr>
          <p:cNvPr id="5" name="TextBox 4">
            <a:extLst>
              <a:ext uri="{FF2B5EF4-FFF2-40B4-BE49-F238E27FC236}">
                <a16:creationId xmlns:a16="http://schemas.microsoft.com/office/drawing/2014/main" id="{42B6EF52-5C42-1E48-390E-82001012FA79}"/>
              </a:ext>
            </a:extLst>
          </p:cNvPr>
          <p:cNvSpPr txBox="1"/>
          <p:nvPr/>
        </p:nvSpPr>
        <p:spPr>
          <a:xfrm>
            <a:off x="2339752" y="6208314"/>
            <a:ext cx="4176464"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明顯的亮紋與暗紋證實電子波的存在</a:t>
            </a:r>
            <a:endParaRPr lang="en-US" sz="1800" dirty="0">
              <a:latin typeface="+mj-lt"/>
              <a:ea typeface="PMingLiU" panose="02020500000000000000" pitchFamily="18" charset="-120"/>
            </a:endParaRPr>
          </a:p>
        </p:txBody>
      </p:sp>
    </p:spTree>
    <p:extLst>
      <p:ext uri="{BB962C8B-B14F-4D97-AF65-F5344CB8AC3E}">
        <p14:creationId xmlns:p14="http://schemas.microsoft.com/office/powerpoint/2010/main" val="25200598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7B0EE-5D6F-2CDB-658B-27B275B31039}"/>
            </a:ext>
          </a:extLst>
        </p:cNvPr>
        <p:cNvGrpSpPr/>
        <p:nvPr/>
      </p:nvGrpSpPr>
      <p:grpSpPr>
        <a:xfrm>
          <a:off x="0" y="0"/>
          <a:ext cx="0" cy="0"/>
          <a:chOff x="0" y="0"/>
          <a:chExt cx="0" cy="0"/>
        </a:xfrm>
      </p:grpSpPr>
      <p:pic>
        <p:nvPicPr>
          <p:cNvPr id="153602" name="Picture 7" descr="f39_09">
            <a:extLst>
              <a:ext uri="{FF2B5EF4-FFF2-40B4-BE49-F238E27FC236}">
                <a16:creationId xmlns:a16="http://schemas.microsoft.com/office/drawing/2014/main" id="{AB201CC2-C780-A3A3-4CE5-24074FE5AF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951"/>
          <a:stretch>
            <a:fillRect/>
          </a:stretch>
        </p:blipFill>
        <p:spPr bwMode="auto">
          <a:xfrm>
            <a:off x="2101056" y="987386"/>
            <a:ext cx="4941887" cy="458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3" name="Text Box 8">
            <a:extLst>
              <a:ext uri="{FF2B5EF4-FFF2-40B4-BE49-F238E27FC236}">
                <a16:creationId xmlns:a16="http://schemas.microsoft.com/office/drawing/2014/main" id="{94B56D83-B5FA-9EFE-7CDF-BCA247A94F04}"/>
              </a:ext>
            </a:extLst>
          </p:cNvPr>
          <p:cNvSpPr txBox="1">
            <a:spLocks noChangeArrowheads="1"/>
          </p:cNvSpPr>
          <p:nvPr/>
        </p:nvSpPr>
        <p:spPr bwMode="auto">
          <a:xfrm>
            <a:off x="2392859" y="470582"/>
            <a:ext cx="43582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另一個電子波的直接證據是電子繞射！</a:t>
            </a:r>
          </a:p>
        </p:txBody>
      </p:sp>
      <p:sp>
        <p:nvSpPr>
          <p:cNvPr id="153605" name="文字方塊 6">
            <a:extLst>
              <a:ext uri="{FF2B5EF4-FFF2-40B4-BE49-F238E27FC236}">
                <a16:creationId xmlns:a16="http://schemas.microsoft.com/office/drawing/2014/main" id="{145C88BB-4EE9-A38F-D4E6-D5F87E87096E}"/>
              </a:ext>
            </a:extLst>
          </p:cNvPr>
          <p:cNvSpPr txBox="1">
            <a:spLocks noChangeArrowheads="1"/>
          </p:cNvSpPr>
          <p:nvPr/>
        </p:nvSpPr>
        <p:spPr bwMode="auto">
          <a:xfrm>
            <a:off x="2129454" y="6059523"/>
            <a:ext cx="5715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dirty="0"/>
              <a:t>Davidson and </a:t>
            </a:r>
            <a:r>
              <a:rPr lang="en-US" altLang="zh-TW" sz="1800" dirty="0" err="1"/>
              <a:t>Germer</a:t>
            </a:r>
            <a:r>
              <a:rPr lang="en-US" altLang="zh-TW" sz="1800" dirty="0"/>
              <a:t> in US, </a:t>
            </a:r>
            <a:r>
              <a:rPr lang="en-US" altLang="zh-TW" sz="1800" dirty="0" err="1"/>
              <a:t>G.Thomson</a:t>
            </a:r>
            <a:r>
              <a:rPr lang="en-US" altLang="zh-TW" sz="1800" dirty="0"/>
              <a:t> in UK 1927</a:t>
            </a:r>
            <a:endParaRPr lang="zh-TW" altLang="en-US" sz="1800" dirty="0"/>
          </a:p>
        </p:txBody>
      </p:sp>
      <p:sp>
        <p:nvSpPr>
          <p:cNvPr id="3" name="TextBox 2">
            <a:extLst>
              <a:ext uri="{FF2B5EF4-FFF2-40B4-BE49-F238E27FC236}">
                <a16:creationId xmlns:a16="http://schemas.microsoft.com/office/drawing/2014/main" id="{4B5EB118-23C4-96A2-2C00-1D45096D079E}"/>
              </a:ext>
            </a:extLst>
          </p:cNvPr>
          <p:cNvSpPr txBox="1"/>
          <p:nvPr/>
        </p:nvSpPr>
        <p:spPr>
          <a:xfrm>
            <a:off x="2849472" y="5626136"/>
            <a:ext cx="1296814" cy="369332"/>
          </a:xfrm>
          <a:prstGeom prst="rect">
            <a:avLst/>
          </a:prstGeom>
          <a:noFill/>
        </p:spPr>
        <p:txBody>
          <a:bodyPr wrap="square">
            <a:spAutoFit/>
          </a:bodyPr>
          <a:lstStyle/>
          <a:p>
            <a:pPr eaLnBrk="1" hangingPunct="1">
              <a:spcBef>
                <a:spcPct val="50000"/>
              </a:spcBef>
              <a:buFontTx/>
              <a:buNone/>
            </a:pPr>
            <a:r>
              <a:rPr lang="en-US" altLang="zh-TW" sz="1800" dirty="0"/>
              <a:t>X</a:t>
            </a:r>
            <a:r>
              <a:rPr lang="zh-TW" altLang="en-US" sz="1800" dirty="0"/>
              <a:t>光繞射</a:t>
            </a:r>
          </a:p>
        </p:txBody>
      </p:sp>
      <p:sp>
        <p:nvSpPr>
          <p:cNvPr id="4" name="TextBox 3">
            <a:extLst>
              <a:ext uri="{FF2B5EF4-FFF2-40B4-BE49-F238E27FC236}">
                <a16:creationId xmlns:a16="http://schemas.microsoft.com/office/drawing/2014/main" id="{1C0ABEBC-0872-BD11-FF8C-33B906C025C3}"/>
              </a:ext>
            </a:extLst>
          </p:cNvPr>
          <p:cNvSpPr txBox="1"/>
          <p:nvPr/>
        </p:nvSpPr>
        <p:spPr>
          <a:xfrm>
            <a:off x="5370484" y="5632222"/>
            <a:ext cx="1296814" cy="369332"/>
          </a:xfrm>
          <a:prstGeom prst="rect">
            <a:avLst/>
          </a:prstGeom>
          <a:noFill/>
        </p:spPr>
        <p:txBody>
          <a:bodyPr wrap="square">
            <a:spAutoFit/>
          </a:bodyPr>
          <a:lstStyle/>
          <a:p>
            <a:pPr eaLnBrk="1" hangingPunct="1">
              <a:spcBef>
                <a:spcPct val="50000"/>
              </a:spcBef>
              <a:buFontTx/>
              <a:buNone/>
            </a:pPr>
            <a:r>
              <a:rPr lang="zh-TW" altLang="en-US" sz="1800" dirty="0"/>
              <a:t>電子繞射</a:t>
            </a:r>
          </a:p>
        </p:txBody>
      </p:sp>
    </p:spTree>
    <p:extLst>
      <p:ext uri="{BB962C8B-B14F-4D97-AF65-F5344CB8AC3E}">
        <p14:creationId xmlns:p14="http://schemas.microsoft.com/office/powerpoint/2010/main" val="40030230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4"/>
          <p:cNvSpPr txBox="1">
            <a:spLocks noChangeArrowheads="1"/>
          </p:cNvSpPr>
          <p:nvPr/>
        </p:nvSpPr>
        <p:spPr bwMode="auto">
          <a:xfrm>
            <a:off x="981539" y="645232"/>
            <a:ext cx="76103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50000"/>
              </a:spcBef>
              <a:buFontTx/>
              <a:buNone/>
            </a:pPr>
            <a:r>
              <a:rPr lang="en-US" altLang="zh-TW" sz="1800" dirty="0"/>
              <a:t>X</a:t>
            </a:r>
            <a:r>
              <a:rPr lang="zh-TW" altLang="en-US" sz="1800" dirty="0"/>
              <a:t>光繞射：將</a:t>
            </a:r>
            <a:r>
              <a:rPr lang="en-US" altLang="zh-TW" sz="1800" dirty="0"/>
              <a:t>X</a:t>
            </a:r>
            <a:r>
              <a:rPr lang="zh-TW" altLang="en-US" sz="1800" dirty="0"/>
              <a:t>光打在晶體或粉末上後，進行偵測，發現屏幕上有亮點。</a:t>
            </a:r>
          </a:p>
        </p:txBody>
      </p:sp>
      <p:pic>
        <p:nvPicPr>
          <p:cNvPr id="69635" name="Picture 2" descr="D:\Dropbox\Documents\課程\YoungTextBook\Images\Chapter36\A_Images\A_Figures_and_Photos\36_20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764" y="1672121"/>
            <a:ext cx="8547100" cy="308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D2022621-2D55-D761-42DC-B22B44C85F38}"/>
              </a:ext>
            </a:extLst>
          </p:cNvPr>
          <p:cNvSpPr txBox="1"/>
          <p:nvPr/>
        </p:nvSpPr>
        <p:spPr>
          <a:xfrm>
            <a:off x="981539" y="1020301"/>
            <a:ext cx="3096344"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其餘位置則全黑</a:t>
            </a:r>
            <a:r>
              <a:rPr lang="en-US" sz="1800" dirty="0">
                <a:latin typeface="+mj-lt"/>
                <a:ea typeface="PMingLiU" panose="02020500000000000000" pitchFamily="18" charset="-120"/>
              </a:rPr>
              <a:t>！</a:t>
            </a:r>
          </a:p>
        </p:txBody>
      </p:sp>
      <p:pic>
        <p:nvPicPr>
          <p:cNvPr id="3" name="Picture 5" descr="F36_17">
            <a:extLst>
              <a:ext uri="{FF2B5EF4-FFF2-40B4-BE49-F238E27FC236}">
                <a16:creationId xmlns:a16="http://schemas.microsoft.com/office/drawing/2014/main" id="{2EEB7473-4D78-A5C0-F342-159118EAA9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3304"/>
          <a:stretch>
            <a:fillRect/>
          </a:stretch>
        </p:blipFill>
        <p:spPr bwMode="auto">
          <a:xfrm>
            <a:off x="2088331" y="4797152"/>
            <a:ext cx="1979613" cy="189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91CFE2F8-5749-F871-8B4F-C45D8320FDFD}"/>
              </a:ext>
            </a:extLst>
          </p:cNvPr>
          <p:cNvSpPr txBox="1"/>
          <p:nvPr/>
        </p:nvSpPr>
        <p:spPr>
          <a:xfrm>
            <a:off x="4355976" y="5229200"/>
            <a:ext cx="2232248"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類似光柵的亮紋</a:t>
            </a:r>
            <a:r>
              <a:rPr lang="en-US" sz="1800" dirty="0">
                <a:latin typeface="+mj-lt"/>
                <a:ea typeface="PMingLiU" panose="02020500000000000000" pitchFamily="18" charset="-120"/>
              </a:rPr>
              <a:t>！</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0658" name="Picture 2" descr="D:\Dropbox\Documents\課程\YoungTextBook\Images\Chapter36\A_Images\A_Figures_and_Photos\36_21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1458999"/>
            <a:ext cx="3404170" cy="3940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5" descr="40bio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5405" y="2631068"/>
            <a:ext cx="2553190" cy="3347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1" name="文字方塊 2"/>
          <p:cNvSpPr txBox="1">
            <a:spLocks noChangeArrowheads="1"/>
          </p:cNvSpPr>
          <p:nvPr/>
        </p:nvSpPr>
        <p:spPr bwMode="auto">
          <a:xfrm>
            <a:off x="2430462" y="879415"/>
            <a:ext cx="45926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2000" dirty="0">
                <a:solidFill>
                  <a:srgbClr val="FF0000"/>
                </a:solidFill>
              </a:rPr>
              <a:t>Prince </a:t>
            </a:r>
            <a:r>
              <a:rPr lang="en-US" altLang="zh-TW" sz="2000" dirty="0"/>
              <a:t>Louie Victor de Broglie</a:t>
            </a:r>
            <a:r>
              <a:rPr lang="zh-TW" altLang="en-US" sz="2000" dirty="0"/>
              <a:t> 德布羅意</a:t>
            </a:r>
          </a:p>
        </p:txBody>
      </p:sp>
      <p:pic>
        <p:nvPicPr>
          <p:cNvPr id="145412" name="Picture 5" descr="Armes de la maison de Broglie">
            <a:hlinkClick r:id="rId3" tooltip="Armes de la maison de Brogli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3688" y="3765761"/>
            <a:ext cx="1528142" cy="1679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3" name="文字方塊 5"/>
          <p:cNvSpPr txBox="1">
            <a:spLocks noChangeArrowheads="1"/>
          </p:cNvSpPr>
          <p:nvPr/>
        </p:nvSpPr>
        <p:spPr bwMode="auto">
          <a:xfrm>
            <a:off x="1619250" y="1412875"/>
            <a:ext cx="6215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b="1" dirty="0"/>
              <a:t>Louis-Victor-Pierre-Raymond, 7th </a:t>
            </a:r>
            <a:r>
              <a:rPr lang="en-US" altLang="zh-TW" sz="1800" b="1" dirty="0" err="1"/>
              <a:t>duc</a:t>
            </a:r>
            <a:r>
              <a:rPr lang="en-US" altLang="zh-TW" sz="1800" b="1" dirty="0"/>
              <a:t> de Broglie</a:t>
            </a:r>
            <a:r>
              <a:rPr lang="zh-TW" altLang="en-US" sz="1800" b="1" dirty="0"/>
              <a:t> </a:t>
            </a:r>
            <a:r>
              <a:rPr lang="en-US" altLang="zh-TW" sz="1800" b="1" dirty="0"/>
              <a:t>(1892-1987)</a:t>
            </a:r>
            <a:endParaRPr lang="zh-TW" altLang="en-US" sz="1800" dirty="0"/>
          </a:p>
        </p:txBody>
      </p:sp>
      <p:sp>
        <p:nvSpPr>
          <p:cNvPr id="145414" name="文字方塊 7"/>
          <p:cNvSpPr txBox="1">
            <a:spLocks noChangeArrowheads="1"/>
          </p:cNvSpPr>
          <p:nvPr/>
        </p:nvSpPr>
        <p:spPr bwMode="auto">
          <a:xfrm>
            <a:off x="6643688" y="5500688"/>
            <a:ext cx="20716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en-US" altLang="zh-TW" sz="1800"/>
              <a:t>House of  Broglie since 1600’s</a:t>
            </a:r>
            <a:endParaRPr lang="zh-TW" altLang="en-US" sz="180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682" name="Picture 2" descr="D:\Dropbox\Documents\課程\YoungTextBook\Images\Chapter36\A_Images\A_Figures_and_Photos\36_22_Fig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863" y="2393950"/>
            <a:ext cx="8547100"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字方塊 8"/>
          <p:cNvSpPr txBox="1">
            <a:spLocks noChangeArrowheads="1"/>
          </p:cNvSpPr>
          <p:nvPr/>
        </p:nvSpPr>
        <p:spPr bwMode="auto">
          <a:xfrm>
            <a:off x="2681533" y="5290635"/>
            <a:ext cx="1350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dirty="0"/>
              <a:t>亮點條件</a:t>
            </a:r>
          </a:p>
        </p:txBody>
      </p:sp>
      <p:pic>
        <p:nvPicPr>
          <p:cNvPr id="2" name="Picture 1">
            <a:extLst>
              <a:ext uri="{FF2B5EF4-FFF2-40B4-BE49-F238E27FC236}">
                <a16:creationId xmlns:a16="http://schemas.microsoft.com/office/drawing/2014/main" id="{1CE9AF06-591E-181C-86CF-EAD2BA75F9EA}"/>
              </a:ext>
            </a:extLst>
          </p:cNvPr>
          <p:cNvPicPr>
            <a:picLocks noChangeAspect="1"/>
          </p:cNvPicPr>
          <p:nvPr/>
        </p:nvPicPr>
        <p:blipFill>
          <a:blip r:embed="rId3"/>
          <a:stretch>
            <a:fillRect/>
          </a:stretch>
        </p:blipFill>
        <p:spPr>
          <a:xfrm>
            <a:off x="2195736" y="146552"/>
            <a:ext cx="4546600" cy="2146300"/>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D496C2B6-8E30-0CF0-9364-096A50157297}"/>
                  </a:ext>
                </a:extLst>
              </p:cNvPr>
              <p:cNvSpPr txBox="1"/>
              <p:nvPr/>
            </p:nvSpPr>
            <p:spPr>
              <a:xfrm>
                <a:off x="4032495" y="5337079"/>
                <a:ext cx="1451103" cy="276999"/>
              </a:xfrm>
              <a:prstGeom prst="rect">
                <a:avLst/>
              </a:prstGeom>
              <a:solidFill>
                <a:srgbClr val="FFFF00"/>
              </a:solid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PMingLiU" panose="02020500000000000000" pitchFamily="18" charset="-120"/>
                        </a:rPr>
                        <m:t>2</m:t>
                      </m:r>
                      <m:r>
                        <a:rPr lang="en-US" sz="1800" b="0" i="1" smtClean="0">
                          <a:latin typeface="Cambria Math" panose="02040503050406030204" pitchFamily="18" charset="0"/>
                          <a:ea typeface="PMingLiU" panose="02020500000000000000" pitchFamily="18" charset="-120"/>
                        </a:rPr>
                        <m:t>𝑑</m:t>
                      </m:r>
                      <m:func>
                        <m:funcPr>
                          <m:ctrlPr>
                            <a:rPr lang="en-US" sz="1800" b="0" i="1" smtClean="0">
                              <a:latin typeface="Cambria Math" panose="02040503050406030204" pitchFamily="18" charset="0"/>
                              <a:ea typeface="PMingLiU" panose="02020500000000000000" pitchFamily="18" charset="-120"/>
                            </a:rPr>
                          </m:ctrlPr>
                        </m:funcPr>
                        <m:fName>
                          <m:r>
                            <m:rPr>
                              <m:sty m:val="p"/>
                            </m:rPr>
                            <a:rPr lang="en-US" sz="1800" b="0" i="0" smtClean="0">
                              <a:latin typeface="Cambria Math" panose="02040503050406030204" pitchFamily="18" charset="0"/>
                              <a:ea typeface="PMingLiU" panose="02020500000000000000" pitchFamily="18" charset="-120"/>
                            </a:rPr>
                            <m:t>sin</m:t>
                          </m:r>
                        </m:fName>
                        <m:e>
                          <m:r>
                            <a:rPr lang="en-US" sz="1800" b="0" i="1" smtClean="0">
                              <a:latin typeface="Cambria Math" panose="02040503050406030204" pitchFamily="18" charset="0"/>
                              <a:ea typeface="Cambria Math" panose="02040503050406030204" pitchFamily="18" charset="0"/>
                            </a:rPr>
                            <m:t>𝜃</m:t>
                          </m:r>
                        </m:e>
                      </m:func>
                      <m:r>
                        <a:rPr lang="en-US" sz="1800" b="0" i="1" smtClean="0">
                          <a:latin typeface="Cambria Math" panose="02040503050406030204" pitchFamily="18" charset="0"/>
                          <a:ea typeface="PMingLiU" panose="02020500000000000000" pitchFamily="18" charset="-120"/>
                        </a:rPr>
                        <m:t>=</m:t>
                      </m:r>
                      <m:r>
                        <a:rPr lang="en-US" sz="1800" b="0" i="1" smtClean="0">
                          <a:latin typeface="Cambria Math" panose="02040503050406030204" pitchFamily="18" charset="0"/>
                          <a:ea typeface="PMingLiU" panose="02020500000000000000" pitchFamily="18" charset="-120"/>
                        </a:rPr>
                        <m:t>𝑚</m:t>
                      </m:r>
                      <m:r>
                        <a:rPr lang="en-US" sz="1800" b="0" i="1" smtClean="0">
                          <a:latin typeface="Cambria Math" panose="02040503050406030204" pitchFamily="18" charset="0"/>
                          <a:ea typeface="Cambria Math" panose="02040503050406030204" pitchFamily="18" charset="0"/>
                        </a:rPr>
                        <m:t>𝜆</m:t>
                      </m:r>
                    </m:oMath>
                  </m:oMathPara>
                </a14:m>
                <a:endParaRPr lang="en-TW" sz="1800" dirty="0">
                  <a:latin typeface="+mj-lt"/>
                  <a:ea typeface="PMingLiU" panose="02020500000000000000" pitchFamily="18" charset="-120"/>
                </a:endParaRPr>
              </a:p>
            </p:txBody>
          </p:sp>
        </mc:Choice>
        <mc:Fallback xmlns="">
          <p:sp>
            <p:nvSpPr>
              <p:cNvPr id="5" name="TextBox 4">
                <a:extLst>
                  <a:ext uri="{FF2B5EF4-FFF2-40B4-BE49-F238E27FC236}">
                    <a16:creationId xmlns:a16="http://schemas.microsoft.com/office/drawing/2014/main" id="{D496C2B6-8E30-0CF0-9364-096A50157297}"/>
                  </a:ext>
                </a:extLst>
              </p:cNvPr>
              <p:cNvSpPr txBox="1">
                <a:spLocks noRot="1" noChangeAspect="1" noMove="1" noResize="1" noEditPoints="1" noAdjustHandles="1" noChangeArrowheads="1" noChangeShapeType="1" noTextEdit="1"/>
              </p:cNvSpPr>
              <p:nvPr/>
            </p:nvSpPr>
            <p:spPr>
              <a:xfrm>
                <a:off x="4032495" y="5337079"/>
                <a:ext cx="1451103" cy="276999"/>
              </a:xfrm>
              <a:prstGeom prst="rect">
                <a:avLst/>
              </a:prstGeom>
              <a:blipFill>
                <a:blip r:embed="rId4"/>
                <a:stretch>
                  <a:fillRect l="-3448" r="-2586" b="-8696"/>
                </a:stretch>
              </a:blipFill>
            </p:spPr>
            <p:txBody>
              <a:bodyPr/>
              <a:lstStyle/>
              <a:p>
                <a:r>
                  <a:rPr lang="en-US">
                    <a:noFill/>
                  </a:rPr>
                  <a:t> </a:t>
                </a:r>
              </a:p>
            </p:txBody>
          </p:sp>
        </mc:Fallback>
      </mc:AlternateContent>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文字方塊 7"/>
          <p:cNvSpPr txBox="1">
            <a:spLocks noChangeArrowheads="1"/>
          </p:cNvSpPr>
          <p:nvPr/>
        </p:nvSpPr>
        <p:spPr bwMode="auto">
          <a:xfrm>
            <a:off x="1893887" y="523695"/>
            <a:ext cx="53562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a:t>晶體的重複結構保證有一系列有秩序的反射平面，</a:t>
            </a:r>
          </a:p>
        </p:txBody>
      </p:sp>
      <p:pic>
        <p:nvPicPr>
          <p:cNvPr id="2" name="Picture 1">
            <a:extLst>
              <a:ext uri="{FF2B5EF4-FFF2-40B4-BE49-F238E27FC236}">
                <a16:creationId xmlns:a16="http://schemas.microsoft.com/office/drawing/2014/main" id="{9482FBD6-355D-C90E-0E4B-0517A75E08A3}"/>
              </a:ext>
            </a:extLst>
          </p:cNvPr>
          <p:cNvPicPr>
            <a:picLocks noChangeAspect="1"/>
          </p:cNvPicPr>
          <p:nvPr/>
        </p:nvPicPr>
        <p:blipFill>
          <a:blip r:embed="rId2"/>
          <a:stretch>
            <a:fillRect/>
          </a:stretch>
        </p:blipFill>
        <p:spPr>
          <a:xfrm>
            <a:off x="1115616" y="4327258"/>
            <a:ext cx="3168352" cy="2224588"/>
          </a:xfrm>
          <a:prstGeom prst="rect">
            <a:avLst/>
          </a:prstGeom>
        </p:spPr>
      </p:pic>
      <p:pic>
        <p:nvPicPr>
          <p:cNvPr id="4" name="Picture 3">
            <a:extLst>
              <a:ext uri="{FF2B5EF4-FFF2-40B4-BE49-F238E27FC236}">
                <a16:creationId xmlns:a16="http://schemas.microsoft.com/office/drawing/2014/main" id="{B5646DD9-3D0B-161F-BAF6-1F14D99E05AC}"/>
              </a:ext>
            </a:extLst>
          </p:cNvPr>
          <p:cNvPicPr>
            <a:picLocks noChangeAspect="1"/>
          </p:cNvPicPr>
          <p:nvPr/>
        </p:nvPicPr>
        <p:blipFill>
          <a:blip r:embed="rId3"/>
          <a:stretch>
            <a:fillRect/>
          </a:stretch>
        </p:blipFill>
        <p:spPr>
          <a:xfrm>
            <a:off x="1835696" y="1107171"/>
            <a:ext cx="6743700" cy="3035300"/>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B7E4C-47AE-A0A5-B44C-C0AC9409E393}"/>
            </a:ext>
          </a:extLst>
        </p:cNvPr>
        <p:cNvGrpSpPr/>
        <p:nvPr/>
      </p:nvGrpSpPr>
      <p:grpSpPr>
        <a:xfrm>
          <a:off x="0" y="0"/>
          <a:ext cx="0" cy="0"/>
          <a:chOff x="0" y="0"/>
          <a:chExt cx="0" cy="0"/>
        </a:xfrm>
      </p:grpSpPr>
      <p:sp>
        <p:nvSpPr>
          <p:cNvPr id="3" name="文字方塊 7">
            <a:extLst>
              <a:ext uri="{FF2B5EF4-FFF2-40B4-BE49-F238E27FC236}">
                <a16:creationId xmlns:a16="http://schemas.microsoft.com/office/drawing/2014/main" id="{5592A7D8-CA98-60FB-573E-D7438939621D}"/>
              </a:ext>
            </a:extLst>
          </p:cNvPr>
          <p:cNvSpPr txBox="1">
            <a:spLocks noChangeArrowheads="1"/>
          </p:cNvSpPr>
          <p:nvPr/>
        </p:nvSpPr>
        <p:spPr bwMode="auto">
          <a:xfrm>
            <a:off x="1303787" y="480842"/>
            <a:ext cx="64225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dirty="0"/>
              <a:t>晶體的重複結構有一系列有秩序重複、但間距不同的反射平面，</a:t>
            </a:r>
          </a:p>
        </p:txBody>
      </p:sp>
      <p:pic>
        <p:nvPicPr>
          <p:cNvPr id="2" name="Picture 1">
            <a:extLst>
              <a:ext uri="{FF2B5EF4-FFF2-40B4-BE49-F238E27FC236}">
                <a16:creationId xmlns:a16="http://schemas.microsoft.com/office/drawing/2014/main" id="{6D7E2778-7378-BB60-6E69-8BC7F971E5B2}"/>
              </a:ext>
            </a:extLst>
          </p:cNvPr>
          <p:cNvPicPr>
            <a:picLocks noChangeAspect="1"/>
          </p:cNvPicPr>
          <p:nvPr/>
        </p:nvPicPr>
        <p:blipFill>
          <a:blip r:embed="rId2"/>
          <a:stretch>
            <a:fillRect/>
          </a:stretch>
        </p:blipFill>
        <p:spPr>
          <a:xfrm>
            <a:off x="1143201" y="4152570"/>
            <a:ext cx="3168352" cy="2224588"/>
          </a:xfrm>
          <a:prstGeom prst="rect">
            <a:avLst/>
          </a:prstGeom>
        </p:spPr>
      </p:pic>
      <p:pic>
        <p:nvPicPr>
          <p:cNvPr id="4" name="Picture 3">
            <a:extLst>
              <a:ext uri="{FF2B5EF4-FFF2-40B4-BE49-F238E27FC236}">
                <a16:creationId xmlns:a16="http://schemas.microsoft.com/office/drawing/2014/main" id="{DAC6EF75-676E-7835-4DAB-C8E06F7A9A56}"/>
              </a:ext>
            </a:extLst>
          </p:cNvPr>
          <p:cNvPicPr>
            <a:picLocks noChangeAspect="1"/>
          </p:cNvPicPr>
          <p:nvPr/>
        </p:nvPicPr>
        <p:blipFill>
          <a:blip r:embed="rId3"/>
          <a:stretch>
            <a:fillRect/>
          </a:stretch>
        </p:blipFill>
        <p:spPr>
          <a:xfrm>
            <a:off x="1143201" y="908720"/>
            <a:ext cx="6743700" cy="3035300"/>
          </a:xfrm>
          <a:prstGeom prst="rect">
            <a:avLst/>
          </a:prstGeom>
        </p:spPr>
      </p:pic>
    </p:spTree>
    <p:extLst>
      <p:ext uri="{BB962C8B-B14F-4D97-AF65-F5344CB8AC3E}">
        <p14:creationId xmlns:p14="http://schemas.microsoft.com/office/powerpoint/2010/main" val="36938025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6A37CE-2E81-ECB7-973F-C3571B86F956}"/>
            </a:ext>
          </a:extLst>
        </p:cNvPr>
        <p:cNvGrpSpPr/>
        <p:nvPr/>
      </p:nvGrpSpPr>
      <p:grpSpPr>
        <a:xfrm>
          <a:off x="0" y="0"/>
          <a:ext cx="0" cy="0"/>
          <a:chOff x="0" y="0"/>
          <a:chExt cx="0" cy="0"/>
        </a:xfrm>
      </p:grpSpPr>
      <p:pic>
        <p:nvPicPr>
          <p:cNvPr id="73730" name="Picture 6" descr="F36_28">
            <a:extLst>
              <a:ext uri="{FF2B5EF4-FFF2-40B4-BE49-F238E27FC236}">
                <a16:creationId xmlns:a16="http://schemas.microsoft.com/office/drawing/2014/main" id="{4A9C1107-4206-0FE8-5E51-51364BB1F0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448" b="51349"/>
          <a:stretch/>
        </p:blipFill>
        <p:spPr bwMode="auto">
          <a:xfrm>
            <a:off x="1084857" y="3428999"/>
            <a:ext cx="2720058" cy="2126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1" name="Picture 7" descr="F36_28">
            <a:extLst>
              <a:ext uri="{FF2B5EF4-FFF2-40B4-BE49-F238E27FC236}">
                <a16:creationId xmlns:a16="http://schemas.microsoft.com/office/drawing/2014/main" id="{2203101C-18C9-B4B2-2B29-7682F94378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2131" b="6667"/>
          <a:stretch/>
        </p:blipFill>
        <p:spPr bwMode="auto">
          <a:xfrm>
            <a:off x="3952273" y="3446606"/>
            <a:ext cx="3067999" cy="20999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5" name="矩形 7">
            <a:extLst>
              <a:ext uri="{FF2B5EF4-FFF2-40B4-BE49-F238E27FC236}">
                <a16:creationId xmlns:a16="http://schemas.microsoft.com/office/drawing/2014/main" id="{B3EC505F-490F-654D-9595-E374A12A72F7}"/>
              </a:ext>
            </a:extLst>
          </p:cNvPr>
          <p:cNvSpPr>
            <a:spLocks noChangeArrowheads="1"/>
          </p:cNvSpPr>
          <p:nvPr/>
        </p:nvSpPr>
        <p:spPr bwMode="auto">
          <a:xfrm>
            <a:off x="1043608" y="507909"/>
            <a:ext cx="76503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dirty="0"/>
              <a:t>重複的反射平面如光柵一樣，可以視為一系列等間距的光源的干涉疊加。</a:t>
            </a:r>
          </a:p>
        </p:txBody>
      </p:sp>
      <p:pic>
        <p:nvPicPr>
          <p:cNvPr id="4" name="Picture 5" descr="F36_17">
            <a:extLst>
              <a:ext uri="{FF2B5EF4-FFF2-40B4-BE49-F238E27FC236}">
                <a16:creationId xmlns:a16="http://schemas.microsoft.com/office/drawing/2014/main" id="{4351C0EE-59FF-B684-FB8F-0A56AD4B9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3304"/>
          <a:stretch>
            <a:fillRect/>
          </a:stretch>
        </p:blipFill>
        <p:spPr bwMode="auto">
          <a:xfrm>
            <a:off x="3524171" y="1030562"/>
            <a:ext cx="1979613" cy="189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1594FC37-5952-653E-CD0A-9DD4547D4A50}"/>
                  </a:ext>
                </a:extLst>
              </p:cNvPr>
              <p:cNvSpPr txBox="1"/>
              <p:nvPr/>
            </p:nvSpPr>
            <p:spPr>
              <a:xfrm>
                <a:off x="1084857" y="2981667"/>
                <a:ext cx="4572000" cy="369332"/>
              </a:xfrm>
              <a:prstGeom prst="rect">
                <a:avLst/>
              </a:prstGeom>
              <a:noFill/>
            </p:spPr>
            <p:txBody>
              <a:bodyPr wrap="square">
                <a:spAutoFit/>
              </a:bodyPr>
              <a:lstStyle/>
              <a:p>
                <a:r>
                  <a:rPr lang="en-US" sz="1800" dirty="0" err="1">
                    <a:ea typeface="PMingLiU" panose="02020500000000000000" pitchFamily="18" charset="-120"/>
                  </a:rPr>
                  <a:t>一般將入</a:t>
                </a:r>
                <a:r>
                  <a:rPr lang="en-US" sz="1800" b="0" dirty="0" err="1">
                    <a:ea typeface="PMingLiU" panose="02020500000000000000" pitchFamily="18" charset="-120"/>
                  </a:rPr>
                  <a:t>射光與反射平面的夾角稱為</a:t>
                </a:r>
                <a14:m>
                  <m:oMath xmlns:m="http://schemas.openxmlformats.org/officeDocument/2006/math">
                    <m:r>
                      <a:rPr lang="en-US" sz="1800" i="1">
                        <a:latin typeface="Cambria Math" panose="02040503050406030204" pitchFamily="18" charset="0"/>
                        <a:ea typeface="Cambria Math" panose="02040503050406030204" pitchFamily="18" charset="0"/>
                      </a:rPr>
                      <m:t>𝜃</m:t>
                    </m:r>
                  </m:oMath>
                </a14:m>
                <a:r>
                  <a:rPr lang="en-US" sz="1800" dirty="0"/>
                  <a:t>。</a:t>
                </a:r>
              </a:p>
            </p:txBody>
          </p:sp>
        </mc:Choice>
        <mc:Fallback xmlns="">
          <p:sp>
            <p:nvSpPr>
              <p:cNvPr id="5" name="TextBox 4">
                <a:extLst>
                  <a:ext uri="{FF2B5EF4-FFF2-40B4-BE49-F238E27FC236}">
                    <a16:creationId xmlns:a16="http://schemas.microsoft.com/office/drawing/2014/main" id="{1594FC37-5952-653E-CD0A-9DD4547D4A50}"/>
                  </a:ext>
                </a:extLst>
              </p:cNvPr>
              <p:cNvSpPr txBox="1">
                <a:spLocks noRot="1" noChangeAspect="1" noMove="1" noResize="1" noEditPoints="1" noAdjustHandles="1" noChangeArrowheads="1" noChangeShapeType="1" noTextEdit="1"/>
              </p:cNvSpPr>
              <p:nvPr/>
            </p:nvSpPr>
            <p:spPr>
              <a:xfrm>
                <a:off x="1084857" y="2981667"/>
                <a:ext cx="4572000" cy="369332"/>
              </a:xfrm>
              <a:prstGeom prst="rect">
                <a:avLst/>
              </a:prstGeom>
              <a:blipFill>
                <a:blip r:embed="rId4"/>
                <a:stretch>
                  <a:fillRect l="-1108" t="-6667" b="-23333"/>
                </a:stretch>
              </a:blipFill>
            </p:spPr>
            <p:txBody>
              <a:bodyPr/>
              <a:lstStyle/>
              <a:p>
                <a:r>
                  <a:rPr lang="en-US">
                    <a:noFill/>
                  </a:rPr>
                  <a:t> </a:t>
                </a:r>
              </a:p>
            </p:txBody>
          </p:sp>
        </mc:Fallback>
      </mc:AlternateContent>
    </p:spTree>
    <p:extLst>
      <p:ext uri="{BB962C8B-B14F-4D97-AF65-F5344CB8AC3E}">
        <p14:creationId xmlns:p14="http://schemas.microsoft.com/office/powerpoint/2010/main" val="12006083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1" name="Picture 7" descr="F36_28"/>
          <p:cNvPicPr>
            <a:picLocks noChangeAspect="1" noChangeArrowheads="1"/>
          </p:cNvPicPr>
          <p:nvPr/>
        </p:nvPicPr>
        <p:blipFill rotWithShape="1">
          <a:blip r:embed="rId2">
            <a:extLst>
              <a:ext uri="{28A0092B-C50C-407E-A947-70E740481C1C}">
                <a14:useLocalDpi xmlns:a14="http://schemas.microsoft.com/office/drawing/2010/main" val="0"/>
              </a:ext>
            </a:extLst>
          </a:blip>
          <a:srcRect t="48869" b="32559"/>
          <a:stretch/>
        </p:blipFill>
        <p:spPr bwMode="auto">
          <a:xfrm>
            <a:off x="3203848" y="4231302"/>
            <a:ext cx="3137146" cy="1880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6" name="文字方塊 8"/>
          <p:cNvSpPr txBox="1">
            <a:spLocks noChangeArrowheads="1"/>
          </p:cNvSpPr>
          <p:nvPr/>
        </p:nvSpPr>
        <p:spPr bwMode="auto">
          <a:xfrm>
            <a:off x="2887898" y="6274955"/>
            <a:ext cx="1350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dirty="0"/>
              <a:t>亮點條件</a:t>
            </a:r>
          </a:p>
        </p:txBody>
      </p:sp>
      <p:pic>
        <p:nvPicPr>
          <p:cNvPr id="3" name="Picture 2">
            <a:extLst>
              <a:ext uri="{FF2B5EF4-FFF2-40B4-BE49-F238E27FC236}">
                <a16:creationId xmlns:a16="http://schemas.microsoft.com/office/drawing/2014/main" id="{CB3A32F9-D496-4511-0942-BB090DADDFB6}"/>
              </a:ext>
            </a:extLst>
          </p:cNvPr>
          <p:cNvPicPr>
            <a:picLocks noChangeAspect="1"/>
          </p:cNvPicPr>
          <p:nvPr/>
        </p:nvPicPr>
        <p:blipFill>
          <a:blip r:embed="rId3"/>
          <a:stretch>
            <a:fillRect/>
          </a:stretch>
        </p:blipFill>
        <p:spPr>
          <a:xfrm>
            <a:off x="1892017" y="1530922"/>
            <a:ext cx="4872110" cy="2299962"/>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5EF94F11-DE44-E167-6C51-1746EE430A6C}"/>
                  </a:ext>
                </a:extLst>
              </p:cNvPr>
              <p:cNvSpPr txBox="1"/>
              <p:nvPr/>
            </p:nvSpPr>
            <p:spPr>
              <a:xfrm>
                <a:off x="4009753" y="6321399"/>
                <a:ext cx="1451103" cy="276999"/>
              </a:xfrm>
              <a:prstGeom prst="rect">
                <a:avLst/>
              </a:prstGeom>
              <a:solidFill>
                <a:srgbClr val="FFFF00"/>
              </a:solid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PMingLiU" panose="02020500000000000000" pitchFamily="18" charset="-120"/>
                        </a:rPr>
                        <m:t>2</m:t>
                      </m:r>
                      <m:r>
                        <a:rPr lang="en-US" sz="1800" b="0" i="1" smtClean="0">
                          <a:latin typeface="Cambria Math" panose="02040503050406030204" pitchFamily="18" charset="0"/>
                          <a:ea typeface="PMingLiU" panose="02020500000000000000" pitchFamily="18" charset="-120"/>
                        </a:rPr>
                        <m:t>𝑑</m:t>
                      </m:r>
                      <m:func>
                        <m:funcPr>
                          <m:ctrlPr>
                            <a:rPr lang="en-US" sz="1800" b="0" i="1" smtClean="0">
                              <a:latin typeface="Cambria Math" panose="02040503050406030204" pitchFamily="18" charset="0"/>
                              <a:ea typeface="PMingLiU" panose="02020500000000000000" pitchFamily="18" charset="-120"/>
                            </a:rPr>
                          </m:ctrlPr>
                        </m:funcPr>
                        <m:fName>
                          <m:r>
                            <m:rPr>
                              <m:sty m:val="p"/>
                            </m:rPr>
                            <a:rPr lang="en-US" sz="1800" b="0" i="0" smtClean="0">
                              <a:latin typeface="Cambria Math" panose="02040503050406030204" pitchFamily="18" charset="0"/>
                              <a:ea typeface="PMingLiU" panose="02020500000000000000" pitchFamily="18" charset="-120"/>
                            </a:rPr>
                            <m:t>sin</m:t>
                          </m:r>
                        </m:fName>
                        <m:e>
                          <m:r>
                            <a:rPr lang="en-US" sz="1800" b="0" i="1" smtClean="0">
                              <a:latin typeface="Cambria Math" panose="02040503050406030204" pitchFamily="18" charset="0"/>
                              <a:ea typeface="Cambria Math" panose="02040503050406030204" pitchFamily="18" charset="0"/>
                            </a:rPr>
                            <m:t>𝜃</m:t>
                          </m:r>
                        </m:e>
                      </m:func>
                      <m:r>
                        <a:rPr lang="en-US" sz="1800" b="0" i="1" smtClean="0">
                          <a:latin typeface="Cambria Math" panose="02040503050406030204" pitchFamily="18" charset="0"/>
                          <a:ea typeface="PMingLiU" panose="02020500000000000000" pitchFamily="18" charset="-120"/>
                        </a:rPr>
                        <m:t>=</m:t>
                      </m:r>
                      <m:r>
                        <a:rPr lang="en-US" sz="1800" b="0" i="1" smtClean="0">
                          <a:latin typeface="Cambria Math" panose="02040503050406030204" pitchFamily="18" charset="0"/>
                          <a:ea typeface="PMingLiU" panose="02020500000000000000" pitchFamily="18" charset="-120"/>
                        </a:rPr>
                        <m:t>𝑚</m:t>
                      </m:r>
                      <m:r>
                        <a:rPr lang="en-US" sz="1800" b="0" i="1" smtClean="0">
                          <a:latin typeface="Cambria Math" panose="02040503050406030204" pitchFamily="18" charset="0"/>
                          <a:ea typeface="Cambria Math" panose="02040503050406030204" pitchFamily="18" charset="0"/>
                        </a:rPr>
                        <m:t>𝜆</m:t>
                      </m:r>
                    </m:oMath>
                  </m:oMathPara>
                </a14:m>
                <a:endParaRPr lang="en-TW" sz="1800" dirty="0">
                  <a:latin typeface="+mj-lt"/>
                  <a:ea typeface="PMingLiU" panose="02020500000000000000" pitchFamily="18" charset="-120"/>
                </a:endParaRPr>
              </a:p>
            </p:txBody>
          </p:sp>
        </mc:Choice>
        <mc:Fallback xmlns="">
          <p:sp>
            <p:nvSpPr>
              <p:cNvPr id="4" name="TextBox 3">
                <a:extLst>
                  <a:ext uri="{FF2B5EF4-FFF2-40B4-BE49-F238E27FC236}">
                    <a16:creationId xmlns:a16="http://schemas.microsoft.com/office/drawing/2014/main" id="{5EF94F11-DE44-E167-6C51-1746EE430A6C}"/>
                  </a:ext>
                </a:extLst>
              </p:cNvPr>
              <p:cNvSpPr txBox="1">
                <a:spLocks noRot="1" noChangeAspect="1" noMove="1" noResize="1" noEditPoints="1" noAdjustHandles="1" noChangeArrowheads="1" noChangeShapeType="1" noTextEdit="1"/>
              </p:cNvSpPr>
              <p:nvPr/>
            </p:nvSpPr>
            <p:spPr>
              <a:xfrm>
                <a:off x="4009753" y="6321399"/>
                <a:ext cx="1451103" cy="276999"/>
              </a:xfrm>
              <a:prstGeom prst="rect">
                <a:avLst/>
              </a:prstGeom>
              <a:blipFill>
                <a:blip r:embed="rId4"/>
                <a:stretch>
                  <a:fillRect l="-2586" r="-2586"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0349FC1-7A78-459B-F499-67C728459919}"/>
                  </a:ext>
                </a:extLst>
              </p:cNvPr>
              <p:cNvSpPr txBox="1"/>
              <p:nvPr/>
            </p:nvSpPr>
            <p:spPr>
              <a:xfrm>
                <a:off x="931665" y="3877329"/>
                <a:ext cx="4572000" cy="369332"/>
              </a:xfrm>
              <a:prstGeom prst="rect">
                <a:avLst/>
              </a:prstGeom>
              <a:noFill/>
            </p:spPr>
            <p:txBody>
              <a:bodyPr wrap="square">
                <a:spAutoFit/>
              </a:bodyPr>
              <a:lstStyle/>
              <a:p>
                <a:r>
                  <a:rPr lang="en-US" sz="1800" b="0" dirty="0" err="1">
                    <a:ea typeface="PMingLiU" panose="02020500000000000000" pitchFamily="18" charset="-120"/>
                  </a:rPr>
                  <a:t>鄰近反射光的光路徑差為</a:t>
                </a:r>
                <a14:m>
                  <m:oMath xmlns:m="http://schemas.openxmlformats.org/officeDocument/2006/math">
                    <m:r>
                      <a:rPr lang="en-US" sz="1800" b="0" i="1" smtClean="0">
                        <a:latin typeface="Cambria Math" panose="02040503050406030204" pitchFamily="18" charset="0"/>
                        <a:ea typeface="PMingLiU" panose="02020500000000000000" pitchFamily="18" charset="-120"/>
                      </a:rPr>
                      <m:t>2</m:t>
                    </m:r>
                    <m:r>
                      <a:rPr lang="en-US" sz="1800" b="0" i="1" smtClean="0">
                        <a:latin typeface="Cambria Math" panose="02040503050406030204" pitchFamily="18" charset="0"/>
                        <a:ea typeface="PMingLiU" panose="02020500000000000000" pitchFamily="18" charset="-120"/>
                      </a:rPr>
                      <m:t>𝑑</m:t>
                    </m:r>
                    <m:func>
                      <m:funcPr>
                        <m:ctrlPr>
                          <a:rPr lang="en-US" sz="1800" b="0" i="1" smtClean="0">
                            <a:latin typeface="Cambria Math" panose="02040503050406030204" pitchFamily="18" charset="0"/>
                            <a:ea typeface="PMingLiU" panose="02020500000000000000" pitchFamily="18" charset="-120"/>
                          </a:rPr>
                        </m:ctrlPr>
                      </m:funcPr>
                      <m:fName>
                        <m:r>
                          <m:rPr>
                            <m:sty m:val="p"/>
                          </m:rPr>
                          <a:rPr lang="en-US" sz="1800" b="0" i="0" smtClean="0">
                            <a:latin typeface="Cambria Math" panose="02040503050406030204" pitchFamily="18" charset="0"/>
                            <a:ea typeface="PMingLiU" panose="02020500000000000000" pitchFamily="18" charset="-120"/>
                          </a:rPr>
                          <m:t>sin</m:t>
                        </m:r>
                      </m:fName>
                      <m:e>
                        <m:r>
                          <a:rPr lang="en-US" sz="1800" b="0" i="1" smtClean="0">
                            <a:latin typeface="Cambria Math" panose="02040503050406030204" pitchFamily="18" charset="0"/>
                            <a:ea typeface="Cambria Math" panose="02040503050406030204" pitchFamily="18" charset="0"/>
                          </a:rPr>
                          <m:t>𝜃</m:t>
                        </m:r>
                      </m:e>
                    </m:func>
                  </m:oMath>
                </a14:m>
                <a:r>
                  <a:rPr lang="en-US" sz="1800" dirty="0"/>
                  <a:t>。</a:t>
                </a:r>
              </a:p>
            </p:txBody>
          </p:sp>
        </mc:Choice>
        <mc:Fallback xmlns="">
          <p:sp>
            <p:nvSpPr>
              <p:cNvPr id="6" name="TextBox 5">
                <a:extLst>
                  <a:ext uri="{FF2B5EF4-FFF2-40B4-BE49-F238E27FC236}">
                    <a16:creationId xmlns:a16="http://schemas.microsoft.com/office/drawing/2014/main" id="{E0349FC1-7A78-459B-F499-67C728459919}"/>
                  </a:ext>
                </a:extLst>
              </p:cNvPr>
              <p:cNvSpPr txBox="1">
                <a:spLocks noRot="1" noChangeAspect="1" noMove="1" noResize="1" noEditPoints="1" noAdjustHandles="1" noChangeArrowheads="1" noChangeShapeType="1" noTextEdit="1"/>
              </p:cNvSpPr>
              <p:nvPr/>
            </p:nvSpPr>
            <p:spPr>
              <a:xfrm>
                <a:off x="931665" y="3877329"/>
                <a:ext cx="4572000" cy="369332"/>
              </a:xfrm>
              <a:prstGeom prst="rect">
                <a:avLst/>
              </a:prstGeom>
              <a:blipFill>
                <a:blip r:embed="rId5"/>
                <a:stretch>
                  <a:fillRect l="-1108"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C5E69EF1-BB7C-CFA0-1C47-3C6714C83C1C}"/>
                  </a:ext>
                </a:extLst>
              </p:cNvPr>
              <p:cNvSpPr txBox="1"/>
              <p:nvPr/>
            </p:nvSpPr>
            <p:spPr>
              <a:xfrm>
                <a:off x="971348" y="745814"/>
                <a:ext cx="7561092" cy="369332"/>
              </a:xfrm>
              <a:prstGeom prst="rect">
                <a:avLst/>
              </a:prstGeom>
              <a:noFill/>
            </p:spPr>
            <p:txBody>
              <a:bodyPr wrap="square">
                <a:spAutoFit/>
              </a:bodyPr>
              <a:lstStyle/>
              <a:p>
                <a:r>
                  <a:rPr lang="en-US" sz="1800" dirty="0">
                    <a:ea typeface="PMingLiU" panose="02020500000000000000" pitchFamily="18" charset="-120"/>
                  </a:rPr>
                  <a:t>若將入</a:t>
                </a:r>
                <a:r>
                  <a:rPr lang="en-US" sz="1800" b="0" dirty="0" err="1">
                    <a:ea typeface="PMingLiU" panose="02020500000000000000" pitchFamily="18" charset="-120"/>
                  </a:rPr>
                  <a:t>射光與反射平面的夾角稱為</a:t>
                </a:r>
                <a14:m>
                  <m:oMath xmlns:m="http://schemas.openxmlformats.org/officeDocument/2006/math">
                    <m:r>
                      <a:rPr lang="en-US" sz="1800" i="1">
                        <a:latin typeface="Cambria Math" panose="02040503050406030204" pitchFamily="18" charset="0"/>
                        <a:ea typeface="Cambria Math" panose="02040503050406030204" pitchFamily="18" charset="0"/>
                      </a:rPr>
                      <m:t>𝜃</m:t>
                    </m:r>
                  </m:oMath>
                </a14:m>
                <a:r>
                  <a:rPr lang="en-US" sz="1800" dirty="0"/>
                  <a:t>，</a:t>
                </a:r>
                <a:r>
                  <a:rPr lang="en-US" sz="1800" dirty="0">
                    <a:ea typeface="PMingLiU" panose="02020500000000000000" pitchFamily="18" charset="-120"/>
                  </a:rPr>
                  <a:t>入</a:t>
                </a:r>
                <a:r>
                  <a:rPr lang="en-US" sz="1800" dirty="0" err="1">
                    <a:ea typeface="PMingLiU" panose="02020500000000000000" pitchFamily="18" charset="-120"/>
                  </a:rPr>
                  <a:t>射光與反射</a:t>
                </a:r>
                <a:r>
                  <a:rPr lang="en-US" sz="1800" dirty="0">
                    <a:ea typeface="PMingLiU" panose="02020500000000000000" pitchFamily="18" charset="-120"/>
                  </a:rPr>
                  <a:t>光</a:t>
                </a:r>
                <a:r>
                  <a:rPr lang="en-US" sz="1800" dirty="0" err="1">
                    <a:ea typeface="PMingLiU" panose="02020500000000000000" pitchFamily="18" charset="-120"/>
                  </a:rPr>
                  <a:t>的夾角</a:t>
                </a:r>
                <a:r>
                  <a:rPr lang="en-US" sz="1800" dirty="0">
                    <a:ea typeface="PMingLiU" panose="02020500000000000000" pitchFamily="18" charset="-120"/>
                  </a:rPr>
                  <a:t>就是</a:t>
                </a:r>
                <a14:m>
                  <m:oMath xmlns:m="http://schemas.openxmlformats.org/officeDocument/2006/math">
                    <m:r>
                      <a:rPr lang="en-US" sz="1800" b="0" i="1" dirty="0" smtClean="0">
                        <a:latin typeface="Cambria Math" panose="02040503050406030204" pitchFamily="18" charset="0"/>
                        <a:ea typeface="Cambria Math" panose="02040503050406030204" pitchFamily="18" charset="0"/>
                      </a:rPr>
                      <m:t>2</m:t>
                    </m:r>
                    <m:r>
                      <a:rPr lang="en-US" sz="1800" i="1">
                        <a:latin typeface="Cambria Math" panose="02040503050406030204" pitchFamily="18" charset="0"/>
                        <a:ea typeface="Cambria Math" panose="02040503050406030204" pitchFamily="18" charset="0"/>
                      </a:rPr>
                      <m:t>𝜃</m:t>
                    </m:r>
                  </m:oMath>
                </a14:m>
                <a:r>
                  <a:rPr lang="en-US" sz="1800" dirty="0"/>
                  <a:t>。</a:t>
                </a:r>
              </a:p>
            </p:txBody>
          </p:sp>
        </mc:Choice>
        <mc:Fallback xmlns="">
          <p:sp>
            <p:nvSpPr>
              <p:cNvPr id="2" name="TextBox 1">
                <a:extLst>
                  <a:ext uri="{FF2B5EF4-FFF2-40B4-BE49-F238E27FC236}">
                    <a16:creationId xmlns:a16="http://schemas.microsoft.com/office/drawing/2014/main" id="{C5E69EF1-BB7C-CFA0-1C47-3C6714C83C1C}"/>
                  </a:ext>
                </a:extLst>
              </p:cNvPr>
              <p:cNvSpPr txBox="1">
                <a:spLocks noRot="1" noChangeAspect="1" noMove="1" noResize="1" noEditPoints="1" noAdjustHandles="1" noChangeArrowheads="1" noChangeShapeType="1" noTextEdit="1"/>
              </p:cNvSpPr>
              <p:nvPr/>
            </p:nvSpPr>
            <p:spPr>
              <a:xfrm>
                <a:off x="971348" y="745814"/>
                <a:ext cx="7561092" cy="369332"/>
              </a:xfrm>
              <a:prstGeom prst="rect">
                <a:avLst/>
              </a:prstGeom>
              <a:blipFill>
                <a:blip r:embed="rId7"/>
                <a:stretch>
                  <a:fillRect l="-671" t="-6667" b="-2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CD95149-FFD2-5697-3BDD-C72859B528DB}"/>
                  </a:ext>
                </a:extLst>
              </p:cNvPr>
              <p:cNvSpPr txBox="1"/>
              <p:nvPr/>
            </p:nvSpPr>
            <p:spPr>
              <a:xfrm>
                <a:off x="978058" y="1115146"/>
                <a:ext cx="7561092" cy="369332"/>
              </a:xfrm>
              <a:prstGeom prst="rect">
                <a:avLst/>
              </a:prstGeom>
              <a:noFill/>
            </p:spPr>
            <p:txBody>
              <a:bodyPr wrap="square">
                <a:spAutoFit/>
              </a:bodyPr>
              <a:lstStyle/>
              <a:p>
                <a:r>
                  <a:rPr lang="en-US" sz="1800" dirty="0" err="1">
                    <a:ea typeface="PMingLiU" panose="02020500000000000000" pitchFamily="18" charset="-120"/>
                  </a:rPr>
                  <a:t>入射光與反射光的夾角</a:t>
                </a:r>
                <a14:m>
                  <m:oMath xmlns:m="http://schemas.openxmlformats.org/officeDocument/2006/math">
                    <m:r>
                      <a:rPr lang="en-US" sz="1800" b="0" i="1" dirty="0" smtClean="0">
                        <a:latin typeface="Cambria Math" panose="02040503050406030204" pitchFamily="18" charset="0"/>
                        <a:ea typeface="Cambria Math" panose="02040503050406030204" pitchFamily="18" charset="0"/>
                      </a:rPr>
                      <m:t>2</m:t>
                    </m:r>
                    <m:r>
                      <a:rPr lang="en-US" sz="1800" i="1">
                        <a:latin typeface="Cambria Math" panose="02040503050406030204" pitchFamily="18" charset="0"/>
                        <a:ea typeface="Cambria Math" panose="02040503050406030204" pitchFamily="18" charset="0"/>
                      </a:rPr>
                      <m:t>𝜃</m:t>
                    </m:r>
                  </m:oMath>
                </a14:m>
                <a:r>
                  <a:rPr lang="en-US" sz="1800" dirty="0"/>
                  <a:t>稱為散射角，是直接可以實驗量測的。</a:t>
                </a:r>
              </a:p>
            </p:txBody>
          </p:sp>
        </mc:Choice>
        <mc:Fallback xmlns="">
          <p:sp>
            <p:nvSpPr>
              <p:cNvPr id="5" name="TextBox 4">
                <a:extLst>
                  <a:ext uri="{FF2B5EF4-FFF2-40B4-BE49-F238E27FC236}">
                    <a16:creationId xmlns:a16="http://schemas.microsoft.com/office/drawing/2014/main" id="{5CD95149-FFD2-5697-3BDD-C72859B528DB}"/>
                  </a:ext>
                </a:extLst>
              </p:cNvPr>
              <p:cNvSpPr txBox="1">
                <a:spLocks noRot="1" noChangeAspect="1" noMove="1" noResize="1" noEditPoints="1" noAdjustHandles="1" noChangeArrowheads="1" noChangeShapeType="1" noTextEdit="1"/>
              </p:cNvSpPr>
              <p:nvPr/>
            </p:nvSpPr>
            <p:spPr>
              <a:xfrm>
                <a:off x="978058" y="1115146"/>
                <a:ext cx="7561092" cy="369332"/>
              </a:xfrm>
              <a:prstGeom prst="rect">
                <a:avLst/>
              </a:prstGeom>
              <a:blipFill>
                <a:blip r:embed="rId8"/>
                <a:stretch>
                  <a:fillRect l="-670" t="-6452" b="-19355"/>
                </a:stretch>
              </a:blipFill>
            </p:spPr>
            <p:txBody>
              <a:bodyPr/>
              <a:lstStyle/>
              <a:p>
                <a:r>
                  <a:rPr lang="en-US">
                    <a:noFill/>
                  </a:rPr>
                  <a:t> </a:t>
                </a:r>
              </a:p>
            </p:txBody>
          </p:sp>
        </mc:Fallback>
      </mc:AlternateContent>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34_21_Figure.jpg"/>
          <p:cNvPicPr>
            <a:picLocks noChangeAspect="1"/>
          </p:cNvPicPr>
          <p:nvPr/>
        </p:nvPicPr>
        <p:blipFill rotWithShape="1">
          <a:blip r:embed="rId2" cstate="print">
            <a:extLst>
              <a:ext uri="{28A0092B-C50C-407E-A947-70E740481C1C}">
                <a14:useLocalDpi xmlns:a14="http://schemas.microsoft.com/office/drawing/2010/main" val="0"/>
              </a:ext>
            </a:extLst>
          </a:blip>
          <a:srcRect b="3633"/>
          <a:stretch/>
        </p:blipFill>
        <p:spPr>
          <a:xfrm>
            <a:off x="1580726" y="3478439"/>
            <a:ext cx="5007497" cy="2852245"/>
          </a:xfrm>
          <a:prstGeom prst="rect">
            <a:avLst/>
          </a:prstGeom>
        </p:spPr>
      </p:pic>
      <p:sp>
        <p:nvSpPr>
          <p:cNvPr id="4" name="TextBox 3">
            <a:extLst>
              <a:ext uri="{FF2B5EF4-FFF2-40B4-BE49-F238E27FC236}">
                <a16:creationId xmlns:a16="http://schemas.microsoft.com/office/drawing/2014/main" id="{E48A6438-FDC2-064E-6104-E67CCE882F96}"/>
              </a:ext>
            </a:extLst>
          </p:cNvPr>
          <p:cNvSpPr txBox="1"/>
          <p:nvPr/>
        </p:nvSpPr>
        <p:spPr>
          <a:xfrm>
            <a:off x="1566934" y="6330684"/>
            <a:ext cx="6048672"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如此測到的一個亮點角度就對應一個晶格距離</a:t>
            </a:r>
            <a:r>
              <a:rPr lang="en-US" sz="1800" dirty="0">
                <a:latin typeface="+mj-lt"/>
                <a:ea typeface="PMingLiU" panose="02020500000000000000" pitchFamily="18" charset="-120"/>
              </a:rPr>
              <a:t>！</a:t>
            </a:r>
          </a:p>
        </p:txBody>
      </p:sp>
      <p:pic>
        <p:nvPicPr>
          <p:cNvPr id="5" name="Picture 4">
            <a:extLst>
              <a:ext uri="{FF2B5EF4-FFF2-40B4-BE49-F238E27FC236}">
                <a16:creationId xmlns:a16="http://schemas.microsoft.com/office/drawing/2014/main" id="{E44B3E40-C657-7426-23CB-C4C76081D917}"/>
              </a:ext>
            </a:extLst>
          </p:cNvPr>
          <p:cNvPicPr>
            <a:picLocks noChangeAspect="1"/>
          </p:cNvPicPr>
          <p:nvPr/>
        </p:nvPicPr>
        <p:blipFill>
          <a:blip r:embed="rId3"/>
          <a:stretch>
            <a:fillRect/>
          </a:stretch>
        </p:blipFill>
        <p:spPr>
          <a:xfrm>
            <a:off x="1580727" y="1225304"/>
            <a:ext cx="3207297" cy="2296239"/>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1EE96DB-FB21-6CE8-3439-65AC6DD4822B}"/>
                  </a:ext>
                </a:extLst>
              </p:cNvPr>
              <p:cNvSpPr txBox="1"/>
              <p:nvPr/>
            </p:nvSpPr>
            <p:spPr>
              <a:xfrm>
                <a:off x="1566934" y="209641"/>
                <a:ext cx="1451103" cy="276999"/>
              </a:xfrm>
              <a:prstGeom prst="rect">
                <a:avLst/>
              </a:prstGeom>
              <a:solidFill>
                <a:srgbClr val="FFFF00"/>
              </a:solidFill>
            </p:spPr>
            <p:txBody>
              <a:bodyPr wrap="none" lIns="0" tIns="0" rIns="0" bIns="0" rtlCol="0">
                <a:spAutoFit/>
              </a:bodyPr>
              <a:lstStyle/>
              <a:p>
                <a:pPr algn="l"/>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PMingLiU" panose="02020500000000000000" pitchFamily="18" charset="-120"/>
                        </a:rPr>
                        <m:t>2</m:t>
                      </m:r>
                      <m:r>
                        <a:rPr lang="en-US" sz="1800" b="0" i="1" smtClean="0">
                          <a:latin typeface="Cambria Math" panose="02040503050406030204" pitchFamily="18" charset="0"/>
                          <a:ea typeface="PMingLiU" panose="02020500000000000000" pitchFamily="18" charset="-120"/>
                        </a:rPr>
                        <m:t>𝑑</m:t>
                      </m:r>
                      <m:func>
                        <m:funcPr>
                          <m:ctrlPr>
                            <a:rPr lang="en-US" sz="1800" b="0" i="1" smtClean="0">
                              <a:latin typeface="Cambria Math" panose="02040503050406030204" pitchFamily="18" charset="0"/>
                              <a:ea typeface="PMingLiU" panose="02020500000000000000" pitchFamily="18" charset="-120"/>
                            </a:rPr>
                          </m:ctrlPr>
                        </m:funcPr>
                        <m:fName>
                          <m:r>
                            <m:rPr>
                              <m:sty m:val="p"/>
                            </m:rPr>
                            <a:rPr lang="en-US" sz="1800" b="0" i="0" smtClean="0">
                              <a:latin typeface="Cambria Math" panose="02040503050406030204" pitchFamily="18" charset="0"/>
                              <a:ea typeface="PMingLiU" panose="02020500000000000000" pitchFamily="18" charset="-120"/>
                            </a:rPr>
                            <m:t>sin</m:t>
                          </m:r>
                        </m:fName>
                        <m:e>
                          <m:r>
                            <a:rPr lang="en-US" sz="1800" b="0" i="1" smtClean="0">
                              <a:latin typeface="Cambria Math" panose="02040503050406030204" pitchFamily="18" charset="0"/>
                              <a:ea typeface="Cambria Math" panose="02040503050406030204" pitchFamily="18" charset="0"/>
                            </a:rPr>
                            <m:t>𝜃</m:t>
                          </m:r>
                        </m:e>
                      </m:func>
                      <m:r>
                        <a:rPr lang="en-US" sz="1800" b="0" i="1" smtClean="0">
                          <a:latin typeface="Cambria Math" panose="02040503050406030204" pitchFamily="18" charset="0"/>
                          <a:ea typeface="PMingLiU" panose="02020500000000000000" pitchFamily="18" charset="-120"/>
                        </a:rPr>
                        <m:t>=</m:t>
                      </m:r>
                      <m:r>
                        <a:rPr lang="en-US" sz="1800" b="0" i="1" smtClean="0">
                          <a:latin typeface="Cambria Math" panose="02040503050406030204" pitchFamily="18" charset="0"/>
                          <a:ea typeface="PMingLiU" panose="02020500000000000000" pitchFamily="18" charset="-120"/>
                        </a:rPr>
                        <m:t>𝑚</m:t>
                      </m:r>
                      <m:r>
                        <a:rPr lang="en-US" sz="1800" b="0" i="1" smtClean="0">
                          <a:latin typeface="Cambria Math" panose="02040503050406030204" pitchFamily="18" charset="0"/>
                          <a:ea typeface="Cambria Math" panose="02040503050406030204" pitchFamily="18" charset="0"/>
                        </a:rPr>
                        <m:t>𝜆</m:t>
                      </m:r>
                    </m:oMath>
                  </m:oMathPara>
                </a14:m>
                <a:endParaRPr lang="en-TW" sz="1800" dirty="0">
                  <a:latin typeface="+mj-lt"/>
                  <a:ea typeface="PMingLiU" panose="02020500000000000000" pitchFamily="18" charset="-120"/>
                </a:endParaRPr>
              </a:p>
            </p:txBody>
          </p:sp>
        </mc:Choice>
        <mc:Fallback xmlns="">
          <p:sp>
            <p:nvSpPr>
              <p:cNvPr id="6" name="TextBox 5">
                <a:extLst>
                  <a:ext uri="{FF2B5EF4-FFF2-40B4-BE49-F238E27FC236}">
                    <a16:creationId xmlns:a16="http://schemas.microsoft.com/office/drawing/2014/main" id="{C1EE96DB-FB21-6CE8-3439-65AC6DD4822B}"/>
                  </a:ext>
                </a:extLst>
              </p:cNvPr>
              <p:cNvSpPr txBox="1">
                <a:spLocks noRot="1" noChangeAspect="1" noMove="1" noResize="1" noEditPoints="1" noAdjustHandles="1" noChangeArrowheads="1" noChangeShapeType="1" noTextEdit="1"/>
              </p:cNvSpPr>
              <p:nvPr/>
            </p:nvSpPr>
            <p:spPr>
              <a:xfrm>
                <a:off x="1566934" y="209641"/>
                <a:ext cx="1451103" cy="276999"/>
              </a:xfrm>
              <a:prstGeom prst="rect">
                <a:avLst/>
              </a:prstGeom>
              <a:blipFill>
                <a:blip r:embed="rId5"/>
                <a:stretch>
                  <a:fillRect l="-3478" r="-3478" b="-86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C3B9C4A-FD34-85BD-D1AB-FA96732D4360}"/>
                  </a:ext>
                </a:extLst>
              </p:cNvPr>
              <p:cNvSpPr txBox="1"/>
              <p:nvPr/>
            </p:nvSpPr>
            <p:spPr>
              <a:xfrm>
                <a:off x="1494926" y="486640"/>
                <a:ext cx="7649074" cy="369332"/>
              </a:xfrm>
              <a:prstGeom prst="rect">
                <a:avLst/>
              </a:prstGeom>
              <a:noFill/>
            </p:spPr>
            <p:txBody>
              <a:bodyPr wrap="square" rtlCol="0">
                <a:spAutoFit/>
              </a:bodyPr>
              <a:lstStyle/>
              <a:p>
                <a:r>
                  <a:rPr lang="en-US" sz="1800" dirty="0" err="1">
                    <a:latin typeface="+mj-lt"/>
                    <a:ea typeface="PMingLiU" panose="02020500000000000000" pitchFamily="18" charset="-120"/>
                  </a:rPr>
                  <a:t>關鍵是如上式，亮點只由散射角</a:t>
                </a:r>
                <a:r>
                  <a:rPr lang="en-US" sz="1800" dirty="0">
                    <a:latin typeface="+mj-lt"/>
                    <a:ea typeface="PMingLiU" panose="02020500000000000000" pitchFamily="18" charset="-120"/>
                  </a:rPr>
                  <a:t>2</a:t>
                </a:r>
                <a14:m>
                  <m:oMath xmlns:m="http://schemas.openxmlformats.org/officeDocument/2006/math">
                    <m:r>
                      <a:rPr lang="en-US" sz="1800" b="0" i="1" smtClean="0">
                        <a:latin typeface="Cambria Math" panose="02040503050406030204" pitchFamily="18" charset="0"/>
                        <a:ea typeface="Cambria Math" panose="02040503050406030204" pitchFamily="18" charset="0"/>
                      </a:rPr>
                      <m:t>𝜃</m:t>
                    </m:r>
                  </m:oMath>
                </a14:m>
                <a:r>
                  <a:rPr lang="en-US" sz="1800" dirty="0" err="1">
                    <a:latin typeface="+mj-lt"/>
                    <a:ea typeface="PMingLiU" panose="02020500000000000000" pitchFamily="18" charset="-120"/>
                  </a:rPr>
                  <a:t>決定</a:t>
                </a:r>
                <a:r>
                  <a:rPr lang="en-US" sz="1800" dirty="0">
                    <a:latin typeface="+mj-lt"/>
                    <a:ea typeface="PMingLiU" panose="02020500000000000000" pitchFamily="18" charset="-120"/>
                  </a:rPr>
                  <a:t>，</a:t>
                </a:r>
              </a:p>
            </p:txBody>
          </p:sp>
        </mc:Choice>
        <mc:Fallback xmlns="">
          <p:sp>
            <p:nvSpPr>
              <p:cNvPr id="7" name="TextBox 6">
                <a:extLst>
                  <a:ext uri="{FF2B5EF4-FFF2-40B4-BE49-F238E27FC236}">
                    <a16:creationId xmlns:a16="http://schemas.microsoft.com/office/drawing/2014/main" id="{AC3B9C4A-FD34-85BD-D1AB-FA96732D4360}"/>
                  </a:ext>
                </a:extLst>
              </p:cNvPr>
              <p:cNvSpPr txBox="1">
                <a:spLocks noRot="1" noChangeAspect="1" noMove="1" noResize="1" noEditPoints="1" noAdjustHandles="1" noChangeArrowheads="1" noChangeShapeType="1" noTextEdit="1"/>
              </p:cNvSpPr>
              <p:nvPr/>
            </p:nvSpPr>
            <p:spPr>
              <a:xfrm>
                <a:off x="1494926" y="486640"/>
                <a:ext cx="7649074" cy="369332"/>
              </a:xfrm>
              <a:prstGeom prst="rect">
                <a:avLst/>
              </a:prstGeom>
              <a:blipFill>
                <a:blip r:embed="rId6"/>
                <a:stretch>
                  <a:fillRect l="-663" t="-6667" b="-20000"/>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2172EEB8-957C-03F2-432F-DED44D434317}"/>
              </a:ext>
            </a:extLst>
          </p:cNvPr>
          <p:cNvSpPr txBox="1"/>
          <p:nvPr/>
        </p:nvSpPr>
        <p:spPr>
          <a:xfrm>
            <a:off x="1494926" y="855972"/>
            <a:ext cx="5256584"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而這個角度在實驗上就是直接測量得到的</a:t>
            </a:r>
            <a:r>
              <a:rPr lang="en-US" sz="1800" dirty="0">
                <a:latin typeface="+mj-lt"/>
                <a:ea typeface="PMingLiU" panose="02020500000000000000" pitchFamily="18" charset="-120"/>
              </a:rPr>
              <a:t>：</a:t>
            </a: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0FAF914C-7E84-938C-32F1-8742D3B620F9}"/>
                  </a:ext>
                </a:extLst>
              </p:cNvPr>
              <p:cNvSpPr txBox="1"/>
              <p:nvPr/>
            </p:nvSpPr>
            <p:spPr>
              <a:xfrm>
                <a:off x="4062364" y="6064233"/>
                <a:ext cx="484786" cy="276999"/>
              </a:xfrm>
              <a:prstGeom prst="rect">
                <a:avLst/>
              </a:prstGeom>
              <a:solidFill>
                <a:schemeClr val="bg1"/>
              </a:solidFill>
            </p:spPr>
            <p:txBody>
              <a:bodyPr wrap="square">
                <a:spAutoFit/>
              </a:bodyPr>
              <a:lstStyle/>
              <a:p>
                <a:r>
                  <a:rPr lang="en-US" sz="1200" dirty="0">
                    <a:latin typeface="+mj-lt"/>
                    <a:ea typeface="PMingLiU" panose="02020500000000000000" pitchFamily="18" charset="-120"/>
                  </a:rPr>
                  <a:t>2</a:t>
                </a:r>
                <a14:m>
                  <m:oMath xmlns:m="http://schemas.openxmlformats.org/officeDocument/2006/math">
                    <m:r>
                      <a:rPr lang="en-US" sz="1200" b="0" i="1" smtClean="0">
                        <a:latin typeface="Cambria Math" panose="02040503050406030204" pitchFamily="18" charset="0"/>
                        <a:ea typeface="Cambria Math" panose="02040503050406030204" pitchFamily="18" charset="0"/>
                      </a:rPr>
                      <m:t>𝜃</m:t>
                    </m:r>
                  </m:oMath>
                </a14:m>
                <a:endParaRPr lang="en-US" sz="1200" dirty="0"/>
              </a:p>
            </p:txBody>
          </p:sp>
        </mc:Choice>
        <mc:Fallback xmlns="">
          <p:sp>
            <p:nvSpPr>
              <p:cNvPr id="9" name="TextBox 8">
                <a:extLst>
                  <a:ext uri="{FF2B5EF4-FFF2-40B4-BE49-F238E27FC236}">
                    <a16:creationId xmlns:a16="http://schemas.microsoft.com/office/drawing/2014/main" id="{0FAF914C-7E84-938C-32F1-8742D3B620F9}"/>
                  </a:ext>
                </a:extLst>
              </p:cNvPr>
              <p:cNvSpPr txBox="1">
                <a:spLocks noRot="1" noChangeAspect="1" noMove="1" noResize="1" noEditPoints="1" noAdjustHandles="1" noChangeArrowheads="1" noChangeShapeType="1" noTextEdit="1"/>
              </p:cNvSpPr>
              <p:nvPr/>
            </p:nvSpPr>
            <p:spPr>
              <a:xfrm>
                <a:off x="4062364" y="6064233"/>
                <a:ext cx="484786" cy="276999"/>
              </a:xfrm>
              <a:prstGeom prst="rect">
                <a:avLst/>
              </a:prstGeom>
              <a:blipFill>
                <a:blip r:embed="rId7"/>
                <a:stretch>
                  <a:fillRect b="-17391"/>
                </a:stretch>
              </a:blipFill>
            </p:spPr>
            <p:txBody>
              <a:bodyPr/>
              <a:lstStyle/>
              <a:p>
                <a:r>
                  <a:rPr lang="en-US">
                    <a:noFill/>
                  </a:rPr>
                  <a:t> </a:t>
                </a:r>
              </a:p>
            </p:txBody>
          </p:sp>
        </mc:Fallback>
      </mc:AlternateContent>
    </p:spTree>
    <p:extLst>
      <p:ext uri="{BB962C8B-B14F-4D97-AF65-F5344CB8AC3E}">
        <p14:creationId xmlns:p14="http://schemas.microsoft.com/office/powerpoint/2010/main" val="178712314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34_22_Figure.jpg"/>
          <p:cNvPicPr>
            <a:picLocks noChangeAspect="1"/>
          </p:cNvPicPr>
          <p:nvPr/>
        </p:nvPicPr>
        <p:blipFill rotWithShape="1">
          <a:blip r:embed="rId2">
            <a:extLst>
              <a:ext uri="{28A0092B-C50C-407E-A947-70E740481C1C}">
                <a14:useLocalDpi xmlns:a14="http://schemas.microsoft.com/office/drawing/2010/main" val="0"/>
              </a:ext>
            </a:extLst>
          </a:blip>
          <a:srcRect b="4246"/>
          <a:stretch/>
        </p:blipFill>
        <p:spPr>
          <a:xfrm>
            <a:off x="266700" y="1219200"/>
            <a:ext cx="8601456" cy="4231971"/>
          </a:xfrm>
          <a:prstGeom prst="rect">
            <a:avLst/>
          </a:prstGeom>
        </p:spPr>
      </p:pic>
    </p:spTree>
    <p:extLst>
      <p:ext uri="{BB962C8B-B14F-4D97-AF65-F5344CB8AC3E}">
        <p14:creationId xmlns:p14="http://schemas.microsoft.com/office/powerpoint/2010/main" val="311305169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2BC101-1F9D-651F-998A-E84B5EC4F0EE}"/>
              </a:ext>
            </a:extLst>
          </p:cNvPr>
          <p:cNvPicPr>
            <a:picLocks noChangeAspect="1"/>
          </p:cNvPicPr>
          <p:nvPr/>
        </p:nvPicPr>
        <p:blipFill>
          <a:blip r:embed="rId2"/>
          <a:stretch>
            <a:fillRect/>
          </a:stretch>
        </p:blipFill>
        <p:spPr>
          <a:xfrm>
            <a:off x="595486" y="2799887"/>
            <a:ext cx="7953027" cy="3195042"/>
          </a:xfrm>
          <a:prstGeom prst="rect">
            <a:avLst/>
          </a:prstGeom>
        </p:spPr>
      </p:pic>
      <p:sp>
        <p:nvSpPr>
          <p:cNvPr id="3" name="TextBox 2">
            <a:extLst>
              <a:ext uri="{FF2B5EF4-FFF2-40B4-BE49-F238E27FC236}">
                <a16:creationId xmlns:a16="http://schemas.microsoft.com/office/drawing/2014/main" id="{94A7703C-2C44-BB5D-C01B-DA67F37C0190}"/>
              </a:ext>
            </a:extLst>
          </p:cNvPr>
          <p:cNvSpPr txBox="1"/>
          <p:nvPr/>
        </p:nvSpPr>
        <p:spPr>
          <a:xfrm>
            <a:off x="1547664" y="442855"/>
            <a:ext cx="5832648"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若樣本是粉狀，代表反射平面會出現在各個可能方向</a:t>
            </a:r>
            <a:r>
              <a:rPr lang="en-US" sz="1800" dirty="0">
                <a:latin typeface="+mj-lt"/>
                <a:ea typeface="PMingLiU" panose="02020500000000000000" pitchFamily="18" charset="-120"/>
              </a:rPr>
              <a:t>：</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6E546F30-9BF2-905E-1816-AF247D64EE95}"/>
                  </a:ext>
                </a:extLst>
              </p:cNvPr>
              <p:cNvSpPr txBox="1"/>
              <p:nvPr/>
            </p:nvSpPr>
            <p:spPr>
              <a:xfrm>
                <a:off x="1619672" y="1247586"/>
                <a:ext cx="1451103" cy="276999"/>
              </a:xfrm>
              <a:prstGeom prst="rect">
                <a:avLst/>
              </a:prstGeom>
              <a:solidFill>
                <a:srgbClr val="FFFF00"/>
              </a:solidFill>
            </p:spPr>
            <p:txBody>
              <a:bodyPr wrap="square" lIns="0" tIns="0" rIns="0" bIns="0" rtlCol="0">
                <a:spAutoFit/>
              </a:bodyPr>
              <a:lstStyle/>
              <a:p>
                <a:pPr algn="l"/>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PMingLiU" panose="02020500000000000000" pitchFamily="18" charset="-120"/>
                        </a:rPr>
                        <m:t>2</m:t>
                      </m:r>
                      <m:r>
                        <a:rPr lang="en-US" sz="1800" b="0" i="1" smtClean="0">
                          <a:latin typeface="Cambria Math" panose="02040503050406030204" pitchFamily="18" charset="0"/>
                          <a:ea typeface="PMingLiU" panose="02020500000000000000" pitchFamily="18" charset="-120"/>
                        </a:rPr>
                        <m:t>𝑑</m:t>
                      </m:r>
                      <m:func>
                        <m:funcPr>
                          <m:ctrlPr>
                            <a:rPr lang="en-US" sz="1800" b="0" i="1" smtClean="0">
                              <a:latin typeface="Cambria Math" panose="02040503050406030204" pitchFamily="18" charset="0"/>
                              <a:ea typeface="PMingLiU" panose="02020500000000000000" pitchFamily="18" charset="-120"/>
                            </a:rPr>
                          </m:ctrlPr>
                        </m:funcPr>
                        <m:fName>
                          <m:r>
                            <m:rPr>
                              <m:sty m:val="p"/>
                            </m:rPr>
                            <a:rPr lang="en-US" sz="1800" b="0" i="0" smtClean="0">
                              <a:latin typeface="Cambria Math" panose="02040503050406030204" pitchFamily="18" charset="0"/>
                              <a:ea typeface="PMingLiU" panose="02020500000000000000" pitchFamily="18" charset="-120"/>
                            </a:rPr>
                            <m:t>sin</m:t>
                          </m:r>
                        </m:fName>
                        <m:e>
                          <m:r>
                            <a:rPr lang="en-US" sz="1800" b="0" i="1" smtClean="0">
                              <a:latin typeface="Cambria Math" panose="02040503050406030204" pitchFamily="18" charset="0"/>
                              <a:ea typeface="Cambria Math" panose="02040503050406030204" pitchFamily="18" charset="0"/>
                            </a:rPr>
                            <m:t>𝜃</m:t>
                          </m:r>
                        </m:e>
                      </m:func>
                      <m:r>
                        <a:rPr lang="en-US" sz="1800" b="0" i="1" smtClean="0">
                          <a:latin typeface="Cambria Math" panose="02040503050406030204" pitchFamily="18" charset="0"/>
                          <a:ea typeface="PMingLiU" panose="02020500000000000000" pitchFamily="18" charset="-120"/>
                        </a:rPr>
                        <m:t>=</m:t>
                      </m:r>
                      <m:r>
                        <a:rPr lang="en-US" sz="1800" b="0" i="1" smtClean="0">
                          <a:latin typeface="Cambria Math" panose="02040503050406030204" pitchFamily="18" charset="0"/>
                          <a:ea typeface="PMingLiU" panose="02020500000000000000" pitchFamily="18" charset="-120"/>
                        </a:rPr>
                        <m:t>𝑚</m:t>
                      </m:r>
                      <m:r>
                        <a:rPr lang="en-US" sz="1800" b="0" i="1" smtClean="0">
                          <a:latin typeface="Cambria Math" panose="02040503050406030204" pitchFamily="18" charset="0"/>
                          <a:ea typeface="Cambria Math" panose="02040503050406030204" pitchFamily="18" charset="0"/>
                        </a:rPr>
                        <m:t>𝜆</m:t>
                      </m:r>
                    </m:oMath>
                  </m:oMathPara>
                </a14:m>
                <a:endParaRPr lang="en-TW" sz="1800" dirty="0">
                  <a:latin typeface="+mj-lt"/>
                  <a:ea typeface="PMingLiU" panose="02020500000000000000" pitchFamily="18" charset="-120"/>
                </a:endParaRPr>
              </a:p>
            </p:txBody>
          </p:sp>
        </mc:Choice>
        <mc:Fallback xmlns="">
          <p:sp>
            <p:nvSpPr>
              <p:cNvPr id="4" name="TextBox 3">
                <a:extLst>
                  <a:ext uri="{FF2B5EF4-FFF2-40B4-BE49-F238E27FC236}">
                    <a16:creationId xmlns:a16="http://schemas.microsoft.com/office/drawing/2014/main" id="{6E546F30-9BF2-905E-1816-AF247D64EE95}"/>
                  </a:ext>
                </a:extLst>
              </p:cNvPr>
              <p:cNvSpPr txBox="1">
                <a:spLocks noRot="1" noChangeAspect="1" noMove="1" noResize="1" noEditPoints="1" noAdjustHandles="1" noChangeArrowheads="1" noChangeShapeType="1" noTextEdit="1"/>
              </p:cNvSpPr>
              <p:nvPr/>
            </p:nvSpPr>
            <p:spPr>
              <a:xfrm>
                <a:off x="1619672" y="1247586"/>
                <a:ext cx="1451103" cy="276999"/>
              </a:xfrm>
              <a:prstGeom prst="rect">
                <a:avLst/>
              </a:prstGeom>
              <a:blipFill>
                <a:blip r:embed="rId3"/>
                <a:stretch>
                  <a:fillRect l="-3478" r="-3478" b="-434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66B9DEB-096E-781D-C048-E5D4721360B0}"/>
                  </a:ext>
                </a:extLst>
              </p:cNvPr>
              <p:cNvSpPr txBox="1"/>
              <p:nvPr/>
            </p:nvSpPr>
            <p:spPr>
              <a:xfrm>
                <a:off x="1547664" y="813375"/>
                <a:ext cx="7649074" cy="369332"/>
              </a:xfrm>
              <a:prstGeom prst="rect">
                <a:avLst/>
              </a:prstGeom>
              <a:noFill/>
            </p:spPr>
            <p:txBody>
              <a:bodyPr wrap="square" rtlCol="0">
                <a:spAutoFit/>
              </a:bodyPr>
              <a:lstStyle/>
              <a:p>
                <a:r>
                  <a:rPr lang="en-US" sz="1800" dirty="0">
                    <a:latin typeface="+mj-lt"/>
                    <a:ea typeface="PMingLiU" panose="02020500000000000000" pitchFamily="18" charset="-120"/>
                  </a:rPr>
                  <a:t>但關鍵是</a:t>
                </a:r>
                <a:r>
                  <a:rPr lang="en-US" sz="1800" dirty="0" err="1">
                    <a:latin typeface="+mj-lt"/>
                    <a:ea typeface="PMingLiU" panose="02020500000000000000" pitchFamily="18" charset="-120"/>
                  </a:rPr>
                  <a:t>亮點散射角</a:t>
                </a:r>
                <a14:m>
                  <m:oMath xmlns:m="http://schemas.openxmlformats.org/officeDocument/2006/math">
                    <m:r>
                      <a:rPr lang="en-US" sz="1800" b="0" i="0" smtClean="0">
                        <a:latin typeface="Cambria Math" panose="02040503050406030204" pitchFamily="18" charset="0"/>
                        <a:ea typeface="Cambria Math" panose="02040503050406030204" pitchFamily="18" charset="0"/>
                      </a:rPr>
                      <m:t>2</m:t>
                    </m:r>
                    <m:r>
                      <a:rPr lang="en-US" sz="1800" b="0" i="1" smtClean="0">
                        <a:latin typeface="Cambria Math" panose="02040503050406030204" pitchFamily="18" charset="0"/>
                        <a:ea typeface="Cambria Math" panose="02040503050406030204" pitchFamily="18" charset="0"/>
                      </a:rPr>
                      <m:t>𝜃</m:t>
                    </m:r>
                  </m:oMath>
                </a14:m>
                <a:r>
                  <a:rPr lang="en-US" sz="1800" dirty="0">
                    <a:latin typeface="+mj-lt"/>
                    <a:ea typeface="PMingLiU" panose="02020500000000000000" pitchFamily="18" charset="-120"/>
                  </a:rPr>
                  <a:t>只由晶格間距</a:t>
                </a:r>
                <a:r>
                  <a:rPr lang="en-US" sz="1800" dirty="0" err="1">
                    <a:latin typeface="+mj-lt"/>
                    <a:ea typeface="PMingLiU" panose="02020500000000000000" pitchFamily="18" charset="-120"/>
                  </a:rPr>
                  <a:t>決定</a:t>
                </a:r>
                <a:r>
                  <a:rPr lang="en-US" sz="1800" dirty="0">
                    <a:latin typeface="+mj-lt"/>
                    <a:ea typeface="PMingLiU" panose="02020500000000000000" pitchFamily="18" charset="-120"/>
                  </a:rPr>
                  <a:t>，</a:t>
                </a:r>
              </a:p>
            </p:txBody>
          </p:sp>
        </mc:Choice>
        <mc:Fallback xmlns="">
          <p:sp>
            <p:nvSpPr>
              <p:cNvPr id="5" name="TextBox 4">
                <a:extLst>
                  <a:ext uri="{FF2B5EF4-FFF2-40B4-BE49-F238E27FC236}">
                    <a16:creationId xmlns:a16="http://schemas.microsoft.com/office/drawing/2014/main" id="{E66B9DEB-096E-781D-C048-E5D4721360B0}"/>
                  </a:ext>
                </a:extLst>
              </p:cNvPr>
              <p:cNvSpPr txBox="1">
                <a:spLocks noRot="1" noChangeAspect="1" noMove="1" noResize="1" noEditPoints="1" noAdjustHandles="1" noChangeArrowheads="1" noChangeShapeType="1" noTextEdit="1"/>
              </p:cNvSpPr>
              <p:nvPr/>
            </p:nvSpPr>
            <p:spPr>
              <a:xfrm>
                <a:off x="1547664" y="813375"/>
                <a:ext cx="7649074" cy="369332"/>
              </a:xfrm>
              <a:prstGeom prst="rect">
                <a:avLst/>
              </a:prstGeom>
              <a:blipFill>
                <a:blip r:embed="rId4"/>
                <a:stretch>
                  <a:fillRect l="-662" t="-6452" b="-193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CC3B287F-23E5-0E3E-57F1-24E1F8CBE028}"/>
                  </a:ext>
                </a:extLst>
              </p:cNvPr>
              <p:cNvSpPr txBox="1"/>
              <p:nvPr/>
            </p:nvSpPr>
            <p:spPr>
              <a:xfrm>
                <a:off x="1547664" y="1615874"/>
                <a:ext cx="5976664"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同散射角</a:t>
                </a:r>
                <a14:m>
                  <m:oMath xmlns:m="http://schemas.openxmlformats.org/officeDocument/2006/math">
                    <m:r>
                      <a:rPr lang="en-US" sz="1800" b="0" i="1" smtClean="0">
                        <a:latin typeface="Cambria Math" panose="02040503050406030204" pitchFamily="18" charset="0"/>
                        <a:ea typeface="Cambria Math" panose="02040503050406030204" pitchFamily="18" charset="0"/>
                      </a:rPr>
                      <m:t>𝜃</m:t>
                    </m:r>
                  </m:oMath>
                </a14:m>
                <a:r>
                  <a:rPr lang="en-US" sz="1800" dirty="0" err="1">
                    <a:latin typeface="+mj-lt"/>
                    <a:ea typeface="PMingLiU" panose="02020500000000000000" pitchFamily="18" charset="-120"/>
                  </a:rPr>
                  <a:t>的</a:t>
                </a:r>
                <a:r>
                  <a:rPr lang="en-US" sz="1800" dirty="0">
                    <a:latin typeface="+mj-lt"/>
                    <a:ea typeface="PMingLiU" panose="02020500000000000000" pitchFamily="18" charset="-120"/>
                  </a:rPr>
                  <a:t>所有散射方向</a:t>
                </a:r>
                <a:r>
                  <a:rPr lang="en-US" sz="1800" dirty="0" err="1">
                    <a:latin typeface="+mj-lt"/>
                    <a:ea typeface="PMingLiU" panose="02020500000000000000" pitchFamily="18" charset="-120"/>
                  </a:rPr>
                  <a:t>組合起來就形成一個環</a:t>
                </a:r>
                <a:r>
                  <a:rPr lang="en-US" sz="1800" dirty="0">
                    <a:latin typeface="+mj-lt"/>
                    <a:ea typeface="PMingLiU" panose="02020500000000000000" pitchFamily="18" charset="-120"/>
                  </a:rPr>
                  <a:t>！</a:t>
                </a:r>
              </a:p>
            </p:txBody>
          </p:sp>
        </mc:Choice>
        <mc:Fallback xmlns="">
          <p:sp>
            <p:nvSpPr>
              <p:cNvPr id="6" name="TextBox 5">
                <a:extLst>
                  <a:ext uri="{FF2B5EF4-FFF2-40B4-BE49-F238E27FC236}">
                    <a16:creationId xmlns:a16="http://schemas.microsoft.com/office/drawing/2014/main" id="{CC3B287F-23E5-0E3E-57F1-24E1F8CBE028}"/>
                  </a:ext>
                </a:extLst>
              </p:cNvPr>
              <p:cNvSpPr txBox="1">
                <a:spLocks noRot="1" noChangeAspect="1" noMove="1" noResize="1" noEditPoints="1" noAdjustHandles="1" noChangeArrowheads="1" noChangeShapeType="1" noTextEdit="1"/>
              </p:cNvSpPr>
              <p:nvPr/>
            </p:nvSpPr>
            <p:spPr>
              <a:xfrm>
                <a:off x="1547664" y="1615874"/>
                <a:ext cx="5976664" cy="369332"/>
              </a:xfrm>
              <a:prstGeom prst="rect">
                <a:avLst/>
              </a:prstGeom>
              <a:blipFill>
                <a:blip r:embed="rId5"/>
                <a:stretch>
                  <a:fillRect l="-847" t="-6667" b="-23333"/>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E862D915-858C-F9A2-2BC7-38E0D27AA788}"/>
              </a:ext>
            </a:extLst>
          </p:cNvPr>
          <p:cNvSpPr txBox="1"/>
          <p:nvPr/>
        </p:nvSpPr>
        <p:spPr>
          <a:xfrm>
            <a:off x="1520078" y="1988840"/>
            <a:ext cx="3816424"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粉狀樣本繞射亮點為環狀</a:t>
            </a:r>
            <a:r>
              <a:rPr lang="en-US" sz="1800" dirty="0">
                <a:latin typeface="+mj-lt"/>
                <a:ea typeface="PMingLiU" panose="02020500000000000000" pitchFamily="18" charset="-120"/>
              </a:rPr>
              <a:t>。</a:t>
            </a:r>
          </a:p>
        </p:txBody>
      </p:sp>
    </p:spTree>
    <p:extLst>
      <p:ext uri="{BB962C8B-B14F-4D97-AF65-F5344CB8AC3E}">
        <p14:creationId xmlns:p14="http://schemas.microsoft.com/office/powerpoint/2010/main" val="23651599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5F1112-6AD5-4AD7-FA4E-D2B5AA13503F}"/>
              </a:ext>
            </a:extLst>
          </p:cNvPr>
          <p:cNvPicPr>
            <a:picLocks noChangeAspect="1"/>
          </p:cNvPicPr>
          <p:nvPr/>
        </p:nvPicPr>
        <p:blipFill>
          <a:blip r:embed="rId2"/>
          <a:stretch>
            <a:fillRect/>
          </a:stretch>
        </p:blipFill>
        <p:spPr>
          <a:xfrm>
            <a:off x="1043608" y="93633"/>
            <a:ext cx="6324600" cy="2590800"/>
          </a:xfrm>
          <a:prstGeom prst="rect">
            <a:avLst/>
          </a:prstGeom>
        </p:spPr>
      </p:pic>
      <p:pic>
        <p:nvPicPr>
          <p:cNvPr id="3" name="Picture 2">
            <a:extLst>
              <a:ext uri="{FF2B5EF4-FFF2-40B4-BE49-F238E27FC236}">
                <a16:creationId xmlns:a16="http://schemas.microsoft.com/office/drawing/2014/main" id="{36A7F02D-7D61-74A1-F8B1-4DEEB1F390AE}"/>
              </a:ext>
            </a:extLst>
          </p:cNvPr>
          <p:cNvPicPr>
            <a:picLocks noChangeAspect="1"/>
          </p:cNvPicPr>
          <p:nvPr/>
        </p:nvPicPr>
        <p:blipFill>
          <a:blip r:embed="rId3"/>
          <a:stretch>
            <a:fillRect/>
          </a:stretch>
        </p:blipFill>
        <p:spPr>
          <a:xfrm>
            <a:off x="1043608" y="2684433"/>
            <a:ext cx="5614640" cy="3839423"/>
          </a:xfrm>
          <a:prstGeom prst="rect">
            <a:avLst/>
          </a:prstGeom>
        </p:spPr>
      </p:pic>
    </p:spTree>
    <p:extLst>
      <p:ext uri="{BB962C8B-B14F-4D97-AF65-F5344CB8AC3E}">
        <p14:creationId xmlns:p14="http://schemas.microsoft.com/office/powerpoint/2010/main" val="401182072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7" descr="f39_09"/>
          <p:cNvPicPr>
            <a:picLocks noChangeAspect="1" noChangeArrowheads="1"/>
          </p:cNvPicPr>
          <p:nvPr/>
        </p:nvPicPr>
        <p:blipFill>
          <a:blip r:embed="rId2">
            <a:extLst>
              <a:ext uri="{28A0092B-C50C-407E-A947-70E740481C1C}">
                <a14:useLocalDpi xmlns:a14="http://schemas.microsoft.com/office/drawing/2010/main" val="0"/>
              </a:ext>
            </a:extLst>
          </a:blip>
          <a:srcRect b="4951"/>
          <a:stretch>
            <a:fillRect/>
          </a:stretch>
        </p:blipFill>
        <p:spPr bwMode="auto">
          <a:xfrm>
            <a:off x="1962150" y="1314450"/>
            <a:ext cx="4941888" cy="458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文字方塊 6"/>
          <p:cNvSpPr txBox="1">
            <a:spLocks noChangeArrowheads="1"/>
          </p:cNvSpPr>
          <p:nvPr/>
        </p:nvSpPr>
        <p:spPr bwMode="auto">
          <a:xfrm>
            <a:off x="2546350" y="819150"/>
            <a:ext cx="4248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a:t>電子的繞射實驗證實了物質波的存在！</a:t>
            </a:r>
          </a:p>
        </p:txBody>
      </p:sp>
      <p:sp>
        <p:nvSpPr>
          <p:cNvPr id="74756" name="文字方塊 5"/>
          <p:cNvSpPr txBox="1">
            <a:spLocks noChangeArrowheads="1"/>
          </p:cNvSpPr>
          <p:nvPr/>
        </p:nvSpPr>
        <p:spPr bwMode="auto">
          <a:xfrm>
            <a:off x="3897313" y="6038850"/>
            <a:ext cx="22050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Times New Roman" pitchFamily="18" charset="0"/>
                <a:ea typeface="新細明體" charset="-120"/>
              </a:defRPr>
            </a:lvl1pPr>
            <a:lvl2pPr marL="742950" indent="-285750" eaLnBrk="0" hangingPunct="0">
              <a:spcBef>
                <a:spcPct val="20000"/>
              </a:spcBef>
              <a:buChar char="–"/>
              <a:defRPr kumimoji="1" sz="2800">
                <a:solidFill>
                  <a:schemeClr val="tx1"/>
                </a:solidFill>
                <a:latin typeface="Times New Roman" pitchFamily="18" charset="0"/>
                <a:ea typeface="新細明體" charset="-120"/>
              </a:defRPr>
            </a:lvl2pPr>
            <a:lvl3pPr marL="1143000" indent="-228600" eaLnBrk="0" hangingPunct="0">
              <a:spcBef>
                <a:spcPct val="20000"/>
              </a:spcBef>
              <a:buChar char="•"/>
              <a:defRPr kumimoji="1" sz="2400">
                <a:solidFill>
                  <a:schemeClr val="tx1"/>
                </a:solidFill>
                <a:latin typeface="Times New Roman" pitchFamily="18" charset="0"/>
                <a:ea typeface="新細明體" charset="-120"/>
              </a:defRPr>
            </a:lvl3pPr>
            <a:lvl4pPr marL="1600200" indent="-228600" eaLnBrk="0" hangingPunct="0">
              <a:spcBef>
                <a:spcPct val="20000"/>
              </a:spcBef>
              <a:buChar char="–"/>
              <a:defRPr kumimoji="1" sz="2000">
                <a:solidFill>
                  <a:schemeClr val="tx1"/>
                </a:solidFill>
                <a:latin typeface="Times New Roman" pitchFamily="18" charset="0"/>
                <a:ea typeface="新細明體" charset="-120"/>
              </a:defRPr>
            </a:lvl4pPr>
            <a:lvl5pPr marL="2057400" indent="-228600" eaLnBrk="0" hangingPunct="0">
              <a:spcBef>
                <a:spcPct val="20000"/>
              </a:spcBef>
              <a:buChar char="»"/>
              <a:defRPr kumimoji="1" sz="2000">
                <a:solidFill>
                  <a:schemeClr val="tx1"/>
                </a:solidFill>
                <a:latin typeface="Times New Roman" pitchFamily="18" charset="0"/>
                <a:ea typeface="新細明體"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charset="-120"/>
              </a:defRPr>
            </a:lvl9pPr>
          </a:lstStyle>
          <a:p>
            <a:pPr eaLnBrk="1" hangingPunct="1">
              <a:spcBef>
                <a:spcPct val="0"/>
              </a:spcBef>
              <a:buFontTx/>
              <a:buNone/>
            </a:pPr>
            <a:r>
              <a:rPr lang="zh-TW" altLang="en-US" sz="1800"/>
              <a:t>粉末狀樣本</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ext Box 8"/>
          <p:cNvSpPr txBox="1">
            <a:spLocks noChangeArrowheads="1"/>
          </p:cNvSpPr>
          <p:nvPr/>
        </p:nvSpPr>
        <p:spPr bwMode="auto">
          <a:xfrm>
            <a:off x="827088" y="4581525"/>
            <a:ext cx="457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電子可能也是一種波（物質波</a:t>
            </a:r>
            <a:r>
              <a:rPr lang="en-US" altLang="zh-TW" sz="1800" dirty="0">
                <a:solidFill>
                  <a:srgbClr val="FF0000"/>
                </a:solidFill>
              </a:rPr>
              <a:t> (1924)</a:t>
            </a:r>
            <a:r>
              <a:rPr lang="zh-TW" altLang="en-US" sz="1800" dirty="0">
                <a:solidFill>
                  <a:srgbClr val="FF0000"/>
                </a:solidFill>
              </a:rPr>
              <a:t>）。</a:t>
            </a:r>
          </a:p>
        </p:txBody>
      </p:sp>
      <p:sp>
        <p:nvSpPr>
          <p:cNvPr id="1028" name="Text Box 9"/>
          <p:cNvSpPr txBox="1">
            <a:spLocks noChangeArrowheads="1"/>
          </p:cNvSpPr>
          <p:nvPr/>
        </p:nvSpPr>
        <p:spPr bwMode="auto">
          <a:xfrm>
            <a:off x="827088" y="4076700"/>
            <a:ext cx="52562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如果光又是粒子又是波，電子是不是也是如此？</a:t>
            </a:r>
          </a:p>
        </p:txBody>
      </p:sp>
      <p:sp>
        <p:nvSpPr>
          <p:cNvPr id="147460" name="文字方塊 5"/>
          <p:cNvSpPr txBox="1">
            <a:spLocks noChangeArrowheads="1"/>
          </p:cNvSpPr>
          <p:nvPr/>
        </p:nvSpPr>
        <p:spPr bwMode="auto">
          <a:xfrm>
            <a:off x="827088" y="1844675"/>
            <a:ext cx="49291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解決問題的辦法之一，就是先把它弄糟！</a:t>
            </a:r>
          </a:p>
        </p:txBody>
      </p:sp>
      <p:pic>
        <p:nvPicPr>
          <p:cNvPr id="1031" name="Picture 4" descr="4020"/>
          <p:cNvPicPr>
            <a:picLocks noChangeAspect="1" noChangeArrowheads="1"/>
          </p:cNvPicPr>
          <p:nvPr/>
        </p:nvPicPr>
        <p:blipFill>
          <a:blip r:embed="rId2">
            <a:extLst>
              <a:ext uri="{28A0092B-C50C-407E-A947-70E740481C1C}">
                <a14:useLocalDpi xmlns:a14="http://schemas.microsoft.com/office/drawing/2010/main" val="0"/>
              </a:ext>
            </a:extLst>
          </a:blip>
          <a:srcRect b="11456"/>
          <a:stretch>
            <a:fillRect/>
          </a:stretch>
        </p:blipFill>
        <p:spPr bwMode="auto">
          <a:xfrm>
            <a:off x="2987675" y="2636838"/>
            <a:ext cx="2724150" cy="90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Oval 7"/>
          <p:cNvSpPr>
            <a:spLocks noChangeArrowheads="1"/>
          </p:cNvSpPr>
          <p:nvPr/>
        </p:nvSpPr>
        <p:spPr bwMode="auto">
          <a:xfrm>
            <a:off x="1258888" y="2924175"/>
            <a:ext cx="320675" cy="3175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pic>
        <p:nvPicPr>
          <p:cNvPr id="1026" name="Picture 2" descr="undefined">
            <a:extLst>
              <a:ext uri="{FF2B5EF4-FFF2-40B4-BE49-F238E27FC236}">
                <a16:creationId xmlns:a16="http://schemas.microsoft.com/office/drawing/2014/main" id="{293B31DE-24CC-AE44-66B2-885B27C0D2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2160" y="1523951"/>
            <a:ext cx="2698789" cy="34274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32"/>
                                        </p:tgtEl>
                                        <p:attrNameLst>
                                          <p:attrName>style.visibility</p:attrName>
                                        </p:attrNameLst>
                                      </p:cBhvr>
                                      <p:to>
                                        <p:strVal val="visible"/>
                                      </p:to>
                                    </p:set>
                                    <p:anim calcmode="lin" valueType="num">
                                      <p:cBhvr additive="base">
                                        <p:cTn id="7" dur="500" fill="hold"/>
                                        <p:tgtEl>
                                          <p:spTgt spid="1032"/>
                                        </p:tgtEl>
                                        <p:attrNameLst>
                                          <p:attrName>ppt_x</p:attrName>
                                        </p:attrNameLst>
                                      </p:cBhvr>
                                      <p:tavLst>
                                        <p:tav tm="0">
                                          <p:val>
                                            <p:strVal val="#ppt_x"/>
                                          </p:val>
                                        </p:tav>
                                        <p:tav tm="100000">
                                          <p:val>
                                            <p:strVal val="#ppt_x"/>
                                          </p:val>
                                        </p:tav>
                                      </p:tavLst>
                                    </p:anim>
                                    <p:anim calcmode="lin" valueType="num">
                                      <p:cBhvr additive="base">
                                        <p:cTn id="8" dur="500" fill="hold"/>
                                        <p:tgtEl>
                                          <p:spTgt spid="103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31"/>
                                        </p:tgtEl>
                                        <p:attrNameLst>
                                          <p:attrName>style.visibility</p:attrName>
                                        </p:attrNameLst>
                                      </p:cBhvr>
                                      <p:to>
                                        <p:strVal val="visible"/>
                                      </p:to>
                                    </p:set>
                                    <p:anim calcmode="lin" valueType="num">
                                      <p:cBhvr additive="base">
                                        <p:cTn id="11" dur="500" fill="hold"/>
                                        <p:tgtEl>
                                          <p:spTgt spid="1031"/>
                                        </p:tgtEl>
                                        <p:attrNameLst>
                                          <p:attrName>ppt_x</p:attrName>
                                        </p:attrNameLst>
                                      </p:cBhvr>
                                      <p:tavLst>
                                        <p:tav tm="0">
                                          <p:val>
                                            <p:strVal val="#ppt_x"/>
                                          </p:val>
                                        </p:tav>
                                        <p:tav tm="100000">
                                          <p:val>
                                            <p:strVal val="#ppt_x"/>
                                          </p:val>
                                        </p:tav>
                                      </p:tavLst>
                                    </p:anim>
                                    <p:anim calcmode="lin" valueType="num">
                                      <p:cBhvr additive="base">
                                        <p:cTn id="12" dur="500" fill="hold"/>
                                        <p:tgtEl>
                                          <p:spTgt spid="103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28"/>
                                        </p:tgtEl>
                                        <p:attrNameLst>
                                          <p:attrName>style.visibility</p:attrName>
                                        </p:attrNameLst>
                                      </p:cBhvr>
                                      <p:to>
                                        <p:strVal val="visible"/>
                                      </p:to>
                                    </p:set>
                                    <p:anim calcmode="lin" valueType="num">
                                      <p:cBhvr additive="base">
                                        <p:cTn id="15" dur="500" fill="hold"/>
                                        <p:tgtEl>
                                          <p:spTgt spid="1028"/>
                                        </p:tgtEl>
                                        <p:attrNameLst>
                                          <p:attrName>ppt_x</p:attrName>
                                        </p:attrNameLst>
                                      </p:cBhvr>
                                      <p:tavLst>
                                        <p:tav tm="0">
                                          <p:val>
                                            <p:strVal val="#ppt_x"/>
                                          </p:val>
                                        </p:tav>
                                        <p:tav tm="100000">
                                          <p:val>
                                            <p:strVal val="#ppt_x"/>
                                          </p:val>
                                        </p:tav>
                                      </p:tavLst>
                                    </p:anim>
                                    <p:anim calcmode="lin" valueType="num">
                                      <p:cBhvr additive="base">
                                        <p:cTn id="16" dur="500" fill="hold"/>
                                        <p:tgtEl>
                                          <p:spTgt spid="102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27"/>
                                        </p:tgtEl>
                                        <p:attrNameLst>
                                          <p:attrName>style.visibility</p:attrName>
                                        </p:attrNameLst>
                                      </p:cBhvr>
                                      <p:to>
                                        <p:strVal val="visible"/>
                                      </p:to>
                                    </p:set>
                                    <p:anim calcmode="lin" valueType="num">
                                      <p:cBhvr additive="base">
                                        <p:cTn id="19" dur="500" fill="hold"/>
                                        <p:tgtEl>
                                          <p:spTgt spid="1027"/>
                                        </p:tgtEl>
                                        <p:attrNameLst>
                                          <p:attrName>ppt_x</p:attrName>
                                        </p:attrNameLst>
                                      </p:cBhvr>
                                      <p:tavLst>
                                        <p:tav tm="0">
                                          <p:val>
                                            <p:strVal val="#ppt_x"/>
                                          </p:val>
                                        </p:tav>
                                        <p:tav tm="100000">
                                          <p:val>
                                            <p:strVal val="#ppt_x"/>
                                          </p:val>
                                        </p:tav>
                                      </p:tavLst>
                                    </p:anim>
                                    <p:anim calcmode="lin" valueType="num">
                                      <p:cBhvr additive="base">
                                        <p:cTn id="20"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p:bldP spid="1028" grpId="0"/>
      <p:bldP spid="1032"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2E6FAC-FE91-6DC1-37B7-29CDDEC1BC45}"/>
              </a:ext>
            </a:extLst>
          </p:cNvPr>
          <p:cNvPicPr>
            <a:picLocks noChangeAspect="1"/>
          </p:cNvPicPr>
          <p:nvPr/>
        </p:nvPicPr>
        <p:blipFill>
          <a:blip r:embed="rId2"/>
          <a:stretch>
            <a:fillRect/>
          </a:stretch>
        </p:blipFill>
        <p:spPr>
          <a:xfrm>
            <a:off x="251520" y="1492250"/>
            <a:ext cx="6121400" cy="3873500"/>
          </a:xfrm>
          <a:prstGeom prst="rect">
            <a:avLst/>
          </a:prstGeom>
        </p:spPr>
      </p:pic>
      <p:pic>
        <p:nvPicPr>
          <p:cNvPr id="3" name="Picture 2">
            <a:extLst>
              <a:ext uri="{FF2B5EF4-FFF2-40B4-BE49-F238E27FC236}">
                <a16:creationId xmlns:a16="http://schemas.microsoft.com/office/drawing/2014/main" id="{6FB9E82B-1AF8-0603-F6A9-5594265CCEF0}"/>
              </a:ext>
            </a:extLst>
          </p:cNvPr>
          <p:cNvPicPr>
            <a:picLocks noChangeAspect="1"/>
          </p:cNvPicPr>
          <p:nvPr/>
        </p:nvPicPr>
        <p:blipFill>
          <a:blip r:embed="rId3"/>
          <a:stretch>
            <a:fillRect/>
          </a:stretch>
        </p:blipFill>
        <p:spPr>
          <a:xfrm>
            <a:off x="6660232" y="1514900"/>
            <a:ext cx="2088232" cy="4906496"/>
          </a:xfrm>
          <a:prstGeom prst="rect">
            <a:avLst/>
          </a:prstGeom>
        </p:spPr>
      </p:pic>
    </p:spTree>
    <p:extLst>
      <p:ext uri="{BB962C8B-B14F-4D97-AF65-F5344CB8AC3E}">
        <p14:creationId xmlns:p14="http://schemas.microsoft.com/office/powerpoint/2010/main" val="19573590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39BE849-F24A-348F-59E4-BA280BCA4B87}"/>
              </a:ext>
            </a:extLst>
          </p:cNvPr>
          <p:cNvPicPr>
            <a:picLocks noChangeAspect="1"/>
          </p:cNvPicPr>
          <p:nvPr/>
        </p:nvPicPr>
        <p:blipFill>
          <a:blip r:embed="rId2"/>
          <a:stretch>
            <a:fillRect/>
          </a:stretch>
        </p:blipFill>
        <p:spPr>
          <a:xfrm>
            <a:off x="1282700" y="227980"/>
            <a:ext cx="6457652" cy="2518235"/>
          </a:xfrm>
          <a:prstGeom prst="rect">
            <a:avLst/>
          </a:prstGeom>
        </p:spPr>
      </p:pic>
      <p:pic>
        <p:nvPicPr>
          <p:cNvPr id="3" name="Picture 2">
            <a:extLst>
              <a:ext uri="{FF2B5EF4-FFF2-40B4-BE49-F238E27FC236}">
                <a16:creationId xmlns:a16="http://schemas.microsoft.com/office/drawing/2014/main" id="{42BFDEDC-EFB1-3295-8E71-CBBC804EDC28}"/>
              </a:ext>
            </a:extLst>
          </p:cNvPr>
          <p:cNvPicPr>
            <a:picLocks noChangeAspect="1"/>
          </p:cNvPicPr>
          <p:nvPr/>
        </p:nvPicPr>
        <p:blipFill>
          <a:blip r:embed="rId3"/>
          <a:stretch>
            <a:fillRect/>
          </a:stretch>
        </p:blipFill>
        <p:spPr>
          <a:xfrm>
            <a:off x="1282700" y="2729785"/>
            <a:ext cx="6457652" cy="4118276"/>
          </a:xfrm>
          <a:prstGeom prst="rect">
            <a:avLst/>
          </a:prstGeom>
        </p:spPr>
      </p:pic>
      <p:sp>
        <p:nvSpPr>
          <p:cNvPr id="4" name="TextBox 3">
            <a:extLst>
              <a:ext uri="{FF2B5EF4-FFF2-40B4-BE49-F238E27FC236}">
                <a16:creationId xmlns:a16="http://schemas.microsoft.com/office/drawing/2014/main" id="{F1D18786-4C8F-8E7D-1B7B-1C98E092FB7C}"/>
              </a:ext>
            </a:extLst>
          </p:cNvPr>
          <p:cNvSpPr txBox="1"/>
          <p:nvPr/>
        </p:nvSpPr>
        <p:spPr>
          <a:xfrm>
            <a:off x="3203848" y="4406638"/>
            <a:ext cx="4896544"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連續改變電位、電子動量、因此電子波波長</a:t>
            </a:r>
            <a:r>
              <a:rPr lang="en-US" sz="1800" dirty="0">
                <a:latin typeface="+mj-lt"/>
                <a:ea typeface="PMingLiU" panose="02020500000000000000" pitchFamily="18" charset="-120"/>
              </a:rPr>
              <a:t>。</a:t>
            </a:r>
          </a:p>
        </p:txBody>
      </p:sp>
      <p:sp>
        <p:nvSpPr>
          <p:cNvPr id="5" name="TextBox 4">
            <a:extLst>
              <a:ext uri="{FF2B5EF4-FFF2-40B4-BE49-F238E27FC236}">
                <a16:creationId xmlns:a16="http://schemas.microsoft.com/office/drawing/2014/main" id="{A397CF70-8710-8A58-87EA-E61951463C2E}"/>
              </a:ext>
            </a:extLst>
          </p:cNvPr>
          <p:cNvSpPr txBox="1"/>
          <p:nvPr/>
        </p:nvSpPr>
        <p:spPr>
          <a:xfrm>
            <a:off x="4644008" y="6309320"/>
            <a:ext cx="3456384"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直到特定角度出現亮點</a:t>
            </a:r>
            <a:r>
              <a:rPr lang="en-US" sz="1800" dirty="0">
                <a:latin typeface="+mj-lt"/>
                <a:ea typeface="PMingLiU" panose="02020500000000000000" pitchFamily="18" charset="-120"/>
              </a:rPr>
              <a:t>。</a:t>
            </a:r>
          </a:p>
        </p:txBody>
      </p:sp>
    </p:spTree>
    <p:extLst>
      <p:ext uri="{BB962C8B-B14F-4D97-AF65-F5344CB8AC3E}">
        <p14:creationId xmlns:p14="http://schemas.microsoft.com/office/powerpoint/2010/main" val="21829640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7819" y="642789"/>
            <a:ext cx="2998568" cy="3991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字方塊 7"/>
          <p:cNvSpPr txBox="1">
            <a:spLocks noChangeArrowheads="1"/>
          </p:cNvSpPr>
          <p:nvPr/>
        </p:nvSpPr>
        <p:spPr bwMode="auto">
          <a:xfrm>
            <a:off x="1485515" y="4666970"/>
            <a:ext cx="4443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波動力學與矩陣力學</a:t>
            </a:r>
            <a:r>
              <a:rPr lang="zh-TW" altLang="en-US" sz="1800" dirty="0">
                <a:solidFill>
                  <a:srgbClr val="FF0000"/>
                </a:solidFill>
              </a:rPr>
              <a:t>數學上</a:t>
            </a:r>
            <a:r>
              <a:rPr lang="zh-TW" altLang="en-US" sz="1800" dirty="0"/>
              <a:t>是等價的！</a:t>
            </a:r>
          </a:p>
        </p:txBody>
      </p:sp>
      <p:pic>
        <p:nvPicPr>
          <p:cNvPr id="8" name="Picture 8" descr="http://photos.aip.org/history/Thumbnails/schrodinger_erwin_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0187" y="1916832"/>
            <a:ext cx="1830388"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http://photos.aip.org/history/Thumbnails/heisenberg_werner_a1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0232" y="1843042"/>
            <a:ext cx="1801575" cy="2791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1499868" y="5115381"/>
            <a:ext cx="66117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如此使用波動力學與完全沒有波的矩陣力學並沒有差異！</a:t>
            </a:r>
          </a:p>
        </p:txBody>
      </p:sp>
      <p:sp>
        <p:nvSpPr>
          <p:cNvPr id="3" name="文字方塊 2"/>
          <p:cNvSpPr txBox="1"/>
          <p:nvPr/>
        </p:nvSpPr>
        <p:spPr bwMode="auto">
          <a:xfrm>
            <a:off x="1485515" y="5966623"/>
            <a:ext cx="69847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但薛丁格顯然相信波動力學是比較優越的（錯）！波可以具象化。</a:t>
            </a:r>
          </a:p>
        </p:txBody>
      </p:sp>
      <p:sp>
        <p:nvSpPr>
          <p:cNvPr id="4" name="文字方塊 1">
            <a:extLst>
              <a:ext uri="{FF2B5EF4-FFF2-40B4-BE49-F238E27FC236}">
                <a16:creationId xmlns:a16="http://schemas.microsoft.com/office/drawing/2014/main" id="{24CB2DF0-BFAB-923D-47C4-03E73636659B}"/>
              </a:ext>
            </a:extLst>
          </p:cNvPr>
          <p:cNvSpPr txBox="1"/>
          <p:nvPr/>
        </p:nvSpPr>
        <p:spPr bwMode="auto">
          <a:xfrm>
            <a:off x="1499868" y="5541002"/>
            <a:ext cx="66117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這暗示波並非必要，</a:t>
            </a:r>
          </a:p>
        </p:txBody>
      </p:sp>
    </p:spTree>
    <p:extLst>
      <p:ext uri="{BB962C8B-B14F-4D97-AF65-F5344CB8AC3E}">
        <p14:creationId xmlns:p14="http://schemas.microsoft.com/office/powerpoint/2010/main" val="72011940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文字方塊 2"/>
          <p:cNvSpPr txBox="1">
            <a:spLocks noChangeArrowheads="1"/>
          </p:cNvSpPr>
          <p:nvPr/>
        </p:nvSpPr>
        <p:spPr bwMode="auto">
          <a:xfrm>
            <a:off x="2555776" y="540089"/>
            <a:ext cx="457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舊世界的物理學家都非常興奮、充滿期待！</a:t>
            </a:r>
          </a:p>
        </p:txBody>
      </p:sp>
      <p:pic>
        <p:nvPicPr>
          <p:cNvPr id="441346" name="Picture 2">
            <a:extLst>
              <a:ext uri="{FF2B5EF4-FFF2-40B4-BE49-F238E27FC236}">
                <a16:creationId xmlns:a16="http://schemas.microsoft.com/office/drawing/2014/main" id="{4CB2EF1C-28BB-0644-9429-6461600847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9686" y="924495"/>
            <a:ext cx="6804628" cy="48258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13330D0-ADD7-3B4E-874F-CB218B2DE8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871287"/>
            <a:ext cx="9144000" cy="618395"/>
          </a:xfrm>
          <a:prstGeom prst="rect">
            <a:avLst/>
          </a:prstGeom>
        </p:spPr>
      </p:pic>
    </p:spTree>
    <p:extLst>
      <p:ext uri="{BB962C8B-B14F-4D97-AF65-F5344CB8AC3E}">
        <p14:creationId xmlns:p14="http://schemas.microsoft.com/office/powerpoint/2010/main" val="41454763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a:xfrm>
            <a:off x="571498" y="3345594"/>
            <a:ext cx="6592788" cy="1323439"/>
          </a:xfrm>
          <a:prstGeom prst="rect">
            <a:avLst/>
          </a:prstGeom>
          <a:noFill/>
        </p:spPr>
        <p:txBody>
          <a:bodyPr wrap="square">
            <a:spAutoFit/>
          </a:bodyPr>
          <a:lstStyle/>
          <a:p>
            <a:pPr>
              <a:defRPr/>
            </a:pPr>
            <a:r>
              <a:rPr lang="en-US" altLang="zh-TW" sz="2000" dirty="0">
                <a:latin typeface="+mn-lt"/>
              </a:rPr>
              <a:t>I</a:t>
            </a:r>
            <a:r>
              <a:rPr lang="zh-TW" altLang="en-US" sz="2000" dirty="0">
                <a:latin typeface="+mn-lt"/>
              </a:rPr>
              <a:t> </a:t>
            </a:r>
            <a:r>
              <a:rPr lang="en-US" altLang="zh-TW" sz="2000" dirty="0">
                <a:latin typeface="+mn-lt"/>
              </a:rPr>
              <a:t>am convinced that you have made a decisive advance with your formulation of quantum theory, just as I am equally convinced that the Heisenberg-Born route is off the track.</a:t>
            </a:r>
          </a:p>
          <a:p>
            <a:pPr algn="r">
              <a:defRPr/>
            </a:pPr>
            <a:r>
              <a:rPr lang="en-US" altLang="zh-TW" sz="2000" dirty="0">
                <a:solidFill>
                  <a:srgbClr val="FF0000"/>
                </a:solidFill>
                <a:latin typeface="+mn-lt"/>
              </a:rPr>
              <a:t>A. Einstein</a:t>
            </a:r>
            <a:endParaRPr lang="zh-TW" altLang="en-US" sz="2000" dirty="0">
              <a:solidFill>
                <a:srgbClr val="FF0000"/>
              </a:solidFill>
              <a:latin typeface="+mn-lt"/>
            </a:endParaRPr>
          </a:p>
        </p:txBody>
      </p:sp>
      <p:sp>
        <p:nvSpPr>
          <p:cNvPr id="78851" name="文字方塊 2"/>
          <p:cNvSpPr txBox="1">
            <a:spLocks noChangeArrowheads="1"/>
          </p:cNvSpPr>
          <p:nvPr/>
        </p:nvSpPr>
        <p:spPr bwMode="auto">
          <a:xfrm>
            <a:off x="571498" y="1380379"/>
            <a:ext cx="58578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en-US" altLang="zh-TW" sz="2000" dirty="0">
                <a:latin typeface="+mj-lt"/>
              </a:rPr>
              <a:t>I read your paper the way a curious</a:t>
            </a:r>
            <a:r>
              <a:rPr lang="zh-TW" altLang="en-US" sz="2000" dirty="0">
                <a:latin typeface="+mj-lt"/>
              </a:rPr>
              <a:t> </a:t>
            </a:r>
            <a:r>
              <a:rPr lang="en-US" altLang="zh-TW" sz="2000" dirty="0">
                <a:latin typeface="+mj-lt"/>
              </a:rPr>
              <a:t>child listens in suspense to the solution of a puzzle that he has been bothered about for a long time.             </a:t>
            </a:r>
            <a:r>
              <a:rPr lang="en-US" altLang="zh-TW" sz="2000" dirty="0">
                <a:solidFill>
                  <a:srgbClr val="FF0000"/>
                </a:solidFill>
                <a:latin typeface="+mj-lt"/>
              </a:rPr>
              <a:t>M. Planck</a:t>
            </a:r>
            <a:endParaRPr lang="zh-TW" altLang="en-US" sz="2000" dirty="0">
              <a:solidFill>
                <a:srgbClr val="FF0000"/>
              </a:solidFill>
              <a:latin typeface="+mj-lt"/>
            </a:endParaRPr>
          </a:p>
        </p:txBody>
      </p:sp>
      <p:pic>
        <p:nvPicPr>
          <p:cNvPr id="78852" name="Picture 4" descr="412px-Max-Planck-und-Albert-Einstei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2487" y="146990"/>
            <a:ext cx="2199742" cy="3198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p:cNvSpPr txBox="1"/>
          <p:nvPr/>
        </p:nvSpPr>
        <p:spPr bwMode="auto">
          <a:xfrm>
            <a:off x="571498" y="6242602"/>
            <a:ext cx="65207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原因是：有了電子波，就不需要不確定的量子躍遷了！</a:t>
            </a:r>
          </a:p>
        </p:txBody>
      </p:sp>
      <p:sp>
        <p:nvSpPr>
          <p:cNvPr id="4" name="文字方塊 3"/>
          <p:cNvSpPr txBox="1"/>
          <p:nvPr/>
        </p:nvSpPr>
        <p:spPr bwMode="auto">
          <a:xfrm>
            <a:off x="571498" y="2423783"/>
            <a:ext cx="5112568" cy="381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我如一個開心的好奇的孩子一般讀著你的論文，</a:t>
            </a:r>
          </a:p>
        </p:txBody>
      </p:sp>
      <p:sp>
        <p:nvSpPr>
          <p:cNvPr id="5" name="文字方塊 4"/>
          <p:cNvSpPr txBox="1"/>
          <p:nvPr/>
        </p:nvSpPr>
        <p:spPr bwMode="auto">
          <a:xfrm>
            <a:off x="571499" y="2813278"/>
            <a:ext cx="51125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心裏期待著很快就能得到困惑已久的謎題的答案。</a:t>
            </a:r>
          </a:p>
        </p:txBody>
      </p:sp>
      <p:sp>
        <p:nvSpPr>
          <p:cNvPr id="6" name="文字方塊 5"/>
          <p:cNvSpPr txBox="1"/>
          <p:nvPr/>
        </p:nvSpPr>
        <p:spPr bwMode="auto">
          <a:xfrm>
            <a:off x="621523" y="4663835"/>
            <a:ext cx="59046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我相信你的量子理論是一個決定性的進展，</a:t>
            </a:r>
          </a:p>
        </p:txBody>
      </p:sp>
      <p:sp>
        <p:nvSpPr>
          <p:cNvPr id="7" name="文字方塊 6"/>
          <p:cNvSpPr txBox="1"/>
          <p:nvPr/>
        </p:nvSpPr>
        <p:spPr bwMode="auto">
          <a:xfrm>
            <a:off x="621523" y="5068059"/>
            <a:ext cx="56886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如同我相信海森堡與波爾是走了岔路，一樣確定。</a:t>
            </a:r>
          </a:p>
        </p:txBody>
      </p:sp>
      <p:sp>
        <p:nvSpPr>
          <p:cNvPr id="10" name="文字方塊 9"/>
          <p:cNvSpPr txBox="1"/>
          <p:nvPr/>
        </p:nvSpPr>
        <p:spPr bwMode="auto">
          <a:xfrm>
            <a:off x="571498" y="242064"/>
            <a:ext cx="5400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如果矩陣力學與波動力學數學上是相同的，</a:t>
            </a:r>
          </a:p>
        </p:txBody>
      </p:sp>
      <p:sp>
        <p:nvSpPr>
          <p:cNvPr id="11" name="文字方塊 10"/>
          <p:cNvSpPr txBox="1"/>
          <p:nvPr/>
        </p:nvSpPr>
        <p:spPr bwMode="auto">
          <a:xfrm>
            <a:off x="571498" y="611396"/>
            <a:ext cx="66967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那麼為什麼保守派感覺到這對他們來說是一個大勝利？</a:t>
            </a:r>
          </a:p>
        </p:txBody>
      </p:sp>
    </p:spTree>
    <p:extLst>
      <p:ext uri="{BB962C8B-B14F-4D97-AF65-F5344CB8AC3E}">
        <p14:creationId xmlns:p14="http://schemas.microsoft.com/office/powerpoint/2010/main" val="36161754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solvay"/>
          <p:cNvPicPr>
            <a:picLocks noChangeAspect="1" noChangeArrowheads="1"/>
          </p:cNvPicPr>
          <p:nvPr/>
        </p:nvPicPr>
        <p:blipFill>
          <a:blip r:embed="rId2">
            <a:extLst>
              <a:ext uri="{28A0092B-C50C-407E-A947-70E740481C1C}">
                <a14:useLocalDpi xmlns:a14="http://schemas.microsoft.com/office/drawing/2010/main" val="0"/>
              </a:ext>
            </a:extLst>
          </a:blip>
          <a:srcRect b="50572"/>
          <a:stretch>
            <a:fillRect/>
          </a:stretch>
        </p:blipFill>
        <p:spPr bwMode="auto">
          <a:xfrm>
            <a:off x="251520" y="482300"/>
            <a:ext cx="6488940" cy="3019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 Box 6"/>
          <p:cNvSpPr txBox="1">
            <a:spLocks noChangeArrowheads="1"/>
          </p:cNvSpPr>
          <p:nvPr/>
        </p:nvSpPr>
        <p:spPr bwMode="auto">
          <a:xfrm>
            <a:off x="1350784" y="5368309"/>
            <a:ext cx="5715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spcBef>
                <a:spcPct val="50000"/>
              </a:spcBef>
            </a:pPr>
            <a:r>
              <a:rPr lang="zh-TW" altLang="en-US" sz="1800" dirty="0"/>
              <a:t>舊學派非常喜歡電子波這個點子！</a:t>
            </a:r>
          </a:p>
        </p:txBody>
      </p:sp>
      <p:sp>
        <p:nvSpPr>
          <p:cNvPr id="2" name="矩形 1"/>
          <p:cNvSpPr/>
          <p:nvPr/>
        </p:nvSpPr>
        <p:spPr>
          <a:xfrm>
            <a:off x="1350784" y="6242219"/>
            <a:ext cx="5998715" cy="369332"/>
          </a:xfrm>
          <a:prstGeom prst="rect">
            <a:avLst/>
          </a:prstGeom>
        </p:spPr>
        <p:txBody>
          <a:bodyPr wrap="square">
            <a:spAutoFit/>
          </a:bodyPr>
          <a:lstStyle/>
          <a:p>
            <a:r>
              <a:rPr lang="zh-TW" altLang="en-US" sz="1800" dirty="0"/>
              <a:t>如此就可以避免革命性的量子不確定性！</a:t>
            </a:r>
          </a:p>
        </p:txBody>
      </p:sp>
      <p:sp>
        <p:nvSpPr>
          <p:cNvPr id="3" name="矩形 2"/>
          <p:cNvSpPr/>
          <p:nvPr/>
        </p:nvSpPr>
        <p:spPr>
          <a:xfrm>
            <a:off x="1331640" y="5805264"/>
            <a:ext cx="6878806" cy="369332"/>
          </a:xfrm>
          <a:prstGeom prst="rect">
            <a:avLst/>
          </a:prstGeom>
        </p:spPr>
        <p:txBody>
          <a:bodyPr wrap="none">
            <a:spAutoFit/>
          </a:bodyPr>
          <a:lstStyle/>
          <a:p>
            <a:pPr eaLnBrk="1" hangingPunct="1">
              <a:spcBef>
                <a:spcPct val="50000"/>
              </a:spcBef>
            </a:pPr>
            <a:r>
              <a:rPr lang="zh-TW" altLang="en-US" sz="1800" dirty="0"/>
              <a:t>弔詭的是，乍聽起來很爆炸性的電子波，卻是老朋友，是舊觀念。</a:t>
            </a:r>
          </a:p>
        </p:txBody>
      </p:sp>
      <p:pic>
        <p:nvPicPr>
          <p:cNvPr id="4" name="Picture 2" descr="http://photos.aip.org/history/Thumbnails/niels_bohr_institute_e4.jpg">
            <a:extLst>
              <a:ext uri="{FF2B5EF4-FFF2-40B4-BE49-F238E27FC236}">
                <a16:creationId xmlns:a16="http://schemas.microsoft.com/office/drawing/2014/main" id="{FCA43BAA-9553-051B-CE00-7DECD225BF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334"/>
          <a:stretch/>
        </p:blipFill>
        <p:spPr bwMode="auto">
          <a:xfrm>
            <a:off x="4978194" y="2450828"/>
            <a:ext cx="3914286" cy="2849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858606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bwMode="auto">
          <a:xfrm>
            <a:off x="1547664" y="1484784"/>
            <a:ext cx="568863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Schrodinger’s approach was based on the familiar apparatus of differential equations, like the classical mechanics of fluids of an easily </a:t>
            </a:r>
            <a:r>
              <a:rPr lang="en-US" altLang="zh-TW" sz="1800" dirty="0" err="1"/>
              <a:t>visualisable</a:t>
            </a:r>
            <a:r>
              <a:rPr lang="en-US" altLang="zh-TW" sz="1800" dirty="0"/>
              <a:t> representation. </a:t>
            </a:r>
            <a:endParaRPr lang="zh-TW" altLang="en-US" sz="1800" dirty="0"/>
          </a:p>
        </p:txBody>
      </p:sp>
      <p:sp>
        <p:nvSpPr>
          <p:cNvPr id="3" name="文字方塊 2"/>
          <p:cNvSpPr txBox="1"/>
          <p:nvPr/>
        </p:nvSpPr>
        <p:spPr bwMode="auto">
          <a:xfrm>
            <a:off x="1547664" y="3068959"/>
            <a:ext cx="612068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It is an analytical approach which, proceeding from a generalization of the law of motion, stresses </a:t>
            </a:r>
            <a:r>
              <a:rPr lang="en-US" altLang="zh-TW" sz="1800" dirty="0">
                <a:solidFill>
                  <a:srgbClr val="FF0000"/>
                </a:solidFill>
              </a:rPr>
              <a:t>continuity</a:t>
            </a:r>
            <a:r>
              <a:rPr lang="en-US" altLang="zh-TW" sz="1800" dirty="0"/>
              <a:t> and, as its name indicate, is a theory whose basic concept is wave. </a:t>
            </a:r>
            <a:endParaRPr lang="zh-TW" altLang="en-US" sz="1800" dirty="0"/>
          </a:p>
        </p:txBody>
      </p:sp>
    </p:spTree>
    <p:extLst>
      <p:ext uri="{BB962C8B-B14F-4D97-AF65-F5344CB8AC3E}">
        <p14:creationId xmlns:p14="http://schemas.microsoft.com/office/powerpoint/2010/main" val="50133079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bwMode="auto">
          <a:xfrm>
            <a:off x="1115616" y="1782108"/>
            <a:ext cx="55446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波動力學是植基於物理學家早已熟悉的古典力學。</a:t>
            </a:r>
          </a:p>
        </p:txBody>
      </p:sp>
      <p:sp>
        <p:nvSpPr>
          <p:cNvPr id="3" name="文字方塊 2"/>
          <p:cNvSpPr txBox="1"/>
          <p:nvPr/>
        </p:nvSpPr>
        <p:spPr bwMode="auto">
          <a:xfrm>
            <a:off x="1115616" y="2430180"/>
            <a:ext cx="65527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大量的物理學家立刻開始採用大家早已熟悉的技術</a:t>
            </a:r>
            <a:r>
              <a:rPr lang="en-US" altLang="zh-TW" sz="1800" dirty="0"/>
              <a:t>technique</a:t>
            </a:r>
            <a:endParaRPr lang="zh-TW" altLang="en-US" sz="1800" dirty="0"/>
          </a:p>
        </p:txBody>
      </p:sp>
      <p:sp>
        <p:nvSpPr>
          <p:cNvPr id="4" name="文字方塊 3"/>
          <p:cNvSpPr txBox="1"/>
          <p:nvPr/>
        </p:nvSpPr>
        <p:spPr bwMode="auto">
          <a:xfrm>
            <a:off x="1086576" y="3054396"/>
            <a:ext cx="731486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相對來說，矩陣力學採用的深奧</a:t>
            </a:r>
            <a:r>
              <a:rPr lang="en-US" altLang="zh-TW" sz="1800" dirty="0"/>
              <a:t>obscure</a:t>
            </a:r>
            <a:r>
              <a:rPr lang="zh-TW" altLang="en-US" sz="1800" dirty="0"/>
              <a:t>數學很難快速運用到實際的問題</a:t>
            </a:r>
          </a:p>
        </p:txBody>
      </p:sp>
      <p:sp>
        <p:nvSpPr>
          <p:cNvPr id="5" name="文字方塊 4"/>
          <p:cNvSpPr txBox="1"/>
          <p:nvPr/>
        </p:nvSpPr>
        <p:spPr bwMode="auto">
          <a:xfrm>
            <a:off x="1105669" y="3717032"/>
            <a:ext cx="67687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物理學家對薛丁格波動力學所提供清晰的圖像，感覺非常 </a:t>
            </a:r>
            <a:r>
              <a:rPr lang="en-US" altLang="zh-TW" sz="1800" dirty="0"/>
              <a:t>at home</a:t>
            </a:r>
            <a:r>
              <a:rPr lang="zh-TW" altLang="en-US" sz="1800" dirty="0"/>
              <a:t>。</a:t>
            </a:r>
          </a:p>
        </p:txBody>
      </p:sp>
    </p:spTree>
    <p:extLst>
      <p:ext uri="{BB962C8B-B14F-4D97-AF65-F5344CB8AC3E}">
        <p14:creationId xmlns:p14="http://schemas.microsoft.com/office/powerpoint/2010/main" val="315628335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http://photos.aip.org/history/Thumbnails/heisenberg_werner_a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4670566"/>
            <a:ext cx="1312983" cy="20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文字方塊 2"/>
          <p:cNvSpPr txBox="1"/>
          <p:nvPr/>
        </p:nvSpPr>
        <p:spPr>
          <a:xfrm>
            <a:off x="541535" y="3570141"/>
            <a:ext cx="8064896" cy="923330"/>
          </a:xfrm>
          <a:prstGeom prst="rect">
            <a:avLst/>
          </a:prstGeom>
          <a:noFill/>
        </p:spPr>
        <p:txBody>
          <a:bodyPr wrap="square">
            <a:spAutoFit/>
          </a:bodyPr>
          <a:lstStyle/>
          <a:p>
            <a:pPr>
              <a:defRPr/>
            </a:pPr>
            <a:r>
              <a:rPr lang="en-US" altLang="zh-TW" sz="1800" dirty="0">
                <a:latin typeface="+mn-lt"/>
              </a:rPr>
              <a:t>The more I think about the physical portion of Schrodinger’s theory, the more horrible I find it. What Schrodinger writes about visualizability of his theory is probably not quite right. In other words, it’s </a:t>
            </a:r>
            <a:r>
              <a:rPr lang="en-US" altLang="zh-TW" sz="1800" dirty="0">
                <a:solidFill>
                  <a:srgbClr val="FF0000"/>
                </a:solidFill>
                <a:latin typeface="+mn-lt"/>
              </a:rPr>
              <a:t>crap</a:t>
            </a:r>
            <a:r>
              <a:rPr lang="en-US" altLang="zh-TW" sz="1800" dirty="0">
                <a:latin typeface="+mn-lt"/>
              </a:rPr>
              <a:t>.   </a:t>
            </a:r>
            <a:endParaRPr lang="zh-TW" altLang="en-US" sz="1800" dirty="0">
              <a:latin typeface="+mn-lt"/>
            </a:endParaRPr>
          </a:p>
        </p:txBody>
      </p:sp>
      <p:sp>
        <p:nvSpPr>
          <p:cNvPr id="4" name="文字方塊 3"/>
          <p:cNvSpPr txBox="1"/>
          <p:nvPr/>
        </p:nvSpPr>
        <p:spPr>
          <a:xfrm>
            <a:off x="664863" y="429263"/>
            <a:ext cx="7832899" cy="923330"/>
          </a:xfrm>
          <a:prstGeom prst="rect">
            <a:avLst/>
          </a:prstGeom>
          <a:noFill/>
        </p:spPr>
        <p:txBody>
          <a:bodyPr wrap="square">
            <a:spAutoFit/>
          </a:bodyPr>
          <a:lstStyle/>
          <a:p>
            <a:pPr>
              <a:defRPr/>
            </a:pPr>
            <a:r>
              <a:rPr lang="en-US" altLang="zh-TW" sz="1800" dirty="0">
                <a:latin typeface="+mn-lt"/>
              </a:rPr>
              <a:t>I</a:t>
            </a:r>
            <a:r>
              <a:rPr lang="zh-TW" altLang="en-US" sz="1800" dirty="0">
                <a:latin typeface="+mn-lt"/>
              </a:rPr>
              <a:t> </a:t>
            </a:r>
            <a:r>
              <a:rPr lang="en-US" altLang="zh-TW" sz="1800" dirty="0">
                <a:latin typeface="+mn-lt"/>
              </a:rPr>
              <a:t>knew of Heisenberg’s theory, but I felt discouraged, not to say repelled, by the methods of </a:t>
            </a:r>
            <a:r>
              <a:rPr lang="en-US" altLang="zh-TW" sz="1800" dirty="0">
                <a:solidFill>
                  <a:srgbClr val="FF0000"/>
                </a:solidFill>
                <a:latin typeface="+mn-lt"/>
              </a:rPr>
              <a:t>transcendental algebra</a:t>
            </a:r>
            <a:r>
              <a:rPr lang="en-US" altLang="zh-TW" sz="1800" dirty="0">
                <a:latin typeface="+mn-lt"/>
              </a:rPr>
              <a:t>, which appeared difficult to me, and lacked of </a:t>
            </a:r>
            <a:r>
              <a:rPr lang="en-US" altLang="zh-TW" sz="1800" dirty="0">
                <a:solidFill>
                  <a:srgbClr val="FF0000"/>
                </a:solidFill>
                <a:latin typeface="+mn-lt"/>
              </a:rPr>
              <a:t>visualizability</a:t>
            </a:r>
            <a:r>
              <a:rPr lang="en-US" altLang="zh-TW" sz="1800" dirty="0">
                <a:latin typeface="+mn-lt"/>
              </a:rPr>
              <a:t>.</a:t>
            </a:r>
            <a:endParaRPr lang="zh-TW" altLang="en-US" sz="1800" dirty="0">
              <a:latin typeface="+mn-lt"/>
            </a:endParaRPr>
          </a:p>
        </p:txBody>
      </p:sp>
      <p:sp>
        <p:nvSpPr>
          <p:cNvPr id="5" name="文字方塊 4"/>
          <p:cNvSpPr txBox="1"/>
          <p:nvPr/>
        </p:nvSpPr>
        <p:spPr>
          <a:xfrm>
            <a:off x="6531722" y="1149576"/>
            <a:ext cx="2000250" cy="369332"/>
          </a:xfrm>
          <a:prstGeom prst="rect">
            <a:avLst/>
          </a:prstGeom>
          <a:noFill/>
        </p:spPr>
        <p:txBody>
          <a:bodyPr>
            <a:spAutoFit/>
          </a:bodyPr>
          <a:lstStyle/>
          <a:p>
            <a:pPr>
              <a:defRPr/>
            </a:pPr>
            <a:r>
              <a:rPr lang="en-US" altLang="zh-TW" sz="1800" dirty="0">
                <a:latin typeface="+mn-lt"/>
              </a:rPr>
              <a:t>Schrodinger 1926</a:t>
            </a:r>
            <a:endParaRPr lang="zh-TW" altLang="en-US" sz="1800" dirty="0">
              <a:latin typeface="+mn-lt"/>
            </a:endParaRPr>
          </a:p>
        </p:txBody>
      </p:sp>
      <p:sp>
        <p:nvSpPr>
          <p:cNvPr id="2" name="文字方塊 1"/>
          <p:cNvSpPr txBox="1"/>
          <p:nvPr/>
        </p:nvSpPr>
        <p:spPr bwMode="auto">
          <a:xfrm>
            <a:off x="2699792" y="2564904"/>
            <a:ext cx="53611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薛丁格覺得自己的電子波，長處就在 </a:t>
            </a:r>
            <a:r>
              <a:rPr lang="en-US" altLang="zh-TW" sz="1800" dirty="0">
                <a:solidFill>
                  <a:srgbClr val="FF0000"/>
                </a:solidFill>
              </a:rPr>
              <a:t>visualizability</a:t>
            </a:r>
            <a:endParaRPr lang="zh-TW" altLang="en-US" sz="1800" dirty="0"/>
          </a:p>
        </p:txBody>
      </p:sp>
      <p:sp>
        <p:nvSpPr>
          <p:cNvPr id="6" name="文字方塊 5"/>
          <p:cNvSpPr txBox="1"/>
          <p:nvPr/>
        </p:nvSpPr>
        <p:spPr bwMode="auto">
          <a:xfrm>
            <a:off x="2699792" y="2996952"/>
            <a:ext cx="38656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畢竟波是老朋友，很容易想像！</a:t>
            </a:r>
          </a:p>
        </p:txBody>
      </p:sp>
      <p:pic>
        <p:nvPicPr>
          <p:cNvPr id="9" name="Picture 8" descr="http://photos.aip.org/history/Thumbnails/schrodinger_erwin_a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1474985"/>
            <a:ext cx="1349441" cy="2003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p:cNvSpPr/>
          <p:nvPr/>
        </p:nvSpPr>
        <p:spPr>
          <a:xfrm>
            <a:off x="6084168" y="4493471"/>
            <a:ext cx="1866858" cy="369332"/>
          </a:xfrm>
          <a:prstGeom prst="rect">
            <a:avLst/>
          </a:prstGeom>
        </p:spPr>
        <p:txBody>
          <a:bodyPr wrap="none">
            <a:spAutoFit/>
          </a:bodyPr>
          <a:lstStyle/>
          <a:p>
            <a:pPr>
              <a:defRPr/>
            </a:pPr>
            <a:r>
              <a:rPr lang="en-US" altLang="zh-TW" sz="1800" dirty="0" err="1">
                <a:latin typeface="+mn-lt"/>
              </a:rPr>
              <a:t>Heinsenberg</a:t>
            </a:r>
            <a:r>
              <a:rPr lang="en-US" altLang="zh-TW" sz="1800" dirty="0">
                <a:latin typeface="+mn-lt"/>
              </a:rPr>
              <a:t> 1926</a:t>
            </a:r>
            <a:endParaRPr lang="zh-TW" altLang="en-US" sz="1800" dirty="0">
              <a:latin typeface="+mn-lt"/>
            </a:endParaRPr>
          </a:p>
        </p:txBody>
      </p:sp>
      <p:sp>
        <p:nvSpPr>
          <p:cNvPr id="10" name="文字方塊 9"/>
          <p:cNvSpPr txBox="1"/>
          <p:nvPr/>
        </p:nvSpPr>
        <p:spPr bwMode="auto">
          <a:xfrm>
            <a:off x="2699792" y="1555306"/>
            <a:ext cx="5688632"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lnSpc>
                <a:spcPct val="150000"/>
              </a:lnSpc>
            </a:pPr>
            <a:r>
              <a:rPr lang="zh-TW" altLang="en-US" sz="1800" dirty="0"/>
              <a:t>我對海森堡的這些超越經驗超越感覺的代數實在覺得十分沮喪！這些抽象的數學缺乏具象的直覺 </a:t>
            </a:r>
            <a:r>
              <a:rPr lang="en-US" altLang="zh-TW" sz="1800" dirty="0" err="1">
                <a:solidFill>
                  <a:srgbClr val="FF0000"/>
                </a:solidFill>
              </a:rPr>
              <a:t>visualizability</a:t>
            </a:r>
            <a:endParaRPr lang="zh-TW" altLang="en-US" sz="1800" dirty="0"/>
          </a:p>
          <a:p>
            <a:pPr eaLnBrk="1" hangingPunct="1">
              <a:lnSpc>
                <a:spcPct val="150000"/>
              </a:lnSpc>
              <a:spcBef>
                <a:spcPct val="0"/>
              </a:spcBef>
              <a:buFontTx/>
              <a:buNone/>
            </a:pPr>
            <a:endParaRPr lang="zh-TW" altLang="en-US" sz="1800" dirty="0"/>
          </a:p>
        </p:txBody>
      </p:sp>
      <p:sp>
        <p:nvSpPr>
          <p:cNvPr id="8" name="文字方塊 7"/>
          <p:cNvSpPr txBox="1"/>
          <p:nvPr/>
        </p:nvSpPr>
        <p:spPr bwMode="auto">
          <a:xfrm>
            <a:off x="2555776" y="5191368"/>
            <a:ext cx="594198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對於薛丁格理論的物理部分，我越想越覺得可怕。</a:t>
            </a:r>
          </a:p>
        </p:txBody>
      </p:sp>
      <p:sp>
        <p:nvSpPr>
          <p:cNvPr id="11" name="文字方塊 10"/>
          <p:cNvSpPr txBox="1"/>
          <p:nvPr/>
        </p:nvSpPr>
        <p:spPr bwMode="auto">
          <a:xfrm>
            <a:off x="2572048" y="5649998"/>
            <a:ext cx="56166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薛丁格寫的那些具象直覺之類的東西，實在是垃圾！</a:t>
            </a:r>
          </a:p>
        </p:txBody>
      </p:sp>
    </p:spTree>
    <p:extLst>
      <p:ext uri="{BB962C8B-B14F-4D97-AF65-F5344CB8AC3E}">
        <p14:creationId xmlns:p14="http://schemas.microsoft.com/office/powerpoint/2010/main" val="351686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9874"/>
                                        </p:tgtEl>
                                        <p:attrNameLst>
                                          <p:attrName>style.visibility</p:attrName>
                                        </p:attrNameLst>
                                      </p:cBhvr>
                                      <p:to>
                                        <p:strVal val="visible"/>
                                      </p:to>
                                    </p:set>
                                    <p:anim calcmode="lin" valueType="num">
                                      <p:cBhvr additive="base">
                                        <p:cTn id="11" dur="500" fill="hold"/>
                                        <p:tgtEl>
                                          <p:spTgt spid="79874"/>
                                        </p:tgtEl>
                                        <p:attrNameLst>
                                          <p:attrName>ppt_x</p:attrName>
                                        </p:attrNameLst>
                                      </p:cBhvr>
                                      <p:tavLst>
                                        <p:tav tm="0">
                                          <p:val>
                                            <p:strVal val="#ppt_x"/>
                                          </p:val>
                                        </p:tav>
                                        <p:tav tm="100000">
                                          <p:val>
                                            <p:strVal val="#ppt_x"/>
                                          </p:val>
                                        </p:tav>
                                      </p:tavLst>
                                    </p:anim>
                                    <p:anim calcmode="lin" valueType="num">
                                      <p:cBhvr additive="base">
                                        <p:cTn id="12" dur="500" fill="hold"/>
                                        <p:tgtEl>
                                          <p:spTgt spid="7987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11"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5"/>
          <p:cNvSpPr txBox="1">
            <a:spLocks noChangeArrowheads="1"/>
          </p:cNvSpPr>
          <p:nvPr/>
        </p:nvSpPr>
        <p:spPr bwMode="auto">
          <a:xfrm>
            <a:off x="753730" y="2810342"/>
            <a:ext cx="779868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en-US" altLang="zh-TW" sz="2000" dirty="0">
                <a:latin typeface="+mn-lt"/>
              </a:rPr>
              <a:t>Young man, I understand your regret that quantum mechanics is now finished  and with it all the non-sense as quantum jumps etc. Prof. Schrodinger will certainly take care of all these problem you mentioned in due time. </a:t>
            </a:r>
          </a:p>
          <a:p>
            <a:pPr eaLnBrk="1" hangingPunct="1"/>
            <a:r>
              <a:rPr lang="en-US" altLang="zh-TW" sz="2000" dirty="0">
                <a:latin typeface="+mn-lt"/>
              </a:rPr>
              <a:t>                                                   Wien at Munich to Heisenberg 1926</a:t>
            </a:r>
          </a:p>
          <a:p>
            <a:pPr algn="r" eaLnBrk="1" hangingPunct="1"/>
            <a:r>
              <a:rPr lang="en-US" altLang="zh-TW" sz="2000" dirty="0">
                <a:latin typeface="+mn-lt"/>
              </a:rPr>
              <a:t>He was in Heisenberg PhD defense committee</a:t>
            </a:r>
            <a:endParaRPr lang="zh-TW" altLang="en-US" sz="2000" dirty="0">
              <a:latin typeface="+mn-lt"/>
            </a:endParaRPr>
          </a:p>
        </p:txBody>
      </p:sp>
      <p:sp>
        <p:nvSpPr>
          <p:cNvPr id="3" name="文字方塊 2"/>
          <p:cNvSpPr txBox="1"/>
          <p:nvPr/>
        </p:nvSpPr>
        <p:spPr bwMode="auto">
          <a:xfrm>
            <a:off x="753730" y="6050742"/>
            <a:ext cx="74168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即使不知道電子波是甚麼，但不確定的量子躍遷現在終於可以丟掉了！</a:t>
            </a:r>
          </a:p>
        </p:txBody>
      </p:sp>
      <p:pic>
        <p:nvPicPr>
          <p:cNvPr id="413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3" y="412374"/>
            <a:ext cx="1638989" cy="23179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3699" name="Picture 3" descr="\\psf\Home\Downloads\1200px-1911_Solvay_conference.jpg"/>
          <p:cNvPicPr>
            <a:picLocks noChangeAspect="1" noChangeArrowheads="1"/>
          </p:cNvPicPr>
          <p:nvPr/>
        </p:nvPicPr>
        <p:blipFill rotWithShape="1">
          <a:blip r:embed="rId3">
            <a:extLst>
              <a:ext uri="{28A0092B-C50C-407E-A947-70E740481C1C}">
                <a14:useLocalDpi xmlns:a14="http://schemas.microsoft.com/office/drawing/2010/main" val="0"/>
              </a:ext>
            </a:extLst>
          </a:blip>
          <a:srcRect l="2956" t="32172" r="7103" b="17379"/>
          <a:stretch/>
        </p:blipFill>
        <p:spPr bwMode="auto">
          <a:xfrm>
            <a:off x="2987824" y="956662"/>
            <a:ext cx="4934497" cy="1773710"/>
          </a:xfrm>
          <a:prstGeom prst="rect">
            <a:avLst/>
          </a:prstGeom>
          <a:noFill/>
          <a:extLst>
            <a:ext uri="{909E8E84-426E-40DD-AFC4-6F175D3DCCD1}">
              <a14:hiddenFill xmlns:a14="http://schemas.microsoft.com/office/drawing/2010/main">
                <a:solidFill>
                  <a:srgbClr val="FFFFFF"/>
                </a:solidFill>
              </a14:hiddenFill>
            </a:ext>
          </a:extLst>
        </p:spPr>
      </p:pic>
      <p:sp>
        <p:nvSpPr>
          <p:cNvPr id="4" name="文字方塊 3"/>
          <p:cNvSpPr txBox="1"/>
          <p:nvPr/>
        </p:nvSpPr>
        <p:spPr bwMode="auto">
          <a:xfrm>
            <a:off x="753730" y="4882112"/>
            <a:ext cx="84088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年輕人，我能了解你很懊喪，量子力學以及量子躍遷這些無稽之談，已經玩完了，</a:t>
            </a:r>
          </a:p>
        </p:txBody>
      </p:sp>
      <p:sp>
        <p:nvSpPr>
          <p:cNvPr id="5" name="文字方塊 4"/>
          <p:cNvSpPr txBox="1"/>
          <p:nvPr/>
        </p:nvSpPr>
        <p:spPr bwMode="auto">
          <a:xfrm>
            <a:off x="753730" y="5330622"/>
            <a:ext cx="70567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薛丁格教授很快就會把你所提這些小問題完全解決！</a:t>
            </a:r>
          </a:p>
        </p:txBody>
      </p:sp>
      <p:sp>
        <p:nvSpPr>
          <p:cNvPr id="8" name="文字方塊 2"/>
          <p:cNvSpPr txBox="1">
            <a:spLocks noChangeArrowheads="1"/>
          </p:cNvSpPr>
          <p:nvPr/>
        </p:nvSpPr>
        <p:spPr bwMode="auto">
          <a:xfrm>
            <a:off x="2987824" y="412374"/>
            <a:ext cx="457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舊世界的物理學家都非常興奮！</a:t>
            </a:r>
          </a:p>
        </p:txBody>
      </p:sp>
    </p:spTree>
    <p:extLst>
      <p:ext uri="{BB962C8B-B14F-4D97-AF65-F5344CB8AC3E}">
        <p14:creationId xmlns:p14="http://schemas.microsoft.com/office/powerpoint/2010/main" val="14487995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7" descr="wave1"/>
          <p:cNvPicPr>
            <a:picLocks noChangeAspect="1" noChangeArrowheads="1"/>
          </p:cNvPicPr>
          <p:nvPr/>
        </p:nvPicPr>
        <p:blipFill>
          <a:blip r:embed="rId2">
            <a:extLst>
              <a:ext uri="{28A0092B-C50C-407E-A947-70E740481C1C}">
                <a14:useLocalDpi xmlns:a14="http://schemas.microsoft.com/office/drawing/2010/main" val="0"/>
              </a:ext>
            </a:extLst>
          </a:blip>
          <a:srcRect b="58696"/>
          <a:stretch>
            <a:fillRect/>
          </a:stretch>
        </p:blipFill>
        <p:spPr bwMode="auto">
          <a:xfrm>
            <a:off x="2771775" y="2852738"/>
            <a:ext cx="3724275"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3" name="文字方塊 2"/>
          <p:cNvSpPr txBox="1">
            <a:spLocks noChangeArrowheads="1"/>
          </p:cNvSpPr>
          <p:nvPr/>
        </p:nvSpPr>
        <p:spPr bwMode="auto">
          <a:xfrm>
            <a:off x="1403350" y="1474738"/>
            <a:ext cx="69130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波的性質由頻率與波長標定，但電子一般量到的是動量與能量。</a:t>
            </a:r>
          </a:p>
        </p:txBody>
      </p:sp>
      <p:sp>
        <p:nvSpPr>
          <p:cNvPr id="148484" name="文字方塊 3"/>
          <p:cNvSpPr txBox="1">
            <a:spLocks noChangeArrowheads="1"/>
          </p:cNvSpPr>
          <p:nvPr/>
        </p:nvSpPr>
        <p:spPr bwMode="auto">
          <a:xfrm>
            <a:off x="1403350" y="1967369"/>
            <a:ext cx="617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電子波的頻率與波長如何決定？（如何把粒子翻譯成波？）</a:t>
            </a:r>
          </a:p>
        </p:txBody>
      </p:sp>
      <p:sp>
        <p:nvSpPr>
          <p:cNvPr id="43013" name="文字方塊 4"/>
          <p:cNvSpPr txBox="1">
            <a:spLocks noChangeArrowheads="1"/>
          </p:cNvSpPr>
          <p:nvPr/>
        </p:nvSpPr>
        <p:spPr bwMode="auto">
          <a:xfrm>
            <a:off x="1476374" y="5366782"/>
            <a:ext cx="55438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山寨版物質波：那我們就抄襲模仿光波與光子吧！</a:t>
            </a:r>
          </a:p>
        </p:txBody>
      </p:sp>
      <p:pic>
        <p:nvPicPr>
          <p:cNvPr id="148486" name="Picture 5" descr="40bio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2588" y="2852738"/>
            <a:ext cx="164782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7" name="Oval 7"/>
          <p:cNvSpPr>
            <a:spLocks noChangeArrowheads="1"/>
          </p:cNvSpPr>
          <p:nvPr/>
        </p:nvSpPr>
        <p:spPr bwMode="auto">
          <a:xfrm>
            <a:off x="1403350" y="3357563"/>
            <a:ext cx="320675" cy="317500"/>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sp>
        <p:nvSpPr>
          <p:cNvPr id="8" name="左-右雙向箭號 7"/>
          <p:cNvSpPr/>
          <p:nvPr/>
        </p:nvSpPr>
        <p:spPr>
          <a:xfrm>
            <a:off x="1928813" y="3429000"/>
            <a:ext cx="571500" cy="214313"/>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p>
        </p:txBody>
      </p:sp>
      <p:sp>
        <p:nvSpPr>
          <p:cNvPr id="2" name="文字方塊 1"/>
          <p:cNvSpPr txBox="1"/>
          <p:nvPr/>
        </p:nvSpPr>
        <p:spPr bwMode="auto">
          <a:xfrm>
            <a:off x="1476375" y="4901297"/>
            <a:ext cx="416044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光也有同樣的情況！</a:t>
            </a:r>
          </a:p>
        </p:txBody>
      </p:sp>
      <p:sp>
        <p:nvSpPr>
          <p:cNvPr id="3" name="文字方塊 2"/>
          <p:cNvSpPr txBox="1"/>
          <p:nvPr/>
        </p:nvSpPr>
        <p:spPr bwMode="auto">
          <a:xfrm>
            <a:off x="1403350" y="990516"/>
            <a:ext cx="55438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要實現電子的波粒二重性，首先要能描述電子波。</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3013"/>
                                        </p:tgtEl>
                                        <p:attrNameLst>
                                          <p:attrName>style.visibility</p:attrName>
                                        </p:attrNameLst>
                                      </p:cBhvr>
                                      <p:to>
                                        <p:strVal val="visible"/>
                                      </p:to>
                                    </p:set>
                                    <p:anim calcmode="lin" valueType="num">
                                      <p:cBhvr additive="base">
                                        <p:cTn id="7" dur="500" fill="hold"/>
                                        <p:tgtEl>
                                          <p:spTgt spid="43013"/>
                                        </p:tgtEl>
                                        <p:attrNameLst>
                                          <p:attrName>ppt_x</p:attrName>
                                        </p:attrNameLst>
                                      </p:cBhvr>
                                      <p:tavLst>
                                        <p:tav tm="0">
                                          <p:val>
                                            <p:strVal val="#ppt_x"/>
                                          </p:val>
                                        </p:tav>
                                        <p:tav tm="100000">
                                          <p:val>
                                            <p:strVal val="#ppt_x"/>
                                          </p:val>
                                        </p:tav>
                                      </p:tavLst>
                                    </p:anim>
                                    <p:anim calcmode="lin" valueType="num">
                                      <p:cBhvr additive="base">
                                        <p:cTn id="8" dur="500" fill="hold"/>
                                        <p:tgtEl>
                                          <p:spTgt spid="430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3"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8" name="Picture 2" descr="http://www.vikingsonline.org.uk/images/w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6869" y="2354353"/>
            <a:ext cx="5083175" cy="339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1055434" y="1660429"/>
            <a:ext cx="51125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兩軍陣式在這個量子力學的解釋問題上完全拉開！</a:t>
            </a:r>
          </a:p>
        </p:txBody>
      </p:sp>
      <p:sp>
        <p:nvSpPr>
          <p:cNvPr id="5" name="文字方塊 4"/>
          <p:cNvSpPr txBox="1"/>
          <p:nvPr/>
        </p:nvSpPr>
        <p:spPr bwMode="auto">
          <a:xfrm>
            <a:off x="1055434" y="1202225"/>
            <a:ext cx="67687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但到底算的波函數也好，矩陣也好，究竟是甚麼東西？</a:t>
            </a:r>
          </a:p>
        </p:txBody>
      </p:sp>
      <p:sp>
        <p:nvSpPr>
          <p:cNvPr id="3" name="文字方塊 2"/>
          <p:cNvSpPr txBox="1"/>
          <p:nvPr/>
        </p:nvSpPr>
        <p:spPr bwMode="auto">
          <a:xfrm>
            <a:off x="1055434" y="744021"/>
            <a:ext cx="74809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波動力學及矩陣力學是等價的，而且可以解釋所有微觀世界的現象！</a:t>
            </a:r>
            <a:endParaRPr lang="zh-CN" altLang="en-US" sz="1800" dirty="0"/>
          </a:p>
        </p:txBody>
      </p:sp>
    </p:spTree>
    <p:extLst>
      <p:ext uri="{BB962C8B-B14F-4D97-AF65-F5344CB8AC3E}">
        <p14:creationId xmlns:p14="http://schemas.microsoft.com/office/powerpoint/2010/main" val="378845662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1045"/>
          <a:stretch/>
        </p:blipFill>
        <p:spPr bwMode="auto">
          <a:xfrm>
            <a:off x="-1" y="1039882"/>
            <a:ext cx="4981575" cy="5626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492"/>
          <a:stretch/>
        </p:blipFill>
        <p:spPr bwMode="auto">
          <a:xfrm>
            <a:off x="174475" y="2695222"/>
            <a:ext cx="8029575" cy="3658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174475" y="4149080"/>
            <a:ext cx="7858125" cy="5721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5" name="矩形 4"/>
          <p:cNvSpPr/>
          <p:nvPr/>
        </p:nvSpPr>
        <p:spPr>
          <a:xfrm>
            <a:off x="260199" y="5517232"/>
            <a:ext cx="7858125" cy="8396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文字方塊 7"/>
          <p:cNvSpPr txBox="1"/>
          <p:nvPr/>
        </p:nvSpPr>
        <p:spPr bwMode="auto">
          <a:xfrm>
            <a:off x="923963" y="606199"/>
            <a:ext cx="748017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r>
              <a:rPr lang="zh-TW" altLang="en-US" sz="1800" dirty="0"/>
              <a:t>於是他更近一步大膽地主張粒子是假的，只是一個近似的幻象！</a:t>
            </a:r>
          </a:p>
        </p:txBody>
      </p:sp>
      <p:sp>
        <p:nvSpPr>
          <p:cNvPr id="3" name="文字方塊 2"/>
          <p:cNvSpPr txBox="1"/>
          <p:nvPr/>
        </p:nvSpPr>
        <p:spPr bwMode="auto">
          <a:xfrm>
            <a:off x="5083470" y="2204864"/>
            <a:ext cx="31279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質點是波，而且只是波！</a:t>
            </a:r>
          </a:p>
        </p:txBody>
      </p:sp>
      <p:sp>
        <p:nvSpPr>
          <p:cNvPr id="2" name="文字方塊 2">
            <a:extLst>
              <a:ext uri="{FF2B5EF4-FFF2-40B4-BE49-F238E27FC236}">
                <a16:creationId xmlns:a16="http://schemas.microsoft.com/office/drawing/2014/main" id="{71D93DF5-6757-C7D1-7546-0D2DBE17FB1F}"/>
              </a:ext>
            </a:extLst>
          </p:cNvPr>
          <p:cNvSpPr txBox="1"/>
          <p:nvPr/>
        </p:nvSpPr>
        <p:spPr bwMode="auto">
          <a:xfrm>
            <a:off x="5076056" y="6367596"/>
            <a:ext cx="3600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把電子只看成質點是死路一條！</a:t>
            </a:r>
          </a:p>
        </p:txBody>
      </p:sp>
      <p:sp>
        <p:nvSpPr>
          <p:cNvPr id="6" name="矩形 1">
            <a:extLst>
              <a:ext uri="{FF2B5EF4-FFF2-40B4-BE49-F238E27FC236}">
                <a16:creationId xmlns:a16="http://schemas.microsoft.com/office/drawing/2014/main" id="{3F8AEDE6-68AE-B0A7-1E8F-F01FBAA37626}"/>
              </a:ext>
            </a:extLst>
          </p:cNvPr>
          <p:cNvSpPr>
            <a:spLocks noChangeArrowheads="1"/>
          </p:cNvSpPr>
          <p:nvPr/>
        </p:nvSpPr>
        <p:spPr bwMode="auto">
          <a:xfrm>
            <a:off x="914667" y="223045"/>
            <a:ext cx="76358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1pPr>
            <a:lvl2pPr marL="4572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2pPr>
            <a:lvl3pPr marL="9144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3pPr>
            <a:lvl4pPr marL="13716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4pPr>
            <a:lvl5pPr marL="1828800" algn="l" rtl="0" eaLnBrk="0" fontAlgn="base" hangingPunct="0">
              <a:spcBef>
                <a:spcPct val="0"/>
              </a:spcBef>
              <a:spcAft>
                <a:spcPct val="0"/>
              </a:spcAft>
              <a:defRPr kumimoji="1" sz="2400" kern="1200">
                <a:solidFill>
                  <a:schemeClr val="tx1"/>
                </a:solidFill>
                <a:latin typeface="Times New Roman" pitchFamily="18" charset="0"/>
                <a:ea typeface="新細明體" pitchFamily="18" charset="-120"/>
                <a:cs typeface="+mn-cs"/>
              </a:defRPr>
            </a:lvl5pPr>
            <a:lvl6pPr marL="2286000" algn="l" defTabSz="914400" rtl="0" eaLnBrk="1" latinLnBrk="0" hangingPunct="1">
              <a:defRPr kumimoji="1" sz="2400" kern="1200">
                <a:solidFill>
                  <a:schemeClr val="tx1"/>
                </a:solidFill>
                <a:latin typeface="Times New Roman" pitchFamily="18" charset="0"/>
                <a:ea typeface="新細明體" pitchFamily="18" charset="-120"/>
                <a:cs typeface="+mn-cs"/>
              </a:defRPr>
            </a:lvl6pPr>
            <a:lvl7pPr marL="2743200" algn="l" defTabSz="914400" rtl="0" eaLnBrk="1" latinLnBrk="0" hangingPunct="1">
              <a:defRPr kumimoji="1" sz="2400" kern="1200">
                <a:solidFill>
                  <a:schemeClr val="tx1"/>
                </a:solidFill>
                <a:latin typeface="Times New Roman" pitchFamily="18" charset="0"/>
                <a:ea typeface="新細明體" pitchFamily="18" charset="-120"/>
                <a:cs typeface="+mn-cs"/>
              </a:defRPr>
            </a:lvl7pPr>
            <a:lvl8pPr marL="3200400" algn="l" defTabSz="914400" rtl="0" eaLnBrk="1" latinLnBrk="0" hangingPunct="1">
              <a:defRPr kumimoji="1" sz="2400" kern="1200">
                <a:solidFill>
                  <a:schemeClr val="tx1"/>
                </a:solidFill>
                <a:latin typeface="Times New Roman" pitchFamily="18" charset="0"/>
                <a:ea typeface="新細明體" pitchFamily="18" charset="-120"/>
                <a:cs typeface="+mn-cs"/>
              </a:defRPr>
            </a:lvl8pPr>
            <a:lvl9pPr marL="3657600" algn="l" defTabSz="914400" rtl="0" eaLnBrk="1" latinLnBrk="0" hangingPunct="1">
              <a:defRPr kumimoji="1" sz="2400" kern="1200">
                <a:solidFill>
                  <a:schemeClr val="tx1"/>
                </a:solidFill>
                <a:latin typeface="Times New Roman" pitchFamily="18" charset="0"/>
                <a:ea typeface="新細明體" pitchFamily="18" charset="-120"/>
                <a:cs typeface="+mn-cs"/>
              </a:defRPr>
            </a:lvl9pPr>
          </a:lstStyle>
          <a:p>
            <a:pPr eaLnBrk="1" hangingPunct="1">
              <a:spcBef>
                <a:spcPct val="50000"/>
              </a:spcBef>
              <a:buFontTx/>
              <a:buNone/>
            </a:pPr>
            <a:r>
              <a:rPr lang="zh-TW" altLang="en-US" sz="1800" dirty="0"/>
              <a:t>薛丁格對波是認真的，他說波函數是我們對電子唯一的知識。</a:t>
            </a:r>
          </a:p>
        </p:txBody>
      </p:sp>
    </p:spTree>
    <p:extLst>
      <p:ext uri="{BB962C8B-B14F-4D97-AF65-F5344CB8AC3E}">
        <p14:creationId xmlns:p14="http://schemas.microsoft.com/office/powerpoint/2010/main" val="13815516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2163"/>
                                        </p:tgtEl>
                                        <p:attrNameLst>
                                          <p:attrName>style.visibility</p:attrName>
                                        </p:attrNameLst>
                                      </p:cBhvr>
                                      <p:to>
                                        <p:strVal val="visible"/>
                                      </p:to>
                                    </p:set>
                                    <p:anim calcmode="lin" valueType="num">
                                      <p:cBhvr additive="base">
                                        <p:cTn id="7" dur="500" fill="hold"/>
                                        <p:tgtEl>
                                          <p:spTgt spid="92163"/>
                                        </p:tgtEl>
                                        <p:attrNameLst>
                                          <p:attrName>ppt_x</p:attrName>
                                        </p:attrNameLst>
                                      </p:cBhvr>
                                      <p:tavLst>
                                        <p:tav tm="0">
                                          <p:val>
                                            <p:strVal val="#ppt_x"/>
                                          </p:val>
                                        </p:tav>
                                        <p:tav tm="100000">
                                          <p:val>
                                            <p:strVal val="#ppt_x"/>
                                          </p:val>
                                        </p:tav>
                                      </p:tavLst>
                                    </p:anim>
                                    <p:anim calcmode="lin" valueType="num">
                                      <p:cBhvr additive="base">
                                        <p:cTn id="8" dur="500" fill="hold"/>
                                        <p:tgtEl>
                                          <p:spTgt spid="9216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3" grpId="0"/>
      <p:bldP spid="2"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900at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7984" y="1743118"/>
            <a:ext cx="1828800" cy="126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圓形箭號 6"/>
          <p:cNvSpPr/>
          <p:nvPr/>
        </p:nvSpPr>
        <p:spPr>
          <a:xfrm>
            <a:off x="4396317" y="1233530"/>
            <a:ext cx="2471032" cy="1540668"/>
          </a:xfrm>
          <a:prstGeom prst="circularArrow">
            <a:avLst>
              <a:gd name="adj1" fmla="val 12500"/>
              <a:gd name="adj2" fmla="val 1142319"/>
              <a:gd name="adj3" fmla="val 20457681"/>
              <a:gd name="adj4" fmla="val 10800000"/>
              <a:gd name="adj5" fmla="val 1566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chemeClr val="tx1"/>
              </a:solidFill>
            </a:endParaRPr>
          </a:p>
        </p:txBody>
      </p:sp>
      <p:sp>
        <p:nvSpPr>
          <p:cNvPr id="8" name="橢圓 7"/>
          <p:cNvSpPr/>
          <p:nvPr/>
        </p:nvSpPr>
        <p:spPr>
          <a:xfrm>
            <a:off x="6439702" y="2098023"/>
            <a:ext cx="357188" cy="357187"/>
          </a:xfrm>
          <a:prstGeom prst="ellipse">
            <a:avLst/>
          </a:prstGeom>
          <a:solidFill>
            <a:schemeClr val="accent1">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algn="ctr" eaLnBrk="1" hangingPunct="1">
              <a:defRPr/>
            </a:pPr>
            <a:r>
              <a:rPr lang="en-US" altLang="zh-TW" sz="2800" dirty="0"/>
              <a:t>-</a:t>
            </a:r>
            <a:endParaRPr lang="zh-TW" altLang="en-US" sz="2800" dirty="0"/>
          </a:p>
        </p:txBody>
      </p:sp>
      <p:pic>
        <p:nvPicPr>
          <p:cNvPr id="9" name="Picture 8" descr="http://www.google.com/url?source=imglanding&amp;ct=img&amp;q=http://laboratorynews.files.wordpress.com/2010/11/electron.jpg&amp;sa=X&amp;ei=WsWEUIDyN4PZmAWQmICABQ&amp;ved=0CAwQ8wc&amp;usg=AFQjCNEz28Rbu36JFGofuKvyWvmTfIxB1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5997" y="1233530"/>
            <a:ext cx="2311400"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文字方塊 10"/>
          <p:cNvSpPr txBox="1"/>
          <p:nvPr/>
        </p:nvSpPr>
        <p:spPr bwMode="auto">
          <a:xfrm>
            <a:off x="1645050" y="4694838"/>
            <a:ext cx="51738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波的觀念似乎可以解釋電子的許多行為。</a:t>
            </a:r>
          </a:p>
        </p:txBody>
      </p:sp>
      <p:sp>
        <p:nvSpPr>
          <p:cNvPr id="12" name="文字方塊 10"/>
          <p:cNvSpPr txBox="1">
            <a:spLocks noChangeArrowheads="1"/>
          </p:cNvSpPr>
          <p:nvPr/>
        </p:nvSpPr>
        <p:spPr bwMode="auto">
          <a:xfrm>
            <a:off x="1645050" y="5214047"/>
            <a:ext cx="70314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latin typeface="Calibri" pitchFamily="34" charset="0"/>
              </a:rPr>
              <a:t>但回歸到起源，電子，畢竟看起來像一個粒子！它的存在有局域性。</a:t>
            </a:r>
          </a:p>
        </p:txBody>
      </p:sp>
      <p:sp>
        <p:nvSpPr>
          <p:cNvPr id="13" name="文字方塊 12"/>
          <p:cNvSpPr txBox="1"/>
          <p:nvPr/>
        </p:nvSpPr>
        <p:spPr bwMode="auto">
          <a:xfrm>
            <a:off x="1645050" y="5733256"/>
            <a:ext cx="559124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如果不能解釋這個性質，電子的波性是有問題的！</a:t>
            </a:r>
          </a:p>
        </p:txBody>
      </p:sp>
    </p:spTree>
    <p:extLst>
      <p:ext uri="{BB962C8B-B14F-4D97-AF65-F5344CB8AC3E}">
        <p14:creationId xmlns:p14="http://schemas.microsoft.com/office/powerpoint/2010/main" val="413191066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f39_08"/>
          <p:cNvPicPr>
            <a:picLocks noChangeAspect="1" noChangeArrowheads="1"/>
          </p:cNvPicPr>
          <p:nvPr/>
        </p:nvPicPr>
        <p:blipFill>
          <a:blip r:embed="rId2">
            <a:extLst>
              <a:ext uri="{28A0092B-C50C-407E-A947-70E740481C1C}">
                <a14:useLocalDpi xmlns:a14="http://schemas.microsoft.com/office/drawing/2010/main" val="0"/>
              </a:ext>
            </a:extLst>
          </a:blip>
          <a:srcRect l="7692" r="50769" b="70129"/>
          <a:stretch>
            <a:fillRect/>
          </a:stretch>
        </p:blipFill>
        <p:spPr bwMode="auto">
          <a:xfrm>
            <a:off x="1476932" y="1701265"/>
            <a:ext cx="2098748" cy="993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2"/>
          <p:cNvSpPr txBox="1">
            <a:spLocks noChangeArrowheads="1"/>
          </p:cNvSpPr>
          <p:nvPr/>
        </p:nvSpPr>
        <p:spPr bwMode="auto">
          <a:xfrm>
            <a:off x="1410984" y="2953182"/>
            <a:ext cx="64090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薛丁格得回答以下的問題：</a:t>
            </a:r>
          </a:p>
        </p:txBody>
      </p:sp>
      <p:sp>
        <p:nvSpPr>
          <p:cNvPr id="6" name="矩形 5"/>
          <p:cNvSpPr/>
          <p:nvPr/>
        </p:nvSpPr>
        <p:spPr>
          <a:xfrm>
            <a:off x="1403648" y="3494802"/>
            <a:ext cx="6822504" cy="369332"/>
          </a:xfrm>
          <a:prstGeom prst="rect">
            <a:avLst/>
          </a:prstGeom>
        </p:spPr>
        <p:txBody>
          <a:bodyPr wrap="square">
            <a:spAutoFit/>
          </a:bodyPr>
          <a:lstStyle/>
          <a:p>
            <a:r>
              <a:rPr lang="zh-TW" altLang="en-US" sz="1800" dirty="0"/>
              <a:t>如果電子是波，那為什麼會看起來像顆粒狀的</a:t>
            </a:r>
            <a:r>
              <a:rPr lang="zh-TW" altLang="en-US" sz="1800" dirty="0">
                <a:solidFill>
                  <a:srgbClr val="FF0000"/>
                </a:solidFill>
              </a:rPr>
              <a:t>粒子</a:t>
            </a:r>
            <a:r>
              <a:rPr lang="zh-TW" altLang="en-US" sz="1800" dirty="0"/>
              <a:t>呢？</a:t>
            </a:r>
          </a:p>
        </p:txBody>
      </p:sp>
      <p:sp>
        <p:nvSpPr>
          <p:cNvPr id="2" name="TextBox 1">
            <a:extLst>
              <a:ext uri="{FF2B5EF4-FFF2-40B4-BE49-F238E27FC236}">
                <a16:creationId xmlns:a16="http://schemas.microsoft.com/office/drawing/2014/main" id="{2FE6729D-2A0E-7B66-F0E3-64969336CA31}"/>
              </a:ext>
            </a:extLst>
          </p:cNvPr>
          <p:cNvSpPr txBox="1"/>
          <p:nvPr/>
        </p:nvSpPr>
        <p:spPr>
          <a:xfrm>
            <a:off x="1403648" y="4036422"/>
            <a:ext cx="7409488"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無論是電子繞射、或是雙狹縫干涉實驗，電子被看到時，都是顆粒狀</a:t>
            </a:r>
            <a:r>
              <a:rPr lang="en-US" sz="1800" dirty="0">
                <a:latin typeface="+mj-lt"/>
                <a:ea typeface="PMingLiU" panose="02020500000000000000" pitchFamily="18" charset="-120"/>
              </a:rPr>
              <a:t>。</a:t>
            </a:r>
          </a:p>
        </p:txBody>
      </p:sp>
      <p:sp>
        <p:nvSpPr>
          <p:cNvPr id="4" name="TextBox 3">
            <a:extLst>
              <a:ext uri="{FF2B5EF4-FFF2-40B4-BE49-F238E27FC236}">
                <a16:creationId xmlns:a16="http://schemas.microsoft.com/office/drawing/2014/main" id="{DBE60666-D2C9-4ED1-B74C-53E253CBC897}"/>
              </a:ext>
            </a:extLst>
          </p:cNvPr>
          <p:cNvSpPr txBox="1"/>
          <p:nvPr/>
        </p:nvSpPr>
        <p:spPr>
          <a:xfrm>
            <a:off x="1403648" y="4579665"/>
            <a:ext cx="4896544" cy="369332"/>
          </a:xfrm>
          <a:prstGeom prst="rect">
            <a:avLst/>
          </a:prstGeom>
          <a:noFill/>
        </p:spPr>
        <p:txBody>
          <a:bodyPr wrap="square" rtlCol="0">
            <a:spAutoFit/>
          </a:bodyPr>
          <a:lstStyle/>
          <a:p>
            <a:pPr algn="l"/>
            <a:r>
              <a:rPr lang="en-US" sz="1800" dirty="0" err="1">
                <a:latin typeface="+mj-lt"/>
                <a:ea typeface="PMingLiU" panose="02020500000000000000" pitchFamily="18" charset="-120"/>
              </a:rPr>
              <a:t>它的存在局限在空間很小的範圍內</a:t>
            </a:r>
            <a:r>
              <a:rPr lang="en-US" sz="1800" dirty="0">
                <a:latin typeface="+mj-lt"/>
                <a:ea typeface="PMingLiU" panose="02020500000000000000" pitchFamily="18" charset="-120"/>
              </a:rPr>
              <a:t>！</a:t>
            </a:r>
          </a:p>
        </p:txBody>
      </p:sp>
    </p:spTree>
    <p:extLst>
      <p:ext uri="{BB962C8B-B14F-4D97-AF65-F5344CB8AC3E}">
        <p14:creationId xmlns:p14="http://schemas.microsoft.com/office/powerpoint/2010/main" val="157274076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ext Box 2"/>
          <p:cNvSpPr txBox="1">
            <a:spLocks noChangeArrowheads="1"/>
          </p:cNvSpPr>
          <p:nvPr/>
        </p:nvSpPr>
        <p:spPr bwMode="auto">
          <a:xfrm>
            <a:off x="3536156" y="4272739"/>
            <a:ext cx="26200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solidFill>
                  <a:srgbClr val="FF0000"/>
                </a:solidFill>
              </a:rPr>
              <a:t>稱為波包  </a:t>
            </a:r>
            <a:r>
              <a:rPr lang="en-US" altLang="zh-TW" sz="1800" dirty="0">
                <a:solidFill>
                  <a:srgbClr val="FF0000"/>
                </a:solidFill>
              </a:rPr>
              <a:t>Wave Packet</a:t>
            </a:r>
            <a:endParaRPr lang="zh-TW" altLang="en-US" sz="1800" dirty="0">
              <a:solidFill>
                <a:srgbClr val="FF0000"/>
              </a:solidFill>
            </a:endParaRPr>
          </a:p>
        </p:txBody>
      </p:sp>
      <p:sp>
        <p:nvSpPr>
          <p:cNvPr id="158723" name="Text Box 5"/>
          <p:cNvSpPr txBox="1">
            <a:spLocks noChangeArrowheads="1"/>
          </p:cNvSpPr>
          <p:nvPr/>
        </p:nvSpPr>
        <p:spPr bwMode="auto">
          <a:xfrm>
            <a:off x="539552" y="3847699"/>
            <a:ext cx="82809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kumimoji="0" lang="zh-TW" altLang="en-US" sz="1800" dirty="0"/>
              <a:t>薛丁格主張：電子看來像一</a:t>
            </a:r>
            <a:r>
              <a:rPr lang="zh-TW" altLang="en-US" sz="1800" dirty="0"/>
              <a:t>個顆粒，是因此時它的波函數只在小範圍內不為零。</a:t>
            </a:r>
          </a:p>
        </p:txBody>
      </p:sp>
      <p:sp>
        <p:nvSpPr>
          <p:cNvPr id="158724" name="Oval 7"/>
          <p:cNvSpPr>
            <a:spLocks noChangeArrowheads="1"/>
          </p:cNvSpPr>
          <p:nvPr/>
        </p:nvSpPr>
        <p:spPr bwMode="auto">
          <a:xfrm>
            <a:off x="2082552" y="2352045"/>
            <a:ext cx="242887" cy="230187"/>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graphicFrame>
        <p:nvGraphicFramePr>
          <p:cNvPr id="158725" name="Object 8"/>
          <p:cNvGraphicFramePr>
            <a:graphicFrameLocks noChangeAspect="1"/>
          </p:cNvGraphicFramePr>
          <p:nvPr>
            <p:extLst>
              <p:ext uri="{D42A27DB-BD31-4B8C-83A1-F6EECF244321}">
                <p14:modId xmlns:p14="http://schemas.microsoft.com/office/powerpoint/2010/main" val="2735740673"/>
              </p:ext>
            </p:extLst>
          </p:nvPr>
        </p:nvGraphicFramePr>
        <p:xfrm>
          <a:off x="3082677" y="2280607"/>
          <a:ext cx="360362" cy="360363"/>
        </p:xfrm>
        <a:graphic>
          <a:graphicData uri="http://schemas.openxmlformats.org/presentationml/2006/ole">
            <mc:AlternateContent xmlns:mc="http://schemas.openxmlformats.org/markup-compatibility/2006">
              <mc:Choice xmlns:v="urn:schemas-microsoft-com:vml" Requires="v">
                <p:oleObj name="方程式" r:id="rId2" imgW="126725" imgH="126725" progId="Equation.3">
                  <p:embed/>
                </p:oleObj>
              </mc:Choice>
              <mc:Fallback>
                <p:oleObj name="方程式" r:id="rId2" imgW="126725" imgH="126725" progId="Equation.3">
                  <p:embed/>
                  <p:pic>
                    <p:nvPicPr>
                      <p:cNvPr id="158725" name="Object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2677" y="2280607"/>
                        <a:ext cx="360362"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pic>
        <p:nvPicPr>
          <p:cNvPr id="158726" name="Picture 4" descr="C:\Users\Chia-Hung Chang\Downloads\Data\Knight\Media\Chapter40\Images\40_17Figure-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9952" y="1128082"/>
            <a:ext cx="3024187"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5">
            <a:extLst>
              <a:ext uri="{FF2B5EF4-FFF2-40B4-BE49-F238E27FC236}">
                <a16:creationId xmlns:a16="http://schemas.microsoft.com/office/drawing/2014/main" id="{D97852DB-A544-C639-33AD-0CD38BCC0A61}"/>
              </a:ext>
            </a:extLst>
          </p:cNvPr>
          <p:cNvSpPr txBox="1">
            <a:spLocks noChangeArrowheads="1"/>
          </p:cNvSpPr>
          <p:nvPr/>
        </p:nvSpPr>
        <p:spPr bwMode="auto">
          <a:xfrm>
            <a:off x="539552" y="4721865"/>
            <a:ext cx="82809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kumimoji="0" lang="zh-TW" altLang="en-US" sz="1800" dirty="0"/>
              <a:t>薛丁格內心隱藏的期待：一顆電子的電荷與質量，會根據波的強度抹在空間中。</a:t>
            </a:r>
            <a:endParaRPr lang="zh-TW" altLang="en-US" sz="1800" dirty="0"/>
          </a:p>
        </p:txBody>
      </p:sp>
      <p:sp>
        <p:nvSpPr>
          <p:cNvPr id="3" name="Text Box 5">
            <a:extLst>
              <a:ext uri="{FF2B5EF4-FFF2-40B4-BE49-F238E27FC236}">
                <a16:creationId xmlns:a16="http://schemas.microsoft.com/office/drawing/2014/main" id="{08A0A055-6F88-CB21-50BE-697BAA442CB4}"/>
              </a:ext>
            </a:extLst>
          </p:cNvPr>
          <p:cNvSpPr txBox="1">
            <a:spLocks noChangeArrowheads="1"/>
          </p:cNvSpPr>
          <p:nvPr/>
        </p:nvSpPr>
        <p:spPr bwMode="auto">
          <a:xfrm>
            <a:off x="539552" y="5182650"/>
            <a:ext cx="82809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kumimoji="0" lang="zh-TW" altLang="en-US" sz="1800" dirty="0"/>
              <a:t>抹這個動作，</a:t>
            </a:r>
            <a:r>
              <a:rPr kumimoji="0" lang="en-US" altLang="zh-TW" sz="1800" dirty="0"/>
              <a:t>smear</a:t>
            </a:r>
            <a:r>
              <a:rPr kumimoji="0" lang="zh-TW" altLang="en-US" sz="1800" dirty="0"/>
              <a:t>，代表電荷質量有一個分佈，但範圍很小，遠看如一個點。</a:t>
            </a:r>
            <a:endParaRPr lang="zh-TW" altLang="en-US" sz="1800" dirty="0"/>
          </a:p>
        </p:txBody>
      </p:sp>
    </p:spTree>
    <p:extLst>
      <p:ext uri="{BB962C8B-B14F-4D97-AF65-F5344CB8AC3E}">
        <p14:creationId xmlns:p14="http://schemas.microsoft.com/office/powerpoint/2010/main" val="132837507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9" name="Picture 3" descr="4019b"/>
          <p:cNvPicPr>
            <a:picLocks noChangeAspect="1" noChangeArrowheads="1"/>
          </p:cNvPicPr>
          <p:nvPr/>
        </p:nvPicPr>
        <p:blipFill>
          <a:blip r:embed="rId2" cstate="print">
            <a:extLst>
              <a:ext uri="{28A0092B-C50C-407E-A947-70E740481C1C}">
                <a14:useLocalDpi xmlns:a14="http://schemas.microsoft.com/office/drawing/2010/main" val="0"/>
              </a:ext>
            </a:extLst>
          </a:blip>
          <a:srcRect b="16411"/>
          <a:stretch>
            <a:fillRect/>
          </a:stretch>
        </p:blipFill>
        <p:spPr bwMode="auto">
          <a:xfrm>
            <a:off x="2457508" y="828549"/>
            <a:ext cx="3560649" cy="2021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1" name="Text Box 9"/>
          <p:cNvSpPr txBox="1">
            <a:spLocks noChangeArrowheads="1"/>
          </p:cNvSpPr>
          <p:nvPr/>
        </p:nvSpPr>
        <p:spPr bwMode="auto">
          <a:xfrm>
            <a:off x="636616" y="398945"/>
            <a:ext cx="3816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dirty="0"/>
              <a:t>將波長有些微差距的波疊加：</a:t>
            </a:r>
            <a:r>
              <a:rPr lang="en-US" altLang="zh-TW" sz="1800" dirty="0"/>
              <a:t>Beat</a:t>
            </a:r>
            <a:endParaRPr lang="zh-TW" altLang="en-US" sz="1800" dirty="0"/>
          </a:p>
        </p:txBody>
      </p:sp>
      <p:pic>
        <p:nvPicPr>
          <p:cNvPr id="17420" name="Picture 12" descr="C:\Users\Chia-Hung Chang\Downloads\Data\Knight\Media\Chapter40\Images\40_14Figure-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2336" y="3034213"/>
            <a:ext cx="3560648" cy="274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5" name="矩形 8"/>
          <p:cNvSpPr>
            <a:spLocks noChangeArrowheads="1"/>
          </p:cNvSpPr>
          <p:nvPr/>
        </p:nvSpPr>
        <p:spPr bwMode="auto">
          <a:xfrm>
            <a:off x="636616" y="5895259"/>
            <a:ext cx="832787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將波長類似的波疊加起來，可以製造出只在一個小範圍內波函數不為零的波包！</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420"/>
                                        </p:tgtEl>
                                        <p:attrNameLst>
                                          <p:attrName>style.visibility</p:attrName>
                                        </p:attrNameLst>
                                      </p:cBhvr>
                                      <p:to>
                                        <p:strVal val="visible"/>
                                      </p:to>
                                    </p:set>
                                    <p:anim calcmode="lin" valueType="num">
                                      <p:cBhvr additive="base">
                                        <p:cTn id="7" dur="500" fill="hold"/>
                                        <p:tgtEl>
                                          <p:spTgt spid="17420"/>
                                        </p:tgtEl>
                                        <p:attrNameLst>
                                          <p:attrName>ppt_x</p:attrName>
                                        </p:attrNameLst>
                                      </p:cBhvr>
                                      <p:tavLst>
                                        <p:tav tm="0">
                                          <p:val>
                                            <p:strVal val="#ppt_x"/>
                                          </p:val>
                                        </p:tav>
                                        <p:tav tm="100000">
                                          <p:val>
                                            <p:strVal val="#ppt_x"/>
                                          </p:val>
                                        </p:tav>
                                      </p:tavLst>
                                    </p:anim>
                                    <p:anim calcmode="lin" valueType="num">
                                      <p:cBhvr additive="base">
                                        <p:cTn id="8" dur="500" fill="hold"/>
                                        <p:tgtEl>
                                          <p:spTgt spid="174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7705"/>
                                        </p:tgtEl>
                                        <p:attrNameLst>
                                          <p:attrName>style.visibility</p:attrName>
                                        </p:attrNameLst>
                                      </p:cBhvr>
                                      <p:to>
                                        <p:strVal val="visible"/>
                                      </p:to>
                                    </p:set>
                                    <p:anim calcmode="lin" valueType="num">
                                      <p:cBhvr additive="base">
                                        <p:cTn id="11" dur="500" fill="hold"/>
                                        <p:tgtEl>
                                          <p:spTgt spid="157705"/>
                                        </p:tgtEl>
                                        <p:attrNameLst>
                                          <p:attrName>ppt_x</p:attrName>
                                        </p:attrNameLst>
                                      </p:cBhvr>
                                      <p:tavLst>
                                        <p:tav tm="0">
                                          <p:val>
                                            <p:strVal val="#ppt_x"/>
                                          </p:val>
                                        </p:tav>
                                        <p:tav tm="100000">
                                          <p:val>
                                            <p:strVal val="#ppt_x"/>
                                          </p:val>
                                        </p:tav>
                                      </p:tavLst>
                                    </p:anim>
                                    <p:anim calcmode="lin" valueType="num">
                                      <p:cBhvr additive="base">
                                        <p:cTn id="12" dur="500" fill="hold"/>
                                        <p:tgtEl>
                                          <p:spTgt spid="1577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05"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3728" y="1382534"/>
            <a:ext cx="4894312" cy="2447156"/>
          </a:xfrm>
          <a:prstGeom prst="rect">
            <a:avLst/>
          </a:prstGeom>
        </p:spPr>
      </p:pic>
      <p:sp>
        <p:nvSpPr>
          <p:cNvPr id="3" name="文字方塊 8"/>
          <p:cNvSpPr txBox="1">
            <a:spLocks noChangeArrowheads="1"/>
          </p:cNvSpPr>
          <p:nvPr/>
        </p:nvSpPr>
        <p:spPr bwMode="auto">
          <a:xfrm>
            <a:off x="2050604" y="4118838"/>
            <a:ext cx="504056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妙的是波包移動的速度不是波速，而是群速度！</a:t>
            </a:r>
          </a:p>
        </p:txBody>
      </p:sp>
      <mc:AlternateContent xmlns:mc="http://schemas.openxmlformats.org/markup-compatibility/2006" xmlns:a14="http://schemas.microsoft.com/office/drawing/2010/main">
        <mc:Choice Requires="a14">
          <p:sp>
            <p:nvSpPr>
              <p:cNvPr id="4" name="文字方塊 3"/>
              <p:cNvSpPr txBox="1"/>
              <p:nvPr/>
            </p:nvSpPr>
            <p:spPr bwMode="auto">
              <a:xfrm>
                <a:off x="4036667" y="4694902"/>
                <a:ext cx="1068434" cy="617220"/>
              </a:xfrm>
              <a:prstGeom prst="rect">
                <a:avLst/>
              </a:prstGeom>
              <a:solidFill>
                <a:srgbClr val="FFFF00"/>
              </a:solidFill>
              <a:ln>
                <a:noFill/>
              </a:ln>
            </p:spPr>
            <p:txBody>
              <a:bodyPr wrap="none" rtlCol="0">
                <a:spAutoFit/>
              </a:bodyPr>
              <a:lstStyle/>
              <a:p>
                <a:pPr eaLnBrk="1" hangingPunct="1">
                  <a:spcBef>
                    <a:spcPct val="0"/>
                  </a:spcBef>
                  <a:buFontTx/>
                  <a:buNone/>
                </a:pPr>
                <a14:m>
                  <m:oMathPara xmlns:m="http://schemas.openxmlformats.org/officeDocument/2006/math">
                    <m:oMathParaPr>
                      <m:jc m:val="centerGroup"/>
                    </m:oMathParaPr>
                    <m:oMath xmlns:m="http://schemas.openxmlformats.org/officeDocument/2006/math">
                      <m:sSub>
                        <m:sSubPr>
                          <m:ctrlPr>
                            <a:rPr lang="en-US" altLang="zh-CN" sz="1800" i="1" smtClean="0">
                              <a:latin typeface="Cambria Math" panose="02040503050406030204" pitchFamily="18" charset="0"/>
                            </a:rPr>
                          </m:ctrlPr>
                        </m:sSubPr>
                        <m:e>
                          <m:r>
                            <a:rPr lang="en-US" altLang="zh-CN" sz="1800" b="0" i="1" smtClean="0">
                              <a:latin typeface="Cambria Math"/>
                            </a:rPr>
                            <m:t>𝑣</m:t>
                          </m:r>
                        </m:e>
                        <m:sub>
                          <m:r>
                            <a:rPr lang="en-US" altLang="zh-CN" sz="1800" b="0" i="1" smtClean="0">
                              <a:latin typeface="Cambria Math"/>
                            </a:rPr>
                            <m:t>𝑔</m:t>
                          </m:r>
                        </m:sub>
                      </m:sSub>
                      <m:r>
                        <a:rPr lang="en-US" altLang="zh-CN" sz="1800" b="0" i="1" smtClean="0">
                          <a:latin typeface="Cambria Math"/>
                        </a:rPr>
                        <m:t>=</m:t>
                      </m:r>
                      <m:f>
                        <m:fPr>
                          <m:ctrlPr>
                            <a:rPr lang="en-US" altLang="zh-CN" sz="1800" b="0" i="1" smtClean="0">
                              <a:latin typeface="Cambria Math" panose="02040503050406030204" pitchFamily="18" charset="0"/>
                            </a:rPr>
                          </m:ctrlPr>
                        </m:fPr>
                        <m:num>
                          <m:r>
                            <a:rPr lang="zh-CN" altLang="en-US" sz="1800" b="0" i="1" smtClean="0">
                              <a:latin typeface="Cambria Math"/>
                            </a:rPr>
                            <m:t>𝜕𝜔</m:t>
                          </m:r>
                        </m:num>
                        <m:den>
                          <m:r>
                            <a:rPr lang="zh-CN" altLang="en-US" sz="1800" b="0" i="1" smtClean="0">
                              <a:latin typeface="Cambria Math"/>
                            </a:rPr>
                            <m:t>𝜕</m:t>
                          </m:r>
                          <m:r>
                            <a:rPr lang="en-US" altLang="zh-CN" sz="1800" b="0" i="1" smtClean="0">
                              <a:latin typeface="Cambria Math"/>
                            </a:rPr>
                            <m:t>𝑘</m:t>
                          </m:r>
                        </m:den>
                      </m:f>
                    </m:oMath>
                  </m:oMathPara>
                </a14:m>
                <a:endParaRPr lang="zh-CN" altLang="en-US" sz="1800" dirty="0"/>
              </a:p>
            </p:txBody>
          </p:sp>
        </mc:Choice>
        <mc:Fallback xmlns="">
          <p:sp>
            <p:nvSpPr>
              <p:cNvPr id="4" name="文字方塊 3"/>
              <p:cNvSpPr txBox="1">
                <a:spLocks noRot="1" noChangeAspect="1" noMove="1" noResize="1" noEditPoints="1" noAdjustHandles="1" noChangeArrowheads="1" noChangeShapeType="1" noTextEdit="1"/>
              </p:cNvSpPr>
              <p:nvPr/>
            </p:nvSpPr>
            <p:spPr bwMode="auto">
              <a:xfrm>
                <a:off x="4036667" y="4694902"/>
                <a:ext cx="1068434" cy="617220"/>
              </a:xfrm>
              <a:prstGeom prst="rect">
                <a:avLst/>
              </a:prstGeom>
              <a:blipFill rotWithShape="1">
                <a:blip r:embed="rId3"/>
                <a:stretch>
                  <a:fillRect/>
                </a:stretch>
              </a:blipFill>
              <a:ln>
                <a:noFill/>
              </a:ln>
              <a:extLst/>
            </p:spPr>
            <p:txBody>
              <a:bodyPr/>
              <a:lstStyle/>
              <a:p>
                <a:r>
                  <a:rPr lang="zh-CN" altLang="en-US">
                    <a:noFill/>
                  </a:rPr>
                  <a:t> </a:t>
                </a:r>
              </a:p>
            </p:txBody>
          </p:sp>
        </mc:Fallback>
      </mc:AlternateContent>
    </p:spTree>
    <p:extLst>
      <p:ext uri="{BB962C8B-B14F-4D97-AF65-F5344CB8AC3E}">
        <p14:creationId xmlns:p14="http://schemas.microsoft.com/office/powerpoint/2010/main" val="172814481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ext Box 2"/>
          <p:cNvSpPr txBox="1">
            <a:spLocks noChangeArrowheads="1"/>
          </p:cNvSpPr>
          <p:nvPr/>
        </p:nvSpPr>
        <p:spPr bwMode="auto">
          <a:xfrm>
            <a:off x="3439535" y="645731"/>
            <a:ext cx="20716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lang="zh-TW" altLang="en-US" sz="1800">
                <a:solidFill>
                  <a:srgbClr val="FF0000"/>
                </a:solidFill>
              </a:rPr>
              <a:t>波包  </a:t>
            </a:r>
            <a:r>
              <a:rPr lang="en-US" altLang="zh-TW" sz="1800">
                <a:solidFill>
                  <a:srgbClr val="FF0000"/>
                </a:solidFill>
              </a:rPr>
              <a:t>Wave Packet</a:t>
            </a:r>
            <a:endParaRPr lang="zh-TW" altLang="en-US" sz="1800">
              <a:solidFill>
                <a:srgbClr val="FF0000"/>
              </a:solidFill>
            </a:endParaRPr>
          </a:p>
        </p:txBody>
      </p:sp>
      <p:sp>
        <p:nvSpPr>
          <p:cNvPr id="158723" name="Text Box 5"/>
          <p:cNvSpPr txBox="1">
            <a:spLocks noChangeArrowheads="1"/>
          </p:cNvSpPr>
          <p:nvPr/>
        </p:nvSpPr>
        <p:spPr bwMode="auto">
          <a:xfrm>
            <a:off x="1763689" y="4830778"/>
            <a:ext cx="37786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50000"/>
              </a:spcBef>
              <a:buFontTx/>
              <a:buNone/>
            </a:pPr>
            <a:r>
              <a:rPr kumimoji="0" lang="zh-TW" altLang="en-US" sz="1800" dirty="0"/>
              <a:t>薛丁格主張</a:t>
            </a:r>
            <a:r>
              <a:rPr lang="zh-TW" altLang="en-US" sz="1800" dirty="0"/>
              <a:t>粒子就是波包！</a:t>
            </a:r>
          </a:p>
        </p:txBody>
      </p:sp>
      <p:sp>
        <p:nvSpPr>
          <p:cNvPr id="158724" name="Oval 7"/>
          <p:cNvSpPr>
            <a:spLocks noChangeArrowheads="1"/>
          </p:cNvSpPr>
          <p:nvPr/>
        </p:nvSpPr>
        <p:spPr bwMode="auto">
          <a:xfrm>
            <a:off x="1434480" y="2484692"/>
            <a:ext cx="242887" cy="230187"/>
          </a:xfrm>
          <a:prstGeom prst="ellipse">
            <a:avLst/>
          </a:prstGeom>
          <a:solidFill>
            <a:schemeClr val="accent1"/>
          </a:solidFill>
          <a:ln w="9525">
            <a:solidFill>
              <a:schemeClr val="tx1"/>
            </a:solidFill>
            <a:round/>
            <a:headEnd/>
            <a:tailEnd/>
          </a:ln>
        </p:spPr>
        <p:txBody>
          <a:bodyPr wrap="none" anchor="ct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endParaRPr lang="zh-TW" altLang="en-US" sz="2400"/>
          </a:p>
        </p:txBody>
      </p:sp>
      <p:graphicFrame>
        <p:nvGraphicFramePr>
          <p:cNvPr id="158725" name="Object 8"/>
          <p:cNvGraphicFramePr>
            <a:graphicFrameLocks noChangeAspect="1"/>
          </p:cNvGraphicFramePr>
          <p:nvPr>
            <p:extLst>
              <p:ext uri="{D42A27DB-BD31-4B8C-83A1-F6EECF244321}">
                <p14:modId xmlns:p14="http://schemas.microsoft.com/office/powerpoint/2010/main" val="2935149993"/>
              </p:ext>
            </p:extLst>
          </p:nvPr>
        </p:nvGraphicFramePr>
        <p:xfrm>
          <a:off x="2434605" y="2413254"/>
          <a:ext cx="360362" cy="360363"/>
        </p:xfrm>
        <a:graphic>
          <a:graphicData uri="http://schemas.openxmlformats.org/presentationml/2006/ole">
            <mc:AlternateContent xmlns:mc="http://schemas.openxmlformats.org/markup-compatibility/2006">
              <mc:Choice xmlns:v="urn:schemas-microsoft-com:vml" Requires="v">
                <p:oleObj name="方程式" r:id="rId2" imgW="126725" imgH="126725" progId="Equation.3">
                  <p:embed/>
                </p:oleObj>
              </mc:Choice>
              <mc:Fallback>
                <p:oleObj name="方程式" r:id="rId2" imgW="126725" imgH="126725" progId="Equation.3">
                  <p:embed/>
                  <p:pic>
                    <p:nvPicPr>
                      <p:cNvPr id="158725" name="Object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4605" y="2413254"/>
                        <a:ext cx="360362" cy="360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pic>
        <p:nvPicPr>
          <p:cNvPr id="158726" name="Picture 4" descr="C:\Users\Chia-Hung Chang\Downloads\Data\Knight\Media\Chapter40\Images\40_17Figure-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1880" y="1260729"/>
            <a:ext cx="3024187"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字方塊 1"/>
          <p:cNvSpPr txBox="1"/>
          <p:nvPr/>
        </p:nvSpPr>
        <p:spPr bwMode="auto">
          <a:xfrm>
            <a:off x="1763688" y="5372100"/>
            <a:ext cx="40324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這個想法是部分完全正確，部分錯誤。</a:t>
            </a:r>
          </a:p>
        </p:txBody>
      </p:sp>
      <p:sp>
        <p:nvSpPr>
          <p:cNvPr id="9" name="文字方塊 8"/>
          <p:cNvSpPr txBox="1">
            <a:spLocks noChangeArrowheads="1"/>
          </p:cNvSpPr>
          <p:nvPr/>
        </p:nvSpPr>
        <p:spPr bwMode="auto">
          <a:xfrm>
            <a:off x="1763688" y="4301636"/>
            <a:ext cx="52513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itchFamily="18" charset="0"/>
                <a:ea typeface="新細明體" pitchFamily="18" charset="-120"/>
              </a:defRPr>
            </a:lvl1pPr>
            <a:lvl2pPr marL="742950" indent="-285750">
              <a:spcBef>
                <a:spcPct val="20000"/>
              </a:spcBef>
              <a:buChar char="–"/>
              <a:defRPr kumimoji="1" sz="2800">
                <a:solidFill>
                  <a:schemeClr val="tx1"/>
                </a:solidFill>
                <a:latin typeface="Times New Roman" pitchFamily="18" charset="0"/>
                <a:ea typeface="新細明體" pitchFamily="18" charset="-120"/>
              </a:defRPr>
            </a:lvl2pPr>
            <a:lvl3pPr marL="1143000" indent="-228600">
              <a:spcBef>
                <a:spcPct val="20000"/>
              </a:spcBef>
              <a:buChar char="•"/>
              <a:defRPr kumimoji="1" sz="2400">
                <a:solidFill>
                  <a:schemeClr val="tx1"/>
                </a:solidFill>
                <a:latin typeface="Times New Roman" pitchFamily="18" charset="0"/>
                <a:ea typeface="新細明體" pitchFamily="18" charset="-120"/>
              </a:defRPr>
            </a:lvl3pPr>
            <a:lvl4pPr marL="1600200" indent="-228600">
              <a:spcBef>
                <a:spcPct val="20000"/>
              </a:spcBef>
              <a:buChar char="–"/>
              <a:defRPr kumimoji="1" sz="2000">
                <a:solidFill>
                  <a:schemeClr val="tx1"/>
                </a:solidFill>
                <a:latin typeface="Times New Roman" pitchFamily="18" charset="0"/>
                <a:ea typeface="新細明體" pitchFamily="18" charset="-120"/>
              </a:defRPr>
            </a:lvl4pPr>
            <a:lvl5pPr marL="2057400" indent="-228600">
              <a:spcBef>
                <a:spcPct val="20000"/>
              </a:spcBef>
              <a:buChar char="»"/>
              <a:defRPr kumimoji="1" sz="2000">
                <a:solidFill>
                  <a:schemeClr val="tx1"/>
                </a:solidFill>
                <a:latin typeface="Times New Roman" pitchFamily="18" charset="0"/>
                <a:ea typeface="新細明體" pitchFamily="18" charset="-120"/>
              </a:defRPr>
            </a:lvl5pPr>
            <a:lvl6pPr marL="25146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6pPr>
            <a:lvl7pPr marL="29718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7pPr>
            <a:lvl8pPr marL="34290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8pPr>
            <a:lvl9pPr marL="3886200" indent="-228600" eaLnBrk="0" fontAlgn="base" hangingPunct="0">
              <a:spcBef>
                <a:spcPct val="20000"/>
              </a:spcBef>
              <a:spcAft>
                <a:spcPct val="0"/>
              </a:spcAft>
              <a:buChar char="»"/>
              <a:defRPr kumimoji="1" sz="2000">
                <a:solidFill>
                  <a:schemeClr val="tx1"/>
                </a:solidFill>
                <a:latin typeface="Times New Roman" pitchFamily="18" charset="0"/>
                <a:ea typeface="新細明體" pitchFamily="18" charset="-120"/>
              </a:defRPr>
            </a:lvl9pPr>
          </a:lstStyle>
          <a:p>
            <a:pPr eaLnBrk="1" hangingPunct="1">
              <a:spcBef>
                <a:spcPct val="0"/>
              </a:spcBef>
              <a:buFontTx/>
              <a:buNone/>
            </a:pPr>
            <a:r>
              <a:rPr lang="zh-TW" altLang="en-US" sz="1800" dirty="0"/>
              <a:t>電子波包的群速度，計算後正好就是電子速度！</a:t>
            </a:r>
          </a:p>
        </p:txBody>
      </p:sp>
      <p:pic>
        <p:nvPicPr>
          <p:cNvPr id="3" name="Picture 6" descr="41bio1">
            <a:extLst>
              <a:ext uri="{FF2B5EF4-FFF2-40B4-BE49-F238E27FC236}">
                <a16:creationId xmlns:a16="http://schemas.microsoft.com/office/drawing/2014/main" id="{722D44CD-69F2-6050-F854-10F708F3A7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4248" y="3429000"/>
            <a:ext cx="1611312"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f39_08">
            <a:extLst>
              <a:ext uri="{FF2B5EF4-FFF2-40B4-BE49-F238E27FC236}">
                <a16:creationId xmlns:a16="http://schemas.microsoft.com/office/drawing/2014/main" id="{F91AA326-4A23-6F66-C46C-B2A9D9E6F9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7692" r="50769" b="70129"/>
          <a:stretch>
            <a:fillRect/>
          </a:stretch>
        </p:blipFill>
        <p:spPr bwMode="auto">
          <a:xfrm>
            <a:off x="6804248" y="5372100"/>
            <a:ext cx="2098748" cy="993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40bio3">
            <a:extLst>
              <a:ext uri="{FF2B5EF4-FFF2-40B4-BE49-F238E27FC236}">
                <a16:creationId xmlns:a16="http://schemas.microsoft.com/office/drawing/2014/main" id="{E045F07A-344E-3114-B81D-0151C98EBD9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4248" y="1239810"/>
            <a:ext cx="164782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1356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p:cNvSpPr txBox="1"/>
          <p:nvPr/>
        </p:nvSpPr>
        <p:spPr bwMode="auto">
          <a:xfrm>
            <a:off x="1346847" y="402923"/>
            <a:ext cx="61926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薛丁格強烈主張以波來取代粒子作為物質存在的基本形式！</a:t>
            </a:r>
          </a:p>
        </p:txBody>
      </p:sp>
      <p:sp>
        <p:nvSpPr>
          <p:cNvPr id="3" name="文字方塊 2"/>
          <p:cNvSpPr txBox="1"/>
          <p:nvPr/>
        </p:nvSpPr>
        <p:spPr bwMode="auto">
          <a:xfrm>
            <a:off x="1346847" y="908720"/>
            <a:ext cx="648072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We can foresee that wave groups can be constructed which move round highly quantized Kepler ellipses and are the representation by Wave mechanics of the hydrogen electron.           4</a:t>
            </a:r>
            <a:r>
              <a:rPr lang="en-US" altLang="zh-TW" sz="1800" baseline="30000" dirty="0"/>
              <a:t>th</a:t>
            </a:r>
            <a:r>
              <a:rPr lang="en-US" altLang="zh-TW" sz="1800" dirty="0"/>
              <a:t> Paper of 1926</a:t>
            </a:r>
            <a:endParaRPr lang="zh-TW" altLang="en-US" sz="1800" dirty="0"/>
          </a:p>
        </p:txBody>
      </p:sp>
      <p:sp>
        <p:nvSpPr>
          <p:cNvPr id="4" name="文字方塊 3"/>
          <p:cNvSpPr txBox="1"/>
          <p:nvPr/>
        </p:nvSpPr>
        <p:spPr bwMode="auto">
          <a:xfrm>
            <a:off x="1310843" y="1832050"/>
            <a:ext cx="6552728" cy="874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lnSpc>
                <a:spcPct val="150000"/>
              </a:lnSpc>
            </a:pPr>
            <a:r>
              <a:rPr lang="zh-TW" altLang="en-US" sz="1800" dirty="0"/>
              <a:t>我們可以預見，讓波包以量子化的克卜勒橢圓軌道來繞原子核運動，如此便能代表氫原子中的電子， </a:t>
            </a:r>
            <a:r>
              <a:rPr lang="en-US" altLang="zh-TW" sz="1800" dirty="0"/>
              <a:t>……….</a:t>
            </a:r>
            <a:endParaRPr lang="zh-TW" altLang="en-US" sz="1800" dirty="0"/>
          </a:p>
        </p:txBody>
      </p:sp>
      <p:pic>
        <p:nvPicPr>
          <p:cNvPr id="4136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2858988"/>
            <a:ext cx="4320480" cy="25804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descr="C:\Users\Chia-Hung Chang\Downloads\Data\Knight\Media\Chapter40\Images\40_17Figure-F.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287" t="18122" r="16662" b="13444"/>
          <a:stretch/>
        </p:blipFill>
        <p:spPr bwMode="auto">
          <a:xfrm>
            <a:off x="2843808" y="2858988"/>
            <a:ext cx="515794" cy="44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文字方塊 4"/>
          <p:cNvSpPr txBox="1"/>
          <p:nvPr/>
        </p:nvSpPr>
        <p:spPr bwMode="auto">
          <a:xfrm>
            <a:off x="1346847" y="5645205"/>
            <a:ext cx="712879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en-US" altLang="zh-TW" sz="1800" dirty="0"/>
              <a:t>“Schrodinger’s interpretation throws overboard everything which is “Quantum”, </a:t>
            </a:r>
            <a:r>
              <a:rPr lang="zh-TW" altLang="en-US" sz="1800" dirty="0"/>
              <a:t>光電效應</a:t>
            </a:r>
            <a:r>
              <a:rPr lang="en-US" altLang="zh-TW" sz="1800" dirty="0"/>
              <a:t>, the Franck collision </a:t>
            </a:r>
            <a:r>
              <a:rPr lang="en-US" altLang="zh-TW" sz="1800" dirty="0" err="1"/>
              <a:t>etc</a:t>
            </a:r>
            <a:r>
              <a:rPr lang="en-US" altLang="zh-TW" sz="1800" dirty="0"/>
              <a:t>”             Heisenberg</a:t>
            </a:r>
            <a:endParaRPr lang="zh-TW" altLang="en-US" sz="1800" dirty="0"/>
          </a:p>
        </p:txBody>
      </p:sp>
      <p:sp>
        <p:nvSpPr>
          <p:cNvPr id="7" name="文字方塊 6"/>
          <p:cNvSpPr txBox="1"/>
          <p:nvPr/>
        </p:nvSpPr>
        <p:spPr bwMode="auto">
          <a:xfrm>
            <a:off x="6251672" y="3613666"/>
            <a:ext cx="19927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solidFill>
                  <a:srgbClr val="FF0000"/>
                </a:solidFill>
              </a:rPr>
              <a:t>軌道又回來了！</a:t>
            </a:r>
          </a:p>
        </p:txBody>
      </p:sp>
    </p:spTree>
    <p:extLst>
      <p:ext uri="{BB962C8B-B14F-4D97-AF65-F5344CB8AC3E}">
        <p14:creationId xmlns:p14="http://schemas.microsoft.com/office/powerpoint/2010/main" val="1834739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3698"/>
                                        </p:tgtEl>
                                        <p:attrNameLst>
                                          <p:attrName>style.visibility</p:attrName>
                                        </p:attrNameLst>
                                      </p:cBhvr>
                                      <p:to>
                                        <p:strVal val="visible"/>
                                      </p:to>
                                    </p:set>
                                    <p:anim calcmode="lin" valueType="num">
                                      <p:cBhvr additive="base">
                                        <p:cTn id="7" dur="500" fill="hold"/>
                                        <p:tgtEl>
                                          <p:spTgt spid="413698"/>
                                        </p:tgtEl>
                                        <p:attrNameLst>
                                          <p:attrName>ppt_x</p:attrName>
                                        </p:attrNameLst>
                                      </p:cBhvr>
                                      <p:tavLst>
                                        <p:tav tm="0">
                                          <p:val>
                                            <p:strVal val="#ppt_x"/>
                                          </p:val>
                                        </p:tav>
                                        <p:tav tm="100000">
                                          <p:val>
                                            <p:strVal val="#ppt_x"/>
                                          </p:val>
                                        </p:tav>
                                      </p:tavLst>
                                    </p:anim>
                                    <p:anim calcmode="lin" valueType="num">
                                      <p:cBhvr additive="base">
                                        <p:cTn id="8" dur="500" fill="hold"/>
                                        <p:tgtEl>
                                          <p:spTgt spid="41369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文字方塊 7"/>
          <p:cNvSpPr txBox="1">
            <a:spLocks noChangeArrowheads="1"/>
          </p:cNvSpPr>
          <p:nvPr/>
        </p:nvSpPr>
        <p:spPr bwMode="auto">
          <a:xfrm>
            <a:off x="3492500" y="1690960"/>
            <a:ext cx="17145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2000" dirty="0">
                <a:solidFill>
                  <a:srgbClr val="FF0000"/>
                </a:solidFill>
                <a:latin typeface="Calibri" pitchFamily="34" charset="0"/>
              </a:rPr>
              <a:t>勝負已定？</a:t>
            </a:r>
            <a:r>
              <a:rPr lang="en-US" altLang="zh-TW" sz="2000" dirty="0">
                <a:solidFill>
                  <a:srgbClr val="FF0000"/>
                </a:solidFill>
                <a:latin typeface="+mn-lt"/>
              </a:rPr>
              <a:t>Not so fast!</a:t>
            </a:r>
            <a:endParaRPr lang="zh-TW" altLang="en-US" sz="2000" dirty="0">
              <a:solidFill>
                <a:srgbClr val="FF0000"/>
              </a:solidFill>
              <a:latin typeface="+mn-lt"/>
            </a:endParaRPr>
          </a:p>
        </p:txBody>
      </p:sp>
      <p:sp>
        <p:nvSpPr>
          <p:cNvPr id="4" name="文字方塊 3"/>
          <p:cNvSpPr txBox="1">
            <a:spLocks noChangeArrowheads="1"/>
          </p:cNvSpPr>
          <p:nvPr/>
        </p:nvSpPr>
        <p:spPr bwMode="auto">
          <a:xfrm>
            <a:off x="3347864" y="2987104"/>
            <a:ext cx="2857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波包的大小會維持嗎？</a:t>
            </a:r>
          </a:p>
        </p:txBody>
      </p:sp>
      <p:sp>
        <p:nvSpPr>
          <p:cNvPr id="5" name="文字方塊 4"/>
          <p:cNvSpPr txBox="1">
            <a:spLocks noChangeArrowheads="1"/>
          </p:cNvSpPr>
          <p:nvPr/>
        </p:nvSpPr>
        <p:spPr bwMode="auto">
          <a:xfrm>
            <a:off x="3347864" y="2491828"/>
            <a:ext cx="38884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Times New Roman" pitchFamily="18" charset="0"/>
                <a:ea typeface="新細明體" pitchFamily="18" charset="-120"/>
              </a:defRPr>
            </a:lvl1pPr>
            <a:lvl2pPr marL="742950" indent="-285750" eaLnBrk="0" hangingPunct="0">
              <a:defRPr kumimoji="1" sz="2400">
                <a:solidFill>
                  <a:schemeClr val="tx1"/>
                </a:solidFill>
                <a:latin typeface="Times New Roman" pitchFamily="18" charset="0"/>
                <a:ea typeface="新細明體" pitchFamily="18" charset="-120"/>
              </a:defRPr>
            </a:lvl2pPr>
            <a:lvl3pPr marL="1143000" indent="-228600" eaLnBrk="0" hangingPunct="0">
              <a:defRPr kumimoji="1" sz="2400">
                <a:solidFill>
                  <a:schemeClr val="tx1"/>
                </a:solidFill>
                <a:latin typeface="Times New Roman" pitchFamily="18" charset="0"/>
                <a:ea typeface="新細明體" pitchFamily="18" charset="-120"/>
              </a:defRPr>
            </a:lvl3pPr>
            <a:lvl4pPr marL="1600200" indent="-228600" eaLnBrk="0" hangingPunct="0">
              <a:defRPr kumimoji="1" sz="2400">
                <a:solidFill>
                  <a:schemeClr val="tx1"/>
                </a:solidFill>
                <a:latin typeface="Times New Roman" pitchFamily="18" charset="0"/>
                <a:ea typeface="新細明體" pitchFamily="18" charset="-120"/>
              </a:defRPr>
            </a:lvl4pPr>
            <a:lvl5pPr marL="2057400" indent="-228600" eaLnBrk="0" hangingPunct="0">
              <a:defRPr kumimoji="1" sz="2400">
                <a:solidFill>
                  <a:schemeClr val="tx1"/>
                </a:solidFill>
                <a:latin typeface="Times New Roman" pitchFamily="18" charset="0"/>
                <a:ea typeface="新細明體" pitchFamily="18" charset="-120"/>
              </a:defRPr>
            </a:lvl5pPr>
            <a:lvl6pPr marL="25146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6pPr>
            <a:lvl7pPr marL="29718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7pPr>
            <a:lvl8pPr marL="34290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8pPr>
            <a:lvl9pPr marL="3886200" indent="-228600" eaLnBrk="0" fontAlgn="base" hangingPunct="0">
              <a:spcBef>
                <a:spcPct val="0"/>
              </a:spcBef>
              <a:spcAft>
                <a:spcPct val="0"/>
              </a:spcAft>
              <a:defRPr kumimoji="1" sz="2400">
                <a:solidFill>
                  <a:schemeClr val="tx1"/>
                </a:solidFill>
                <a:latin typeface="Times New Roman" pitchFamily="18" charset="0"/>
                <a:ea typeface="新細明體" pitchFamily="18" charset="-120"/>
              </a:defRPr>
            </a:lvl9pPr>
          </a:lstStyle>
          <a:p>
            <a:pPr eaLnBrk="1" hangingPunct="1"/>
            <a:r>
              <a:rPr lang="zh-TW" altLang="en-US" sz="1800" dirty="0"/>
              <a:t>關鍵是瘦身可以維持嗎？</a:t>
            </a:r>
          </a:p>
        </p:txBody>
      </p:sp>
      <p:pic>
        <p:nvPicPr>
          <p:cNvPr id="58373" name="Picture 5" descr="http://image.cn.made-in-china.com/2f0j01FBetgkHMhEuC/%E7%98%A6%E8%BA%AB1%E5%8F%B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0677" y="3356992"/>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文字方塊 7"/>
          <p:cNvSpPr txBox="1"/>
          <p:nvPr/>
        </p:nvSpPr>
        <p:spPr bwMode="auto">
          <a:xfrm>
            <a:off x="947340" y="476672"/>
            <a:ext cx="801714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運用波包的觀念，薛丁格將延展的電子波</a:t>
            </a:r>
            <a:r>
              <a:rPr lang="zh-TW" altLang="en-US" sz="1800" dirty="0">
                <a:solidFill>
                  <a:srgbClr val="FF0000"/>
                </a:solidFill>
              </a:rPr>
              <a:t>瘦身</a:t>
            </a:r>
            <a:r>
              <a:rPr lang="zh-TW" altLang="en-US" sz="1800" dirty="0"/>
              <a:t>成一個</a:t>
            </a:r>
            <a:r>
              <a:rPr lang="zh-TW" altLang="en-US" sz="1800" dirty="0">
                <a:solidFill>
                  <a:srgbClr val="FF0000"/>
                </a:solidFill>
              </a:rPr>
              <a:t>近似於粒子</a:t>
            </a:r>
            <a:r>
              <a:rPr lang="zh-TW" altLang="en-US" sz="1800" dirty="0"/>
              <a:t>的狀態！</a:t>
            </a:r>
          </a:p>
        </p:txBody>
      </p:sp>
      <p:sp>
        <p:nvSpPr>
          <p:cNvPr id="2" name="文字方塊 1"/>
          <p:cNvSpPr txBox="1"/>
          <p:nvPr/>
        </p:nvSpPr>
        <p:spPr bwMode="auto">
          <a:xfrm>
            <a:off x="947340" y="893045"/>
            <a:ext cx="780112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p>
            <a:pPr eaLnBrk="1" hangingPunct="1">
              <a:spcBef>
                <a:spcPct val="0"/>
              </a:spcBef>
              <a:buFontTx/>
              <a:buNone/>
            </a:pPr>
            <a:r>
              <a:rPr lang="zh-TW" altLang="en-US" sz="1800" dirty="0"/>
              <a:t>所以薛丁格主張粒子只是一個近似的概念！</a:t>
            </a:r>
          </a:p>
        </p:txBody>
      </p:sp>
      <p:sp>
        <p:nvSpPr>
          <p:cNvPr id="6" name="TextBox 5">
            <a:extLst>
              <a:ext uri="{FF2B5EF4-FFF2-40B4-BE49-F238E27FC236}">
                <a16:creationId xmlns:a16="http://schemas.microsoft.com/office/drawing/2014/main" id="{00B7BEC9-E9C9-6872-D383-54464E08156D}"/>
              </a:ext>
            </a:extLst>
          </p:cNvPr>
          <p:cNvSpPr txBox="1"/>
          <p:nvPr/>
        </p:nvSpPr>
        <p:spPr>
          <a:xfrm>
            <a:off x="942000" y="1284151"/>
            <a:ext cx="7801124" cy="369332"/>
          </a:xfrm>
          <a:prstGeom prst="rect">
            <a:avLst/>
          </a:prstGeom>
          <a:noFill/>
        </p:spPr>
        <p:txBody>
          <a:bodyPr wrap="square">
            <a:spAutoFit/>
          </a:bodyPr>
          <a:lstStyle/>
          <a:p>
            <a:r>
              <a:rPr lang="zh-TW" altLang="en-US" sz="1800" dirty="0"/>
              <a:t>本質上電子是波，以波的概念就可以、也才能解釋所有電子的微觀現象。</a:t>
            </a:r>
            <a:endParaRPr lang="en-US" sz="1800" dirty="0"/>
          </a:p>
        </p:txBody>
      </p:sp>
    </p:spTree>
    <p:extLst>
      <p:ext uri="{BB962C8B-B14F-4D97-AF65-F5344CB8AC3E}">
        <p14:creationId xmlns:p14="http://schemas.microsoft.com/office/powerpoint/2010/main" val="22775628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8373"/>
                                        </p:tgtEl>
                                        <p:attrNameLst>
                                          <p:attrName>style.visibility</p:attrName>
                                        </p:attrNameLst>
                                      </p:cBhvr>
                                      <p:to>
                                        <p:strVal val="visible"/>
                                      </p:to>
                                    </p:set>
                                    <p:anim calcmode="lin" valueType="num">
                                      <p:cBhvr additive="base">
                                        <p:cTn id="7" dur="500" fill="hold"/>
                                        <p:tgtEl>
                                          <p:spTgt spid="58373"/>
                                        </p:tgtEl>
                                        <p:attrNameLst>
                                          <p:attrName>ppt_x</p:attrName>
                                        </p:attrNameLst>
                                      </p:cBhvr>
                                      <p:tavLst>
                                        <p:tav tm="0">
                                          <p:val>
                                            <p:strVal val="#ppt_x"/>
                                          </p:val>
                                        </p:tav>
                                        <p:tav tm="100000">
                                          <p:val>
                                            <p:strVal val="#ppt_x"/>
                                          </p:val>
                                        </p:tav>
                                      </p:tavLst>
                                    </p:anim>
                                    <p:anim calcmode="lin" valueType="num">
                                      <p:cBhvr additive="base">
                                        <p:cTn id="8" dur="500" fill="hold"/>
                                        <p:tgtEl>
                                          <p:spTgt spid="5837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預設簡報設計">
      <a:majorFont>
        <a:latin typeface="Times New Roman"/>
        <a:ea typeface="新細明體"/>
        <a:cs typeface=""/>
      </a:majorFont>
      <a:minorFont>
        <a:latin typeface="Times New Roman"/>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wrap="none">
        <a:spAutoFit/>
      </a:bodyPr>
      <a:lstStyle>
        <a:defPPr algn="l" eaLnBrk="1" hangingPunct="1">
          <a:spcBef>
            <a:spcPct val="0"/>
          </a:spcBef>
          <a:buFontTx/>
          <a:buNone/>
          <a:defRPr sz="1800" dirty="0" smtClean="0"/>
        </a:defPPr>
      </a:lstStyle>
    </a:spDef>
    <a:lnDef>
      <a:spPr>
        <a:ln>
          <a:solidFill>
            <a:srgbClr val="FF0000"/>
          </a:solidFill>
          <a:tailEnd type="arrow"/>
        </a:ln>
      </a:spPr>
      <a:bodyPr/>
      <a:lstStyle/>
      <a:style>
        <a:lnRef idx="1">
          <a:schemeClr val="accent1"/>
        </a:lnRef>
        <a:fillRef idx="0">
          <a:schemeClr val="accent1"/>
        </a:fillRef>
        <a:effectRef idx="0">
          <a:schemeClr val="accent1"/>
        </a:effectRef>
        <a:fontRef idx="minor">
          <a:schemeClr val="tx1"/>
        </a:fontRef>
      </a:style>
    </a:lnDef>
    <a:txDef>
      <a:spPr>
        <a:noFill/>
      </a:spPr>
      <a:bodyPr wrap="square">
        <a:spAutoFit/>
      </a:bodyPr>
      <a:lstStyle>
        <a:defPPr algn="l">
          <a:defRPr sz="1800" dirty="0" smtClean="0">
            <a:latin typeface="+mj-lt"/>
            <a:ea typeface="PMingLiU" panose="02020500000000000000" pitchFamily="18" charset="-120"/>
          </a:defRPr>
        </a:defPPr>
      </a:lstStyle>
    </a:txDef>
  </a:objectDefaults>
  <a:extraClrSchemeLst>
    <a:extraClrScheme>
      <a:clrScheme name="預設簡報設計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預設簡報設計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預設簡報設計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預設簡報設計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19336</TotalTime>
  <Words>10995</Words>
  <Application>Microsoft Macintosh PowerPoint</Application>
  <PresentationFormat>On-screen Show (4:3)</PresentationFormat>
  <Paragraphs>936</Paragraphs>
  <Slides>212</Slides>
  <Notes>5</Notes>
  <HiddenSlides>31</HiddenSlides>
  <MMClips>1</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3</vt:i4>
      </vt:variant>
      <vt:variant>
        <vt:lpstr>Slide Titles</vt:lpstr>
      </vt:variant>
      <vt:variant>
        <vt:i4>212</vt:i4>
      </vt:variant>
    </vt:vector>
  </HeadingPairs>
  <TitlesOfParts>
    <vt:vector size="223" baseType="lpstr">
      <vt:lpstr>細明體</vt:lpstr>
      <vt:lpstr>新細明體</vt:lpstr>
      <vt:lpstr>新細明體</vt:lpstr>
      <vt:lpstr>Arial</vt:lpstr>
      <vt:lpstr>Calibri</vt:lpstr>
      <vt:lpstr>Cambria Math</vt:lpstr>
      <vt:lpstr>Times New Roman</vt:lpstr>
      <vt:lpstr>預設簡報設計</vt:lpstr>
      <vt:lpstr>方程式</vt:lpstr>
      <vt:lpstr>Equation</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Chia-Hung Chang</dc:creator>
  <cp:lastModifiedBy>Chia-Hung Vincent Chang</cp:lastModifiedBy>
  <cp:revision>1245</cp:revision>
  <cp:lastPrinted>2024-10-09T20:41:42Z</cp:lastPrinted>
  <dcterms:created xsi:type="dcterms:W3CDTF">1601-01-01T00:00:00Z</dcterms:created>
  <dcterms:modified xsi:type="dcterms:W3CDTF">2025-09-05T03:55:23Z</dcterms:modified>
</cp:coreProperties>
</file>