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919" r:id="rId2"/>
    <p:sldId id="926" r:id="rId3"/>
    <p:sldId id="931" r:id="rId4"/>
    <p:sldId id="932" r:id="rId5"/>
    <p:sldId id="940" r:id="rId6"/>
    <p:sldId id="1995" r:id="rId7"/>
    <p:sldId id="929" r:id="rId8"/>
    <p:sldId id="930" r:id="rId9"/>
    <p:sldId id="1991" r:id="rId10"/>
    <p:sldId id="933" r:id="rId11"/>
    <p:sldId id="938" r:id="rId12"/>
    <p:sldId id="934" r:id="rId13"/>
    <p:sldId id="1997" r:id="rId14"/>
    <p:sldId id="942" r:id="rId15"/>
    <p:sldId id="913" r:id="rId16"/>
    <p:sldId id="935" r:id="rId17"/>
    <p:sldId id="1999" r:id="rId18"/>
    <p:sldId id="1996" r:id="rId19"/>
    <p:sldId id="937" r:id="rId20"/>
    <p:sldId id="941" r:id="rId21"/>
    <p:sldId id="939" r:id="rId22"/>
    <p:sldId id="780" r:id="rId23"/>
    <p:sldId id="781" r:id="rId24"/>
    <p:sldId id="786" r:id="rId25"/>
    <p:sldId id="787" r:id="rId26"/>
    <p:sldId id="782" r:id="rId27"/>
    <p:sldId id="783" r:id="rId28"/>
    <p:sldId id="784" r:id="rId29"/>
    <p:sldId id="785" r:id="rId30"/>
    <p:sldId id="936" r:id="rId31"/>
    <p:sldId id="1998" r:id="rId32"/>
    <p:sldId id="1989" r:id="rId33"/>
    <p:sldId id="927" r:id="rId34"/>
    <p:sldId id="1801" r:id="rId35"/>
    <p:sldId id="1918" r:id="rId36"/>
    <p:sldId id="1820" r:id="rId37"/>
    <p:sldId id="1990" r:id="rId38"/>
    <p:sldId id="1988" r:id="rId39"/>
    <p:sldId id="1992" r:id="rId40"/>
    <p:sldId id="1993" r:id="rId41"/>
    <p:sldId id="1986" r:id="rId42"/>
    <p:sldId id="1987" r:id="rId43"/>
    <p:sldId id="943" r:id="rId44"/>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p:defaultTextStyle>
  <p:extLst>
    <p:ext uri="{EFAFB233-063F-42B5-8137-9DF3F51BA10A}">
      <p15:sldGuideLst xmlns:p15="http://schemas.microsoft.com/office/powerpoint/2012/main">
        <p15:guide id="1" orient="horz" pos="247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8000"/>
    <a:srgbClr val="FFFFCC"/>
    <a:srgbClr val="C9EFF2"/>
    <a:srgbClr val="D5F0F3"/>
    <a:srgbClr val="75DFE8"/>
    <a:srgbClr val="CCECFF"/>
    <a:srgbClr val="CCFFFF"/>
    <a:srgbClr val="FF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1"/>
    <p:restoredTop sz="95588" autoAdjust="0"/>
  </p:normalViewPr>
  <p:slideViewPr>
    <p:cSldViewPr>
      <p:cViewPr varScale="1">
        <p:scale>
          <a:sx n="115" d="100"/>
          <a:sy n="115" d="100"/>
        </p:scale>
        <p:origin x="1392" y="488"/>
      </p:cViewPr>
      <p:guideLst>
        <p:guide orient="horz" pos="2478"/>
        <p:guide pos="2880"/>
      </p:guideLst>
    </p:cSldViewPr>
  </p:slideViewPr>
  <p:outlineViewPr>
    <p:cViewPr>
      <p:scale>
        <a:sx n="33" d="100"/>
        <a:sy n="33" d="100"/>
      </p:scale>
      <p:origin x="0" y="-99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47051-E4E3-46E1-A738-73663FE7A31E}" type="datetimeFigureOut">
              <a:rPr lang="zh-TW" altLang="en-US" smtClean="0"/>
              <a:t>2025/9/30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3B031-B2EE-4FCE-AB57-E487F049D08D}" type="slidenum">
              <a:rPr lang="zh-TW" altLang="en-US" smtClean="0"/>
              <a:t>‹#›</a:t>
            </a:fld>
            <a:endParaRPr lang="zh-TW" altLang="en-US"/>
          </a:p>
        </p:txBody>
      </p:sp>
    </p:spTree>
    <p:extLst>
      <p:ext uri="{BB962C8B-B14F-4D97-AF65-F5344CB8AC3E}">
        <p14:creationId xmlns:p14="http://schemas.microsoft.com/office/powerpoint/2010/main" val="294596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B9CD67C-DFEC-4048-AE71-2123E7190CD9}" type="slidenum">
              <a:rPr lang="zh-TW" altLang="en-US"/>
              <a:pPr>
                <a:defRPr/>
              </a:pPr>
              <a:t>‹#›</a:t>
            </a:fld>
            <a:endParaRPr lang="en-US" altLang="zh-TW"/>
          </a:p>
        </p:txBody>
      </p:sp>
    </p:spTree>
    <p:extLst>
      <p:ext uri="{BB962C8B-B14F-4D97-AF65-F5344CB8AC3E}">
        <p14:creationId xmlns:p14="http://schemas.microsoft.com/office/powerpoint/2010/main" val="254263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4FC2948-81CB-4FC7-9F9E-8FDDBCAB0D1F}" type="slidenum">
              <a:rPr lang="zh-TW" altLang="en-US"/>
              <a:pPr>
                <a:defRPr/>
              </a:pPr>
              <a:t>‹#›</a:t>
            </a:fld>
            <a:endParaRPr lang="en-US" altLang="zh-TW"/>
          </a:p>
        </p:txBody>
      </p:sp>
    </p:spTree>
    <p:extLst>
      <p:ext uri="{BB962C8B-B14F-4D97-AF65-F5344CB8AC3E}">
        <p14:creationId xmlns:p14="http://schemas.microsoft.com/office/powerpoint/2010/main" val="321129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E63FC8C-C439-4D3D-B42B-BF8D11888C05}" type="slidenum">
              <a:rPr lang="zh-TW" altLang="en-US"/>
              <a:pPr>
                <a:defRPr/>
              </a:pPr>
              <a:t>‹#›</a:t>
            </a:fld>
            <a:endParaRPr lang="en-US" altLang="zh-TW"/>
          </a:p>
        </p:txBody>
      </p:sp>
    </p:spTree>
    <p:extLst>
      <p:ext uri="{BB962C8B-B14F-4D97-AF65-F5344CB8AC3E}">
        <p14:creationId xmlns:p14="http://schemas.microsoft.com/office/powerpoint/2010/main" val="281160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14AADAE-62AD-4B3D-9544-7404455B0789}" type="slidenum">
              <a:rPr lang="zh-TW" altLang="en-US"/>
              <a:pPr>
                <a:defRPr/>
              </a:pPr>
              <a:t>‹#›</a:t>
            </a:fld>
            <a:endParaRPr lang="en-US" altLang="zh-TW"/>
          </a:p>
        </p:txBody>
      </p:sp>
    </p:spTree>
    <p:extLst>
      <p:ext uri="{BB962C8B-B14F-4D97-AF65-F5344CB8AC3E}">
        <p14:creationId xmlns:p14="http://schemas.microsoft.com/office/powerpoint/2010/main" val="249230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E5B079A-2827-45E7-AD39-1854DBFC4859}" type="slidenum">
              <a:rPr lang="zh-TW" altLang="en-US"/>
              <a:pPr>
                <a:defRPr/>
              </a:pPr>
              <a:t>‹#›</a:t>
            </a:fld>
            <a:endParaRPr lang="en-US" altLang="zh-TW"/>
          </a:p>
        </p:txBody>
      </p:sp>
    </p:spTree>
    <p:extLst>
      <p:ext uri="{BB962C8B-B14F-4D97-AF65-F5344CB8AC3E}">
        <p14:creationId xmlns:p14="http://schemas.microsoft.com/office/powerpoint/2010/main" val="160633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DB75D0A-5245-4EED-BFFC-18DBBC57E0A7}" type="slidenum">
              <a:rPr lang="zh-TW" altLang="en-US"/>
              <a:pPr>
                <a:defRPr/>
              </a:pPr>
              <a:t>‹#›</a:t>
            </a:fld>
            <a:endParaRPr lang="en-US" altLang="zh-TW"/>
          </a:p>
        </p:txBody>
      </p:sp>
    </p:spTree>
    <p:extLst>
      <p:ext uri="{BB962C8B-B14F-4D97-AF65-F5344CB8AC3E}">
        <p14:creationId xmlns:p14="http://schemas.microsoft.com/office/powerpoint/2010/main" val="251178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90C7C79-86BE-4C9C-923C-2BE57F9AC4DD}" type="slidenum">
              <a:rPr lang="zh-TW" altLang="en-US"/>
              <a:pPr>
                <a:defRPr/>
              </a:pPr>
              <a:t>‹#›</a:t>
            </a:fld>
            <a:endParaRPr lang="en-US" altLang="zh-TW"/>
          </a:p>
        </p:txBody>
      </p:sp>
    </p:spTree>
    <p:extLst>
      <p:ext uri="{BB962C8B-B14F-4D97-AF65-F5344CB8AC3E}">
        <p14:creationId xmlns:p14="http://schemas.microsoft.com/office/powerpoint/2010/main" val="132169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DED503A-9E34-48D8-9ECE-573147C17637}" type="slidenum">
              <a:rPr lang="zh-TW" altLang="en-US"/>
              <a:pPr>
                <a:defRPr/>
              </a:pPr>
              <a:t>‹#›</a:t>
            </a:fld>
            <a:endParaRPr lang="en-US" altLang="zh-TW"/>
          </a:p>
        </p:txBody>
      </p:sp>
    </p:spTree>
    <p:extLst>
      <p:ext uri="{BB962C8B-B14F-4D97-AF65-F5344CB8AC3E}">
        <p14:creationId xmlns:p14="http://schemas.microsoft.com/office/powerpoint/2010/main" val="108975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C0ABE66-C37F-48BF-8D1B-361FA496F792}" type="slidenum">
              <a:rPr lang="zh-TW" altLang="en-US"/>
              <a:pPr>
                <a:defRPr/>
              </a:pPr>
              <a:t>‹#›</a:t>
            </a:fld>
            <a:endParaRPr lang="en-US" altLang="zh-TW"/>
          </a:p>
        </p:txBody>
      </p:sp>
    </p:spTree>
    <p:extLst>
      <p:ext uri="{BB962C8B-B14F-4D97-AF65-F5344CB8AC3E}">
        <p14:creationId xmlns:p14="http://schemas.microsoft.com/office/powerpoint/2010/main" val="45921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585619A-3C13-47A9-8963-5261A39861C9}" type="slidenum">
              <a:rPr lang="zh-TW" altLang="en-US"/>
              <a:pPr>
                <a:defRPr/>
              </a:pPr>
              <a:t>‹#›</a:t>
            </a:fld>
            <a:endParaRPr lang="en-US" altLang="zh-TW"/>
          </a:p>
        </p:txBody>
      </p:sp>
    </p:spTree>
    <p:extLst>
      <p:ext uri="{BB962C8B-B14F-4D97-AF65-F5344CB8AC3E}">
        <p14:creationId xmlns:p14="http://schemas.microsoft.com/office/powerpoint/2010/main" val="252595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5322D2AA-B591-4935-8F9C-8C5A6BDE8DE4}" type="slidenum">
              <a:rPr lang="zh-TW" altLang="en-US"/>
              <a:pPr>
                <a:defRPr/>
              </a:pPr>
              <a:t>‹#›</a:t>
            </a:fld>
            <a:endParaRPr lang="en-US" altLang="zh-TW"/>
          </a:p>
        </p:txBody>
      </p:sp>
    </p:spTree>
    <p:extLst>
      <p:ext uri="{BB962C8B-B14F-4D97-AF65-F5344CB8AC3E}">
        <p14:creationId xmlns:p14="http://schemas.microsoft.com/office/powerpoint/2010/main" val="273251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F56BB44-8F2E-4A44-8342-D7FF707381EA}" type="slidenum">
              <a:rPr lang="zh-TW" altLang="en-US"/>
              <a:pPr>
                <a:defRPr/>
              </a:pPr>
              <a:t>‹#›</a:t>
            </a:fld>
            <a:endParaRPr lang="en-US" altLang="zh-TW"/>
          </a:p>
        </p:txBody>
      </p:sp>
    </p:spTree>
    <p:extLst>
      <p:ext uri="{BB962C8B-B14F-4D97-AF65-F5344CB8AC3E}">
        <p14:creationId xmlns:p14="http://schemas.microsoft.com/office/powerpoint/2010/main" val="207198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5B597CA-3655-4B74-893A-A0943214970F}" type="slidenum">
              <a:rPr lang="zh-TW" altLang="en-US"/>
              <a:pPr>
                <a:defRPr/>
              </a:pPr>
              <a:t>‹#›</a:t>
            </a:fld>
            <a:endParaRPr lang="en-US" altLang="zh-TW"/>
          </a:p>
        </p:txBody>
      </p:sp>
    </p:spTree>
    <p:extLst>
      <p:ext uri="{BB962C8B-B14F-4D97-AF65-F5344CB8AC3E}">
        <p14:creationId xmlns:p14="http://schemas.microsoft.com/office/powerpoint/2010/main" val="190381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EFF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Times New Roman" pitchFamily="18" charset="0"/>
                <a:ea typeface="新細明體" pitchFamily="18" charset="-120"/>
                <a:cs typeface="+mn-cs"/>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Times New Roman" pitchFamily="18" charset="0"/>
                <a:ea typeface="新細明體" pitchFamily="18" charset="-120"/>
                <a:cs typeface="+mn-cs"/>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新細明體" pitchFamily="18" charset="-120"/>
              </a:defRPr>
            </a:lvl1pPr>
          </a:lstStyle>
          <a:p>
            <a:pPr>
              <a:defRPr/>
            </a:pPr>
            <a:fld id="{667C12C8-8581-4042-9AE4-20263EA9AB5A}"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ctr" rtl="0" eaLnBrk="0" fontAlgn="base" hangingPunct="0">
        <a:spcBef>
          <a:spcPct val="0"/>
        </a:spcBef>
        <a:spcAft>
          <a:spcPct val="0"/>
        </a:spcAft>
        <a:defRPr kumimoji="1" sz="4400">
          <a:solidFill>
            <a:schemeClr val="tx2"/>
          </a:solidFill>
          <a:latin typeface="+mj-lt"/>
          <a:ea typeface="+mj-ea"/>
          <a:cs typeface="新細明體" charset="0"/>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cs typeface="新細明體" charset="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cs typeface="新細明體" charset="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cs typeface="新細明體" charset="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cs typeface="新細明體" charset="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新細明體"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34.png"/><Relationship Id="rId2" Type="http://schemas.openxmlformats.org/officeDocument/2006/relationships/image" Target="../media/image690.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mathlets.org/mathlets/coupled-oscillator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34.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4.png"/></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mathlets.org/mathlets/coupled-oscillator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upload.wikimedia.org/wikipedia/commons/3/3c/Drum_vibration_mode11.gif" TargetMode="External"/><Relationship Id="rId13" Type="http://schemas.openxmlformats.org/officeDocument/2006/relationships/image" Target="../media/image88.gif"/><Relationship Id="rId3" Type="http://schemas.openxmlformats.org/officeDocument/2006/relationships/image" Target="../media/image83.gif"/><Relationship Id="rId7" Type="http://schemas.openxmlformats.org/officeDocument/2006/relationships/image" Target="../media/image85.gif"/><Relationship Id="rId12" Type="http://schemas.openxmlformats.org/officeDocument/2006/relationships/hyperlink" Target="http://upload.wikimedia.org/wikipedia/commons/1/1f/Drum_vibration_mode23.gif" TargetMode="External"/><Relationship Id="rId2" Type="http://schemas.openxmlformats.org/officeDocument/2006/relationships/hyperlink" Target="http://upload.wikimedia.org/wikipedia/commons/1/15/Drum_vibration_mode01.gif"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2/23/Drum_vibration_mode03.gif" TargetMode="External"/><Relationship Id="rId11" Type="http://schemas.openxmlformats.org/officeDocument/2006/relationships/image" Target="../media/image87.gif"/><Relationship Id="rId5" Type="http://schemas.openxmlformats.org/officeDocument/2006/relationships/image" Target="../media/image84.gif"/><Relationship Id="rId15" Type="http://schemas.openxmlformats.org/officeDocument/2006/relationships/image" Target="../media/image89.gif"/><Relationship Id="rId10" Type="http://schemas.openxmlformats.org/officeDocument/2006/relationships/hyperlink" Target="http://upload.wikimedia.org/wikipedia/commons/6/6e/Drum_vibration_mode21.gif" TargetMode="External"/><Relationship Id="rId4" Type="http://schemas.openxmlformats.org/officeDocument/2006/relationships/hyperlink" Target="http://upload.wikimedia.org/wikipedia/commons/7/7a/Drum_vibration_mode02.gif" TargetMode="External"/><Relationship Id="rId9" Type="http://schemas.openxmlformats.org/officeDocument/2006/relationships/image" Target="../media/image86.gif"/><Relationship Id="rId14" Type="http://schemas.openxmlformats.org/officeDocument/2006/relationships/hyperlink" Target="http://upload.wikimedia.org/wikipedia/commons/5/54/Taborroll.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880.png"/><Relationship Id="rId4" Type="http://schemas.openxmlformats.org/officeDocument/2006/relationships/image" Target="../media/image870.png"/></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s://mathlets.org/mathlets/coupled-oscillator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s://www.falstad.com/couple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1.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951.png"/><Relationship Id="rId13" Type="http://schemas.openxmlformats.org/officeDocument/2006/relationships/image" Target="../media/image107.png"/><Relationship Id="rId3" Type="http://schemas.openxmlformats.org/officeDocument/2006/relationships/image" Target="../media/image900.png"/><Relationship Id="rId7" Type="http://schemas.openxmlformats.org/officeDocument/2006/relationships/image" Target="../media/image940.png"/><Relationship Id="rId12" Type="http://schemas.openxmlformats.org/officeDocument/2006/relationships/image" Target="../media/image106.png"/><Relationship Id="rId2" Type="http://schemas.openxmlformats.org/officeDocument/2006/relationships/image" Target="../media/image890.png"/><Relationship Id="rId1" Type="http://schemas.openxmlformats.org/officeDocument/2006/relationships/slideLayout" Target="../slideLayouts/slideLayout7.xml"/><Relationship Id="rId6" Type="http://schemas.openxmlformats.org/officeDocument/2006/relationships/image" Target="../media/image930.png"/><Relationship Id="rId11" Type="http://schemas.openxmlformats.org/officeDocument/2006/relationships/image" Target="../media/image98.png"/><Relationship Id="rId5" Type="http://schemas.openxmlformats.org/officeDocument/2006/relationships/image" Target="../media/image920.png"/><Relationship Id="rId10" Type="http://schemas.openxmlformats.org/officeDocument/2006/relationships/image" Target="../media/image971.png"/><Relationship Id="rId4" Type="http://schemas.openxmlformats.org/officeDocument/2006/relationships/image" Target="../media/image911.png"/><Relationship Id="rId9" Type="http://schemas.openxmlformats.org/officeDocument/2006/relationships/image" Target="../media/image961.png"/><Relationship Id="rId14" Type="http://schemas.openxmlformats.org/officeDocument/2006/relationships/image" Target="../media/image101.png"/></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970.png"/><Relationship Id="rId5" Type="http://schemas.openxmlformats.org/officeDocument/2006/relationships/image" Target="../media/image960.png"/><Relationship Id="rId4" Type="http://schemas.openxmlformats.org/officeDocument/2006/relationships/image" Target="../media/image950.png"/></Relationships>
</file>

<file path=ppt/slides/_rels/slide2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25.xml.rels><?xml version="1.0" encoding="UTF-8" standalone="yes"?>
<Relationships xmlns="http://schemas.openxmlformats.org/package/2006/relationships"><Relationship Id="rId8" Type="http://schemas.openxmlformats.org/officeDocument/2006/relationships/image" Target="../media/image357.png"/><Relationship Id="rId3" Type="http://schemas.openxmlformats.org/officeDocument/2006/relationships/image" Target="../media/image115.png"/><Relationship Id="rId7" Type="http://schemas.openxmlformats.org/officeDocument/2006/relationships/image" Target="../media/image117.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355.png"/><Relationship Id="rId5" Type="http://schemas.openxmlformats.org/officeDocument/2006/relationships/image" Target="../media/image354.png"/><Relationship Id="rId4" Type="http://schemas.openxmlformats.org/officeDocument/2006/relationships/image" Target="../media/image116.png"/><Relationship Id="rId9" Type="http://schemas.openxmlformats.org/officeDocument/2006/relationships/image" Target="../media/image118.png"/></Relationships>
</file>

<file path=ppt/slides/_rels/slide26.xml.rels><?xml version="1.0" encoding="UTF-8" standalone="yes"?>
<Relationships xmlns="http://schemas.openxmlformats.org/package/2006/relationships"><Relationship Id="rId3" Type="http://schemas.openxmlformats.org/officeDocument/2006/relationships/image" Target="../media/image363.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374.png"/></Relationships>
</file>

<file path=ppt/slides/_rels/slide2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14.png"/><Relationship Id="rId3" Type="http://schemas.openxmlformats.org/officeDocument/2006/relationships/image" Target="../media/image410.png"/><Relationship Id="rId7" Type="http://schemas.openxmlformats.org/officeDocument/2006/relationships/image" Target="../media/image810.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0.png"/><Relationship Id="rId11" Type="http://schemas.openxmlformats.org/officeDocument/2006/relationships/image" Target="../media/image12.png"/><Relationship Id="rId5" Type="http://schemas.openxmlformats.org/officeDocument/2006/relationships/image" Target="../media/image610.png"/><Relationship Id="rId10" Type="http://schemas.openxmlformats.org/officeDocument/2006/relationships/image" Target="../media/image11.png"/><Relationship Id="rId4" Type="http://schemas.openxmlformats.org/officeDocument/2006/relationships/image" Target="../media/image510.png"/><Relationship Id="rId9" Type="http://schemas.openxmlformats.org/officeDocument/2006/relationships/image" Target="../media/image10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18" Type="http://schemas.openxmlformats.org/officeDocument/2006/relationships/image" Target="../media/image135.png"/><Relationship Id="rId3" Type="http://schemas.openxmlformats.org/officeDocument/2006/relationships/image" Target="../media/image1190.png"/><Relationship Id="rId21" Type="http://schemas.openxmlformats.org/officeDocument/2006/relationships/image" Target="../media/image1372.png"/><Relationship Id="rId7" Type="http://schemas.openxmlformats.org/officeDocument/2006/relationships/image" Target="../media/image1230.png"/><Relationship Id="rId12" Type="http://schemas.openxmlformats.org/officeDocument/2006/relationships/image" Target="../media/image129.png"/><Relationship Id="rId17" Type="http://schemas.openxmlformats.org/officeDocument/2006/relationships/image" Target="../media/image134.png"/><Relationship Id="rId2" Type="http://schemas.openxmlformats.org/officeDocument/2006/relationships/image" Target="../media/image124.png"/><Relationship Id="rId16" Type="http://schemas.openxmlformats.org/officeDocument/2006/relationships/image" Target="../media/image133.png"/><Relationship Id="rId20"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220.png"/><Relationship Id="rId11" Type="http://schemas.openxmlformats.org/officeDocument/2006/relationships/image" Target="../media/image119.png"/><Relationship Id="rId5" Type="http://schemas.openxmlformats.org/officeDocument/2006/relationships/image" Target="../media/image1210.png"/><Relationship Id="rId15" Type="http://schemas.openxmlformats.org/officeDocument/2006/relationships/image" Target="../media/image132.png"/><Relationship Id="rId10" Type="http://schemas.openxmlformats.org/officeDocument/2006/relationships/image" Target="../media/image127.png"/><Relationship Id="rId19" Type="http://schemas.openxmlformats.org/officeDocument/2006/relationships/image" Target="../media/image136.png"/><Relationship Id="rId4" Type="http://schemas.openxmlformats.org/officeDocument/2006/relationships/image" Target="../media/image1200.png"/><Relationship Id="rId9" Type="http://schemas.openxmlformats.org/officeDocument/2006/relationships/image" Target="../media/image126.png"/><Relationship Id="rId14" Type="http://schemas.openxmlformats.org/officeDocument/2006/relationships/image" Target="../media/image131.png"/><Relationship Id="rId22" Type="http://schemas.openxmlformats.org/officeDocument/2006/relationships/image" Target="../media/image138.png"/></Relationships>
</file>

<file path=ppt/slides/_rels/slide3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3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381.png"/><Relationship Id="rId3" Type="http://schemas.openxmlformats.org/officeDocument/2006/relationships/image" Target="../media/image1331.png"/><Relationship Id="rId7" Type="http://schemas.openxmlformats.org/officeDocument/2006/relationships/image" Target="../media/image1371.png"/><Relationship Id="rId12" Type="http://schemas.openxmlformats.org/officeDocument/2006/relationships/image" Target="../media/image1410.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361.png"/><Relationship Id="rId11" Type="http://schemas.openxmlformats.org/officeDocument/2006/relationships/image" Target="../media/image120.jpeg"/><Relationship Id="rId5" Type="http://schemas.openxmlformats.org/officeDocument/2006/relationships/image" Target="../media/image1351.png"/><Relationship Id="rId10" Type="http://schemas.openxmlformats.org/officeDocument/2006/relationships/image" Target="../media/image1400.png"/><Relationship Id="rId4" Type="http://schemas.openxmlformats.org/officeDocument/2006/relationships/image" Target="../media/image1341.png"/><Relationship Id="rId9" Type="http://schemas.openxmlformats.org/officeDocument/2006/relationships/image" Target="../media/image1391.png"/></Relationships>
</file>

<file path=ppt/slides/_rels/slide34.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0.png"/><Relationship Id="rId7" Type="http://schemas.openxmlformats.org/officeDocument/2006/relationships/image" Target="../media/image147.png"/><Relationship Id="rId2" Type="http://schemas.openxmlformats.org/officeDocument/2006/relationships/image" Target="../media/image1420.png"/><Relationship Id="rId1" Type="http://schemas.openxmlformats.org/officeDocument/2006/relationships/slideLayout" Target="../slideLayouts/slideLayout7.xml"/><Relationship Id="rId6" Type="http://schemas.openxmlformats.org/officeDocument/2006/relationships/image" Target="../media/image1461.png"/><Relationship Id="rId5" Type="http://schemas.openxmlformats.org/officeDocument/2006/relationships/image" Target="../media/image145.png"/><Relationship Id="rId4" Type="http://schemas.openxmlformats.org/officeDocument/2006/relationships/image" Target="../media/image1440.png"/><Relationship Id="rId9" Type="http://schemas.openxmlformats.org/officeDocument/2006/relationships/image" Target="../media/image149.png"/></Relationships>
</file>

<file path=ppt/slides/_rels/slide35.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52.png"/><Relationship Id="rId7" Type="http://schemas.openxmlformats.org/officeDocument/2006/relationships/image" Target="../media/image155.png"/><Relationship Id="rId12" Type="http://schemas.openxmlformats.org/officeDocument/2006/relationships/image" Target="../media/image122.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78.png"/><Relationship Id="rId11" Type="http://schemas.openxmlformats.org/officeDocument/2006/relationships/image" Target="../media/image182.png"/><Relationship Id="rId5" Type="http://schemas.openxmlformats.org/officeDocument/2006/relationships/image" Target="../media/image154.png"/><Relationship Id="rId10" Type="http://schemas.openxmlformats.org/officeDocument/2006/relationships/image" Target="../media/image181.png"/><Relationship Id="rId4" Type="http://schemas.openxmlformats.org/officeDocument/2006/relationships/image" Target="../media/image153.png"/><Relationship Id="rId9" Type="http://schemas.openxmlformats.org/officeDocument/2006/relationships/image" Target="../media/image1800.png"/></Relationships>
</file>

<file path=ppt/slides/_rels/slide36.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460.png"/><Relationship Id="rId7" Type="http://schemas.openxmlformats.org/officeDocument/2006/relationships/image" Target="../media/image159.png"/><Relationship Id="rId2" Type="http://schemas.openxmlformats.org/officeDocument/2006/relationships/image" Target="../media/image156.png"/><Relationship Id="rId1" Type="http://schemas.openxmlformats.org/officeDocument/2006/relationships/slideLayout" Target="../slideLayouts/slideLayout7.xml"/><Relationship Id="rId6" Type="http://schemas.openxmlformats.org/officeDocument/2006/relationships/image" Target="../media/image1580.png"/><Relationship Id="rId11" Type="http://schemas.openxmlformats.org/officeDocument/2006/relationships/image" Target="../media/image163.png"/><Relationship Id="rId5" Type="http://schemas.openxmlformats.org/officeDocument/2006/relationships/image" Target="../media/image158.png"/><Relationship Id="rId10" Type="http://schemas.openxmlformats.org/officeDocument/2006/relationships/image" Target="../media/image162.png"/><Relationship Id="rId4" Type="http://schemas.openxmlformats.org/officeDocument/2006/relationships/image" Target="../media/image123.png"/><Relationship Id="rId9" Type="http://schemas.openxmlformats.org/officeDocument/2006/relationships/image" Target="../media/image161.png"/></Relationships>
</file>

<file path=ppt/slides/_rels/slide37.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5.png"/><Relationship Id="rId18" Type="http://schemas.openxmlformats.org/officeDocument/2006/relationships/image" Target="../media/image128.png"/><Relationship Id="rId3" Type="http://schemas.openxmlformats.org/officeDocument/2006/relationships/image" Target="../media/image165.png"/><Relationship Id="rId7" Type="http://schemas.openxmlformats.org/officeDocument/2006/relationships/image" Target="../media/image169.png"/><Relationship Id="rId12" Type="http://schemas.openxmlformats.org/officeDocument/2006/relationships/image" Target="../media/image174.png"/><Relationship Id="rId17" Type="http://schemas.openxmlformats.org/officeDocument/2006/relationships/image" Target="../media/image184.png"/><Relationship Id="rId2" Type="http://schemas.openxmlformats.org/officeDocument/2006/relationships/image" Target="../media/image164.png"/><Relationship Id="rId16" Type="http://schemas.openxmlformats.org/officeDocument/2006/relationships/image" Target="../media/image183.png"/><Relationship Id="rId1" Type="http://schemas.openxmlformats.org/officeDocument/2006/relationships/slideLayout" Target="../slideLayouts/slideLayout7.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167.png"/><Relationship Id="rId15" Type="http://schemas.openxmlformats.org/officeDocument/2006/relationships/image" Target="../media/image177.png"/><Relationship Id="rId10" Type="http://schemas.openxmlformats.org/officeDocument/2006/relationships/image" Target="../media/image172.png"/><Relationship Id="rId4" Type="http://schemas.openxmlformats.org/officeDocument/2006/relationships/image" Target="../media/image166.png"/><Relationship Id="rId9" Type="http://schemas.openxmlformats.org/officeDocument/2006/relationships/image" Target="../media/image171.png"/><Relationship Id="rId14" Type="http://schemas.openxmlformats.org/officeDocument/2006/relationships/image" Target="../media/image176.png"/></Relationships>
</file>

<file path=ppt/slides/_rels/slide3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670.png"/><Relationship Id="rId1" Type="http://schemas.openxmlformats.org/officeDocument/2006/relationships/slideLayout" Target="../slideLayouts/slideLayout7.xml"/><Relationship Id="rId4" Type="http://schemas.openxmlformats.org/officeDocument/2006/relationships/image" Target="../media/image129.jpg"/></Relationships>
</file>

<file path=ppt/slides/_rels/slide39.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3" Type="http://schemas.openxmlformats.org/officeDocument/2006/relationships/image" Target="../media/image121.png"/><Relationship Id="rId7" Type="http://schemas.openxmlformats.org/officeDocument/2006/relationships/image" Target="../media/image189.png"/><Relationship Id="rId12" Type="http://schemas.openxmlformats.org/officeDocument/2006/relationships/image" Target="../media/image195.png"/><Relationship Id="rId2" Type="http://schemas.openxmlformats.org/officeDocument/2006/relationships/image" Target="../media/image1850.png"/><Relationship Id="rId1" Type="http://schemas.openxmlformats.org/officeDocument/2006/relationships/slideLayout" Target="../slideLayouts/slideLayout7.xml"/><Relationship Id="rId6" Type="http://schemas.openxmlformats.org/officeDocument/2006/relationships/image" Target="../media/image188.png"/><Relationship Id="rId11" Type="http://schemas.openxmlformats.org/officeDocument/2006/relationships/image" Target="../media/image194.png"/><Relationship Id="rId5" Type="http://schemas.openxmlformats.org/officeDocument/2006/relationships/image" Target="../media/image187.png"/><Relationship Id="rId15" Type="http://schemas.openxmlformats.org/officeDocument/2006/relationships/image" Target="../media/image129.jpg"/><Relationship Id="rId10" Type="http://schemas.openxmlformats.org/officeDocument/2006/relationships/image" Target="../media/image193.png"/><Relationship Id="rId4" Type="http://schemas.openxmlformats.org/officeDocument/2006/relationships/image" Target="../media/image186.png"/><Relationship Id="rId9" Type="http://schemas.openxmlformats.org/officeDocument/2006/relationships/image" Target="../media/image192.png"/><Relationship Id="rId14" Type="http://schemas.openxmlformats.org/officeDocument/2006/relationships/image" Target="../media/image19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17.png"/><Relationship Id="rId9" Type="http://schemas.openxmlformats.org/officeDocument/2006/relationships/image" Target="../media/image16.png"/><Relationship Id="rId14" Type="http://schemas.openxmlformats.org/officeDocument/2006/relationships/image" Target="../media/image27.png"/></Relationships>
</file>

<file path=ppt/slides/_rels/slide40.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media/image209.png"/><Relationship Id="rId3" Type="http://schemas.openxmlformats.org/officeDocument/2006/relationships/image" Target="../media/image199.png"/><Relationship Id="rId7" Type="http://schemas.openxmlformats.org/officeDocument/2006/relationships/image" Target="../media/image203.png"/><Relationship Id="rId12" Type="http://schemas.openxmlformats.org/officeDocument/2006/relationships/image" Target="../media/image208.png"/><Relationship Id="rId2"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202.png"/><Relationship Id="rId11" Type="http://schemas.openxmlformats.org/officeDocument/2006/relationships/image" Target="../media/image207.png"/><Relationship Id="rId5" Type="http://schemas.openxmlformats.org/officeDocument/2006/relationships/image" Target="../media/image201.png"/><Relationship Id="rId10" Type="http://schemas.openxmlformats.org/officeDocument/2006/relationships/image" Target="../media/image206.png"/><Relationship Id="rId4" Type="http://schemas.openxmlformats.org/officeDocument/2006/relationships/image" Target="../media/image200.png"/><Relationship Id="rId9" Type="http://schemas.openxmlformats.org/officeDocument/2006/relationships/image" Target="../media/image205.png"/><Relationship Id="rId14" Type="http://schemas.openxmlformats.org/officeDocument/2006/relationships/image" Target="../media/image210.png"/></Relationships>
</file>

<file path=ppt/slides/_rels/slide41.xml.rels><?xml version="1.0" encoding="UTF-8" standalone="yes"?>
<Relationships xmlns="http://schemas.openxmlformats.org/package/2006/relationships"><Relationship Id="rId3" Type="http://schemas.openxmlformats.org/officeDocument/2006/relationships/image" Target="../media/image1340.png"/><Relationship Id="rId2" Type="http://schemas.openxmlformats.org/officeDocument/2006/relationships/image" Target="../media/image1330.png"/><Relationship Id="rId1" Type="http://schemas.openxmlformats.org/officeDocument/2006/relationships/slideLayout" Target="../slideLayouts/slideLayout7.xml"/><Relationship Id="rId4" Type="http://schemas.openxmlformats.org/officeDocument/2006/relationships/image" Target="../media/image1350.png"/></Relationships>
</file>

<file path=ppt/slides/_rels/slide42.xml.rels><?xml version="1.0" encoding="UTF-8" standalone="yes"?>
<Relationships xmlns="http://schemas.openxmlformats.org/package/2006/relationships"><Relationship Id="rId3" Type="http://schemas.openxmlformats.org/officeDocument/2006/relationships/image" Target="../media/image1370.png"/><Relationship Id="rId2" Type="http://schemas.openxmlformats.org/officeDocument/2006/relationships/image" Target="../media/image1360.png"/><Relationship Id="rId1" Type="http://schemas.openxmlformats.org/officeDocument/2006/relationships/slideLayout" Target="../slideLayouts/slideLayout7.xml"/><Relationship Id="rId4" Type="http://schemas.openxmlformats.org/officeDocument/2006/relationships/image" Target="../media/image1380.png"/></Relationships>
</file>

<file path=ppt/slides/_rels/slide43.xml.rels><?xml version="1.0" encoding="UTF-8" standalone="yes"?>
<Relationships xmlns="http://schemas.openxmlformats.org/package/2006/relationships"><Relationship Id="rId2" Type="http://schemas.openxmlformats.org/officeDocument/2006/relationships/image" Target="../media/image139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png"/><Relationship Id="rId12"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322.png"/><Relationship Id="rId7" Type="http://schemas.openxmlformats.org/officeDocument/2006/relationships/image" Target="../media/image340.png"/><Relationship Id="rId2" Type="http://schemas.openxmlformats.org/officeDocument/2006/relationships/image" Target="../media/image312.png"/><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190.png"/><Relationship Id="rId4" Type="http://schemas.openxmlformats.org/officeDocument/2006/relationships/image" Target="../media/image180.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560.png"/><Relationship Id="rId12" Type="http://schemas.openxmlformats.org/officeDocument/2006/relationships/image" Target="../media/image69.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DB56F-4144-F2D1-6510-B281E5ECE5FE}"/>
              </a:ext>
            </a:extLst>
          </p:cNvPr>
          <p:cNvSpPr txBox="1"/>
          <p:nvPr/>
        </p:nvSpPr>
        <p:spPr bwMode="auto">
          <a:xfrm>
            <a:off x="4727510" y="3933825"/>
            <a:ext cx="3384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Eigenvalue problem of Matrix</a:t>
            </a:r>
          </a:p>
        </p:txBody>
      </p:sp>
      <p:sp>
        <p:nvSpPr>
          <p:cNvPr id="3" name="TextBox 2">
            <a:extLst>
              <a:ext uri="{FF2B5EF4-FFF2-40B4-BE49-F238E27FC236}">
                <a16:creationId xmlns:a16="http://schemas.microsoft.com/office/drawing/2014/main" id="{8E322555-98E0-461C-AC4E-0DB5EBC78AEA}"/>
              </a:ext>
            </a:extLst>
          </p:cNvPr>
          <p:cNvSpPr txBox="1"/>
          <p:nvPr/>
        </p:nvSpPr>
        <p:spPr bwMode="auto">
          <a:xfrm>
            <a:off x="971397" y="1762065"/>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err="1"/>
              <a:t>單體的運動方程式</a:t>
            </a:r>
            <a:endParaRPr lang="en-US" sz="1800" dirty="0"/>
          </a:p>
        </p:txBody>
      </p:sp>
      <p:sp>
        <p:nvSpPr>
          <p:cNvPr id="4" name="TextBox 3">
            <a:extLst>
              <a:ext uri="{FF2B5EF4-FFF2-40B4-BE49-F238E27FC236}">
                <a16:creationId xmlns:a16="http://schemas.microsoft.com/office/drawing/2014/main" id="{5C2C77CE-C2A9-E03E-4186-24F5A4143CE2}"/>
              </a:ext>
            </a:extLst>
          </p:cNvPr>
          <p:cNvSpPr txBox="1"/>
          <p:nvPr/>
        </p:nvSpPr>
        <p:spPr bwMode="auto">
          <a:xfrm>
            <a:off x="4716016" y="1772816"/>
            <a:ext cx="352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Ordinary Differential Equation</a:t>
            </a:r>
          </a:p>
        </p:txBody>
      </p:sp>
      <p:sp>
        <p:nvSpPr>
          <p:cNvPr id="5" name="Down Arrow 4">
            <a:extLst>
              <a:ext uri="{FF2B5EF4-FFF2-40B4-BE49-F238E27FC236}">
                <a16:creationId xmlns:a16="http://schemas.microsoft.com/office/drawing/2014/main" id="{D224ECAA-3ABE-1B05-617F-A2EA7FC054EF}"/>
              </a:ext>
            </a:extLst>
          </p:cNvPr>
          <p:cNvSpPr/>
          <p:nvPr/>
        </p:nvSpPr>
        <p:spPr>
          <a:xfrm>
            <a:off x="1763485" y="2338129"/>
            <a:ext cx="396044" cy="504056"/>
          </a:xfrm>
          <a:prstGeom prst="downArrow">
            <a:avLst/>
          </a:prstGeom>
          <a:solidFill>
            <a:srgbClr val="00B050"/>
          </a:solidFill>
        </p:spPr>
        <p:txBody>
          <a:bodyPr wrap="none" rtlCol="0" anchor="ctr">
            <a:spAutoFit/>
          </a:bodyPr>
          <a:lstStyle/>
          <a:p>
            <a:pPr algn="ctr"/>
            <a:endParaRPr lang="en-US" sz="1800" dirty="0">
              <a:latin typeface="Arial" charset="0"/>
            </a:endParaRPr>
          </a:p>
        </p:txBody>
      </p:sp>
      <p:sp>
        <p:nvSpPr>
          <p:cNvPr id="6" name="TextBox 5">
            <a:extLst>
              <a:ext uri="{FF2B5EF4-FFF2-40B4-BE49-F238E27FC236}">
                <a16:creationId xmlns:a16="http://schemas.microsoft.com/office/drawing/2014/main" id="{8C326DA3-D57D-3FF6-70A7-0393CE85C534}"/>
              </a:ext>
            </a:extLst>
          </p:cNvPr>
          <p:cNvSpPr txBox="1"/>
          <p:nvPr/>
        </p:nvSpPr>
        <p:spPr bwMode="auto">
          <a:xfrm>
            <a:off x="971397" y="2935245"/>
            <a:ext cx="3744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err="1"/>
              <a:t>多體且彼此耦合的運動方程式</a:t>
            </a:r>
            <a:endParaRPr lang="en-US" sz="1800" dirty="0"/>
          </a:p>
        </p:txBody>
      </p:sp>
      <p:sp>
        <p:nvSpPr>
          <p:cNvPr id="7" name="TextBox 6">
            <a:extLst>
              <a:ext uri="{FF2B5EF4-FFF2-40B4-BE49-F238E27FC236}">
                <a16:creationId xmlns:a16="http://schemas.microsoft.com/office/drawing/2014/main" id="{E30BDB6D-3F2E-27E2-01F7-C0065F12C152}"/>
              </a:ext>
            </a:extLst>
          </p:cNvPr>
          <p:cNvSpPr txBox="1"/>
          <p:nvPr/>
        </p:nvSpPr>
        <p:spPr bwMode="auto">
          <a:xfrm>
            <a:off x="4715813" y="5212794"/>
            <a:ext cx="352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Partial Differential Equation</a:t>
            </a:r>
          </a:p>
        </p:txBody>
      </p:sp>
      <p:sp>
        <p:nvSpPr>
          <p:cNvPr id="8" name="TextBox 7">
            <a:extLst>
              <a:ext uri="{FF2B5EF4-FFF2-40B4-BE49-F238E27FC236}">
                <a16:creationId xmlns:a16="http://schemas.microsoft.com/office/drawing/2014/main" id="{39C2FADE-B062-CD64-520B-1AC4A73AB227}"/>
              </a:ext>
            </a:extLst>
          </p:cNvPr>
          <p:cNvSpPr txBox="1"/>
          <p:nvPr/>
        </p:nvSpPr>
        <p:spPr bwMode="auto">
          <a:xfrm>
            <a:off x="4715813" y="3529324"/>
            <a:ext cx="352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Matrix and Linear Algebra</a:t>
            </a:r>
          </a:p>
        </p:txBody>
      </p:sp>
      <p:sp>
        <p:nvSpPr>
          <p:cNvPr id="9" name="TextBox 8">
            <a:extLst>
              <a:ext uri="{FF2B5EF4-FFF2-40B4-BE49-F238E27FC236}">
                <a16:creationId xmlns:a16="http://schemas.microsoft.com/office/drawing/2014/main" id="{C2C1F707-D928-32D5-3C60-932352370E6E}"/>
              </a:ext>
            </a:extLst>
          </p:cNvPr>
          <p:cNvSpPr txBox="1"/>
          <p:nvPr/>
        </p:nvSpPr>
        <p:spPr bwMode="auto">
          <a:xfrm>
            <a:off x="4715813" y="2987660"/>
            <a:ext cx="352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System of ODE</a:t>
            </a:r>
          </a:p>
        </p:txBody>
      </p:sp>
      <p:sp>
        <p:nvSpPr>
          <p:cNvPr id="10" name="Down Arrow 9">
            <a:extLst>
              <a:ext uri="{FF2B5EF4-FFF2-40B4-BE49-F238E27FC236}">
                <a16:creationId xmlns:a16="http://schemas.microsoft.com/office/drawing/2014/main" id="{0C2B9BB2-4311-2C26-B3B4-0E70000F74EF}"/>
              </a:ext>
            </a:extLst>
          </p:cNvPr>
          <p:cNvSpPr/>
          <p:nvPr/>
        </p:nvSpPr>
        <p:spPr>
          <a:xfrm>
            <a:off x="1724725" y="4776100"/>
            <a:ext cx="396044" cy="504056"/>
          </a:xfrm>
          <a:prstGeom prst="downArrow">
            <a:avLst/>
          </a:prstGeom>
          <a:solidFill>
            <a:srgbClr val="00B050"/>
          </a:solidFill>
        </p:spPr>
        <p:txBody>
          <a:bodyPr wrap="none" rtlCol="0" anchor="ctr">
            <a:spAutoFit/>
          </a:bodyPr>
          <a:lstStyle/>
          <a:p>
            <a:pPr algn="ctr"/>
            <a:endParaRPr lang="en-US" sz="1800" dirty="0">
              <a:latin typeface="Arial" charset="0"/>
            </a:endParaRPr>
          </a:p>
        </p:txBody>
      </p:sp>
      <p:sp>
        <p:nvSpPr>
          <p:cNvPr id="11" name="TextBox 10">
            <a:extLst>
              <a:ext uri="{FF2B5EF4-FFF2-40B4-BE49-F238E27FC236}">
                <a16:creationId xmlns:a16="http://schemas.microsoft.com/office/drawing/2014/main" id="{4914682F-B5EF-AFE6-B211-672FC4B663D1}"/>
              </a:ext>
            </a:extLst>
          </p:cNvPr>
          <p:cNvSpPr txBox="1"/>
          <p:nvPr/>
        </p:nvSpPr>
        <p:spPr bwMode="auto">
          <a:xfrm>
            <a:off x="971397" y="5238492"/>
            <a:ext cx="3312571" cy="369332"/>
          </a:xfrm>
          <a:prstGeom prst="rect">
            <a:avLst/>
          </a:prstGeom>
          <a:noFill/>
          <a:ln w="9525">
            <a:noFill/>
            <a:miter lim="800000"/>
            <a:headEnd/>
            <a:tailEnd/>
          </a:ln>
        </p:spPr>
        <p:txBody>
          <a:bodyPr wrap="square" rtlCol="0">
            <a:spAutoFit/>
          </a:bodyPr>
          <a:lstStyle/>
          <a:p>
            <a:pPr algn="l"/>
            <a:r>
              <a:rPr lang="en-US" sz="1800" dirty="0" err="1">
                <a:latin typeface="Times New Roman" pitchFamily="18" charset="0"/>
                <a:cs typeface="Times New Roman" pitchFamily="18" charset="0"/>
              </a:rPr>
              <a:t>連續介質的波方程式</a:t>
            </a:r>
            <a:endParaRPr lang="en-US" sz="18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72C4695C-45E9-626F-9AAA-53115F8EFE15}"/>
              </a:ext>
            </a:extLst>
          </p:cNvPr>
          <p:cNvSpPr txBox="1"/>
          <p:nvPr/>
        </p:nvSpPr>
        <p:spPr bwMode="auto">
          <a:xfrm>
            <a:off x="2087991" y="4843462"/>
            <a:ext cx="2163199" cy="369332"/>
          </a:xfrm>
          <a:prstGeom prst="rect">
            <a:avLst/>
          </a:prstGeom>
          <a:noFill/>
          <a:ln w="9525">
            <a:noFill/>
            <a:miter lim="800000"/>
            <a:headEnd/>
            <a:tailEnd/>
          </a:ln>
        </p:spPr>
        <p:txBody>
          <a:bodyPr wrap="square" rtlCol="0">
            <a:spAutoFit/>
          </a:bodyPr>
          <a:lstStyle/>
          <a:p>
            <a:pPr algn="l"/>
            <a:r>
              <a:rPr lang="en-US" sz="1800" dirty="0" err="1">
                <a:latin typeface="Times New Roman" pitchFamily="18" charset="0"/>
                <a:cs typeface="Times New Roman" pitchFamily="18" charset="0"/>
              </a:rPr>
              <a:t>連續及大量極限</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63696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4">
                <a:extLst>
                  <a:ext uri="{FF2B5EF4-FFF2-40B4-BE49-F238E27FC236}">
                    <a16:creationId xmlns:a16="http://schemas.microsoft.com/office/drawing/2014/main" id="{627A80D1-2EA3-7622-ABC4-E047E4289B43}"/>
                  </a:ext>
                </a:extLst>
              </p:cNvPr>
              <p:cNvSpPr txBox="1"/>
              <p:nvPr/>
            </p:nvSpPr>
            <p:spPr bwMode="auto">
              <a:xfrm>
                <a:off x="881226" y="3358978"/>
                <a:ext cx="3242554" cy="387927"/>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𝐶</m:t>
                          </m:r>
                        </m:e>
                        <m:sub>
                          <m:r>
                            <a:rPr lang="en-US" altLang="zh-TW" sz="1800" b="0" i="1" smtClean="0">
                              <a:latin typeface="Cambria Math" panose="02040503050406030204" pitchFamily="18" charset="0"/>
                            </a:rPr>
                            <m:t>1</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i="1">
                              <a:latin typeface="Cambria Math"/>
                            </a:rPr>
                            <m:t>𝑡</m:t>
                          </m:r>
                        </m:sup>
                      </m:sSup>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𝑖</m:t>
                          </m:r>
                          <m:d>
                            <m:dPr>
                              <m:ctrlPr>
                                <a:rPr lang="en-US" altLang="zh-TW" sz="1800" i="1" smtClean="0">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b="0" i="1" smtClean="0">
                                  <a:latin typeface="Cambria Math" panose="02040503050406030204" pitchFamily="18" charset="0"/>
                                  <a:ea typeface="Cambria Math" panose="02040503050406030204" pitchFamily="18" charset="0"/>
                                </a:rPr>
                                <m:t>𝑡</m:t>
                              </m:r>
                              <m:r>
                                <a:rPr lang="en-US" altLang="zh-TW" sz="1800" b="0" i="1" smtClean="0">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sup>
                      </m:sSup>
                    </m:oMath>
                  </m:oMathPara>
                </a14:m>
                <a:endParaRPr lang="zh-TW" altLang="en-US" sz="1800" dirty="0"/>
              </a:p>
            </p:txBody>
          </p:sp>
        </mc:Choice>
        <mc:Fallback xmlns="">
          <p:sp>
            <p:nvSpPr>
              <p:cNvPr id="2" name="文字方塊 4">
                <a:extLst>
                  <a:ext uri="{FF2B5EF4-FFF2-40B4-BE49-F238E27FC236}">
                    <a16:creationId xmlns:a16="http://schemas.microsoft.com/office/drawing/2014/main" id="{627A80D1-2EA3-7622-ABC4-E047E4289B43}"/>
                  </a:ext>
                </a:extLst>
              </p:cNvPr>
              <p:cNvSpPr txBox="1">
                <a:spLocks noRot="1" noChangeAspect="1" noMove="1" noResize="1" noEditPoints="1" noAdjustHandles="1" noChangeArrowheads="1" noChangeShapeType="1" noTextEdit="1"/>
              </p:cNvSpPr>
              <p:nvPr/>
            </p:nvSpPr>
            <p:spPr bwMode="auto">
              <a:xfrm>
                <a:off x="881226" y="3358978"/>
                <a:ext cx="3242554" cy="387927"/>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字方塊 4">
                <a:extLst>
                  <a:ext uri="{FF2B5EF4-FFF2-40B4-BE49-F238E27FC236}">
                    <a16:creationId xmlns:a16="http://schemas.microsoft.com/office/drawing/2014/main" id="{5163104D-A31E-E087-D253-16B25BC09827}"/>
                  </a:ext>
                </a:extLst>
              </p:cNvPr>
              <p:cNvSpPr txBox="1"/>
              <p:nvPr/>
            </p:nvSpPr>
            <p:spPr bwMode="auto">
              <a:xfrm>
                <a:off x="4186041" y="3358978"/>
                <a:ext cx="3247877" cy="387927"/>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2</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𝐶</m:t>
                          </m:r>
                        </m:e>
                        <m:sub>
                          <m:r>
                            <a:rPr lang="en-US" altLang="zh-TW" sz="1800" b="0" i="1" smtClean="0">
                              <a:latin typeface="Cambria Math" panose="02040503050406030204" pitchFamily="18" charset="0"/>
                            </a:rPr>
                            <m:t>1</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i="1">
                              <a:latin typeface="Cambria Math"/>
                            </a:rPr>
                            <m:t>𝑡</m:t>
                          </m:r>
                        </m:sup>
                      </m:sSup>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𝑖</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sup>
                      </m:sSup>
                    </m:oMath>
                  </m:oMathPara>
                </a14:m>
                <a:endParaRPr lang="zh-TW" altLang="en-US" sz="1800" dirty="0"/>
              </a:p>
            </p:txBody>
          </p:sp>
        </mc:Choice>
        <mc:Fallback xmlns="">
          <p:sp>
            <p:nvSpPr>
              <p:cNvPr id="3" name="文字方塊 4">
                <a:extLst>
                  <a:ext uri="{FF2B5EF4-FFF2-40B4-BE49-F238E27FC236}">
                    <a16:creationId xmlns:a16="http://schemas.microsoft.com/office/drawing/2014/main" id="{5163104D-A31E-E087-D253-16B25BC09827}"/>
                  </a:ext>
                </a:extLst>
              </p:cNvPr>
              <p:cNvSpPr txBox="1">
                <a:spLocks noRot="1" noChangeAspect="1" noMove="1" noResize="1" noEditPoints="1" noAdjustHandles="1" noChangeArrowheads="1" noChangeShapeType="1" noTextEdit="1"/>
              </p:cNvSpPr>
              <p:nvPr/>
            </p:nvSpPr>
            <p:spPr bwMode="auto">
              <a:xfrm>
                <a:off x="4186041" y="3358978"/>
                <a:ext cx="3247877" cy="387927"/>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矩形 14">
                <a:extLst>
                  <a:ext uri="{FF2B5EF4-FFF2-40B4-BE49-F238E27FC236}">
                    <a16:creationId xmlns:a16="http://schemas.microsoft.com/office/drawing/2014/main" id="{3B982C0E-5B8A-86D5-FCC4-89786244AEA8}"/>
                  </a:ext>
                </a:extLst>
              </p:cNvPr>
              <p:cNvSpPr>
                <a:spLocks noChangeArrowheads="1"/>
              </p:cNvSpPr>
              <p:nvPr/>
            </p:nvSpPr>
            <p:spPr bwMode="auto">
              <a:xfrm>
                <a:off x="858221" y="402039"/>
                <a:ext cx="437132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solidFill>
                      <a:srgbClr val="FF0000"/>
                    </a:solidFill>
                  </a:rPr>
                  <a:t>對特定的</a:t>
                </a:r>
                <a14:m>
                  <m:oMath xmlns:m="http://schemas.openxmlformats.org/officeDocument/2006/math">
                    <m:r>
                      <a:rPr lang="zh-TW" altLang="en-US" sz="1800" i="1">
                        <a:solidFill>
                          <a:srgbClr val="FF0000"/>
                        </a:solidFill>
                        <a:latin typeface="Cambria Math" panose="02040503050406030204" pitchFamily="18" charset="0"/>
                      </a:rPr>
                      <m:t>𝜔</m:t>
                    </m:r>
                  </m:oMath>
                </a14:m>
                <a:r>
                  <a:rPr lang="zh-TW" altLang="en-US" sz="1800" dirty="0">
                    <a:solidFill>
                      <a:srgbClr val="FF0000"/>
                    </a:solidFill>
                  </a:rPr>
                  <a:t>，我們可以解出對應的</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𝑎</m:t>
                        </m:r>
                      </m:e>
                      <m:sub>
                        <m:r>
                          <a:rPr lang="en-US" altLang="zh-TW" sz="1800" i="1">
                            <a:solidFill>
                              <a:srgbClr val="FF0000"/>
                            </a:solidFill>
                            <a:latin typeface="Cambria Math" panose="02040503050406030204" pitchFamily="18" charset="0"/>
                          </a:rPr>
                          <m:t>1</m:t>
                        </m:r>
                      </m:sub>
                    </m:sSub>
                    <m:r>
                      <a:rPr lang="en-US" altLang="zh-TW" sz="1800" i="1">
                        <a:solidFill>
                          <a:srgbClr val="FF0000"/>
                        </a:solidFill>
                        <a:latin typeface="Cambria Math" panose="02040503050406030204" pitchFamily="18" charset="0"/>
                      </a:rPr>
                      <m:t>,</m:t>
                    </m:r>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𝑎</m:t>
                        </m:r>
                      </m:e>
                      <m:sub>
                        <m:r>
                          <a:rPr lang="en-US" altLang="zh-TW" sz="1800" i="1">
                            <a:solidFill>
                              <a:srgbClr val="FF0000"/>
                            </a:solidFill>
                            <a:latin typeface="Cambria Math" panose="02040503050406030204" pitchFamily="18" charset="0"/>
                          </a:rPr>
                          <m:t>2</m:t>
                        </m:r>
                      </m:sub>
                    </m:sSub>
                  </m:oMath>
                </a14:m>
                <a:r>
                  <a:rPr lang="zh-TW" altLang="en-US" sz="1800" dirty="0">
                    <a:solidFill>
                      <a:srgbClr val="FF0000"/>
                    </a:solidFill>
                  </a:rPr>
                  <a:t>，</a:t>
                </a:r>
              </a:p>
            </p:txBody>
          </p:sp>
        </mc:Choice>
        <mc:Fallback xmlns="">
          <p:sp>
            <p:nvSpPr>
              <p:cNvPr id="4" name="矩形 14">
                <a:extLst>
                  <a:ext uri="{FF2B5EF4-FFF2-40B4-BE49-F238E27FC236}">
                    <a16:creationId xmlns:a16="http://schemas.microsoft.com/office/drawing/2014/main" id="{3B982C0E-5B8A-86D5-FCC4-89786244AEA8}"/>
                  </a:ext>
                </a:extLst>
              </p:cNvPr>
              <p:cNvSpPr>
                <a:spLocks noRot="1" noChangeAspect="1" noMove="1" noResize="1" noEditPoints="1" noAdjustHandles="1" noChangeArrowheads="1" noChangeShapeType="1" noTextEdit="1"/>
              </p:cNvSpPr>
              <p:nvPr/>
            </p:nvSpPr>
            <p:spPr bwMode="auto">
              <a:xfrm>
                <a:off x="858221" y="402039"/>
                <a:ext cx="4371325" cy="369332"/>
              </a:xfrm>
              <a:prstGeom prst="rect">
                <a:avLst/>
              </a:prstGeom>
              <a:blipFill>
                <a:blip r:embed="rId4"/>
                <a:stretch>
                  <a:fillRect l="-1159" t="-6667" r="-290"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13">
                <a:extLst>
                  <a:ext uri="{FF2B5EF4-FFF2-40B4-BE49-F238E27FC236}">
                    <a16:creationId xmlns:a16="http://schemas.microsoft.com/office/drawing/2014/main" id="{06F18DCE-1771-1526-4908-47DF81FD02A7}"/>
                  </a:ext>
                </a:extLst>
              </p:cNvPr>
              <p:cNvSpPr txBox="1"/>
              <p:nvPr/>
            </p:nvSpPr>
            <p:spPr bwMode="auto">
              <a:xfrm>
                <a:off x="907629" y="1368728"/>
                <a:ext cx="2661754"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d>
                        <m:dPr>
                          <m:ctrlPr>
                            <a:rPr lang="en-US" altLang="zh-TW" sz="1800" i="1" smtClean="0">
                              <a:latin typeface="Cambria Math" panose="02040503050406030204" pitchFamily="18" charset="0"/>
                            </a:rPr>
                          </m:ctrlPr>
                        </m:d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ea typeface="Cambria Math"/>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up>
                              <m:r>
                                <a:rPr lang="en-US" altLang="zh-TW" sz="1800" b="0" i="1" smtClean="0">
                                  <a:latin typeface="Cambria Math" panose="02040503050406030204" pitchFamily="18" charset="0"/>
                                  <a:ea typeface="Cambria Math" panose="02040503050406030204" pitchFamily="18" charset="0"/>
                                </a:rPr>
                                <m:t>2</m:t>
                              </m:r>
                            </m:sup>
                          </m:sSubSup>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5" name="文字方塊 13">
                <a:extLst>
                  <a:ext uri="{FF2B5EF4-FFF2-40B4-BE49-F238E27FC236}">
                    <a16:creationId xmlns:a16="http://schemas.microsoft.com/office/drawing/2014/main" id="{06F18DCE-1771-1526-4908-47DF81FD02A7}"/>
                  </a:ext>
                </a:extLst>
              </p:cNvPr>
              <p:cNvSpPr txBox="1">
                <a:spLocks noRot="1" noChangeAspect="1" noMove="1" noResize="1" noEditPoints="1" noAdjustHandles="1" noChangeArrowheads="1" noChangeShapeType="1" noTextEdit="1"/>
              </p:cNvSpPr>
              <p:nvPr/>
            </p:nvSpPr>
            <p:spPr bwMode="auto">
              <a:xfrm>
                <a:off x="907629" y="1368728"/>
                <a:ext cx="2661754" cy="282450"/>
              </a:xfrm>
              <a:prstGeom prst="rect">
                <a:avLst/>
              </a:prstGeom>
              <a:blipFill>
                <a:blip r:embed="rId5"/>
                <a:stretch>
                  <a:fillRect r="-1422"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字方塊 13">
                <a:extLst>
                  <a:ext uri="{FF2B5EF4-FFF2-40B4-BE49-F238E27FC236}">
                    <a16:creationId xmlns:a16="http://schemas.microsoft.com/office/drawing/2014/main" id="{AF77AFF2-6055-AF7E-41DE-F2CA6E4B42E9}"/>
                  </a:ext>
                </a:extLst>
              </p:cNvPr>
              <p:cNvSpPr txBox="1"/>
              <p:nvPr/>
            </p:nvSpPr>
            <p:spPr bwMode="auto">
              <a:xfrm>
                <a:off x="899592" y="1815211"/>
                <a:ext cx="2834879"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d>
                        <m:dPr>
                          <m:ctrlPr>
                            <a:rPr lang="en-US" altLang="zh-TW" sz="1800" i="1" smtClean="0">
                              <a:latin typeface="Cambria Math" panose="02040503050406030204" pitchFamily="18" charset="0"/>
                            </a:rPr>
                          </m:ctrlPr>
                        </m:d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ea typeface="Cambria Math"/>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up>
                              <m:r>
                                <a:rPr lang="en-US" altLang="zh-TW" sz="1800" i="1">
                                  <a:latin typeface="Cambria Math" panose="02040503050406030204" pitchFamily="18" charset="0"/>
                                  <a:ea typeface="Cambria Math" panose="02040503050406030204" pitchFamily="18" charset="0"/>
                                </a:rPr>
                                <m:t>2</m:t>
                              </m:r>
                            </m:sup>
                          </m:sSubSup>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6" name="文字方塊 13">
                <a:extLst>
                  <a:ext uri="{FF2B5EF4-FFF2-40B4-BE49-F238E27FC236}">
                    <a16:creationId xmlns:a16="http://schemas.microsoft.com/office/drawing/2014/main" id="{AF77AFF2-6055-AF7E-41DE-F2CA6E4B42E9}"/>
                  </a:ext>
                </a:extLst>
              </p:cNvPr>
              <p:cNvSpPr txBox="1">
                <a:spLocks noRot="1" noChangeAspect="1" noMove="1" noResize="1" noEditPoints="1" noAdjustHandles="1" noChangeArrowheads="1" noChangeShapeType="1" noTextEdit="1"/>
              </p:cNvSpPr>
              <p:nvPr/>
            </p:nvSpPr>
            <p:spPr bwMode="auto">
              <a:xfrm>
                <a:off x="899592" y="1815211"/>
                <a:ext cx="2834879" cy="282450"/>
              </a:xfrm>
              <a:prstGeom prst="rect">
                <a:avLst/>
              </a:prstGeom>
              <a:blipFill>
                <a:blip r:embed="rId6"/>
                <a:stretch>
                  <a:fillRect r="-1339"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B51E06-21B6-CEB5-8186-1F1710A8A451}"/>
                  </a:ext>
                </a:extLst>
              </p:cNvPr>
              <p:cNvSpPr txBox="1"/>
              <p:nvPr/>
            </p:nvSpPr>
            <p:spPr bwMode="auto">
              <a:xfrm>
                <a:off x="881226" y="784051"/>
                <a:ext cx="1296144" cy="369332"/>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ea typeface="Cambria Math"/>
                            </a:rPr>
                          </m:ctrlPr>
                        </m:sSub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a:rPr>
                            <m:t>1</m:t>
                          </m:r>
                        </m:sub>
                      </m:sSub>
                      <m:r>
                        <a:rPr lang="en-US" altLang="zh-TW" sz="1800" b="0" i="1" smtClean="0">
                          <a:latin typeface="Cambria Math" panose="02040503050406030204" pitchFamily="18" charset="0"/>
                          <a:ea typeface="Cambria Math"/>
                        </a:rPr>
                        <m:t>=</m:t>
                      </m:r>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oMath>
                  </m:oMathPara>
                </a14:m>
                <a:endParaRPr lang="en-US" sz="1800" dirty="0"/>
              </a:p>
            </p:txBody>
          </p:sp>
        </mc:Choice>
        <mc:Fallback xmlns="">
          <p:sp>
            <p:nvSpPr>
              <p:cNvPr id="7" name="TextBox 6">
                <a:extLst>
                  <a:ext uri="{FF2B5EF4-FFF2-40B4-BE49-F238E27FC236}">
                    <a16:creationId xmlns:a16="http://schemas.microsoft.com/office/drawing/2014/main" id="{6BB51E06-21B6-CEB5-8186-1F1710A8A451}"/>
                  </a:ext>
                </a:extLst>
              </p:cNvPr>
              <p:cNvSpPr txBox="1">
                <a:spLocks noRot="1" noChangeAspect="1" noMove="1" noResize="1" noEditPoints="1" noAdjustHandles="1" noChangeArrowheads="1" noChangeShapeType="1" noTextEdit="1"/>
              </p:cNvSpPr>
              <p:nvPr/>
            </p:nvSpPr>
            <p:spPr bwMode="auto">
              <a:xfrm>
                <a:off x="881226" y="784051"/>
                <a:ext cx="1296144" cy="36933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字方塊 13">
                <a:extLst>
                  <a:ext uri="{FF2B5EF4-FFF2-40B4-BE49-F238E27FC236}">
                    <a16:creationId xmlns:a16="http://schemas.microsoft.com/office/drawing/2014/main" id="{F3A2EC38-7C41-4143-B191-EA29F75CCCBC}"/>
                  </a:ext>
                </a:extLst>
              </p:cNvPr>
              <p:cNvSpPr txBox="1"/>
              <p:nvPr/>
            </p:nvSpPr>
            <p:spPr bwMode="auto">
              <a:xfrm>
                <a:off x="4364359" y="1368728"/>
                <a:ext cx="1787091"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8" name="文字方塊 13">
                <a:extLst>
                  <a:ext uri="{FF2B5EF4-FFF2-40B4-BE49-F238E27FC236}">
                    <a16:creationId xmlns:a16="http://schemas.microsoft.com/office/drawing/2014/main" id="{F3A2EC38-7C41-4143-B191-EA29F75CCCBC}"/>
                  </a:ext>
                </a:extLst>
              </p:cNvPr>
              <p:cNvSpPr txBox="1">
                <a:spLocks noRot="1" noChangeAspect="1" noMove="1" noResize="1" noEditPoints="1" noAdjustHandles="1" noChangeArrowheads="1" noChangeShapeType="1" noTextEdit="1"/>
              </p:cNvSpPr>
              <p:nvPr/>
            </p:nvSpPr>
            <p:spPr bwMode="auto">
              <a:xfrm>
                <a:off x="4364359" y="1368728"/>
                <a:ext cx="1787091" cy="282450"/>
              </a:xfrm>
              <a:prstGeom prst="rect">
                <a:avLst/>
              </a:prstGeom>
              <a:blipFill>
                <a:blip r:embed="rId8"/>
                <a:stretch>
                  <a:fillRect l="-1408" r="-2113"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字方塊 13">
                <a:extLst>
                  <a:ext uri="{FF2B5EF4-FFF2-40B4-BE49-F238E27FC236}">
                    <a16:creationId xmlns:a16="http://schemas.microsoft.com/office/drawing/2014/main" id="{8A6476DF-4F72-FE5B-C060-9C87A1EBD331}"/>
                  </a:ext>
                </a:extLst>
              </p:cNvPr>
              <p:cNvSpPr txBox="1"/>
              <p:nvPr/>
            </p:nvSpPr>
            <p:spPr bwMode="auto">
              <a:xfrm>
                <a:off x="4330197" y="1835335"/>
                <a:ext cx="1960217"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9" name="文字方塊 13">
                <a:extLst>
                  <a:ext uri="{FF2B5EF4-FFF2-40B4-BE49-F238E27FC236}">
                    <a16:creationId xmlns:a16="http://schemas.microsoft.com/office/drawing/2014/main" id="{8A6476DF-4F72-FE5B-C060-9C87A1EBD331}"/>
                  </a:ext>
                </a:extLst>
              </p:cNvPr>
              <p:cNvSpPr txBox="1">
                <a:spLocks noRot="1" noChangeAspect="1" noMove="1" noResize="1" noEditPoints="1" noAdjustHandles="1" noChangeArrowheads="1" noChangeShapeType="1" noTextEdit="1"/>
              </p:cNvSpPr>
              <p:nvPr/>
            </p:nvSpPr>
            <p:spPr bwMode="auto">
              <a:xfrm>
                <a:off x="4330197" y="1835335"/>
                <a:ext cx="1960217" cy="282450"/>
              </a:xfrm>
              <a:prstGeom prst="rect">
                <a:avLst/>
              </a:prstGeom>
              <a:blipFill>
                <a:blip r:embed="rId9"/>
                <a:stretch>
                  <a:fillRect r="-1923" b="-173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字方塊 13">
                <a:extLst>
                  <a:ext uri="{FF2B5EF4-FFF2-40B4-BE49-F238E27FC236}">
                    <a16:creationId xmlns:a16="http://schemas.microsoft.com/office/drawing/2014/main" id="{91D69C81-4DE2-4377-FB92-304C35BE570A}"/>
                  </a:ext>
                </a:extLst>
              </p:cNvPr>
              <p:cNvSpPr txBox="1"/>
              <p:nvPr/>
            </p:nvSpPr>
            <p:spPr bwMode="auto">
              <a:xfrm>
                <a:off x="881226" y="2666621"/>
                <a:ext cx="2364558" cy="28764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𝐶</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𝐴</m:t>
                          </m:r>
                        </m:e>
                        <m:sub>
                          <m:r>
                            <a:rPr lang="en-US" altLang="zh-TW" sz="1800" i="1">
                              <a:latin typeface="Cambria Math" panose="02040503050406030204" pitchFamily="18" charset="0"/>
                            </a:rPr>
                            <m:t>1</m:t>
                          </m:r>
                        </m:sub>
                      </m:sSub>
                      <m:sSup>
                        <m:sSupPr>
                          <m:ctrlPr>
                            <a:rPr lang="en-US" altLang="zh-TW" sz="1800" i="1" smtClean="0">
                              <a:latin typeface="Cambria Math" panose="02040503050406030204" pitchFamily="18" charset="0"/>
                            </a:rPr>
                          </m:ctrlPr>
                        </m:sSupPr>
                        <m:e>
                          <m:r>
                            <a:rPr lang="en-US" altLang="zh-TW" sz="1800" b="0" i="1" smtClean="0">
                              <a:latin typeface="Cambria Math" panose="02040503050406030204" pitchFamily="18" charset="0"/>
                            </a:rPr>
                            <m:t>𝑒</m:t>
                          </m:r>
                        </m:e>
                        <m:sup>
                          <m:r>
                            <a:rPr lang="en-US" altLang="zh-TW" sz="1800" b="0" i="1" smtClean="0">
                              <a:latin typeface="Cambria Math" panose="02040503050406030204" pitchFamily="18" charset="0"/>
                            </a:rPr>
                            <m:t>𝑖</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rPr>
                                <m:t>1</m:t>
                              </m:r>
                            </m:sub>
                          </m:sSub>
                        </m:sup>
                      </m:sSup>
                    </m:oMath>
                  </m:oMathPara>
                </a14:m>
                <a:endParaRPr kumimoji="1" lang="zh-TW" altLang="en-US" sz="1800" dirty="0"/>
              </a:p>
            </p:txBody>
          </p:sp>
        </mc:Choice>
        <mc:Fallback xmlns="">
          <p:sp>
            <p:nvSpPr>
              <p:cNvPr id="10" name="文字方塊 13">
                <a:extLst>
                  <a:ext uri="{FF2B5EF4-FFF2-40B4-BE49-F238E27FC236}">
                    <a16:creationId xmlns:a16="http://schemas.microsoft.com/office/drawing/2014/main" id="{91D69C81-4DE2-4377-FB92-304C35BE570A}"/>
                  </a:ext>
                </a:extLst>
              </p:cNvPr>
              <p:cNvSpPr txBox="1">
                <a:spLocks noRot="1" noChangeAspect="1" noMove="1" noResize="1" noEditPoints="1" noAdjustHandles="1" noChangeArrowheads="1" noChangeShapeType="1" noTextEdit="1"/>
              </p:cNvSpPr>
              <p:nvPr/>
            </p:nvSpPr>
            <p:spPr bwMode="auto">
              <a:xfrm>
                <a:off x="881226" y="2666621"/>
                <a:ext cx="2364558" cy="287643"/>
              </a:xfrm>
              <a:prstGeom prst="rect">
                <a:avLst/>
              </a:prstGeom>
              <a:blipFill>
                <a:blip r:embed="rId10"/>
                <a:stretch>
                  <a:fillRect t="-4167" b="-12500"/>
                </a:stretch>
              </a:blipFill>
              <a:ln w="9525">
                <a:noFill/>
                <a:miter lim="800000"/>
                <a:headEnd/>
                <a:tailEnd/>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B8D39427-CB6C-49A4-BE34-D8C39B43DC68}"/>
              </a:ext>
            </a:extLst>
          </p:cNvPr>
          <p:cNvSpPr txBox="1"/>
          <p:nvPr/>
        </p:nvSpPr>
        <p:spPr bwMode="auto">
          <a:xfrm>
            <a:off x="858221" y="2989646"/>
            <a:ext cx="217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The solution is:</a:t>
            </a:r>
          </a:p>
        </p:txBody>
      </p:sp>
      <p:sp>
        <p:nvSpPr>
          <p:cNvPr id="12" name="TextBox 11">
            <a:extLst>
              <a:ext uri="{FF2B5EF4-FFF2-40B4-BE49-F238E27FC236}">
                <a16:creationId xmlns:a16="http://schemas.microsoft.com/office/drawing/2014/main" id="{59DB49EB-7DA0-54C9-18D8-A8FE06C83E86}"/>
              </a:ext>
            </a:extLst>
          </p:cNvPr>
          <p:cNvSpPr txBox="1"/>
          <p:nvPr/>
        </p:nvSpPr>
        <p:spPr bwMode="auto">
          <a:xfrm>
            <a:off x="858221" y="4790745"/>
            <a:ext cx="3160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The two move together!</a:t>
            </a:r>
          </a:p>
        </p:txBody>
      </p:sp>
      <p:sp>
        <p:nvSpPr>
          <p:cNvPr id="13" name="TextBox 12">
            <a:extLst>
              <a:ext uri="{FF2B5EF4-FFF2-40B4-BE49-F238E27FC236}">
                <a16:creationId xmlns:a16="http://schemas.microsoft.com/office/drawing/2014/main" id="{DA16CD72-EF5E-D576-81DE-D49DFF36EC94}"/>
              </a:ext>
            </a:extLst>
          </p:cNvPr>
          <p:cNvSpPr txBox="1"/>
          <p:nvPr/>
        </p:nvSpPr>
        <p:spPr bwMode="auto">
          <a:xfrm>
            <a:off x="881226" y="3848820"/>
            <a:ext cx="5545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Now taking the real part would give us the solution.</a:t>
            </a:r>
          </a:p>
        </p:txBody>
      </p:sp>
      <mc:AlternateContent xmlns:mc="http://schemas.openxmlformats.org/markup-compatibility/2006" xmlns:a14="http://schemas.microsoft.com/office/drawing/2010/main">
        <mc:Choice Requires="a14">
          <p:sp>
            <p:nvSpPr>
              <p:cNvPr id="14" name="文字方塊 4">
                <a:extLst>
                  <a:ext uri="{FF2B5EF4-FFF2-40B4-BE49-F238E27FC236}">
                    <a16:creationId xmlns:a16="http://schemas.microsoft.com/office/drawing/2014/main" id="{068CE5E2-131B-F9A1-9DE4-A29E01A12D32}"/>
                  </a:ext>
                </a:extLst>
              </p:cNvPr>
              <p:cNvSpPr txBox="1"/>
              <p:nvPr/>
            </p:nvSpPr>
            <p:spPr bwMode="auto">
              <a:xfrm>
                <a:off x="899592" y="4324304"/>
                <a:ext cx="4895571" cy="387927"/>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m:rPr>
                          <m:sty m:val="p"/>
                        </m:rPr>
                        <a:rPr lang="en-US" altLang="zh-TW" sz="1800" b="0" i="0" smtClean="0">
                          <a:latin typeface="Cambria Math" panose="02040503050406030204" pitchFamily="18" charset="0"/>
                        </a:rPr>
                        <m:t>Re</m:t>
                      </m:r>
                      <m:r>
                        <a:rPr lang="en-US" altLang="zh-TW" sz="1800" b="0" i="1" smtClean="0">
                          <a:latin typeface="Cambria Math" panose="02040503050406030204" pitchFamily="18" charset="0"/>
                        </a:rPr>
                        <m:t> </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𝑖</m:t>
                          </m:r>
                          <m:d>
                            <m:dPr>
                              <m:ctrlPr>
                                <a:rPr lang="en-US" altLang="zh-TW" sz="1800" i="1" smtClean="0">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b="0" i="1" smtClean="0">
                                  <a:latin typeface="Cambria Math" panose="02040503050406030204" pitchFamily="18" charset="0"/>
                                  <a:ea typeface="Cambria Math" panose="02040503050406030204" pitchFamily="18" charset="0"/>
                                </a:rPr>
                                <m:t>𝑡</m:t>
                              </m:r>
                              <m:r>
                                <a:rPr lang="en-US" altLang="zh-TW" sz="1800" b="0" i="1" smtClean="0">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sup>
                      </m:sSup>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oMath>
                  </m:oMathPara>
                </a14:m>
                <a:endParaRPr lang="zh-TW" altLang="en-US" sz="1800" dirty="0"/>
              </a:p>
            </p:txBody>
          </p:sp>
        </mc:Choice>
        <mc:Fallback xmlns="">
          <p:sp>
            <p:nvSpPr>
              <p:cNvPr id="14" name="文字方塊 4">
                <a:extLst>
                  <a:ext uri="{FF2B5EF4-FFF2-40B4-BE49-F238E27FC236}">
                    <a16:creationId xmlns:a16="http://schemas.microsoft.com/office/drawing/2014/main" id="{068CE5E2-131B-F9A1-9DE4-A29E01A12D32}"/>
                  </a:ext>
                </a:extLst>
              </p:cNvPr>
              <p:cNvSpPr txBox="1">
                <a:spLocks noRot="1" noChangeAspect="1" noMove="1" noResize="1" noEditPoints="1" noAdjustHandles="1" noChangeArrowheads="1" noChangeShapeType="1" noTextEdit="1"/>
              </p:cNvSpPr>
              <p:nvPr/>
            </p:nvSpPr>
            <p:spPr bwMode="auto">
              <a:xfrm>
                <a:off x="899592" y="4324304"/>
                <a:ext cx="4895571" cy="387927"/>
              </a:xfrm>
              <a:prstGeom prst="rect">
                <a:avLst/>
              </a:prstGeom>
              <a:blipFill>
                <a:blip r:embed="rId11"/>
                <a:stretch>
                  <a:fillRect b="-15625"/>
                </a:stretch>
              </a:blipFill>
              <a:ln w="9525">
                <a:noFill/>
                <a:miter lim="800000"/>
                <a:headEnd/>
                <a:tailEnd/>
              </a:ln>
            </p:spPr>
            <p:txBody>
              <a:bodyPr/>
              <a:lstStyle/>
              <a:p>
                <a:r>
                  <a:rPr lang="en-US">
                    <a:noFill/>
                  </a:rPr>
                  <a:t> </a:t>
                </a:r>
              </a:p>
            </p:txBody>
          </p:sp>
        </mc:Fallback>
      </mc:AlternateContent>
      <p:sp>
        <p:nvSpPr>
          <p:cNvPr id="16" name="Right Arrow 15">
            <a:extLst>
              <a:ext uri="{FF2B5EF4-FFF2-40B4-BE49-F238E27FC236}">
                <a16:creationId xmlns:a16="http://schemas.microsoft.com/office/drawing/2014/main" id="{72CEF00B-FFB0-FDE7-795C-8511754ABC88}"/>
              </a:ext>
            </a:extLst>
          </p:cNvPr>
          <p:cNvSpPr/>
          <p:nvPr/>
        </p:nvSpPr>
        <p:spPr>
          <a:xfrm>
            <a:off x="3970017" y="1643878"/>
            <a:ext cx="216024" cy="171333"/>
          </a:xfrm>
          <a:prstGeom prst="rightArrow">
            <a:avLst/>
          </a:prstGeom>
          <a:solidFill>
            <a:srgbClr val="008000"/>
          </a:solidFill>
          <a:ln>
            <a:noFill/>
          </a:ln>
        </p:spPr>
        <p:txBody>
          <a:bodyPr wrap="none" rtlCol="0" anchor="ctr">
            <a:spAutoFit/>
          </a:bodyPr>
          <a:lstStyle/>
          <a:p>
            <a:pPr algn="ctr"/>
            <a:endParaRPr lang="en-US" sz="1800" dirty="0">
              <a:latin typeface="Arial" charset="0"/>
            </a:endParaRPr>
          </a:p>
        </p:txBody>
      </p:sp>
      <p:pic>
        <p:nvPicPr>
          <p:cNvPr id="17" name="Picture 16">
            <a:extLst>
              <a:ext uri="{FF2B5EF4-FFF2-40B4-BE49-F238E27FC236}">
                <a16:creationId xmlns:a16="http://schemas.microsoft.com/office/drawing/2014/main" id="{8B9962DA-450F-5AE4-1323-527F32599202}"/>
              </a:ext>
            </a:extLst>
          </p:cNvPr>
          <p:cNvPicPr>
            <a:picLocks noChangeAspect="1"/>
          </p:cNvPicPr>
          <p:nvPr/>
        </p:nvPicPr>
        <p:blipFill>
          <a:blip r:embed="rId12"/>
          <a:srcRect l="50740" t="16307"/>
          <a:stretch>
            <a:fillRect/>
          </a:stretch>
        </p:blipFill>
        <p:spPr>
          <a:xfrm>
            <a:off x="5787537" y="4330993"/>
            <a:ext cx="3278340" cy="1747698"/>
          </a:xfrm>
          <a:prstGeom prst="rect">
            <a:avLst/>
          </a:prstGeom>
        </p:spPr>
      </p:pic>
      <mc:AlternateContent xmlns:mc="http://schemas.openxmlformats.org/markup-compatibility/2006" xmlns:a14="http://schemas.microsoft.com/office/drawing/2010/main">
        <mc:Choice Requires="a14">
          <p:sp>
            <p:nvSpPr>
              <p:cNvPr id="18" name="文字方塊 4">
                <a:extLst>
                  <a:ext uri="{FF2B5EF4-FFF2-40B4-BE49-F238E27FC236}">
                    <a16:creationId xmlns:a16="http://schemas.microsoft.com/office/drawing/2014/main" id="{F3A51C56-0763-8244-1D99-01960842F667}"/>
                  </a:ext>
                </a:extLst>
              </p:cNvPr>
              <p:cNvSpPr txBox="1"/>
              <p:nvPr/>
            </p:nvSpPr>
            <p:spPr bwMode="auto">
              <a:xfrm>
                <a:off x="858221" y="5289089"/>
                <a:ext cx="3471976" cy="369332"/>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1800" b="0" i="1" smtClean="0">
                              <a:latin typeface="Cambria Math" panose="02040503050406030204" pitchFamily="18" charset="0"/>
                            </a:rPr>
                          </m:ctrlPr>
                        </m:sSubSupPr>
                        <m:e>
                          <m:r>
                            <a:rPr lang="en-US" altLang="zh-TW" sz="1800" b="0" i="1" smtClean="0">
                              <a:latin typeface="Cambria Math" panose="02040503050406030204" pitchFamily="18" charset="0"/>
                            </a:rPr>
                            <m:t>𝑥</m:t>
                          </m:r>
                        </m:e>
                        <m:sub>
                          <m:r>
                            <a:rPr lang="en-US" altLang="zh-TW" sz="1800" b="0" i="1" smtClean="0">
                              <a:latin typeface="Cambria Math" panose="02040503050406030204" pitchFamily="18" charset="0"/>
                            </a:rPr>
                            <m:t>1</m:t>
                          </m:r>
                        </m:sub>
                        <m:sup>
                          <m:r>
                            <a:rPr lang="en-US" altLang="zh-TW" sz="1800" b="0" i="1" smtClean="0">
                              <a:latin typeface="Cambria Math" panose="02040503050406030204" pitchFamily="18" charset="0"/>
                            </a:rPr>
                            <m:t>′</m:t>
                          </m:r>
                        </m:sup>
                      </m:sSubSup>
                      <m:r>
                        <a:rPr lang="en-US" altLang="zh-TW" sz="1800" b="0" i="1" smtClean="0">
                          <a:latin typeface="Cambria Math"/>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2</m:t>
                          </m:r>
                        </m:sub>
                        <m:sup>
                          <m:r>
                            <a:rPr lang="en-US" altLang="zh-TW" sz="1800" i="1">
                              <a:latin typeface="Cambria Math" panose="02040503050406030204" pitchFamily="18" charset="0"/>
                            </a:rPr>
                            <m:t>′</m:t>
                          </m:r>
                        </m:sup>
                      </m:sSubSup>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sin</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oMath>
                  </m:oMathPara>
                </a14:m>
                <a:endParaRPr lang="zh-TW" altLang="en-US" sz="1800" dirty="0"/>
              </a:p>
            </p:txBody>
          </p:sp>
        </mc:Choice>
        <mc:Fallback xmlns="">
          <p:sp>
            <p:nvSpPr>
              <p:cNvPr id="18" name="文字方塊 4">
                <a:extLst>
                  <a:ext uri="{FF2B5EF4-FFF2-40B4-BE49-F238E27FC236}">
                    <a16:creationId xmlns:a16="http://schemas.microsoft.com/office/drawing/2014/main" id="{F3A51C56-0763-8244-1D99-01960842F667}"/>
                  </a:ext>
                </a:extLst>
              </p:cNvPr>
              <p:cNvSpPr txBox="1">
                <a:spLocks noRot="1" noChangeAspect="1" noMove="1" noResize="1" noEditPoints="1" noAdjustHandles="1" noChangeArrowheads="1" noChangeShapeType="1" noTextEdit="1"/>
              </p:cNvSpPr>
              <p:nvPr/>
            </p:nvSpPr>
            <p:spPr bwMode="auto">
              <a:xfrm>
                <a:off x="858221" y="5289089"/>
                <a:ext cx="3471976" cy="369332"/>
              </a:xfrm>
              <a:prstGeom prst="rect">
                <a:avLst/>
              </a:prstGeom>
              <a:blipFill>
                <a:blip r:embed="rId13"/>
                <a:stretch>
                  <a:fillRect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8EFA84-93B0-7147-FF3E-12E425222313}"/>
                  </a:ext>
                </a:extLst>
              </p:cNvPr>
              <p:cNvSpPr txBox="1"/>
              <p:nvPr/>
            </p:nvSpPr>
            <p:spPr bwMode="auto">
              <a:xfrm flipH="1">
                <a:off x="755574" y="6125028"/>
                <a:ext cx="8712969" cy="369332"/>
              </a:xfrm>
              <a:prstGeom prst="rect">
                <a:avLst/>
              </a:prstGeom>
              <a:noFill/>
              <a:ln w="9525">
                <a:noFill/>
                <a:miter lim="800000"/>
                <a:headEnd/>
                <a:tailEnd/>
              </a:ln>
            </p:spPr>
            <p:txBody>
              <a:bodyPr wrap="square" rtlCol="0">
                <a:spAutoFit/>
              </a:bodyPr>
              <a:lstStyle/>
              <a:p>
                <a:r>
                  <a:rPr lang="en-US" sz="1800" dirty="0" err="1">
                    <a:cs typeface="Times New Roman" pitchFamily="18" charset="0"/>
                  </a:rPr>
                  <a:t>例如起始條件</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1</m:t>
                        </m:r>
                      </m:sub>
                    </m:sSub>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i="1">
                        <a:latin typeface="Cambria Math"/>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2</m:t>
                        </m:r>
                      </m:sub>
                    </m:sSub>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b="0" i="0"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b="0" i="1" smtClean="0">
                            <a:latin typeface="Cambria Math" panose="02040503050406030204" pitchFamily="18" charset="0"/>
                          </a:rPr>
                          <m:t>𝑚</m:t>
                        </m:r>
                      </m:sub>
                    </m:sSub>
                  </m:oMath>
                </a14:m>
                <a:r>
                  <a:rPr lang="en-US" sz="1800" dirty="0">
                    <a:latin typeface="Times New Roman" pitchFamily="18" charset="0"/>
                    <a:cs typeface="Times New Roman" pitchFamily="18" charset="0"/>
                  </a:rPr>
                  <a:t>, </a:t>
                </a:r>
                <a14:m>
                  <m:oMath xmlns:m="http://schemas.openxmlformats.org/officeDocument/2006/math">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up>
                        <m:r>
                          <a:rPr lang="en-US" altLang="zh-TW" sz="1800" i="1">
                            <a:latin typeface="Cambria Math" panose="02040503050406030204" pitchFamily="18" charset="0"/>
                          </a:rPr>
                          <m:t>′</m:t>
                        </m:r>
                      </m:sup>
                    </m:sSubSup>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i="1">
                        <a:latin typeface="Cambria Math"/>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up>
                        <m:r>
                          <a:rPr lang="en-US" altLang="zh-TW" sz="1800" i="1">
                            <a:latin typeface="Cambria Math" panose="02040503050406030204" pitchFamily="18" charset="0"/>
                          </a:rPr>
                          <m:t>′</m:t>
                        </m:r>
                      </m:sup>
                    </m:sSubSup>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i="1">
                        <a:latin typeface="Cambria Math" panose="02040503050406030204" pitchFamily="18" charset="0"/>
                      </a:rPr>
                      <m:t>=</m:t>
                    </m:r>
                    <m:r>
                      <a:rPr lang="en-US" altLang="zh-TW" sz="1800" b="0" i="1" smtClean="0">
                        <a:latin typeface="Cambria Math" panose="02040503050406030204" pitchFamily="18" charset="0"/>
                      </a:rPr>
                      <m:t>0</m:t>
                    </m:r>
                  </m:oMath>
                </a14:m>
                <a:r>
                  <a:rPr lang="en-US" sz="1800" dirty="0">
                    <a:latin typeface="Times New Roman" pitchFamily="18" charset="0"/>
                    <a:cs typeface="Times New Roman" pitchFamily="18" charset="0"/>
                  </a:rPr>
                  <a:t>，</a:t>
                </a:r>
                <a:r>
                  <a:rPr lang="en-US" sz="1800" dirty="0" err="1">
                    <a:cs typeface="Times New Roman" pitchFamily="18" charset="0"/>
                  </a:rPr>
                  <a:t>此對稱</a:t>
                </a:r>
                <a:r>
                  <a:rPr lang="en-US" sz="1800" dirty="0" err="1">
                    <a:latin typeface="Times New Roman" pitchFamily="18" charset="0"/>
                    <a:cs typeface="Times New Roman" pitchFamily="18" charset="0"/>
                  </a:rPr>
                  <a:t>運動模式就會進行</a:t>
                </a:r>
                <a:r>
                  <a:rPr lang="en-US" sz="1800" dirty="0">
                    <a:latin typeface="Times New Roman" pitchFamily="18" charset="0"/>
                    <a:cs typeface="Times New Roman" pitchFamily="18" charset="0"/>
                  </a:rPr>
                  <a:t>。</a:t>
                </a:r>
              </a:p>
            </p:txBody>
          </p:sp>
        </mc:Choice>
        <mc:Fallback xmlns="">
          <p:sp>
            <p:nvSpPr>
              <p:cNvPr id="19" name="TextBox 18">
                <a:extLst>
                  <a:ext uri="{FF2B5EF4-FFF2-40B4-BE49-F238E27FC236}">
                    <a16:creationId xmlns:a16="http://schemas.microsoft.com/office/drawing/2014/main" id="{1C8EFA84-93B0-7147-FF3E-12E425222313}"/>
                  </a:ext>
                </a:extLst>
              </p:cNvPr>
              <p:cNvSpPr txBox="1">
                <a:spLocks noRot="1" noChangeAspect="1" noMove="1" noResize="1" noEditPoints="1" noAdjustHandles="1" noChangeArrowheads="1" noChangeShapeType="1" noTextEdit="1"/>
              </p:cNvSpPr>
              <p:nvPr/>
            </p:nvSpPr>
            <p:spPr bwMode="auto">
              <a:xfrm flipH="1">
                <a:off x="755574" y="6125028"/>
                <a:ext cx="8712969" cy="369332"/>
              </a:xfrm>
              <a:prstGeom prst="rect">
                <a:avLst/>
              </a:prstGeom>
              <a:blipFill>
                <a:blip r:embed="rId14"/>
                <a:stretch>
                  <a:fillRect l="-582" t="-6667" b="-2000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70180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p:bldP spid="12" grpId="0"/>
      <p:bldP spid="13" grpId="0"/>
      <p:bldP spid="14"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hlinkClick r:id="rId2"/>
            <a:extLst>
              <a:ext uri="{FF2B5EF4-FFF2-40B4-BE49-F238E27FC236}">
                <a16:creationId xmlns:a16="http://schemas.microsoft.com/office/drawing/2014/main" id="{4C46D2BB-D8EA-E266-496E-CB0D32C1B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696368"/>
            <a:ext cx="7772400" cy="5465264"/>
          </a:xfrm>
          <a:prstGeom prst="rect">
            <a:avLst/>
          </a:prstGeom>
        </p:spPr>
      </p:pic>
    </p:spTree>
    <p:extLst>
      <p:ext uri="{BB962C8B-B14F-4D97-AF65-F5344CB8AC3E}">
        <p14:creationId xmlns:p14="http://schemas.microsoft.com/office/powerpoint/2010/main" val="141794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2708F-AC4C-3031-531B-4FA51698072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4">
                <a:extLst>
                  <a:ext uri="{FF2B5EF4-FFF2-40B4-BE49-F238E27FC236}">
                    <a16:creationId xmlns:a16="http://schemas.microsoft.com/office/drawing/2014/main" id="{C4EF5852-69C4-A57A-B82B-628A56204991}"/>
                  </a:ext>
                </a:extLst>
              </p:cNvPr>
              <p:cNvSpPr txBox="1"/>
              <p:nvPr/>
            </p:nvSpPr>
            <p:spPr bwMode="auto">
              <a:xfrm>
                <a:off x="1041374" y="2734845"/>
                <a:ext cx="3636765" cy="417358"/>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𝐶</m:t>
                          </m:r>
                        </m:e>
                        <m:sub>
                          <m:r>
                            <a:rPr lang="en-US" altLang="zh-TW" sz="1800" b="0" i="1" smtClean="0">
                              <a:latin typeface="Cambria Math" panose="02040503050406030204" pitchFamily="18" charset="0"/>
                            </a:rPr>
                            <m:t>2</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a:rPr>
                            <m:t>𝑡</m:t>
                          </m:r>
                        </m:sup>
                      </m:sSup>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𝑖</m:t>
                          </m:r>
                          <m:d>
                            <m:dPr>
                              <m:ctrlPr>
                                <a:rPr lang="en-US" altLang="zh-TW" sz="1800" i="1" smtClean="0">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b="0" i="1" smtClean="0">
                                  <a:latin typeface="Cambria Math" panose="02040503050406030204" pitchFamily="18" charset="0"/>
                                  <a:ea typeface="Cambria Math" panose="02040503050406030204" pitchFamily="18" charset="0"/>
                                </a:rPr>
                                <m:t>𝑡</m:t>
                              </m:r>
                              <m:r>
                                <a:rPr lang="en-US" altLang="zh-TW" sz="1800" b="0" i="1" smtClean="0">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sup>
                      </m:sSup>
                    </m:oMath>
                  </m:oMathPara>
                </a14:m>
                <a:endParaRPr lang="zh-TW" altLang="en-US" sz="1800" dirty="0"/>
              </a:p>
            </p:txBody>
          </p:sp>
        </mc:Choice>
        <mc:Fallback xmlns="">
          <p:sp>
            <p:nvSpPr>
              <p:cNvPr id="2" name="文字方塊 4">
                <a:extLst>
                  <a:ext uri="{FF2B5EF4-FFF2-40B4-BE49-F238E27FC236}">
                    <a16:creationId xmlns:a16="http://schemas.microsoft.com/office/drawing/2014/main" id="{C4EF5852-69C4-A57A-B82B-628A56204991}"/>
                  </a:ext>
                </a:extLst>
              </p:cNvPr>
              <p:cNvSpPr txBox="1">
                <a:spLocks noRot="1" noChangeAspect="1" noMove="1" noResize="1" noEditPoints="1" noAdjustHandles="1" noChangeArrowheads="1" noChangeShapeType="1" noTextEdit="1"/>
              </p:cNvSpPr>
              <p:nvPr/>
            </p:nvSpPr>
            <p:spPr bwMode="auto">
              <a:xfrm>
                <a:off x="1041374" y="2734845"/>
                <a:ext cx="3636765" cy="417358"/>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字方塊 4">
                <a:extLst>
                  <a:ext uri="{FF2B5EF4-FFF2-40B4-BE49-F238E27FC236}">
                    <a16:creationId xmlns:a16="http://schemas.microsoft.com/office/drawing/2014/main" id="{AFD09EA4-1AE4-4B05-B9C5-33524F6CFBA3}"/>
                  </a:ext>
                </a:extLst>
              </p:cNvPr>
              <p:cNvSpPr txBox="1"/>
              <p:nvPr/>
            </p:nvSpPr>
            <p:spPr bwMode="auto">
              <a:xfrm>
                <a:off x="4932040" y="2746520"/>
                <a:ext cx="3815212" cy="417358"/>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2</m:t>
                          </m:r>
                        </m:sub>
                      </m:sSub>
                      <m:r>
                        <a:rPr lang="en-US" altLang="zh-TW" sz="1800" b="0" i="1" smtClean="0">
                          <a:latin typeface="Cambria Math"/>
                        </a:rPr>
                        <m:t>=</m:t>
                      </m:r>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𝐶</m:t>
                          </m:r>
                        </m:e>
                        <m:sub>
                          <m:r>
                            <a:rPr lang="en-US" altLang="zh-TW" sz="1800" b="0" i="1" smtClean="0">
                              <a:latin typeface="Cambria Math" panose="02040503050406030204" pitchFamily="18" charset="0"/>
                            </a:rPr>
                            <m:t>2</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a:rPr>
                            <m:t>𝑡</m:t>
                          </m:r>
                        </m:sup>
                      </m:sSup>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𝑖</m:t>
                          </m:r>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sup>
                      </m:sSup>
                    </m:oMath>
                  </m:oMathPara>
                </a14:m>
                <a:endParaRPr lang="zh-TW" altLang="en-US" sz="1800" dirty="0"/>
              </a:p>
            </p:txBody>
          </p:sp>
        </mc:Choice>
        <mc:Fallback xmlns="">
          <p:sp>
            <p:nvSpPr>
              <p:cNvPr id="3" name="文字方塊 4">
                <a:extLst>
                  <a:ext uri="{FF2B5EF4-FFF2-40B4-BE49-F238E27FC236}">
                    <a16:creationId xmlns:a16="http://schemas.microsoft.com/office/drawing/2014/main" id="{AFD09EA4-1AE4-4B05-B9C5-33524F6CFBA3}"/>
                  </a:ext>
                </a:extLst>
              </p:cNvPr>
              <p:cNvSpPr txBox="1">
                <a:spLocks noRot="1" noChangeAspect="1" noMove="1" noResize="1" noEditPoints="1" noAdjustHandles="1" noChangeArrowheads="1" noChangeShapeType="1" noTextEdit="1"/>
              </p:cNvSpPr>
              <p:nvPr/>
            </p:nvSpPr>
            <p:spPr bwMode="auto">
              <a:xfrm>
                <a:off x="4932040" y="2746520"/>
                <a:ext cx="3815212" cy="417358"/>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13">
                <a:extLst>
                  <a:ext uri="{FF2B5EF4-FFF2-40B4-BE49-F238E27FC236}">
                    <a16:creationId xmlns:a16="http://schemas.microsoft.com/office/drawing/2014/main" id="{6372BC3C-FE78-7079-B431-DE18699921C1}"/>
                  </a:ext>
                </a:extLst>
              </p:cNvPr>
              <p:cNvSpPr txBox="1"/>
              <p:nvPr/>
            </p:nvSpPr>
            <p:spPr bwMode="auto">
              <a:xfrm>
                <a:off x="1032185" y="1007899"/>
                <a:ext cx="2789995"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d>
                        <m:dPr>
                          <m:ctrlPr>
                            <a:rPr lang="en-US" altLang="zh-TW" sz="1800" i="1" smtClean="0">
                              <a:latin typeface="Cambria Math" panose="02040503050406030204" pitchFamily="18" charset="0"/>
                            </a:rPr>
                          </m:ctrlPr>
                        </m:d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b="0" i="1" smtClean="0">
                              <a:latin typeface="Cambria Math" panose="02040503050406030204" pitchFamily="18" charset="0"/>
                            </a:rPr>
                            <m:t>−3</m:t>
                          </m:r>
                          <m:sSubSup>
                            <m:sSubSupPr>
                              <m:ctrlPr>
                                <a:rPr lang="en-US" altLang="zh-TW" sz="1800" i="1">
                                  <a:latin typeface="Cambria Math" panose="02040503050406030204" pitchFamily="18" charset="0"/>
                                  <a:ea typeface="Cambria Math"/>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up>
                              <m:r>
                                <a:rPr lang="en-US" altLang="zh-TW" sz="1800" i="1">
                                  <a:latin typeface="Cambria Math" panose="02040503050406030204" pitchFamily="18" charset="0"/>
                                  <a:ea typeface="Cambria Math" panose="02040503050406030204" pitchFamily="18" charset="0"/>
                                </a:rPr>
                                <m:t>2</m:t>
                              </m:r>
                            </m:sup>
                          </m:sSubSup>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5" name="文字方塊 13">
                <a:extLst>
                  <a:ext uri="{FF2B5EF4-FFF2-40B4-BE49-F238E27FC236}">
                    <a16:creationId xmlns:a16="http://schemas.microsoft.com/office/drawing/2014/main" id="{6372BC3C-FE78-7079-B431-DE18699921C1}"/>
                  </a:ext>
                </a:extLst>
              </p:cNvPr>
              <p:cNvSpPr txBox="1">
                <a:spLocks noRot="1" noChangeAspect="1" noMove="1" noResize="1" noEditPoints="1" noAdjustHandles="1" noChangeArrowheads="1" noChangeShapeType="1" noTextEdit="1"/>
              </p:cNvSpPr>
              <p:nvPr/>
            </p:nvSpPr>
            <p:spPr bwMode="auto">
              <a:xfrm>
                <a:off x="1032185" y="1007899"/>
                <a:ext cx="2789995" cy="282450"/>
              </a:xfrm>
              <a:prstGeom prst="rect">
                <a:avLst/>
              </a:prstGeom>
              <a:blipFill>
                <a:blip r:embed="rId4"/>
                <a:stretch>
                  <a:fillRect r="-1364" b="-173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字方塊 13">
                <a:extLst>
                  <a:ext uri="{FF2B5EF4-FFF2-40B4-BE49-F238E27FC236}">
                    <a16:creationId xmlns:a16="http://schemas.microsoft.com/office/drawing/2014/main" id="{E5D13EC9-CC19-DCF5-68D4-35878571BACF}"/>
                  </a:ext>
                </a:extLst>
              </p:cNvPr>
              <p:cNvSpPr txBox="1"/>
              <p:nvPr/>
            </p:nvSpPr>
            <p:spPr bwMode="auto">
              <a:xfrm>
                <a:off x="1038227" y="1411614"/>
                <a:ext cx="2963119"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d>
                        <m:dPr>
                          <m:ctrlPr>
                            <a:rPr lang="en-US" altLang="zh-TW" sz="1800" i="1" smtClean="0">
                              <a:latin typeface="Cambria Math" panose="02040503050406030204" pitchFamily="18" charset="0"/>
                            </a:rPr>
                          </m:ctrlPr>
                        </m:d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b="0" i="1" smtClean="0">
                              <a:latin typeface="Cambria Math" panose="02040503050406030204" pitchFamily="18" charset="0"/>
                            </a:rPr>
                            <m:t>−</m:t>
                          </m:r>
                          <m:r>
                            <a:rPr lang="en-US" altLang="zh-TW" sz="1800" i="1">
                              <a:latin typeface="Cambria Math" panose="02040503050406030204" pitchFamily="18" charset="0"/>
                            </a:rPr>
                            <m:t>3</m:t>
                          </m:r>
                          <m:sSubSup>
                            <m:sSubSupPr>
                              <m:ctrlPr>
                                <a:rPr lang="en-US" altLang="zh-TW" sz="1800" i="1">
                                  <a:latin typeface="Cambria Math" panose="02040503050406030204" pitchFamily="18" charset="0"/>
                                  <a:ea typeface="Cambria Math"/>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up>
                              <m:r>
                                <a:rPr lang="en-US" altLang="zh-TW" sz="1800" i="1">
                                  <a:latin typeface="Cambria Math" panose="02040503050406030204" pitchFamily="18" charset="0"/>
                                  <a:ea typeface="Cambria Math" panose="02040503050406030204" pitchFamily="18" charset="0"/>
                                </a:rPr>
                                <m:t>2</m:t>
                              </m:r>
                            </m:sup>
                          </m:sSubSup>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6" name="文字方塊 13">
                <a:extLst>
                  <a:ext uri="{FF2B5EF4-FFF2-40B4-BE49-F238E27FC236}">
                    <a16:creationId xmlns:a16="http://schemas.microsoft.com/office/drawing/2014/main" id="{E5D13EC9-CC19-DCF5-68D4-35878571BACF}"/>
                  </a:ext>
                </a:extLst>
              </p:cNvPr>
              <p:cNvSpPr txBox="1">
                <a:spLocks noRot="1" noChangeAspect="1" noMove="1" noResize="1" noEditPoints="1" noAdjustHandles="1" noChangeArrowheads="1" noChangeShapeType="1" noTextEdit="1"/>
              </p:cNvSpPr>
              <p:nvPr/>
            </p:nvSpPr>
            <p:spPr bwMode="auto">
              <a:xfrm>
                <a:off x="1038227" y="1411614"/>
                <a:ext cx="2963119" cy="282450"/>
              </a:xfrm>
              <a:prstGeom prst="rect">
                <a:avLst/>
              </a:prstGeom>
              <a:blipFill>
                <a:blip r:embed="rId5"/>
                <a:stretch>
                  <a:fillRect r="-1282" b="-173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D10615-B122-849F-B68E-B61815599929}"/>
                  </a:ext>
                </a:extLst>
              </p:cNvPr>
              <p:cNvSpPr txBox="1"/>
              <p:nvPr/>
            </p:nvSpPr>
            <p:spPr bwMode="auto">
              <a:xfrm>
                <a:off x="1041374" y="486753"/>
                <a:ext cx="1648631" cy="401970"/>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ea typeface="Cambria Math"/>
                            </a:rPr>
                          </m:ctrlPr>
                        </m:sSub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a:rPr>
                            <m:t>2</m:t>
                          </m:r>
                        </m:sub>
                      </m:sSub>
                      <m:r>
                        <a:rPr lang="en-US" altLang="zh-TW" sz="1800" b="0" i="1" smtClean="0">
                          <a:latin typeface="Cambria Math" panose="02040503050406030204" pitchFamily="18" charset="0"/>
                          <a:ea typeface="Cambria Math"/>
                        </a:rPr>
                        <m:t>=</m:t>
                      </m:r>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oMath>
                  </m:oMathPara>
                </a14:m>
                <a:endParaRPr lang="en-US" sz="1800" dirty="0"/>
              </a:p>
            </p:txBody>
          </p:sp>
        </mc:Choice>
        <mc:Fallback xmlns="">
          <p:sp>
            <p:nvSpPr>
              <p:cNvPr id="7" name="TextBox 6">
                <a:extLst>
                  <a:ext uri="{FF2B5EF4-FFF2-40B4-BE49-F238E27FC236}">
                    <a16:creationId xmlns:a16="http://schemas.microsoft.com/office/drawing/2014/main" id="{AED10615-B122-849F-B68E-B61815599929}"/>
                  </a:ext>
                </a:extLst>
              </p:cNvPr>
              <p:cNvSpPr txBox="1">
                <a:spLocks noRot="1" noChangeAspect="1" noMove="1" noResize="1" noEditPoints="1" noAdjustHandles="1" noChangeArrowheads="1" noChangeShapeType="1" noTextEdit="1"/>
              </p:cNvSpPr>
              <p:nvPr/>
            </p:nvSpPr>
            <p:spPr bwMode="auto">
              <a:xfrm>
                <a:off x="1041374" y="486753"/>
                <a:ext cx="1648631" cy="401970"/>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字方塊 13">
                <a:extLst>
                  <a:ext uri="{FF2B5EF4-FFF2-40B4-BE49-F238E27FC236}">
                    <a16:creationId xmlns:a16="http://schemas.microsoft.com/office/drawing/2014/main" id="{5586E1E6-F690-46AC-35D3-5199799C769B}"/>
                  </a:ext>
                </a:extLst>
              </p:cNvPr>
              <p:cNvSpPr txBox="1"/>
              <p:nvPr/>
            </p:nvSpPr>
            <p:spPr bwMode="auto">
              <a:xfrm>
                <a:off x="4440775" y="1007899"/>
                <a:ext cx="1960217"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8" name="文字方塊 13">
                <a:extLst>
                  <a:ext uri="{FF2B5EF4-FFF2-40B4-BE49-F238E27FC236}">
                    <a16:creationId xmlns:a16="http://schemas.microsoft.com/office/drawing/2014/main" id="{5586E1E6-F690-46AC-35D3-5199799C769B}"/>
                  </a:ext>
                </a:extLst>
              </p:cNvPr>
              <p:cNvSpPr txBox="1">
                <a:spLocks noRot="1" noChangeAspect="1" noMove="1" noResize="1" noEditPoints="1" noAdjustHandles="1" noChangeArrowheads="1" noChangeShapeType="1" noTextEdit="1"/>
              </p:cNvSpPr>
              <p:nvPr/>
            </p:nvSpPr>
            <p:spPr bwMode="auto">
              <a:xfrm>
                <a:off x="4440775" y="1007899"/>
                <a:ext cx="1960217" cy="282450"/>
              </a:xfrm>
              <a:prstGeom prst="rect">
                <a:avLst/>
              </a:prstGeom>
              <a:blipFill>
                <a:blip r:embed="rId7"/>
                <a:stretch>
                  <a:fillRect r="-1923" b="-173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字方塊 13">
                <a:extLst>
                  <a:ext uri="{FF2B5EF4-FFF2-40B4-BE49-F238E27FC236}">
                    <a16:creationId xmlns:a16="http://schemas.microsoft.com/office/drawing/2014/main" id="{26B939A2-3E0A-0217-E028-1050C19A491A}"/>
                  </a:ext>
                </a:extLst>
              </p:cNvPr>
              <p:cNvSpPr txBox="1"/>
              <p:nvPr/>
            </p:nvSpPr>
            <p:spPr bwMode="auto">
              <a:xfrm>
                <a:off x="4440775" y="1417513"/>
                <a:ext cx="1960217"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9" name="文字方塊 13">
                <a:extLst>
                  <a:ext uri="{FF2B5EF4-FFF2-40B4-BE49-F238E27FC236}">
                    <a16:creationId xmlns:a16="http://schemas.microsoft.com/office/drawing/2014/main" id="{26B939A2-3E0A-0217-E028-1050C19A491A}"/>
                  </a:ext>
                </a:extLst>
              </p:cNvPr>
              <p:cNvSpPr txBox="1">
                <a:spLocks noRot="1" noChangeAspect="1" noMove="1" noResize="1" noEditPoints="1" noAdjustHandles="1" noChangeArrowheads="1" noChangeShapeType="1" noTextEdit="1"/>
              </p:cNvSpPr>
              <p:nvPr/>
            </p:nvSpPr>
            <p:spPr bwMode="auto">
              <a:xfrm>
                <a:off x="4440775" y="1417513"/>
                <a:ext cx="1960217" cy="282450"/>
              </a:xfrm>
              <a:prstGeom prst="rect">
                <a:avLst/>
              </a:prstGeom>
              <a:blipFill>
                <a:blip r:embed="rId8"/>
                <a:stretch>
                  <a:fillRect r="-1923" b="-173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字方塊 13">
                <a:extLst>
                  <a:ext uri="{FF2B5EF4-FFF2-40B4-BE49-F238E27FC236}">
                    <a16:creationId xmlns:a16="http://schemas.microsoft.com/office/drawing/2014/main" id="{E33DCC2C-BD0A-2616-FAC4-B9D777E08608}"/>
                  </a:ext>
                </a:extLst>
              </p:cNvPr>
              <p:cNvSpPr txBox="1"/>
              <p:nvPr/>
            </p:nvSpPr>
            <p:spPr bwMode="auto">
              <a:xfrm>
                <a:off x="1038227" y="1936594"/>
                <a:ext cx="2569357" cy="28764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𝐶</m:t>
                          </m:r>
                        </m:e>
                        <m:sub>
                          <m:r>
                            <a:rPr lang="en-US" altLang="zh-TW" sz="1800" b="0" i="1" smtClean="0">
                              <a:latin typeface="Cambria Math" panose="02040503050406030204" pitchFamily="18" charset="0"/>
                            </a:rPr>
                            <m:t>2</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𝐴</m:t>
                          </m:r>
                        </m:e>
                        <m:sub>
                          <m:r>
                            <a:rPr lang="en-US" altLang="zh-TW" sz="1800" b="0" i="1" smtClean="0">
                              <a:latin typeface="Cambria Math" panose="02040503050406030204" pitchFamily="18" charset="0"/>
                            </a:rPr>
                            <m:t>2</m:t>
                          </m:r>
                        </m:sub>
                      </m:sSub>
                      <m:sSup>
                        <m:sSupPr>
                          <m:ctrlPr>
                            <a:rPr lang="en-US" altLang="zh-TW" sz="1800" i="1" smtClean="0">
                              <a:latin typeface="Cambria Math" panose="02040503050406030204" pitchFamily="18" charset="0"/>
                            </a:rPr>
                          </m:ctrlPr>
                        </m:sSupPr>
                        <m:e>
                          <m:r>
                            <a:rPr lang="en-US" altLang="zh-TW" sz="1800" b="0" i="1" smtClean="0">
                              <a:latin typeface="Cambria Math" panose="02040503050406030204" pitchFamily="18" charset="0"/>
                            </a:rPr>
                            <m:t>𝑒</m:t>
                          </m:r>
                        </m:e>
                        <m:sup>
                          <m:r>
                            <a:rPr lang="en-US" altLang="zh-TW" sz="1800" b="0" i="1" smtClean="0">
                              <a:latin typeface="Cambria Math" panose="02040503050406030204" pitchFamily="18" charset="0"/>
                            </a:rPr>
                            <m:t>𝑖</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rPr>
                                <m:t>2</m:t>
                              </m:r>
                            </m:sub>
                          </m:sSub>
                        </m:sup>
                      </m:sSup>
                    </m:oMath>
                  </m:oMathPara>
                </a14:m>
                <a:endParaRPr kumimoji="1" lang="zh-TW" altLang="en-US" sz="1800" dirty="0"/>
              </a:p>
            </p:txBody>
          </p:sp>
        </mc:Choice>
        <mc:Fallback xmlns="">
          <p:sp>
            <p:nvSpPr>
              <p:cNvPr id="10" name="文字方塊 13">
                <a:extLst>
                  <a:ext uri="{FF2B5EF4-FFF2-40B4-BE49-F238E27FC236}">
                    <a16:creationId xmlns:a16="http://schemas.microsoft.com/office/drawing/2014/main" id="{E33DCC2C-BD0A-2616-FAC4-B9D777E08608}"/>
                  </a:ext>
                </a:extLst>
              </p:cNvPr>
              <p:cNvSpPr txBox="1">
                <a:spLocks noRot="1" noChangeAspect="1" noMove="1" noResize="1" noEditPoints="1" noAdjustHandles="1" noChangeArrowheads="1" noChangeShapeType="1" noTextEdit="1"/>
              </p:cNvSpPr>
              <p:nvPr/>
            </p:nvSpPr>
            <p:spPr bwMode="auto">
              <a:xfrm>
                <a:off x="1038227" y="1936594"/>
                <a:ext cx="2569357" cy="287643"/>
              </a:xfrm>
              <a:prstGeom prst="rect">
                <a:avLst/>
              </a:prstGeom>
              <a:blipFill>
                <a:blip r:embed="rId9"/>
                <a:stretch>
                  <a:fillRect t="-8333" b="-12500"/>
                </a:stretch>
              </a:blipFill>
              <a:ln w="9525">
                <a:noFill/>
                <a:miter lim="800000"/>
                <a:headEnd/>
                <a:tailEnd/>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0D060353-840C-A32B-C273-B551389347D6}"/>
              </a:ext>
            </a:extLst>
          </p:cNvPr>
          <p:cNvSpPr txBox="1"/>
          <p:nvPr/>
        </p:nvSpPr>
        <p:spPr bwMode="auto">
          <a:xfrm>
            <a:off x="1025339" y="2328590"/>
            <a:ext cx="217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The solution is:</a:t>
            </a:r>
          </a:p>
        </p:txBody>
      </p:sp>
      <p:sp>
        <p:nvSpPr>
          <p:cNvPr id="12" name="TextBox 11">
            <a:extLst>
              <a:ext uri="{FF2B5EF4-FFF2-40B4-BE49-F238E27FC236}">
                <a16:creationId xmlns:a16="http://schemas.microsoft.com/office/drawing/2014/main" id="{253483B0-62A2-C5D8-F51F-83BD825600C2}"/>
              </a:ext>
            </a:extLst>
          </p:cNvPr>
          <p:cNvSpPr txBox="1"/>
          <p:nvPr/>
        </p:nvSpPr>
        <p:spPr bwMode="auto">
          <a:xfrm>
            <a:off x="1032185" y="5159688"/>
            <a:ext cx="3160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The two move opposite!</a:t>
            </a:r>
          </a:p>
        </p:txBody>
      </p:sp>
      <p:sp>
        <p:nvSpPr>
          <p:cNvPr id="13" name="TextBox 12">
            <a:extLst>
              <a:ext uri="{FF2B5EF4-FFF2-40B4-BE49-F238E27FC236}">
                <a16:creationId xmlns:a16="http://schemas.microsoft.com/office/drawing/2014/main" id="{1173A945-723B-EC08-3A58-515EF9945CC0}"/>
              </a:ext>
            </a:extLst>
          </p:cNvPr>
          <p:cNvSpPr txBox="1"/>
          <p:nvPr/>
        </p:nvSpPr>
        <p:spPr bwMode="auto">
          <a:xfrm>
            <a:off x="961826" y="3212784"/>
            <a:ext cx="5545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Now taking the real part would give us the solution.</a:t>
            </a:r>
          </a:p>
        </p:txBody>
      </p:sp>
      <mc:AlternateContent xmlns:mc="http://schemas.openxmlformats.org/markup-compatibility/2006" xmlns:a14="http://schemas.microsoft.com/office/drawing/2010/main">
        <mc:Choice Requires="a14">
          <p:sp>
            <p:nvSpPr>
              <p:cNvPr id="14" name="文字方塊 4">
                <a:extLst>
                  <a:ext uri="{FF2B5EF4-FFF2-40B4-BE49-F238E27FC236}">
                    <a16:creationId xmlns:a16="http://schemas.microsoft.com/office/drawing/2014/main" id="{78E22751-D066-8A60-85B2-2565AAA8139E}"/>
                  </a:ext>
                </a:extLst>
              </p:cNvPr>
              <p:cNvSpPr txBox="1"/>
              <p:nvPr/>
            </p:nvSpPr>
            <p:spPr bwMode="auto">
              <a:xfrm>
                <a:off x="1042324" y="3624011"/>
                <a:ext cx="4839530" cy="439608"/>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r>
                        <m:rPr>
                          <m:sty m:val="p"/>
                        </m:rPr>
                        <a:rPr lang="en-US" altLang="zh-TW" sz="1800" b="0" i="0" smtClean="0">
                          <a:latin typeface="Cambria Math" panose="02040503050406030204" pitchFamily="18" charset="0"/>
                        </a:rPr>
                        <m:t>Re</m:t>
                      </m:r>
                      <m:r>
                        <a:rPr lang="en-US" altLang="zh-TW" sz="1800" b="0" i="1" smtClean="0">
                          <a:latin typeface="Cambria Math" panose="02040503050406030204" pitchFamily="18" charset="0"/>
                        </a:rPr>
                        <m:t> </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𝑖</m:t>
                          </m:r>
                          <m:d>
                            <m:dPr>
                              <m:ctrlPr>
                                <a:rPr lang="en-US" altLang="zh-TW" sz="1800" i="1" smtClean="0">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b="0" i="1" smtClean="0">
                                  <a:latin typeface="Cambria Math" panose="02040503050406030204" pitchFamily="18" charset="0"/>
                                  <a:ea typeface="Cambria Math" panose="02040503050406030204" pitchFamily="18" charset="0"/>
                                </a:rPr>
                                <m:t>𝑡</m:t>
                              </m:r>
                              <m:r>
                                <a:rPr lang="en-US" altLang="zh-TW" sz="1800" b="0" i="1" smtClean="0">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sup>
                      </m:sSup>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e>
                      </m:func>
                    </m:oMath>
                  </m:oMathPara>
                </a14:m>
                <a:endParaRPr lang="zh-TW" altLang="en-US" sz="1800" dirty="0"/>
              </a:p>
            </p:txBody>
          </p:sp>
        </mc:Choice>
        <mc:Fallback xmlns="">
          <p:sp>
            <p:nvSpPr>
              <p:cNvPr id="14" name="文字方塊 4">
                <a:extLst>
                  <a:ext uri="{FF2B5EF4-FFF2-40B4-BE49-F238E27FC236}">
                    <a16:creationId xmlns:a16="http://schemas.microsoft.com/office/drawing/2014/main" id="{78E22751-D066-8A60-85B2-2565AAA8139E}"/>
                  </a:ext>
                </a:extLst>
              </p:cNvPr>
              <p:cNvSpPr txBox="1">
                <a:spLocks noRot="1" noChangeAspect="1" noMove="1" noResize="1" noEditPoints="1" noAdjustHandles="1" noChangeArrowheads="1" noChangeShapeType="1" noTextEdit="1"/>
              </p:cNvSpPr>
              <p:nvPr/>
            </p:nvSpPr>
            <p:spPr bwMode="auto">
              <a:xfrm>
                <a:off x="1042324" y="3624011"/>
                <a:ext cx="4839530" cy="439608"/>
              </a:xfrm>
              <a:prstGeom prst="rect">
                <a:avLst/>
              </a:prstGeom>
              <a:blipFill>
                <a:blip r:embed="rId10"/>
                <a:stretch>
                  <a:fillRect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字方塊 4">
                <a:extLst>
                  <a:ext uri="{FF2B5EF4-FFF2-40B4-BE49-F238E27FC236}">
                    <a16:creationId xmlns:a16="http://schemas.microsoft.com/office/drawing/2014/main" id="{46CC8422-F7C8-F46F-E236-2BE99A57476F}"/>
                  </a:ext>
                </a:extLst>
              </p:cNvPr>
              <p:cNvSpPr txBox="1"/>
              <p:nvPr/>
            </p:nvSpPr>
            <p:spPr bwMode="auto">
              <a:xfrm>
                <a:off x="1064460" y="4154709"/>
                <a:ext cx="3655360" cy="424219"/>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2</m:t>
                          </m:r>
                        </m:sub>
                      </m:sSub>
                      <m:r>
                        <a:rPr lang="en-US" altLang="zh-TW" sz="1800" b="0" i="1" smtClean="0">
                          <a:latin typeface="Cambria Math"/>
                        </a:rPr>
                        <m:t>=</m:t>
                      </m:r>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e>
                      </m:func>
                    </m:oMath>
                  </m:oMathPara>
                </a14:m>
                <a:endParaRPr lang="zh-TW" altLang="en-US" sz="1800" dirty="0"/>
              </a:p>
            </p:txBody>
          </p:sp>
        </mc:Choice>
        <mc:Fallback xmlns="">
          <p:sp>
            <p:nvSpPr>
              <p:cNvPr id="15" name="文字方塊 4">
                <a:extLst>
                  <a:ext uri="{FF2B5EF4-FFF2-40B4-BE49-F238E27FC236}">
                    <a16:creationId xmlns:a16="http://schemas.microsoft.com/office/drawing/2014/main" id="{46CC8422-F7C8-F46F-E236-2BE99A57476F}"/>
                  </a:ext>
                </a:extLst>
              </p:cNvPr>
              <p:cNvSpPr txBox="1">
                <a:spLocks noRot="1" noChangeAspect="1" noMove="1" noResize="1" noEditPoints="1" noAdjustHandles="1" noChangeArrowheads="1" noChangeShapeType="1" noTextEdit="1"/>
              </p:cNvSpPr>
              <p:nvPr/>
            </p:nvSpPr>
            <p:spPr bwMode="auto">
              <a:xfrm>
                <a:off x="1064460" y="4154709"/>
                <a:ext cx="3655360" cy="424219"/>
              </a:xfrm>
              <a:prstGeom prst="rect">
                <a:avLst/>
              </a:prstGeom>
              <a:blipFill>
                <a:blip r:embed="rId11"/>
                <a:stretch>
                  <a:fillRect b="-5882"/>
                </a:stretch>
              </a:blipFill>
              <a:ln w="9525">
                <a:noFill/>
                <a:miter lim="800000"/>
                <a:headEnd/>
                <a:tailEnd/>
              </a:ln>
            </p:spPr>
            <p:txBody>
              <a:bodyPr/>
              <a:lstStyle/>
              <a:p>
                <a:r>
                  <a:rPr lang="en-US">
                    <a:noFill/>
                  </a:rPr>
                  <a:t> </a:t>
                </a:r>
              </a:p>
            </p:txBody>
          </p:sp>
        </mc:Fallback>
      </mc:AlternateContent>
      <p:sp>
        <p:nvSpPr>
          <p:cNvPr id="16" name="Right Arrow 15">
            <a:extLst>
              <a:ext uri="{FF2B5EF4-FFF2-40B4-BE49-F238E27FC236}">
                <a16:creationId xmlns:a16="http://schemas.microsoft.com/office/drawing/2014/main" id="{5432605C-A6A4-21FB-C69E-FFEB26F7A9DB}"/>
              </a:ext>
            </a:extLst>
          </p:cNvPr>
          <p:cNvSpPr/>
          <p:nvPr/>
        </p:nvSpPr>
        <p:spPr>
          <a:xfrm>
            <a:off x="4059503" y="1253066"/>
            <a:ext cx="216024" cy="171333"/>
          </a:xfrm>
          <a:prstGeom prst="rightArrow">
            <a:avLst/>
          </a:prstGeom>
          <a:solidFill>
            <a:srgbClr val="008000"/>
          </a:solidFill>
          <a:ln>
            <a:noFill/>
          </a:ln>
        </p:spPr>
        <p:txBody>
          <a:bodyPr wrap="none" rtlCol="0" anchor="ctr">
            <a:spAutoFit/>
          </a:bodyPr>
          <a:lstStyle/>
          <a:p>
            <a:pPr algn="ctr"/>
            <a:endParaRPr lang="en-US" sz="1800" dirty="0">
              <a:latin typeface="Arial" charset="0"/>
            </a:endParaRPr>
          </a:p>
        </p:txBody>
      </p:sp>
      <p:pic>
        <p:nvPicPr>
          <p:cNvPr id="17" name="Picture 16">
            <a:extLst>
              <a:ext uri="{FF2B5EF4-FFF2-40B4-BE49-F238E27FC236}">
                <a16:creationId xmlns:a16="http://schemas.microsoft.com/office/drawing/2014/main" id="{CB59611C-9C9E-8619-0180-A3B34BB2396D}"/>
              </a:ext>
            </a:extLst>
          </p:cNvPr>
          <p:cNvPicPr>
            <a:picLocks noChangeAspect="1"/>
          </p:cNvPicPr>
          <p:nvPr/>
        </p:nvPicPr>
        <p:blipFill>
          <a:blip r:embed="rId12"/>
          <a:srcRect l="518" t="14740" r="50222" b="1567"/>
          <a:stretch>
            <a:fillRect/>
          </a:stretch>
        </p:blipFill>
        <p:spPr>
          <a:xfrm>
            <a:off x="5364088" y="4221088"/>
            <a:ext cx="3278340" cy="174769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43793C-A468-BCC0-1F61-F248889809EA}"/>
                  </a:ext>
                </a:extLst>
              </p:cNvPr>
              <p:cNvSpPr txBox="1"/>
              <p:nvPr/>
            </p:nvSpPr>
            <p:spPr bwMode="auto">
              <a:xfrm flipH="1">
                <a:off x="827584" y="6126358"/>
                <a:ext cx="8640959" cy="369332"/>
              </a:xfrm>
              <a:prstGeom prst="rect">
                <a:avLst/>
              </a:prstGeom>
              <a:noFill/>
              <a:ln w="9525">
                <a:noFill/>
                <a:miter lim="800000"/>
                <a:headEnd/>
                <a:tailEnd/>
              </a:ln>
            </p:spPr>
            <p:txBody>
              <a:bodyPr wrap="square" rtlCol="0">
                <a:spAutoFit/>
              </a:bodyPr>
              <a:lstStyle/>
              <a:p>
                <a:r>
                  <a:rPr lang="en-US" sz="1800" dirty="0" err="1">
                    <a:cs typeface="Times New Roman" pitchFamily="18" charset="0"/>
                  </a:rPr>
                  <a:t>起始條件為</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1</m:t>
                        </m:r>
                      </m:sub>
                    </m:sSub>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i="1">
                        <a:latin typeface="Cambria Math"/>
                      </a:rPr>
                      <m:t>=</m:t>
                    </m:r>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2</m:t>
                        </m:r>
                      </m:sub>
                    </m:sSub>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b="0" i="0"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b="0" i="1" smtClean="0">
                            <a:latin typeface="Cambria Math" panose="02040503050406030204" pitchFamily="18" charset="0"/>
                          </a:rPr>
                          <m:t>𝑚</m:t>
                        </m:r>
                      </m:sub>
                    </m:sSub>
                  </m:oMath>
                </a14:m>
                <a:r>
                  <a:rPr lang="en-US" sz="1800" dirty="0">
                    <a:latin typeface="Times New Roman" pitchFamily="18" charset="0"/>
                    <a:cs typeface="Times New Roman" pitchFamily="18" charset="0"/>
                  </a:rPr>
                  <a:t>, </a:t>
                </a:r>
                <a14:m>
                  <m:oMath xmlns:m="http://schemas.openxmlformats.org/officeDocument/2006/math">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up>
                        <m:r>
                          <a:rPr lang="en-US" altLang="zh-TW" sz="1800" i="1">
                            <a:latin typeface="Cambria Math" panose="02040503050406030204" pitchFamily="18" charset="0"/>
                          </a:rPr>
                          <m:t>′</m:t>
                        </m:r>
                      </m:sup>
                    </m:sSubSup>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i="1">
                        <a:latin typeface="Cambria Math"/>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up>
                        <m:r>
                          <a:rPr lang="en-US" altLang="zh-TW" sz="1800" i="1">
                            <a:latin typeface="Cambria Math" panose="02040503050406030204" pitchFamily="18" charset="0"/>
                          </a:rPr>
                          <m:t>′</m:t>
                        </m:r>
                      </m:sup>
                    </m:sSubSup>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i="1">
                        <a:latin typeface="Cambria Math" panose="02040503050406030204" pitchFamily="18" charset="0"/>
                      </a:rPr>
                      <m:t>=</m:t>
                    </m:r>
                    <m:r>
                      <a:rPr lang="en-US" altLang="zh-TW" sz="1800" b="0" i="1" smtClean="0">
                        <a:latin typeface="Cambria Math" panose="02040503050406030204" pitchFamily="18" charset="0"/>
                      </a:rPr>
                      <m:t>0</m:t>
                    </m:r>
                  </m:oMath>
                </a14:m>
                <a:r>
                  <a:rPr lang="en-US" sz="1800" dirty="0">
                    <a:latin typeface="Times New Roman" pitchFamily="18" charset="0"/>
                    <a:cs typeface="Times New Roman" pitchFamily="18" charset="0"/>
                  </a:rPr>
                  <a:t>，</a:t>
                </a:r>
                <a:r>
                  <a:rPr lang="en-US" sz="1800" dirty="0" err="1">
                    <a:cs typeface="Times New Roman" pitchFamily="18" charset="0"/>
                  </a:rPr>
                  <a:t>此反對稱</a:t>
                </a:r>
                <a:r>
                  <a:rPr lang="en-US" sz="1800" dirty="0" err="1">
                    <a:latin typeface="Times New Roman" pitchFamily="18" charset="0"/>
                    <a:cs typeface="Times New Roman" pitchFamily="18" charset="0"/>
                  </a:rPr>
                  <a:t>運動模式就會進行</a:t>
                </a:r>
                <a:r>
                  <a:rPr lang="en-US" sz="1800" dirty="0">
                    <a:latin typeface="Times New Roman" pitchFamily="18" charset="0"/>
                    <a:cs typeface="Times New Roman" pitchFamily="18" charset="0"/>
                  </a:rPr>
                  <a:t>。</a:t>
                </a:r>
              </a:p>
            </p:txBody>
          </p:sp>
        </mc:Choice>
        <mc:Fallback xmlns="">
          <p:sp>
            <p:nvSpPr>
              <p:cNvPr id="19" name="TextBox 18">
                <a:extLst>
                  <a:ext uri="{FF2B5EF4-FFF2-40B4-BE49-F238E27FC236}">
                    <a16:creationId xmlns:a16="http://schemas.microsoft.com/office/drawing/2014/main" id="{E643793C-A468-BCC0-1F61-F248889809EA}"/>
                  </a:ext>
                </a:extLst>
              </p:cNvPr>
              <p:cNvSpPr txBox="1">
                <a:spLocks noRot="1" noChangeAspect="1" noMove="1" noResize="1" noEditPoints="1" noAdjustHandles="1" noChangeArrowheads="1" noChangeShapeType="1" noTextEdit="1"/>
              </p:cNvSpPr>
              <p:nvPr/>
            </p:nvSpPr>
            <p:spPr bwMode="auto">
              <a:xfrm flipH="1">
                <a:off x="827584" y="6126358"/>
                <a:ext cx="8640959" cy="369332"/>
              </a:xfrm>
              <a:prstGeom prst="rect">
                <a:avLst/>
              </a:prstGeom>
              <a:blipFill>
                <a:blip r:embed="rId13"/>
                <a:stretch>
                  <a:fillRect l="-734" t="-666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字方塊 4">
                <a:extLst>
                  <a:ext uri="{FF2B5EF4-FFF2-40B4-BE49-F238E27FC236}">
                    <a16:creationId xmlns:a16="http://schemas.microsoft.com/office/drawing/2014/main" id="{39BA613B-BCC9-996D-9EED-57CB86CA677A}"/>
                  </a:ext>
                </a:extLst>
              </p:cNvPr>
              <p:cNvSpPr txBox="1"/>
              <p:nvPr/>
            </p:nvSpPr>
            <p:spPr bwMode="auto">
              <a:xfrm>
                <a:off x="1064460" y="4705887"/>
                <a:ext cx="4000326" cy="424219"/>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1800" b="0" i="1" smtClean="0">
                              <a:latin typeface="Cambria Math" panose="02040503050406030204" pitchFamily="18" charset="0"/>
                            </a:rPr>
                          </m:ctrlPr>
                        </m:sSubSupPr>
                        <m:e>
                          <m:r>
                            <a:rPr lang="en-US" altLang="zh-TW" sz="1800" b="0" i="1" smtClean="0">
                              <a:latin typeface="Cambria Math" panose="02040503050406030204" pitchFamily="18" charset="0"/>
                            </a:rPr>
                            <m:t>𝑥</m:t>
                          </m:r>
                        </m:e>
                        <m:sub>
                          <m:r>
                            <a:rPr lang="en-US" altLang="zh-TW" sz="1800" b="0" i="1" smtClean="0">
                              <a:latin typeface="Cambria Math" panose="02040503050406030204" pitchFamily="18" charset="0"/>
                            </a:rPr>
                            <m:t>1</m:t>
                          </m:r>
                        </m:sub>
                        <m:sup>
                          <m:r>
                            <a:rPr lang="en-US" altLang="zh-TW" sz="1800" b="0" i="1" smtClean="0">
                              <a:latin typeface="Cambria Math" panose="02040503050406030204" pitchFamily="18" charset="0"/>
                            </a:rPr>
                            <m:t>′</m:t>
                          </m:r>
                        </m:sup>
                      </m:sSubSup>
                      <m:r>
                        <a:rPr lang="en-US" altLang="zh-TW" sz="1800" b="0" i="1" smtClean="0">
                          <a:latin typeface="Cambria Math"/>
                        </a:rPr>
                        <m:t>=</m:t>
                      </m:r>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2</m:t>
                          </m:r>
                        </m:sub>
                        <m:sup>
                          <m:r>
                            <a:rPr lang="en-US" altLang="zh-TW" sz="1800" i="1">
                              <a:latin typeface="Cambria Math" panose="02040503050406030204" pitchFamily="18" charset="0"/>
                            </a:rPr>
                            <m:t>′</m:t>
                          </m:r>
                        </m:sup>
                      </m:sSubSup>
                      <m:r>
                        <a:rPr lang="en-US" altLang="zh-TW" sz="1800" b="0" i="1" smtClean="0">
                          <a:latin typeface="Cambria Math" panose="02040503050406030204" pitchFamily="18" charset="0"/>
                        </a:rPr>
                        <m:t>=</m:t>
                      </m:r>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sin</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oMath>
                  </m:oMathPara>
                </a14:m>
                <a:endParaRPr lang="zh-TW" altLang="en-US" sz="1800" dirty="0"/>
              </a:p>
            </p:txBody>
          </p:sp>
        </mc:Choice>
        <mc:Fallback xmlns="">
          <p:sp>
            <p:nvSpPr>
              <p:cNvPr id="20" name="文字方塊 4">
                <a:extLst>
                  <a:ext uri="{FF2B5EF4-FFF2-40B4-BE49-F238E27FC236}">
                    <a16:creationId xmlns:a16="http://schemas.microsoft.com/office/drawing/2014/main" id="{39BA613B-BCC9-996D-9EED-57CB86CA677A}"/>
                  </a:ext>
                </a:extLst>
              </p:cNvPr>
              <p:cNvSpPr txBox="1">
                <a:spLocks noRot="1" noChangeAspect="1" noMove="1" noResize="1" noEditPoints="1" noAdjustHandles="1" noChangeArrowheads="1" noChangeShapeType="1" noTextEdit="1"/>
              </p:cNvSpPr>
              <p:nvPr/>
            </p:nvSpPr>
            <p:spPr bwMode="auto">
              <a:xfrm>
                <a:off x="1064460" y="4705887"/>
                <a:ext cx="4000326" cy="424219"/>
              </a:xfrm>
              <a:prstGeom prst="rect">
                <a:avLst/>
              </a:prstGeom>
              <a:blipFill>
                <a:blip r:embed="rId14"/>
                <a:stretch>
                  <a:fillRect b="-571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67055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p:bldP spid="12" grpId="0"/>
      <p:bldP spid="13" grpId="0"/>
      <p:bldP spid="14" grpId="0" animBg="1"/>
      <p:bldP spid="15" grpId="0" animBg="1"/>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847C3-DCF4-45FA-9B30-FA995B378914}"/>
            </a:ext>
          </a:extLst>
        </p:cNvPr>
        <p:cNvGrpSpPr/>
        <p:nvPr/>
      </p:nvGrpSpPr>
      <p:grpSpPr>
        <a:xfrm>
          <a:off x="0" y="0"/>
          <a:ext cx="0" cy="0"/>
          <a:chOff x="0" y="0"/>
          <a:chExt cx="0" cy="0"/>
        </a:xfrm>
      </p:grpSpPr>
      <p:pic>
        <p:nvPicPr>
          <p:cNvPr id="3" name="Picture 2" descr="A screenshot of a computer&#10;&#10;AI-generated content may be incorrect.">
            <a:hlinkClick r:id="rId2"/>
            <a:extLst>
              <a:ext uri="{FF2B5EF4-FFF2-40B4-BE49-F238E27FC236}">
                <a16:creationId xmlns:a16="http://schemas.microsoft.com/office/drawing/2014/main" id="{6454CA8D-52E6-0E99-DB38-AC254E679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41801"/>
            <a:ext cx="7772400" cy="5574398"/>
          </a:xfrm>
          <a:prstGeom prst="rect">
            <a:avLst/>
          </a:prstGeom>
        </p:spPr>
      </p:pic>
    </p:spTree>
    <p:extLst>
      <p:ext uri="{BB962C8B-B14F-4D97-AF65-F5344CB8AC3E}">
        <p14:creationId xmlns:p14="http://schemas.microsoft.com/office/powerpoint/2010/main" val="266120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72085B-D1AF-532C-E5BD-5263BF3BEF2C}"/>
              </a:ext>
            </a:extLst>
          </p:cNvPr>
          <p:cNvPicPr>
            <a:picLocks noChangeAspect="1"/>
          </p:cNvPicPr>
          <p:nvPr/>
        </p:nvPicPr>
        <p:blipFill>
          <a:blip r:embed="rId2"/>
          <a:srcRect t="15517"/>
          <a:stretch>
            <a:fillRect/>
          </a:stretch>
        </p:blipFill>
        <p:spPr>
          <a:xfrm>
            <a:off x="1244410" y="2708920"/>
            <a:ext cx="6655179" cy="1764196"/>
          </a:xfrm>
          <a:prstGeom prst="rect">
            <a:avLst/>
          </a:prstGeom>
        </p:spPr>
      </p:pic>
      <p:sp>
        <p:nvSpPr>
          <p:cNvPr id="3" name="TextBox 2">
            <a:extLst>
              <a:ext uri="{FF2B5EF4-FFF2-40B4-BE49-F238E27FC236}">
                <a16:creationId xmlns:a16="http://schemas.microsoft.com/office/drawing/2014/main" id="{C81BC892-A7C8-33E9-CDAD-4CC68D624EA2}"/>
              </a:ext>
            </a:extLst>
          </p:cNvPr>
          <p:cNvSpPr txBox="1"/>
          <p:nvPr/>
        </p:nvSpPr>
        <p:spPr bwMode="auto">
          <a:xfrm>
            <a:off x="2483768" y="1988840"/>
            <a:ext cx="5040560" cy="369332"/>
          </a:xfrm>
          <a:prstGeom prst="rect">
            <a:avLst/>
          </a:prstGeom>
          <a:noFill/>
          <a:ln w="9525">
            <a:noFill/>
            <a:miter lim="800000"/>
            <a:headEnd/>
            <a:tailEnd/>
          </a:ln>
        </p:spPr>
        <p:txBody>
          <a:bodyPr wrap="square" rtlCol="0">
            <a:spAutoFit/>
          </a:bodyPr>
          <a:lstStyle/>
          <a:p>
            <a:pPr algn="l"/>
            <a:r>
              <a:rPr lang="en-US" sz="1800" dirty="0" err="1">
                <a:cs typeface="Times New Roman" pitchFamily="18" charset="0"/>
              </a:rPr>
              <a:t>在</a:t>
            </a:r>
            <a:r>
              <a:rPr lang="en-US" sz="1800" dirty="0" err="1">
                <a:latin typeface="Times New Roman" pitchFamily="18" charset="0"/>
                <a:cs typeface="Times New Roman" pitchFamily="18" charset="0"/>
              </a:rPr>
              <a:t>這兩個振盪模式，彈簧組作簡諧運動</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358449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Drum vibration mode01.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563" y="489794"/>
            <a:ext cx="2362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File:Drum vibration mode02.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22625" y="489794"/>
            <a:ext cx="2362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File:Drum vibration mode03.gif">
            <a:hlinkClick r:id="rId6"/>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80125" y="561231"/>
            <a:ext cx="2381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8" descr="File:Drum vibration mode11.gif">
            <a:hlinkClick r:id="rId8"/>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36563" y="2061419"/>
            <a:ext cx="2362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File:Drum vibration mode21.gif">
            <a:hlinkClick r:id="rId10"/>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294063" y="2132856"/>
            <a:ext cx="2362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2" descr="File:Drum vibration mode23.gif">
            <a:hlinkClick r:id="rId12"/>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151563" y="2132856"/>
            <a:ext cx="2381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文字方塊 8"/>
          <p:cNvSpPr txBox="1">
            <a:spLocks noChangeArrowheads="1"/>
          </p:cNvSpPr>
          <p:nvPr/>
        </p:nvSpPr>
        <p:spPr bwMode="auto">
          <a:xfrm>
            <a:off x="436563" y="5009198"/>
            <a:ext cx="6511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t>不同模式頻率不同。一般來說，頻率越高的模式，越難激發。</a:t>
            </a:r>
          </a:p>
        </p:txBody>
      </p:sp>
      <p:sp>
        <p:nvSpPr>
          <p:cNvPr id="75785" name="文字方塊 9"/>
          <p:cNvSpPr txBox="1">
            <a:spLocks noChangeArrowheads="1"/>
          </p:cNvSpPr>
          <p:nvPr/>
        </p:nvSpPr>
        <p:spPr bwMode="auto">
          <a:xfrm>
            <a:off x="416719" y="6021288"/>
            <a:ext cx="7951861" cy="369332"/>
          </a:xfrm>
          <a:prstGeom prst="rect">
            <a:avLst/>
          </a:prstGeom>
          <a:noFill/>
          <a:ln w="9525">
            <a:noFill/>
            <a:miter lim="800000"/>
            <a:headEnd/>
            <a:tailEnd/>
          </a:ln>
        </p:spPr>
        <p:txBody>
          <a:bodyPr wrap="square">
            <a:spAutoFit/>
          </a:bodyPr>
          <a:lstStyle/>
          <a:p>
            <a:pPr>
              <a:spcBef>
                <a:spcPct val="50000"/>
              </a:spcBef>
              <a:defRPr/>
            </a:pPr>
            <a:r>
              <a:rPr lang="zh-TW" altLang="en-US" sz="1800" dirty="0">
                <a:latin typeface="Arial" charset="0"/>
                <a:ea typeface="新細明體" pitchFamily="18" charset="-120"/>
              </a:rPr>
              <a:t>一個物體有那些振盪模式 </a:t>
            </a:r>
            <a:r>
              <a:rPr lang="en-US" altLang="zh-TW" sz="1800" dirty="0">
                <a:latin typeface="+mn-lt"/>
                <a:ea typeface="新細明體" pitchFamily="18" charset="-120"/>
              </a:rPr>
              <a:t>Norm</a:t>
            </a:r>
            <a:r>
              <a:rPr lang="zh-TW" altLang="en-US" sz="1800" dirty="0">
                <a:latin typeface="+mn-lt"/>
                <a:ea typeface="新細明體" pitchFamily="18" charset="-120"/>
              </a:rPr>
              <a:t>以及對應的頻率，就是該</a:t>
            </a:r>
            <a:r>
              <a:rPr lang="zh-TW" altLang="en-US" sz="1800" dirty="0">
                <a:latin typeface="Arial" charset="0"/>
                <a:ea typeface="新細明體" pitchFamily="18" charset="-120"/>
              </a:rPr>
              <a:t>物體的一個特徵。</a:t>
            </a:r>
          </a:p>
        </p:txBody>
      </p:sp>
      <p:sp>
        <p:nvSpPr>
          <p:cNvPr id="13" name="文字方塊 16"/>
          <p:cNvSpPr txBox="1">
            <a:spLocks noChangeArrowheads="1"/>
          </p:cNvSpPr>
          <p:nvPr/>
        </p:nvSpPr>
        <p:spPr bwMode="auto">
          <a:xfrm>
            <a:off x="2060873" y="4236295"/>
            <a:ext cx="6565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t>每一個模式，如同簡諧運動，對應一個內在的特定的振動頻率！</a:t>
            </a:r>
          </a:p>
        </p:txBody>
      </p:sp>
      <p:pic>
        <p:nvPicPr>
          <p:cNvPr id="45068" name="Picture 4" descr="File:Taborroll.gif">
            <a:hlinkClick r:id="rId14"/>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436563" y="3554906"/>
            <a:ext cx="1444843" cy="117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a:spLocks noChangeArrowheads="1"/>
          </p:cNvSpPr>
          <p:nvPr/>
        </p:nvSpPr>
        <p:spPr bwMode="auto">
          <a:xfrm>
            <a:off x="436563" y="5589240"/>
            <a:ext cx="5616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50000"/>
              </a:spcBef>
              <a:buFontTx/>
              <a:buNone/>
            </a:pPr>
            <a:r>
              <a:rPr lang="zh-TW" altLang="en-US" sz="1800" dirty="0">
                <a:latin typeface="Arial" charset="0"/>
              </a:rPr>
              <a:t>物體的所有變形就是以這些模式或它們的疊加來進行！</a:t>
            </a:r>
          </a:p>
        </p:txBody>
      </p:sp>
      <p:sp>
        <p:nvSpPr>
          <p:cNvPr id="2" name="文字方塊 1"/>
          <p:cNvSpPr txBox="1"/>
          <p:nvPr/>
        </p:nvSpPr>
        <p:spPr bwMode="auto">
          <a:xfrm>
            <a:off x="2094310" y="3473401"/>
            <a:ext cx="6408712" cy="369332"/>
          </a:xfrm>
          <a:prstGeom prst="rect">
            <a:avLst/>
          </a:prstGeom>
          <a:noFill/>
          <a:ln w="9525">
            <a:noFill/>
            <a:miter lim="800000"/>
            <a:headEnd/>
            <a:tailEnd/>
          </a:ln>
        </p:spPr>
        <p:txBody>
          <a:bodyPr wrap="square" rtlCol="0">
            <a:spAutoFit/>
          </a:bodyPr>
          <a:lstStyle/>
          <a:p>
            <a:r>
              <a:rPr lang="zh-TW" altLang="en-US" sz="1800" dirty="0"/>
              <a:t>原則上物體的變形模式有無限多個，但並不是連續分布。</a:t>
            </a:r>
          </a:p>
        </p:txBody>
      </p:sp>
      <p:sp>
        <p:nvSpPr>
          <p:cNvPr id="3" name="矩形 2"/>
          <p:cNvSpPr/>
          <p:nvPr/>
        </p:nvSpPr>
        <p:spPr>
          <a:xfrm>
            <a:off x="2094310" y="3866963"/>
            <a:ext cx="3416320" cy="369332"/>
          </a:xfrm>
          <a:prstGeom prst="rect">
            <a:avLst/>
          </a:prstGeom>
        </p:spPr>
        <p:txBody>
          <a:bodyPr wrap="none">
            <a:spAutoFit/>
          </a:bodyPr>
          <a:lstStyle/>
          <a:p>
            <a:r>
              <a:rPr lang="zh-TW" altLang="en-US" sz="1800" dirty="0"/>
              <a:t>因此可以分離地一個一個編號。</a:t>
            </a:r>
          </a:p>
        </p:txBody>
      </p:sp>
    </p:spTree>
    <p:extLst>
      <p:ext uri="{BB962C8B-B14F-4D97-AF65-F5344CB8AC3E}">
        <p14:creationId xmlns:p14="http://schemas.microsoft.com/office/powerpoint/2010/main" val="215668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AA15FB-6005-5893-F4B8-78D84A4502DD}"/>
              </a:ext>
            </a:extLst>
          </p:cNvPr>
          <p:cNvSpPr txBox="1"/>
          <p:nvPr/>
        </p:nvSpPr>
        <p:spPr bwMode="auto">
          <a:xfrm>
            <a:off x="1619672" y="1000667"/>
            <a:ext cx="583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A general solution is a sum of the two</a:t>
            </a:r>
            <a:r>
              <a:rPr lang="zh-TW" altLang="en-US" sz="1800" dirty="0"/>
              <a:t> </a:t>
            </a:r>
            <a:r>
              <a:rPr lang="en-US" altLang="zh-TW" sz="1800" dirty="0"/>
              <a:t>modes</a:t>
            </a:r>
            <a:r>
              <a:rPr lang="en-US" sz="1800" dirty="0"/>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BA4218-9918-820F-CDB5-EF6BE6EBD0DF}"/>
                  </a:ext>
                </a:extLst>
              </p:cNvPr>
              <p:cNvSpPr txBox="1"/>
              <p:nvPr/>
            </p:nvSpPr>
            <p:spPr bwMode="auto">
              <a:xfrm>
                <a:off x="1619672" y="1825084"/>
                <a:ext cx="5400600" cy="381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rtlCol="0">
                <a:spAutoFit/>
              </a:bodyPr>
              <a:lstStyle/>
              <a:p>
                <a:r>
                  <a:rPr lang="en-US" sz="1800" dirty="0"/>
                  <a:t>There are four undetermined constants</a:t>
                </a:r>
                <a:r>
                  <a:rPr lang="zh-TW" altLang="en-US" sz="1800" dirty="0"/>
                  <a:t> </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r>
                          <a:rPr lang="en-US" altLang="zh-TW" sz="1800" b="0" i="1" smtClean="0">
                            <a:latin typeface="Cambria Math" panose="02040503050406030204" pitchFamily="18" charset="0"/>
                          </a:rPr>
                          <m:t>,2</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r>
                          <a:rPr lang="en-US" altLang="zh-TW" sz="1800" b="0" i="1" smtClean="0">
                            <a:latin typeface="Cambria Math" panose="02040503050406030204" pitchFamily="18" charset="0"/>
                          </a:rPr>
                          <m:t>,2</m:t>
                        </m:r>
                      </m:sub>
                    </m:sSub>
                  </m:oMath>
                </a14:m>
                <a:r>
                  <a:rPr lang="en-US" sz="1800" dirty="0"/>
                  <a:t>.</a:t>
                </a:r>
              </a:p>
            </p:txBody>
          </p:sp>
        </mc:Choice>
        <mc:Fallback xmlns="">
          <p:sp>
            <p:nvSpPr>
              <p:cNvPr id="3" name="TextBox 2">
                <a:extLst>
                  <a:ext uri="{FF2B5EF4-FFF2-40B4-BE49-F238E27FC236}">
                    <a16:creationId xmlns:a16="http://schemas.microsoft.com/office/drawing/2014/main" id="{80BA4218-9918-820F-CDB5-EF6BE6EBD0DF}"/>
                  </a:ext>
                </a:extLst>
              </p:cNvPr>
              <p:cNvSpPr txBox="1">
                <a:spLocks noRot="1" noChangeAspect="1" noMove="1" noResize="1" noEditPoints="1" noAdjustHandles="1" noChangeArrowheads="1" noChangeShapeType="1" noTextEdit="1"/>
              </p:cNvSpPr>
              <p:nvPr/>
            </p:nvSpPr>
            <p:spPr bwMode="auto">
              <a:xfrm>
                <a:off x="1619672" y="1825084"/>
                <a:ext cx="5400600" cy="381515"/>
              </a:xfrm>
              <a:prstGeom prst="rect">
                <a:avLst/>
              </a:prstGeom>
              <a:blipFill>
                <a:blip r:embed="rId2"/>
                <a:stretch>
                  <a:fillRect l="-939"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字方塊 4">
                <a:extLst>
                  <a:ext uri="{FF2B5EF4-FFF2-40B4-BE49-F238E27FC236}">
                    <a16:creationId xmlns:a16="http://schemas.microsoft.com/office/drawing/2014/main" id="{ADA290EB-9B47-E3F8-AF7D-2CC23F634BA5}"/>
                  </a:ext>
                </a:extLst>
              </p:cNvPr>
              <p:cNvSpPr txBox="1"/>
              <p:nvPr/>
            </p:nvSpPr>
            <p:spPr bwMode="auto">
              <a:xfrm>
                <a:off x="1650029" y="2337522"/>
                <a:ext cx="4766305" cy="424219"/>
              </a:xfrm>
              <a:prstGeom prst="rect">
                <a:avLst/>
              </a:prstGeom>
              <a:solidFill>
                <a:srgbClr val="FFFF99"/>
              </a:solidFill>
              <a:ln w="9525">
                <a:noFill/>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a:latin typeface="Cambria Math" panose="02040503050406030204" pitchFamily="18" charset="0"/>
                            </a:rPr>
                          </m:ctrlPr>
                        </m:funcPr>
                        <m:fName>
                          <m:r>
                            <m:rPr>
                              <m:sty m:val="p"/>
                            </m:rPr>
                            <a:rPr lang="en-US" altLang="zh-TW" sz="180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e>
                      </m:func>
                    </m:oMath>
                  </m:oMathPara>
                </a14:m>
                <a:endParaRPr lang="zh-TW" altLang="en-US" sz="1800" dirty="0"/>
              </a:p>
            </p:txBody>
          </p:sp>
        </mc:Choice>
        <mc:Fallback xmlns="">
          <p:sp>
            <p:nvSpPr>
              <p:cNvPr id="4" name="文字方塊 4">
                <a:extLst>
                  <a:ext uri="{FF2B5EF4-FFF2-40B4-BE49-F238E27FC236}">
                    <a16:creationId xmlns:a16="http://schemas.microsoft.com/office/drawing/2014/main" id="{ADA290EB-9B47-E3F8-AF7D-2CC23F634BA5}"/>
                  </a:ext>
                </a:extLst>
              </p:cNvPr>
              <p:cNvSpPr txBox="1">
                <a:spLocks noRot="1" noChangeAspect="1" noMove="1" noResize="1" noEditPoints="1" noAdjustHandles="1" noChangeArrowheads="1" noChangeShapeType="1" noTextEdit="1"/>
              </p:cNvSpPr>
              <p:nvPr/>
            </p:nvSpPr>
            <p:spPr bwMode="auto">
              <a:xfrm>
                <a:off x="1650029" y="2337522"/>
                <a:ext cx="4766305" cy="424219"/>
              </a:xfrm>
              <a:prstGeom prst="rect">
                <a:avLst/>
              </a:prstGeom>
              <a:blipFill>
                <a:blip r:embed="rId3"/>
                <a:stretch>
                  <a:fillRect b="-571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E9AA6BCE-732F-87FB-989D-17021E4820F1}"/>
                  </a:ext>
                </a:extLst>
              </p:cNvPr>
              <p:cNvSpPr txBox="1"/>
              <p:nvPr/>
            </p:nvSpPr>
            <p:spPr bwMode="auto">
              <a:xfrm>
                <a:off x="1641376" y="2976175"/>
                <a:ext cx="4766305" cy="424219"/>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2</m:t>
                          </m:r>
                        </m:sub>
                      </m:sSub>
                      <m:r>
                        <a:rPr lang="en-US" altLang="zh-TW" sz="1800" b="0" i="1" smtClean="0">
                          <a:latin typeface="Cambria Math"/>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a:latin typeface="Cambria Math" panose="02040503050406030204" pitchFamily="18" charset="0"/>
                            </a:rPr>
                          </m:ctrlPr>
                        </m:funcPr>
                        <m:fName>
                          <m:r>
                            <m:rPr>
                              <m:sty m:val="p"/>
                            </m:rPr>
                            <a:rPr lang="en-US" altLang="zh-TW" sz="180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e>
                      </m:func>
                    </m:oMath>
                  </m:oMathPara>
                </a14:m>
                <a:endParaRPr lang="zh-TW" altLang="en-US" sz="1800" dirty="0"/>
              </a:p>
            </p:txBody>
          </p:sp>
        </mc:Choice>
        <mc:Fallback xmlns="">
          <p:sp>
            <p:nvSpPr>
              <p:cNvPr id="5" name="文字方塊 4">
                <a:extLst>
                  <a:ext uri="{FF2B5EF4-FFF2-40B4-BE49-F238E27FC236}">
                    <a16:creationId xmlns:a16="http://schemas.microsoft.com/office/drawing/2014/main" id="{E9AA6BCE-732F-87FB-989D-17021E4820F1}"/>
                  </a:ext>
                </a:extLst>
              </p:cNvPr>
              <p:cNvSpPr txBox="1">
                <a:spLocks noRot="1" noChangeAspect="1" noMove="1" noResize="1" noEditPoints="1" noAdjustHandles="1" noChangeArrowheads="1" noChangeShapeType="1" noTextEdit="1"/>
              </p:cNvSpPr>
              <p:nvPr/>
            </p:nvSpPr>
            <p:spPr bwMode="auto">
              <a:xfrm>
                <a:off x="1641376" y="2976175"/>
                <a:ext cx="4766305" cy="424219"/>
              </a:xfrm>
              <a:prstGeom prst="rect">
                <a:avLst/>
              </a:prstGeom>
              <a:blipFill>
                <a:blip r:embed="rId4"/>
                <a:stretch>
                  <a:fillRect b="-882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94C211-37A4-7BF5-66B1-0A37301A9ADD}"/>
                  </a:ext>
                </a:extLst>
              </p:cNvPr>
              <p:cNvSpPr txBox="1"/>
              <p:nvPr/>
            </p:nvSpPr>
            <p:spPr bwMode="auto">
              <a:xfrm>
                <a:off x="1619672" y="4577977"/>
                <a:ext cx="5400600" cy="385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rtlCol="0">
                <a:spAutoFit/>
              </a:bodyPr>
              <a:lstStyle/>
              <a:p>
                <a:r>
                  <a:rPr lang="en-US" sz="1800" dirty="0"/>
                  <a:t>There are also four i</a:t>
                </a:r>
                <a14:m>
                  <m:oMath xmlns:m="http://schemas.openxmlformats.org/officeDocument/2006/math">
                    <m:r>
                      <m:rPr>
                        <m:sty m:val="p"/>
                      </m:rPr>
                      <a:rPr lang="en-US" altLang="zh-TW" sz="1800" b="0" i="0" smtClean="0">
                        <a:latin typeface="Cambria Math" panose="02040503050406030204" pitchFamily="18" charset="0"/>
                      </a:rPr>
                      <m:t>nitial</m:t>
                    </m:r>
                    <m:r>
                      <a:rPr lang="en-US" altLang="zh-TW" sz="1800" b="0" i="0" smtClean="0">
                        <a:latin typeface="Cambria Math" panose="02040503050406030204" pitchFamily="18" charset="0"/>
                      </a:rPr>
                      <m:t> </m:t>
                    </m:r>
                    <m:r>
                      <m:rPr>
                        <m:sty m:val="p"/>
                      </m:rPr>
                      <a:rPr lang="en-US" altLang="zh-TW" sz="1800" b="0" i="0" smtClean="0">
                        <a:latin typeface="Cambria Math" panose="02040503050406030204" pitchFamily="18" charset="0"/>
                      </a:rPr>
                      <m:t>conditions</m:t>
                    </m:r>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 </m:t>
                        </m:r>
                        <m:r>
                          <a:rPr lang="en-US" altLang="zh-TW" sz="1800" b="0" i="1" smtClean="0">
                            <a:latin typeface="Cambria Math" panose="02040503050406030204" pitchFamily="18" charset="0"/>
                          </a:rPr>
                          <m:t>𝑥</m:t>
                        </m:r>
                      </m:e>
                      <m:sub>
                        <m:r>
                          <a:rPr lang="en-US" altLang="zh-TW" sz="1800" i="1">
                            <a:latin typeface="Cambria Math" panose="02040503050406030204" pitchFamily="18" charset="0"/>
                          </a:rPr>
                          <m:t>1</m:t>
                        </m:r>
                        <m:r>
                          <a:rPr lang="en-US" altLang="zh-TW" sz="1800" b="0" i="1" smtClean="0">
                            <a:latin typeface="Cambria Math" panose="02040503050406030204" pitchFamily="18" charset="0"/>
                          </a:rPr>
                          <m:t>,2</m:t>
                        </m:r>
                      </m:sub>
                    </m:sSub>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0</m:t>
                        </m:r>
                      </m:e>
                    </m:d>
                    <m:r>
                      <a:rPr lang="en-US" altLang="zh-TW" sz="1800" b="0" i="1" smtClean="0">
                        <a:latin typeface="Cambria Math" panose="02040503050406030204" pitchFamily="18" charset="0"/>
                      </a:rPr>
                      <m:t>,</m:t>
                    </m:r>
                    <m:sSubSup>
                      <m:sSubSupPr>
                        <m:ctrlPr>
                          <a:rPr lang="en-US" altLang="zh-TW" sz="1800" b="0" i="1" smtClean="0">
                            <a:latin typeface="Cambria Math" panose="02040503050406030204" pitchFamily="18" charset="0"/>
                          </a:rPr>
                        </m:ctrlPr>
                      </m:sSubSupPr>
                      <m:e>
                        <m:r>
                          <a:rPr lang="en-US" altLang="zh-TW" sz="1800" b="0" i="1" smtClean="0">
                            <a:latin typeface="Cambria Math" panose="02040503050406030204" pitchFamily="18" charset="0"/>
                          </a:rPr>
                          <m:t>𝑥</m:t>
                        </m:r>
                      </m:e>
                      <m:sub>
                        <m:r>
                          <a:rPr lang="en-US" altLang="zh-TW" sz="1800" b="0" i="1" smtClean="0">
                            <a:latin typeface="Cambria Math" panose="02040503050406030204" pitchFamily="18" charset="0"/>
                          </a:rPr>
                          <m:t>1,2</m:t>
                        </m:r>
                      </m:sub>
                      <m:sup>
                        <m:r>
                          <a:rPr lang="en-US" altLang="zh-TW" sz="1800" b="0" i="1" smtClean="0">
                            <a:latin typeface="Cambria Math" panose="02040503050406030204" pitchFamily="18" charset="0"/>
                          </a:rPr>
                          <m:t>′</m:t>
                        </m:r>
                      </m:sup>
                    </m:sSubSup>
                    <m:d>
                      <m:dPr>
                        <m:ctrlPr>
                          <a:rPr lang="en-US" altLang="zh-TW" sz="1800" i="1">
                            <a:latin typeface="Cambria Math" panose="02040503050406030204" pitchFamily="18" charset="0"/>
                          </a:rPr>
                        </m:ctrlPr>
                      </m:dPr>
                      <m:e>
                        <m:r>
                          <a:rPr lang="en-US" altLang="zh-TW" sz="1800" i="1">
                            <a:latin typeface="Cambria Math" panose="02040503050406030204" pitchFamily="18" charset="0"/>
                          </a:rPr>
                          <m:t>0</m:t>
                        </m:r>
                      </m:e>
                    </m:d>
                  </m:oMath>
                </a14:m>
                <a:r>
                  <a:rPr lang="en-US" sz="1800" dirty="0"/>
                  <a:t>.</a:t>
                </a:r>
              </a:p>
            </p:txBody>
          </p:sp>
        </mc:Choice>
        <mc:Fallback xmlns="">
          <p:sp>
            <p:nvSpPr>
              <p:cNvPr id="6" name="TextBox 5">
                <a:extLst>
                  <a:ext uri="{FF2B5EF4-FFF2-40B4-BE49-F238E27FC236}">
                    <a16:creationId xmlns:a16="http://schemas.microsoft.com/office/drawing/2014/main" id="{BA94C211-37A4-7BF5-66B1-0A37301A9ADD}"/>
                  </a:ext>
                </a:extLst>
              </p:cNvPr>
              <p:cNvSpPr txBox="1">
                <a:spLocks noRot="1" noChangeAspect="1" noMove="1" noResize="1" noEditPoints="1" noAdjustHandles="1" noChangeArrowheads="1" noChangeShapeType="1" noTextEdit="1"/>
              </p:cNvSpPr>
              <p:nvPr/>
            </p:nvSpPr>
            <p:spPr bwMode="auto">
              <a:xfrm>
                <a:off x="1619672" y="4577977"/>
                <a:ext cx="5400600" cy="385875"/>
              </a:xfrm>
              <a:prstGeom prst="rect">
                <a:avLst/>
              </a:prstGeom>
              <a:blipFill>
                <a:blip r:embed="rId5"/>
                <a:stretch>
                  <a:fillRect l="-939"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Box 6">
            <a:extLst>
              <a:ext uri="{FF2B5EF4-FFF2-40B4-BE49-F238E27FC236}">
                <a16:creationId xmlns:a16="http://schemas.microsoft.com/office/drawing/2014/main" id="{132C46C1-31A5-0D82-A864-696B01E0E827}"/>
              </a:ext>
            </a:extLst>
          </p:cNvPr>
          <p:cNvSpPr txBox="1"/>
          <p:nvPr/>
        </p:nvSpPr>
        <p:spPr bwMode="auto">
          <a:xfrm>
            <a:off x="1619672" y="4988033"/>
            <a:ext cx="3596284" cy="369332"/>
          </a:xfrm>
          <a:prstGeom prst="rect">
            <a:avLst/>
          </a:prstGeom>
          <a:noFill/>
          <a:ln w="9525">
            <a:noFill/>
            <a:miter lim="800000"/>
            <a:headEnd/>
            <a:tailEnd/>
          </a:ln>
        </p:spPr>
        <p:txBody>
          <a:bodyPr wrap="square" rtlCol="0">
            <a:spAutoFit/>
          </a:bodyPr>
          <a:lstStyle/>
          <a:p>
            <a:pPr algn="l"/>
            <a:r>
              <a:rPr lang="en-US" sz="1800" dirty="0">
                <a:latin typeface="Times New Roman" pitchFamily="18" charset="0"/>
                <a:cs typeface="Times New Roman" pitchFamily="18" charset="0"/>
              </a:rPr>
              <a:t>It would be the one unique solution. </a:t>
            </a:r>
          </a:p>
        </p:txBody>
      </p:sp>
      <p:sp>
        <p:nvSpPr>
          <p:cNvPr id="8" name="TextBox 7">
            <a:extLst>
              <a:ext uri="{FF2B5EF4-FFF2-40B4-BE49-F238E27FC236}">
                <a16:creationId xmlns:a16="http://schemas.microsoft.com/office/drawing/2014/main" id="{96C76680-06DE-C90E-101B-4032673132F4}"/>
              </a:ext>
            </a:extLst>
          </p:cNvPr>
          <p:cNvSpPr txBox="1"/>
          <p:nvPr/>
        </p:nvSpPr>
        <p:spPr bwMode="auto">
          <a:xfrm>
            <a:off x="1650029" y="1443662"/>
            <a:ext cx="5010203" cy="369332"/>
          </a:xfrm>
          <a:prstGeom prst="rect">
            <a:avLst/>
          </a:prstGeom>
          <a:noFill/>
          <a:ln w="9525">
            <a:noFill/>
            <a:miter lim="800000"/>
            <a:headEnd/>
            <a:tailEnd/>
          </a:ln>
        </p:spPr>
        <p:txBody>
          <a:bodyPr wrap="square" rtlCol="0">
            <a:spAutoFit/>
          </a:bodyPr>
          <a:lstStyle/>
          <a:p>
            <a:pPr algn="l"/>
            <a:r>
              <a:rPr lang="en-US" sz="1800" dirty="0" err="1">
                <a:cs typeface="Times New Roman" pitchFamily="18" charset="0"/>
              </a:rPr>
              <a:t>一般起始條件就是兩種模式的疊加</a:t>
            </a:r>
            <a:r>
              <a:rPr lang="en-US" sz="1800" dirty="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98010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hlinkClick r:id="rId2"/>
            <a:extLst>
              <a:ext uri="{FF2B5EF4-FFF2-40B4-BE49-F238E27FC236}">
                <a16:creationId xmlns:a16="http://schemas.microsoft.com/office/drawing/2014/main" id="{498C4D77-9D85-1CC8-499F-5621D17F7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48680"/>
            <a:ext cx="7772400" cy="5465264"/>
          </a:xfrm>
          <a:prstGeom prst="rect">
            <a:avLst/>
          </a:prstGeom>
        </p:spPr>
      </p:pic>
    </p:spTree>
    <p:extLst>
      <p:ext uri="{BB962C8B-B14F-4D97-AF65-F5344CB8AC3E}">
        <p14:creationId xmlns:p14="http://schemas.microsoft.com/office/powerpoint/2010/main" val="307877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3485-031E-6B59-4DE0-EA4EA8172AD7}"/>
            </a:ext>
          </a:extLst>
        </p:cNvPr>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93508585-0515-D478-611D-56681E075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36712"/>
            <a:ext cx="7772400" cy="5465264"/>
          </a:xfrm>
          <a:prstGeom prst="rect">
            <a:avLst/>
          </a:prstGeom>
        </p:spPr>
      </p:pic>
    </p:spTree>
    <p:extLst>
      <p:ext uri="{BB962C8B-B14F-4D97-AF65-F5344CB8AC3E}">
        <p14:creationId xmlns:p14="http://schemas.microsoft.com/office/powerpoint/2010/main" val="114257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hlinkClick r:id="rId2"/>
            <a:extLst>
              <a:ext uri="{FF2B5EF4-FFF2-40B4-BE49-F238E27FC236}">
                <a16:creationId xmlns:a16="http://schemas.microsoft.com/office/drawing/2014/main" id="{0DD30D78-0F0F-EB21-4ED2-A21840345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959444"/>
            <a:ext cx="7772400" cy="4939111"/>
          </a:xfrm>
          <a:prstGeom prst="rect">
            <a:avLst/>
          </a:prstGeom>
        </p:spPr>
      </p:pic>
    </p:spTree>
    <p:extLst>
      <p:ext uri="{BB962C8B-B14F-4D97-AF65-F5344CB8AC3E}">
        <p14:creationId xmlns:p14="http://schemas.microsoft.com/office/powerpoint/2010/main" val="37937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53B15-D618-E692-04D7-BF5F3A13A79E}"/>
              </a:ext>
            </a:extLst>
          </p:cNvPr>
          <p:cNvPicPr>
            <a:picLocks noChangeAspect="1"/>
          </p:cNvPicPr>
          <p:nvPr/>
        </p:nvPicPr>
        <p:blipFill>
          <a:blip r:embed="rId2"/>
          <a:srcRect l="15275" t="30880" r="15223" b="45307"/>
          <a:stretch>
            <a:fillRect/>
          </a:stretch>
        </p:blipFill>
        <p:spPr>
          <a:xfrm>
            <a:off x="1547664" y="639895"/>
            <a:ext cx="5544616" cy="1062170"/>
          </a:xfrm>
          <a:prstGeom prst="rect">
            <a:avLst/>
          </a:prstGeom>
        </p:spPr>
      </p:pic>
      <mc:AlternateContent xmlns:mc="http://schemas.openxmlformats.org/markup-compatibility/2006" xmlns:a14="http://schemas.microsoft.com/office/drawing/2010/main">
        <mc:Choice Requires="a14">
          <p:sp>
            <p:nvSpPr>
              <p:cNvPr id="4" name="文字方塊 13">
                <a:extLst>
                  <a:ext uri="{FF2B5EF4-FFF2-40B4-BE49-F238E27FC236}">
                    <a16:creationId xmlns:a16="http://schemas.microsoft.com/office/drawing/2014/main" id="{4BD1C9B0-6E64-5D83-AF98-426786633165}"/>
                  </a:ext>
                </a:extLst>
              </p:cNvPr>
              <p:cNvSpPr txBox="1"/>
              <p:nvPr/>
            </p:nvSpPr>
            <p:spPr bwMode="auto">
              <a:xfrm>
                <a:off x="1547663" y="1864331"/>
                <a:ext cx="5410840"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TW" sz="1800" i="1" smtClean="0">
                              <a:latin typeface="Cambria Math" panose="02040503050406030204" pitchFamily="18" charset="0"/>
                            </a:rPr>
                          </m:ctrlPr>
                        </m:sSubPr>
                        <m:e>
                          <m:r>
                            <a:rPr kumimoji="1" lang="en-US" altLang="zh-TW" sz="1800" b="0" i="1" smtClean="0">
                              <a:latin typeface="Cambria Math" panose="02040503050406030204" pitchFamily="18" charset="0"/>
                            </a:rPr>
                            <m:t>𝑚</m:t>
                          </m:r>
                        </m:e>
                        <m:sub>
                          <m:r>
                            <a:rPr kumimoji="1" lang="en-US" altLang="zh-TW" sz="1800" b="0" i="1" smtClean="0">
                              <a:latin typeface="Cambria Math" panose="02040503050406030204" pitchFamily="18" charset="0"/>
                            </a:rPr>
                            <m:t>1</m:t>
                          </m:r>
                        </m:sub>
                      </m:sSub>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𝑘</m:t>
                          </m:r>
                        </m:e>
                        <m:sub>
                          <m:r>
                            <a:rPr kumimoji="1" lang="en-US" altLang="zh-TW" sz="1800" b="0" i="1" smtClean="0">
                              <a:latin typeface="Cambria Math" panose="02040503050406030204" pitchFamily="18" charset="0"/>
                            </a:rPr>
                            <m:t>2</m:t>
                          </m:r>
                        </m:sub>
                      </m:sSub>
                      <m:d>
                        <m:dPr>
                          <m:ctrlPr>
                            <a:rPr kumimoji="1" lang="en-US" altLang="zh-TW" sz="1800" b="0" i="1" smtClean="0">
                              <a:latin typeface="Cambria Math" panose="02040503050406030204" pitchFamily="18" charset="0"/>
                            </a:rPr>
                          </m:ctrlPr>
                        </m:dPr>
                        <m:e>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r>
                            <a:rPr kumimoji="1"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1</m:t>
                              </m:r>
                            </m:sub>
                          </m:sSub>
                        </m:e>
                      </m:d>
                      <m:r>
                        <a:rPr kumimoji="1"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1</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kumimoji="1" lang="en-US" altLang="zh-TW" sz="1800" b="0" i="1" smtClean="0">
                          <a:latin typeface="Cambria Math" panose="02040503050406030204" pitchFamily="18" charset="0"/>
                        </a:rPr>
                        <m:t>=−</m:t>
                      </m:r>
                      <m:d>
                        <m:dPr>
                          <m:ctrlPr>
                            <a:rPr kumimoji="1" lang="en-US" altLang="zh-TW" sz="1800" b="0" i="1" smtClean="0">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4" name="文字方塊 13">
                <a:extLst>
                  <a:ext uri="{FF2B5EF4-FFF2-40B4-BE49-F238E27FC236}">
                    <a16:creationId xmlns:a16="http://schemas.microsoft.com/office/drawing/2014/main" id="{4BD1C9B0-6E64-5D83-AF98-426786633165}"/>
                  </a:ext>
                </a:extLst>
              </p:cNvPr>
              <p:cNvSpPr txBox="1">
                <a:spLocks noRot="1" noChangeAspect="1" noMove="1" noResize="1" noEditPoints="1" noAdjustHandles="1" noChangeArrowheads="1" noChangeShapeType="1" noTextEdit="1"/>
              </p:cNvSpPr>
              <p:nvPr/>
            </p:nvSpPr>
            <p:spPr bwMode="auto">
              <a:xfrm>
                <a:off x="1547663" y="1864331"/>
                <a:ext cx="5410840" cy="555793"/>
              </a:xfrm>
              <a:prstGeom prst="rect">
                <a:avLst/>
              </a:prstGeom>
              <a:blipFill>
                <a:blip r:embed="rId3"/>
                <a:stretch>
                  <a:fillRect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13">
                <a:extLst>
                  <a:ext uri="{FF2B5EF4-FFF2-40B4-BE49-F238E27FC236}">
                    <a16:creationId xmlns:a16="http://schemas.microsoft.com/office/drawing/2014/main" id="{1BE3248F-0148-4691-F6D9-8C19C7E0A9A8}"/>
                  </a:ext>
                </a:extLst>
              </p:cNvPr>
              <p:cNvSpPr txBox="1"/>
              <p:nvPr/>
            </p:nvSpPr>
            <p:spPr bwMode="auto">
              <a:xfrm>
                <a:off x="1563330" y="2572057"/>
                <a:ext cx="5437451"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TW" sz="1800" i="1" smtClean="0">
                              <a:latin typeface="Cambria Math" panose="02040503050406030204" pitchFamily="18" charset="0"/>
                            </a:rPr>
                          </m:ctrlPr>
                        </m:sSubPr>
                        <m:e>
                          <m:r>
                            <a:rPr kumimoji="1" lang="en-US" altLang="zh-TW" sz="1800" b="0" i="1" smtClean="0">
                              <a:latin typeface="Cambria Math" panose="02040503050406030204" pitchFamily="18" charset="0"/>
                            </a:rPr>
                            <m:t>𝑚</m:t>
                          </m:r>
                        </m:e>
                        <m:sub>
                          <m:r>
                            <a:rPr kumimoji="1" lang="en-US" altLang="zh-TW" sz="1800" b="0" i="1" smtClean="0">
                              <a:latin typeface="Cambria Math" panose="02040503050406030204" pitchFamily="18" charset="0"/>
                            </a:rPr>
                            <m:t>2</m:t>
                          </m:r>
                        </m:sub>
                      </m:sSub>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𝑘</m:t>
                          </m:r>
                        </m:e>
                        <m:sub>
                          <m:r>
                            <a:rPr kumimoji="1" lang="en-US" altLang="zh-TW" sz="1800" b="0" i="1" smtClean="0">
                              <a:latin typeface="Cambria Math" panose="02040503050406030204" pitchFamily="18" charset="0"/>
                            </a:rPr>
                            <m:t>2</m:t>
                          </m:r>
                        </m:sub>
                      </m:sSub>
                      <m:d>
                        <m:dPr>
                          <m:ctrlPr>
                            <a:rPr kumimoji="1" lang="en-US" altLang="zh-TW" sz="1800" b="0" i="1" smtClean="0">
                              <a:latin typeface="Cambria Math" panose="02040503050406030204" pitchFamily="18" charset="0"/>
                            </a:rPr>
                          </m:ctrlPr>
                        </m:dPr>
                        <m:e>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r>
                            <a:rPr kumimoji="1"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1</m:t>
                              </m:r>
                            </m:sub>
                          </m:sSub>
                        </m:e>
                      </m:d>
                      <m:r>
                        <a:rPr kumimoji="1"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3</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2</m:t>
                          </m:r>
                        </m:sub>
                      </m:sSub>
                      <m:r>
                        <a:rPr kumimoji="1"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3</m:t>
                                  </m:r>
                                </m:sub>
                              </m:sSub>
                            </m:e>
                          </m:d>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5" name="文字方塊 13">
                <a:extLst>
                  <a:ext uri="{FF2B5EF4-FFF2-40B4-BE49-F238E27FC236}">
                    <a16:creationId xmlns:a16="http://schemas.microsoft.com/office/drawing/2014/main" id="{1BE3248F-0148-4691-F6D9-8C19C7E0A9A8}"/>
                  </a:ext>
                </a:extLst>
              </p:cNvPr>
              <p:cNvSpPr txBox="1">
                <a:spLocks noRot="1" noChangeAspect="1" noMove="1" noResize="1" noEditPoints="1" noAdjustHandles="1" noChangeArrowheads="1" noChangeShapeType="1" noTextEdit="1"/>
              </p:cNvSpPr>
              <p:nvPr/>
            </p:nvSpPr>
            <p:spPr bwMode="auto">
              <a:xfrm>
                <a:off x="1563330" y="2572057"/>
                <a:ext cx="5437451" cy="555793"/>
              </a:xfrm>
              <a:prstGeom prst="rect">
                <a:avLst/>
              </a:prstGeom>
              <a:blipFill>
                <a:blip r:embed="rId4"/>
                <a:stretch>
                  <a:fillRect b="-13333"/>
                </a:stretch>
              </a:blipFill>
              <a:ln w="9525">
                <a:noFill/>
                <a:miter lim="800000"/>
                <a:headEnd/>
                <a:tailEnd/>
              </a:ln>
            </p:spPr>
            <p:txBody>
              <a:bodyPr/>
              <a:lstStyle/>
              <a:p>
                <a:r>
                  <a:rPr lang="en-US">
                    <a:noFill/>
                  </a:rPr>
                  <a:t> </a:t>
                </a:r>
              </a:p>
            </p:txBody>
          </p:sp>
        </mc:Fallback>
      </mc:AlternateContent>
      <p:sp>
        <p:nvSpPr>
          <p:cNvPr id="7" name="TextBox 6">
            <a:extLst>
              <a:ext uri="{FF2B5EF4-FFF2-40B4-BE49-F238E27FC236}">
                <a16:creationId xmlns:a16="http://schemas.microsoft.com/office/drawing/2014/main" id="{47BA90F5-9E3C-E555-32AC-E1559C1A01F8}"/>
              </a:ext>
            </a:extLst>
          </p:cNvPr>
          <p:cNvSpPr txBox="1"/>
          <p:nvPr/>
        </p:nvSpPr>
        <p:spPr bwMode="auto">
          <a:xfrm>
            <a:off x="3010470" y="158308"/>
            <a:ext cx="3078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err="1"/>
              <a:t>耦合振盪</a:t>
            </a:r>
            <a:r>
              <a:rPr lang="zh-TW" altLang="en-US" sz="1800" dirty="0"/>
              <a:t> </a:t>
            </a:r>
            <a:r>
              <a:rPr lang="en-US" altLang="zh-TW" sz="1800" dirty="0"/>
              <a:t>coupled oscillation</a:t>
            </a:r>
            <a:endParaRPr lang="en-US" sz="1800" dirty="0"/>
          </a:p>
        </p:txBody>
      </p:sp>
      <mc:AlternateContent xmlns:mc="http://schemas.openxmlformats.org/markup-compatibility/2006" xmlns:a14="http://schemas.microsoft.com/office/drawing/2010/main">
        <mc:Choice Requires="a14">
          <p:sp>
            <p:nvSpPr>
              <p:cNvPr id="3" name="文字方塊 13">
                <a:extLst>
                  <a:ext uri="{FF2B5EF4-FFF2-40B4-BE49-F238E27FC236}">
                    <a16:creationId xmlns:a16="http://schemas.microsoft.com/office/drawing/2014/main" id="{3476DABC-EA8D-1BCB-8B1C-FA6703A2B478}"/>
                  </a:ext>
                </a:extLst>
              </p:cNvPr>
              <p:cNvSpPr txBox="1"/>
              <p:nvPr/>
            </p:nvSpPr>
            <p:spPr bwMode="auto">
              <a:xfrm>
                <a:off x="1563330" y="3246397"/>
                <a:ext cx="2880276" cy="601127"/>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kumimoji="1" lang="en-US" altLang="zh-TW" sz="1800" b="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3" name="文字方塊 13">
                <a:extLst>
                  <a:ext uri="{FF2B5EF4-FFF2-40B4-BE49-F238E27FC236}">
                    <a16:creationId xmlns:a16="http://schemas.microsoft.com/office/drawing/2014/main" id="{3476DABC-EA8D-1BCB-8B1C-FA6703A2B478}"/>
                  </a:ext>
                </a:extLst>
              </p:cNvPr>
              <p:cNvSpPr txBox="1">
                <a:spLocks noRot="1" noChangeAspect="1" noMove="1" noResize="1" noEditPoints="1" noAdjustHandles="1" noChangeArrowheads="1" noChangeShapeType="1" noTextEdit="1"/>
              </p:cNvSpPr>
              <p:nvPr/>
            </p:nvSpPr>
            <p:spPr bwMode="auto">
              <a:xfrm>
                <a:off x="1563330" y="3246397"/>
                <a:ext cx="2880276" cy="601127"/>
              </a:xfrm>
              <a:prstGeom prst="rect">
                <a:avLst/>
              </a:prstGeom>
              <a:blipFill>
                <a:blip r:embed="rId5"/>
                <a:stretch>
                  <a:fillRect l="-1316"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字方塊 13">
                <a:extLst>
                  <a:ext uri="{FF2B5EF4-FFF2-40B4-BE49-F238E27FC236}">
                    <a16:creationId xmlns:a16="http://schemas.microsoft.com/office/drawing/2014/main" id="{1F82C79A-4ED3-141F-E774-C1673BA35CC6}"/>
                  </a:ext>
                </a:extLst>
              </p:cNvPr>
              <p:cNvSpPr txBox="1"/>
              <p:nvPr/>
            </p:nvSpPr>
            <p:spPr bwMode="auto">
              <a:xfrm>
                <a:off x="1563330" y="3925448"/>
                <a:ext cx="2684646" cy="601127"/>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b="0" i="1" smtClean="0">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b="0" i="1" smtClean="0">
                                      <a:latin typeface="Cambria Math" panose="02040503050406030204" pitchFamily="18" charset="0"/>
                                    </a:rPr>
                                    <m:t>2</m:t>
                                  </m:r>
                                </m:sub>
                              </m:sSub>
                            </m:den>
                          </m:f>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6" name="文字方塊 13">
                <a:extLst>
                  <a:ext uri="{FF2B5EF4-FFF2-40B4-BE49-F238E27FC236}">
                    <a16:creationId xmlns:a16="http://schemas.microsoft.com/office/drawing/2014/main" id="{1F82C79A-4ED3-141F-E774-C1673BA35CC6}"/>
                  </a:ext>
                </a:extLst>
              </p:cNvPr>
              <p:cNvSpPr txBox="1">
                <a:spLocks noRot="1" noChangeAspect="1" noMove="1" noResize="1" noEditPoints="1" noAdjustHandles="1" noChangeArrowheads="1" noChangeShapeType="1" noTextEdit="1"/>
              </p:cNvSpPr>
              <p:nvPr/>
            </p:nvSpPr>
            <p:spPr bwMode="auto">
              <a:xfrm>
                <a:off x="1563330" y="3925448"/>
                <a:ext cx="2684646" cy="601127"/>
              </a:xfrm>
              <a:prstGeom prst="rect">
                <a:avLst/>
              </a:prstGeom>
              <a:blipFill>
                <a:blip r:embed="rId6"/>
                <a:stretch>
                  <a:fillRect l="-1408" b="-625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字方塊 13">
                <a:extLst>
                  <a:ext uri="{FF2B5EF4-FFF2-40B4-BE49-F238E27FC236}">
                    <a16:creationId xmlns:a16="http://schemas.microsoft.com/office/drawing/2014/main" id="{DE45BC32-9530-9D0C-1A29-FE6764227D0F}"/>
                  </a:ext>
                </a:extLst>
              </p:cNvPr>
              <p:cNvSpPr txBox="1"/>
              <p:nvPr/>
            </p:nvSpPr>
            <p:spPr bwMode="auto">
              <a:xfrm>
                <a:off x="1563330" y="5096557"/>
                <a:ext cx="2369175" cy="555793"/>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8" name="文字方塊 13">
                <a:extLst>
                  <a:ext uri="{FF2B5EF4-FFF2-40B4-BE49-F238E27FC236}">
                    <a16:creationId xmlns:a16="http://schemas.microsoft.com/office/drawing/2014/main" id="{DE45BC32-9530-9D0C-1A29-FE6764227D0F}"/>
                  </a:ext>
                </a:extLst>
              </p:cNvPr>
              <p:cNvSpPr txBox="1">
                <a:spLocks noRot="1" noChangeAspect="1" noMove="1" noResize="1" noEditPoints="1" noAdjustHandles="1" noChangeArrowheads="1" noChangeShapeType="1" noTextEdit="1"/>
              </p:cNvSpPr>
              <p:nvPr/>
            </p:nvSpPr>
            <p:spPr bwMode="auto">
              <a:xfrm>
                <a:off x="1563330" y="5096557"/>
                <a:ext cx="2369175" cy="555793"/>
              </a:xfrm>
              <a:prstGeom prst="rect">
                <a:avLst/>
              </a:prstGeom>
              <a:blipFill>
                <a:blip r:embed="rId7"/>
                <a:stretch>
                  <a:fillRect l="-532" b="-1590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字方塊 13">
                <a:extLst>
                  <a:ext uri="{FF2B5EF4-FFF2-40B4-BE49-F238E27FC236}">
                    <a16:creationId xmlns:a16="http://schemas.microsoft.com/office/drawing/2014/main" id="{C8EA1B58-3356-A608-7ADC-A6D17D3CFFA1}"/>
                  </a:ext>
                </a:extLst>
              </p:cNvPr>
              <p:cNvSpPr txBox="1"/>
              <p:nvPr/>
            </p:nvSpPr>
            <p:spPr bwMode="auto">
              <a:xfrm>
                <a:off x="1563330" y="5730274"/>
                <a:ext cx="2162900" cy="555793"/>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f>
                            <m:fPr>
                              <m:ctrlPr>
                                <a:rPr lang="en-US" altLang="zh-TW" sz="1800" i="1">
                                  <a:latin typeface="Cambria Math" panose="02040503050406030204" pitchFamily="18" charset="0"/>
                                </a:rPr>
                              </m:ctrlPr>
                            </m:fPr>
                            <m:num>
                              <m:r>
                                <a:rPr lang="en-US" altLang="zh-TW" sz="1800" b="0" i="1" smtClean="0">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9" name="文字方塊 13">
                <a:extLst>
                  <a:ext uri="{FF2B5EF4-FFF2-40B4-BE49-F238E27FC236}">
                    <a16:creationId xmlns:a16="http://schemas.microsoft.com/office/drawing/2014/main" id="{C8EA1B58-3356-A608-7ADC-A6D17D3CFFA1}"/>
                  </a:ext>
                </a:extLst>
              </p:cNvPr>
              <p:cNvSpPr txBox="1">
                <a:spLocks noRot="1" noChangeAspect="1" noMove="1" noResize="1" noEditPoints="1" noAdjustHandles="1" noChangeArrowheads="1" noChangeShapeType="1" noTextEdit="1"/>
              </p:cNvSpPr>
              <p:nvPr/>
            </p:nvSpPr>
            <p:spPr bwMode="auto">
              <a:xfrm>
                <a:off x="1563330" y="5730274"/>
                <a:ext cx="2162900" cy="555793"/>
              </a:xfrm>
              <a:prstGeom prst="rect">
                <a:avLst/>
              </a:prstGeom>
              <a:blipFill>
                <a:blip r:embed="rId8"/>
                <a:stretch>
                  <a:fillRect l="-581" b="-15909"/>
                </a:stretch>
              </a:blipFill>
              <a:ln w="9525">
                <a:noFill/>
                <a:miter lim="800000"/>
                <a:headEnd/>
                <a:tailEnd/>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DE5F41AF-F0F9-041D-2833-EB406442B9F6}"/>
              </a:ext>
            </a:extLst>
          </p:cNvPr>
          <p:cNvSpPr txBox="1"/>
          <p:nvPr/>
        </p:nvSpPr>
        <p:spPr bwMode="auto">
          <a:xfrm>
            <a:off x="1547663" y="4650154"/>
            <a:ext cx="3048652" cy="369332"/>
          </a:xfrm>
          <a:prstGeom prst="rect">
            <a:avLst/>
          </a:prstGeom>
          <a:noFill/>
          <a:ln w="9525">
            <a:noFill/>
            <a:miter lim="800000"/>
            <a:headEnd/>
            <a:tailEnd/>
          </a:ln>
        </p:spPr>
        <p:txBody>
          <a:bodyPr wrap="square" rtlCol="0">
            <a:spAutoFit/>
          </a:bodyPr>
          <a:lstStyle/>
          <a:p>
            <a:pPr algn="l"/>
            <a:r>
              <a:rPr lang="en-US" sz="1800" dirty="0" err="1">
                <a:cs typeface="Times New Roman" pitchFamily="18" charset="0"/>
              </a:rPr>
              <a:t>為簡化討論，假設</a:t>
            </a:r>
            <a:r>
              <a:rPr lang="en-US" sz="1800" dirty="0">
                <a:cs typeface="Times New Roman" pitchFamily="18" charset="0"/>
              </a:rPr>
              <a:t>：</a:t>
            </a:r>
            <a:endParaRPr lang="en-US"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文字方塊 13">
                <a:extLst>
                  <a:ext uri="{FF2B5EF4-FFF2-40B4-BE49-F238E27FC236}">
                    <a16:creationId xmlns:a16="http://schemas.microsoft.com/office/drawing/2014/main" id="{03B351D6-FF41-6198-3F34-F2D7A6984F4F}"/>
                  </a:ext>
                </a:extLst>
              </p:cNvPr>
              <p:cNvSpPr txBox="1"/>
              <p:nvPr/>
            </p:nvSpPr>
            <p:spPr bwMode="auto">
              <a:xfrm>
                <a:off x="3726230" y="4696320"/>
                <a:ext cx="1256434" cy="276999"/>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TW" sz="1800" b="0" i="1" smtClean="0">
                              <a:latin typeface="Cambria Math" panose="02040503050406030204" pitchFamily="18" charset="0"/>
                            </a:rPr>
                          </m:ctrlPr>
                        </m:sSub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r>
                            <a:rPr kumimoji="1" lang="en-US" altLang="zh-TW" sz="1800" b="0" i="1" smtClean="0">
                              <a:latin typeface="Cambria Math" panose="02040503050406030204" pitchFamily="18" charset="0"/>
                            </a:rPr>
                            <m:t>𝑘</m:t>
                          </m:r>
                        </m:e>
                        <m:sub>
                          <m:r>
                            <a:rPr kumimoji="1" lang="en-US" altLang="zh-TW" sz="1800" b="0" i="1" smtClean="0">
                              <a:latin typeface="Cambria Math" panose="02040503050406030204" pitchFamily="18" charset="0"/>
                            </a:rPr>
                            <m:t>2</m:t>
                          </m:r>
                        </m:sub>
                      </m:sSub>
                      <m:r>
                        <a:rPr kumimoji="1" lang="en-US" altLang="zh-TW" sz="1800" b="0" i="1" smtClean="0">
                          <a:latin typeface="Cambria Math" panose="02040503050406030204" pitchFamily="18" charset="0"/>
                        </a:rPr>
                        <m:t>=</m:t>
                      </m:r>
                      <m:r>
                        <a:rPr lang="en-US" altLang="zh-TW" sz="1800" b="0" i="1" smtClean="0">
                          <a:latin typeface="Cambria Math" panose="02040503050406030204" pitchFamily="18" charset="0"/>
                        </a:rPr>
                        <m:t>𝑘</m:t>
                      </m:r>
                    </m:oMath>
                  </m:oMathPara>
                </a14:m>
                <a:endParaRPr kumimoji="1" lang="zh-TW" altLang="en-US" sz="1800" dirty="0"/>
              </a:p>
            </p:txBody>
          </p:sp>
        </mc:Choice>
        <mc:Fallback xmlns="">
          <p:sp>
            <p:nvSpPr>
              <p:cNvPr id="11" name="文字方塊 13">
                <a:extLst>
                  <a:ext uri="{FF2B5EF4-FFF2-40B4-BE49-F238E27FC236}">
                    <a16:creationId xmlns:a16="http://schemas.microsoft.com/office/drawing/2014/main" id="{03B351D6-FF41-6198-3F34-F2D7A6984F4F}"/>
                  </a:ext>
                </a:extLst>
              </p:cNvPr>
              <p:cNvSpPr txBox="1">
                <a:spLocks noRot="1" noChangeAspect="1" noMove="1" noResize="1" noEditPoints="1" noAdjustHandles="1" noChangeArrowheads="1" noChangeShapeType="1" noTextEdit="1"/>
              </p:cNvSpPr>
              <p:nvPr/>
            </p:nvSpPr>
            <p:spPr bwMode="auto">
              <a:xfrm>
                <a:off x="3726230" y="4696320"/>
                <a:ext cx="1256434" cy="276999"/>
              </a:xfrm>
              <a:prstGeom prst="rect">
                <a:avLst/>
              </a:prstGeom>
              <a:blipFill>
                <a:blip r:embed="rId9"/>
                <a:stretch>
                  <a:fillRect l="-4000" r="-3000"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字方塊 13">
                <a:extLst>
                  <a:ext uri="{FF2B5EF4-FFF2-40B4-BE49-F238E27FC236}">
                    <a16:creationId xmlns:a16="http://schemas.microsoft.com/office/drawing/2014/main" id="{A87C51B9-7663-09EC-F8B6-D4ACB4022DB3}"/>
                  </a:ext>
                </a:extLst>
              </p:cNvPr>
              <p:cNvSpPr txBox="1"/>
              <p:nvPr/>
            </p:nvSpPr>
            <p:spPr bwMode="auto">
              <a:xfrm>
                <a:off x="5144705" y="4704223"/>
                <a:ext cx="1455655" cy="276999"/>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TW" sz="1800" b="0" i="1" smtClean="0">
                              <a:latin typeface="Cambria Math" panose="02040503050406030204" pitchFamily="18" charset="0"/>
                            </a:rPr>
                          </m:ctrlPr>
                        </m:sSubPr>
                        <m:e>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𝑚</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r>
                            <a:rPr lang="en-US" altLang="zh-TW" sz="1800" b="0" i="1" smtClean="0">
                              <a:latin typeface="Cambria Math" panose="02040503050406030204" pitchFamily="18" charset="0"/>
                            </a:rPr>
                            <m:t>𝑚</m:t>
                          </m:r>
                        </m:e>
                        <m:sub>
                          <m:r>
                            <a:rPr kumimoji="1" lang="en-US" altLang="zh-TW" sz="1800" b="0" i="1" smtClean="0">
                              <a:latin typeface="Cambria Math" panose="02040503050406030204" pitchFamily="18" charset="0"/>
                            </a:rPr>
                            <m:t>2</m:t>
                          </m:r>
                        </m:sub>
                      </m:sSub>
                      <m:r>
                        <a:rPr kumimoji="1" lang="en-US" altLang="zh-TW" sz="1800" b="0" i="1" smtClean="0">
                          <a:latin typeface="Cambria Math" panose="02040503050406030204" pitchFamily="18" charset="0"/>
                        </a:rPr>
                        <m:t>=</m:t>
                      </m:r>
                      <m:r>
                        <a:rPr kumimoji="1" lang="en-US" altLang="zh-TW" sz="1800" b="0" i="1" smtClean="0">
                          <a:latin typeface="Cambria Math" panose="02040503050406030204" pitchFamily="18" charset="0"/>
                        </a:rPr>
                        <m:t>𝑚</m:t>
                      </m:r>
                    </m:oMath>
                  </m:oMathPara>
                </a14:m>
                <a:endParaRPr kumimoji="1" lang="zh-TW" altLang="en-US" sz="1800" dirty="0"/>
              </a:p>
            </p:txBody>
          </p:sp>
        </mc:Choice>
        <mc:Fallback xmlns="">
          <p:sp>
            <p:nvSpPr>
              <p:cNvPr id="12" name="文字方塊 13">
                <a:extLst>
                  <a:ext uri="{FF2B5EF4-FFF2-40B4-BE49-F238E27FC236}">
                    <a16:creationId xmlns:a16="http://schemas.microsoft.com/office/drawing/2014/main" id="{A87C51B9-7663-09EC-F8B6-D4ACB4022DB3}"/>
                  </a:ext>
                </a:extLst>
              </p:cNvPr>
              <p:cNvSpPr txBox="1">
                <a:spLocks noRot="1" noChangeAspect="1" noMove="1" noResize="1" noEditPoints="1" noAdjustHandles="1" noChangeArrowheads="1" noChangeShapeType="1" noTextEdit="1"/>
              </p:cNvSpPr>
              <p:nvPr/>
            </p:nvSpPr>
            <p:spPr bwMode="auto">
              <a:xfrm>
                <a:off x="5144705" y="4704223"/>
                <a:ext cx="1455655" cy="276999"/>
              </a:xfrm>
              <a:prstGeom prst="rect">
                <a:avLst/>
              </a:prstGeom>
              <a:blipFill>
                <a:blip r:embed="rId10"/>
                <a:stretch>
                  <a:fillRect l="-1739" r="-1739"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8EC988-E7B0-6C20-689A-AA2EBA0274D9}"/>
                  </a:ext>
                </a:extLst>
              </p:cNvPr>
              <p:cNvSpPr txBox="1"/>
              <p:nvPr/>
            </p:nvSpPr>
            <p:spPr bwMode="auto">
              <a:xfrm>
                <a:off x="1487286" y="6315895"/>
                <a:ext cx="591264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All terms are linear in </a:t>
                </a:r>
                <a14:m>
                  <m:oMath xmlns:m="http://schemas.openxmlformats.org/officeDocument/2006/math">
                    <m:r>
                      <a:rPr lang="en-US" sz="1800" i="1" dirty="0" smtClean="0">
                        <a:latin typeface="Cambria Math" panose="02040503050406030204" pitchFamily="18" charset="0"/>
                      </a:rPr>
                      <m:t>𝑥</m:t>
                    </m:r>
                  </m:oMath>
                </a14:m>
                <a:r>
                  <a:rPr lang="en-US" sz="1800" dirty="0"/>
                  <a:t>’s. Systems of 2</a:t>
                </a:r>
                <a:r>
                  <a:rPr lang="en-US" sz="1800" baseline="30000" dirty="0"/>
                  <a:t>nd</a:t>
                </a:r>
                <a:r>
                  <a:rPr lang="en-US" sz="1800" dirty="0"/>
                  <a:t> order linear ODE.</a:t>
                </a:r>
              </a:p>
            </p:txBody>
          </p:sp>
        </mc:Choice>
        <mc:Fallback xmlns="">
          <p:sp>
            <p:nvSpPr>
              <p:cNvPr id="13" name="TextBox 12">
                <a:extLst>
                  <a:ext uri="{FF2B5EF4-FFF2-40B4-BE49-F238E27FC236}">
                    <a16:creationId xmlns:a16="http://schemas.microsoft.com/office/drawing/2014/main" id="{2C8EC988-E7B0-6C20-689A-AA2EBA0274D9}"/>
                  </a:ext>
                </a:extLst>
              </p:cNvPr>
              <p:cNvSpPr txBox="1">
                <a:spLocks noRot="1" noChangeAspect="1" noMove="1" noResize="1" noEditPoints="1" noAdjustHandles="1" noChangeArrowheads="1" noChangeShapeType="1" noTextEdit="1"/>
              </p:cNvSpPr>
              <p:nvPr/>
            </p:nvSpPr>
            <p:spPr bwMode="auto">
              <a:xfrm>
                <a:off x="1487286" y="6315895"/>
                <a:ext cx="5912640" cy="369332"/>
              </a:xfrm>
              <a:prstGeom prst="rect">
                <a:avLst/>
              </a:prstGeom>
              <a:blipFill>
                <a:blip r:embed="rId11"/>
                <a:stretch>
                  <a:fillRect l="-858"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44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8" grpId="0" animBg="1"/>
      <p:bldP spid="9" grpId="0" animBg="1"/>
      <p:bldP spid="10" grpId="0"/>
      <p:bldP spid="11" grpId="0" animBg="1"/>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6F2C22A-7A18-CD36-A874-23B65F1BCF9A}"/>
                  </a:ext>
                </a:extLst>
              </p:cNvPr>
              <p:cNvSpPr txBox="1"/>
              <p:nvPr/>
            </p:nvSpPr>
            <p:spPr bwMode="auto">
              <a:xfrm>
                <a:off x="1386084" y="2757606"/>
                <a:ext cx="1235338" cy="276999"/>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altLang="zh-TW" sz="1800" b="1" i="1" smtClean="0">
                          <a:latin typeface="Cambria Math" panose="02040503050406030204" pitchFamily="18" charset="0"/>
                          <a:ea typeface="Cambria Math"/>
                        </a:rPr>
                        <m:t>𝒂</m:t>
                      </m:r>
                    </m:oMath>
                  </m:oMathPara>
                </a14:m>
                <a:endParaRPr lang="en-US" sz="1800" b="1" dirty="0"/>
              </a:p>
            </p:txBody>
          </p:sp>
        </mc:Choice>
        <mc:Fallback xmlns="">
          <p:sp>
            <p:nvSpPr>
              <p:cNvPr id="2" name="TextBox 1">
                <a:extLst>
                  <a:ext uri="{FF2B5EF4-FFF2-40B4-BE49-F238E27FC236}">
                    <a16:creationId xmlns:a16="http://schemas.microsoft.com/office/drawing/2014/main" id="{A6F2C22A-7A18-CD36-A874-23B65F1BCF9A}"/>
                  </a:ext>
                </a:extLst>
              </p:cNvPr>
              <p:cNvSpPr txBox="1">
                <a:spLocks noRot="1" noChangeAspect="1" noMove="1" noResize="1" noEditPoints="1" noAdjustHandles="1" noChangeArrowheads="1" noChangeShapeType="1" noTextEdit="1"/>
              </p:cNvSpPr>
              <p:nvPr/>
            </p:nvSpPr>
            <p:spPr bwMode="auto">
              <a:xfrm>
                <a:off x="1386084" y="2757606"/>
                <a:ext cx="1235338" cy="276999"/>
              </a:xfrm>
              <a:prstGeom prst="rect">
                <a:avLst/>
              </a:prstGeom>
              <a:blipFill>
                <a:blip r:embed="rId2"/>
                <a:stretch>
                  <a:fillRect l="-3030" r="-2020" b="-41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C62C4E9-FD70-D40F-534E-C9AAA1B2A99F}"/>
                  </a:ext>
                </a:extLst>
              </p:cNvPr>
              <p:cNvSpPr txBox="1"/>
              <p:nvPr/>
            </p:nvSpPr>
            <p:spPr bwMode="auto">
              <a:xfrm>
                <a:off x="2984111" y="2493396"/>
                <a:ext cx="2090370" cy="714683"/>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a:latin typeface="Cambria Math" panose="02040503050406030204" pitchFamily="18" charset="0"/>
                        </a:rPr>
                        <m:t>𝑨</m:t>
                      </m:r>
                      <m:r>
                        <a:rPr lang="en-US" sz="1800" b="1" i="1" smtClean="0">
                          <a:latin typeface="Cambria Math" panose="02040503050406030204" pitchFamily="18" charset="0"/>
                          <a:ea typeface="Cambria Math" panose="02040503050406030204" pitchFamily="18" charset="0"/>
                        </a:rPr>
                        <m:t>≡</m:t>
                      </m:r>
                      <m:d>
                        <m:dPr>
                          <m:ctrlPr>
                            <a:rPr lang="en-US" altLang="zh-TW" sz="1800" i="1">
                              <a:latin typeface="Cambria Math" panose="02040503050406030204" pitchFamily="18" charset="0"/>
                            </a:rPr>
                          </m:ctrlPr>
                        </m:dPr>
                        <m:e>
                          <m:m>
                            <m:mPr>
                              <m:mcs>
                                <m:mc>
                                  <m:mcPr>
                                    <m:count m:val="2"/>
                                    <m:mcJc m:val="center"/>
                                  </m:mcPr>
                                </m:mc>
                              </m:mcs>
                              <m:ctrlPr>
                                <a:rPr lang="en-US" altLang="zh-TW" sz="1800" i="1">
                                  <a:latin typeface="Cambria Math" panose="02040503050406030204" pitchFamily="18" charset="0"/>
                                </a:rPr>
                              </m:ctrlPr>
                            </m:mPr>
                            <m:m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e>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mr>
                            <m:mr>
                              <m:e>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mr>
                          </m:m>
                        </m:e>
                      </m:d>
                    </m:oMath>
                  </m:oMathPara>
                </a14:m>
                <a:endParaRPr lang="en-US" sz="1800" dirty="0"/>
              </a:p>
            </p:txBody>
          </p:sp>
        </mc:Choice>
        <mc:Fallback xmlns="">
          <p:sp>
            <p:nvSpPr>
              <p:cNvPr id="3" name="TextBox 2">
                <a:extLst>
                  <a:ext uri="{FF2B5EF4-FFF2-40B4-BE49-F238E27FC236}">
                    <a16:creationId xmlns:a16="http://schemas.microsoft.com/office/drawing/2014/main" id="{CC62C4E9-FD70-D40F-534E-C9AAA1B2A99F}"/>
                  </a:ext>
                </a:extLst>
              </p:cNvPr>
              <p:cNvSpPr txBox="1">
                <a:spLocks noRot="1" noChangeAspect="1" noMove="1" noResize="1" noEditPoints="1" noAdjustHandles="1" noChangeArrowheads="1" noChangeShapeType="1" noTextEdit="1"/>
              </p:cNvSpPr>
              <p:nvPr/>
            </p:nvSpPr>
            <p:spPr bwMode="auto">
              <a:xfrm>
                <a:off x="2984111" y="2493396"/>
                <a:ext cx="2090370" cy="714683"/>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28DF6D-51E5-B271-03A9-4C5336397A46}"/>
                  </a:ext>
                </a:extLst>
              </p:cNvPr>
              <p:cNvSpPr txBox="1"/>
              <p:nvPr/>
            </p:nvSpPr>
            <p:spPr bwMode="auto">
              <a:xfrm>
                <a:off x="5302967" y="1052736"/>
                <a:ext cx="963662"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𝒂</m:t>
                      </m:r>
                      <m:r>
                        <a:rPr lang="en-US" sz="1800" i="1">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2</m:t>
                                    </m:r>
                                  </m:sub>
                                </m:sSub>
                              </m:e>
                            </m:mr>
                          </m:m>
                        </m:e>
                      </m:d>
                    </m:oMath>
                  </m:oMathPara>
                </a14:m>
                <a:endParaRPr lang="en-US" sz="1800" b="1" dirty="0"/>
              </a:p>
            </p:txBody>
          </p:sp>
        </mc:Choice>
        <mc:Fallback xmlns="">
          <p:sp>
            <p:nvSpPr>
              <p:cNvPr id="5" name="TextBox 4">
                <a:extLst>
                  <a:ext uri="{FF2B5EF4-FFF2-40B4-BE49-F238E27FC236}">
                    <a16:creationId xmlns:a16="http://schemas.microsoft.com/office/drawing/2014/main" id="{C728DF6D-51E5-B271-03A9-4C5336397A46}"/>
                  </a:ext>
                </a:extLst>
              </p:cNvPr>
              <p:cNvSpPr txBox="1">
                <a:spLocks noRot="1" noChangeAspect="1" noMove="1" noResize="1" noEditPoints="1" noAdjustHandles="1" noChangeArrowheads="1" noChangeShapeType="1" noTextEdit="1"/>
              </p:cNvSpPr>
              <p:nvPr/>
            </p:nvSpPr>
            <p:spPr bwMode="auto">
              <a:xfrm>
                <a:off x="5302967" y="1052736"/>
                <a:ext cx="963662" cy="461217"/>
              </a:xfrm>
              <a:prstGeom prst="rect">
                <a:avLst/>
              </a:prstGeom>
              <a:blipFill>
                <a:blip r:embed="rId4"/>
                <a:stretch>
                  <a:fillRect l="-2597"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AA54CE7-D2C0-2D89-4919-D20735201180}"/>
                  </a:ext>
                </a:extLst>
              </p:cNvPr>
              <p:cNvSpPr txBox="1"/>
              <p:nvPr/>
            </p:nvSpPr>
            <p:spPr bwMode="auto">
              <a:xfrm>
                <a:off x="1375066" y="1005449"/>
                <a:ext cx="1509388" cy="555793"/>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𝒙</m:t>
                      </m:r>
                      <m:r>
                        <a:rPr lang="en-US" sz="1800" b="0" i="1" smtClean="0">
                          <a:latin typeface="Cambria Math" panose="02040503050406030204" pitchFamily="18" charset="0"/>
                        </a:rPr>
                        <m:t>=</m:t>
                      </m:r>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lang="en-US" sz="1800" b="1" i="1">
                          <a:latin typeface="Cambria Math" panose="02040503050406030204" pitchFamily="18" charset="0"/>
                        </a:rPr>
                        <m:t>𝒙</m:t>
                      </m:r>
                    </m:oMath>
                  </m:oMathPara>
                </a14:m>
                <a:endParaRPr lang="en-US" sz="1800" b="1" dirty="0"/>
              </a:p>
            </p:txBody>
          </p:sp>
        </mc:Choice>
        <mc:Fallback xmlns="">
          <p:sp>
            <p:nvSpPr>
              <p:cNvPr id="6" name="TextBox 5">
                <a:extLst>
                  <a:ext uri="{FF2B5EF4-FFF2-40B4-BE49-F238E27FC236}">
                    <a16:creationId xmlns:a16="http://schemas.microsoft.com/office/drawing/2014/main" id="{CAA54CE7-D2C0-2D89-4919-D20735201180}"/>
                  </a:ext>
                </a:extLst>
              </p:cNvPr>
              <p:cNvSpPr txBox="1">
                <a:spLocks noRot="1" noChangeAspect="1" noMove="1" noResize="1" noEditPoints="1" noAdjustHandles="1" noChangeArrowheads="1" noChangeShapeType="1" noTextEdit="1"/>
              </p:cNvSpPr>
              <p:nvPr/>
            </p:nvSpPr>
            <p:spPr bwMode="auto">
              <a:xfrm>
                <a:off x="1375066" y="1005449"/>
                <a:ext cx="1509388" cy="555793"/>
              </a:xfrm>
              <a:prstGeom prst="rect">
                <a:avLst/>
              </a:prstGeom>
              <a:blipFill>
                <a:blip r:embed="rId5"/>
                <a:stretch>
                  <a:fillRect r="-833" b="-159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473270-445A-8C74-30CA-69D2C79ACF24}"/>
                  </a:ext>
                </a:extLst>
              </p:cNvPr>
              <p:cNvSpPr txBox="1"/>
              <p:nvPr/>
            </p:nvSpPr>
            <p:spPr bwMode="auto">
              <a:xfrm>
                <a:off x="3131840" y="1052736"/>
                <a:ext cx="1794915"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𝒙</m:t>
                      </m:r>
                      <m:r>
                        <a:rPr lang="en-US" sz="1800" i="1">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e>
                            </m:mr>
                          </m:m>
                        </m:e>
                      </m:d>
                      <m:r>
                        <a:rPr lang="en-US" altLang="zh-TW" sz="1800" b="0" i="1" smtClean="0">
                          <a:latin typeface="Cambria Math" panose="02040503050406030204" pitchFamily="18" charset="0"/>
                        </a:rPr>
                        <m:t>=</m:t>
                      </m:r>
                      <m:r>
                        <a:rPr lang="en-US" sz="1800" b="1" i="1">
                          <a:latin typeface="Cambria Math" panose="02040503050406030204" pitchFamily="18" charset="0"/>
                        </a:rPr>
                        <m:t>𝒂</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𝜔</m:t>
                          </m:r>
                          <m:r>
                            <a:rPr lang="en-US" sz="1800" b="0" i="1" smtClean="0">
                              <a:latin typeface="Cambria Math" panose="02040503050406030204" pitchFamily="18" charset="0"/>
                              <a:ea typeface="Cambria Math" panose="02040503050406030204" pitchFamily="18" charset="0"/>
                            </a:rPr>
                            <m:t>𝑡</m:t>
                          </m:r>
                        </m:sup>
                      </m:sSup>
                    </m:oMath>
                  </m:oMathPara>
                </a14:m>
                <a:endParaRPr lang="en-US" sz="1800" dirty="0"/>
              </a:p>
            </p:txBody>
          </p:sp>
        </mc:Choice>
        <mc:Fallback xmlns="">
          <p:sp>
            <p:nvSpPr>
              <p:cNvPr id="7" name="TextBox 6">
                <a:extLst>
                  <a:ext uri="{FF2B5EF4-FFF2-40B4-BE49-F238E27FC236}">
                    <a16:creationId xmlns:a16="http://schemas.microsoft.com/office/drawing/2014/main" id="{65473270-445A-8C74-30CA-69D2C79ACF24}"/>
                  </a:ext>
                </a:extLst>
              </p:cNvPr>
              <p:cNvSpPr txBox="1">
                <a:spLocks noRot="1" noChangeAspect="1" noMove="1" noResize="1" noEditPoints="1" noAdjustHandles="1" noChangeArrowheads="1" noChangeShapeType="1" noTextEdit="1"/>
              </p:cNvSpPr>
              <p:nvPr/>
            </p:nvSpPr>
            <p:spPr bwMode="auto">
              <a:xfrm>
                <a:off x="3131840" y="1052736"/>
                <a:ext cx="1794915" cy="461217"/>
              </a:xfrm>
              <a:prstGeom prst="rect">
                <a:avLst/>
              </a:prstGeom>
              <a:blipFill>
                <a:blip r:embed="rId6"/>
                <a:stretch>
                  <a:fillRect l="-1408" r="-704" b="-8108"/>
                </a:stretch>
              </a:blipFill>
              <a:ln>
                <a:no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FACA101A-665E-5183-BE2E-B0C735D3494F}"/>
              </a:ext>
            </a:extLst>
          </p:cNvPr>
          <p:cNvSpPr txBox="1"/>
          <p:nvPr/>
        </p:nvSpPr>
        <p:spPr bwMode="auto">
          <a:xfrm>
            <a:off x="1460952" y="404664"/>
            <a:ext cx="54490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800" dirty="0"/>
              <a:t>Method I</a:t>
            </a:r>
          </a:p>
        </p:txBody>
      </p:sp>
      <mc:AlternateContent xmlns:mc="http://schemas.openxmlformats.org/markup-compatibility/2006" xmlns:a14="http://schemas.microsoft.com/office/drawing/2010/main">
        <mc:Choice Requires="a14">
          <p:sp>
            <p:nvSpPr>
              <p:cNvPr id="4" name="矩形 14">
                <a:extLst>
                  <a:ext uri="{FF2B5EF4-FFF2-40B4-BE49-F238E27FC236}">
                    <a16:creationId xmlns:a16="http://schemas.microsoft.com/office/drawing/2014/main" id="{1AF92748-0C93-2042-5D04-D129B73EC131}"/>
                  </a:ext>
                </a:extLst>
              </p:cNvPr>
              <p:cNvSpPr>
                <a:spLocks noChangeArrowheads="1"/>
              </p:cNvSpPr>
              <p:nvPr/>
            </p:nvSpPr>
            <p:spPr bwMode="auto">
              <a:xfrm>
                <a:off x="1277658" y="1928991"/>
                <a:ext cx="671074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solidFill>
                      <a:srgbClr val="FF0000"/>
                    </a:solidFill>
                  </a:rPr>
                  <a:t>微分方程組被轉化為</a:t>
                </a:r>
                <a:r>
                  <a:rPr lang="en-US" sz="1800" dirty="0">
                    <a:solidFill>
                      <a:srgbClr val="FF0000"/>
                    </a:solidFill>
                  </a:rPr>
                  <a:t>矩陣</a:t>
                </a:r>
                <a14:m>
                  <m:oMath xmlns:m="http://schemas.openxmlformats.org/officeDocument/2006/math">
                    <m:r>
                      <a:rPr lang="en-US" sz="1800" b="1" i="1">
                        <a:solidFill>
                          <a:srgbClr val="FF0000"/>
                        </a:solidFill>
                        <a:latin typeface="Cambria Math" panose="02040503050406030204" pitchFamily="18" charset="0"/>
                      </a:rPr>
                      <m:t>𝑨</m:t>
                    </m:r>
                  </m:oMath>
                </a14:m>
                <a:r>
                  <a:rPr lang="en-US" sz="1800" dirty="0" err="1">
                    <a:solidFill>
                      <a:srgbClr val="FF0000"/>
                    </a:solidFill>
                  </a:rPr>
                  <a:t>的本徵值</a:t>
                </a:r>
                <a14:m>
                  <m:oMath xmlns:m="http://schemas.openxmlformats.org/officeDocument/2006/math">
                    <m:r>
                      <a:rPr lang="en-US" sz="1800" i="1" dirty="0">
                        <a:solidFill>
                          <a:srgbClr val="FF0000"/>
                        </a:solidFill>
                        <a:latin typeface="Cambria Math" panose="02040503050406030204" pitchFamily="18" charset="0"/>
                        <a:ea typeface="Cambria Math" panose="02040503050406030204" pitchFamily="18" charset="0"/>
                      </a:rPr>
                      <m:t>𝜔</m:t>
                    </m:r>
                  </m:oMath>
                </a14:m>
                <a:r>
                  <a:rPr lang="en-US" sz="1800" dirty="0" err="1">
                    <a:solidFill>
                      <a:srgbClr val="FF0000"/>
                    </a:solidFill>
                  </a:rPr>
                  <a:t>問題</a:t>
                </a:r>
                <a:r>
                  <a:rPr lang="en-US" sz="1800" dirty="0">
                    <a:solidFill>
                      <a:srgbClr val="FF0000"/>
                    </a:solidFill>
                  </a:rPr>
                  <a:t>，</a:t>
                </a:r>
                <a14:m>
                  <m:oMath xmlns:m="http://schemas.openxmlformats.org/officeDocument/2006/math">
                    <m:r>
                      <a:rPr lang="en-US" sz="1800" b="1" i="1">
                        <a:solidFill>
                          <a:srgbClr val="FF0000"/>
                        </a:solidFill>
                        <a:latin typeface="Cambria Math" panose="02040503050406030204" pitchFamily="18" charset="0"/>
                      </a:rPr>
                      <m:t>𝒂</m:t>
                    </m:r>
                  </m:oMath>
                </a14:m>
                <a:r>
                  <a:rPr lang="en-US" sz="1800" dirty="0" err="1">
                    <a:solidFill>
                      <a:srgbClr val="FF0000"/>
                    </a:solidFill>
                  </a:rPr>
                  <a:t>稱為本徵向量 </a:t>
                </a:r>
                <a:r>
                  <a:rPr lang="zh-TW" altLang="en-US" sz="1800" dirty="0">
                    <a:solidFill>
                      <a:srgbClr val="FF0000"/>
                    </a:solidFill>
                  </a:rPr>
                  <a:t>。</a:t>
                </a:r>
              </a:p>
            </p:txBody>
          </p:sp>
        </mc:Choice>
        <mc:Fallback xmlns="">
          <p:sp>
            <p:nvSpPr>
              <p:cNvPr id="4" name="矩形 14">
                <a:extLst>
                  <a:ext uri="{FF2B5EF4-FFF2-40B4-BE49-F238E27FC236}">
                    <a16:creationId xmlns:a16="http://schemas.microsoft.com/office/drawing/2014/main" id="{1AF92748-0C93-2042-5D04-D129B73EC131}"/>
                  </a:ext>
                </a:extLst>
              </p:cNvPr>
              <p:cNvSpPr>
                <a:spLocks noRot="1" noChangeAspect="1" noMove="1" noResize="1" noEditPoints="1" noAdjustHandles="1" noChangeArrowheads="1" noChangeShapeType="1" noTextEdit="1"/>
              </p:cNvSpPr>
              <p:nvPr/>
            </p:nvSpPr>
            <p:spPr bwMode="auto">
              <a:xfrm>
                <a:off x="1277658" y="1928991"/>
                <a:ext cx="6710748" cy="369332"/>
              </a:xfrm>
              <a:prstGeom prst="rect">
                <a:avLst/>
              </a:prstGeom>
              <a:blipFill>
                <a:blip r:embed="rId7"/>
                <a:stretch>
                  <a:fillRect l="-756"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37EB9B-88AC-7712-7345-D1F0A3ADCC45}"/>
                  </a:ext>
                </a:extLst>
              </p:cNvPr>
              <p:cNvSpPr txBox="1"/>
              <p:nvPr/>
            </p:nvSpPr>
            <p:spPr bwMode="auto">
              <a:xfrm>
                <a:off x="1304789" y="1561242"/>
                <a:ext cx="544901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rtlCol="0">
                <a:spAutoFit/>
              </a:bodyPr>
              <a:lstStyle/>
              <a:p>
                <a:r>
                  <a:rPr lang="en-US" sz="1800" dirty="0">
                    <a:solidFill>
                      <a:srgbClr val="FF0000"/>
                    </a:solidFill>
                  </a:rPr>
                  <a:t>This is the eigenvalue problem of Matrix </a:t>
                </a:r>
                <a14:m>
                  <m:oMath xmlns:m="http://schemas.openxmlformats.org/officeDocument/2006/math">
                    <m:r>
                      <a:rPr lang="en-US" sz="1800" b="1" i="1">
                        <a:solidFill>
                          <a:srgbClr val="FF0000"/>
                        </a:solidFill>
                        <a:latin typeface="Cambria Math" panose="02040503050406030204" pitchFamily="18" charset="0"/>
                      </a:rPr>
                      <m:t>𝑨</m:t>
                    </m:r>
                  </m:oMath>
                </a14:m>
                <a:r>
                  <a:rPr lang="en-US" sz="1800" dirty="0">
                    <a:solidFill>
                      <a:srgbClr val="FF0000"/>
                    </a:solidFill>
                  </a:rPr>
                  <a:t>. </a:t>
                </a:r>
                <a:endParaRPr lang="en-US" sz="1800" dirty="0"/>
              </a:p>
            </p:txBody>
          </p:sp>
        </mc:Choice>
        <mc:Fallback xmlns="">
          <p:sp>
            <p:nvSpPr>
              <p:cNvPr id="10" name="TextBox 9">
                <a:extLst>
                  <a:ext uri="{FF2B5EF4-FFF2-40B4-BE49-F238E27FC236}">
                    <a16:creationId xmlns:a16="http://schemas.microsoft.com/office/drawing/2014/main" id="{A137EB9B-88AC-7712-7345-D1F0A3ADCC45}"/>
                  </a:ext>
                </a:extLst>
              </p:cNvPr>
              <p:cNvSpPr txBox="1">
                <a:spLocks noRot="1" noChangeAspect="1" noMove="1" noResize="1" noEditPoints="1" noAdjustHandles="1" noChangeArrowheads="1" noChangeShapeType="1" noTextEdit="1"/>
              </p:cNvSpPr>
              <p:nvPr/>
            </p:nvSpPr>
            <p:spPr bwMode="auto">
              <a:xfrm>
                <a:off x="1304789" y="1561242"/>
                <a:ext cx="5449015" cy="369332"/>
              </a:xfrm>
              <a:prstGeom prst="rect">
                <a:avLst/>
              </a:prstGeom>
              <a:blipFill>
                <a:blip r:embed="rId8"/>
                <a:stretch>
                  <a:fillRect l="-930"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E82745-4098-62EA-0CF5-CAC6623D9226}"/>
                  </a:ext>
                </a:extLst>
              </p:cNvPr>
              <p:cNvSpPr txBox="1"/>
              <p:nvPr/>
            </p:nvSpPr>
            <p:spPr bwMode="auto">
              <a:xfrm>
                <a:off x="1374160" y="3965730"/>
                <a:ext cx="1296144" cy="369332"/>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ea typeface="Cambria Math"/>
                            </a:rPr>
                          </m:ctrlPr>
                        </m:sSub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a:rPr>
                            <m:t>1</m:t>
                          </m:r>
                        </m:sub>
                      </m:sSub>
                      <m:r>
                        <a:rPr lang="en-US" altLang="zh-TW" sz="1800" i="1">
                          <a:latin typeface="Cambria Math" panose="02040503050406030204" pitchFamily="18" charset="0"/>
                          <a:ea typeface="Cambria Math"/>
                        </a:rPr>
                        <m:t>≡</m:t>
                      </m:r>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oMath>
                  </m:oMathPara>
                </a14:m>
                <a:endParaRPr lang="en-US" sz="1800" dirty="0"/>
              </a:p>
            </p:txBody>
          </p:sp>
        </mc:Choice>
        <mc:Fallback xmlns="">
          <p:sp>
            <p:nvSpPr>
              <p:cNvPr id="8" name="TextBox 7">
                <a:extLst>
                  <a:ext uri="{FF2B5EF4-FFF2-40B4-BE49-F238E27FC236}">
                    <a16:creationId xmlns:a16="http://schemas.microsoft.com/office/drawing/2014/main" id="{F9E82745-4098-62EA-0CF5-CAC6623D9226}"/>
                  </a:ext>
                </a:extLst>
              </p:cNvPr>
              <p:cNvSpPr txBox="1">
                <a:spLocks noRot="1" noChangeAspect="1" noMove="1" noResize="1" noEditPoints="1" noAdjustHandles="1" noChangeArrowheads="1" noChangeShapeType="1" noTextEdit="1"/>
              </p:cNvSpPr>
              <p:nvPr/>
            </p:nvSpPr>
            <p:spPr bwMode="auto">
              <a:xfrm>
                <a:off x="1374160" y="3965730"/>
                <a:ext cx="1296144" cy="369332"/>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A8E91A-8F90-D6E8-A817-0965034B3FAC}"/>
                  </a:ext>
                </a:extLst>
              </p:cNvPr>
              <p:cNvSpPr txBox="1"/>
              <p:nvPr/>
            </p:nvSpPr>
            <p:spPr bwMode="auto">
              <a:xfrm>
                <a:off x="1373413" y="4979362"/>
                <a:ext cx="1451222" cy="401970"/>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ea typeface="Cambria Math"/>
                            </a:rPr>
                          </m:ctrlPr>
                        </m:sSub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a:rPr>
                            <m:t>2</m:t>
                          </m:r>
                        </m:sub>
                      </m:sSub>
                      <m:r>
                        <a:rPr lang="en-US" altLang="zh-TW" sz="1800" i="1">
                          <a:latin typeface="Cambria Math" panose="02040503050406030204" pitchFamily="18" charset="0"/>
                          <a:ea typeface="Cambria Math"/>
                        </a:rPr>
                        <m:t>≡</m:t>
                      </m:r>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oMath>
                  </m:oMathPara>
                </a14:m>
                <a:endParaRPr lang="en-US" sz="1800" dirty="0"/>
              </a:p>
            </p:txBody>
          </p:sp>
        </mc:Choice>
        <mc:Fallback xmlns="">
          <p:sp>
            <p:nvSpPr>
              <p:cNvPr id="11" name="TextBox 10">
                <a:extLst>
                  <a:ext uri="{FF2B5EF4-FFF2-40B4-BE49-F238E27FC236}">
                    <a16:creationId xmlns:a16="http://schemas.microsoft.com/office/drawing/2014/main" id="{4EA8E91A-8F90-D6E8-A817-0965034B3FAC}"/>
                  </a:ext>
                </a:extLst>
              </p:cNvPr>
              <p:cNvSpPr txBox="1">
                <a:spLocks noRot="1" noChangeAspect="1" noMove="1" noResize="1" noEditPoints="1" noAdjustHandles="1" noChangeArrowheads="1" noChangeShapeType="1" noTextEdit="1"/>
              </p:cNvSpPr>
              <p:nvPr/>
            </p:nvSpPr>
            <p:spPr bwMode="auto">
              <a:xfrm>
                <a:off x="1373413" y="4979362"/>
                <a:ext cx="1451222" cy="401970"/>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7EC13B-69AD-FC50-EB74-83B87A39CCB3}"/>
                  </a:ext>
                </a:extLst>
              </p:cNvPr>
              <p:cNvSpPr txBox="1"/>
              <p:nvPr/>
            </p:nvSpPr>
            <p:spPr bwMode="auto">
              <a:xfrm>
                <a:off x="1268654" y="3530517"/>
                <a:ext cx="5079817"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rtlCol="0">
                <a:spAutoFit/>
              </a:bodyPr>
              <a:lstStyle/>
              <a:p>
                <a:r>
                  <a:rPr lang="en-US" sz="1800" dirty="0" err="1"/>
                  <a:t>本徵值</a:t>
                </a:r>
                <a14:m>
                  <m:oMath xmlns:m="http://schemas.openxmlformats.org/officeDocument/2006/math">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oMath>
                </a14:m>
                <a:r>
                  <a:rPr lang="en-US" sz="1800" dirty="0" err="1"/>
                  <a:t>有兩個，各自對應一本徵向量</a:t>
                </a:r>
                <a14:m>
                  <m:oMath xmlns:m="http://schemas.openxmlformats.org/officeDocument/2006/math">
                    <m:r>
                      <a:rPr lang="en-US" altLang="zh-TW" sz="1800" b="1" i="1">
                        <a:latin typeface="Cambria Math" panose="02040503050406030204" pitchFamily="18" charset="0"/>
                        <a:ea typeface="Cambria Math"/>
                      </a:rPr>
                      <m:t>𝒂</m:t>
                    </m:r>
                  </m:oMath>
                </a14:m>
                <a:r>
                  <a:rPr lang="en-US" sz="1800" dirty="0"/>
                  <a:t>。</a:t>
                </a:r>
              </a:p>
            </p:txBody>
          </p:sp>
        </mc:Choice>
        <mc:Fallback xmlns="">
          <p:sp>
            <p:nvSpPr>
              <p:cNvPr id="13" name="TextBox 12">
                <a:extLst>
                  <a:ext uri="{FF2B5EF4-FFF2-40B4-BE49-F238E27FC236}">
                    <a16:creationId xmlns:a16="http://schemas.microsoft.com/office/drawing/2014/main" id="{2F7EC13B-69AD-FC50-EB74-83B87A39CCB3}"/>
                  </a:ext>
                </a:extLst>
              </p:cNvPr>
              <p:cNvSpPr txBox="1">
                <a:spLocks noRot="1" noChangeAspect="1" noMove="1" noResize="1" noEditPoints="1" noAdjustHandles="1" noChangeArrowheads="1" noChangeShapeType="1" noTextEdit="1"/>
              </p:cNvSpPr>
              <p:nvPr/>
            </p:nvSpPr>
            <p:spPr bwMode="auto">
              <a:xfrm>
                <a:off x="1268654" y="3530517"/>
                <a:ext cx="5079817" cy="369332"/>
              </a:xfrm>
              <a:prstGeom prst="rect">
                <a:avLst/>
              </a:prstGeom>
              <a:blipFill>
                <a:blip r:embed="rId11"/>
                <a:stretch>
                  <a:fillRect l="-748" t="-3226"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378AF6F-85FC-4C20-B077-B87B539583AD}"/>
                  </a:ext>
                </a:extLst>
              </p:cNvPr>
              <p:cNvSpPr txBox="1"/>
              <p:nvPr/>
            </p:nvSpPr>
            <p:spPr bwMode="auto">
              <a:xfrm>
                <a:off x="3216811" y="3963334"/>
                <a:ext cx="1416221"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e>
                            </m:mr>
                          </m:m>
                        </m:e>
                      </m:d>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𝑐</m:t>
                          </m:r>
                        </m:e>
                        <m:sub>
                          <m:r>
                            <a:rPr lang="en-US" altLang="zh-TW" sz="1800" b="0" i="1" smtClean="0">
                              <a:latin typeface="Cambria Math" panose="02040503050406030204" pitchFamily="18" charset="0"/>
                            </a:rPr>
                            <m:t>1</m:t>
                          </m:r>
                        </m:sub>
                      </m:sSub>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1</m:t>
                                </m:r>
                              </m:e>
                            </m:mr>
                            <m:mr>
                              <m:e>
                                <m:r>
                                  <a:rPr lang="en-US" altLang="zh-TW" sz="1800" b="0" i="1" smtClean="0">
                                    <a:latin typeface="Cambria Math" panose="02040503050406030204" pitchFamily="18" charset="0"/>
                                  </a:rPr>
                                  <m:t>1</m:t>
                                </m:r>
                              </m:e>
                            </m:mr>
                          </m:m>
                        </m:e>
                      </m:d>
                    </m:oMath>
                  </m:oMathPara>
                </a14:m>
                <a:endParaRPr lang="en-US" sz="1800" dirty="0"/>
              </a:p>
            </p:txBody>
          </p:sp>
        </mc:Choice>
        <mc:Fallback xmlns="">
          <p:sp>
            <p:nvSpPr>
              <p:cNvPr id="14" name="TextBox 13">
                <a:extLst>
                  <a:ext uri="{FF2B5EF4-FFF2-40B4-BE49-F238E27FC236}">
                    <a16:creationId xmlns:a16="http://schemas.microsoft.com/office/drawing/2014/main" id="{5378AF6F-85FC-4C20-B077-B87B539583AD}"/>
                  </a:ext>
                </a:extLst>
              </p:cNvPr>
              <p:cNvSpPr txBox="1">
                <a:spLocks noRot="1" noChangeAspect="1" noMove="1" noResize="1" noEditPoints="1" noAdjustHandles="1" noChangeArrowheads="1" noChangeShapeType="1" noTextEdit="1"/>
              </p:cNvSpPr>
              <p:nvPr/>
            </p:nvSpPr>
            <p:spPr bwMode="auto">
              <a:xfrm>
                <a:off x="3216811" y="3963334"/>
                <a:ext cx="1416221" cy="461217"/>
              </a:xfrm>
              <a:prstGeom prst="rect">
                <a:avLst/>
              </a:prstGeom>
              <a:blipFill>
                <a:blip r:embed="rId12"/>
                <a:stretch>
                  <a:fillRect t="-5405" b="-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DCF0532-9CCD-CD6E-F376-9FF437A26500}"/>
                  </a:ext>
                </a:extLst>
              </p:cNvPr>
              <p:cNvSpPr txBox="1"/>
              <p:nvPr/>
            </p:nvSpPr>
            <p:spPr bwMode="auto">
              <a:xfrm>
                <a:off x="3239591" y="4949961"/>
                <a:ext cx="1594667"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e>
                            </m:mr>
                          </m:m>
                        </m:e>
                      </m:d>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𝑐</m:t>
                          </m:r>
                        </m:e>
                        <m:sub>
                          <m:r>
                            <a:rPr lang="en-US" altLang="zh-TW" sz="1800" b="0" i="1" smtClean="0">
                              <a:latin typeface="Cambria Math" panose="02040503050406030204" pitchFamily="18" charset="0"/>
                            </a:rPr>
                            <m:t>2</m:t>
                          </m:r>
                        </m:sub>
                      </m:sSub>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1</m:t>
                                </m:r>
                              </m:e>
                            </m:mr>
                            <m:mr>
                              <m:e>
                                <m:r>
                                  <a:rPr lang="en-US" altLang="zh-TW" sz="1800" b="0" i="1" smtClean="0">
                                    <a:latin typeface="Cambria Math" panose="02040503050406030204" pitchFamily="18" charset="0"/>
                                  </a:rPr>
                                  <m:t>−1</m:t>
                                </m:r>
                              </m:e>
                            </m:mr>
                          </m:m>
                        </m:e>
                      </m:d>
                    </m:oMath>
                  </m:oMathPara>
                </a14:m>
                <a:endParaRPr lang="en-US" sz="1800" dirty="0"/>
              </a:p>
            </p:txBody>
          </p:sp>
        </mc:Choice>
        <mc:Fallback xmlns="">
          <p:sp>
            <p:nvSpPr>
              <p:cNvPr id="15" name="TextBox 14">
                <a:extLst>
                  <a:ext uri="{FF2B5EF4-FFF2-40B4-BE49-F238E27FC236}">
                    <a16:creationId xmlns:a16="http://schemas.microsoft.com/office/drawing/2014/main" id="{8DCF0532-9CCD-CD6E-F376-9FF437A26500}"/>
                  </a:ext>
                </a:extLst>
              </p:cNvPr>
              <p:cNvSpPr txBox="1">
                <a:spLocks noRot="1" noChangeAspect="1" noMove="1" noResize="1" noEditPoints="1" noAdjustHandles="1" noChangeArrowheads="1" noChangeShapeType="1" noTextEdit="1"/>
              </p:cNvSpPr>
              <p:nvPr/>
            </p:nvSpPr>
            <p:spPr bwMode="auto">
              <a:xfrm>
                <a:off x="3239591" y="4949961"/>
                <a:ext cx="1594667" cy="461217"/>
              </a:xfrm>
              <a:prstGeom prst="rect">
                <a:avLst/>
              </a:prstGeom>
              <a:blipFill>
                <a:blip r:embed="rId13"/>
                <a:stretch>
                  <a:fillRect t="-5263" b="-157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96C547-501C-E3C1-2C88-5B36C3245F85}"/>
                  </a:ext>
                </a:extLst>
              </p:cNvPr>
              <p:cNvSpPr txBox="1"/>
              <p:nvPr/>
            </p:nvSpPr>
            <p:spPr bwMode="auto">
              <a:xfrm>
                <a:off x="1358709" y="6026077"/>
                <a:ext cx="4227503"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e>
                            </m:mr>
                          </m:m>
                        </m:e>
                      </m:d>
                      <m:r>
                        <a:rPr lang="en-US" altLang="zh-TW"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1</m:t>
                          </m:r>
                        </m:sub>
                      </m:sSub>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1</m:t>
                                </m:r>
                              </m:e>
                            </m:mr>
                            <m:mr>
                              <m:e>
                                <m:r>
                                  <a:rPr lang="en-US" altLang="zh-TW" sz="1800" i="1">
                                    <a:latin typeface="Cambria Math" panose="02040503050406030204" pitchFamily="18" charset="0"/>
                                  </a:rPr>
                                  <m:t>1</m:t>
                                </m:r>
                              </m:e>
                            </m:mr>
                          </m:m>
                        </m:e>
                      </m:d>
                      <m:func>
                        <m:funcPr>
                          <m:ctrlPr>
                            <a:rPr lang="en-US" sz="1800" b="1" i="1" smtClean="0">
                              <a:latin typeface="Cambria Math" panose="02040503050406030204" pitchFamily="18" charset="0"/>
                            </a:rPr>
                          </m:ctrlPr>
                        </m:funcPr>
                        <m:fName>
                          <m:r>
                            <m:rPr>
                              <m:sty m:val="p"/>
                            </m:rPr>
                            <a:rPr lang="en-US" sz="1800" b="0" i="0" smtClean="0">
                              <a:latin typeface="Cambria Math" panose="02040503050406030204" pitchFamily="18" charset="0"/>
                            </a:rPr>
                            <m:t>cos</m:t>
                          </m:r>
                          <m:r>
                            <a:rPr lang="en-US" sz="1800" b="0" i="0" smtClean="0">
                              <a:latin typeface="Cambria Math" panose="02040503050406030204" pitchFamily="18" charset="0"/>
                            </a:rPr>
                            <m:t> </m:t>
                          </m:r>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sz="1800" i="1">
                              <a:latin typeface="Cambria Math" panose="02040503050406030204" pitchFamily="18" charset="0"/>
                            </a:rPr>
                            <m:t>𝑡</m:t>
                          </m:r>
                        </m:fName>
                        <m:e>
                          <m:r>
                            <a:rPr lang="en-US" sz="1800" b="0" i="1" smtClean="0">
                              <a:latin typeface="Cambria Math" panose="02040503050406030204" pitchFamily="18" charset="0"/>
                            </a:rPr>
                            <m:t>+</m:t>
                          </m:r>
                        </m:e>
                      </m:func>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b="0" i="1" smtClean="0">
                              <a:latin typeface="Cambria Math" panose="02040503050406030204" pitchFamily="18" charset="0"/>
                            </a:rPr>
                            <m:t>2</m:t>
                          </m:r>
                        </m:sub>
                      </m:sSub>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1</m:t>
                                </m:r>
                              </m:e>
                            </m:mr>
                            <m:mr>
                              <m:e>
                                <m:r>
                                  <a:rPr lang="en-US" altLang="zh-TW" sz="1800" i="1">
                                    <a:latin typeface="Cambria Math" panose="02040503050406030204" pitchFamily="18" charset="0"/>
                                  </a:rPr>
                                  <m:t>−1</m:t>
                                </m:r>
                              </m:e>
                            </m:mr>
                          </m:m>
                        </m:e>
                      </m:d>
                      <m:r>
                        <m:rPr>
                          <m:sty m:val="p"/>
                        </m:rPr>
                        <a:rPr lang="en-US" sz="1800">
                          <a:latin typeface="Cambria Math" panose="02040503050406030204" pitchFamily="18" charset="0"/>
                        </a:rPr>
                        <m:t>cos</m:t>
                      </m:r>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sz="1800" i="1">
                          <a:latin typeface="Cambria Math" panose="02040503050406030204" pitchFamily="18" charset="0"/>
                        </a:rPr>
                        <m:t>𝑡</m:t>
                      </m:r>
                    </m:oMath>
                  </m:oMathPara>
                </a14:m>
                <a:endParaRPr lang="en-US" sz="1800" dirty="0"/>
              </a:p>
            </p:txBody>
          </p:sp>
        </mc:Choice>
        <mc:Fallback xmlns="">
          <p:sp>
            <p:nvSpPr>
              <p:cNvPr id="16" name="TextBox 15">
                <a:extLst>
                  <a:ext uri="{FF2B5EF4-FFF2-40B4-BE49-F238E27FC236}">
                    <a16:creationId xmlns:a16="http://schemas.microsoft.com/office/drawing/2014/main" id="{0C96C547-501C-E3C1-2C88-5B36C3245F85}"/>
                  </a:ext>
                </a:extLst>
              </p:cNvPr>
              <p:cNvSpPr txBox="1">
                <a:spLocks noRot="1" noChangeAspect="1" noMove="1" noResize="1" noEditPoints="1" noAdjustHandles="1" noChangeArrowheads="1" noChangeShapeType="1" noTextEdit="1"/>
              </p:cNvSpPr>
              <p:nvPr/>
            </p:nvSpPr>
            <p:spPr bwMode="auto">
              <a:xfrm>
                <a:off x="1358709" y="6026077"/>
                <a:ext cx="4227503" cy="461217"/>
              </a:xfrm>
              <a:prstGeom prst="rect">
                <a:avLst/>
              </a:prstGeom>
              <a:blipFill>
                <a:blip r:embed="rId14"/>
                <a:stretch>
                  <a:fillRect t="-5405" r="-601" b="-1621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633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6B81EF-3826-2618-1E1E-3EE454F91184}"/>
              </a:ext>
            </a:extLst>
          </p:cNvPr>
          <p:cNvPicPr>
            <a:picLocks noChangeAspect="1"/>
          </p:cNvPicPr>
          <p:nvPr/>
        </p:nvPicPr>
        <p:blipFill>
          <a:blip r:embed="rId2"/>
          <a:stretch>
            <a:fillRect/>
          </a:stretch>
        </p:blipFill>
        <p:spPr>
          <a:xfrm>
            <a:off x="2911272" y="793996"/>
            <a:ext cx="3351169" cy="1655872"/>
          </a:xfrm>
          <a:prstGeom prst="rect">
            <a:avLst/>
          </a:prstGeom>
        </p:spPr>
      </p:pic>
      <p:pic>
        <p:nvPicPr>
          <p:cNvPr id="3" name="Picture 2">
            <a:extLst>
              <a:ext uri="{FF2B5EF4-FFF2-40B4-BE49-F238E27FC236}">
                <a16:creationId xmlns:a16="http://schemas.microsoft.com/office/drawing/2014/main" id="{E79D6E7E-FDB5-B7A7-05B0-5C06D82254A9}"/>
              </a:ext>
            </a:extLst>
          </p:cNvPr>
          <p:cNvPicPr>
            <a:picLocks noChangeAspect="1"/>
          </p:cNvPicPr>
          <p:nvPr/>
        </p:nvPicPr>
        <p:blipFill>
          <a:blip r:embed="rId3"/>
          <a:stretch>
            <a:fillRect/>
          </a:stretch>
        </p:blipFill>
        <p:spPr>
          <a:xfrm>
            <a:off x="1187624" y="2564904"/>
            <a:ext cx="7052239" cy="3126936"/>
          </a:xfrm>
          <a:prstGeom prst="rect">
            <a:avLst/>
          </a:prstGeom>
        </p:spPr>
      </p:pic>
      <p:sp>
        <p:nvSpPr>
          <p:cNvPr id="4" name="TextBox 3">
            <a:extLst>
              <a:ext uri="{FF2B5EF4-FFF2-40B4-BE49-F238E27FC236}">
                <a16:creationId xmlns:a16="http://schemas.microsoft.com/office/drawing/2014/main" id="{7DC45BF1-120A-792F-8878-F7CAE1D8D66A}"/>
              </a:ext>
            </a:extLst>
          </p:cNvPr>
          <p:cNvSpPr txBox="1"/>
          <p:nvPr/>
        </p:nvSpPr>
        <p:spPr bwMode="auto">
          <a:xfrm>
            <a:off x="1185125" y="309628"/>
            <a:ext cx="7052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This formalism could be easily extended to more than two masses.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3169E4-4333-4CB4-65E0-A1D9B9CA8C3F}"/>
                  </a:ext>
                </a:extLst>
              </p:cNvPr>
              <p:cNvSpPr txBox="1"/>
              <p:nvPr/>
            </p:nvSpPr>
            <p:spPr bwMode="auto">
              <a:xfrm>
                <a:off x="5796136" y="4333621"/>
                <a:ext cx="2736304" cy="1885709"/>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d>
                        <m:dPr>
                          <m:ctrlPr>
                            <a:rPr lang="en-US" altLang="zh-TW" sz="1800" i="1" smtClean="0">
                              <a:latin typeface="Cambria Math" panose="02040503050406030204" pitchFamily="18" charset="0"/>
                            </a:rPr>
                          </m:ctrlPr>
                        </m:dPr>
                        <m:e>
                          <m:m>
                            <m:mPr>
                              <m:mcs>
                                <m:mc>
                                  <m:mcPr>
                                    <m:count m:val="3"/>
                                    <m:mcJc m:val="center"/>
                                  </m:mcPr>
                                </m:mc>
                              </m:mcs>
                              <m:ctrlPr>
                                <a:rPr lang="en-US" sz="1800" i="1">
                                  <a:latin typeface="Cambria Math" panose="02040503050406030204" pitchFamily="18" charset="0"/>
                                  <a:ea typeface="Cambria Math" panose="02040503050406030204" pitchFamily="18" charset="0"/>
                                </a:rPr>
                              </m:ctrlPr>
                            </m:mPr>
                            <m:mr>
                              <m:e>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𝑘</m:t>
                                        </m:r>
                                      </m:e>
                                      <m:sub>
                                        <m:r>
                                          <a:rPr lang="en-US" sz="1800" b="0" i="1" smtClean="0">
                                            <a:latin typeface="Cambria Math" panose="02040503050406030204" pitchFamily="18" charset="0"/>
                                            <a:ea typeface="Cambria Math" panose="02040503050406030204" pitchFamily="18" charset="0"/>
                                          </a:rPr>
                                          <m:t>11</m:t>
                                        </m:r>
                                      </m:sub>
                                    </m:sSub>
                                  </m:num>
                                  <m:den>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1</m:t>
                                        </m:r>
                                      </m:sub>
                                    </m:sSub>
                                  </m:den>
                                </m:f>
                              </m:e>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2</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1</m:t>
                                        </m:r>
                                      </m:sub>
                                    </m:sSub>
                                  </m:den>
                                </m:f>
                              </m:e>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3</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1</m:t>
                                        </m:r>
                                      </m:sub>
                                    </m:sSub>
                                  </m:den>
                                </m:f>
                              </m:e>
                            </m:mr>
                            <m:mr>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𝑘</m:t>
                                        </m:r>
                                      </m:e>
                                      <m:sub>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1</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2</m:t>
                                        </m:r>
                                      </m:sub>
                                    </m:sSub>
                                  </m:den>
                                </m:f>
                              </m:e>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𝑘</m:t>
                                        </m:r>
                                      </m:e>
                                      <m:sub>
                                        <m:r>
                                          <a:rPr lang="en-US" sz="1800" b="0" i="1" smtClean="0">
                                            <a:latin typeface="Cambria Math" panose="02040503050406030204" pitchFamily="18" charset="0"/>
                                            <a:ea typeface="Cambria Math" panose="02040503050406030204" pitchFamily="18" charset="0"/>
                                          </a:rPr>
                                          <m:t>22</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2</m:t>
                                        </m:r>
                                      </m:sub>
                                    </m:sSub>
                                  </m:den>
                                </m:f>
                              </m:e>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𝑘</m:t>
                                        </m:r>
                                      </m:e>
                                      <m:sub>
                                        <m:r>
                                          <a:rPr lang="en-US" sz="1800" b="0" i="1" smtClean="0">
                                            <a:latin typeface="Cambria Math" panose="02040503050406030204" pitchFamily="18" charset="0"/>
                                            <a:ea typeface="Cambria Math" panose="02040503050406030204" pitchFamily="18" charset="0"/>
                                          </a:rPr>
                                          <m:t>23</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2</m:t>
                                        </m:r>
                                      </m:sub>
                                    </m:sSub>
                                  </m:den>
                                </m:f>
                              </m:e>
                            </m:mr>
                            <m:mr>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𝑘</m:t>
                                        </m:r>
                                      </m:e>
                                      <m:sub>
                                        <m:r>
                                          <a:rPr lang="en-US" sz="1800" b="0" i="1" smtClean="0">
                                            <a:latin typeface="Cambria Math" panose="02040503050406030204" pitchFamily="18" charset="0"/>
                                            <a:ea typeface="Cambria Math" panose="02040503050406030204" pitchFamily="18" charset="0"/>
                                          </a:rPr>
                                          <m:t>3</m:t>
                                        </m:r>
                                        <m:r>
                                          <a:rPr lang="en-US" sz="1800" i="1">
                                            <a:latin typeface="Cambria Math" panose="02040503050406030204" pitchFamily="18" charset="0"/>
                                            <a:ea typeface="Cambria Math" panose="02040503050406030204" pitchFamily="18" charset="0"/>
                                          </a:rPr>
                                          <m:t>1</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3</m:t>
                                        </m:r>
                                      </m:sub>
                                    </m:sSub>
                                  </m:den>
                                </m:f>
                              </m:e>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𝑘</m:t>
                                        </m:r>
                                      </m:e>
                                      <m:sub>
                                        <m:r>
                                          <a:rPr lang="en-US" sz="1800" b="0" i="1" smtClean="0">
                                            <a:latin typeface="Cambria Math" panose="02040503050406030204" pitchFamily="18" charset="0"/>
                                            <a:ea typeface="Cambria Math" panose="02040503050406030204" pitchFamily="18" charset="0"/>
                                          </a:rPr>
                                          <m:t>32</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3</m:t>
                                        </m:r>
                                      </m:sub>
                                    </m:sSub>
                                  </m:den>
                                </m:f>
                              </m:e>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𝑘</m:t>
                                        </m:r>
                                      </m:e>
                                      <m:sub>
                                        <m:r>
                                          <a:rPr lang="en-US" sz="1800" b="0" i="1" smtClean="0">
                                            <a:latin typeface="Cambria Math" panose="02040503050406030204" pitchFamily="18" charset="0"/>
                                            <a:ea typeface="Cambria Math" panose="02040503050406030204" pitchFamily="18" charset="0"/>
                                          </a:rPr>
                                          <m:t>33</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3</m:t>
                                        </m:r>
                                      </m:sub>
                                    </m:sSub>
                                  </m:den>
                                </m:f>
                              </m:e>
                            </m:mr>
                          </m:m>
                        </m:e>
                      </m:d>
                    </m:oMath>
                  </m:oMathPara>
                </a14:m>
                <a:endParaRPr lang="en-US" sz="1800" dirty="0"/>
              </a:p>
            </p:txBody>
          </p:sp>
        </mc:Choice>
        <mc:Fallback xmlns="">
          <p:sp>
            <p:nvSpPr>
              <p:cNvPr id="5" name="TextBox 4">
                <a:extLst>
                  <a:ext uri="{FF2B5EF4-FFF2-40B4-BE49-F238E27FC236}">
                    <a16:creationId xmlns:a16="http://schemas.microsoft.com/office/drawing/2014/main" id="{EF3169E4-4333-4CB4-65E0-A1D9B9CA8C3F}"/>
                  </a:ext>
                </a:extLst>
              </p:cNvPr>
              <p:cNvSpPr txBox="1">
                <a:spLocks noRot="1" noChangeAspect="1" noMove="1" noResize="1" noEditPoints="1" noAdjustHandles="1" noChangeArrowheads="1" noChangeShapeType="1" noTextEdit="1"/>
              </p:cNvSpPr>
              <p:nvPr/>
            </p:nvSpPr>
            <p:spPr bwMode="auto">
              <a:xfrm>
                <a:off x="5796136" y="4333621"/>
                <a:ext cx="2736304" cy="1885709"/>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FF1658-7E5A-D9CD-6666-1A7C7F007349}"/>
                  </a:ext>
                </a:extLst>
              </p:cNvPr>
              <p:cNvSpPr txBox="1"/>
              <p:nvPr/>
            </p:nvSpPr>
            <p:spPr bwMode="auto">
              <a:xfrm>
                <a:off x="4093575" y="5907830"/>
                <a:ext cx="1235338" cy="276999"/>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altLang="zh-TW" sz="1800" b="1" i="1" smtClean="0">
                          <a:latin typeface="Cambria Math" panose="02040503050406030204" pitchFamily="18" charset="0"/>
                          <a:ea typeface="Cambria Math"/>
                        </a:rPr>
                        <m:t>𝒂</m:t>
                      </m:r>
                    </m:oMath>
                  </m:oMathPara>
                </a14:m>
                <a:endParaRPr lang="en-US" sz="1800" b="1" dirty="0"/>
              </a:p>
            </p:txBody>
          </p:sp>
        </mc:Choice>
        <mc:Fallback xmlns="">
          <p:sp>
            <p:nvSpPr>
              <p:cNvPr id="6" name="TextBox 5">
                <a:extLst>
                  <a:ext uri="{FF2B5EF4-FFF2-40B4-BE49-F238E27FC236}">
                    <a16:creationId xmlns:a16="http://schemas.microsoft.com/office/drawing/2014/main" id="{6EFF1658-7E5A-D9CD-6666-1A7C7F007349}"/>
                  </a:ext>
                </a:extLst>
              </p:cNvPr>
              <p:cNvSpPr txBox="1">
                <a:spLocks noRot="1" noChangeAspect="1" noMove="1" noResize="1" noEditPoints="1" noAdjustHandles="1" noChangeArrowheads="1" noChangeShapeType="1" noTextEdit="1"/>
              </p:cNvSpPr>
              <p:nvPr/>
            </p:nvSpPr>
            <p:spPr bwMode="auto">
              <a:xfrm>
                <a:off x="4093575" y="5907830"/>
                <a:ext cx="1235338" cy="276999"/>
              </a:xfrm>
              <a:prstGeom prst="rect">
                <a:avLst/>
              </a:prstGeom>
              <a:blipFill>
                <a:blip r:embed="rId5"/>
                <a:stretch>
                  <a:fillRect l="-4082" t="-4348" r="-2041" b="-43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485FA9-35E0-FFEA-0143-51D3DD761294}"/>
                  </a:ext>
                </a:extLst>
              </p:cNvPr>
              <p:cNvSpPr txBox="1"/>
              <p:nvPr/>
            </p:nvSpPr>
            <p:spPr bwMode="auto">
              <a:xfrm>
                <a:off x="2350576" y="5786107"/>
                <a:ext cx="1509388" cy="555793"/>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𝒙</m:t>
                      </m:r>
                      <m:r>
                        <a:rPr lang="en-US" sz="1800" b="0" i="1" smtClean="0">
                          <a:latin typeface="Cambria Math" panose="02040503050406030204" pitchFamily="18" charset="0"/>
                        </a:rPr>
                        <m:t>=</m:t>
                      </m:r>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lang="en-US" sz="1800" b="1" i="1">
                          <a:latin typeface="Cambria Math" panose="02040503050406030204" pitchFamily="18" charset="0"/>
                        </a:rPr>
                        <m:t>𝒙</m:t>
                      </m:r>
                    </m:oMath>
                  </m:oMathPara>
                </a14:m>
                <a:endParaRPr lang="en-US" sz="1800" b="1" dirty="0"/>
              </a:p>
            </p:txBody>
          </p:sp>
        </mc:Choice>
        <mc:Fallback xmlns="">
          <p:sp>
            <p:nvSpPr>
              <p:cNvPr id="7" name="TextBox 6">
                <a:extLst>
                  <a:ext uri="{FF2B5EF4-FFF2-40B4-BE49-F238E27FC236}">
                    <a16:creationId xmlns:a16="http://schemas.microsoft.com/office/drawing/2014/main" id="{AF485FA9-35E0-FFEA-0143-51D3DD761294}"/>
                  </a:ext>
                </a:extLst>
              </p:cNvPr>
              <p:cNvSpPr txBox="1">
                <a:spLocks noRot="1" noChangeAspect="1" noMove="1" noResize="1" noEditPoints="1" noAdjustHandles="1" noChangeArrowheads="1" noChangeShapeType="1" noTextEdit="1"/>
              </p:cNvSpPr>
              <p:nvPr/>
            </p:nvSpPr>
            <p:spPr bwMode="auto">
              <a:xfrm>
                <a:off x="2350576" y="5786107"/>
                <a:ext cx="1509388" cy="555793"/>
              </a:xfrm>
              <a:prstGeom prst="rect">
                <a:avLst/>
              </a:prstGeom>
              <a:blipFill>
                <a:blip r:embed="rId6"/>
                <a:stretch>
                  <a:fillRect l="-840" r="-1681" b="-1333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5466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28" y="1196752"/>
            <a:ext cx="742950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67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60648"/>
            <a:ext cx="4736257" cy="200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348880"/>
            <a:ext cx="5777136" cy="420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文字方塊 3"/>
              <p:cNvSpPr txBox="1"/>
              <p:nvPr/>
            </p:nvSpPr>
            <p:spPr bwMode="auto">
              <a:xfrm>
                <a:off x="744117" y="4005064"/>
                <a:ext cx="2471189" cy="369332"/>
              </a:xfrm>
              <a:prstGeom prst="rect">
                <a:avLst/>
              </a:prstGeom>
              <a:solidFill>
                <a:srgbClr val="FFFF00"/>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a:rPr>
                            <m:t>𝑛</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a:rPr>
                            <m:t>𝑛</m:t>
                          </m:r>
                        </m:sub>
                      </m:sSub>
                      <m:r>
                        <m:rPr>
                          <m:sty m:val="p"/>
                        </m:rPr>
                        <a:rPr lang="en-US" altLang="zh-TW" sz="1800">
                          <a:latin typeface="Cambria Math"/>
                        </a:rPr>
                        <m:t>cos</m:t>
                      </m:r>
                      <m:d>
                        <m:dPr>
                          <m:ctrlPr>
                            <a:rPr lang="en-US" altLang="zh-TW" sz="1800" i="1">
                              <a:latin typeface="Cambria Math" panose="02040503050406030204" pitchFamily="18" charset="0"/>
                            </a:rPr>
                          </m:ctrlPr>
                        </m:dPr>
                        <m:e>
                          <m:sSub>
                            <m:sSubPr>
                              <m:ctrlPr>
                                <a:rPr lang="en-US" altLang="zh-TW" sz="1800" i="1" smtClean="0">
                                  <a:latin typeface="Cambria Math" panose="02040503050406030204" pitchFamily="18" charset="0"/>
                                </a:rPr>
                              </m:ctrlPr>
                            </m:sSubPr>
                            <m:e>
                              <m:r>
                                <a:rPr lang="zh-TW" altLang="en-US" sz="1800" i="1">
                                  <a:latin typeface="Cambria Math"/>
                                </a:rPr>
                                <m:t>𝜔</m:t>
                              </m:r>
                            </m:e>
                            <m:sub>
                              <m:r>
                                <a:rPr lang="en-US" altLang="zh-TW" sz="1800" b="0" i="1" smtClean="0">
                                  <a:latin typeface="Cambria Math"/>
                                </a:rPr>
                                <m:t>𝑛</m:t>
                              </m:r>
                            </m:sub>
                          </m:sSub>
                          <m:r>
                            <a:rPr lang="en-US" altLang="zh-TW" sz="1800" i="1">
                              <a:latin typeface="Cambria Math"/>
                            </a:rPr>
                            <m:t>𝑡</m:t>
                          </m:r>
                          <m:r>
                            <a:rPr lang="en-US" altLang="zh-TW" sz="1800" b="0" i="1" smtClean="0">
                              <a:latin typeface="Cambria Math"/>
                            </a:rPr>
                            <m:t>+</m:t>
                          </m:r>
                          <m:sSub>
                            <m:sSubPr>
                              <m:ctrlPr>
                                <a:rPr lang="en-US" altLang="zh-TW" sz="1800" b="0" i="1" smtClean="0">
                                  <a:latin typeface="Cambria Math" panose="02040503050406030204" pitchFamily="18" charset="0"/>
                                </a:rPr>
                              </m:ctrlPr>
                            </m:sSubPr>
                            <m:e>
                              <m:r>
                                <a:rPr lang="zh-TW" altLang="en-US" sz="1800" b="0" i="1" smtClean="0">
                                  <a:latin typeface="Cambria Math"/>
                                </a:rPr>
                                <m:t>𝜙</m:t>
                              </m:r>
                            </m:e>
                            <m:sub>
                              <m:r>
                                <a:rPr lang="en-US" altLang="zh-TW" sz="1800" b="0" i="1" smtClean="0">
                                  <a:latin typeface="Cambria Math"/>
                                </a:rPr>
                                <m:t>𝑛</m:t>
                              </m:r>
                            </m:sub>
                          </m:sSub>
                        </m:e>
                      </m:d>
                    </m:oMath>
                  </m:oMathPara>
                </a14:m>
                <a:endParaRPr lang="zh-TW" altLang="en-US" sz="1800" dirty="0"/>
              </a:p>
            </p:txBody>
          </p:sp>
        </mc:Choice>
        <mc:Fallback xmlns="">
          <p:sp>
            <p:nvSpPr>
              <p:cNvPr id="4" name="文字方塊 3"/>
              <p:cNvSpPr txBox="1">
                <a:spLocks noRot="1" noChangeAspect="1" noMove="1" noResize="1" noEditPoints="1" noAdjustHandles="1" noChangeArrowheads="1" noChangeShapeType="1" noTextEdit="1"/>
              </p:cNvSpPr>
              <p:nvPr/>
            </p:nvSpPr>
            <p:spPr bwMode="auto">
              <a:xfrm>
                <a:off x="744117" y="4005064"/>
                <a:ext cx="2471189" cy="369332"/>
              </a:xfrm>
              <a:prstGeom prst="rect">
                <a:avLst/>
              </a:prstGeom>
              <a:blipFill rotWithShape="1">
                <a:blip r:embed="rId4"/>
                <a:stretch>
                  <a:fillRect b="-13115"/>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bwMode="auto">
              <a:xfrm>
                <a:off x="4499992" y="4008556"/>
                <a:ext cx="2211182" cy="387927"/>
              </a:xfrm>
              <a:prstGeom prst="rect">
                <a:avLst/>
              </a:prstGeom>
              <a:solidFill>
                <a:srgbClr val="FFFF00"/>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a:rPr>
                            <m:t>𝑛</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a:rPr>
                            <m:t>𝑛</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zh-TW" altLang="en-US" sz="1800" i="1">
                                      <a:latin typeface="Cambria Math"/>
                                    </a:rPr>
                                    <m:t>𝜔</m:t>
                                  </m:r>
                                </m:e>
                                <m:sub>
                                  <m:r>
                                    <a:rPr lang="en-US" altLang="zh-TW" sz="1800" i="1">
                                      <a:latin typeface="Cambria Math"/>
                                    </a:rPr>
                                    <m:t>𝑛</m:t>
                                  </m:r>
                                </m:sub>
                              </m:sSub>
                              <m:r>
                                <a:rPr lang="en-US" altLang="zh-TW" sz="1800" i="1">
                                  <a:latin typeface="Cambria Math"/>
                                </a:rPr>
                                <m:t>𝑡</m:t>
                              </m:r>
                              <m:r>
                                <a:rPr lang="en-US" altLang="zh-TW" sz="1800" i="1">
                                  <a:latin typeface="Cambria Math"/>
                                </a:rPr>
                                <m:t>+</m:t>
                              </m:r>
                              <m:sSub>
                                <m:sSubPr>
                                  <m:ctrlPr>
                                    <a:rPr lang="en-US" altLang="zh-TW" sz="1800" i="1">
                                      <a:latin typeface="Cambria Math" panose="02040503050406030204" pitchFamily="18" charset="0"/>
                                    </a:rPr>
                                  </m:ctrlPr>
                                </m:sSubPr>
                                <m:e>
                                  <m:r>
                                    <a:rPr lang="zh-TW" altLang="en-US" sz="1800" i="1">
                                      <a:latin typeface="Cambria Math"/>
                                    </a:rPr>
                                    <m:t>𝜙</m:t>
                                  </m:r>
                                </m:e>
                                <m:sub>
                                  <m:r>
                                    <a:rPr lang="en-US" altLang="zh-TW" sz="1800" i="1">
                                      <a:latin typeface="Cambria Math"/>
                                    </a:rPr>
                                    <m:t>𝑛</m:t>
                                  </m:r>
                                </m:sub>
                              </m:sSub>
                            </m:e>
                          </m:d>
                        </m:sup>
                      </m:sSup>
                    </m:oMath>
                  </m:oMathPara>
                </a14:m>
                <a:endParaRPr lang="zh-TW" altLang="en-US" sz="1800" dirty="0"/>
              </a:p>
            </p:txBody>
          </p:sp>
        </mc:Choice>
        <mc:Fallback xmlns="">
          <p:sp>
            <p:nvSpPr>
              <p:cNvPr id="5" name="文字方塊 4"/>
              <p:cNvSpPr txBox="1">
                <a:spLocks noRot="1" noChangeAspect="1" noMove="1" noResize="1" noEditPoints="1" noAdjustHandles="1" noChangeArrowheads="1" noChangeShapeType="1" noTextEdit="1"/>
              </p:cNvSpPr>
              <p:nvPr/>
            </p:nvSpPr>
            <p:spPr bwMode="auto">
              <a:xfrm>
                <a:off x="4499992" y="4008556"/>
                <a:ext cx="2211182" cy="387927"/>
              </a:xfrm>
              <a:prstGeom prst="rect">
                <a:avLst/>
              </a:prstGeom>
              <a:blipFill rotWithShape="1">
                <a:blip r:embed="rId5"/>
                <a:stretch>
                  <a:fillRect/>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1745964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6632"/>
            <a:ext cx="602803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文字方塊 2"/>
              <p:cNvSpPr txBox="1"/>
              <p:nvPr/>
            </p:nvSpPr>
            <p:spPr bwMode="auto">
              <a:xfrm>
                <a:off x="1331640" y="4653136"/>
                <a:ext cx="1440160" cy="825611"/>
              </a:xfrm>
              <a:prstGeom prst="rect">
                <a:avLst/>
              </a:prstGeom>
              <a:solidFill>
                <a:srgbClr val="FFFF99"/>
              </a:solidFill>
              <a:ln w="9525">
                <a:noFill/>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800" b="1" i="1" smtClean="0">
                          <a:latin typeface="Cambria Math"/>
                        </a:rPr>
                        <m:t>𝑿</m:t>
                      </m:r>
                      <m:r>
                        <a:rPr lang="en-US" altLang="zh-TW" sz="1800" b="0" i="1" smtClean="0">
                          <a:latin typeface="Cambria Math"/>
                        </a:rPr>
                        <m:t>=</m:t>
                      </m:r>
                      <m:d>
                        <m:dPr>
                          <m:ctrlPr>
                            <a:rPr lang="en-US" altLang="zh-TW" sz="1800" b="0" i="1" smtClean="0">
                              <a:latin typeface="Cambria Math" panose="02040503050406030204" pitchFamily="18" charset="0"/>
                            </a:rPr>
                          </m:ctrlPr>
                        </m:dPr>
                        <m:e>
                          <m:m>
                            <m:mPr>
                              <m:mcs>
                                <m:mc>
                                  <m:mcPr>
                                    <m:count m:val="1"/>
                                    <m:mcJc m:val="center"/>
                                  </m:mcPr>
                                </m:mc>
                              </m:mcs>
                              <m:ctrlPr>
                                <a:rPr lang="en-US" altLang="zh-TW" sz="1800" b="0" i="1" smtClean="0">
                                  <a:latin typeface="Cambria Math" panose="02040503050406030204" pitchFamily="18" charset="0"/>
                                </a:rPr>
                              </m:ctrlPr>
                            </m:mPr>
                            <m:mr>
                              <m:e>
                                <m:sSub>
                                  <m:sSubPr>
                                    <m:ctrlPr>
                                      <a:rPr lang="en-US" altLang="zh-TW" sz="1800" b="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a:rPr>
                                      <m:t>1</m:t>
                                    </m:r>
                                  </m:sub>
                                </m:sSub>
                              </m:e>
                            </m:mr>
                            <m:mr>
                              <m:e>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a:rPr>
                                      <m:t>2</m:t>
                                    </m:r>
                                  </m:sub>
                                </m:sSub>
                              </m:e>
                            </m:mr>
                            <m:mr>
                              <m:e>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a:rPr>
                                      <m:t>3</m:t>
                                    </m:r>
                                  </m:sub>
                                </m:sSub>
                              </m:e>
                            </m:mr>
                          </m:m>
                        </m:e>
                      </m:d>
                    </m:oMath>
                  </m:oMathPara>
                </a14:m>
                <a:endParaRPr lang="zh-TW" altLang="en-US" sz="1800" dirty="0"/>
              </a:p>
            </p:txBody>
          </p:sp>
        </mc:Choice>
        <mc:Fallback xmlns="">
          <p:sp>
            <p:nvSpPr>
              <p:cNvPr id="3" name="文字方塊 2"/>
              <p:cNvSpPr txBox="1">
                <a:spLocks noRot="1" noChangeAspect="1" noMove="1" noResize="1" noEditPoints="1" noAdjustHandles="1" noChangeArrowheads="1" noChangeShapeType="1" noTextEdit="1"/>
              </p:cNvSpPr>
              <p:nvPr/>
            </p:nvSpPr>
            <p:spPr bwMode="auto">
              <a:xfrm>
                <a:off x="1331640" y="4653136"/>
                <a:ext cx="1440160" cy="825611"/>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bwMode="auto">
              <a:xfrm>
                <a:off x="2955984" y="4653136"/>
                <a:ext cx="4407745" cy="1887120"/>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b="0" i="1" smtClean="0">
                                  <a:latin typeface="Cambria Math" panose="02040503050406030204" pitchFamily="18" charset="0"/>
                                </a:rPr>
                              </m:ctrlPr>
                            </m:sSupPr>
                            <m:e>
                              <m:r>
                                <a:rPr lang="en-US" altLang="zh-TW" sz="1800" i="1">
                                  <a:latin typeface="Cambria Math"/>
                                </a:rPr>
                                <m:t>𝑑</m:t>
                              </m:r>
                            </m:e>
                            <m:sup>
                              <m:r>
                                <a:rPr lang="en-US" altLang="zh-TW" sz="1800" b="0" i="1" smtClean="0">
                                  <a:latin typeface="Cambria Math"/>
                                </a:rPr>
                                <m:t>2</m:t>
                              </m:r>
                            </m:sup>
                          </m:sSup>
                          <m:r>
                            <a:rPr lang="en-US" altLang="zh-TW" sz="1800" b="1" i="1" smtClean="0">
                              <a:latin typeface="Cambria Math"/>
                            </a:rPr>
                            <m:t>𝑿</m:t>
                          </m:r>
                        </m:num>
                        <m:den>
                          <m:r>
                            <a:rPr lang="en-US" altLang="zh-TW" sz="1800" b="0" i="1" smtClean="0">
                              <a:latin typeface="Cambria Math"/>
                            </a:rPr>
                            <m:t>𝑑</m:t>
                          </m:r>
                          <m:sSup>
                            <m:sSupPr>
                              <m:ctrlPr>
                                <a:rPr lang="en-US" altLang="zh-TW" sz="1800" b="0" i="1" smtClean="0">
                                  <a:latin typeface="Cambria Math" panose="02040503050406030204" pitchFamily="18" charset="0"/>
                                </a:rPr>
                              </m:ctrlPr>
                            </m:sSupPr>
                            <m:e>
                              <m:r>
                                <a:rPr lang="en-US" altLang="zh-TW" sz="1800" i="1">
                                  <a:latin typeface="Cambria Math"/>
                                </a:rPr>
                                <m:t>𝑡</m:t>
                              </m:r>
                            </m:e>
                            <m:sup>
                              <m:r>
                                <a:rPr lang="en-US" altLang="zh-TW" sz="1800" b="0" i="1" smtClean="0">
                                  <a:latin typeface="Cambria Math"/>
                                </a:rPr>
                                <m:t>2</m:t>
                              </m:r>
                            </m:sup>
                          </m:sSup>
                        </m:den>
                      </m:f>
                      <m:r>
                        <a:rPr lang="en-US" altLang="zh-TW" sz="1800" b="0" i="1" smtClean="0">
                          <a:latin typeface="Cambria Math"/>
                        </a:rPr>
                        <m:t>=</m:t>
                      </m:r>
                      <m:d>
                        <m:dPr>
                          <m:ctrlPr>
                            <a:rPr lang="en-US" altLang="zh-TW" sz="1800" b="0" i="1" smtClean="0">
                              <a:latin typeface="Cambria Math" panose="02040503050406030204" pitchFamily="18" charset="0"/>
                            </a:rPr>
                          </m:ctrlPr>
                        </m:dPr>
                        <m:e>
                          <m:m>
                            <m:mPr>
                              <m:mcs>
                                <m:mc>
                                  <m:mcPr>
                                    <m:count m:val="3"/>
                                    <m:mcJc m:val="center"/>
                                  </m:mcPr>
                                </m:mc>
                              </m:mcs>
                              <m:ctrlPr>
                                <a:rPr lang="en-US" altLang="zh-TW" sz="1800" b="0" i="1" smtClean="0">
                                  <a:latin typeface="Cambria Math" panose="02040503050406030204" pitchFamily="18" charset="0"/>
                                </a:rPr>
                              </m:ctrlPr>
                            </m:mPr>
                            <m:mr>
                              <m:e>
                                <m:r>
                                  <m:rPr>
                                    <m:brk m:alnAt="7"/>
                                  </m:rPr>
                                  <a:rPr lang="en-US" altLang="zh-TW" sz="1800" b="0" i="1" smtClean="0">
                                    <a:latin typeface="Cambria Math"/>
                                  </a:rPr>
                                  <m:t>−</m:t>
                                </m:r>
                                <m:f>
                                  <m:fPr>
                                    <m:ctrlPr>
                                      <a:rPr lang="en-US" altLang="zh-TW" sz="1800" b="0" i="1" smtClean="0">
                                        <a:latin typeface="Cambria Math" panose="02040503050406030204" pitchFamily="18" charset="0"/>
                                      </a:rPr>
                                    </m:ctrlPr>
                                  </m:fPr>
                                  <m:num>
                                    <m:r>
                                      <a:rPr lang="en-US" altLang="zh-TW" sz="1800" b="0" i="1" smtClean="0">
                                        <a:latin typeface="Cambria Math"/>
                                      </a:rPr>
                                      <m:t>𝑘</m:t>
                                    </m:r>
                                  </m:num>
                                  <m:den>
                                    <m:sSub>
                                      <m:sSubPr>
                                        <m:ctrlPr>
                                          <a:rPr lang="en-US" altLang="zh-TW" sz="1800" b="0" i="1" smtClean="0">
                                            <a:latin typeface="Cambria Math" panose="02040503050406030204" pitchFamily="18" charset="0"/>
                                          </a:rPr>
                                        </m:ctrlPr>
                                      </m:sSubPr>
                                      <m:e>
                                        <m:r>
                                          <a:rPr lang="en-US" altLang="zh-TW" sz="1800" b="0" i="1" smtClean="0">
                                            <a:latin typeface="Cambria Math"/>
                                          </a:rPr>
                                          <m:t>𝑚</m:t>
                                        </m:r>
                                      </m:e>
                                      <m:sub>
                                        <m:r>
                                          <a:rPr lang="en-US" altLang="zh-TW" sz="1800" b="0" i="1" smtClean="0">
                                            <a:latin typeface="Cambria Math"/>
                                          </a:rPr>
                                          <m:t>1</m:t>
                                        </m:r>
                                      </m:sub>
                                    </m:sSub>
                                  </m:den>
                                </m:f>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1</m:t>
                                        </m:r>
                                      </m:sub>
                                    </m:sSub>
                                  </m:den>
                                </m:f>
                              </m:e>
                              <m:e>
                                <m:r>
                                  <a:rPr lang="en-US" altLang="zh-TW" sz="1800" b="0" i="1" smtClean="0">
                                    <a:latin typeface="Cambria Math"/>
                                  </a:rPr>
                                  <m:t>0</m:t>
                                </m:r>
                              </m:e>
                            </m:mr>
                            <m:mr>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b="0" i="1" smtClean="0">
                                            <a:latin typeface="Cambria Math"/>
                                          </a:rPr>
                                          <m:t>2</m:t>
                                        </m:r>
                                      </m:sub>
                                    </m:sSub>
                                  </m:den>
                                </m:f>
                              </m:e>
                              <m:e>
                                <m:r>
                                  <a:rPr lang="en-US" altLang="zh-TW" sz="1800" b="0" i="1" smtClean="0">
                                    <a:latin typeface="Cambria Math"/>
                                  </a:rPr>
                                  <m:t>−</m:t>
                                </m:r>
                                <m:f>
                                  <m:fPr>
                                    <m:ctrlPr>
                                      <a:rPr lang="en-US" altLang="zh-TW" sz="1800" i="1">
                                        <a:latin typeface="Cambria Math" panose="02040503050406030204" pitchFamily="18" charset="0"/>
                                      </a:rPr>
                                    </m:ctrlPr>
                                  </m:fPr>
                                  <m:num>
                                    <m:r>
                                      <a:rPr lang="en-US" altLang="zh-TW" sz="1800" b="0" i="1" smtClean="0">
                                        <a:latin typeface="Cambria Math"/>
                                      </a:rPr>
                                      <m:t>2</m:t>
                                    </m:r>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2</m:t>
                                        </m:r>
                                      </m:sub>
                                    </m:sSub>
                                  </m:den>
                                </m:f>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2</m:t>
                                        </m:r>
                                      </m:sub>
                                    </m:sSub>
                                  </m:den>
                                </m:f>
                              </m:e>
                            </m:mr>
                            <m:mr>
                              <m:e>
                                <m:r>
                                  <a:rPr lang="en-US" altLang="zh-TW" sz="1800" b="0" i="1" smtClean="0">
                                    <a:latin typeface="Cambria Math"/>
                                  </a:rPr>
                                  <m:t>0</m:t>
                                </m:r>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b="0" i="1" smtClean="0">
                                            <a:latin typeface="Cambria Math"/>
                                          </a:rPr>
                                          <m:t>3</m:t>
                                        </m:r>
                                      </m:sub>
                                    </m:sSub>
                                  </m:den>
                                </m:f>
                              </m:e>
                              <m:e>
                                <m:r>
                                  <a:rPr lang="en-US" altLang="zh-TW" sz="1800" b="0" i="1" smtClean="0">
                                    <a:latin typeface="Cambria Math"/>
                                  </a:rPr>
                                  <m:t>−</m:t>
                                </m:r>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b="0" i="1" smtClean="0">
                                            <a:latin typeface="Cambria Math"/>
                                          </a:rPr>
                                          <m:t>3</m:t>
                                        </m:r>
                                      </m:sub>
                                    </m:sSub>
                                  </m:den>
                                </m:f>
                              </m:e>
                            </m:mr>
                          </m:m>
                        </m:e>
                      </m:d>
                      <m:r>
                        <a:rPr lang="en-US" altLang="zh-TW" sz="1800" b="0" i="1" smtClean="0">
                          <a:latin typeface="Cambria Math"/>
                          <a:ea typeface="Cambria Math"/>
                        </a:rPr>
                        <m:t>∙</m:t>
                      </m:r>
                      <m:r>
                        <a:rPr lang="en-US" altLang="zh-TW" sz="1800" b="1" i="1" smtClean="0">
                          <a:latin typeface="Cambria Math"/>
                        </a:rPr>
                        <m:t>𝑿</m:t>
                      </m:r>
                      <m:r>
                        <a:rPr lang="en-US" altLang="zh-TW" sz="1800" b="0" i="1" smtClean="0">
                          <a:latin typeface="Cambria Math"/>
                          <a:ea typeface="Cambria Math"/>
                        </a:rPr>
                        <m:t>≡</m:t>
                      </m:r>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𝑿</m:t>
                      </m:r>
                    </m:oMath>
                  </m:oMathPara>
                </a14:m>
                <a:endParaRPr lang="zh-TW" altLang="en-US" sz="1800" b="1" i="1" dirty="0"/>
              </a:p>
            </p:txBody>
          </p:sp>
        </mc:Choice>
        <mc:Fallback xmlns="">
          <p:sp>
            <p:nvSpPr>
              <p:cNvPr id="4" name="文字方塊 3"/>
              <p:cNvSpPr txBox="1">
                <a:spLocks noRot="1" noChangeAspect="1" noMove="1" noResize="1" noEditPoints="1" noAdjustHandles="1" noChangeArrowheads="1" noChangeShapeType="1" noTextEdit="1"/>
              </p:cNvSpPr>
              <p:nvPr/>
            </p:nvSpPr>
            <p:spPr bwMode="auto">
              <a:xfrm>
                <a:off x="2955984" y="4653136"/>
                <a:ext cx="4407745" cy="188712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27040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bwMode="auto">
              <a:xfrm>
                <a:off x="1259632" y="1147432"/>
                <a:ext cx="1601912" cy="369332"/>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𝒂</m:t>
                      </m:r>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zh-TW" altLang="en-US" sz="1800" b="0" i="1" smtClean="0">
                              <a:latin typeface="Cambria Math"/>
                              <a:ea typeface="Cambria Math"/>
                            </a:rPr>
                            <m:t>𝜔</m:t>
                          </m:r>
                        </m:e>
                        <m:sup>
                          <m:r>
                            <a:rPr lang="en-US" altLang="zh-TW" sz="1800" b="0" i="1" smtClean="0">
                              <a:latin typeface="Cambria Math"/>
                              <a:ea typeface="Cambria Math"/>
                            </a:rPr>
                            <m:t>2</m:t>
                          </m:r>
                        </m:sup>
                      </m:sSup>
                      <m:r>
                        <a:rPr lang="en-US" altLang="zh-TW" sz="1800" b="1" i="1" smtClean="0">
                          <a:latin typeface="Cambria Math"/>
                          <a:ea typeface="Cambria Math"/>
                        </a:rPr>
                        <m:t>𝒂</m:t>
                      </m:r>
                    </m:oMath>
                  </m:oMathPara>
                </a14:m>
                <a:endParaRPr lang="zh-TW" altLang="en-US" sz="1800" b="1" i="1" dirty="0"/>
              </a:p>
            </p:txBody>
          </p:sp>
        </mc:Choice>
        <mc:Fallback xmlns="">
          <p:sp>
            <p:nvSpPr>
              <p:cNvPr id="2" name="文字方塊 1"/>
              <p:cNvSpPr txBox="1">
                <a:spLocks noRot="1" noChangeAspect="1" noMove="1" noResize="1" noEditPoints="1" noAdjustHandles="1" noChangeArrowheads="1" noChangeShapeType="1" noTextEdit="1"/>
              </p:cNvSpPr>
              <p:nvPr/>
            </p:nvSpPr>
            <p:spPr bwMode="auto">
              <a:xfrm>
                <a:off x="1259632" y="1147432"/>
                <a:ext cx="1601912" cy="369332"/>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bwMode="auto">
              <a:xfrm>
                <a:off x="1255168" y="225124"/>
                <a:ext cx="3532855" cy="825611"/>
              </a:xfrm>
              <a:prstGeom prst="rect">
                <a:avLst/>
              </a:prstGeom>
              <a:solidFill>
                <a:srgbClr val="FFFF99"/>
              </a:solidFill>
              <a:ln w="9525">
                <a:noFill/>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800" b="1" i="1" smtClean="0">
                          <a:latin typeface="Cambria Math"/>
                        </a:rPr>
                        <m:t>𝑿</m:t>
                      </m:r>
                      <m:r>
                        <a:rPr lang="en-US" altLang="zh-TW" sz="1800" b="0" i="1" smtClean="0">
                          <a:latin typeface="Cambria Math"/>
                        </a:rPr>
                        <m:t>=</m:t>
                      </m:r>
                      <m:d>
                        <m:dPr>
                          <m:ctrlPr>
                            <a:rPr lang="en-US" altLang="zh-TW" sz="1800" b="0" i="1" smtClean="0">
                              <a:latin typeface="Cambria Math" panose="02040503050406030204" pitchFamily="18" charset="0"/>
                            </a:rPr>
                          </m:ctrlPr>
                        </m:dPr>
                        <m:e>
                          <m:m>
                            <m:mPr>
                              <m:mcs>
                                <m:mc>
                                  <m:mcPr>
                                    <m:count m:val="1"/>
                                    <m:mcJc m:val="center"/>
                                  </m:mcPr>
                                </m:mc>
                              </m:mcs>
                              <m:ctrlPr>
                                <a:rPr lang="en-US" altLang="zh-TW" sz="1800" b="0" i="1" smtClean="0">
                                  <a:latin typeface="Cambria Math" panose="02040503050406030204" pitchFamily="18" charset="0"/>
                                </a:rPr>
                              </m:ctrlPr>
                            </m:mPr>
                            <m:mr>
                              <m:e>
                                <m:sSub>
                                  <m:sSubPr>
                                    <m:ctrlPr>
                                      <a:rPr lang="en-US" altLang="zh-TW" sz="1800" b="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a:rPr>
                                      <m:t>1</m:t>
                                    </m:r>
                                  </m:sub>
                                </m:sSub>
                              </m:e>
                            </m:mr>
                            <m:mr>
                              <m:e>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a:rPr>
                                      <m:t>2</m:t>
                                    </m:r>
                                  </m:sub>
                                </m:sSub>
                              </m:e>
                            </m:mr>
                            <m:mr>
                              <m:e>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a:rPr>
                                      <m:t>3</m:t>
                                    </m:r>
                                  </m:sub>
                                </m:sSub>
                              </m:e>
                            </m:mr>
                          </m:m>
                        </m:e>
                      </m:d>
                      <m:r>
                        <a:rPr lang="en-US" altLang="zh-TW" sz="1800" i="1">
                          <a:latin typeface="Cambria Math"/>
                        </a:rPr>
                        <m:t>=</m:t>
                      </m:r>
                      <m:d>
                        <m:dPr>
                          <m:ctrlPr>
                            <a:rPr lang="en-US" altLang="zh-TW" sz="1800" i="1">
                              <a:latin typeface="Cambria Math" panose="02040503050406030204" pitchFamily="18" charset="0"/>
                            </a:rPr>
                          </m:ctrlPr>
                        </m:dPr>
                        <m:e>
                          <m:m>
                            <m:mPr>
                              <m:mcs>
                                <m:mc>
                                  <m:mcPr>
                                    <m:count m:val="1"/>
                                    <m:mcJc m:val="center"/>
                                  </m:mcPr>
                                </m:mc>
                              </m:mcs>
                              <m:ctrlPr>
                                <a:rPr lang="en-US" altLang="zh-TW"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b="0" i="1" smtClean="0">
                                        <a:latin typeface="Cambria Math"/>
                                      </a:rPr>
                                      <m:t>𝑎</m:t>
                                    </m:r>
                                  </m:e>
                                  <m:sub>
                                    <m:r>
                                      <a:rPr lang="en-US" altLang="zh-TW" sz="1800" i="1">
                                        <a:latin typeface="Cambria Math"/>
                                      </a:rPr>
                                      <m:t>1</m:t>
                                    </m:r>
                                  </m:sub>
                                </m:sSub>
                              </m:e>
                            </m:mr>
                            <m:mr>
                              <m:e>
                                <m:sSub>
                                  <m:sSubPr>
                                    <m:ctrlPr>
                                      <a:rPr lang="en-US" altLang="zh-TW" sz="1800" i="1">
                                        <a:latin typeface="Cambria Math" panose="02040503050406030204" pitchFamily="18" charset="0"/>
                                      </a:rPr>
                                    </m:ctrlPr>
                                  </m:sSubPr>
                                  <m:e>
                                    <m:r>
                                      <a:rPr lang="en-US" altLang="zh-TW" sz="1800" b="0" i="1" smtClean="0">
                                        <a:latin typeface="Cambria Math"/>
                                      </a:rPr>
                                      <m:t>𝑎</m:t>
                                    </m:r>
                                  </m:e>
                                  <m:sub>
                                    <m:r>
                                      <a:rPr lang="en-US" altLang="zh-TW" sz="1800" i="1">
                                        <a:latin typeface="Cambria Math"/>
                                      </a:rPr>
                                      <m:t>2</m:t>
                                    </m:r>
                                  </m:sub>
                                </m:sSub>
                              </m:e>
                            </m:mr>
                            <m:mr>
                              <m:e>
                                <m:sSub>
                                  <m:sSubPr>
                                    <m:ctrlPr>
                                      <a:rPr lang="en-US" altLang="zh-TW" sz="1800" i="1">
                                        <a:latin typeface="Cambria Math" panose="02040503050406030204" pitchFamily="18" charset="0"/>
                                      </a:rPr>
                                    </m:ctrlPr>
                                  </m:sSubPr>
                                  <m:e>
                                    <m:r>
                                      <a:rPr lang="en-US" altLang="zh-TW" sz="1800" b="0" i="1" smtClean="0">
                                        <a:latin typeface="Cambria Math"/>
                                      </a:rPr>
                                      <m:t>𝑎</m:t>
                                    </m:r>
                                  </m:e>
                                  <m:sub>
                                    <m:r>
                                      <a:rPr lang="en-US" altLang="zh-TW" sz="1800" i="1">
                                        <a:latin typeface="Cambria Math"/>
                                      </a:rPr>
                                      <m:t>3</m:t>
                                    </m:r>
                                  </m:sub>
                                </m:sSub>
                              </m:e>
                            </m:mr>
                          </m:m>
                        </m:e>
                      </m:d>
                      <m:sSup>
                        <m:sSupPr>
                          <m:ctrlPr>
                            <a:rPr lang="en-US" altLang="zh-TW" sz="1800" i="1" smtClean="0">
                              <a:latin typeface="Cambria Math" panose="02040503050406030204" pitchFamily="18" charset="0"/>
                            </a:rPr>
                          </m:ctrlPr>
                        </m:sSupPr>
                        <m:e>
                          <m:r>
                            <a:rPr lang="en-US" altLang="zh-TW" sz="1800" b="0" i="1" smtClean="0">
                              <a:latin typeface="Cambria Math"/>
                            </a:rPr>
                            <m:t>𝑒</m:t>
                          </m:r>
                        </m:e>
                        <m:sup>
                          <m:r>
                            <a:rPr lang="en-US" altLang="zh-TW" sz="1800" b="0" i="1" smtClean="0">
                              <a:latin typeface="Cambria Math"/>
                            </a:rPr>
                            <m:t>𝑖</m:t>
                          </m:r>
                          <m:r>
                            <a:rPr lang="zh-TW" altLang="en-US" sz="1800" b="0" i="1" smtClean="0">
                              <a:latin typeface="Cambria Math"/>
                            </a:rPr>
                            <m:t>𝜔</m:t>
                          </m:r>
                          <m:r>
                            <a:rPr lang="en-US" altLang="zh-TW" sz="1800" b="0" i="1" smtClean="0">
                              <a:latin typeface="Cambria Math"/>
                            </a:rPr>
                            <m:t>𝑡</m:t>
                          </m:r>
                        </m:sup>
                      </m:sSup>
                      <m:r>
                        <a:rPr lang="en-US" altLang="zh-TW" sz="1800" i="1" smtClean="0">
                          <a:latin typeface="Cambria Math"/>
                          <a:ea typeface="Cambria Math"/>
                        </a:rPr>
                        <m:t>≡</m:t>
                      </m:r>
                      <m:r>
                        <a:rPr lang="en-US" altLang="zh-TW" sz="1800" b="1" i="1" smtClean="0">
                          <a:latin typeface="Cambria Math"/>
                          <a:ea typeface="Cambria Math"/>
                        </a:rPr>
                        <m:t>𝒂</m:t>
                      </m:r>
                      <m:sSup>
                        <m:sSupPr>
                          <m:ctrlPr>
                            <a:rPr lang="en-US" altLang="zh-TW" sz="1800" i="1">
                              <a:latin typeface="Cambria Math" panose="02040503050406030204" pitchFamily="18" charset="0"/>
                            </a:rPr>
                          </m:ctrlPr>
                        </m:sSupPr>
                        <m:e>
                          <m:r>
                            <a:rPr lang="en-US" altLang="zh-TW" sz="1800" i="1">
                              <a:latin typeface="Cambria Math"/>
                            </a:rPr>
                            <m:t>𝑒</m:t>
                          </m:r>
                        </m:e>
                        <m:sup>
                          <m:r>
                            <a:rPr lang="en-US" altLang="zh-TW" sz="1800" i="1">
                              <a:latin typeface="Cambria Math"/>
                            </a:rPr>
                            <m:t>𝑖</m:t>
                          </m:r>
                          <m:r>
                            <a:rPr lang="zh-TW" altLang="en-US" sz="1800" i="1">
                              <a:latin typeface="Cambria Math"/>
                            </a:rPr>
                            <m:t>𝜔</m:t>
                          </m:r>
                          <m:r>
                            <a:rPr lang="en-US" altLang="zh-TW" sz="1800" i="1">
                              <a:latin typeface="Cambria Math"/>
                            </a:rPr>
                            <m:t>𝑡</m:t>
                          </m:r>
                        </m:sup>
                      </m:sSup>
                    </m:oMath>
                  </m:oMathPara>
                </a14:m>
                <a:endParaRPr lang="zh-TW" altLang="en-US" sz="1800" dirty="0"/>
              </a:p>
            </p:txBody>
          </p:sp>
        </mc:Choice>
        <mc:Fallback xmlns="">
          <p:sp>
            <p:nvSpPr>
              <p:cNvPr id="3" name="文字方塊 2"/>
              <p:cNvSpPr txBox="1">
                <a:spLocks noRot="1" noChangeAspect="1" noMove="1" noResize="1" noEditPoints="1" noAdjustHandles="1" noChangeArrowheads="1" noChangeShapeType="1" noTextEdit="1"/>
              </p:cNvSpPr>
              <p:nvPr/>
            </p:nvSpPr>
            <p:spPr bwMode="auto">
              <a:xfrm>
                <a:off x="1255168" y="225124"/>
                <a:ext cx="3532855" cy="825611"/>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bwMode="auto">
              <a:xfrm>
                <a:off x="1239822" y="1907509"/>
                <a:ext cx="4982198" cy="1887120"/>
              </a:xfrm>
              <a:prstGeom prst="rect">
                <a:avLst/>
              </a:prstGeom>
              <a:solidFill>
                <a:srgbClr val="FFFFCC"/>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zh-TW" sz="1800" b="0" i="1" smtClean="0">
                              <a:latin typeface="Cambria Math" panose="02040503050406030204" pitchFamily="18" charset="0"/>
                            </a:rPr>
                          </m:ctrlPr>
                        </m:dPr>
                        <m:e>
                          <m:m>
                            <m:mPr>
                              <m:mcs>
                                <m:mc>
                                  <m:mcPr>
                                    <m:count m:val="3"/>
                                    <m:mcJc m:val="center"/>
                                  </m:mcPr>
                                </m:mc>
                              </m:mcs>
                              <m:ctrlPr>
                                <a:rPr lang="en-US" altLang="zh-TW" sz="1800" b="0" i="1" smtClean="0">
                                  <a:latin typeface="Cambria Math" panose="02040503050406030204" pitchFamily="18" charset="0"/>
                                </a:rPr>
                              </m:ctrlPr>
                            </m:mPr>
                            <m:mr>
                              <m:e>
                                <m:r>
                                  <m:rPr>
                                    <m:brk m:alnAt="7"/>
                                  </m:rPr>
                                  <a:rPr lang="en-US" altLang="zh-TW" sz="1800" b="0" i="1" smtClean="0">
                                    <a:latin typeface="Cambria Math"/>
                                  </a:rPr>
                                  <m:t>−</m:t>
                                </m:r>
                                <m:f>
                                  <m:fPr>
                                    <m:ctrlPr>
                                      <a:rPr lang="en-US" altLang="zh-TW" sz="1800" b="0" i="1" smtClean="0">
                                        <a:latin typeface="Cambria Math" panose="02040503050406030204" pitchFamily="18" charset="0"/>
                                      </a:rPr>
                                    </m:ctrlPr>
                                  </m:fPr>
                                  <m:num>
                                    <m:r>
                                      <a:rPr lang="en-US" altLang="zh-TW" sz="1800" b="0" i="1" smtClean="0">
                                        <a:latin typeface="Cambria Math"/>
                                      </a:rPr>
                                      <m:t>𝑘</m:t>
                                    </m:r>
                                  </m:num>
                                  <m:den>
                                    <m:sSub>
                                      <m:sSubPr>
                                        <m:ctrlPr>
                                          <a:rPr lang="en-US" altLang="zh-TW" sz="1800" b="0" i="1" smtClean="0">
                                            <a:latin typeface="Cambria Math" panose="02040503050406030204" pitchFamily="18" charset="0"/>
                                          </a:rPr>
                                        </m:ctrlPr>
                                      </m:sSubPr>
                                      <m:e>
                                        <m:r>
                                          <a:rPr lang="en-US" altLang="zh-TW" sz="1800" b="0" i="1" smtClean="0">
                                            <a:latin typeface="Cambria Math"/>
                                          </a:rPr>
                                          <m:t>𝑚</m:t>
                                        </m:r>
                                      </m:e>
                                      <m:sub>
                                        <m:r>
                                          <a:rPr lang="en-US" altLang="zh-TW" sz="1800" b="0" i="1" smtClean="0">
                                            <a:latin typeface="Cambria Math"/>
                                          </a:rPr>
                                          <m:t>1</m:t>
                                        </m:r>
                                      </m:sub>
                                    </m:sSub>
                                  </m:den>
                                </m:f>
                                <m:r>
                                  <m:rPr>
                                    <m:brk m:alnAt="7"/>
                                  </m:rPr>
                                  <a:rPr lang="en-US" altLang="zh-TW" sz="1800" b="0" i="1" smtClean="0">
                                    <a:latin typeface="Cambria Math"/>
                                  </a:rPr>
                                  <m:t>+</m:t>
                                </m:r>
                                <m:sSup>
                                  <m:sSupPr>
                                    <m:ctrlPr>
                                      <a:rPr lang="en-US" altLang="zh-TW" sz="1800" i="1">
                                        <a:latin typeface="Cambria Math" panose="02040503050406030204" pitchFamily="18" charset="0"/>
                                        <a:ea typeface="Cambria Math"/>
                                      </a:rPr>
                                    </m:ctrlPr>
                                  </m:sSupPr>
                                  <m:e>
                                    <m:r>
                                      <a:rPr lang="zh-TW" altLang="en-US" sz="1800" i="1">
                                        <a:latin typeface="Cambria Math"/>
                                        <a:ea typeface="Cambria Math"/>
                                      </a:rPr>
                                      <m:t>𝜔</m:t>
                                    </m:r>
                                  </m:e>
                                  <m:sup>
                                    <m:r>
                                      <a:rPr lang="en-US" altLang="zh-TW" sz="1800" i="1">
                                        <a:latin typeface="Cambria Math"/>
                                        <a:ea typeface="Cambria Math"/>
                                      </a:rPr>
                                      <m:t>2</m:t>
                                    </m:r>
                                  </m:sup>
                                </m:sSup>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1</m:t>
                                        </m:r>
                                      </m:sub>
                                    </m:sSub>
                                  </m:den>
                                </m:f>
                              </m:e>
                              <m:e>
                                <m:r>
                                  <a:rPr lang="en-US" altLang="zh-TW" sz="1800" b="0" i="1" smtClean="0">
                                    <a:latin typeface="Cambria Math"/>
                                  </a:rPr>
                                  <m:t>0</m:t>
                                </m:r>
                              </m:e>
                            </m:mr>
                            <m:mr>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b="0" i="1" smtClean="0">
                                            <a:latin typeface="Cambria Math"/>
                                          </a:rPr>
                                          <m:t>2</m:t>
                                        </m:r>
                                      </m:sub>
                                    </m:sSub>
                                  </m:den>
                                </m:f>
                              </m:e>
                              <m:e>
                                <m:r>
                                  <a:rPr lang="en-US" altLang="zh-TW" sz="1800" b="0" i="1" smtClean="0">
                                    <a:latin typeface="Cambria Math"/>
                                  </a:rPr>
                                  <m:t>−</m:t>
                                </m:r>
                                <m:f>
                                  <m:fPr>
                                    <m:ctrlPr>
                                      <a:rPr lang="en-US" altLang="zh-TW" sz="1800" i="1">
                                        <a:latin typeface="Cambria Math" panose="02040503050406030204" pitchFamily="18" charset="0"/>
                                      </a:rPr>
                                    </m:ctrlPr>
                                  </m:fPr>
                                  <m:num>
                                    <m:r>
                                      <a:rPr lang="en-US" altLang="zh-TW" sz="1800" b="0" i="1" smtClean="0">
                                        <a:latin typeface="Cambria Math"/>
                                      </a:rPr>
                                      <m:t>2</m:t>
                                    </m:r>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2</m:t>
                                        </m:r>
                                      </m:sub>
                                    </m:sSub>
                                  </m:den>
                                </m:f>
                                <m:r>
                                  <a:rPr lang="en-US" altLang="zh-TW" sz="1800" b="0" i="1" smtClean="0">
                                    <a:latin typeface="Cambria Math"/>
                                  </a:rPr>
                                  <m:t>+</m:t>
                                </m:r>
                                <m:sSup>
                                  <m:sSupPr>
                                    <m:ctrlPr>
                                      <a:rPr lang="en-US" altLang="zh-TW" sz="1800" i="1">
                                        <a:latin typeface="Cambria Math" panose="02040503050406030204" pitchFamily="18" charset="0"/>
                                        <a:ea typeface="Cambria Math"/>
                                      </a:rPr>
                                    </m:ctrlPr>
                                  </m:sSupPr>
                                  <m:e>
                                    <m:r>
                                      <a:rPr lang="zh-TW" altLang="en-US" sz="1800" i="1">
                                        <a:latin typeface="Cambria Math"/>
                                        <a:ea typeface="Cambria Math"/>
                                      </a:rPr>
                                      <m:t>𝜔</m:t>
                                    </m:r>
                                  </m:e>
                                  <m:sup>
                                    <m:r>
                                      <a:rPr lang="en-US" altLang="zh-TW" sz="1800" i="1">
                                        <a:latin typeface="Cambria Math"/>
                                        <a:ea typeface="Cambria Math"/>
                                      </a:rPr>
                                      <m:t>2</m:t>
                                    </m:r>
                                  </m:sup>
                                </m:sSup>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2</m:t>
                                        </m:r>
                                      </m:sub>
                                    </m:sSub>
                                  </m:den>
                                </m:f>
                              </m:e>
                            </m:mr>
                            <m:mr>
                              <m:e>
                                <m:r>
                                  <a:rPr lang="en-US" altLang="zh-TW" sz="1800" b="0" i="1" smtClean="0">
                                    <a:latin typeface="Cambria Math"/>
                                  </a:rPr>
                                  <m:t>0</m:t>
                                </m:r>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b="0" i="1" smtClean="0">
                                            <a:latin typeface="Cambria Math"/>
                                          </a:rPr>
                                          <m:t>3</m:t>
                                        </m:r>
                                      </m:sub>
                                    </m:sSub>
                                  </m:den>
                                </m:f>
                              </m:e>
                              <m:e>
                                <m:r>
                                  <a:rPr lang="en-US" altLang="zh-TW" sz="1800" b="0" i="1" smtClean="0">
                                    <a:latin typeface="Cambria Math"/>
                                  </a:rPr>
                                  <m:t>−</m:t>
                                </m:r>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b="0" i="1" smtClean="0">
                                            <a:latin typeface="Cambria Math"/>
                                          </a:rPr>
                                          <m:t>3</m:t>
                                        </m:r>
                                      </m:sub>
                                    </m:sSub>
                                  </m:den>
                                </m:f>
                                <m:r>
                                  <a:rPr lang="en-US" altLang="zh-TW" sz="1800" b="0" i="1" smtClean="0">
                                    <a:latin typeface="Cambria Math"/>
                                  </a:rPr>
                                  <m:t>+</m:t>
                                </m:r>
                                <m:sSup>
                                  <m:sSupPr>
                                    <m:ctrlPr>
                                      <a:rPr lang="en-US" altLang="zh-TW" sz="1800" i="1">
                                        <a:latin typeface="Cambria Math" panose="02040503050406030204" pitchFamily="18" charset="0"/>
                                        <a:ea typeface="Cambria Math"/>
                                      </a:rPr>
                                    </m:ctrlPr>
                                  </m:sSupPr>
                                  <m:e>
                                    <m:r>
                                      <a:rPr lang="zh-TW" altLang="en-US" sz="1800" i="1">
                                        <a:latin typeface="Cambria Math"/>
                                        <a:ea typeface="Cambria Math"/>
                                      </a:rPr>
                                      <m:t>𝜔</m:t>
                                    </m:r>
                                  </m:e>
                                  <m:sup>
                                    <m:r>
                                      <a:rPr lang="en-US" altLang="zh-TW" sz="1800" i="1">
                                        <a:latin typeface="Cambria Math"/>
                                        <a:ea typeface="Cambria Math"/>
                                      </a:rPr>
                                      <m:t>2</m:t>
                                    </m:r>
                                  </m:sup>
                                </m:sSup>
                              </m:e>
                            </m:mr>
                          </m:m>
                        </m:e>
                      </m:d>
                      <m:r>
                        <a:rPr lang="en-US" altLang="zh-TW" sz="1800" b="0" i="1" smtClean="0">
                          <a:latin typeface="Cambria Math"/>
                          <a:ea typeface="Cambria Math"/>
                        </a:rPr>
                        <m:t>∙</m:t>
                      </m:r>
                      <m:r>
                        <a:rPr lang="en-US" altLang="zh-TW" sz="1800" b="1" i="1" smtClean="0">
                          <a:latin typeface="Cambria Math"/>
                        </a:rPr>
                        <m:t>𝒂</m:t>
                      </m:r>
                      <m:r>
                        <a:rPr lang="en-US" altLang="zh-TW" sz="1800" b="0" i="1" smtClean="0">
                          <a:latin typeface="Cambria Math"/>
                          <a:ea typeface="Cambria Math"/>
                        </a:rPr>
                        <m:t>=0</m:t>
                      </m:r>
                    </m:oMath>
                  </m:oMathPara>
                </a14:m>
                <a:endParaRPr lang="zh-TW" altLang="en-US" sz="1800" i="1" dirty="0"/>
              </a:p>
            </p:txBody>
          </p:sp>
        </mc:Choice>
        <mc:Fallback xmlns="">
          <p:sp>
            <p:nvSpPr>
              <p:cNvPr id="4" name="文字方塊 3"/>
              <p:cNvSpPr txBox="1">
                <a:spLocks noRot="1" noChangeAspect="1" noMove="1" noResize="1" noEditPoints="1" noAdjustHandles="1" noChangeArrowheads="1" noChangeShapeType="1" noTextEdit="1"/>
              </p:cNvSpPr>
              <p:nvPr/>
            </p:nvSpPr>
            <p:spPr bwMode="auto">
              <a:xfrm>
                <a:off x="1239822" y="1907509"/>
                <a:ext cx="4982198" cy="188712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bwMode="auto">
              <a:xfrm>
                <a:off x="1259632" y="1531805"/>
                <a:ext cx="6588224" cy="369332"/>
              </a:xfrm>
              <a:prstGeom prst="rect">
                <a:avLst/>
              </a:prstGeom>
              <a:noFill/>
              <a:ln w="9525">
                <a:noFill/>
                <a:miter lim="800000"/>
                <a:headEnd/>
                <a:tailEnd/>
              </a:ln>
            </p:spPr>
            <p:txBody>
              <a:bodyPr wrap="square" rtlCol="0">
                <a:spAutoFit/>
              </a:bodyPr>
              <a:lstStyle/>
              <a:p>
                <a14:m>
                  <m:oMath xmlns:m="http://schemas.openxmlformats.org/officeDocument/2006/math">
                    <m:sSup>
                      <m:sSupPr>
                        <m:ctrlPr>
                          <a:rPr lang="en-US" altLang="zh-TW" sz="1800" i="1" smtClean="0">
                            <a:latin typeface="Cambria Math" panose="02040503050406030204" pitchFamily="18" charset="0"/>
                            <a:ea typeface="Cambria Math"/>
                          </a:rPr>
                        </m:ctrlPr>
                      </m:sSupPr>
                      <m:e>
                        <m:r>
                          <a:rPr lang="zh-TW" altLang="en-US" sz="1800" i="1">
                            <a:latin typeface="Cambria Math"/>
                            <a:ea typeface="Cambria Math"/>
                          </a:rPr>
                          <m:t>𝜔</m:t>
                        </m:r>
                      </m:e>
                      <m:sup>
                        <m:r>
                          <a:rPr lang="en-US" altLang="zh-TW" sz="1800" i="1">
                            <a:latin typeface="Cambria Math"/>
                            <a:ea typeface="Cambria Math"/>
                          </a:rPr>
                          <m:t>2</m:t>
                        </m:r>
                      </m:sup>
                    </m:sSup>
                  </m:oMath>
                </a14:m>
                <a:r>
                  <a:rPr lang="zh-TW" altLang="en-US" sz="1800" dirty="0">
                    <a:cs typeface="Times New Roman" panose="02020603050405020304" pitchFamily="18" charset="0"/>
                  </a:rPr>
                  <a:t>及</a:t>
                </a:r>
                <a14:m>
                  <m:oMath xmlns:m="http://schemas.openxmlformats.org/officeDocument/2006/math">
                    <m:r>
                      <a:rPr lang="en-US" altLang="zh-TW" sz="1800" i="1">
                        <a:latin typeface="Cambria Math"/>
                        <a:ea typeface="Cambria Math"/>
                      </a:rPr>
                      <m:t>𝑎</m:t>
                    </m:r>
                  </m:oMath>
                </a14:m>
                <a:r>
                  <a:rPr lang="zh-TW" altLang="en-US" sz="1800" dirty="0">
                    <a:cs typeface="Times New Roman" panose="02020603050405020304" pitchFamily="18" charset="0"/>
                  </a:rPr>
                  <a:t>分別為矩陣</a:t>
                </a:r>
                <a14:m>
                  <m:oMath xmlns:m="http://schemas.openxmlformats.org/officeDocument/2006/math">
                    <m:r>
                      <a:rPr lang="en-US" altLang="zh-TW" sz="1800" i="1">
                        <a:latin typeface="Cambria Math"/>
                        <a:ea typeface="Cambria Math"/>
                      </a:rPr>
                      <m:t>𝐴</m:t>
                    </m:r>
                  </m:oMath>
                </a14:m>
                <a:r>
                  <a:rPr lang="zh-TW" altLang="en-US" sz="1800" dirty="0">
                    <a:cs typeface="Times New Roman" panose="02020603050405020304" pitchFamily="18" charset="0"/>
                  </a:rPr>
                  <a:t>的</a:t>
                </a:r>
                <a:r>
                  <a:rPr lang="en-US" altLang="zh-TW" sz="1800" dirty="0">
                    <a:cs typeface="Times New Roman" panose="02020603050405020304" pitchFamily="18" charset="0"/>
                  </a:rPr>
                  <a:t>Eigenvalues</a:t>
                </a:r>
                <a:r>
                  <a:rPr lang="zh-TW" altLang="en-US" sz="1800" dirty="0">
                    <a:cs typeface="Times New Roman" panose="02020603050405020304" pitchFamily="18" charset="0"/>
                  </a:rPr>
                  <a:t>本徵值及</a:t>
                </a:r>
                <a:r>
                  <a:rPr lang="en-US" altLang="zh-TW" sz="1800" dirty="0">
                    <a:latin typeface="Times New Roman" panose="02020603050405020304" pitchFamily="18" charset="0"/>
                    <a:cs typeface="Times New Roman" panose="02020603050405020304" pitchFamily="18" charset="0"/>
                  </a:rPr>
                  <a:t>Eigenvectors</a:t>
                </a:r>
                <a:r>
                  <a:rPr lang="zh-TW" altLang="en-US" sz="1800" dirty="0">
                    <a:latin typeface="Times New Roman" panose="02020603050405020304" pitchFamily="18" charset="0"/>
                    <a:cs typeface="Times New Roman" panose="02020603050405020304" pitchFamily="18" charset="0"/>
                  </a:rPr>
                  <a:t>本徵向量。</a:t>
                </a:r>
              </a:p>
            </p:txBody>
          </p:sp>
        </mc:Choice>
        <mc:Fallback xmlns="">
          <p:sp>
            <p:nvSpPr>
              <p:cNvPr id="5" name="文字方塊 4"/>
              <p:cNvSpPr txBox="1">
                <a:spLocks noRot="1" noChangeAspect="1" noMove="1" noResize="1" noEditPoints="1" noAdjustHandles="1" noChangeArrowheads="1" noChangeShapeType="1" noTextEdit="1"/>
              </p:cNvSpPr>
              <p:nvPr/>
            </p:nvSpPr>
            <p:spPr bwMode="auto">
              <a:xfrm>
                <a:off x="1259632" y="1531805"/>
                <a:ext cx="6588224" cy="369332"/>
              </a:xfrm>
              <a:prstGeom prst="rect">
                <a:avLst/>
              </a:prstGeom>
              <a:blipFill>
                <a:blip r:embed="rId5"/>
                <a:stretch>
                  <a:fillRect t="-6667" r="-4239"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bwMode="auto">
              <a:xfrm>
                <a:off x="1255169" y="3815431"/>
                <a:ext cx="4824536" cy="369332"/>
              </a:xfrm>
              <a:prstGeom prst="rect">
                <a:avLst/>
              </a:prstGeom>
              <a:noFill/>
              <a:ln w="9525">
                <a:noFill/>
                <a:miter lim="800000"/>
                <a:headEnd/>
                <a:tailEnd/>
              </a:ln>
            </p:spPr>
            <p:txBody>
              <a:bodyPr wrap="square" rtlCol="0">
                <a:spAutoFit/>
              </a:bodyPr>
              <a:lstStyle/>
              <a:p>
                <a14:m>
                  <m:oMath xmlns:m="http://schemas.openxmlformats.org/officeDocument/2006/math">
                    <m:r>
                      <a:rPr lang="en-US" altLang="zh-TW" sz="1800" i="1">
                        <a:latin typeface="Cambria Math"/>
                        <a:ea typeface="Cambria Math"/>
                      </a:rPr>
                      <m:t>𝑎</m:t>
                    </m:r>
                  </m:oMath>
                </a14:m>
                <a:r>
                  <a:rPr lang="zh-TW" altLang="en-US" sz="1800" dirty="0"/>
                  <a:t>只有當矩陣的行列式為零時有非零解：，</a:t>
                </a:r>
              </a:p>
            </p:txBody>
          </p:sp>
        </mc:Choice>
        <mc:Fallback xmlns="">
          <p:sp>
            <p:nvSpPr>
              <p:cNvPr id="6" name="文字方塊 5"/>
              <p:cNvSpPr txBox="1">
                <a:spLocks noRot="1" noChangeAspect="1" noMove="1" noResize="1" noEditPoints="1" noAdjustHandles="1" noChangeArrowheads="1" noChangeShapeType="1" noTextEdit="1"/>
              </p:cNvSpPr>
              <p:nvPr/>
            </p:nvSpPr>
            <p:spPr bwMode="auto">
              <a:xfrm>
                <a:off x="1255169" y="3815431"/>
                <a:ext cx="4824536" cy="369332"/>
              </a:xfrm>
              <a:prstGeom prst="rect">
                <a:avLst/>
              </a:prstGeom>
              <a:blipFill>
                <a:blip r:embed="rId6"/>
                <a:stretch>
                  <a:fillRect t="-666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304877" y="4261738"/>
                <a:ext cx="4497706" cy="1887120"/>
              </a:xfrm>
              <a:prstGeom prst="rect">
                <a:avLst/>
              </a:prstGeom>
              <a:solidFill>
                <a:srgbClr val="FFFFCC"/>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1800" i="1" smtClean="0">
                              <a:latin typeface="Cambria Math" panose="02040503050406030204" pitchFamily="18" charset="0"/>
                            </a:rPr>
                          </m:ctrlPr>
                        </m:dPr>
                        <m:e>
                          <m:m>
                            <m:mPr>
                              <m:mcs>
                                <m:mc>
                                  <m:mcPr>
                                    <m:count m:val="3"/>
                                    <m:mcJc m:val="center"/>
                                  </m:mcPr>
                                </m:mc>
                              </m:mcs>
                              <m:ctrlPr>
                                <a:rPr lang="en-US" altLang="zh-TW" sz="1800" i="1">
                                  <a:latin typeface="Cambria Math" panose="02040503050406030204" pitchFamily="18" charset="0"/>
                                </a:rPr>
                              </m:ctrlPr>
                            </m:mPr>
                            <m:mr>
                              <m:e>
                                <m:r>
                                  <m:rPr>
                                    <m:brk m:alnAt="7"/>
                                  </m:rPr>
                                  <a:rPr lang="en-US" altLang="zh-TW" sz="1800" i="1">
                                    <a:latin typeface="Cambria Math"/>
                                  </a:rPr>
                                  <m:t>−</m:t>
                                </m:r>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1</m:t>
                                        </m:r>
                                      </m:sub>
                                    </m:sSub>
                                  </m:den>
                                </m:f>
                                <m:r>
                                  <m:rPr>
                                    <m:brk m:alnAt="7"/>
                                  </m:rPr>
                                  <a:rPr lang="en-US" altLang="zh-TW" sz="1800" i="1">
                                    <a:latin typeface="Cambria Math"/>
                                  </a:rPr>
                                  <m:t>+</m:t>
                                </m:r>
                                <m:sSup>
                                  <m:sSupPr>
                                    <m:ctrlPr>
                                      <a:rPr lang="en-US" altLang="zh-TW" sz="1800" i="1">
                                        <a:latin typeface="Cambria Math" panose="02040503050406030204" pitchFamily="18" charset="0"/>
                                        <a:ea typeface="Cambria Math"/>
                                      </a:rPr>
                                    </m:ctrlPr>
                                  </m:sSupPr>
                                  <m:e>
                                    <m:r>
                                      <a:rPr lang="zh-TW" altLang="en-US" sz="1800" i="1">
                                        <a:latin typeface="Cambria Math"/>
                                        <a:ea typeface="Cambria Math"/>
                                      </a:rPr>
                                      <m:t>𝜔</m:t>
                                    </m:r>
                                  </m:e>
                                  <m:sup>
                                    <m:r>
                                      <a:rPr lang="en-US" altLang="zh-TW" sz="1800" i="1">
                                        <a:latin typeface="Cambria Math"/>
                                        <a:ea typeface="Cambria Math"/>
                                      </a:rPr>
                                      <m:t>2</m:t>
                                    </m:r>
                                  </m:sup>
                                </m:sSup>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1</m:t>
                                        </m:r>
                                      </m:sub>
                                    </m:sSub>
                                  </m:den>
                                </m:f>
                              </m:e>
                              <m:e>
                                <m:r>
                                  <a:rPr lang="en-US" altLang="zh-TW" sz="1800" i="1">
                                    <a:latin typeface="Cambria Math"/>
                                  </a:rPr>
                                  <m:t>0</m:t>
                                </m:r>
                              </m:e>
                            </m:mr>
                            <m:mr>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2</m:t>
                                        </m:r>
                                      </m:sub>
                                    </m:sSub>
                                  </m:den>
                                </m:f>
                              </m:e>
                              <m:e>
                                <m:r>
                                  <a:rPr lang="en-US" altLang="zh-TW" sz="1800" i="1">
                                    <a:latin typeface="Cambria Math"/>
                                  </a:rPr>
                                  <m:t>−</m:t>
                                </m:r>
                                <m:f>
                                  <m:fPr>
                                    <m:ctrlPr>
                                      <a:rPr lang="en-US" altLang="zh-TW" sz="1800" i="1">
                                        <a:latin typeface="Cambria Math" panose="02040503050406030204" pitchFamily="18" charset="0"/>
                                      </a:rPr>
                                    </m:ctrlPr>
                                  </m:fPr>
                                  <m:num>
                                    <m:r>
                                      <a:rPr lang="en-US" altLang="zh-TW" sz="1800" i="1">
                                        <a:latin typeface="Cambria Math"/>
                                      </a:rPr>
                                      <m:t>2</m:t>
                                    </m:r>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2</m:t>
                                        </m:r>
                                      </m:sub>
                                    </m:sSub>
                                  </m:den>
                                </m:f>
                                <m:r>
                                  <a:rPr lang="en-US" altLang="zh-TW" sz="1800" i="1">
                                    <a:latin typeface="Cambria Math"/>
                                  </a:rPr>
                                  <m:t>+</m:t>
                                </m:r>
                                <m:sSup>
                                  <m:sSupPr>
                                    <m:ctrlPr>
                                      <a:rPr lang="en-US" altLang="zh-TW" sz="1800" i="1">
                                        <a:latin typeface="Cambria Math" panose="02040503050406030204" pitchFamily="18" charset="0"/>
                                        <a:ea typeface="Cambria Math"/>
                                      </a:rPr>
                                    </m:ctrlPr>
                                  </m:sSupPr>
                                  <m:e>
                                    <m:r>
                                      <a:rPr lang="zh-TW" altLang="en-US" sz="1800" i="1">
                                        <a:latin typeface="Cambria Math"/>
                                        <a:ea typeface="Cambria Math"/>
                                      </a:rPr>
                                      <m:t>𝜔</m:t>
                                    </m:r>
                                  </m:e>
                                  <m:sup>
                                    <m:r>
                                      <a:rPr lang="en-US" altLang="zh-TW" sz="1800" i="1">
                                        <a:latin typeface="Cambria Math"/>
                                        <a:ea typeface="Cambria Math"/>
                                      </a:rPr>
                                      <m:t>2</m:t>
                                    </m:r>
                                  </m:sup>
                                </m:sSup>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2</m:t>
                                        </m:r>
                                      </m:sub>
                                    </m:sSub>
                                  </m:den>
                                </m:f>
                              </m:e>
                            </m:mr>
                            <m:mr>
                              <m:e>
                                <m:r>
                                  <a:rPr lang="en-US" altLang="zh-TW" sz="1800" i="1">
                                    <a:latin typeface="Cambria Math"/>
                                  </a:rPr>
                                  <m:t>0</m:t>
                                </m:r>
                              </m:e>
                              <m:e>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3</m:t>
                                        </m:r>
                                      </m:sub>
                                    </m:sSub>
                                  </m:den>
                                </m:f>
                              </m:e>
                              <m:e>
                                <m:r>
                                  <a:rPr lang="en-US" altLang="zh-TW" sz="1800" i="1">
                                    <a:latin typeface="Cambria Math"/>
                                  </a:rPr>
                                  <m:t>−</m:t>
                                </m:r>
                                <m:f>
                                  <m:fPr>
                                    <m:ctrlPr>
                                      <a:rPr lang="en-US" altLang="zh-TW" sz="1800" i="1">
                                        <a:latin typeface="Cambria Math" panose="02040503050406030204" pitchFamily="18" charset="0"/>
                                      </a:rPr>
                                    </m:ctrlPr>
                                  </m:fPr>
                                  <m:num>
                                    <m:r>
                                      <a:rPr lang="en-US" altLang="zh-TW" sz="1800" i="1">
                                        <a:latin typeface="Cambria Math"/>
                                      </a:rPr>
                                      <m:t>𝑘</m:t>
                                    </m:r>
                                  </m:num>
                                  <m:den>
                                    <m:sSub>
                                      <m:sSubPr>
                                        <m:ctrlPr>
                                          <a:rPr lang="en-US" altLang="zh-TW" sz="1800" i="1">
                                            <a:latin typeface="Cambria Math" panose="02040503050406030204" pitchFamily="18" charset="0"/>
                                          </a:rPr>
                                        </m:ctrlPr>
                                      </m:sSubPr>
                                      <m:e>
                                        <m:r>
                                          <a:rPr lang="en-US" altLang="zh-TW" sz="1800" i="1">
                                            <a:latin typeface="Cambria Math"/>
                                          </a:rPr>
                                          <m:t>𝑚</m:t>
                                        </m:r>
                                      </m:e>
                                      <m:sub>
                                        <m:r>
                                          <a:rPr lang="en-US" altLang="zh-TW" sz="1800" i="1">
                                            <a:latin typeface="Cambria Math"/>
                                          </a:rPr>
                                          <m:t>3</m:t>
                                        </m:r>
                                      </m:sub>
                                    </m:sSub>
                                  </m:den>
                                </m:f>
                                <m:r>
                                  <a:rPr lang="en-US" altLang="zh-TW" sz="1800" i="1">
                                    <a:latin typeface="Cambria Math"/>
                                  </a:rPr>
                                  <m:t>+</m:t>
                                </m:r>
                                <m:sSup>
                                  <m:sSupPr>
                                    <m:ctrlPr>
                                      <a:rPr lang="en-US" altLang="zh-TW" sz="1800" i="1">
                                        <a:latin typeface="Cambria Math" panose="02040503050406030204" pitchFamily="18" charset="0"/>
                                        <a:ea typeface="Cambria Math"/>
                                      </a:rPr>
                                    </m:ctrlPr>
                                  </m:sSupPr>
                                  <m:e>
                                    <m:r>
                                      <a:rPr lang="zh-TW" altLang="en-US" sz="1800" i="1">
                                        <a:latin typeface="Cambria Math"/>
                                        <a:ea typeface="Cambria Math"/>
                                      </a:rPr>
                                      <m:t>𝜔</m:t>
                                    </m:r>
                                  </m:e>
                                  <m:sup>
                                    <m:r>
                                      <a:rPr lang="en-US" altLang="zh-TW" sz="1800" i="1">
                                        <a:latin typeface="Cambria Math"/>
                                        <a:ea typeface="Cambria Math"/>
                                      </a:rPr>
                                      <m:t>2</m:t>
                                    </m:r>
                                  </m:sup>
                                </m:sSup>
                              </m:e>
                            </m:mr>
                          </m:m>
                        </m:e>
                      </m:d>
                      <m:r>
                        <a:rPr lang="en-US" altLang="zh-TW" sz="1800" b="0" i="1" smtClean="0">
                          <a:latin typeface="Cambria Math"/>
                        </a:rPr>
                        <m:t>=0</m:t>
                      </m:r>
                    </m:oMath>
                  </m:oMathPara>
                </a14:m>
                <a:endParaRPr lang="zh-TW" altLang="en-US" sz="1800" dirty="0"/>
              </a:p>
            </p:txBody>
          </p:sp>
        </mc:Choice>
        <mc:Fallback xmlns="">
          <p:sp>
            <p:nvSpPr>
              <p:cNvPr id="7" name="矩形 6"/>
              <p:cNvSpPr>
                <a:spLocks noRot="1" noChangeAspect="1" noMove="1" noResize="1" noEditPoints="1" noAdjustHandles="1" noChangeArrowheads="1" noChangeShapeType="1" noTextEdit="1"/>
              </p:cNvSpPr>
              <p:nvPr/>
            </p:nvSpPr>
            <p:spPr>
              <a:xfrm>
                <a:off x="1304877" y="4261738"/>
                <a:ext cx="4497706" cy="18871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313982" y="6277962"/>
                <a:ext cx="66449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zh-TW" altLang="en-US" sz="1800" i="1">
                              <a:latin typeface="Cambria Math"/>
                              <a:ea typeface="Cambria Math"/>
                            </a:rPr>
                            <m:t>𝜔</m:t>
                          </m:r>
                        </m:e>
                        <m:sup>
                          <m:r>
                            <a:rPr lang="en-US" altLang="zh-TW" sz="1800" i="1">
                              <a:latin typeface="Cambria Math"/>
                              <a:ea typeface="Cambria Math"/>
                            </a:rPr>
                            <m:t>2</m:t>
                          </m:r>
                        </m:sup>
                      </m:sSup>
                      <m:r>
                        <a:rPr lang="zh-TW" altLang="en-US" sz="1800" i="1">
                          <a:latin typeface="Cambria Math"/>
                          <a:ea typeface="Cambria Math"/>
                        </a:rPr>
                        <m:t>有三個</m:t>
                      </m:r>
                      <m:r>
                        <a:rPr lang="zh-TW" altLang="en-US" sz="1800" b="0" i="1" smtClean="0">
                          <a:latin typeface="Cambria Math"/>
                          <a:ea typeface="Cambria Math"/>
                        </a:rPr>
                        <m:t>解</m:t>
                      </m:r>
                      <m:r>
                        <m:rPr>
                          <m:nor/>
                        </m:rPr>
                        <a:rPr lang="en-US" altLang="zh-TW" sz="1800" dirty="0">
                          <a:cs typeface="Times New Roman" panose="02020603050405020304" pitchFamily="18" charset="0"/>
                        </a:rPr>
                        <m:t>Eigenvalues</m:t>
                      </m:r>
                      <m:r>
                        <a:rPr lang="zh-TW" altLang="en-US" sz="1800" b="0" i="1" smtClean="0">
                          <a:latin typeface="Cambria Math"/>
                          <a:ea typeface="Cambria Math"/>
                        </a:rPr>
                        <m:t>。</m:t>
                      </m:r>
                      <m:r>
                        <a:rPr lang="zh-TW" altLang="en-US" sz="1800" i="1">
                          <a:latin typeface="Cambria Math"/>
                          <a:ea typeface="Cambria Math"/>
                        </a:rPr>
                        <m:t>每一個</m:t>
                      </m:r>
                      <m:r>
                        <a:rPr lang="zh-TW" altLang="en-US" sz="1800" i="1" smtClean="0">
                          <a:latin typeface="Cambria Math"/>
                          <a:ea typeface="Cambria Math"/>
                        </a:rPr>
                        <m:t>解對應</m:t>
                      </m:r>
                      <m:r>
                        <a:rPr lang="zh-TW" altLang="en-US" sz="1800" i="1">
                          <a:latin typeface="Cambria Math"/>
                          <a:ea typeface="Cambria Math"/>
                        </a:rPr>
                        <m:t>一個向量</m:t>
                      </m:r>
                      <m:r>
                        <a:rPr lang="en-US" altLang="zh-TW" sz="1800" i="1">
                          <a:latin typeface="Cambria Math"/>
                          <a:ea typeface="Cambria Math"/>
                        </a:rPr>
                        <m:t>𝑎</m:t>
                      </m:r>
                      <m:r>
                        <a:rPr lang="zh-TW" altLang="en-US" sz="1800" b="0" i="1" smtClean="0">
                          <a:latin typeface="Cambria Math"/>
                          <a:ea typeface="Cambria Math"/>
                        </a:rPr>
                        <m:t>：</m:t>
                      </m:r>
                      <m:r>
                        <m:rPr>
                          <m:nor/>
                        </m:rPr>
                        <a:rPr lang="en-US" altLang="zh-TW" sz="1800" dirty="0">
                          <a:cs typeface="Times New Roman" panose="02020603050405020304" pitchFamily="18" charset="0"/>
                        </a:rPr>
                        <m:t>eigenvectors</m:t>
                      </m:r>
                    </m:oMath>
                  </m:oMathPara>
                </a14:m>
                <a:endParaRPr lang="zh-TW" altLang="en-US" sz="1800" i="1" dirty="0"/>
              </a:p>
            </p:txBody>
          </p:sp>
        </mc:Choice>
        <mc:Fallback xmlns="">
          <p:sp>
            <p:nvSpPr>
              <p:cNvPr id="8" name="矩形 7"/>
              <p:cNvSpPr>
                <a:spLocks noRot="1" noChangeAspect="1" noMove="1" noResize="1" noEditPoints="1" noAdjustHandles="1" noChangeArrowheads="1" noChangeShapeType="1" noTextEdit="1"/>
              </p:cNvSpPr>
              <p:nvPr/>
            </p:nvSpPr>
            <p:spPr>
              <a:xfrm>
                <a:off x="1313982" y="6277962"/>
                <a:ext cx="6644960" cy="369332"/>
              </a:xfrm>
              <a:prstGeom prst="rect">
                <a:avLst/>
              </a:prstGeom>
              <a:blipFill>
                <a:blip r:embed="rId8"/>
                <a:stretch>
                  <a:fillRect b="-13333"/>
                </a:stretch>
              </a:blipFill>
            </p:spPr>
            <p:txBody>
              <a:bodyPr/>
              <a:lstStyle/>
              <a:p>
                <a:r>
                  <a:rPr lang="en-US">
                    <a:noFill/>
                  </a:rPr>
                  <a:t> </a:t>
                </a:r>
              </a:p>
            </p:txBody>
          </p:sp>
        </mc:Fallback>
      </mc:AlternateContent>
      <p:sp>
        <p:nvSpPr>
          <p:cNvPr id="10" name="文字方塊 9"/>
          <p:cNvSpPr txBox="1"/>
          <p:nvPr/>
        </p:nvSpPr>
        <p:spPr bwMode="auto">
          <a:xfrm>
            <a:off x="4860032" y="402609"/>
            <a:ext cx="648072" cy="369332"/>
          </a:xfrm>
          <a:prstGeom prst="rect">
            <a:avLst/>
          </a:prstGeom>
          <a:noFill/>
          <a:ln w="9525">
            <a:noFill/>
            <a:miter lim="800000"/>
            <a:headEnd/>
            <a:tailEnd/>
          </a:ln>
        </p:spPr>
        <p:txBody>
          <a:bodyPr wrap="square" rtlCol="0">
            <a:spAutoFit/>
          </a:bodyPr>
          <a:lstStyle/>
          <a:p>
            <a:r>
              <a:rPr lang="zh-TW" altLang="en-US" sz="1800" dirty="0"/>
              <a:t>代入</a:t>
            </a:r>
          </a:p>
        </p:txBody>
      </p:sp>
      <p:sp>
        <p:nvSpPr>
          <p:cNvPr id="11" name="矩形 14">
            <a:extLst>
              <a:ext uri="{FF2B5EF4-FFF2-40B4-BE49-F238E27FC236}">
                <a16:creationId xmlns:a16="http://schemas.microsoft.com/office/drawing/2014/main" id="{18A938E2-A968-0B3E-3DDC-641F710B9749}"/>
              </a:ext>
            </a:extLst>
          </p:cNvPr>
          <p:cNvSpPr>
            <a:spLocks noChangeArrowheads="1"/>
          </p:cNvSpPr>
          <p:nvPr/>
        </p:nvSpPr>
        <p:spPr bwMode="auto">
          <a:xfrm>
            <a:off x="2771800" y="1123986"/>
            <a:ext cx="3911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solidFill>
                  <a:srgbClr val="FF0000"/>
                </a:solidFill>
              </a:rPr>
              <a:t>微分方程式被轉化為</a:t>
            </a:r>
            <a:r>
              <a:rPr lang="zh-TW" altLang="en-US" sz="1800" dirty="0">
                <a:cs typeface="Times New Roman" panose="02020603050405020304" pitchFamily="18" charset="0"/>
              </a:rPr>
              <a:t>本徵值</a:t>
            </a:r>
            <a:r>
              <a:rPr lang="zh-TW" altLang="en-US" sz="1800" dirty="0">
                <a:solidFill>
                  <a:srgbClr val="FF0000"/>
                </a:solidFill>
              </a:rPr>
              <a:t>方程式：</a:t>
            </a:r>
          </a:p>
        </p:txBody>
      </p:sp>
      <mc:AlternateContent xmlns:mc="http://schemas.openxmlformats.org/markup-compatibility/2006" xmlns:a14="http://schemas.microsoft.com/office/drawing/2010/main">
        <mc:Choice Requires="a14">
          <p:sp>
            <p:nvSpPr>
              <p:cNvPr id="12" name="文字方塊 3">
                <a:extLst>
                  <a:ext uri="{FF2B5EF4-FFF2-40B4-BE49-F238E27FC236}">
                    <a16:creationId xmlns:a16="http://schemas.microsoft.com/office/drawing/2014/main" id="{602A74F6-B5D2-111B-D484-80D7F7083624}"/>
                  </a:ext>
                </a:extLst>
              </p:cNvPr>
              <p:cNvSpPr txBox="1"/>
              <p:nvPr/>
            </p:nvSpPr>
            <p:spPr bwMode="auto">
              <a:xfrm>
                <a:off x="5580113" y="341780"/>
                <a:ext cx="1432635" cy="648126"/>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b="0" i="1" smtClean="0">
                                  <a:latin typeface="Cambria Math" panose="02040503050406030204" pitchFamily="18" charset="0"/>
                                </a:rPr>
                              </m:ctrlPr>
                            </m:sSupPr>
                            <m:e>
                              <m:r>
                                <a:rPr lang="en-US" altLang="zh-TW" sz="1800" i="1">
                                  <a:latin typeface="Cambria Math"/>
                                </a:rPr>
                                <m:t>𝑑</m:t>
                              </m:r>
                            </m:e>
                            <m:sup>
                              <m:r>
                                <a:rPr lang="en-US" altLang="zh-TW" sz="1800" b="0" i="1" smtClean="0">
                                  <a:latin typeface="Cambria Math"/>
                                </a:rPr>
                                <m:t>2</m:t>
                              </m:r>
                            </m:sup>
                          </m:sSup>
                          <m:r>
                            <a:rPr lang="en-US" altLang="zh-TW" sz="1800" b="1" i="1" smtClean="0">
                              <a:latin typeface="Cambria Math"/>
                            </a:rPr>
                            <m:t>𝑿</m:t>
                          </m:r>
                        </m:num>
                        <m:den>
                          <m:r>
                            <a:rPr lang="en-US" altLang="zh-TW" sz="1800" b="0" i="1" smtClean="0">
                              <a:latin typeface="Cambria Math"/>
                            </a:rPr>
                            <m:t>𝑑</m:t>
                          </m:r>
                          <m:sSup>
                            <m:sSupPr>
                              <m:ctrlPr>
                                <a:rPr lang="en-US" altLang="zh-TW" sz="1800" b="0" i="1" smtClean="0">
                                  <a:latin typeface="Cambria Math" panose="02040503050406030204" pitchFamily="18" charset="0"/>
                                </a:rPr>
                              </m:ctrlPr>
                            </m:sSupPr>
                            <m:e>
                              <m:r>
                                <a:rPr lang="en-US" altLang="zh-TW" sz="1800" i="1">
                                  <a:latin typeface="Cambria Math"/>
                                </a:rPr>
                                <m:t>𝑡</m:t>
                              </m:r>
                            </m:e>
                            <m:sup>
                              <m:r>
                                <a:rPr lang="en-US" altLang="zh-TW" sz="1800" b="0" i="1" smtClean="0">
                                  <a:latin typeface="Cambria Math"/>
                                </a:rPr>
                                <m:t>2</m:t>
                              </m:r>
                            </m:sup>
                          </m:sSup>
                        </m:den>
                      </m:f>
                      <m:r>
                        <a:rPr lang="en-US" altLang="zh-TW" sz="1800" b="0" i="1" smtClean="0">
                          <a:latin typeface="Cambria Math"/>
                        </a:rPr>
                        <m:t>=</m:t>
                      </m:r>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𝑿</m:t>
                      </m:r>
                    </m:oMath>
                  </m:oMathPara>
                </a14:m>
                <a:endParaRPr lang="zh-TW" altLang="en-US" sz="1800" b="1" i="1" dirty="0"/>
              </a:p>
            </p:txBody>
          </p:sp>
        </mc:Choice>
        <mc:Fallback xmlns="">
          <p:sp>
            <p:nvSpPr>
              <p:cNvPr id="12" name="文字方塊 3">
                <a:extLst>
                  <a:ext uri="{FF2B5EF4-FFF2-40B4-BE49-F238E27FC236}">
                    <a16:creationId xmlns:a16="http://schemas.microsoft.com/office/drawing/2014/main" id="{602A74F6-B5D2-111B-D484-80D7F7083624}"/>
                  </a:ext>
                </a:extLst>
              </p:cNvPr>
              <p:cNvSpPr txBox="1">
                <a:spLocks noRot="1" noChangeAspect="1" noMove="1" noResize="1" noEditPoints="1" noAdjustHandles="1" noChangeArrowheads="1" noChangeShapeType="1" noTextEdit="1"/>
              </p:cNvSpPr>
              <p:nvPr/>
            </p:nvSpPr>
            <p:spPr bwMode="auto">
              <a:xfrm>
                <a:off x="5580113" y="341780"/>
                <a:ext cx="1432635" cy="648126"/>
              </a:xfrm>
              <a:prstGeom prst="rect">
                <a:avLst/>
              </a:prstGeom>
              <a:blipFill>
                <a:blip r:embed="rId9"/>
                <a:stretch>
                  <a:fillRect b="-5769"/>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7179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88640"/>
            <a:ext cx="6192687" cy="525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文字方塊 1"/>
              <p:cNvSpPr txBox="1"/>
              <p:nvPr/>
            </p:nvSpPr>
            <p:spPr bwMode="auto">
              <a:xfrm>
                <a:off x="1187625" y="5507940"/>
                <a:ext cx="5976664" cy="369332"/>
              </a:xfrm>
              <a:prstGeom prst="rect">
                <a:avLst/>
              </a:prstGeom>
              <a:noFill/>
              <a:ln w="9525">
                <a:noFill/>
                <a:miter lim="800000"/>
                <a:headEnd/>
                <a:tailEnd/>
              </a:ln>
            </p:spPr>
            <p:txBody>
              <a:bodyPr wrap="square" rtlCol="0">
                <a:spAutoFit/>
              </a:bodyPr>
              <a:lstStyle/>
              <a:p>
                <a:r>
                  <a:rPr lang="zh-TW" altLang="en-US" sz="1800" dirty="0"/>
                  <a:t>三個頻率分別對應三個不同的</a:t>
                </a:r>
                <a14:m>
                  <m:oMath xmlns:m="http://schemas.openxmlformats.org/officeDocument/2006/math">
                    <m:d>
                      <m:dPr>
                        <m:ctrlPr>
                          <a:rPr lang="en-US" altLang="zh-TW" sz="1800" i="1" smtClean="0">
                            <a:latin typeface="Cambria Math" panose="02040503050406030204" pitchFamily="18" charset="0"/>
                          </a:rPr>
                        </m:ctrlPr>
                      </m:dPr>
                      <m:e>
                        <m:sSub>
                          <m:sSubPr>
                            <m:ctrlPr>
                              <a:rPr lang="en-US" altLang="zh-TW" sz="180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a:rPr>
                              <m:t>1</m:t>
                            </m:r>
                          </m:sub>
                        </m:sSub>
                        <m:r>
                          <a:rPr lang="en-US" altLang="zh-TW" sz="1800" b="0" i="1" smtClean="0">
                            <a:latin typeface="Cambria Math"/>
                          </a:rPr>
                          <m:t>,</m:t>
                        </m:r>
                        <m:sSub>
                          <m:sSubPr>
                            <m:ctrlPr>
                              <a:rPr lang="en-US" altLang="zh-TW" sz="1800" i="1">
                                <a:latin typeface="Cambria Math" panose="02040503050406030204" pitchFamily="18" charset="0"/>
                              </a:rPr>
                            </m:ctrlPr>
                          </m:sSubPr>
                          <m:e>
                            <m:r>
                              <a:rPr lang="en-US" altLang="zh-TW" sz="1800" i="1">
                                <a:latin typeface="Cambria Math"/>
                              </a:rPr>
                              <m:t>𝑎</m:t>
                            </m:r>
                          </m:e>
                          <m:sub>
                            <m:r>
                              <a:rPr lang="en-US" altLang="zh-TW" sz="1800" b="0" i="1" smtClean="0">
                                <a:latin typeface="Cambria Math"/>
                              </a:rPr>
                              <m:t>2</m:t>
                            </m:r>
                          </m:sub>
                        </m:sSub>
                        <m:r>
                          <a:rPr lang="en-US" altLang="zh-TW" sz="1800" b="0" i="1" smtClean="0">
                            <a:latin typeface="Cambria Math"/>
                          </a:rPr>
                          <m:t>,</m:t>
                        </m:r>
                        <m:sSub>
                          <m:sSubPr>
                            <m:ctrlPr>
                              <a:rPr lang="en-US" altLang="zh-TW" sz="1800" i="1">
                                <a:latin typeface="Cambria Math" panose="02040503050406030204" pitchFamily="18" charset="0"/>
                              </a:rPr>
                            </m:ctrlPr>
                          </m:sSubPr>
                          <m:e>
                            <m:r>
                              <a:rPr lang="en-US" altLang="zh-TW" sz="1800" i="1">
                                <a:latin typeface="Cambria Math"/>
                              </a:rPr>
                              <m:t>𝑎</m:t>
                            </m:r>
                          </m:e>
                          <m:sub>
                            <m:r>
                              <a:rPr lang="en-US" altLang="zh-TW" sz="1800" b="0" i="1" smtClean="0">
                                <a:latin typeface="Cambria Math"/>
                              </a:rPr>
                              <m:t>3</m:t>
                            </m:r>
                          </m:sub>
                        </m:sSub>
                      </m:e>
                    </m:d>
                  </m:oMath>
                </a14:m>
                <a:r>
                  <a:rPr lang="zh-TW" altLang="en-US" sz="1800" dirty="0"/>
                  <a:t>模式</a:t>
                </a:r>
                <a:r>
                  <a:rPr lang="en-US" altLang="zh-TW" sz="1800" dirty="0">
                    <a:cs typeface="Times New Roman" panose="02020603050405020304" pitchFamily="18" charset="0"/>
                  </a:rPr>
                  <a:t>mode</a:t>
                </a:r>
                <a:endParaRPr lang="zh-TW" altLang="en-US" sz="1800" dirty="0">
                  <a:cs typeface="Times New Roman" panose="02020603050405020304" pitchFamily="18" charset="0"/>
                </a:endParaRPr>
              </a:p>
            </p:txBody>
          </p:sp>
        </mc:Choice>
        <mc:Fallback xmlns="">
          <p:sp>
            <p:nvSpPr>
              <p:cNvPr id="2" name="文字方塊 1"/>
              <p:cNvSpPr txBox="1">
                <a:spLocks noRot="1" noChangeAspect="1" noMove="1" noResize="1" noEditPoints="1" noAdjustHandles="1" noChangeArrowheads="1" noChangeShapeType="1" noTextEdit="1"/>
              </p:cNvSpPr>
              <p:nvPr/>
            </p:nvSpPr>
            <p:spPr bwMode="auto">
              <a:xfrm>
                <a:off x="1187625" y="5507940"/>
                <a:ext cx="5976664" cy="369332"/>
              </a:xfrm>
              <a:prstGeom prst="rect">
                <a:avLst/>
              </a:prstGeom>
              <a:blipFill>
                <a:blip r:embed="rId3"/>
                <a:stretch>
                  <a:fillRect l="-849" t="-666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bwMode="auto">
              <a:xfrm>
                <a:off x="1247033" y="5944539"/>
                <a:ext cx="3384376" cy="461473"/>
              </a:xfrm>
              <a:prstGeom prst="rect">
                <a:avLst/>
              </a:prstGeom>
              <a:noFill/>
              <a:ln w="9525">
                <a:noFill/>
                <a:miter lim="800000"/>
                <a:headEnd/>
                <a:tailEnd/>
              </a:ln>
            </p:spPr>
            <p:txBody>
              <a:bodyPr wrap="square" rtlCol="0">
                <a:spAutoFit/>
              </a:bodyPr>
              <a:lstStyle/>
              <a:p>
                <a:r>
                  <a:rPr lang="zh-TW" altLang="en-US" sz="1800" dirty="0"/>
                  <a:t>例如</a:t>
                </a:r>
                <a14:m>
                  <m:oMath xmlns:m="http://schemas.openxmlformats.org/officeDocument/2006/math">
                    <m:r>
                      <a:rPr lang="zh-TW" altLang="en-US" sz="1800" i="1">
                        <a:latin typeface="Cambria Math"/>
                        <a:ea typeface="Cambria Math"/>
                      </a:rPr>
                      <m:t>𝜔</m:t>
                    </m:r>
                    <m:r>
                      <a:rPr lang="en-US" altLang="zh-TW" sz="1800" b="0" i="1" smtClean="0">
                        <a:latin typeface="Cambria Math"/>
                        <a:ea typeface="Cambria Math"/>
                      </a:rPr>
                      <m:t>=</m:t>
                    </m:r>
                    <m:f>
                      <m:fPr>
                        <m:ctrlPr>
                          <a:rPr lang="en-US" altLang="zh-TW" sz="1800" b="0" i="1" smtClean="0">
                            <a:latin typeface="Cambria Math" panose="02040503050406030204" pitchFamily="18" charset="0"/>
                            <a:ea typeface="Cambria Math"/>
                          </a:rPr>
                        </m:ctrlPr>
                      </m:fPr>
                      <m:num>
                        <m:sSub>
                          <m:sSubPr>
                            <m:ctrlPr>
                              <a:rPr lang="en-US" altLang="zh-TW" sz="1800" i="1">
                                <a:latin typeface="Cambria Math" panose="02040503050406030204" pitchFamily="18" charset="0"/>
                                <a:ea typeface="Cambria Math"/>
                              </a:rPr>
                            </m:ctrlPr>
                          </m:sSubPr>
                          <m:e>
                            <m:r>
                              <a:rPr lang="zh-TW" altLang="en-US" sz="1800" i="1">
                                <a:latin typeface="Cambria Math"/>
                                <a:ea typeface="Cambria Math"/>
                              </a:rPr>
                              <m:t>𝜔</m:t>
                            </m:r>
                          </m:e>
                          <m:sub>
                            <m:r>
                              <a:rPr lang="en-US" altLang="zh-TW" sz="1800" i="1">
                                <a:latin typeface="Cambria Math"/>
                                <a:ea typeface="Cambria Math"/>
                              </a:rPr>
                              <m:t>0</m:t>
                            </m:r>
                          </m:sub>
                        </m:sSub>
                      </m:num>
                      <m:den>
                        <m:r>
                          <a:rPr lang="en-US" altLang="zh-TW" sz="1800" b="0" i="1" smtClean="0">
                            <a:latin typeface="Cambria Math"/>
                            <a:ea typeface="Cambria Math"/>
                          </a:rPr>
                          <m:t>4</m:t>
                        </m:r>
                      </m:den>
                    </m:f>
                    <m:r>
                      <a:rPr lang="zh-TW" altLang="en-US" sz="1800" b="0" i="1" smtClean="0">
                        <a:latin typeface="Cambria Math"/>
                        <a:ea typeface="Cambria Math"/>
                      </a:rPr>
                      <m:t>時，</m:t>
                    </m:r>
                    <m:r>
                      <a:rPr lang="en-US" altLang="zh-TW" sz="1800" b="0" i="1" smtClean="0">
                        <a:latin typeface="Cambria Math"/>
                        <a:ea typeface="Cambria Math"/>
                      </a:rPr>
                      <m:t>𝑎</m:t>
                    </m:r>
                    <m:r>
                      <a:rPr lang="en-US" altLang="zh-TW" sz="1800" b="0" i="1" smtClean="0">
                        <a:latin typeface="Cambria Math"/>
                        <a:ea typeface="Cambria Math"/>
                      </a:rPr>
                      <m:t>=</m:t>
                    </m:r>
                    <m:d>
                      <m:dPr>
                        <m:ctrlPr>
                          <a:rPr lang="en-US" altLang="zh-TW" sz="1800" i="1">
                            <a:latin typeface="Cambria Math" panose="02040503050406030204" pitchFamily="18" charset="0"/>
                          </a:rPr>
                        </m:ctrlPr>
                      </m:dPr>
                      <m:e>
                        <m:r>
                          <a:rPr lang="en-US" altLang="zh-TW" sz="1800" b="0" i="1" smtClean="0">
                            <a:latin typeface="Cambria Math"/>
                          </a:rPr>
                          <m:t>1</m:t>
                        </m:r>
                        <m:r>
                          <a:rPr lang="en-US" altLang="zh-TW" sz="1800" i="1">
                            <a:latin typeface="Cambria Math"/>
                          </a:rPr>
                          <m:t>,</m:t>
                        </m:r>
                        <m:r>
                          <a:rPr lang="en-US" altLang="zh-TW" sz="1800" b="0" i="1" smtClean="0">
                            <a:latin typeface="Cambria Math"/>
                          </a:rPr>
                          <m:t>0</m:t>
                        </m:r>
                        <m:r>
                          <a:rPr lang="en-US" altLang="zh-TW" sz="1800" i="1">
                            <a:latin typeface="Cambria Math"/>
                          </a:rPr>
                          <m:t>,</m:t>
                        </m:r>
                        <m:r>
                          <a:rPr lang="en-US" altLang="zh-TW" sz="1800" b="0" i="1" smtClean="0">
                            <a:latin typeface="Cambria Math"/>
                          </a:rPr>
                          <m:t>−1</m:t>
                        </m:r>
                        <m:r>
                          <a:rPr lang="en-US" altLang="zh-TW" sz="1800" i="1" smtClean="0">
                            <a:latin typeface="Cambria Math"/>
                          </a:rPr>
                          <m:t> </m:t>
                        </m:r>
                      </m:e>
                    </m:d>
                  </m:oMath>
                </a14:m>
                <a:endParaRPr lang="zh-TW" altLang="en-US" sz="1800" dirty="0"/>
              </a:p>
            </p:txBody>
          </p:sp>
        </mc:Choice>
        <mc:Fallback xmlns="">
          <p:sp>
            <p:nvSpPr>
              <p:cNvPr id="3" name="文字方塊 2"/>
              <p:cNvSpPr txBox="1">
                <a:spLocks noRot="1" noChangeAspect="1" noMove="1" noResize="1" noEditPoints="1" noAdjustHandles="1" noChangeArrowheads="1" noChangeShapeType="1" noTextEdit="1"/>
              </p:cNvSpPr>
              <p:nvPr/>
            </p:nvSpPr>
            <p:spPr bwMode="auto">
              <a:xfrm>
                <a:off x="1247033" y="5944539"/>
                <a:ext cx="3384376" cy="461473"/>
              </a:xfrm>
              <a:prstGeom prst="rect">
                <a:avLst/>
              </a:prstGeom>
              <a:blipFill>
                <a:blip r:embed="rId4"/>
                <a:stretch>
                  <a:fillRect l="-1498" b="-5405"/>
                </a:stretch>
              </a:blipFill>
              <a:ln w="9525">
                <a:noFill/>
                <a:miter lim="800000"/>
                <a:headEnd/>
                <a:tailEnd/>
              </a:ln>
            </p:spPr>
            <p:txBody>
              <a:bodyPr/>
              <a:lstStyle/>
              <a:p>
                <a:r>
                  <a:rPr lang="en-US">
                    <a:noFill/>
                  </a:rPr>
                  <a:t> </a:t>
                </a:r>
              </a:p>
            </p:txBody>
          </p:sp>
        </mc:Fallback>
      </mc:AlternateContent>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14" t="27390" r="24082" b="48031"/>
          <a:stretch/>
        </p:blipFill>
        <p:spPr bwMode="auto">
          <a:xfrm>
            <a:off x="4631409" y="5944539"/>
            <a:ext cx="2574308" cy="60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單箭頭接點 5"/>
          <p:cNvCxnSpPr/>
          <p:nvPr/>
        </p:nvCxnSpPr>
        <p:spPr>
          <a:xfrm>
            <a:off x="4788024" y="6669360"/>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H="1">
            <a:off x="6372200" y="6669360"/>
            <a:ext cx="69246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14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652588"/>
            <a:ext cx="78486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387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4624"/>
            <a:ext cx="6248912" cy="671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59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933056"/>
            <a:ext cx="4630290" cy="184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841"/>
          <a:stretch/>
        </p:blipFill>
        <p:spPr bwMode="auto">
          <a:xfrm>
            <a:off x="1691680" y="1484784"/>
            <a:ext cx="6248912" cy="202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57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3B273C7-8361-99CB-F312-F4721662FD1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142A37-F02A-8E5C-080C-BFE1E877B669}"/>
              </a:ext>
            </a:extLst>
          </p:cNvPr>
          <p:cNvPicPr>
            <a:picLocks noChangeAspect="1"/>
          </p:cNvPicPr>
          <p:nvPr/>
        </p:nvPicPr>
        <p:blipFill>
          <a:blip r:embed="rId2"/>
          <a:srcRect l="15275" t="20549" r="15151" b="36771"/>
          <a:stretch>
            <a:fillRect/>
          </a:stretch>
        </p:blipFill>
        <p:spPr>
          <a:xfrm>
            <a:off x="1259632" y="360513"/>
            <a:ext cx="4707393" cy="1614632"/>
          </a:xfrm>
          <a:prstGeom prst="rect">
            <a:avLst/>
          </a:prstGeom>
        </p:spPr>
      </p:pic>
      <mc:AlternateContent xmlns:mc="http://schemas.openxmlformats.org/markup-compatibility/2006" xmlns:a14="http://schemas.microsoft.com/office/drawing/2010/main">
        <mc:Choice Requires="a14">
          <p:sp>
            <p:nvSpPr>
              <p:cNvPr id="4" name="文字方塊 13">
                <a:extLst>
                  <a:ext uri="{FF2B5EF4-FFF2-40B4-BE49-F238E27FC236}">
                    <a16:creationId xmlns:a16="http://schemas.microsoft.com/office/drawing/2014/main" id="{C943D427-4419-7C99-B1EF-F6000919FC21}"/>
                  </a:ext>
                </a:extLst>
              </p:cNvPr>
              <p:cNvSpPr txBox="1"/>
              <p:nvPr/>
            </p:nvSpPr>
            <p:spPr bwMode="auto">
              <a:xfrm>
                <a:off x="1267616" y="2169081"/>
                <a:ext cx="3228896"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TW" sz="1800" i="1" smtClean="0">
                              <a:latin typeface="Cambria Math" panose="02040503050406030204" pitchFamily="18" charset="0"/>
                            </a:rPr>
                          </m:ctrlPr>
                        </m:sSubPr>
                        <m:e>
                          <m:r>
                            <a:rPr kumimoji="1" lang="en-US" altLang="zh-TW" sz="1800" b="0" i="1" smtClean="0">
                              <a:latin typeface="Cambria Math" panose="02040503050406030204" pitchFamily="18" charset="0"/>
                            </a:rPr>
                            <m:t>𝑚</m:t>
                          </m:r>
                        </m:e>
                        <m:sub>
                          <m:r>
                            <a:rPr kumimoji="1" lang="en-US" altLang="zh-TW" sz="1800" b="0" i="1" smtClean="0">
                              <a:latin typeface="Cambria Math" panose="02040503050406030204" pitchFamily="18" charset="0"/>
                            </a:rPr>
                            <m:t>1</m:t>
                          </m:r>
                        </m:sub>
                      </m:sSub>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d>
                        <m:dPr>
                          <m:ctrlPr>
                            <a:rPr kumimoji="1" lang="en-US" altLang="zh-TW" sz="1800" b="0" i="1" smtClean="0">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4" name="文字方塊 13">
                <a:extLst>
                  <a:ext uri="{FF2B5EF4-FFF2-40B4-BE49-F238E27FC236}">
                    <a16:creationId xmlns:a16="http://schemas.microsoft.com/office/drawing/2014/main" id="{C943D427-4419-7C99-B1EF-F6000919FC21}"/>
                  </a:ext>
                </a:extLst>
              </p:cNvPr>
              <p:cNvSpPr txBox="1">
                <a:spLocks noRot="1" noChangeAspect="1" noMove="1" noResize="1" noEditPoints="1" noAdjustHandles="1" noChangeArrowheads="1" noChangeShapeType="1" noTextEdit="1"/>
              </p:cNvSpPr>
              <p:nvPr/>
            </p:nvSpPr>
            <p:spPr bwMode="auto">
              <a:xfrm>
                <a:off x="1267616" y="2169081"/>
                <a:ext cx="3228896" cy="555793"/>
              </a:xfrm>
              <a:prstGeom prst="rect">
                <a:avLst/>
              </a:prstGeom>
              <a:blipFill>
                <a:blip r:embed="rId3"/>
                <a:stretch>
                  <a:fillRect l="-391"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13">
                <a:extLst>
                  <a:ext uri="{FF2B5EF4-FFF2-40B4-BE49-F238E27FC236}">
                    <a16:creationId xmlns:a16="http://schemas.microsoft.com/office/drawing/2014/main" id="{7F409EDB-81F0-876E-5D59-C2812F54009B}"/>
                  </a:ext>
                </a:extLst>
              </p:cNvPr>
              <p:cNvSpPr txBox="1"/>
              <p:nvPr/>
            </p:nvSpPr>
            <p:spPr bwMode="auto">
              <a:xfrm>
                <a:off x="1259632" y="2928724"/>
                <a:ext cx="3071738"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TW" sz="1800" i="1" smtClean="0">
                              <a:latin typeface="Cambria Math" panose="02040503050406030204" pitchFamily="18" charset="0"/>
                            </a:rPr>
                          </m:ctrlPr>
                        </m:sSubPr>
                        <m:e>
                          <m:r>
                            <a:rPr kumimoji="1" lang="en-US" altLang="zh-TW" sz="1800" b="0" i="1" smtClean="0">
                              <a:latin typeface="Cambria Math" panose="02040503050406030204" pitchFamily="18" charset="0"/>
                            </a:rPr>
                            <m:t>𝑚</m:t>
                          </m:r>
                        </m:e>
                        <m:sub>
                          <m:r>
                            <a:rPr kumimoji="1" lang="en-US" altLang="zh-TW" sz="1800" b="0" i="1" smtClean="0">
                              <a:latin typeface="Cambria Math" panose="02040503050406030204" pitchFamily="18" charset="0"/>
                            </a:rPr>
                            <m:t>2</m:t>
                          </m:r>
                        </m:sub>
                      </m:sSub>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3</m:t>
                                  </m:r>
                                </m:sub>
                              </m:sSub>
                            </m:e>
                          </m:d>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5" name="文字方塊 13">
                <a:extLst>
                  <a:ext uri="{FF2B5EF4-FFF2-40B4-BE49-F238E27FC236}">
                    <a16:creationId xmlns:a16="http://schemas.microsoft.com/office/drawing/2014/main" id="{7F409EDB-81F0-876E-5D59-C2812F54009B}"/>
                  </a:ext>
                </a:extLst>
              </p:cNvPr>
              <p:cNvSpPr txBox="1">
                <a:spLocks noRot="1" noChangeAspect="1" noMove="1" noResize="1" noEditPoints="1" noAdjustHandles="1" noChangeArrowheads="1" noChangeShapeType="1" noTextEdit="1"/>
              </p:cNvSpPr>
              <p:nvPr/>
            </p:nvSpPr>
            <p:spPr bwMode="auto">
              <a:xfrm>
                <a:off x="1259632" y="2928724"/>
                <a:ext cx="3071738" cy="555793"/>
              </a:xfrm>
              <a:prstGeom prst="rect">
                <a:avLst/>
              </a:prstGeom>
              <a:blipFill>
                <a:blip r:embed="rId4"/>
                <a:stretch>
                  <a:fillRect l="-823"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字方塊 4">
                <a:extLst>
                  <a:ext uri="{FF2B5EF4-FFF2-40B4-BE49-F238E27FC236}">
                    <a16:creationId xmlns:a16="http://schemas.microsoft.com/office/drawing/2014/main" id="{9D62779A-5B29-D589-1A00-B345D648BBED}"/>
                  </a:ext>
                </a:extLst>
              </p:cNvPr>
              <p:cNvSpPr txBox="1"/>
              <p:nvPr/>
            </p:nvSpPr>
            <p:spPr bwMode="auto">
              <a:xfrm>
                <a:off x="1267511" y="4531035"/>
                <a:ext cx="1575047" cy="378245"/>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panose="02040503050406030204" pitchFamily="18" charset="0"/>
                            </a:rPr>
                            <m:t>1</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oMath>
                  </m:oMathPara>
                </a14:m>
                <a:endParaRPr lang="zh-TW" altLang="en-US" sz="1800" dirty="0"/>
              </a:p>
            </p:txBody>
          </p:sp>
        </mc:Choice>
        <mc:Fallback xmlns="">
          <p:sp>
            <p:nvSpPr>
              <p:cNvPr id="8" name="文字方塊 4">
                <a:extLst>
                  <a:ext uri="{FF2B5EF4-FFF2-40B4-BE49-F238E27FC236}">
                    <a16:creationId xmlns:a16="http://schemas.microsoft.com/office/drawing/2014/main" id="{9D62779A-5B29-D589-1A00-B345D648BBED}"/>
                  </a:ext>
                </a:extLst>
              </p:cNvPr>
              <p:cNvSpPr txBox="1">
                <a:spLocks noRot="1" noChangeAspect="1" noMove="1" noResize="1" noEditPoints="1" noAdjustHandles="1" noChangeArrowheads="1" noChangeShapeType="1" noTextEdit="1"/>
              </p:cNvSpPr>
              <p:nvPr/>
            </p:nvSpPr>
            <p:spPr bwMode="auto">
              <a:xfrm>
                <a:off x="1267511" y="4531035"/>
                <a:ext cx="1575047" cy="378245"/>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字方塊 4">
                <a:extLst>
                  <a:ext uri="{FF2B5EF4-FFF2-40B4-BE49-F238E27FC236}">
                    <a16:creationId xmlns:a16="http://schemas.microsoft.com/office/drawing/2014/main" id="{B3D6137F-5356-6CAB-2F63-4C023ED0CD3F}"/>
                  </a:ext>
                </a:extLst>
              </p:cNvPr>
              <p:cNvSpPr txBox="1"/>
              <p:nvPr/>
            </p:nvSpPr>
            <p:spPr bwMode="auto">
              <a:xfrm>
                <a:off x="2931679" y="4531035"/>
                <a:ext cx="1640321" cy="378245"/>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2</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panose="02040503050406030204" pitchFamily="18" charset="0"/>
                            </a:rPr>
                            <m:t>2</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oMath>
                  </m:oMathPara>
                </a14:m>
                <a:endParaRPr lang="zh-TW" altLang="en-US" sz="1800" dirty="0"/>
              </a:p>
            </p:txBody>
          </p:sp>
        </mc:Choice>
        <mc:Fallback xmlns="">
          <p:sp>
            <p:nvSpPr>
              <p:cNvPr id="9" name="文字方塊 4">
                <a:extLst>
                  <a:ext uri="{FF2B5EF4-FFF2-40B4-BE49-F238E27FC236}">
                    <a16:creationId xmlns:a16="http://schemas.microsoft.com/office/drawing/2014/main" id="{B3D6137F-5356-6CAB-2F63-4C023ED0CD3F}"/>
                  </a:ext>
                </a:extLst>
              </p:cNvPr>
              <p:cNvSpPr txBox="1">
                <a:spLocks noRot="1" noChangeAspect="1" noMove="1" noResize="1" noEditPoints="1" noAdjustHandles="1" noChangeArrowheads="1" noChangeShapeType="1" noTextEdit="1"/>
              </p:cNvSpPr>
              <p:nvPr/>
            </p:nvSpPr>
            <p:spPr bwMode="auto">
              <a:xfrm>
                <a:off x="2931679" y="4531035"/>
                <a:ext cx="1640321" cy="378245"/>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5CFC837-4C9C-EDAD-41E0-8E4E0882A159}"/>
                  </a:ext>
                </a:extLst>
              </p:cNvPr>
              <p:cNvSpPr txBox="1"/>
              <p:nvPr/>
            </p:nvSpPr>
            <p:spPr bwMode="auto">
              <a:xfrm>
                <a:off x="1259632" y="3645024"/>
                <a:ext cx="591264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All terms are linear in </a:t>
                </a:r>
                <a14:m>
                  <m:oMath xmlns:m="http://schemas.openxmlformats.org/officeDocument/2006/math">
                    <m:r>
                      <a:rPr lang="en-US" sz="1800" i="1" dirty="0" smtClean="0">
                        <a:latin typeface="Cambria Math" panose="02040503050406030204" pitchFamily="18" charset="0"/>
                      </a:rPr>
                      <m:t>𝑥</m:t>
                    </m:r>
                  </m:oMath>
                </a14:m>
                <a:r>
                  <a:rPr lang="en-US" sz="1800" dirty="0"/>
                  <a:t>’s. Systems of 2</a:t>
                </a:r>
                <a:r>
                  <a:rPr lang="en-US" sz="1800" baseline="30000" dirty="0"/>
                  <a:t>nd</a:t>
                </a:r>
                <a:r>
                  <a:rPr lang="en-US" sz="1800" dirty="0"/>
                  <a:t> order linear ODE.</a:t>
                </a:r>
              </a:p>
            </p:txBody>
          </p:sp>
        </mc:Choice>
        <mc:Fallback xmlns="">
          <p:sp>
            <p:nvSpPr>
              <p:cNvPr id="3" name="TextBox 2">
                <a:extLst>
                  <a:ext uri="{FF2B5EF4-FFF2-40B4-BE49-F238E27FC236}">
                    <a16:creationId xmlns:a16="http://schemas.microsoft.com/office/drawing/2014/main" id="{95CFC837-4C9C-EDAD-41E0-8E4E0882A159}"/>
                  </a:ext>
                </a:extLst>
              </p:cNvPr>
              <p:cNvSpPr txBox="1">
                <a:spLocks noRot="1" noChangeAspect="1" noMove="1" noResize="1" noEditPoints="1" noAdjustHandles="1" noChangeArrowheads="1" noChangeShapeType="1" noTextEdit="1"/>
              </p:cNvSpPr>
              <p:nvPr/>
            </p:nvSpPr>
            <p:spPr bwMode="auto">
              <a:xfrm>
                <a:off x="1259632" y="3645024"/>
                <a:ext cx="5912640" cy="369332"/>
              </a:xfrm>
              <a:prstGeom prst="rect">
                <a:avLst/>
              </a:prstGeom>
              <a:blipFill>
                <a:blip r:embed="rId7"/>
                <a:stretch>
                  <a:fillRect l="-858" t="-10000"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矩形 4">
                <a:extLst>
                  <a:ext uri="{FF2B5EF4-FFF2-40B4-BE49-F238E27FC236}">
                    <a16:creationId xmlns:a16="http://schemas.microsoft.com/office/drawing/2014/main" id="{7233D1F6-4268-12E8-5E79-74E833DFD161}"/>
                  </a:ext>
                </a:extLst>
              </p:cNvPr>
              <p:cNvSpPr>
                <a:spLocks noChangeArrowheads="1"/>
              </p:cNvSpPr>
              <p:nvPr/>
            </p:nvSpPr>
            <p:spPr bwMode="auto">
              <a:xfrm>
                <a:off x="1273528" y="4003858"/>
                <a:ext cx="2387577" cy="381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t>先設</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panose="02040503050406030204" pitchFamily="18" charset="0"/>
                          </a:rPr>
                          <m:t>1,</m:t>
                        </m:r>
                        <m:r>
                          <a:rPr lang="en-US" altLang="zh-TW" sz="1800" i="1">
                            <a:latin typeface="Cambria Math" panose="02040503050406030204" pitchFamily="18" charset="0"/>
                          </a:rPr>
                          <m:t>2</m:t>
                        </m:r>
                      </m:sub>
                    </m:sSub>
                  </m:oMath>
                </a14:m>
                <a:r>
                  <a:rPr lang="zh-TW" altLang="en-US" sz="1800" dirty="0"/>
                  <a:t>推廣為複數：</a:t>
                </a:r>
              </a:p>
            </p:txBody>
          </p:sp>
        </mc:Choice>
        <mc:Fallback xmlns="">
          <p:sp>
            <p:nvSpPr>
              <p:cNvPr id="6" name="矩形 4">
                <a:extLst>
                  <a:ext uri="{FF2B5EF4-FFF2-40B4-BE49-F238E27FC236}">
                    <a16:creationId xmlns:a16="http://schemas.microsoft.com/office/drawing/2014/main" id="{7233D1F6-4268-12E8-5E79-74E833DFD161}"/>
                  </a:ext>
                </a:extLst>
              </p:cNvPr>
              <p:cNvSpPr>
                <a:spLocks noRot="1" noChangeAspect="1" noMove="1" noResize="1" noEditPoints="1" noAdjustHandles="1" noChangeArrowheads="1" noChangeShapeType="1" noTextEdit="1"/>
              </p:cNvSpPr>
              <p:nvPr/>
            </p:nvSpPr>
            <p:spPr bwMode="auto">
              <a:xfrm>
                <a:off x="1273528" y="4003858"/>
                <a:ext cx="2387577" cy="381515"/>
              </a:xfrm>
              <a:prstGeom prst="rect">
                <a:avLst/>
              </a:prstGeom>
              <a:blipFill>
                <a:blip r:embed="rId8"/>
                <a:stretch>
                  <a:fillRect l="-2116" t="-9677" r="-1058" b="-161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文字方塊 9">
            <a:extLst>
              <a:ext uri="{FF2B5EF4-FFF2-40B4-BE49-F238E27FC236}">
                <a16:creationId xmlns:a16="http://schemas.microsoft.com/office/drawing/2014/main" id="{66DD03EC-1DDE-B5A1-98D8-3926A30239BC}"/>
              </a:ext>
            </a:extLst>
          </p:cNvPr>
          <p:cNvSpPr txBox="1">
            <a:spLocks noChangeArrowheads="1"/>
          </p:cNvSpPr>
          <p:nvPr/>
        </p:nvSpPr>
        <p:spPr bwMode="auto">
          <a:xfrm>
            <a:off x="3545025" y="4010465"/>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50000"/>
              </a:spcBef>
              <a:buFontTx/>
              <a:buNone/>
            </a:pPr>
            <a:r>
              <a:rPr lang="zh-TW" altLang="en-US" sz="1800" dirty="0"/>
              <a:t>猜解並代入</a:t>
            </a:r>
          </a:p>
        </p:txBody>
      </p:sp>
      <mc:AlternateContent xmlns:mc="http://schemas.openxmlformats.org/markup-compatibility/2006" xmlns:a14="http://schemas.microsoft.com/office/drawing/2010/main">
        <mc:Choice Requires="a14">
          <p:sp>
            <p:nvSpPr>
              <p:cNvPr id="11" name="文字方塊 13">
                <a:extLst>
                  <a:ext uri="{FF2B5EF4-FFF2-40B4-BE49-F238E27FC236}">
                    <a16:creationId xmlns:a16="http://schemas.microsoft.com/office/drawing/2014/main" id="{36A3A643-80C2-F73A-7EE0-EF6FA4F28126}"/>
                  </a:ext>
                </a:extLst>
              </p:cNvPr>
              <p:cNvSpPr txBox="1"/>
              <p:nvPr/>
            </p:nvSpPr>
            <p:spPr bwMode="auto">
              <a:xfrm>
                <a:off x="4940024" y="2169081"/>
                <a:ext cx="2880276" cy="601127"/>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kumimoji="1" lang="en-US" altLang="zh-TW" sz="1800" b="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1" name="文字方塊 13">
                <a:extLst>
                  <a:ext uri="{FF2B5EF4-FFF2-40B4-BE49-F238E27FC236}">
                    <a16:creationId xmlns:a16="http://schemas.microsoft.com/office/drawing/2014/main" id="{36A3A643-80C2-F73A-7EE0-EF6FA4F28126}"/>
                  </a:ext>
                </a:extLst>
              </p:cNvPr>
              <p:cNvSpPr txBox="1">
                <a:spLocks noRot="1" noChangeAspect="1" noMove="1" noResize="1" noEditPoints="1" noAdjustHandles="1" noChangeArrowheads="1" noChangeShapeType="1" noTextEdit="1"/>
              </p:cNvSpPr>
              <p:nvPr/>
            </p:nvSpPr>
            <p:spPr bwMode="auto">
              <a:xfrm>
                <a:off x="4940024" y="2169081"/>
                <a:ext cx="2880276" cy="601127"/>
              </a:xfrm>
              <a:prstGeom prst="rect">
                <a:avLst/>
              </a:prstGeom>
              <a:blipFill>
                <a:blip r:embed="rId9"/>
                <a:stretch>
                  <a:fillRect l="-1316"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字方塊 13">
                <a:extLst>
                  <a:ext uri="{FF2B5EF4-FFF2-40B4-BE49-F238E27FC236}">
                    <a16:creationId xmlns:a16="http://schemas.microsoft.com/office/drawing/2014/main" id="{6CEF40CC-3D05-7EF4-8127-E287E5D96309}"/>
                  </a:ext>
                </a:extLst>
              </p:cNvPr>
              <p:cNvSpPr txBox="1"/>
              <p:nvPr/>
            </p:nvSpPr>
            <p:spPr bwMode="auto">
              <a:xfrm>
                <a:off x="4932040" y="2928724"/>
                <a:ext cx="2684646" cy="601127"/>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b="0" i="1" smtClean="0">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b="0" i="1" smtClean="0">
                                      <a:latin typeface="Cambria Math" panose="02040503050406030204" pitchFamily="18" charset="0"/>
                                    </a:rPr>
                                    <m:t>2</m:t>
                                  </m:r>
                                </m:sub>
                              </m:sSub>
                            </m:den>
                          </m:f>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2" name="文字方塊 13">
                <a:extLst>
                  <a:ext uri="{FF2B5EF4-FFF2-40B4-BE49-F238E27FC236}">
                    <a16:creationId xmlns:a16="http://schemas.microsoft.com/office/drawing/2014/main" id="{6CEF40CC-3D05-7EF4-8127-E287E5D96309}"/>
                  </a:ext>
                </a:extLst>
              </p:cNvPr>
              <p:cNvSpPr txBox="1">
                <a:spLocks noRot="1" noChangeAspect="1" noMove="1" noResize="1" noEditPoints="1" noAdjustHandles="1" noChangeArrowheads="1" noChangeShapeType="1" noTextEdit="1"/>
              </p:cNvSpPr>
              <p:nvPr/>
            </p:nvSpPr>
            <p:spPr bwMode="auto">
              <a:xfrm>
                <a:off x="4932040" y="2928724"/>
                <a:ext cx="2684646" cy="601127"/>
              </a:xfrm>
              <a:prstGeom prst="rect">
                <a:avLst/>
              </a:prstGeom>
              <a:blipFill>
                <a:blip r:embed="rId10"/>
                <a:stretch>
                  <a:fillRect l="-1887"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字方塊 13">
                <a:extLst>
                  <a:ext uri="{FF2B5EF4-FFF2-40B4-BE49-F238E27FC236}">
                    <a16:creationId xmlns:a16="http://schemas.microsoft.com/office/drawing/2014/main" id="{12FE6716-3E25-613D-F779-399B4DA053E4}"/>
                  </a:ext>
                </a:extLst>
              </p:cNvPr>
              <p:cNvSpPr txBox="1"/>
              <p:nvPr/>
            </p:nvSpPr>
            <p:spPr bwMode="auto">
              <a:xfrm>
                <a:off x="1275495" y="5152971"/>
                <a:ext cx="3949864"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en-US" altLang="zh-TW" sz="1800" i="1" smtClean="0">
                              <a:latin typeface="Cambria Math" panose="02040503050406030204" pitchFamily="18" charset="0"/>
                              <a:ea typeface="Cambria Math" panose="02040503050406030204" pitchFamily="18" charset="0"/>
                            </a:rPr>
                            <m:t>𝜔</m:t>
                          </m:r>
                        </m:e>
                        <m:sup>
                          <m:r>
                            <a:rPr lang="en-US" altLang="zh-TW" sz="1800" b="0" i="1" smtClean="0">
                              <a:latin typeface="Cambria Math" panose="02040503050406030204" pitchFamily="18" charset="0"/>
                              <a:ea typeface="Cambria Math"/>
                            </a:rPr>
                            <m:t>2</m:t>
                          </m:r>
                        </m:sup>
                      </m:s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r>
                        <a:rPr kumimoji="1" lang="en-US" altLang="zh-TW" sz="1800" b="0" i="1" smtClean="0">
                          <a:latin typeface="Cambria Math" panose="02040503050406030204" pitchFamily="18" charset="0"/>
                        </a:rPr>
                        <m:t>=</m:t>
                      </m:r>
                      <m:f>
                        <m:fPr>
                          <m:ctrlPr>
                            <a:rPr kumimoji="1" lang="en-US" altLang="zh-TW" sz="1800" b="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oMath>
                  </m:oMathPara>
                </a14:m>
                <a:endParaRPr kumimoji="1" lang="zh-TW" altLang="en-US" sz="1800" dirty="0"/>
              </a:p>
            </p:txBody>
          </p:sp>
        </mc:Choice>
        <mc:Fallback xmlns="">
          <p:sp>
            <p:nvSpPr>
              <p:cNvPr id="13" name="文字方塊 13">
                <a:extLst>
                  <a:ext uri="{FF2B5EF4-FFF2-40B4-BE49-F238E27FC236}">
                    <a16:creationId xmlns:a16="http://schemas.microsoft.com/office/drawing/2014/main" id="{12FE6716-3E25-613D-F779-399B4DA053E4}"/>
                  </a:ext>
                </a:extLst>
              </p:cNvPr>
              <p:cNvSpPr txBox="1">
                <a:spLocks noRot="1" noChangeAspect="1" noMove="1" noResize="1" noEditPoints="1" noAdjustHandles="1" noChangeArrowheads="1" noChangeShapeType="1" noTextEdit="1"/>
              </p:cNvSpPr>
              <p:nvPr/>
            </p:nvSpPr>
            <p:spPr bwMode="auto">
              <a:xfrm>
                <a:off x="1275495" y="5152971"/>
                <a:ext cx="3949864" cy="571247"/>
              </a:xfrm>
              <a:prstGeom prst="rect">
                <a:avLst/>
              </a:prstGeom>
              <a:blipFill>
                <a:blip r:embed="rId11"/>
                <a:stretch>
                  <a:fillRect l="-321" t="-2174"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3E0756A7-13B6-5C75-0D23-AEA77462010A}"/>
                  </a:ext>
                </a:extLst>
              </p:cNvPr>
              <p:cNvSpPr txBox="1"/>
              <p:nvPr/>
            </p:nvSpPr>
            <p:spPr bwMode="auto">
              <a:xfrm>
                <a:off x="1275495" y="5887695"/>
                <a:ext cx="4177426"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b="0" i="1" smtClean="0">
                                  <a:latin typeface="Cambria Math" panose="02040503050406030204" pitchFamily="18" charset="0"/>
                                </a:rPr>
                                <m:t>2</m:t>
                              </m:r>
                            </m:sub>
                          </m:sSub>
                        </m:den>
                      </m:f>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4" name="文字方塊 13">
                <a:extLst>
                  <a:ext uri="{FF2B5EF4-FFF2-40B4-BE49-F238E27FC236}">
                    <a16:creationId xmlns:a16="http://schemas.microsoft.com/office/drawing/2014/main" id="{3E0756A7-13B6-5C75-0D23-AEA77462010A}"/>
                  </a:ext>
                </a:extLst>
              </p:cNvPr>
              <p:cNvSpPr txBox="1">
                <a:spLocks noRot="1" noChangeAspect="1" noMove="1" noResize="1" noEditPoints="1" noAdjustHandles="1" noChangeArrowheads="1" noChangeShapeType="1" noTextEdit="1"/>
              </p:cNvSpPr>
              <p:nvPr/>
            </p:nvSpPr>
            <p:spPr bwMode="auto">
              <a:xfrm>
                <a:off x="1275495" y="5887695"/>
                <a:ext cx="4177426" cy="571247"/>
              </a:xfrm>
              <a:prstGeom prst="rect">
                <a:avLst/>
              </a:prstGeom>
              <a:blipFill>
                <a:blip r:embed="rId12"/>
                <a:stretch>
                  <a:fillRect l="-303" t="-2174"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字方塊 13">
                <a:extLst>
                  <a:ext uri="{FF2B5EF4-FFF2-40B4-BE49-F238E27FC236}">
                    <a16:creationId xmlns:a16="http://schemas.microsoft.com/office/drawing/2014/main" id="{DE7A87C6-E16C-A277-30DF-F760570E1DAF}"/>
                  </a:ext>
                </a:extLst>
              </p:cNvPr>
              <p:cNvSpPr txBox="1"/>
              <p:nvPr/>
            </p:nvSpPr>
            <p:spPr bwMode="auto">
              <a:xfrm>
                <a:off x="5652120" y="5142927"/>
                <a:ext cx="2721258"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smtClean="0">
                              <a:latin typeface="Cambria Math" panose="02040503050406030204" pitchFamily="18" charset="0"/>
                              <a:ea typeface="Cambria Math" panose="02040503050406030204" pitchFamily="18" charset="0"/>
                            </a:rPr>
                            <m:t>𝜔</m:t>
                          </m:r>
                        </m:e>
                        <m:sup>
                          <m:r>
                            <a:rPr lang="en-US" altLang="zh-TW" sz="1800" b="0" i="1" smtClean="0">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oMath>
                  </m:oMathPara>
                </a14:m>
                <a:endParaRPr kumimoji="1" lang="zh-TW" altLang="en-US" sz="1800" dirty="0"/>
              </a:p>
            </p:txBody>
          </p:sp>
        </mc:Choice>
        <mc:Fallback xmlns="">
          <p:sp>
            <p:nvSpPr>
              <p:cNvPr id="15" name="文字方塊 13">
                <a:extLst>
                  <a:ext uri="{FF2B5EF4-FFF2-40B4-BE49-F238E27FC236}">
                    <a16:creationId xmlns:a16="http://schemas.microsoft.com/office/drawing/2014/main" id="{DE7A87C6-E16C-A277-30DF-F760570E1DAF}"/>
                  </a:ext>
                </a:extLst>
              </p:cNvPr>
              <p:cNvSpPr txBox="1">
                <a:spLocks noRot="1" noChangeAspect="1" noMove="1" noResize="1" noEditPoints="1" noAdjustHandles="1" noChangeArrowheads="1" noChangeShapeType="1" noTextEdit="1"/>
              </p:cNvSpPr>
              <p:nvPr/>
            </p:nvSpPr>
            <p:spPr bwMode="auto">
              <a:xfrm>
                <a:off x="5652120" y="5142927"/>
                <a:ext cx="2721258" cy="571247"/>
              </a:xfrm>
              <a:prstGeom prst="rect">
                <a:avLst/>
              </a:prstGeom>
              <a:blipFill>
                <a:blip r:embed="rId13"/>
                <a:stretch>
                  <a:fillRect l="-1389" t="-4444" b="-1111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字方塊 13">
                <a:extLst>
                  <a:ext uri="{FF2B5EF4-FFF2-40B4-BE49-F238E27FC236}">
                    <a16:creationId xmlns:a16="http://schemas.microsoft.com/office/drawing/2014/main" id="{3CB23029-492E-C233-7699-ACD6F470F735}"/>
                  </a:ext>
                </a:extLst>
              </p:cNvPr>
              <p:cNvSpPr txBox="1"/>
              <p:nvPr/>
            </p:nvSpPr>
            <p:spPr bwMode="auto">
              <a:xfrm>
                <a:off x="5652120" y="5887546"/>
                <a:ext cx="2948821"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f>
                        <m:fPr>
                          <m:ctrlPr>
                            <a:rPr lang="en-US" altLang="zh-TW" sz="180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oMath>
                  </m:oMathPara>
                </a14:m>
                <a:endParaRPr kumimoji="1" lang="zh-TW" altLang="en-US" sz="1800" dirty="0"/>
              </a:p>
            </p:txBody>
          </p:sp>
        </mc:Choice>
        <mc:Fallback xmlns="">
          <p:sp>
            <p:nvSpPr>
              <p:cNvPr id="16" name="文字方塊 13">
                <a:extLst>
                  <a:ext uri="{FF2B5EF4-FFF2-40B4-BE49-F238E27FC236}">
                    <a16:creationId xmlns:a16="http://schemas.microsoft.com/office/drawing/2014/main" id="{3CB23029-492E-C233-7699-ACD6F470F735}"/>
                  </a:ext>
                </a:extLst>
              </p:cNvPr>
              <p:cNvSpPr txBox="1">
                <a:spLocks noRot="1" noChangeAspect="1" noMove="1" noResize="1" noEditPoints="1" noAdjustHandles="1" noChangeArrowheads="1" noChangeShapeType="1" noTextEdit="1"/>
              </p:cNvSpPr>
              <p:nvPr/>
            </p:nvSpPr>
            <p:spPr bwMode="auto">
              <a:xfrm>
                <a:off x="5652120" y="5887546"/>
                <a:ext cx="2948821" cy="571247"/>
              </a:xfrm>
              <a:prstGeom prst="rect">
                <a:avLst/>
              </a:prstGeom>
              <a:blipFill>
                <a:blip r:embed="rId14"/>
                <a:stretch>
                  <a:fillRect t="-2174" b="-869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938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xit"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1" presetClass="exit" presetSubtype="0" fill="hold" grpId="1" nodeType="withEffect">
                                  <p:stCondLst>
                                    <p:cond delay="0"/>
                                  </p:stCondLst>
                                  <p:childTnLst>
                                    <p:set>
                                      <p:cBhvr>
                                        <p:cTn id="62" dur="1" fill="hold">
                                          <p:stCondLst>
                                            <p:cond delay="0"/>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1" presetClass="exit" presetSubtype="0" fill="hold" grpId="1"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1" presetClass="exit" presetSubtype="0" fill="hold" grpId="1"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p:bldP spid="10"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C2E099D-1A1B-4CEB-0C4B-E923D3ED64A5}"/>
                  </a:ext>
                </a:extLst>
              </p:cNvPr>
              <p:cNvSpPr txBox="1"/>
              <p:nvPr/>
            </p:nvSpPr>
            <p:spPr bwMode="auto">
              <a:xfrm>
                <a:off x="952994" y="4949554"/>
                <a:ext cx="515480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rtlCol="0">
                <a:spAutoFit/>
              </a:bodyPr>
              <a:lstStyle/>
              <a:p>
                <a14:m>
                  <m:oMath xmlns:m="http://schemas.openxmlformats.org/officeDocument/2006/math">
                    <m:sSub>
                      <m:sSubPr>
                        <m:ctrlPr>
                          <a:rPr lang="en-US" altLang="zh-TW" sz="1800" i="1" smtClean="0">
                            <a:solidFill>
                              <a:schemeClr val="tx1"/>
                            </a:solidFill>
                            <a:latin typeface="Cambria Math" panose="02040503050406030204" pitchFamily="18" charset="0"/>
                          </a:rPr>
                        </m:ctrlPr>
                      </m:sSubPr>
                      <m:e>
                        <m:r>
                          <a:rPr lang="en-US" altLang="zh-TW" sz="1800" i="1">
                            <a:solidFill>
                              <a:schemeClr val="tx1"/>
                            </a:solidFill>
                            <a:latin typeface="Cambria Math"/>
                          </a:rPr>
                          <m:t>𝑥</m:t>
                        </m:r>
                      </m:e>
                      <m:sub>
                        <m:r>
                          <a:rPr lang="en-US" altLang="zh-TW" sz="1800" i="1">
                            <a:solidFill>
                              <a:schemeClr val="tx1"/>
                            </a:solidFill>
                            <a:latin typeface="Cambria Math" panose="02040503050406030204" pitchFamily="18" charset="0"/>
                          </a:rPr>
                          <m:t>+</m:t>
                        </m:r>
                      </m:sub>
                    </m:sSub>
                    <m:r>
                      <a:rPr lang="en-US" altLang="zh-TW" sz="1800" i="1">
                        <a:solidFill>
                          <a:schemeClr val="tx1"/>
                        </a:solidFill>
                        <a:latin typeface="Cambria Math" panose="02040503050406030204" pitchFamily="18" charset="0"/>
                      </a:rPr>
                      <m:t>,</m:t>
                    </m:r>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a:rPr>
                          <m:t>𝑥</m:t>
                        </m:r>
                      </m:e>
                      <m:sub>
                        <m:r>
                          <a:rPr lang="en-US" altLang="zh-TW" sz="1800" i="1">
                            <a:solidFill>
                              <a:schemeClr val="tx1"/>
                            </a:solidFill>
                            <a:latin typeface="Cambria Math" panose="02040503050406030204" pitchFamily="18" charset="0"/>
                          </a:rPr>
                          <m:t>−</m:t>
                        </m:r>
                      </m:sub>
                    </m:sSub>
                  </m:oMath>
                </a14:m>
                <a:r>
                  <a:rPr lang="en-US" sz="1800" dirty="0">
                    <a:solidFill>
                      <a:schemeClr val="tx1"/>
                    </a:solidFill>
                  </a:rPr>
                  <a:t> are called </a:t>
                </a:r>
                <a:r>
                  <a:rPr lang="en-US" sz="1800" dirty="0">
                    <a:solidFill>
                      <a:srgbClr val="FF0000"/>
                    </a:solidFill>
                  </a:rPr>
                  <a:t>Normal Coordinates.</a:t>
                </a:r>
                <a:r>
                  <a:rPr lang="zh-TW" altLang="en-US" sz="1800" dirty="0">
                    <a:solidFill>
                      <a:srgbClr val="FF0000"/>
                    </a:solidFill>
                  </a:rPr>
                  <a:t> 模式座標</a:t>
                </a:r>
                <a:endParaRPr lang="en-US" sz="1800" dirty="0"/>
              </a:p>
            </p:txBody>
          </p:sp>
        </mc:Choice>
        <mc:Fallback xmlns="">
          <p:sp>
            <p:nvSpPr>
              <p:cNvPr id="2" name="TextBox 1">
                <a:extLst>
                  <a:ext uri="{FF2B5EF4-FFF2-40B4-BE49-F238E27FC236}">
                    <a16:creationId xmlns:a16="http://schemas.microsoft.com/office/drawing/2014/main" id="{5C2E099D-1A1B-4CEB-0C4B-E923D3ED64A5}"/>
                  </a:ext>
                </a:extLst>
              </p:cNvPr>
              <p:cNvSpPr txBox="1">
                <a:spLocks noRot="1" noChangeAspect="1" noMove="1" noResize="1" noEditPoints="1" noAdjustHandles="1" noChangeArrowheads="1" noChangeShapeType="1" noTextEdit="1"/>
              </p:cNvSpPr>
              <p:nvPr/>
            </p:nvSpPr>
            <p:spPr bwMode="auto">
              <a:xfrm>
                <a:off x="952994" y="4949554"/>
                <a:ext cx="5154808" cy="369332"/>
              </a:xfrm>
              <a:prstGeom prst="rect">
                <a:avLst/>
              </a:prstGeom>
              <a:blipFill>
                <a:blip r:embed="rId2"/>
                <a:stretch>
                  <a:fillRect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字方塊 4">
                <a:extLst>
                  <a:ext uri="{FF2B5EF4-FFF2-40B4-BE49-F238E27FC236}">
                    <a16:creationId xmlns:a16="http://schemas.microsoft.com/office/drawing/2014/main" id="{3354836B-7F81-C812-5015-FBAEC49BAD69}"/>
                  </a:ext>
                </a:extLst>
              </p:cNvPr>
              <p:cNvSpPr txBox="1"/>
              <p:nvPr/>
            </p:nvSpPr>
            <p:spPr bwMode="auto">
              <a:xfrm>
                <a:off x="946136" y="531014"/>
                <a:ext cx="4663594" cy="424219"/>
              </a:xfrm>
              <a:prstGeom prst="rect">
                <a:avLst/>
              </a:prstGeom>
              <a:solidFill>
                <a:srgbClr val="FFFF99"/>
              </a:solidFill>
              <a:ln w="9525">
                <a:noFill/>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a:latin typeface="Cambria Math" panose="02040503050406030204" pitchFamily="18" charset="0"/>
                            </a:rPr>
                          </m:ctrlPr>
                        </m:funcPr>
                        <m:fName>
                          <m:r>
                            <m:rPr>
                              <m:sty m:val="p"/>
                            </m:rPr>
                            <a:rPr lang="en-US" altLang="zh-TW" sz="180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e>
                      </m:func>
                    </m:oMath>
                  </m:oMathPara>
                </a14:m>
                <a:endParaRPr lang="zh-TW" altLang="en-US" sz="1800" dirty="0"/>
              </a:p>
            </p:txBody>
          </p:sp>
        </mc:Choice>
        <mc:Fallback xmlns="">
          <p:sp>
            <p:nvSpPr>
              <p:cNvPr id="3" name="文字方塊 4">
                <a:extLst>
                  <a:ext uri="{FF2B5EF4-FFF2-40B4-BE49-F238E27FC236}">
                    <a16:creationId xmlns:a16="http://schemas.microsoft.com/office/drawing/2014/main" id="{3354836B-7F81-C812-5015-FBAEC49BAD69}"/>
                  </a:ext>
                </a:extLst>
              </p:cNvPr>
              <p:cNvSpPr txBox="1">
                <a:spLocks noRot="1" noChangeAspect="1" noMove="1" noResize="1" noEditPoints="1" noAdjustHandles="1" noChangeArrowheads="1" noChangeShapeType="1" noTextEdit="1"/>
              </p:cNvSpPr>
              <p:nvPr/>
            </p:nvSpPr>
            <p:spPr bwMode="auto">
              <a:xfrm>
                <a:off x="946136" y="531014"/>
                <a:ext cx="4663594" cy="424219"/>
              </a:xfrm>
              <a:prstGeom prst="rect">
                <a:avLst/>
              </a:prstGeom>
              <a:blipFill>
                <a:blip r:embed="rId3"/>
                <a:stretch>
                  <a:fillRect b="-571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字方塊 4">
                <a:extLst>
                  <a:ext uri="{FF2B5EF4-FFF2-40B4-BE49-F238E27FC236}">
                    <a16:creationId xmlns:a16="http://schemas.microsoft.com/office/drawing/2014/main" id="{7806C06B-1885-B4E8-1FAD-8E41F2268F77}"/>
                  </a:ext>
                </a:extLst>
              </p:cNvPr>
              <p:cNvSpPr txBox="1"/>
              <p:nvPr/>
            </p:nvSpPr>
            <p:spPr bwMode="auto">
              <a:xfrm>
                <a:off x="925659" y="984492"/>
                <a:ext cx="4714408" cy="424219"/>
              </a:xfrm>
              <a:prstGeom prst="rect">
                <a:avLst/>
              </a:prstGeom>
              <a:solidFill>
                <a:srgbClr val="FFFF99"/>
              </a:solidFill>
              <a:ln w="9525">
                <a:noFill/>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2</m:t>
                          </m:r>
                        </m:sub>
                      </m:sSub>
                      <m:r>
                        <a:rPr lang="en-US" altLang="zh-TW" sz="1800" b="0" i="1" smtClean="0">
                          <a:latin typeface="Cambria Math"/>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a:latin typeface="Cambria Math" panose="02040503050406030204" pitchFamily="18" charset="0"/>
                            </a:rPr>
                          </m:ctrlPr>
                        </m:funcPr>
                        <m:fName>
                          <m:r>
                            <m:rPr>
                              <m:sty m:val="p"/>
                            </m:rPr>
                            <a:rPr lang="en-US" altLang="zh-TW" sz="180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b="0" i="1" smtClean="0">
                                      <a:latin typeface="Cambria Math" panose="02040503050406030204" pitchFamily="18" charset="0"/>
                                      <a:ea typeface="Cambria Math" panose="02040503050406030204" pitchFamily="18" charset="0"/>
                                    </a:rPr>
                                    <m:t>2</m:t>
                                  </m:r>
                                </m:sub>
                              </m:sSub>
                            </m:e>
                          </m:d>
                        </m:e>
                      </m:func>
                    </m:oMath>
                  </m:oMathPara>
                </a14:m>
                <a:endParaRPr lang="zh-TW" altLang="en-US" sz="1800" dirty="0"/>
              </a:p>
            </p:txBody>
          </p:sp>
        </mc:Choice>
        <mc:Fallback xmlns="">
          <p:sp>
            <p:nvSpPr>
              <p:cNvPr id="4" name="文字方塊 4">
                <a:extLst>
                  <a:ext uri="{FF2B5EF4-FFF2-40B4-BE49-F238E27FC236}">
                    <a16:creationId xmlns:a16="http://schemas.microsoft.com/office/drawing/2014/main" id="{7806C06B-1885-B4E8-1FAD-8E41F2268F77}"/>
                  </a:ext>
                </a:extLst>
              </p:cNvPr>
              <p:cNvSpPr txBox="1">
                <a:spLocks noRot="1" noChangeAspect="1" noMove="1" noResize="1" noEditPoints="1" noAdjustHandles="1" noChangeArrowheads="1" noChangeShapeType="1" noTextEdit="1"/>
              </p:cNvSpPr>
              <p:nvPr/>
            </p:nvSpPr>
            <p:spPr bwMode="auto">
              <a:xfrm>
                <a:off x="925659" y="984492"/>
                <a:ext cx="4714408" cy="424219"/>
              </a:xfrm>
              <a:prstGeom prst="rect">
                <a:avLst/>
              </a:prstGeom>
              <a:blipFill>
                <a:blip r:embed="rId4"/>
                <a:stretch>
                  <a:fillRect b="-882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A4C3FCEF-8192-011E-9365-CDFD7231CD44}"/>
                  </a:ext>
                </a:extLst>
              </p:cNvPr>
              <p:cNvSpPr txBox="1"/>
              <p:nvPr/>
            </p:nvSpPr>
            <p:spPr bwMode="auto">
              <a:xfrm>
                <a:off x="952994" y="1458521"/>
                <a:ext cx="3659400" cy="369332"/>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𝑥</m:t>
                          </m:r>
                        </m:e>
                        <m:sub>
                          <m:r>
                            <a:rPr lang="en-US" altLang="zh-TW" sz="1800" b="0" i="1" smtClean="0">
                              <a:latin typeface="Cambria Math" panose="02040503050406030204" pitchFamily="18" charset="0"/>
                            </a:rPr>
                            <m:t>+</m:t>
                          </m:r>
                        </m:sub>
                      </m:sSub>
                      <m:r>
                        <a:rPr lang="en-US" altLang="zh-TW" sz="1800" i="1" smtClean="0">
                          <a:latin typeface="Cambria Math" panose="02040503050406030204" pitchFamily="18" charset="0"/>
                          <a:ea typeface="Cambria Math" panose="02040503050406030204" pitchFamily="18" charset="0"/>
                        </a:rPr>
                        <m:t>≡</m:t>
                      </m:r>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2</m:t>
                          </m:r>
                        </m:sub>
                      </m:sSub>
                      <m:r>
                        <a:rPr lang="en-US" altLang="zh-TW" sz="1800" b="0" i="1" smtClean="0">
                          <a:latin typeface="Cambria Math"/>
                        </a:rPr>
                        <m:t>=</m:t>
                      </m:r>
                      <m:r>
                        <a:rPr lang="en-US" altLang="zh-TW" sz="1800" b="0" i="1" smtClean="0">
                          <a:latin typeface="Cambria Math" panose="02040503050406030204" pitchFamily="18" charset="0"/>
                        </a:rPr>
                        <m:t>2</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a:latin typeface="Cambria Math" panose="02040503050406030204" pitchFamily="18" charset="0"/>
                            </a:rPr>
                          </m:ctrlPr>
                        </m:funcPr>
                        <m:fName>
                          <m:r>
                            <m:rPr>
                              <m:sty m:val="p"/>
                            </m:rPr>
                            <a:rPr lang="en-US" altLang="zh-TW" sz="180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oMath>
                  </m:oMathPara>
                </a14:m>
                <a:endParaRPr lang="zh-TW" altLang="en-US" sz="1800" dirty="0"/>
              </a:p>
            </p:txBody>
          </p:sp>
        </mc:Choice>
        <mc:Fallback xmlns="">
          <p:sp>
            <p:nvSpPr>
              <p:cNvPr id="5" name="文字方塊 4">
                <a:extLst>
                  <a:ext uri="{FF2B5EF4-FFF2-40B4-BE49-F238E27FC236}">
                    <a16:creationId xmlns:a16="http://schemas.microsoft.com/office/drawing/2014/main" id="{A4C3FCEF-8192-011E-9365-CDFD7231CD44}"/>
                  </a:ext>
                </a:extLst>
              </p:cNvPr>
              <p:cNvSpPr txBox="1">
                <a:spLocks noRot="1" noChangeAspect="1" noMove="1" noResize="1" noEditPoints="1" noAdjustHandles="1" noChangeArrowheads="1" noChangeShapeType="1" noTextEdit="1"/>
              </p:cNvSpPr>
              <p:nvPr/>
            </p:nvSpPr>
            <p:spPr bwMode="auto">
              <a:xfrm>
                <a:off x="952994" y="1458521"/>
                <a:ext cx="3659400" cy="369332"/>
              </a:xfrm>
              <a:prstGeom prst="rect">
                <a:avLst/>
              </a:prstGeom>
              <a:blipFill>
                <a:blip r:embed="rId5"/>
                <a:stretch>
                  <a:fillRect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字方塊 4">
                <a:extLst>
                  <a:ext uri="{FF2B5EF4-FFF2-40B4-BE49-F238E27FC236}">
                    <a16:creationId xmlns:a16="http://schemas.microsoft.com/office/drawing/2014/main" id="{ECB9FC74-EA7C-D5AC-8CA8-02B08E407A3E}"/>
                  </a:ext>
                </a:extLst>
              </p:cNvPr>
              <p:cNvSpPr txBox="1"/>
              <p:nvPr/>
            </p:nvSpPr>
            <p:spPr bwMode="auto">
              <a:xfrm>
                <a:off x="952994" y="1883558"/>
                <a:ext cx="3965637" cy="424219"/>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m:t>
                          </m:r>
                        </m:sub>
                      </m:sSub>
                      <m:r>
                        <a:rPr lang="en-US" altLang="zh-TW" sz="1800" i="1">
                          <a:latin typeface="Cambria Math" panose="02040503050406030204" pitchFamily="18" charset="0"/>
                          <a:ea typeface="Cambria Math" panose="02040503050406030204" pitchFamily="18" charset="0"/>
                        </a:rPr>
                        <m:t>≡</m:t>
                      </m:r>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2</m:t>
                          </m:r>
                        </m:sub>
                      </m:sSub>
                      <m:r>
                        <a:rPr lang="en-US" altLang="zh-TW" sz="1800" b="0" i="1" smtClean="0">
                          <a:latin typeface="Cambria Math"/>
                        </a:rPr>
                        <m:t>=</m:t>
                      </m:r>
                      <m:r>
                        <a:rPr lang="en-US" altLang="zh-TW" sz="1800" b="0" i="1" smtClean="0">
                          <a:latin typeface="Cambria Math" panose="02040503050406030204" pitchFamily="18" charset="0"/>
                        </a:rPr>
                        <m:t>2</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2</m:t>
                          </m:r>
                        </m:sub>
                      </m:sSub>
                      <m:func>
                        <m:funcPr>
                          <m:ctrlPr>
                            <a:rPr lang="en-US" altLang="zh-TW" sz="1800" i="1">
                              <a:latin typeface="Cambria Math" panose="02040503050406030204" pitchFamily="18" charset="0"/>
                            </a:rPr>
                          </m:ctrlPr>
                        </m:funcPr>
                        <m:fName>
                          <m:r>
                            <m:rPr>
                              <m:sty m:val="p"/>
                            </m:rPr>
                            <a:rPr lang="en-US" altLang="zh-TW" sz="1800">
                              <a:latin typeface="Cambria Math" panose="02040503050406030204" pitchFamily="18" charset="0"/>
                            </a:rPr>
                            <m:t>cos</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ea typeface="Cambria Math" panose="02040503050406030204" pitchFamily="18" charset="0"/>
                                    </a:rPr>
                                    <m:t>2</m:t>
                                  </m:r>
                                </m:sub>
                              </m:sSub>
                            </m:e>
                          </m:d>
                        </m:e>
                      </m:func>
                    </m:oMath>
                  </m:oMathPara>
                </a14:m>
                <a:endParaRPr lang="zh-TW" altLang="en-US" sz="1800" dirty="0"/>
              </a:p>
            </p:txBody>
          </p:sp>
        </mc:Choice>
        <mc:Fallback xmlns="">
          <p:sp>
            <p:nvSpPr>
              <p:cNvPr id="6" name="文字方塊 4">
                <a:extLst>
                  <a:ext uri="{FF2B5EF4-FFF2-40B4-BE49-F238E27FC236}">
                    <a16:creationId xmlns:a16="http://schemas.microsoft.com/office/drawing/2014/main" id="{ECB9FC74-EA7C-D5AC-8CA8-02B08E407A3E}"/>
                  </a:ext>
                </a:extLst>
              </p:cNvPr>
              <p:cNvSpPr txBox="1">
                <a:spLocks noRot="1" noChangeAspect="1" noMove="1" noResize="1" noEditPoints="1" noAdjustHandles="1" noChangeArrowheads="1" noChangeShapeType="1" noTextEdit="1"/>
              </p:cNvSpPr>
              <p:nvPr/>
            </p:nvSpPr>
            <p:spPr bwMode="auto">
              <a:xfrm>
                <a:off x="952994" y="1883558"/>
                <a:ext cx="3965637" cy="424219"/>
              </a:xfrm>
              <a:prstGeom prst="rect">
                <a:avLst/>
              </a:prstGeom>
              <a:blipFill>
                <a:blip r:embed="rId6"/>
                <a:stretch>
                  <a:fillRect b="-882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8D1A1A7-7631-E386-6E7C-9397338BF428}"/>
                  </a:ext>
                </a:extLst>
              </p:cNvPr>
              <p:cNvSpPr txBox="1"/>
              <p:nvPr/>
            </p:nvSpPr>
            <p:spPr bwMode="auto">
              <a:xfrm>
                <a:off x="925659" y="2290641"/>
                <a:ext cx="76191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panose="02040503050406030204" pitchFamily="18" charset="0"/>
                          </a:rPr>
                          <m:t>−</m:t>
                        </m:r>
                      </m:sub>
                    </m:sSub>
                  </m:oMath>
                </a14:m>
                <a:r>
                  <a:rPr lang="en-US" sz="1800" dirty="0"/>
                  <a:t> are pure simple harmonic oscillators with respective angular frequencies.</a:t>
                </a:r>
              </a:p>
            </p:txBody>
          </p:sp>
        </mc:Choice>
        <mc:Fallback xmlns="">
          <p:sp>
            <p:nvSpPr>
              <p:cNvPr id="8" name="TextBox 7">
                <a:extLst>
                  <a:ext uri="{FF2B5EF4-FFF2-40B4-BE49-F238E27FC236}">
                    <a16:creationId xmlns:a16="http://schemas.microsoft.com/office/drawing/2014/main" id="{58D1A1A7-7631-E386-6E7C-9397338BF428}"/>
                  </a:ext>
                </a:extLst>
              </p:cNvPr>
              <p:cNvSpPr txBox="1">
                <a:spLocks noRot="1" noChangeAspect="1" noMove="1" noResize="1" noEditPoints="1" noAdjustHandles="1" noChangeArrowheads="1" noChangeShapeType="1" noTextEdit="1"/>
              </p:cNvSpPr>
              <p:nvPr/>
            </p:nvSpPr>
            <p:spPr bwMode="auto">
              <a:xfrm>
                <a:off x="925659" y="2290641"/>
                <a:ext cx="7619172" cy="369332"/>
              </a:xfrm>
              <a:prstGeom prst="rect">
                <a:avLst/>
              </a:prstGeom>
              <a:blipFill>
                <a:blip r:embed="rId7"/>
                <a:stretch>
                  <a:fillRect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字方塊 13">
                <a:extLst>
                  <a:ext uri="{FF2B5EF4-FFF2-40B4-BE49-F238E27FC236}">
                    <a16:creationId xmlns:a16="http://schemas.microsoft.com/office/drawing/2014/main" id="{9AD69D87-45EF-C7F3-CBA5-14FE811FE34C}"/>
                  </a:ext>
                </a:extLst>
              </p:cNvPr>
              <p:cNvSpPr txBox="1"/>
              <p:nvPr/>
            </p:nvSpPr>
            <p:spPr bwMode="auto">
              <a:xfrm>
                <a:off x="284573" y="3111020"/>
                <a:ext cx="2417008"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9" name="文字方塊 13">
                <a:extLst>
                  <a:ext uri="{FF2B5EF4-FFF2-40B4-BE49-F238E27FC236}">
                    <a16:creationId xmlns:a16="http://schemas.microsoft.com/office/drawing/2014/main" id="{9AD69D87-45EF-C7F3-CBA5-14FE811FE34C}"/>
                  </a:ext>
                </a:extLst>
              </p:cNvPr>
              <p:cNvSpPr txBox="1">
                <a:spLocks noRot="1" noChangeAspect="1" noMove="1" noResize="1" noEditPoints="1" noAdjustHandles="1" noChangeArrowheads="1" noChangeShapeType="1" noTextEdit="1"/>
              </p:cNvSpPr>
              <p:nvPr/>
            </p:nvSpPr>
            <p:spPr bwMode="auto">
              <a:xfrm>
                <a:off x="284573" y="3111020"/>
                <a:ext cx="2417008" cy="555793"/>
              </a:xfrm>
              <a:prstGeom prst="rect">
                <a:avLst/>
              </a:prstGeom>
              <a:blipFill>
                <a:blip r:embed="rId8"/>
                <a:stretch>
                  <a:fillRect l="-2094" r="-524"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字方塊 13">
                <a:extLst>
                  <a:ext uri="{FF2B5EF4-FFF2-40B4-BE49-F238E27FC236}">
                    <a16:creationId xmlns:a16="http://schemas.microsoft.com/office/drawing/2014/main" id="{9B12BF5C-6341-51A7-ED6A-02E4E80EB790}"/>
                  </a:ext>
                </a:extLst>
              </p:cNvPr>
              <p:cNvSpPr txBox="1"/>
              <p:nvPr/>
            </p:nvSpPr>
            <p:spPr bwMode="auto">
              <a:xfrm>
                <a:off x="3048015" y="3111020"/>
                <a:ext cx="2249205"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0" name="文字方塊 13">
                <a:extLst>
                  <a:ext uri="{FF2B5EF4-FFF2-40B4-BE49-F238E27FC236}">
                    <a16:creationId xmlns:a16="http://schemas.microsoft.com/office/drawing/2014/main" id="{9B12BF5C-6341-51A7-ED6A-02E4E80EB790}"/>
                  </a:ext>
                </a:extLst>
              </p:cNvPr>
              <p:cNvSpPr txBox="1">
                <a:spLocks noRot="1" noChangeAspect="1" noMove="1" noResize="1" noEditPoints="1" noAdjustHandles="1" noChangeArrowheads="1" noChangeShapeType="1" noTextEdit="1"/>
              </p:cNvSpPr>
              <p:nvPr/>
            </p:nvSpPr>
            <p:spPr bwMode="auto">
              <a:xfrm>
                <a:off x="3048015" y="3111020"/>
                <a:ext cx="2249205" cy="555793"/>
              </a:xfrm>
              <a:prstGeom prst="rect">
                <a:avLst/>
              </a:prstGeom>
              <a:blipFill>
                <a:blip r:embed="rId9"/>
                <a:stretch>
                  <a:fillRect l="-2247"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字方塊 13">
                <a:extLst>
                  <a:ext uri="{FF2B5EF4-FFF2-40B4-BE49-F238E27FC236}">
                    <a16:creationId xmlns:a16="http://schemas.microsoft.com/office/drawing/2014/main" id="{1E431424-9009-2695-9449-EC2B06F3DA69}"/>
                  </a:ext>
                </a:extLst>
              </p:cNvPr>
              <p:cNvSpPr txBox="1"/>
              <p:nvPr/>
            </p:nvSpPr>
            <p:spPr bwMode="auto">
              <a:xfrm>
                <a:off x="2718823" y="3278942"/>
                <a:ext cx="230832" cy="276999"/>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oMath>
                  </m:oMathPara>
                </a14:m>
                <a:endParaRPr kumimoji="1" lang="zh-TW" altLang="en-US" sz="1800" dirty="0"/>
              </a:p>
            </p:txBody>
          </p:sp>
        </mc:Choice>
        <mc:Fallback xmlns="">
          <p:sp>
            <p:nvSpPr>
              <p:cNvPr id="11" name="文字方塊 13">
                <a:extLst>
                  <a:ext uri="{FF2B5EF4-FFF2-40B4-BE49-F238E27FC236}">
                    <a16:creationId xmlns:a16="http://schemas.microsoft.com/office/drawing/2014/main" id="{1E431424-9009-2695-9449-EC2B06F3DA69}"/>
                  </a:ext>
                </a:extLst>
              </p:cNvPr>
              <p:cNvSpPr txBox="1">
                <a:spLocks noRot="1" noChangeAspect="1" noMove="1" noResize="1" noEditPoints="1" noAdjustHandles="1" noChangeArrowheads="1" noChangeShapeType="1" noTextEdit="1"/>
              </p:cNvSpPr>
              <p:nvPr/>
            </p:nvSpPr>
            <p:spPr bwMode="auto">
              <a:xfrm>
                <a:off x="2718823" y="3278942"/>
                <a:ext cx="230832" cy="276999"/>
              </a:xfrm>
              <a:prstGeom prst="rect">
                <a:avLst/>
              </a:prstGeom>
              <a:blipFill>
                <a:blip r:embed="rId10"/>
                <a:stretch>
                  <a:fillRect l="-21053" r="-15789" b="-4545"/>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文字方塊 13">
                <a:extLst>
                  <a:ext uri="{FF2B5EF4-FFF2-40B4-BE49-F238E27FC236}">
                    <a16:creationId xmlns:a16="http://schemas.microsoft.com/office/drawing/2014/main" id="{4F77E1D0-98FB-6073-CB93-7F3269B377B3}"/>
                  </a:ext>
                </a:extLst>
              </p:cNvPr>
              <p:cNvSpPr txBox="1"/>
              <p:nvPr/>
            </p:nvSpPr>
            <p:spPr bwMode="auto">
              <a:xfrm>
                <a:off x="5535829" y="3139546"/>
                <a:ext cx="3317363" cy="555793"/>
              </a:xfrm>
              <a:prstGeom prst="rect">
                <a:avLst/>
              </a:prstGeom>
              <a:solidFill>
                <a:srgbClr val="FFFF99"/>
              </a:solidFill>
              <a:ln w="9525">
                <a:noFill/>
                <a:miter lim="800000"/>
                <a:headEnd/>
                <a:tailEnd/>
              </a:ln>
            </p:spPr>
            <p:txBody>
              <a:bodyPr wrap="squar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d>
                            <m:dPr>
                              <m:ctrlPr>
                                <a:rPr kumimoji="1" lang="en-US" altLang="zh-TW" sz="1800" b="0" i="1" smtClean="0">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e>
                          </m:d>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p:sp>
            <p:nvSpPr>
              <p:cNvPr id="14" name="文字方塊 13">
                <a:extLst>
                  <a:ext uri="{FF2B5EF4-FFF2-40B4-BE49-F238E27FC236}">
                    <a16:creationId xmlns:a16="http://schemas.microsoft.com/office/drawing/2014/main" id="{4F77E1D0-98FB-6073-CB93-7F3269B377B3}"/>
                  </a:ext>
                </a:extLst>
              </p:cNvPr>
              <p:cNvSpPr txBox="1">
                <a:spLocks noRot="1" noChangeAspect="1" noMove="1" noResize="1" noEditPoints="1" noAdjustHandles="1" noChangeArrowheads="1" noChangeShapeType="1" noTextEdit="1"/>
              </p:cNvSpPr>
              <p:nvPr/>
            </p:nvSpPr>
            <p:spPr bwMode="auto">
              <a:xfrm>
                <a:off x="5535829" y="3139546"/>
                <a:ext cx="3317363" cy="555793"/>
              </a:xfrm>
              <a:prstGeom prst="rect">
                <a:avLst/>
              </a:prstGeom>
              <a:blipFill>
                <a:blip r:embed="rId11"/>
                <a:stretch>
                  <a:fillRect b="-15909"/>
                </a:stretch>
              </a:blipFill>
              <a:ln w="9525">
                <a:noFill/>
                <a:miter lim="800000"/>
                <a:headEnd/>
                <a:tailEnd/>
              </a:ln>
            </p:spPr>
            <p:txBody>
              <a:bodyPr/>
              <a:lstStyle/>
              <a:p>
                <a:r>
                  <a:rPr lang="en-US">
                    <a:noFill/>
                  </a:rPr>
                  <a:t> </a:t>
                </a:r>
              </a:p>
            </p:txBody>
          </p:sp>
        </mc:Fallback>
      </mc:AlternateContent>
      <p:sp>
        <p:nvSpPr>
          <p:cNvPr id="15" name="Right Arrow 14">
            <a:extLst>
              <a:ext uri="{FF2B5EF4-FFF2-40B4-BE49-F238E27FC236}">
                <a16:creationId xmlns:a16="http://schemas.microsoft.com/office/drawing/2014/main" id="{5EA08F06-9926-E376-0D0E-3D4C96994DCD}"/>
              </a:ext>
            </a:extLst>
          </p:cNvPr>
          <p:cNvSpPr/>
          <p:nvPr/>
        </p:nvSpPr>
        <p:spPr>
          <a:xfrm>
            <a:off x="5256263" y="3388916"/>
            <a:ext cx="216024" cy="167025"/>
          </a:xfrm>
          <a:prstGeom prst="rightArrow">
            <a:avLst/>
          </a:prstGeom>
          <a:solidFill>
            <a:srgbClr val="008000"/>
          </a:solidFill>
          <a:ln>
            <a:noFill/>
          </a:ln>
        </p:spPr>
        <p:txBody>
          <a:bodyPr wrap="none" rtlCol="0" anchor="ctr">
            <a:spAutoFit/>
          </a:bodyPr>
          <a:lstStyle/>
          <a:p>
            <a:pPr algn="ctr"/>
            <a:endParaRPr lang="en-US" sz="1800" dirty="0">
              <a:latin typeface="Arial" charset="0"/>
            </a:endParaRPr>
          </a:p>
        </p:txBody>
      </p:sp>
      <mc:AlternateContent xmlns:mc="http://schemas.openxmlformats.org/markup-compatibility/2006" xmlns:a14="http://schemas.microsoft.com/office/drawing/2010/main">
        <mc:Choice Requires="a14">
          <p:sp>
            <p:nvSpPr>
              <p:cNvPr id="16" name="文字方塊 13">
                <a:extLst>
                  <a:ext uri="{FF2B5EF4-FFF2-40B4-BE49-F238E27FC236}">
                    <a16:creationId xmlns:a16="http://schemas.microsoft.com/office/drawing/2014/main" id="{DBD595D4-3499-2C2C-A31E-9A432DC88E00}"/>
                  </a:ext>
                </a:extLst>
              </p:cNvPr>
              <p:cNvSpPr txBox="1"/>
              <p:nvPr/>
            </p:nvSpPr>
            <p:spPr bwMode="auto">
              <a:xfrm>
                <a:off x="5535830" y="3767560"/>
                <a:ext cx="1880673" cy="555793"/>
              </a:xfrm>
              <a:prstGeom prst="rect">
                <a:avLst/>
              </a:prstGeom>
              <a:solidFill>
                <a:srgbClr val="FFFF00"/>
              </a:solidFill>
              <a:ln w="9525">
                <a:solidFill>
                  <a:srgbClr val="FFFF00"/>
                </a:solidFill>
                <a:miter lim="800000"/>
                <a:headEnd/>
                <a:tailEnd/>
              </a:ln>
            </p:spPr>
            <p:txBody>
              <a:bodyPr wrap="squar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m:t>
                          </m:r>
                        </m:sub>
                      </m:sSub>
                    </m:oMath>
                  </m:oMathPara>
                </a14:m>
                <a:endParaRPr kumimoji="1" lang="zh-TW" altLang="en-US" sz="1800" dirty="0"/>
              </a:p>
            </p:txBody>
          </p:sp>
        </mc:Choice>
        <mc:Fallback xmlns="">
          <p:sp>
            <p:nvSpPr>
              <p:cNvPr id="16" name="文字方塊 13">
                <a:extLst>
                  <a:ext uri="{FF2B5EF4-FFF2-40B4-BE49-F238E27FC236}">
                    <a16:creationId xmlns:a16="http://schemas.microsoft.com/office/drawing/2014/main" id="{DBD595D4-3499-2C2C-A31E-9A432DC88E00}"/>
                  </a:ext>
                </a:extLst>
              </p:cNvPr>
              <p:cNvSpPr txBox="1">
                <a:spLocks noRot="1" noChangeAspect="1" noMove="1" noResize="1" noEditPoints="1" noAdjustHandles="1" noChangeArrowheads="1" noChangeShapeType="1" noTextEdit="1"/>
              </p:cNvSpPr>
              <p:nvPr/>
            </p:nvSpPr>
            <p:spPr bwMode="auto">
              <a:xfrm>
                <a:off x="5535830" y="3767560"/>
                <a:ext cx="1880673" cy="555793"/>
              </a:xfrm>
              <a:prstGeom prst="rect">
                <a:avLst/>
              </a:prstGeom>
              <a:blipFill>
                <a:blip r:embed="rId12"/>
                <a:stretch>
                  <a:fillRect b="-13333"/>
                </a:stretch>
              </a:blipFill>
              <a:ln w="9525">
                <a:solidFill>
                  <a:srgbClr val="FFFF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文字方塊 13">
                <a:extLst>
                  <a:ext uri="{FF2B5EF4-FFF2-40B4-BE49-F238E27FC236}">
                    <a16:creationId xmlns:a16="http://schemas.microsoft.com/office/drawing/2014/main" id="{12C27ED0-1B9E-DAE5-7667-EDD6A6800334}"/>
                  </a:ext>
                </a:extLst>
              </p:cNvPr>
              <p:cNvSpPr txBox="1"/>
              <p:nvPr/>
            </p:nvSpPr>
            <p:spPr bwMode="auto">
              <a:xfrm>
                <a:off x="284573" y="4434015"/>
                <a:ext cx="2417008"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7" name="文字方塊 13">
                <a:extLst>
                  <a:ext uri="{FF2B5EF4-FFF2-40B4-BE49-F238E27FC236}">
                    <a16:creationId xmlns:a16="http://schemas.microsoft.com/office/drawing/2014/main" id="{12C27ED0-1B9E-DAE5-7667-EDD6A6800334}"/>
                  </a:ext>
                </a:extLst>
              </p:cNvPr>
              <p:cNvSpPr txBox="1">
                <a:spLocks noRot="1" noChangeAspect="1" noMove="1" noResize="1" noEditPoints="1" noAdjustHandles="1" noChangeArrowheads="1" noChangeShapeType="1" noTextEdit="1"/>
              </p:cNvSpPr>
              <p:nvPr/>
            </p:nvSpPr>
            <p:spPr bwMode="auto">
              <a:xfrm>
                <a:off x="284573" y="4434015"/>
                <a:ext cx="2417008" cy="555793"/>
              </a:xfrm>
              <a:prstGeom prst="rect">
                <a:avLst/>
              </a:prstGeom>
              <a:blipFill>
                <a:blip r:embed="rId13"/>
                <a:stretch>
                  <a:fillRect l="-2094" r="-524" b="-1087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文字方塊 13">
                <a:extLst>
                  <a:ext uri="{FF2B5EF4-FFF2-40B4-BE49-F238E27FC236}">
                    <a16:creationId xmlns:a16="http://schemas.microsoft.com/office/drawing/2014/main" id="{EC933D0D-153F-92CA-AF06-B4A7AE3ABF16}"/>
                  </a:ext>
                </a:extLst>
              </p:cNvPr>
              <p:cNvSpPr txBox="1"/>
              <p:nvPr/>
            </p:nvSpPr>
            <p:spPr bwMode="auto">
              <a:xfrm>
                <a:off x="3048015" y="4434015"/>
                <a:ext cx="2249205"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8" name="文字方塊 13">
                <a:extLst>
                  <a:ext uri="{FF2B5EF4-FFF2-40B4-BE49-F238E27FC236}">
                    <a16:creationId xmlns:a16="http://schemas.microsoft.com/office/drawing/2014/main" id="{EC933D0D-153F-92CA-AF06-B4A7AE3ABF16}"/>
                  </a:ext>
                </a:extLst>
              </p:cNvPr>
              <p:cNvSpPr txBox="1">
                <a:spLocks noRot="1" noChangeAspect="1" noMove="1" noResize="1" noEditPoints="1" noAdjustHandles="1" noChangeArrowheads="1" noChangeShapeType="1" noTextEdit="1"/>
              </p:cNvSpPr>
              <p:nvPr/>
            </p:nvSpPr>
            <p:spPr bwMode="auto">
              <a:xfrm>
                <a:off x="3048015" y="4434015"/>
                <a:ext cx="2249205" cy="555793"/>
              </a:xfrm>
              <a:prstGeom prst="rect">
                <a:avLst/>
              </a:prstGeom>
              <a:blipFill>
                <a:blip r:embed="rId14"/>
                <a:stretch>
                  <a:fillRect l="-2247" b="-1087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字方塊 13">
                <a:extLst>
                  <a:ext uri="{FF2B5EF4-FFF2-40B4-BE49-F238E27FC236}">
                    <a16:creationId xmlns:a16="http://schemas.microsoft.com/office/drawing/2014/main" id="{A3B2EBAA-E22A-A9D7-5E52-7215573B17CA}"/>
                  </a:ext>
                </a:extLst>
              </p:cNvPr>
              <p:cNvSpPr txBox="1"/>
              <p:nvPr/>
            </p:nvSpPr>
            <p:spPr bwMode="auto">
              <a:xfrm>
                <a:off x="2718823" y="4601937"/>
                <a:ext cx="230832" cy="276999"/>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kumimoji="1" lang="en-US" altLang="zh-TW" sz="1800" b="0" i="1" smtClean="0">
                          <a:latin typeface="Cambria Math" panose="02040503050406030204" pitchFamily="18" charset="0"/>
                        </a:rPr>
                        <m:t>−</m:t>
                      </m:r>
                    </m:oMath>
                  </m:oMathPara>
                </a14:m>
                <a:endParaRPr kumimoji="1" lang="zh-TW" altLang="en-US" sz="1800" dirty="0"/>
              </a:p>
            </p:txBody>
          </p:sp>
        </mc:Choice>
        <mc:Fallback xmlns="">
          <p:sp>
            <p:nvSpPr>
              <p:cNvPr id="19" name="文字方塊 13">
                <a:extLst>
                  <a:ext uri="{FF2B5EF4-FFF2-40B4-BE49-F238E27FC236}">
                    <a16:creationId xmlns:a16="http://schemas.microsoft.com/office/drawing/2014/main" id="{A3B2EBAA-E22A-A9D7-5E52-7215573B17CA}"/>
                  </a:ext>
                </a:extLst>
              </p:cNvPr>
              <p:cNvSpPr txBox="1">
                <a:spLocks noRot="1" noChangeAspect="1" noMove="1" noResize="1" noEditPoints="1" noAdjustHandles="1" noChangeArrowheads="1" noChangeShapeType="1" noTextEdit="1"/>
              </p:cNvSpPr>
              <p:nvPr/>
            </p:nvSpPr>
            <p:spPr bwMode="auto">
              <a:xfrm>
                <a:off x="2718823" y="4601937"/>
                <a:ext cx="230832" cy="276999"/>
              </a:xfrm>
              <a:prstGeom prst="rect">
                <a:avLst/>
              </a:prstGeom>
              <a:blipFill>
                <a:blip r:embed="rId15"/>
                <a:stretch>
                  <a:fillRect l="-5263" r="-5263"/>
                </a:stretch>
              </a:blipFill>
              <a:ln w="9525">
                <a:noFill/>
                <a:miter lim="800000"/>
                <a:headEnd/>
                <a:tailEnd/>
              </a:ln>
            </p:spPr>
            <p:txBody>
              <a:bodyPr/>
              <a:lstStyle/>
              <a:p>
                <a:r>
                  <a:rPr lang="en-US">
                    <a:noFill/>
                  </a:rPr>
                  <a:t> </a:t>
                </a:r>
              </a:p>
            </p:txBody>
          </p:sp>
        </mc:Fallback>
      </mc:AlternateContent>
      <p:sp>
        <p:nvSpPr>
          <p:cNvPr id="21" name="Right Arrow 20">
            <a:extLst>
              <a:ext uri="{FF2B5EF4-FFF2-40B4-BE49-F238E27FC236}">
                <a16:creationId xmlns:a16="http://schemas.microsoft.com/office/drawing/2014/main" id="{0224CE39-D26B-AE9B-F2C8-1B356C72C31B}"/>
              </a:ext>
            </a:extLst>
          </p:cNvPr>
          <p:cNvSpPr/>
          <p:nvPr/>
        </p:nvSpPr>
        <p:spPr>
          <a:xfrm>
            <a:off x="5256263" y="4711911"/>
            <a:ext cx="216024" cy="167025"/>
          </a:xfrm>
          <a:prstGeom prst="rightArrow">
            <a:avLst/>
          </a:prstGeom>
          <a:solidFill>
            <a:srgbClr val="008000"/>
          </a:solidFill>
          <a:ln>
            <a:noFill/>
          </a:ln>
        </p:spPr>
        <p:txBody>
          <a:bodyPr wrap="none" rtlCol="0" anchor="ctr">
            <a:spAutoFit/>
          </a:bodyPr>
          <a:lstStyle/>
          <a:p>
            <a:pPr algn="ctr"/>
            <a:endParaRPr lang="en-US" sz="1800" dirty="0">
              <a:latin typeface="Arial" charset="0"/>
            </a:endParaRPr>
          </a:p>
        </p:txBody>
      </p:sp>
      <mc:AlternateContent xmlns:mc="http://schemas.openxmlformats.org/markup-compatibility/2006" xmlns:a14="http://schemas.microsoft.com/office/drawing/2010/main">
        <mc:Choice Requires="a14">
          <p:sp>
            <p:nvSpPr>
              <p:cNvPr id="22" name="文字方塊 13">
                <a:extLst>
                  <a:ext uri="{FF2B5EF4-FFF2-40B4-BE49-F238E27FC236}">
                    <a16:creationId xmlns:a16="http://schemas.microsoft.com/office/drawing/2014/main" id="{3FB85882-BAB4-F1AB-7532-CF78340682AA}"/>
                  </a:ext>
                </a:extLst>
              </p:cNvPr>
              <p:cNvSpPr txBox="1"/>
              <p:nvPr/>
            </p:nvSpPr>
            <p:spPr bwMode="auto">
              <a:xfrm>
                <a:off x="5508208" y="4415870"/>
                <a:ext cx="1880673" cy="555793"/>
              </a:xfrm>
              <a:prstGeom prst="rect">
                <a:avLst/>
              </a:prstGeom>
              <a:solidFill>
                <a:srgbClr val="FFFF00"/>
              </a:solidFill>
              <a:ln w="9525">
                <a:noFill/>
                <a:miter lim="800000"/>
                <a:headEnd/>
                <a:tailEnd/>
              </a:ln>
            </p:spPr>
            <p:txBody>
              <a:bodyPr wrap="squar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=−3</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m:t>
                          </m:r>
                        </m:sub>
                      </m:sSub>
                    </m:oMath>
                  </m:oMathPara>
                </a14:m>
                <a:endParaRPr kumimoji="1" lang="zh-TW" altLang="en-US" sz="1800" dirty="0"/>
              </a:p>
            </p:txBody>
          </p:sp>
        </mc:Choice>
        <mc:Fallback xmlns="">
          <p:sp>
            <p:nvSpPr>
              <p:cNvPr id="22" name="文字方塊 13">
                <a:extLst>
                  <a:ext uri="{FF2B5EF4-FFF2-40B4-BE49-F238E27FC236}">
                    <a16:creationId xmlns:a16="http://schemas.microsoft.com/office/drawing/2014/main" id="{3FB85882-BAB4-F1AB-7532-CF78340682AA}"/>
                  </a:ext>
                </a:extLst>
              </p:cNvPr>
              <p:cNvSpPr txBox="1">
                <a:spLocks noRot="1" noChangeAspect="1" noMove="1" noResize="1" noEditPoints="1" noAdjustHandles="1" noChangeArrowheads="1" noChangeShapeType="1" noTextEdit="1"/>
              </p:cNvSpPr>
              <p:nvPr/>
            </p:nvSpPr>
            <p:spPr bwMode="auto">
              <a:xfrm>
                <a:off x="5508208" y="4415870"/>
                <a:ext cx="1880673" cy="555793"/>
              </a:xfrm>
              <a:prstGeom prst="rect">
                <a:avLst/>
              </a:prstGeom>
              <a:blipFill>
                <a:blip r:embed="rId16"/>
                <a:stretch>
                  <a:fillRect b="-13333"/>
                </a:stretch>
              </a:blipFill>
              <a:ln w="9525">
                <a:noFill/>
                <a:miter lim="800000"/>
                <a:headEnd/>
                <a:tailEnd/>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CE7E848E-F52B-049A-32AE-3215EDAFB30D}"/>
              </a:ext>
            </a:extLst>
          </p:cNvPr>
          <p:cNvSpPr txBox="1"/>
          <p:nvPr/>
        </p:nvSpPr>
        <p:spPr bwMode="auto">
          <a:xfrm>
            <a:off x="5070552" y="1441164"/>
            <a:ext cx="370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Generalized Coordinates</a:t>
            </a:r>
            <a:r>
              <a:rPr lang="zh-TW" altLang="en-US" sz="1800" dirty="0"/>
              <a:t> 廣義座標</a:t>
            </a:r>
            <a:endParaRPr lang="en-US" sz="1800"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C40EDEF-39DA-2828-7189-6FA1F055876D}"/>
                  </a:ext>
                </a:extLst>
              </p:cNvPr>
              <p:cNvSpPr txBox="1"/>
              <p:nvPr/>
            </p:nvSpPr>
            <p:spPr bwMode="auto">
              <a:xfrm>
                <a:off x="2293321" y="5439511"/>
                <a:ext cx="1509388" cy="555793"/>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𝒙</m:t>
                      </m:r>
                      <m:r>
                        <a:rPr lang="en-US" sz="1800" b="0" i="1" smtClean="0">
                          <a:latin typeface="Cambria Math" panose="02040503050406030204" pitchFamily="18" charset="0"/>
                        </a:rPr>
                        <m:t>=</m:t>
                      </m:r>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lang="en-US" sz="1800" b="1" i="1">
                          <a:latin typeface="Cambria Math" panose="02040503050406030204" pitchFamily="18" charset="0"/>
                        </a:rPr>
                        <m:t>𝒙</m:t>
                      </m:r>
                    </m:oMath>
                  </m:oMathPara>
                </a14:m>
                <a:endParaRPr lang="en-US" sz="1800" b="1" dirty="0"/>
              </a:p>
            </p:txBody>
          </p:sp>
        </mc:Choice>
        <mc:Fallback xmlns="">
          <p:sp>
            <p:nvSpPr>
              <p:cNvPr id="24" name="TextBox 23">
                <a:extLst>
                  <a:ext uri="{FF2B5EF4-FFF2-40B4-BE49-F238E27FC236}">
                    <a16:creationId xmlns:a16="http://schemas.microsoft.com/office/drawing/2014/main" id="{3C40EDEF-39DA-2828-7189-6FA1F055876D}"/>
                  </a:ext>
                </a:extLst>
              </p:cNvPr>
              <p:cNvSpPr txBox="1">
                <a:spLocks noRot="1" noChangeAspect="1" noMove="1" noResize="1" noEditPoints="1" noAdjustHandles="1" noChangeArrowheads="1" noChangeShapeType="1" noTextEdit="1"/>
              </p:cNvSpPr>
              <p:nvPr/>
            </p:nvSpPr>
            <p:spPr bwMode="auto">
              <a:xfrm>
                <a:off x="2293321" y="5439511"/>
                <a:ext cx="1509388" cy="555793"/>
              </a:xfrm>
              <a:prstGeom prst="rect">
                <a:avLst/>
              </a:prstGeom>
              <a:blipFill>
                <a:blip r:embed="rId17"/>
                <a:stretch>
                  <a:fillRect r="-1667" b="-159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D7F4371-027C-EB47-11CF-9919389927A9}"/>
                  </a:ext>
                </a:extLst>
              </p:cNvPr>
              <p:cNvSpPr txBox="1"/>
              <p:nvPr/>
            </p:nvSpPr>
            <p:spPr bwMode="auto">
              <a:xfrm>
                <a:off x="1039545" y="5476326"/>
                <a:ext cx="1006942"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𝒙</m:t>
                      </m:r>
                      <m:r>
                        <a:rPr lang="en-US" sz="1800" i="1">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m:t>
                                    </m:r>
                                  </m:sub>
                                </m:sSub>
                              </m:e>
                            </m:mr>
                          </m:m>
                        </m:e>
                      </m:d>
                    </m:oMath>
                  </m:oMathPara>
                </a14:m>
                <a:endParaRPr lang="en-US" sz="1800" b="1" dirty="0"/>
              </a:p>
            </p:txBody>
          </p:sp>
        </mc:Choice>
        <mc:Fallback xmlns="">
          <p:sp>
            <p:nvSpPr>
              <p:cNvPr id="25" name="TextBox 24">
                <a:extLst>
                  <a:ext uri="{FF2B5EF4-FFF2-40B4-BE49-F238E27FC236}">
                    <a16:creationId xmlns:a16="http://schemas.microsoft.com/office/drawing/2014/main" id="{5D7F4371-027C-EB47-11CF-9919389927A9}"/>
                  </a:ext>
                </a:extLst>
              </p:cNvPr>
              <p:cNvSpPr txBox="1">
                <a:spLocks noRot="1" noChangeAspect="1" noMove="1" noResize="1" noEditPoints="1" noAdjustHandles="1" noChangeArrowheads="1" noChangeShapeType="1" noTextEdit="1"/>
              </p:cNvSpPr>
              <p:nvPr/>
            </p:nvSpPr>
            <p:spPr bwMode="auto">
              <a:xfrm>
                <a:off x="1039545" y="5476326"/>
                <a:ext cx="1006942" cy="461217"/>
              </a:xfrm>
              <a:prstGeom prst="rect">
                <a:avLst/>
              </a:prstGeom>
              <a:blipFill>
                <a:blip r:embed="rId18"/>
                <a:stretch>
                  <a:fillRect l="-1250" b="-270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835909F-9006-DE22-945E-3D97E8790AFC}"/>
                  </a:ext>
                </a:extLst>
              </p:cNvPr>
              <p:cNvSpPr txBox="1"/>
              <p:nvPr/>
            </p:nvSpPr>
            <p:spPr bwMode="auto">
              <a:xfrm>
                <a:off x="4049543" y="5387505"/>
                <a:ext cx="1918249" cy="714683"/>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1" i="1" smtClean="0">
                          <a:latin typeface="Cambria Math" panose="02040503050406030204" pitchFamily="18" charset="0"/>
                          <a:ea typeface="Cambria Math" panose="02040503050406030204" pitchFamily="18" charset="0"/>
                        </a:rPr>
                        <m:t>≡</m:t>
                      </m:r>
                      <m:d>
                        <m:dPr>
                          <m:ctrlPr>
                            <a:rPr lang="en-US" altLang="zh-TW" sz="1800" i="1" smtClean="0">
                              <a:latin typeface="Cambria Math" panose="02040503050406030204" pitchFamily="18" charset="0"/>
                            </a:rPr>
                          </m:ctrlPr>
                        </m:dPr>
                        <m:e>
                          <m:m>
                            <m:mPr>
                              <m:mcs>
                                <m:mc>
                                  <m:mcPr>
                                    <m:count m:val="2"/>
                                    <m:mcJc m:val="center"/>
                                  </m:mcPr>
                                </m:mc>
                              </m:mcs>
                              <m:ctrlPr>
                                <a:rPr lang="en-US" altLang="zh-TW" sz="1800" i="1">
                                  <a:latin typeface="Cambria Math" panose="02040503050406030204" pitchFamily="18" charset="0"/>
                                </a:rPr>
                              </m:ctrlPr>
                            </m:mPr>
                            <m:mr>
                              <m:e>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e>
                                <m:r>
                                  <a:rPr lang="en-US" altLang="zh-TW" sz="1800" b="0" i="1" smtClean="0">
                                    <a:latin typeface="Cambria Math" panose="02040503050406030204" pitchFamily="18" charset="0"/>
                                  </a:rPr>
                                  <m:t>0</m:t>
                                </m:r>
                              </m:e>
                            </m:mr>
                            <m:mr>
                              <m:e>
                                <m:r>
                                  <a:rPr lang="en-US" altLang="zh-TW" sz="1800" b="0" i="1" smtClean="0">
                                    <a:latin typeface="Cambria Math" panose="02040503050406030204" pitchFamily="18" charset="0"/>
                                  </a:rPr>
                                  <m:t>0</m:t>
                                </m:r>
                              </m:e>
                              <m:e>
                                <m:r>
                                  <a:rPr lang="en-US" altLang="zh-TW" sz="1800" i="1">
                                    <a:latin typeface="Cambria Math" panose="02040503050406030204" pitchFamily="18" charset="0"/>
                                  </a:rPr>
                                  <m:t>3</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mr>
                          </m:m>
                        </m:e>
                      </m:d>
                    </m:oMath>
                  </m:oMathPara>
                </a14:m>
                <a:endParaRPr lang="en-US" sz="1800" dirty="0"/>
              </a:p>
            </p:txBody>
          </p:sp>
        </mc:Choice>
        <mc:Fallback xmlns="">
          <p:sp>
            <p:nvSpPr>
              <p:cNvPr id="26" name="TextBox 25">
                <a:extLst>
                  <a:ext uri="{FF2B5EF4-FFF2-40B4-BE49-F238E27FC236}">
                    <a16:creationId xmlns:a16="http://schemas.microsoft.com/office/drawing/2014/main" id="{6835909F-9006-DE22-945E-3D97E8790AFC}"/>
                  </a:ext>
                </a:extLst>
              </p:cNvPr>
              <p:cNvSpPr txBox="1">
                <a:spLocks noRot="1" noChangeAspect="1" noMove="1" noResize="1" noEditPoints="1" noAdjustHandles="1" noChangeArrowheads="1" noChangeShapeType="1" noTextEdit="1"/>
              </p:cNvSpPr>
              <p:nvPr/>
            </p:nvSpPr>
            <p:spPr bwMode="auto">
              <a:xfrm>
                <a:off x="4049543" y="5387505"/>
                <a:ext cx="1918249" cy="714683"/>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15D5F56-42B3-832B-9952-EC4D9C3AAD5B}"/>
                  </a:ext>
                </a:extLst>
              </p:cNvPr>
              <p:cNvSpPr txBox="1"/>
              <p:nvPr/>
            </p:nvSpPr>
            <p:spPr bwMode="auto">
              <a:xfrm>
                <a:off x="946136" y="5978044"/>
                <a:ext cx="827755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800" dirty="0">
                    <a:solidFill>
                      <a:srgbClr val="FF0000"/>
                    </a:solidFill>
                  </a:rPr>
                  <a:t>For normal coordinates, </a:t>
                </a:r>
                <a14:m>
                  <m:oMath xmlns:m="http://schemas.openxmlformats.org/officeDocument/2006/math">
                    <m:r>
                      <a:rPr lang="en-US" sz="1800" b="1" i="1" smtClean="0">
                        <a:solidFill>
                          <a:srgbClr val="FF0000"/>
                        </a:solidFill>
                        <a:latin typeface="Cambria Math" panose="02040503050406030204" pitchFamily="18" charset="0"/>
                      </a:rPr>
                      <m:t>𝑨</m:t>
                    </m:r>
                  </m:oMath>
                </a14:m>
                <a:r>
                  <a:rPr lang="en-US" sz="1800" dirty="0">
                    <a:solidFill>
                      <a:srgbClr val="FF0000"/>
                    </a:solidFill>
                  </a:rPr>
                  <a:t> is now diagonal. Off-diagonal elements means coupling.</a:t>
                </a:r>
              </a:p>
            </p:txBody>
          </p:sp>
        </mc:Choice>
        <mc:Fallback xmlns="">
          <p:sp>
            <p:nvSpPr>
              <p:cNvPr id="28" name="TextBox 27">
                <a:extLst>
                  <a:ext uri="{FF2B5EF4-FFF2-40B4-BE49-F238E27FC236}">
                    <a16:creationId xmlns:a16="http://schemas.microsoft.com/office/drawing/2014/main" id="{115D5F56-42B3-832B-9952-EC4D9C3AAD5B}"/>
                  </a:ext>
                </a:extLst>
              </p:cNvPr>
              <p:cNvSpPr txBox="1">
                <a:spLocks noRot="1" noChangeAspect="1" noMove="1" noResize="1" noEditPoints="1" noAdjustHandles="1" noChangeArrowheads="1" noChangeShapeType="1" noTextEdit="1"/>
              </p:cNvSpPr>
              <p:nvPr/>
            </p:nvSpPr>
            <p:spPr bwMode="auto">
              <a:xfrm>
                <a:off x="946136" y="5978044"/>
                <a:ext cx="8277552" cy="369332"/>
              </a:xfrm>
              <a:prstGeom prst="rect">
                <a:avLst/>
              </a:prstGeom>
              <a:blipFill>
                <a:blip r:embed="rId20"/>
                <a:stretch>
                  <a:fillRect l="-613"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9" name="TextBox 28">
            <a:extLst>
              <a:ext uri="{FF2B5EF4-FFF2-40B4-BE49-F238E27FC236}">
                <a16:creationId xmlns:a16="http://schemas.microsoft.com/office/drawing/2014/main" id="{8204CE7C-BE05-5A4A-C192-D5F398D72833}"/>
              </a:ext>
            </a:extLst>
          </p:cNvPr>
          <p:cNvSpPr txBox="1"/>
          <p:nvPr/>
        </p:nvSpPr>
        <p:spPr bwMode="auto">
          <a:xfrm>
            <a:off x="861202" y="123573"/>
            <a:ext cx="5263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There is another way to look at this solution.</a:t>
            </a:r>
          </a:p>
        </p:txBody>
      </p:sp>
      <p:sp>
        <p:nvSpPr>
          <p:cNvPr id="30" name="TextBox 29">
            <a:extLst>
              <a:ext uri="{FF2B5EF4-FFF2-40B4-BE49-F238E27FC236}">
                <a16:creationId xmlns:a16="http://schemas.microsoft.com/office/drawing/2014/main" id="{129C803E-8D95-EC95-8A5C-F0B663DF05D9}"/>
              </a:ext>
            </a:extLst>
          </p:cNvPr>
          <p:cNvSpPr txBox="1"/>
          <p:nvPr/>
        </p:nvSpPr>
        <p:spPr bwMode="auto">
          <a:xfrm>
            <a:off x="5621614" y="109984"/>
            <a:ext cx="1694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Method 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456F55-8EF0-7899-1354-746976AA75DE}"/>
                  </a:ext>
                </a:extLst>
              </p:cNvPr>
              <p:cNvSpPr txBox="1"/>
              <p:nvPr/>
            </p:nvSpPr>
            <p:spPr bwMode="auto">
              <a:xfrm>
                <a:off x="911293" y="6387877"/>
                <a:ext cx="4049657"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14:m>
                  <m:oMath xmlns:m="http://schemas.openxmlformats.org/officeDocument/2006/math">
                    <m:sSub>
                      <m:sSubPr>
                        <m:ctrlPr>
                          <a:rPr lang="en-US" altLang="zh-TW" sz="1800" i="1" smtClean="0">
                            <a:solidFill>
                              <a:srgbClr val="FF0000"/>
                            </a:solidFill>
                            <a:latin typeface="Cambria Math" panose="02040503050406030204" pitchFamily="18" charset="0"/>
                          </a:rPr>
                        </m:ctrlPr>
                      </m:sSubPr>
                      <m:e>
                        <m:r>
                          <a:rPr lang="en-US" altLang="zh-TW" sz="1800" b="0" i="1" smtClean="0">
                            <a:solidFill>
                              <a:srgbClr val="FF0000"/>
                            </a:solidFill>
                            <a:latin typeface="Cambria Math"/>
                          </a:rPr>
                          <m:t>𝑥</m:t>
                        </m:r>
                      </m:e>
                      <m:sub>
                        <m:r>
                          <a:rPr lang="en-US" altLang="zh-TW" sz="1800" b="0" i="1" smtClean="0">
                            <a:solidFill>
                              <a:srgbClr val="FF0000"/>
                            </a:solidFill>
                            <a:latin typeface="Cambria Math" panose="02040503050406030204" pitchFamily="18" charset="0"/>
                          </a:rPr>
                          <m:t>+</m:t>
                        </m:r>
                      </m:sub>
                    </m:sSub>
                    <m:r>
                      <a:rPr lang="en-US" altLang="zh-TW" sz="1800" b="0" i="1" smtClean="0">
                        <a:solidFill>
                          <a:srgbClr val="FF0000"/>
                        </a:solidFill>
                        <a:latin typeface="Cambria Math" panose="02040503050406030204" pitchFamily="18" charset="0"/>
                      </a:rPr>
                      <m:t>,</m:t>
                    </m:r>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a:rPr>
                          <m:t>𝑥</m:t>
                        </m:r>
                      </m:e>
                      <m:sub>
                        <m:r>
                          <a:rPr lang="en-US" altLang="zh-TW" sz="1800" b="0" i="1" smtClean="0">
                            <a:solidFill>
                              <a:srgbClr val="FF0000"/>
                            </a:solidFill>
                            <a:latin typeface="Cambria Math" panose="02040503050406030204" pitchFamily="18" charset="0"/>
                          </a:rPr>
                          <m:t>−</m:t>
                        </m:r>
                      </m:sub>
                    </m:sSub>
                  </m:oMath>
                </a14:m>
                <a:r>
                  <a:rPr lang="en-US" sz="1800" dirty="0">
                    <a:solidFill>
                      <a:srgbClr val="FF0000"/>
                    </a:solidFill>
                  </a:rPr>
                  <a:t> are uncoupled, independent SHM. </a:t>
                </a:r>
                <a:endParaRPr lang="en-US" sz="1800" dirty="0"/>
              </a:p>
            </p:txBody>
          </p:sp>
        </mc:Choice>
        <mc:Fallback xmlns="">
          <p:sp>
            <p:nvSpPr>
              <p:cNvPr id="12" name="TextBox 11">
                <a:extLst>
                  <a:ext uri="{FF2B5EF4-FFF2-40B4-BE49-F238E27FC236}">
                    <a16:creationId xmlns:a16="http://schemas.microsoft.com/office/drawing/2014/main" id="{A7456F55-8EF0-7899-1354-746976AA75DE}"/>
                  </a:ext>
                </a:extLst>
              </p:cNvPr>
              <p:cNvSpPr txBox="1">
                <a:spLocks noRot="1" noChangeAspect="1" noMove="1" noResize="1" noEditPoints="1" noAdjustHandles="1" noChangeArrowheads="1" noChangeShapeType="1" noTextEdit="1"/>
              </p:cNvSpPr>
              <p:nvPr/>
            </p:nvSpPr>
            <p:spPr bwMode="auto">
              <a:xfrm>
                <a:off x="911293" y="6387877"/>
                <a:ext cx="4049657" cy="369332"/>
              </a:xfrm>
              <a:prstGeom prst="rect">
                <a:avLst/>
              </a:prstGeom>
              <a:blipFill>
                <a:blip r:embed="rId21"/>
                <a:stretch>
                  <a:fillRect t="-10345" r="-313" b="-275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Box 6">
            <a:extLst>
              <a:ext uri="{FF2B5EF4-FFF2-40B4-BE49-F238E27FC236}">
                <a16:creationId xmlns:a16="http://schemas.microsoft.com/office/drawing/2014/main" id="{BE304AC4-435C-F961-FC40-3E1BE41281DF}"/>
              </a:ext>
            </a:extLst>
          </p:cNvPr>
          <p:cNvSpPr txBox="1"/>
          <p:nvPr/>
        </p:nvSpPr>
        <p:spPr bwMode="auto">
          <a:xfrm>
            <a:off x="5070552" y="1862685"/>
            <a:ext cx="370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zh-TW" altLang="en-US" sz="1800" dirty="0"/>
              <a:t>廣義座標可以完全決定真實座標！</a:t>
            </a:r>
            <a:endParaRPr lang="en-US" sz="18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1FF3376-469C-70FD-4D6C-A3293F684ACD}"/>
                  </a:ext>
                </a:extLst>
              </p:cNvPr>
              <p:cNvSpPr txBox="1"/>
              <p:nvPr/>
            </p:nvSpPr>
            <p:spPr bwMode="auto">
              <a:xfrm>
                <a:off x="878465" y="2647323"/>
                <a:ext cx="5570080" cy="369332"/>
              </a:xfrm>
              <a:prstGeom prst="rect">
                <a:avLst/>
              </a:prstGeom>
              <a:noFill/>
              <a:ln w="9525">
                <a:noFill/>
                <a:miter lim="800000"/>
                <a:headEnd/>
                <a:tailEnd/>
              </a:ln>
            </p:spPr>
            <p:txBody>
              <a:bodyPr wrap="square" rtlCol="0">
                <a:spAutoFit/>
              </a:bodyPr>
              <a:lstStyle/>
              <a:p>
                <a:r>
                  <a:rPr lang="en-US" sz="1800" dirty="0" err="1">
                    <a:latin typeface="Times New Roman" pitchFamily="18" charset="0"/>
                    <a:cs typeface="Times New Roman" pitchFamily="18" charset="0"/>
                  </a:rPr>
                  <a:t>從</a:t>
                </a:r>
                <a:r>
                  <a:rPr lang="en-US" sz="1800" dirty="0" err="1">
                    <a:solidFill>
                      <a:srgbClr val="FF0000"/>
                    </a:solidFill>
                    <a:latin typeface="Times New Roman" pitchFamily="18" charset="0"/>
                    <a:cs typeface="Times New Roman" pitchFamily="18" charset="0"/>
                  </a:rPr>
                  <a:t>廣義座標</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a:rPr>
                          <m:t>𝑥</m:t>
                        </m:r>
                      </m:e>
                      <m:sub>
                        <m:r>
                          <a:rPr lang="en-US" altLang="zh-TW" sz="1800" i="1">
                            <a:solidFill>
                              <a:srgbClr val="FF0000"/>
                            </a:solidFill>
                            <a:latin typeface="Cambria Math" panose="02040503050406030204" pitchFamily="18" charset="0"/>
                          </a:rPr>
                          <m:t>+</m:t>
                        </m:r>
                      </m:sub>
                    </m:sSub>
                    <m:r>
                      <a:rPr lang="en-US" altLang="zh-TW" sz="1800" i="1">
                        <a:solidFill>
                          <a:srgbClr val="FF0000"/>
                        </a:solidFill>
                        <a:latin typeface="Cambria Math" panose="02040503050406030204" pitchFamily="18" charset="0"/>
                      </a:rPr>
                      <m:t>,</m:t>
                    </m:r>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a:rPr>
                          <m:t>𝑥</m:t>
                        </m:r>
                      </m:e>
                      <m:sub>
                        <m:r>
                          <a:rPr lang="en-US" altLang="zh-TW" sz="1800" i="1">
                            <a:solidFill>
                              <a:srgbClr val="FF0000"/>
                            </a:solidFill>
                            <a:latin typeface="Cambria Math" panose="02040503050406030204" pitchFamily="18" charset="0"/>
                          </a:rPr>
                          <m:t>−</m:t>
                        </m:r>
                      </m:sub>
                    </m:sSub>
                  </m:oMath>
                </a14:m>
                <a:r>
                  <a:rPr lang="en-US" sz="1800" dirty="0"/>
                  <a:t>滿足的</a:t>
                </a:r>
                <a:r>
                  <a:rPr lang="en-US" sz="1800" dirty="0">
                    <a:latin typeface="Times New Roman" pitchFamily="18" charset="0"/>
                    <a:cs typeface="Times New Roman" pitchFamily="18" charset="0"/>
                  </a:rPr>
                  <a:t>運動方程式的角度來看：</a:t>
                </a:r>
              </a:p>
            </p:txBody>
          </p:sp>
        </mc:Choice>
        <mc:Fallback xmlns="">
          <p:sp>
            <p:nvSpPr>
              <p:cNvPr id="13" name="TextBox 12">
                <a:extLst>
                  <a:ext uri="{FF2B5EF4-FFF2-40B4-BE49-F238E27FC236}">
                    <a16:creationId xmlns:a16="http://schemas.microsoft.com/office/drawing/2014/main" id="{41FF3376-469C-70FD-4D6C-A3293F684ACD}"/>
                  </a:ext>
                </a:extLst>
              </p:cNvPr>
              <p:cNvSpPr txBox="1">
                <a:spLocks noRot="1" noChangeAspect="1" noMove="1" noResize="1" noEditPoints="1" noAdjustHandles="1" noChangeArrowheads="1" noChangeShapeType="1" noTextEdit="1"/>
              </p:cNvSpPr>
              <p:nvPr/>
            </p:nvSpPr>
            <p:spPr bwMode="auto">
              <a:xfrm>
                <a:off x="878465" y="2647323"/>
                <a:ext cx="5570080" cy="369332"/>
              </a:xfrm>
              <a:prstGeom prst="rect">
                <a:avLst/>
              </a:prstGeom>
              <a:blipFill>
                <a:blip r:embed="rId22"/>
                <a:stretch>
                  <a:fillRect l="-911" t="-6667" b="-2333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6815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p:bldP spid="9" grpId="0" animBg="1"/>
      <p:bldP spid="10" grpId="0" animBg="1"/>
      <p:bldP spid="11" grpId="0" animBg="1"/>
      <p:bldP spid="14" grpId="0" animBg="1"/>
      <p:bldP spid="15" grpId="0" animBg="1"/>
      <p:bldP spid="16" grpId="0" animBg="1"/>
      <p:bldP spid="17" grpId="0" animBg="1"/>
      <p:bldP spid="18" grpId="0" animBg="1"/>
      <p:bldP spid="19" grpId="0" animBg="1"/>
      <p:bldP spid="21" grpId="0" animBg="1"/>
      <p:bldP spid="22" grpId="0" animBg="1"/>
      <p:bldP spid="23" grpId="0"/>
      <p:bldP spid="24" grpId="0" animBg="1"/>
      <p:bldP spid="25" grpId="0" animBg="1"/>
      <p:bldP spid="26" grpId="0" animBg="1"/>
      <p:bldP spid="28" grpId="0"/>
      <p:bldP spid="1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1BC0-B1A7-266F-A9F2-E883C4950D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32248E6-36D2-9AB9-D8EE-A354F39C6059}"/>
              </a:ext>
            </a:extLst>
          </p:cNvPr>
          <p:cNvPicPr>
            <a:picLocks noChangeAspect="1"/>
          </p:cNvPicPr>
          <p:nvPr/>
        </p:nvPicPr>
        <p:blipFill>
          <a:blip r:embed="rId2"/>
          <a:srcRect t="15517"/>
          <a:stretch>
            <a:fillRect/>
          </a:stretch>
        </p:blipFill>
        <p:spPr>
          <a:xfrm>
            <a:off x="1244409" y="3284984"/>
            <a:ext cx="6655179" cy="1764196"/>
          </a:xfrm>
          <a:prstGeom prst="rect">
            <a:avLst/>
          </a:prstGeom>
        </p:spPr>
      </p:pic>
      <p:sp>
        <p:nvSpPr>
          <p:cNvPr id="3" name="TextBox 2">
            <a:extLst>
              <a:ext uri="{FF2B5EF4-FFF2-40B4-BE49-F238E27FC236}">
                <a16:creationId xmlns:a16="http://schemas.microsoft.com/office/drawing/2014/main" id="{F5900429-37C3-EA51-DD62-AB69BED3E68C}"/>
              </a:ext>
            </a:extLst>
          </p:cNvPr>
          <p:cNvSpPr txBox="1"/>
          <p:nvPr/>
        </p:nvSpPr>
        <p:spPr bwMode="auto">
          <a:xfrm>
            <a:off x="2483766" y="1443890"/>
            <a:ext cx="4176464" cy="369332"/>
          </a:xfrm>
          <a:prstGeom prst="rect">
            <a:avLst/>
          </a:prstGeom>
          <a:noFill/>
          <a:ln w="9525">
            <a:noFill/>
            <a:miter lim="800000"/>
            <a:headEnd/>
            <a:tailEnd/>
          </a:ln>
        </p:spPr>
        <p:txBody>
          <a:bodyPr wrap="square" rtlCol="0">
            <a:spAutoFit/>
          </a:bodyPr>
          <a:lstStyle/>
          <a:p>
            <a:pPr algn="l"/>
            <a:r>
              <a:rPr lang="en-US" sz="1800" dirty="0" err="1">
                <a:cs typeface="Times New Roman" pitchFamily="18" charset="0"/>
              </a:rPr>
              <a:t>在</a:t>
            </a:r>
            <a:r>
              <a:rPr lang="en-US" sz="1800" dirty="0" err="1">
                <a:latin typeface="Times New Roman" pitchFamily="18" charset="0"/>
                <a:cs typeface="Times New Roman" pitchFamily="18" charset="0"/>
              </a:rPr>
              <a:t>這兩個模式，廣義座標非常簡單</a:t>
            </a:r>
            <a:r>
              <a:rPr lang="en-US" sz="18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A8B3A50-9A4E-60CE-0818-F9E9D3204F3F}"/>
                  </a:ext>
                </a:extLst>
              </p:cNvPr>
              <p:cNvSpPr txBox="1"/>
              <p:nvPr/>
            </p:nvSpPr>
            <p:spPr bwMode="auto">
              <a:xfrm>
                <a:off x="4928972" y="2576169"/>
                <a:ext cx="3171420" cy="276999"/>
              </a:xfrm>
              <a:prstGeom prst="rect">
                <a:avLst/>
              </a:prstGeom>
              <a:solidFill>
                <a:srgbClr val="FFFF00"/>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a:latin typeface="Cambria Math" panose="02040503050406030204" pitchFamily="18" charset="0"/>
                            </a:rPr>
                          </m:ctrlPr>
                        </m:funcPr>
                        <m:fName>
                          <m:r>
                            <m:rPr>
                              <m:sty m:val="p"/>
                            </m:rPr>
                            <a:rPr lang="en-US" altLang="zh-TW" sz="180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r>
                        <a:rPr lang="en-US" altLang="zh-TW" sz="1800" b="1" i="0"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m:t>
                          </m:r>
                        </m:sub>
                      </m:sSub>
                      <m:r>
                        <a:rPr lang="en-US" altLang="zh-TW" sz="1800" b="0" i="1" smtClean="0">
                          <a:latin typeface="Cambria Math" panose="02040503050406030204" pitchFamily="18" charset="0"/>
                        </a:rPr>
                        <m:t>=0</m:t>
                      </m:r>
                    </m:oMath>
                  </m:oMathPara>
                </a14:m>
                <a:endParaRPr lang="en-US" sz="1800" b="1" dirty="0"/>
              </a:p>
            </p:txBody>
          </p:sp>
        </mc:Choice>
        <mc:Fallback xmlns="">
          <p:sp>
            <p:nvSpPr>
              <p:cNvPr id="4" name="TextBox 3">
                <a:extLst>
                  <a:ext uri="{FF2B5EF4-FFF2-40B4-BE49-F238E27FC236}">
                    <a16:creationId xmlns:a16="http://schemas.microsoft.com/office/drawing/2014/main" id="{2A8B3A50-9A4E-60CE-0818-F9E9D3204F3F}"/>
                  </a:ext>
                </a:extLst>
              </p:cNvPr>
              <p:cNvSpPr txBox="1">
                <a:spLocks noRot="1" noChangeAspect="1" noMove="1" noResize="1" noEditPoints="1" noAdjustHandles="1" noChangeArrowheads="1" noChangeShapeType="1" noTextEdit="1"/>
              </p:cNvSpPr>
              <p:nvPr/>
            </p:nvSpPr>
            <p:spPr bwMode="auto">
              <a:xfrm>
                <a:off x="4928972" y="2576169"/>
                <a:ext cx="3171420" cy="276999"/>
              </a:xfrm>
              <a:prstGeom prst="rect">
                <a:avLst/>
              </a:prstGeom>
              <a:blipFill>
                <a:blip r:embed="rId3"/>
                <a:stretch>
                  <a:fillRect r="-400" b="-3636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89DE2AC3-7438-5B51-DDE6-49ADFD6947D3}"/>
                  </a:ext>
                </a:extLst>
              </p:cNvPr>
              <p:cNvSpPr txBox="1"/>
              <p:nvPr/>
            </p:nvSpPr>
            <p:spPr bwMode="auto">
              <a:xfrm>
                <a:off x="4896715" y="2029130"/>
                <a:ext cx="3002873" cy="369332"/>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oMath>
                  </m:oMathPara>
                </a14:m>
                <a:endParaRPr lang="zh-TW" altLang="en-US" sz="1800" dirty="0"/>
              </a:p>
            </p:txBody>
          </p:sp>
        </mc:Choice>
        <mc:Fallback xmlns="">
          <p:sp>
            <p:nvSpPr>
              <p:cNvPr id="5" name="文字方塊 4">
                <a:extLst>
                  <a:ext uri="{FF2B5EF4-FFF2-40B4-BE49-F238E27FC236}">
                    <a16:creationId xmlns:a16="http://schemas.microsoft.com/office/drawing/2014/main" id="{89DE2AC3-7438-5B51-DDE6-49ADFD6947D3}"/>
                  </a:ext>
                </a:extLst>
              </p:cNvPr>
              <p:cNvSpPr txBox="1">
                <a:spLocks noRot="1" noChangeAspect="1" noMove="1" noResize="1" noEditPoints="1" noAdjustHandles="1" noChangeArrowheads="1" noChangeShapeType="1" noTextEdit="1"/>
              </p:cNvSpPr>
              <p:nvPr/>
            </p:nvSpPr>
            <p:spPr bwMode="auto">
              <a:xfrm>
                <a:off x="4896715" y="2029130"/>
                <a:ext cx="3002873" cy="369332"/>
              </a:xfrm>
              <a:prstGeom prst="rect">
                <a:avLst/>
              </a:prstGeom>
              <a:blipFill>
                <a:blip r:embed="rId4"/>
                <a:stretch>
                  <a:fillRect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字方塊 4">
                <a:extLst>
                  <a:ext uri="{FF2B5EF4-FFF2-40B4-BE49-F238E27FC236}">
                    <a16:creationId xmlns:a16="http://schemas.microsoft.com/office/drawing/2014/main" id="{9785B580-AEF0-CBCE-B95D-470867C37157}"/>
                  </a:ext>
                </a:extLst>
              </p:cNvPr>
              <p:cNvSpPr txBox="1"/>
              <p:nvPr/>
            </p:nvSpPr>
            <p:spPr bwMode="auto">
              <a:xfrm>
                <a:off x="1142826" y="2029130"/>
                <a:ext cx="3239027" cy="369332"/>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b="0" i="1" smtClean="0">
                              <a:latin typeface="Cambria Math" panose="02040503050406030204" pitchFamily="18" charset="0"/>
                            </a:rPr>
                            <m:t>2</m:t>
                          </m:r>
                        </m:sub>
                      </m:sSub>
                      <m:func>
                        <m:funcPr>
                          <m:ctrlPr>
                            <a:rPr lang="en-US" altLang="zh-TW" sz="1800" i="1" smtClean="0">
                              <a:latin typeface="Cambria Math" panose="02040503050406030204" pitchFamily="18" charset="0"/>
                            </a:rPr>
                          </m:ctrlPr>
                        </m:funcPr>
                        <m:fName>
                          <m:r>
                            <m:rPr>
                              <m:sty m:val="p"/>
                            </m:rPr>
                            <a:rPr lang="en-US" altLang="zh-TW" sz="1800" i="0" smtClean="0">
                              <a:latin typeface="Cambria Math" panose="02040503050406030204" pitchFamily="18" charset="0"/>
                            </a:rPr>
                            <m:t>cos</m:t>
                          </m:r>
                        </m:fName>
                        <m:e>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rPr>
                                    <m:t>1</m:t>
                                  </m:r>
                                </m:sub>
                              </m:sSub>
                            </m:e>
                          </m:d>
                        </m:e>
                      </m:func>
                    </m:oMath>
                  </m:oMathPara>
                </a14:m>
                <a:endParaRPr lang="zh-TW" altLang="en-US" sz="1800" dirty="0"/>
              </a:p>
            </p:txBody>
          </p:sp>
        </mc:Choice>
        <mc:Fallback xmlns="">
          <p:sp>
            <p:nvSpPr>
              <p:cNvPr id="6" name="文字方塊 4">
                <a:extLst>
                  <a:ext uri="{FF2B5EF4-FFF2-40B4-BE49-F238E27FC236}">
                    <a16:creationId xmlns:a16="http://schemas.microsoft.com/office/drawing/2014/main" id="{9785B580-AEF0-CBCE-B95D-470867C37157}"/>
                  </a:ext>
                </a:extLst>
              </p:cNvPr>
              <p:cNvSpPr txBox="1">
                <a:spLocks noRot="1" noChangeAspect="1" noMove="1" noResize="1" noEditPoints="1" noAdjustHandles="1" noChangeArrowheads="1" noChangeShapeType="1" noTextEdit="1"/>
              </p:cNvSpPr>
              <p:nvPr/>
            </p:nvSpPr>
            <p:spPr bwMode="auto">
              <a:xfrm>
                <a:off x="1142826" y="2029130"/>
                <a:ext cx="3239027" cy="369332"/>
              </a:xfrm>
              <a:prstGeom prst="rect">
                <a:avLst/>
              </a:prstGeom>
              <a:blipFill>
                <a:blip r:embed="rId5"/>
                <a:stretch>
                  <a:fillRect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8706FB-8168-3223-E0CA-F448DE50FC00}"/>
                  </a:ext>
                </a:extLst>
              </p:cNvPr>
              <p:cNvSpPr txBox="1"/>
              <p:nvPr/>
            </p:nvSpPr>
            <p:spPr bwMode="auto">
              <a:xfrm>
                <a:off x="1170581" y="2576169"/>
                <a:ext cx="3561143" cy="331886"/>
              </a:xfrm>
              <a:prstGeom prst="rect">
                <a:avLst/>
              </a:prstGeom>
              <a:solidFill>
                <a:srgbClr val="FFFF00"/>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m:t>
                          </m:r>
                        </m:sub>
                      </m:sSub>
                      <m:r>
                        <a:rPr lang="en-US" altLang="zh-TW" sz="1800" b="0" i="1" smtClean="0">
                          <a:latin typeface="Cambria Math" panose="02040503050406030204" pitchFamily="18" charset="0"/>
                        </a:rPr>
                        <m:t>=</m:t>
                      </m:r>
                      <m:r>
                        <a:rPr lang="en-US" altLang="zh-TW" sz="1800" b="0" i="0" smtClean="0">
                          <a:latin typeface="Cambria Math" panose="02040503050406030204" pitchFamily="18" charset="0"/>
                        </a:rPr>
                        <m:t>0</m:t>
                      </m:r>
                      <m:r>
                        <a:rPr lang="en-US" altLang="zh-TW" sz="1800" b="1" i="0"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m:t>
                          </m:r>
                        </m:sub>
                      </m:sSub>
                      <m:r>
                        <a:rPr lang="en-US" altLang="zh-TW" sz="1800" b="0" i="1" smtClean="0">
                          <a:latin typeface="Cambria Math" panose="02040503050406030204" pitchFamily="18" charset="0"/>
                        </a:rPr>
                        <m:t>=</m:t>
                      </m:r>
                      <m:r>
                        <a:rPr lang="en-US" altLang="zh-TW" sz="1800" i="1">
                          <a:latin typeface="Cambria Math" panose="02040503050406030204" pitchFamily="18" charset="0"/>
                        </a:rPr>
                        <m:t>2</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2</m:t>
                          </m:r>
                        </m:sub>
                      </m:sSub>
                      <m:func>
                        <m:funcPr>
                          <m:ctrlPr>
                            <a:rPr lang="en-US" altLang="zh-TW" sz="1800" i="1">
                              <a:latin typeface="Cambria Math" panose="02040503050406030204" pitchFamily="18" charset="0"/>
                            </a:rPr>
                          </m:ctrlPr>
                        </m:funcPr>
                        <m:fName>
                          <m:r>
                            <m:rPr>
                              <m:sty m:val="p"/>
                            </m:rPr>
                            <a:rPr lang="en-US" altLang="zh-TW" sz="1800">
                              <a:latin typeface="Cambria Math" panose="02040503050406030204" pitchFamily="18" charset="0"/>
                            </a:rPr>
                            <m:t>cos</m:t>
                          </m:r>
                        </m:fName>
                        <m:e>
                          <m:d>
                            <m:dPr>
                              <m:ctrlPr>
                                <a:rPr lang="en-US" altLang="zh-TW" sz="1800" i="1">
                                  <a:latin typeface="Cambria Math" panose="02040503050406030204" pitchFamily="18" charset="0"/>
                                </a:rPr>
                              </m:ctrlPr>
                            </m:dPr>
                            <m:e>
                              <m:rad>
                                <m:radPr>
                                  <m:degHide m:val="on"/>
                                  <m:ctrlPr>
                                    <a:rPr lang="en-US" altLang="zh-TW" sz="1800" i="1">
                                      <a:latin typeface="Cambria Math" panose="02040503050406030204" pitchFamily="18" charset="0"/>
                                      <a:ea typeface="Cambria Math"/>
                                    </a:rPr>
                                  </m:ctrlPr>
                                </m:radPr>
                                <m:deg/>
                                <m:e>
                                  <m:r>
                                    <a:rPr lang="en-US" altLang="zh-TW" sz="1800" i="1">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r>
                                <a:rPr lang="en-US" altLang="zh-TW" sz="1800" i="1">
                                  <a:latin typeface="Cambria Math" panose="02040503050406030204" pitchFamily="18" charset="0"/>
                                  <a:ea typeface="Cambria Math" panose="02040503050406030204" pitchFamily="18" charset="0"/>
                                </a:rPr>
                                <m:t>𝑡</m:t>
                              </m:r>
                              <m:r>
                                <a:rPr lang="en-US" altLang="zh-TW" sz="1800" i="1">
                                  <a:latin typeface="Cambria Math" panose="02040503050406030204" pitchFamily="18" charset="0"/>
                                  <a:ea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ea typeface="Cambria Math" panose="02040503050406030204" pitchFamily="18" charset="0"/>
                                    </a:rPr>
                                    <m:t>𝜙</m:t>
                                  </m:r>
                                </m:e>
                                <m:sub>
                                  <m:r>
                                    <a:rPr lang="en-US" altLang="zh-TW" sz="1800" i="1">
                                      <a:latin typeface="Cambria Math" panose="02040503050406030204" pitchFamily="18" charset="0"/>
                                      <a:ea typeface="Cambria Math" panose="02040503050406030204" pitchFamily="18" charset="0"/>
                                    </a:rPr>
                                    <m:t>2</m:t>
                                  </m:r>
                                </m:sub>
                              </m:sSub>
                            </m:e>
                          </m:d>
                        </m:e>
                      </m:func>
                    </m:oMath>
                  </m:oMathPara>
                </a14:m>
                <a:endParaRPr lang="en-US" sz="1800" b="1" dirty="0"/>
              </a:p>
            </p:txBody>
          </p:sp>
        </mc:Choice>
        <mc:Fallback xmlns="">
          <p:sp>
            <p:nvSpPr>
              <p:cNvPr id="7" name="TextBox 6">
                <a:extLst>
                  <a:ext uri="{FF2B5EF4-FFF2-40B4-BE49-F238E27FC236}">
                    <a16:creationId xmlns:a16="http://schemas.microsoft.com/office/drawing/2014/main" id="{B08706FB-8168-3223-E0CA-F448DE50FC00}"/>
                  </a:ext>
                </a:extLst>
              </p:cNvPr>
              <p:cNvSpPr txBox="1">
                <a:spLocks noRot="1" noChangeAspect="1" noMove="1" noResize="1" noEditPoints="1" noAdjustHandles="1" noChangeArrowheads="1" noChangeShapeType="1" noTextEdit="1"/>
              </p:cNvSpPr>
              <p:nvPr/>
            </p:nvSpPr>
            <p:spPr bwMode="auto">
              <a:xfrm>
                <a:off x="1170581" y="2576169"/>
                <a:ext cx="3561143" cy="331886"/>
              </a:xfrm>
              <a:prstGeom prst="rect">
                <a:avLst/>
              </a:prstGeom>
              <a:blipFill>
                <a:blip r:embed="rId6"/>
                <a:stretch>
                  <a:fillRect b="-26923"/>
                </a:stretch>
              </a:blipFill>
              <a:ln>
                <a:no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AFE90C4D-CFC0-EF21-E2F7-A656A29F7A9D}"/>
              </a:ext>
            </a:extLst>
          </p:cNvPr>
          <p:cNvSpPr txBox="1"/>
          <p:nvPr/>
        </p:nvSpPr>
        <p:spPr bwMode="auto">
          <a:xfrm>
            <a:off x="2483768" y="5229444"/>
            <a:ext cx="5976664" cy="369332"/>
          </a:xfrm>
          <a:prstGeom prst="rect">
            <a:avLst/>
          </a:prstGeom>
          <a:noFill/>
          <a:ln w="9525">
            <a:noFill/>
            <a:miter lim="800000"/>
            <a:headEnd/>
            <a:tailEnd/>
          </a:ln>
        </p:spPr>
        <p:txBody>
          <a:bodyPr wrap="square" rtlCol="0">
            <a:spAutoFit/>
          </a:bodyPr>
          <a:lstStyle/>
          <a:p>
            <a:r>
              <a:rPr lang="en-US" sz="1800" dirty="0" err="1">
                <a:cs typeface="Times New Roman" pitchFamily="18" charset="0"/>
              </a:rPr>
              <a:t>可以說這兩個模式座標就是來標定這兩個模式的</a:t>
            </a:r>
            <a:r>
              <a:rPr lang="en-US" sz="1800" dirty="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87166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0FFE82-EE0D-1946-126B-D9BD43741C00}"/>
              </a:ext>
            </a:extLst>
          </p:cNvPr>
          <p:cNvSpPr/>
          <p:nvPr/>
        </p:nvSpPr>
        <p:spPr>
          <a:xfrm>
            <a:off x="1691678" y="1020468"/>
            <a:ext cx="5976665" cy="55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5" descr="wave3">
            <a:extLst>
              <a:ext uri="{FF2B5EF4-FFF2-40B4-BE49-F238E27FC236}">
                <a16:creationId xmlns:a16="http://schemas.microsoft.com/office/drawing/2014/main" id="{74D6D5BA-D716-87E8-5A46-69B0CC335B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270" t="4916"/>
          <a:stretch>
            <a:fillRect/>
          </a:stretch>
        </p:blipFill>
        <p:spPr bwMode="auto">
          <a:xfrm rot="60000">
            <a:off x="1724239" y="1071332"/>
            <a:ext cx="5878393" cy="568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736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B282A-4C70-0B26-7F90-084621C68530}"/>
              </a:ext>
            </a:extLst>
          </p:cNvPr>
          <p:cNvPicPr>
            <a:picLocks noChangeAspect="1"/>
          </p:cNvPicPr>
          <p:nvPr/>
        </p:nvPicPr>
        <p:blipFill>
          <a:blip r:embed="rId2"/>
          <a:stretch>
            <a:fillRect/>
          </a:stretch>
        </p:blipFill>
        <p:spPr>
          <a:xfrm>
            <a:off x="1018531" y="638212"/>
            <a:ext cx="7439469" cy="2238926"/>
          </a:xfrm>
          <a:prstGeom prst="rect">
            <a:avLst/>
          </a:prstGeom>
        </p:spPr>
      </p:pic>
      <mc:AlternateContent xmlns:mc="http://schemas.openxmlformats.org/markup-compatibility/2006" xmlns:a14="http://schemas.microsoft.com/office/drawing/2010/main">
        <mc:Choice Requires="a14">
          <p:sp>
            <p:nvSpPr>
              <p:cNvPr id="6" name="文字方塊 13">
                <a:extLst>
                  <a:ext uri="{FF2B5EF4-FFF2-40B4-BE49-F238E27FC236}">
                    <a16:creationId xmlns:a16="http://schemas.microsoft.com/office/drawing/2014/main" id="{E62687F1-CEDC-D0C5-8AD6-E67BF065819F}"/>
                  </a:ext>
                </a:extLst>
              </p:cNvPr>
              <p:cNvSpPr txBox="1"/>
              <p:nvPr/>
            </p:nvSpPr>
            <p:spPr bwMode="auto">
              <a:xfrm>
                <a:off x="1475656" y="2939962"/>
                <a:ext cx="3936847" cy="563744"/>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rPr>
                        <m:t>𝑚</m:t>
                      </m:r>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kumimoji="1" lang="en-US" altLang="zh-TW" sz="1800" b="0" i="1" smtClean="0">
                          <a:latin typeface="Cambria Math" panose="02040503050406030204" pitchFamily="18" charset="0"/>
                        </a:rPr>
                        <m:t>=−</m:t>
                      </m:r>
                      <m:r>
                        <a:rPr kumimoji="1" lang="en-US" altLang="zh-TW" sz="1800" b="0" i="1" smtClean="0">
                          <a:latin typeface="Cambria Math" panose="02040503050406030204" pitchFamily="18" charset="0"/>
                        </a:rPr>
                        <m:t>𝑘</m:t>
                      </m:r>
                      <m:d>
                        <m:dPr>
                          <m:ctrlPr>
                            <a:rPr kumimoji="1" lang="en-US" altLang="zh-TW" sz="1800" b="0" i="1" smtClean="0">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𝑗</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r>
                                <a:rPr lang="en-US" altLang="zh-TW" sz="1800" b="0" i="1" smtClean="0">
                                  <a:latin typeface="Cambria Math" panose="02040503050406030204" pitchFamily="18" charset="0"/>
                                </a:rPr>
                                <m:t>−1</m:t>
                              </m:r>
                            </m:sub>
                          </m:sSub>
                        </m:e>
                      </m:d>
                      <m:r>
                        <a:rPr lang="en-US" altLang="zh-TW" sz="1800" b="0" i="1" smtClean="0">
                          <a:latin typeface="Cambria Math" panose="02040503050406030204" pitchFamily="18" charset="0"/>
                        </a:rPr>
                        <m:t>+</m:t>
                      </m:r>
                      <m:r>
                        <a:rPr lang="en-US" altLang="zh-TW" sz="1800" i="1">
                          <a:latin typeface="Cambria Math" panose="02040503050406030204" pitchFamily="18" charset="0"/>
                        </a:rPr>
                        <m:t>𝑘</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r>
                                <a:rPr lang="en-US" altLang="zh-TW" sz="1800" b="0" i="1" smtClean="0">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e>
                      </m:d>
                    </m:oMath>
                  </m:oMathPara>
                </a14:m>
                <a:endParaRPr kumimoji="1" lang="zh-TW" altLang="en-US" sz="1800" dirty="0"/>
              </a:p>
            </p:txBody>
          </p:sp>
        </mc:Choice>
        <mc:Fallback xmlns="">
          <p:sp>
            <p:nvSpPr>
              <p:cNvPr id="6" name="文字方塊 13">
                <a:extLst>
                  <a:ext uri="{FF2B5EF4-FFF2-40B4-BE49-F238E27FC236}">
                    <a16:creationId xmlns:a16="http://schemas.microsoft.com/office/drawing/2014/main" id="{E62687F1-CEDC-D0C5-8AD6-E67BF065819F}"/>
                  </a:ext>
                </a:extLst>
              </p:cNvPr>
              <p:cNvSpPr txBox="1">
                <a:spLocks noRot="1" noChangeAspect="1" noMove="1" noResize="1" noEditPoints="1" noAdjustHandles="1" noChangeArrowheads="1" noChangeShapeType="1" noTextEdit="1"/>
              </p:cNvSpPr>
              <p:nvPr/>
            </p:nvSpPr>
            <p:spPr bwMode="auto">
              <a:xfrm>
                <a:off x="1475656" y="2939962"/>
                <a:ext cx="3936847" cy="563744"/>
              </a:xfrm>
              <a:prstGeom prst="rect">
                <a:avLst/>
              </a:prstGeom>
              <a:blipFill>
                <a:blip r:embed="rId3"/>
                <a:stretch>
                  <a:fillRect l="-322" b="-15556"/>
                </a:stretch>
              </a:blipFill>
              <a:ln w="9525">
                <a:noFill/>
                <a:miter lim="800000"/>
                <a:headEnd/>
                <a:tailEnd/>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23FE8AA2-645E-FEFD-561C-0994C9E8A60B}"/>
              </a:ext>
            </a:extLst>
          </p:cNvPr>
          <p:cNvCxnSpPr/>
          <p:nvPr/>
        </p:nvCxnSpPr>
        <p:spPr>
          <a:xfrm>
            <a:off x="4532443" y="1070260"/>
            <a:ext cx="36004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307047-A9D6-9B4C-4165-A4A9E1E9587C}"/>
              </a:ext>
            </a:extLst>
          </p:cNvPr>
          <p:cNvCxnSpPr>
            <a:cxnSpLocks/>
          </p:cNvCxnSpPr>
          <p:nvPr/>
        </p:nvCxnSpPr>
        <p:spPr>
          <a:xfrm>
            <a:off x="3894099" y="1070260"/>
            <a:ext cx="20954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字方塊 13">
                <a:extLst>
                  <a:ext uri="{FF2B5EF4-FFF2-40B4-BE49-F238E27FC236}">
                    <a16:creationId xmlns:a16="http://schemas.microsoft.com/office/drawing/2014/main" id="{6A455FB0-4423-5A98-3965-8929F8F86F14}"/>
                  </a:ext>
                </a:extLst>
              </p:cNvPr>
              <p:cNvSpPr txBox="1"/>
              <p:nvPr/>
            </p:nvSpPr>
            <p:spPr bwMode="auto">
              <a:xfrm>
                <a:off x="1466553" y="3555657"/>
                <a:ext cx="3169009" cy="563744"/>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𝑗</m:t>
                          </m:r>
                          <m:r>
                            <a:rPr lang="en-US" altLang="zh-TW" sz="1800" b="0" i="1" smtClean="0">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f>
                            <m:fPr>
                              <m:ctrlPr>
                                <a:rPr lang="en-US" altLang="zh-TW" sz="1800" i="1">
                                  <a:latin typeface="Cambria Math" panose="02040503050406030204" pitchFamily="18" charset="0"/>
                                </a:rPr>
                              </m:ctrlPr>
                            </m:fPr>
                            <m:num>
                              <m:r>
                                <a:rPr lang="en-US" altLang="zh-TW" sz="1800" i="1">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𝑗</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r>
                            <a:rPr lang="en-US" altLang="zh-TW" sz="1800" b="0" i="1" smtClean="0">
                              <a:latin typeface="Cambria Math" panose="02040503050406030204" pitchFamily="18" charset="0"/>
                            </a:rPr>
                            <m:t>+</m:t>
                          </m:r>
                          <m:r>
                            <a:rPr lang="en-US" altLang="zh-TW" sz="1800" i="1">
                              <a:latin typeface="Cambria Math" panose="02040503050406030204" pitchFamily="18" charset="0"/>
                            </a:rPr>
                            <m:t>1</m:t>
                          </m:r>
                        </m:sub>
                      </m:sSub>
                    </m:oMath>
                  </m:oMathPara>
                </a14:m>
                <a:endParaRPr kumimoji="1" lang="zh-TW" altLang="en-US" sz="1800" dirty="0"/>
              </a:p>
            </p:txBody>
          </p:sp>
        </mc:Choice>
        <mc:Fallback xmlns="">
          <p:sp>
            <p:nvSpPr>
              <p:cNvPr id="12" name="文字方塊 13">
                <a:extLst>
                  <a:ext uri="{FF2B5EF4-FFF2-40B4-BE49-F238E27FC236}">
                    <a16:creationId xmlns:a16="http://schemas.microsoft.com/office/drawing/2014/main" id="{6A455FB0-4423-5A98-3965-8929F8F86F14}"/>
                  </a:ext>
                </a:extLst>
              </p:cNvPr>
              <p:cNvSpPr txBox="1">
                <a:spLocks noRot="1" noChangeAspect="1" noMove="1" noResize="1" noEditPoints="1" noAdjustHandles="1" noChangeArrowheads="1" noChangeShapeType="1" noTextEdit="1"/>
              </p:cNvSpPr>
              <p:nvPr/>
            </p:nvSpPr>
            <p:spPr bwMode="auto">
              <a:xfrm>
                <a:off x="1466553" y="3555657"/>
                <a:ext cx="3169009" cy="563744"/>
              </a:xfrm>
              <a:prstGeom prst="rect">
                <a:avLst/>
              </a:prstGeom>
              <a:blipFill>
                <a:blip r:embed="rId4"/>
                <a:stretch>
                  <a:fillRect l="-1200"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字方塊 13">
                <a:extLst>
                  <a:ext uri="{FF2B5EF4-FFF2-40B4-BE49-F238E27FC236}">
                    <a16:creationId xmlns:a16="http://schemas.microsoft.com/office/drawing/2014/main" id="{88ACA13A-E8FD-12C6-1D96-03A30D2BF6B6}"/>
                  </a:ext>
                </a:extLst>
              </p:cNvPr>
              <p:cNvSpPr txBox="1"/>
              <p:nvPr/>
            </p:nvSpPr>
            <p:spPr bwMode="auto">
              <a:xfrm>
                <a:off x="4618931" y="638212"/>
                <a:ext cx="252249" cy="299313"/>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𝑗</m:t>
                          </m:r>
                        </m:sub>
                      </m:sSub>
                    </m:oMath>
                  </m:oMathPara>
                </a14:m>
                <a:endParaRPr kumimoji="1" lang="zh-TW" altLang="en-US" sz="1800" dirty="0"/>
              </a:p>
            </p:txBody>
          </p:sp>
        </mc:Choice>
        <mc:Fallback xmlns="">
          <p:sp>
            <p:nvSpPr>
              <p:cNvPr id="13" name="文字方塊 13">
                <a:extLst>
                  <a:ext uri="{FF2B5EF4-FFF2-40B4-BE49-F238E27FC236}">
                    <a16:creationId xmlns:a16="http://schemas.microsoft.com/office/drawing/2014/main" id="{88ACA13A-E8FD-12C6-1D96-03A30D2BF6B6}"/>
                  </a:ext>
                </a:extLst>
              </p:cNvPr>
              <p:cNvSpPr txBox="1">
                <a:spLocks noRot="1" noChangeAspect="1" noMove="1" noResize="1" noEditPoints="1" noAdjustHandles="1" noChangeArrowheads="1" noChangeShapeType="1" noTextEdit="1"/>
              </p:cNvSpPr>
              <p:nvPr/>
            </p:nvSpPr>
            <p:spPr bwMode="auto">
              <a:xfrm>
                <a:off x="4618931" y="638212"/>
                <a:ext cx="252249" cy="299313"/>
              </a:xfrm>
              <a:prstGeom prst="rect">
                <a:avLst/>
              </a:prstGeom>
              <a:blipFill>
                <a:blip r:embed="rId5"/>
                <a:stretch>
                  <a:fillRect l="-9524" r="-14286" b="-291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79A428D6-FD7E-D526-B0FD-54ADA4A65835}"/>
                  </a:ext>
                </a:extLst>
              </p:cNvPr>
              <p:cNvSpPr txBox="1"/>
              <p:nvPr/>
            </p:nvSpPr>
            <p:spPr bwMode="auto">
              <a:xfrm>
                <a:off x="3851390" y="648057"/>
                <a:ext cx="471860" cy="299313"/>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𝑗</m:t>
                          </m:r>
                          <m:r>
                            <a:rPr lang="en-US" altLang="zh-TW" sz="1800" b="0" i="1" smtClean="0">
                              <a:latin typeface="Cambria Math" panose="02040503050406030204" pitchFamily="18" charset="0"/>
                            </a:rPr>
                            <m:t>−1</m:t>
                          </m:r>
                        </m:sub>
                      </m:sSub>
                    </m:oMath>
                  </m:oMathPara>
                </a14:m>
                <a:endParaRPr kumimoji="1" lang="zh-TW" altLang="en-US" sz="1800" dirty="0"/>
              </a:p>
            </p:txBody>
          </p:sp>
        </mc:Choice>
        <mc:Fallback xmlns="">
          <p:sp>
            <p:nvSpPr>
              <p:cNvPr id="14" name="文字方塊 13">
                <a:extLst>
                  <a:ext uri="{FF2B5EF4-FFF2-40B4-BE49-F238E27FC236}">
                    <a16:creationId xmlns:a16="http://schemas.microsoft.com/office/drawing/2014/main" id="{79A428D6-FD7E-D526-B0FD-54ADA4A65835}"/>
                  </a:ext>
                </a:extLst>
              </p:cNvPr>
              <p:cNvSpPr txBox="1">
                <a:spLocks noRot="1" noChangeAspect="1" noMove="1" noResize="1" noEditPoints="1" noAdjustHandles="1" noChangeArrowheads="1" noChangeShapeType="1" noTextEdit="1"/>
              </p:cNvSpPr>
              <p:nvPr/>
            </p:nvSpPr>
            <p:spPr bwMode="auto">
              <a:xfrm>
                <a:off x="3851390" y="648057"/>
                <a:ext cx="471860" cy="299313"/>
              </a:xfrm>
              <a:prstGeom prst="rect">
                <a:avLst/>
              </a:prstGeom>
              <a:blipFill>
                <a:blip r:embed="rId6"/>
                <a:stretch>
                  <a:fillRect l="-7895" r="-2632" b="-28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字方塊 3">
                <a:extLst>
                  <a:ext uri="{FF2B5EF4-FFF2-40B4-BE49-F238E27FC236}">
                    <a16:creationId xmlns:a16="http://schemas.microsoft.com/office/drawing/2014/main" id="{CE0DFC01-7913-0616-E8B3-F8B2357F6DBB}"/>
                  </a:ext>
                </a:extLst>
              </p:cNvPr>
              <p:cNvSpPr txBox="1"/>
              <p:nvPr/>
            </p:nvSpPr>
            <p:spPr bwMode="auto">
              <a:xfrm>
                <a:off x="1422921" y="5569470"/>
                <a:ext cx="1432635" cy="648126"/>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b="0" i="1" smtClean="0">
                                  <a:latin typeface="Cambria Math" panose="02040503050406030204" pitchFamily="18" charset="0"/>
                                </a:rPr>
                              </m:ctrlPr>
                            </m:sSupPr>
                            <m:e>
                              <m:r>
                                <a:rPr lang="en-US" altLang="zh-TW" sz="1800" i="1">
                                  <a:latin typeface="Cambria Math"/>
                                </a:rPr>
                                <m:t>𝑑</m:t>
                              </m:r>
                            </m:e>
                            <m:sup>
                              <m:r>
                                <a:rPr lang="en-US" altLang="zh-TW" sz="1800" b="0" i="1" smtClean="0">
                                  <a:latin typeface="Cambria Math"/>
                                </a:rPr>
                                <m:t>2</m:t>
                              </m:r>
                            </m:sup>
                          </m:sSup>
                          <m:r>
                            <a:rPr lang="en-US" altLang="zh-TW" sz="1800" b="1" i="1" smtClean="0">
                              <a:latin typeface="Cambria Math"/>
                            </a:rPr>
                            <m:t>𝑿</m:t>
                          </m:r>
                        </m:num>
                        <m:den>
                          <m:r>
                            <a:rPr lang="en-US" altLang="zh-TW" sz="1800" b="0" i="1" smtClean="0">
                              <a:latin typeface="Cambria Math"/>
                            </a:rPr>
                            <m:t>𝑑</m:t>
                          </m:r>
                          <m:sSup>
                            <m:sSupPr>
                              <m:ctrlPr>
                                <a:rPr lang="en-US" altLang="zh-TW" sz="1800" b="0" i="1" smtClean="0">
                                  <a:latin typeface="Cambria Math" panose="02040503050406030204" pitchFamily="18" charset="0"/>
                                </a:rPr>
                              </m:ctrlPr>
                            </m:sSupPr>
                            <m:e>
                              <m:r>
                                <a:rPr lang="en-US" altLang="zh-TW" sz="1800" i="1">
                                  <a:latin typeface="Cambria Math"/>
                                </a:rPr>
                                <m:t>𝑡</m:t>
                              </m:r>
                            </m:e>
                            <m:sup>
                              <m:r>
                                <a:rPr lang="en-US" altLang="zh-TW" sz="1800" b="0" i="1" smtClean="0">
                                  <a:latin typeface="Cambria Math"/>
                                </a:rPr>
                                <m:t>2</m:t>
                              </m:r>
                            </m:sup>
                          </m:sSup>
                        </m:den>
                      </m:f>
                      <m:r>
                        <a:rPr lang="en-US" altLang="zh-TW" sz="1800" b="0" i="1" smtClean="0">
                          <a:latin typeface="Cambria Math"/>
                        </a:rPr>
                        <m:t>=</m:t>
                      </m:r>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𝑿</m:t>
                      </m:r>
                    </m:oMath>
                  </m:oMathPara>
                </a14:m>
                <a:endParaRPr lang="zh-TW" altLang="en-US" sz="1800" b="1" i="1" dirty="0"/>
              </a:p>
            </p:txBody>
          </p:sp>
        </mc:Choice>
        <mc:Fallback xmlns="">
          <p:sp>
            <p:nvSpPr>
              <p:cNvPr id="15" name="文字方塊 3">
                <a:extLst>
                  <a:ext uri="{FF2B5EF4-FFF2-40B4-BE49-F238E27FC236}">
                    <a16:creationId xmlns:a16="http://schemas.microsoft.com/office/drawing/2014/main" id="{CE0DFC01-7913-0616-E8B3-F8B2357F6DBB}"/>
                  </a:ext>
                </a:extLst>
              </p:cNvPr>
              <p:cNvSpPr txBox="1">
                <a:spLocks noRot="1" noChangeAspect="1" noMove="1" noResize="1" noEditPoints="1" noAdjustHandles="1" noChangeArrowheads="1" noChangeShapeType="1" noTextEdit="1"/>
              </p:cNvSpPr>
              <p:nvPr/>
            </p:nvSpPr>
            <p:spPr bwMode="auto">
              <a:xfrm>
                <a:off x="1422921" y="5569470"/>
                <a:ext cx="1432635" cy="648126"/>
              </a:xfrm>
              <a:prstGeom prst="rect">
                <a:avLst/>
              </a:prstGeom>
              <a:blipFill>
                <a:blip r:embed="rId7"/>
                <a:stretch>
                  <a:fillRect b="-57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字方塊 3">
                <a:extLst>
                  <a:ext uri="{FF2B5EF4-FFF2-40B4-BE49-F238E27FC236}">
                    <a16:creationId xmlns:a16="http://schemas.microsoft.com/office/drawing/2014/main" id="{C971395D-86E6-6E8E-261B-3103AC5E5C04}"/>
                  </a:ext>
                </a:extLst>
              </p:cNvPr>
              <p:cNvSpPr txBox="1"/>
              <p:nvPr/>
            </p:nvSpPr>
            <p:spPr bwMode="auto">
              <a:xfrm>
                <a:off x="1422921" y="4148296"/>
                <a:ext cx="5423151" cy="1407373"/>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b="0" i="1" smtClean="0">
                                  <a:latin typeface="Cambria Math" panose="02040503050406030204" pitchFamily="18" charset="0"/>
                                </a:rPr>
                              </m:ctrlPr>
                            </m:sSupPr>
                            <m:e>
                              <m:r>
                                <a:rPr lang="en-US" altLang="zh-TW" sz="1800" i="1">
                                  <a:latin typeface="Cambria Math"/>
                                </a:rPr>
                                <m:t>𝑑</m:t>
                              </m:r>
                            </m:e>
                            <m:sup>
                              <m:r>
                                <a:rPr lang="en-US" altLang="zh-TW" sz="1800" b="0" i="1" smtClean="0">
                                  <a:latin typeface="Cambria Math"/>
                                </a:rPr>
                                <m:t>2</m:t>
                              </m:r>
                            </m:sup>
                          </m:sSup>
                        </m:num>
                        <m:den>
                          <m:r>
                            <a:rPr lang="en-US" altLang="zh-TW" sz="1800" b="0" i="1" smtClean="0">
                              <a:latin typeface="Cambria Math"/>
                            </a:rPr>
                            <m:t>𝑑</m:t>
                          </m:r>
                          <m:sSup>
                            <m:sSupPr>
                              <m:ctrlPr>
                                <a:rPr lang="en-US" altLang="zh-TW" sz="1800" b="0" i="1" smtClean="0">
                                  <a:latin typeface="Cambria Math" panose="02040503050406030204" pitchFamily="18" charset="0"/>
                                </a:rPr>
                              </m:ctrlPr>
                            </m:sSupPr>
                            <m:e>
                              <m:r>
                                <a:rPr lang="en-US" altLang="zh-TW" sz="1800" i="1">
                                  <a:latin typeface="Cambria Math"/>
                                </a:rPr>
                                <m:t>𝑡</m:t>
                              </m:r>
                            </m:e>
                            <m:sup>
                              <m:r>
                                <a:rPr lang="en-US" altLang="zh-TW" sz="1800" b="0" i="1" smtClean="0">
                                  <a:latin typeface="Cambria Math"/>
                                </a:rPr>
                                <m:t>2</m:t>
                              </m:r>
                            </m:sup>
                          </m:sSup>
                        </m:den>
                      </m:f>
                      <m:d>
                        <m:dPr>
                          <m:ctrlPr>
                            <a:rPr lang="en-TW" sz="1800" i="1">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𝑥</m:t>
                                          </m:r>
                                        </m:e>
                                        <m:sub>
                                          <m:r>
                                            <a:rPr lang="en-US" sz="1800" i="1">
                                              <a:latin typeface="Cambria Math" panose="02040503050406030204" pitchFamily="18" charset="0"/>
                                              <a:cs typeface="Times New Roman" pitchFamily="18" charset="0"/>
                                            </a:rPr>
                                            <m:t>1</m:t>
                                          </m:r>
                                        </m:sub>
                                      </m:sSub>
                                    </m:e>
                                  </m:mr>
                                  <m:mr>
                                    <m:e>
                                      <m:r>
                                        <a:rPr lang="en-TW"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𝑥</m:t>
                                          </m:r>
                                        </m:e>
                                        <m:sub>
                                          <m:r>
                                            <a:rPr lang="en-US" sz="1800" i="1">
                                              <a:latin typeface="Cambria Math" panose="02040503050406030204" pitchFamily="18" charset="0"/>
                                              <a:cs typeface="Times New Roman" pitchFamily="18" charset="0"/>
                                            </a:rPr>
                                            <m:t>𝑗</m:t>
                                          </m:r>
                                        </m:sub>
                                      </m:sSub>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𝑥</m:t>
                                                </m:r>
                                              </m:e>
                                              <m:sub>
                                                <m:r>
                                                  <a:rPr lang="en-US" sz="1800" i="1">
                                                    <a:latin typeface="Cambria Math" panose="02040503050406030204" pitchFamily="18" charset="0"/>
                                                    <a:cs typeface="Times New Roman" pitchFamily="18" charset="0"/>
                                                  </a:rPr>
                                                  <m:t>𝑁</m:t>
                                                </m:r>
                                              </m:sub>
                                            </m:sSub>
                                          </m:e>
                                        </m:mr>
                                      </m:m>
                                    </m:e>
                                  </m:mr>
                                </m:m>
                              </m:e>
                            </m:mr>
                          </m:m>
                        </m:e>
                      </m:d>
                      <m:r>
                        <a:rPr lang="en-US" altLang="zh-TW" sz="1800" b="0" i="1" smtClean="0">
                          <a:latin typeface="Cambria Math"/>
                        </a:rPr>
                        <m:t>=</m:t>
                      </m:r>
                      <m:sSubSup>
                        <m:sSubSupPr>
                          <m:ctrlPr>
                            <a:rPr lang="en-US" altLang="zh-TW" sz="1800" b="0" i="1" smtClean="0">
                              <a:latin typeface="Cambria Math" panose="02040503050406030204" pitchFamily="18" charset="0"/>
                            </a:rPr>
                          </m:ctrlPr>
                        </m:sSubSup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rPr>
                            <m:t>0</m:t>
                          </m:r>
                        </m:sub>
                        <m:sup>
                          <m:r>
                            <a:rPr lang="en-US" altLang="zh-TW" sz="1800" b="0" i="1" smtClean="0">
                              <a:latin typeface="Cambria Math" panose="02040503050406030204" pitchFamily="18" charset="0"/>
                            </a:rPr>
                            <m:t>2</m:t>
                          </m:r>
                        </m:sup>
                      </m:sSubSup>
                      <m:d>
                        <m:dPr>
                          <m:ctrlPr>
                            <a:rPr lang="en-US" sz="1800" i="1">
                              <a:latin typeface="Cambria Math" panose="02040503050406030204" pitchFamily="18" charset="0"/>
                              <a:cs typeface="Times New Roman" pitchFamily="18" charset="0"/>
                            </a:rPr>
                          </m:ctrlPr>
                        </m:dPr>
                        <m:e>
                          <m:m>
                            <m:mPr>
                              <m:mcs>
                                <m:mc>
                                  <m:mcPr>
                                    <m:count m:val="3"/>
                                    <m:mcJc m:val="center"/>
                                  </m:mcPr>
                                </m:mc>
                              </m:mcs>
                              <m:ctrlPr>
                                <a:rPr lang="en-US" sz="1800" i="1">
                                  <a:latin typeface="Cambria Math" panose="02040503050406030204" pitchFamily="18" charset="0"/>
                                  <a:cs typeface="Times New Roman" pitchFamily="18" charset="0"/>
                                </a:rPr>
                              </m:ctrlPr>
                            </m:mPr>
                            <m:mr>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b="0" i="1" smtClean="0">
                                          <a:latin typeface="Cambria Math" panose="02040503050406030204" pitchFamily="18" charset="0"/>
                                          <a:cs typeface="Times New Roman" pitchFamily="18" charset="0"/>
                                        </a:rPr>
                                        <m:t>−</m:t>
                                      </m:r>
                                      <m:r>
                                        <a:rPr lang="en-US" sz="1800" b="0" i="1" smtClean="0">
                                          <a:latin typeface="Cambria Math" panose="02040503050406030204" pitchFamily="18" charset="0"/>
                                          <a:cs typeface="Times New Roman" pitchFamily="18" charset="0"/>
                                        </a:rPr>
                                        <m:t>2</m:t>
                                      </m:r>
                                    </m:e>
                                    <m:e>
                                      <m:r>
                                        <a:rPr lang="en-US" sz="1800" b="0" i="1" smtClean="0">
                                          <a:latin typeface="Cambria Math" panose="02040503050406030204" pitchFamily="18" charset="0"/>
                                          <a:cs typeface="Times New Roman" pitchFamily="18" charset="0"/>
                                        </a:rPr>
                                        <m:t>1</m:t>
                                      </m:r>
                                    </m:e>
                                  </m:mr>
                                  <m:mr>
                                    <m:e>
                                      <m:r>
                                        <a:rPr lang="en-US" sz="1800" b="0" i="1" smtClean="0">
                                          <a:latin typeface="Cambria Math" panose="02040503050406030204" pitchFamily="18" charset="0"/>
                                          <a:cs typeface="Times New Roman" pitchFamily="18" charset="0"/>
                                        </a:rPr>
                                        <m:t>1</m:t>
                                      </m:r>
                                    </m:e>
                                    <m:e>
                                      <m:r>
                                        <a:rPr lang="en-US" sz="1800" b="0" i="1" smtClean="0">
                                          <a:latin typeface="Cambria Math" panose="02040503050406030204" pitchFamily="18" charset="0"/>
                                          <a:cs typeface="Times New Roman" pitchFamily="18" charset="0"/>
                                        </a:rPr>
                                        <m:t>−2</m:t>
                                      </m:r>
                                    </m:e>
                                  </m:mr>
                                </m:m>
                              </m:e>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e>
                                      <m:r>
                                        <a:rPr lang="en-US" sz="1800" i="1">
                                          <a:latin typeface="Cambria Math" panose="02040503050406030204" pitchFamily="18" charset="0"/>
                                          <a:ea typeface="Cambria Math" panose="02040503050406030204" pitchFamily="18" charset="0"/>
                                          <a:cs typeface="Times New Roman" pitchFamily="18" charset="0"/>
                                        </a:rPr>
                                        <m:t>⋯</m:t>
                                      </m:r>
                                    </m:e>
                                  </m:mr>
                                  <m:mr>
                                    <m:e>
                                      <m:r>
                                        <a:rPr lang="en-US" sz="1800" b="0" i="1" smtClean="0">
                                          <a:latin typeface="Cambria Math" panose="02040503050406030204" pitchFamily="18" charset="0"/>
                                          <a:ea typeface="Cambria Math" panose="02040503050406030204" pitchFamily="18" charset="0"/>
                                          <a:cs typeface="Times New Roman" pitchFamily="18" charset="0"/>
                                        </a:rPr>
                                        <m:t>1</m:t>
                                      </m:r>
                                    </m:e>
                                    <m:e>
                                      <m:r>
                                        <a:rPr lang="en-US" sz="1800" i="1">
                                          <a:latin typeface="Cambria Math" panose="02040503050406030204" pitchFamily="18" charset="0"/>
                                          <a:cs typeface="Times New Roman" pitchFamily="18" charset="0"/>
                                        </a:rPr>
                                        <m:t>0</m:t>
                                      </m:r>
                                    </m:e>
                                  </m:mr>
                                </m:m>
                              </m:e>
                              <m:e>
                                <m:m>
                                  <m:mPr>
                                    <m:mcs>
                                      <m:mc>
                                        <m:mcPr>
                                          <m:count m:val="1"/>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mr>
                                  <m:mr>
                                    <m:e>
                                      <m:r>
                                        <a:rPr lang="en-US" sz="1800" i="1">
                                          <a:latin typeface="Cambria Math" panose="02040503050406030204" pitchFamily="18" charset="0"/>
                                          <a:cs typeface="Times New Roman" pitchFamily="18" charset="0"/>
                                        </a:rPr>
                                        <m:t>0</m:t>
                                      </m:r>
                                    </m:e>
                                  </m:mr>
                                </m:m>
                              </m:e>
                            </m:mr>
                            <m:mr>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e>
                                      <m:r>
                                        <a:rPr lang="en-US" sz="1800" b="0" i="1" smtClean="0">
                                          <a:latin typeface="Cambria Math" panose="02040503050406030204" pitchFamily="18" charset="0"/>
                                          <a:cs typeface="Times New Roman" pitchFamily="18" charset="0"/>
                                        </a:rPr>
                                        <m:t>1</m:t>
                                      </m:r>
                                    </m:e>
                                  </m:mr>
                                  <m:mr>
                                    <m:e>
                                      <m:r>
                                        <a:rPr lang="en-US" sz="1800" i="1">
                                          <a:latin typeface="Cambria Math" panose="02040503050406030204" pitchFamily="18" charset="0"/>
                                          <a:ea typeface="Cambria Math" panose="02040503050406030204" pitchFamily="18" charset="0"/>
                                          <a:cs typeface="Times New Roman" pitchFamily="18" charset="0"/>
                                        </a:rPr>
                                        <m:t>⋮</m:t>
                                      </m:r>
                                    </m:e>
                                    <m:e>
                                      <m:r>
                                        <a:rPr lang="en-US" sz="1800" i="1">
                                          <a:latin typeface="Cambria Math" panose="02040503050406030204" pitchFamily="18" charset="0"/>
                                          <a:ea typeface="Cambria Math" panose="02040503050406030204" pitchFamily="18" charset="0"/>
                                          <a:cs typeface="Times New Roman" pitchFamily="18" charset="0"/>
                                        </a:rPr>
                                        <m:t>⋮</m:t>
                                      </m:r>
                                    </m:e>
                                  </m:mr>
                                </m:m>
                              </m:e>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b="0" i="1" smtClean="0">
                                          <a:latin typeface="Cambria Math" panose="02040503050406030204" pitchFamily="18" charset="0"/>
                                          <a:cs typeface="Times New Roman" pitchFamily="18" charset="0"/>
                                        </a:rPr>
                                        <m:t>−</m:t>
                                      </m:r>
                                      <m:r>
                                        <a:rPr lang="en-US" sz="1800" b="0" i="1" smtClean="0">
                                          <a:latin typeface="Cambria Math" panose="02040503050406030204" pitchFamily="18" charset="0"/>
                                          <a:cs typeface="Times New Roman" pitchFamily="18" charset="0"/>
                                        </a:rPr>
                                        <m:t>2</m:t>
                                      </m:r>
                                    </m:e>
                                    <m:e>
                                      <m:r>
                                        <a:rPr lang="en-US" sz="1800" i="1">
                                          <a:latin typeface="Cambria Math" panose="02040503050406030204" pitchFamily="18" charset="0"/>
                                          <a:cs typeface="Times New Roman" pitchFamily="18" charset="0"/>
                                        </a:rPr>
                                        <m:t>−</m:t>
                                      </m:r>
                                      <m:r>
                                        <a:rPr lang="en-US" sz="1800" b="0" i="1" smtClean="0">
                                          <a:latin typeface="Cambria Math" panose="02040503050406030204" pitchFamily="18" charset="0"/>
                                          <a:cs typeface="Times New Roman" pitchFamily="18" charset="0"/>
                                        </a:rPr>
                                        <m:t>1</m:t>
                                      </m:r>
                                    </m:e>
                                  </m:mr>
                                  <m:mr>
                                    <m:e>
                                      <m:r>
                                        <a:rPr lang="en-US" sz="1800" i="1">
                                          <a:latin typeface="Cambria Math" panose="02040503050406030204" pitchFamily="18" charset="0"/>
                                          <a:ea typeface="Cambria Math" panose="02040503050406030204" pitchFamily="18" charset="0"/>
                                          <a:cs typeface="Times New Roman" pitchFamily="18" charset="0"/>
                                        </a:rPr>
                                        <m:t>⋮</m:t>
                                      </m:r>
                                    </m:e>
                                    <m:e>
                                      <m:r>
                                        <a:rPr lang="en-US" sz="1800" i="1">
                                          <a:latin typeface="Cambria Math" panose="02040503050406030204" pitchFamily="18" charset="0"/>
                                          <a:ea typeface="Cambria Math" panose="02040503050406030204" pitchFamily="18" charset="0"/>
                                          <a:cs typeface="Times New Roman" pitchFamily="18" charset="0"/>
                                        </a:rPr>
                                        <m:t>⋱</m:t>
                                      </m:r>
                                    </m:e>
                                  </m:mr>
                                </m:m>
                              </m:e>
                              <m:e>
                                <m:m>
                                  <m:mPr>
                                    <m:mcs>
                                      <m:mc>
                                        <m:mcPr>
                                          <m:count m:val="1"/>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mr>
                                  <m:mr>
                                    <m:e>
                                      <m:r>
                                        <a:rPr lang="en-US"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e>
                                      <m:r>
                                        <a:rPr lang="en-US" sz="1800" i="1">
                                          <a:latin typeface="Cambria Math" panose="02040503050406030204" pitchFamily="18" charset="0"/>
                                          <a:cs typeface="Times New Roman" pitchFamily="18" charset="0"/>
                                        </a:rPr>
                                        <m:t>0</m:t>
                                      </m:r>
                                    </m:e>
                                  </m:mr>
                                </m:m>
                              </m:e>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e>
                                      <m:r>
                                        <a:rPr lang="en-US" sz="1800" i="1">
                                          <a:latin typeface="Cambria Math" panose="02040503050406030204" pitchFamily="18" charset="0"/>
                                          <a:ea typeface="Cambria Math" panose="02040503050406030204" pitchFamily="18" charset="0"/>
                                          <a:cs typeface="Times New Roman" pitchFamily="18" charset="0"/>
                                        </a:rPr>
                                        <m:t>⋯</m:t>
                                      </m:r>
                                    </m:e>
                                  </m:mr>
                                </m:m>
                              </m:e>
                              <m:e>
                                <m:r>
                                  <a:rPr lang="en-US" sz="1800" b="0" i="1" smtClean="0">
                                    <a:latin typeface="Cambria Math" panose="02040503050406030204" pitchFamily="18" charset="0"/>
                                    <a:ea typeface="Cambria Math" panose="02040503050406030204" pitchFamily="18" charset="0"/>
                                    <a:cs typeface="Times New Roman" pitchFamily="18" charset="0"/>
                                  </a:rPr>
                                  <m:t>−2</m:t>
                                </m:r>
                              </m:e>
                            </m:mr>
                          </m:m>
                        </m:e>
                      </m:d>
                      <m:r>
                        <a:rPr lang="en-US" altLang="zh-TW" sz="1800" b="1" i="1" smtClean="0">
                          <a:latin typeface="Cambria Math" panose="02040503050406030204" pitchFamily="18" charset="0"/>
                          <a:ea typeface="Cambria Math" panose="02040503050406030204" pitchFamily="18" charset="0"/>
                        </a:rPr>
                        <m:t>∙</m:t>
                      </m:r>
                      <m:d>
                        <m:dPr>
                          <m:ctrlPr>
                            <a:rPr lang="en-TW" sz="1800" i="1">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𝑥</m:t>
                                          </m:r>
                                        </m:e>
                                        <m:sub>
                                          <m:r>
                                            <a:rPr lang="en-US" sz="1800" i="1">
                                              <a:latin typeface="Cambria Math" panose="02040503050406030204" pitchFamily="18" charset="0"/>
                                              <a:cs typeface="Times New Roman" pitchFamily="18" charset="0"/>
                                            </a:rPr>
                                            <m:t>1</m:t>
                                          </m:r>
                                        </m:sub>
                                      </m:sSub>
                                    </m:e>
                                  </m:mr>
                                  <m:mr>
                                    <m:e>
                                      <m:r>
                                        <a:rPr lang="en-TW"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𝑥</m:t>
                                          </m:r>
                                        </m:e>
                                        <m:sub>
                                          <m:r>
                                            <a:rPr lang="en-US" sz="1800" i="1">
                                              <a:latin typeface="Cambria Math" panose="02040503050406030204" pitchFamily="18" charset="0"/>
                                              <a:cs typeface="Times New Roman" pitchFamily="18" charset="0"/>
                                            </a:rPr>
                                            <m:t>𝑗</m:t>
                                          </m:r>
                                        </m:sub>
                                      </m:sSub>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𝑥</m:t>
                                                </m:r>
                                              </m:e>
                                              <m:sub>
                                                <m:r>
                                                  <a:rPr lang="en-US" sz="1800" i="1">
                                                    <a:latin typeface="Cambria Math" panose="02040503050406030204" pitchFamily="18" charset="0"/>
                                                    <a:cs typeface="Times New Roman" pitchFamily="18" charset="0"/>
                                                  </a:rPr>
                                                  <m:t>𝑁</m:t>
                                                </m:r>
                                              </m:sub>
                                            </m:sSub>
                                          </m:e>
                                        </m:mr>
                                      </m:m>
                                    </m:e>
                                  </m:mr>
                                </m:m>
                              </m:e>
                            </m:mr>
                          </m:m>
                        </m:e>
                      </m:d>
                    </m:oMath>
                  </m:oMathPara>
                </a14:m>
                <a:endParaRPr lang="zh-TW" altLang="en-US" sz="1800" b="1" i="1" dirty="0"/>
              </a:p>
            </p:txBody>
          </p:sp>
        </mc:Choice>
        <mc:Fallback xmlns="">
          <p:sp>
            <p:nvSpPr>
              <p:cNvPr id="16" name="文字方塊 3">
                <a:extLst>
                  <a:ext uri="{FF2B5EF4-FFF2-40B4-BE49-F238E27FC236}">
                    <a16:creationId xmlns:a16="http://schemas.microsoft.com/office/drawing/2014/main" id="{C971395D-86E6-6E8E-261B-3103AC5E5C04}"/>
                  </a:ext>
                </a:extLst>
              </p:cNvPr>
              <p:cNvSpPr txBox="1">
                <a:spLocks noRot="1" noChangeAspect="1" noMove="1" noResize="1" noEditPoints="1" noAdjustHandles="1" noChangeArrowheads="1" noChangeShapeType="1" noTextEdit="1"/>
              </p:cNvSpPr>
              <p:nvPr/>
            </p:nvSpPr>
            <p:spPr bwMode="auto">
              <a:xfrm>
                <a:off x="1422921" y="4148296"/>
                <a:ext cx="5423151" cy="1407373"/>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E3EDD0-0CA6-DFA3-46F6-B6B4DCB0DC65}"/>
                  </a:ext>
                </a:extLst>
              </p:cNvPr>
              <p:cNvSpPr txBox="1"/>
              <p:nvPr/>
            </p:nvSpPr>
            <p:spPr bwMode="auto">
              <a:xfrm>
                <a:off x="6944482" y="4194462"/>
                <a:ext cx="1130758" cy="1315040"/>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800" b="1" i="1" smtClean="0">
                          <a:latin typeface="Cambria Math"/>
                        </a:rPr>
                        <m:t>𝑿</m:t>
                      </m:r>
                      <m:r>
                        <a:rPr lang="en-US" altLang="zh-TW" sz="1800" b="1" i="1" smtClean="0">
                          <a:latin typeface="Cambria Math" panose="02040503050406030204" pitchFamily="18" charset="0"/>
                          <a:ea typeface="Cambria Math" panose="02040503050406030204" pitchFamily="18" charset="0"/>
                        </a:rPr>
                        <m:t>≡</m:t>
                      </m:r>
                      <m:d>
                        <m:dPr>
                          <m:ctrlPr>
                            <a:rPr lang="en-TW" sz="1800" i="1" smtClean="0">
                              <a:latin typeface="Cambria Math" panose="02040503050406030204" pitchFamily="18" charset="0"/>
                              <a:cs typeface="Times New Roman" pitchFamily="18" charset="0"/>
                            </a:rPr>
                          </m:ctrlPr>
                        </m:dPr>
                        <m:e>
                          <m:m>
                            <m:mPr>
                              <m:mcs>
                                <m:mc>
                                  <m:mcPr>
                                    <m:count m:val="1"/>
                                    <m:mcJc m:val="center"/>
                                  </m:mcPr>
                                </m:mc>
                              </m:mcs>
                              <m:ctrlPr>
                                <a:rPr lang="en-TW" sz="1800" i="1" smtClean="0">
                                  <a:latin typeface="Cambria Math" panose="02040503050406030204" pitchFamily="18" charset="0"/>
                                  <a:cs typeface="Times New Roman" pitchFamily="18" charset="0"/>
                                </a:rPr>
                              </m:ctrlPr>
                            </m:mPr>
                            <m:mr>
                              <m:e>
                                <m:m>
                                  <m:mPr>
                                    <m:mcs>
                                      <m:mc>
                                        <m:mcPr>
                                          <m:count m:val="1"/>
                                          <m:mcJc m:val="center"/>
                                        </m:mcPr>
                                      </m:mc>
                                    </m:mcs>
                                    <m:ctrlPr>
                                      <a:rPr lang="en-TW" sz="1800" i="1" smtClean="0">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𝑥</m:t>
                                          </m:r>
                                        </m:e>
                                        <m:sub>
                                          <m:r>
                                            <a:rPr lang="en-US" sz="1800" b="0" i="1" smtClean="0">
                                              <a:latin typeface="Cambria Math" panose="02040503050406030204" pitchFamily="18" charset="0"/>
                                              <a:cs typeface="Times New Roman" pitchFamily="18" charset="0"/>
                                            </a:rPr>
                                            <m:t>1</m:t>
                                          </m:r>
                                        </m:sub>
                                      </m:sSub>
                                    </m:e>
                                  </m:mr>
                                  <m:mr>
                                    <m:e>
                                      <m:r>
                                        <a:rPr lang="en-TW" sz="1800" i="1" smtClean="0">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smtClean="0">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𝑥</m:t>
                                          </m:r>
                                        </m:e>
                                        <m:sub>
                                          <m:r>
                                            <a:rPr lang="en-US" sz="1800" i="1">
                                              <a:latin typeface="Cambria Math" panose="02040503050406030204" pitchFamily="18" charset="0"/>
                                              <a:cs typeface="Times New Roman" pitchFamily="18" charset="0"/>
                                            </a:rPr>
                                            <m:t>𝑗</m:t>
                                          </m:r>
                                        </m:sub>
                                      </m:sSub>
                                    </m:e>
                                  </m:mr>
                                  <m:mr>
                                    <m:e>
                                      <m:m>
                                        <m:mPr>
                                          <m:mcs>
                                            <m:mc>
                                              <m:mcPr>
                                                <m:count m:val="1"/>
                                                <m:mcJc m:val="center"/>
                                              </m:mcPr>
                                            </m:mc>
                                          </m:mcs>
                                          <m:ctrlPr>
                                            <a:rPr lang="en-TW" sz="1800" i="1" smtClean="0">
                                              <a:latin typeface="Cambria Math" panose="02040503050406030204" pitchFamily="18" charset="0"/>
                                              <a:cs typeface="Times New Roman" pitchFamily="18" charset="0"/>
                                            </a:rPr>
                                          </m:ctrlPr>
                                        </m:mPr>
                                        <m:mr>
                                          <m:e>
                                            <m:r>
                                              <m:rPr>
                                                <m:brk m:alnAt="7"/>
                                              </m:rPr>
                                              <a:rPr lang="en-TW" sz="1800" i="1" smtClean="0">
                                                <a:latin typeface="Cambria Math" panose="02040503050406030204" pitchFamily="18" charset="0"/>
                                                <a:ea typeface="Cambria Math" panose="02040503050406030204" pitchFamily="18" charset="0"/>
                                                <a:cs typeface="Times New Roman" pitchFamily="18" charset="0"/>
                                              </a:rPr>
                                              <m:t>⋮</m:t>
                                            </m:r>
                                          </m:e>
                                        </m:m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𝑥</m:t>
                                                </m:r>
                                              </m:e>
                                              <m:sub>
                                                <m:r>
                                                  <a:rPr lang="en-US" sz="1800" b="0" i="1" smtClean="0">
                                                    <a:latin typeface="Cambria Math" panose="02040503050406030204" pitchFamily="18" charset="0"/>
                                                    <a:cs typeface="Times New Roman" pitchFamily="18" charset="0"/>
                                                  </a:rPr>
                                                  <m:t>𝑁</m:t>
                                                </m:r>
                                              </m:sub>
                                            </m:sSub>
                                          </m:e>
                                        </m:mr>
                                      </m:m>
                                    </m:e>
                                  </m:mr>
                                </m:m>
                              </m:e>
                            </m:mr>
                          </m:m>
                        </m:e>
                      </m:d>
                    </m:oMath>
                  </m:oMathPara>
                </a14:m>
                <a:endParaRPr lang="en-TW" sz="1800" dirty="0">
                  <a:cs typeface="Times New Roman" pitchFamily="18" charset="0"/>
                </a:endParaRPr>
              </a:p>
            </p:txBody>
          </p:sp>
        </mc:Choice>
        <mc:Fallback xmlns="">
          <p:sp>
            <p:nvSpPr>
              <p:cNvPr id="17" name="TextBox 16">
                <a:extLst>
                  <a:ext uri="{FF2B5EF4-FFF2-40B4-BE49-F238E27FC236}">
                    <a16:creationId xmlns:a16="http://schemas.microsoft.com/office/drawing/2014/main" id="{8BE3EDD0-0CA6-DFA3-46F6-B6B4DCB0DC65}"/>
                  </a:ext>
                </a:extLst>
              </p:cNvPr>
              <p:cNvSpPr txBox="1">
                <a:spLocks noRot="1" noChangeAspect="1" noMove="1" noResize="1" noEditPoints="1" noAdjustHandles="1" noChangeArrowheads="1" noChangeShapeType="1" noTextEdit="1"/>
              </p:cNvSpPr>
              <p:nvPr/>
            </p:nvSpPr>
            <p:spPr bwMode="auto">
              <a:xfrm>
                <a:off x="6944482" y="4194462"/>
                <a:ext cx="1130758" cy="1315040"/>
              </a:xfrm>
              <a:prstGeom prst="rect">
                <a:avLst/>
              </a:prstGeom>
              <a:blipFill>
                <a:blip r:embed="rId9"/>
                <a:stretch>
                  <a:fillRect l="-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文字方塊 13">
                <a:extLst>
                  <a:ext uri="{FF2B5EF4-FFF2-40B4-BE49-F238E27FC236}">
                    <a16:creationId xmlns:a16="http://schemas.microsoft.com/office/drawing/2014/main" id="{36CEE975-88A2-DEEC-215B-41750AC2C384}"/>
                  </a:ext>
                </a:extLst>
              </p:cNvPr>
              <p:cNvSpPr txBox="1"/>
              <p:nvPr/>
            </p:nvSpPr>
            <p:spPr bwMode="auto">
              <a:xfrm>
                <a:off x="6922170" y="3555657"/>
                <a:ext cx="836126" cy="52591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oMath>
                  </m:oMathPara>
                </a14:m>
                <a:endParaRPr kumimoji="1" lang="zh-TW" altLang="en-US" sz="1800" dirty="0"/>
              </a:p>
            </p:txBody>
          </p:sp>
        </mc:Choice>
        <mc:Fallback xmlns="">
          <p:sp>
            <p:nvSpPr>
              <p:cNvPr id="18" name="文字方塊 13">
                <a:extLst>
                  <a:ext uri="{FF2B5EF4-FFF2-40B4-BE49-F238E27FC236}">
                    <a16:creationId xmlns:a16="http://schemas.microsoft.com/office/drawing/2014/main" id="{36CEE975-88A2-DEEC-215B-41750AC2C384}"/>
                  </a:ext>
                </a:extLst>
              </p:cNvPr>
              <p:cNvSpPr txBox="1">
                <a:spLocks noRot="1" noChangeAspect="1" noMove="1" noResize="1" noEditPoints="1" noAdjustHandles="1" noChangeArrowheads="1" noChangeShapeType="1" noTextEdit="1"/>
              </p:cNvSpPr>
              <p:nvPr/>
            </p:nvSpPr>
            <p:spPr bwMode="auto">
              <a:xfrm>
                <a:off x="6922170" y="3555657"/>
                <a:ext cx="836126" cy="525913"/>
              </a:xfrm>
              <a:prstGeom prst="rect">
                <a:avLst/>
              </a:prstGeom>
              <a:blipFill>
                <a:blip r:embed="rId10"/>
                <a:stretch>
                  <a:fillRect l="-4478" t="-2326" r="-1493" b="-9302"/>
                </a:stretch>
              </a:blipFill>
              <a:ln w="9525">
                <a:noFill/>
                <a:miter lim="800000"/>
                <a:headEnd/>
                <a:tailEnd/>
              </a:ln>
            </p:spPr>
            <p:txBody>
              <a:bodyPr/>
              <a:lstStyle/>
              <a:p>
                <a:r>
                  <a:rPr lang="en-US">
                    <a:noFill/>
                  </a:rPr>
                  <a:t> </a:t>
                </a:r>
              </a:p>
            </p:txBody>
          </p:sp>
        </mc:Fallback>
      </mc:AlternateContent>
      <p:sp>
        <p:nvSpPr>
          <p:cNvPr id="2" name="矩形 1">
            <a:extLst>
              <a:ext uri="{FF2B5EF4-FFF2-40B4-BE49-F238E27FC236}">
                <a16:creationId xmlns:a16="http://schemas.microsoft.com/office/drawing/2014/main" id="{600EA652-FEA0-30F2-0334-B00BAA7C8D34}"/>
              </a:ext>
            </a:extLst>
          </p:cNvPr>
          <p:cNvSpPr/>
          <p:nvPr/>
        </p:nvSpPr>
        <p:spPr>
          <a:xfrm>
            <a:off x="1018531" y="11652"/>
            <a:ext cx="7439469" cy="68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Picture 5" descr="wave3">
            <a:extLst>
              <a:ext uri="{FF2B5EF4-FFF2-40B4-BE49-F238E27FC236}">
                <a16:creationId xmlns:a16="http://schemas.microsoft.com/office/drawing/2014/main" id="{F483DC75-A72A-D6D0-3250-558FFAC4C43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270" t="7342" r="12231" b="81940"/>
          <a:stretch>
            <a:fillRect/>
          </a:stretch>
        </p:blipFill>
        <p:spPr bwMode="auto">
          <a:xfrm rot="60000">
            <a:off x="1767627" y="40497"/>
            <a:ext cx="5111248" cy="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B0E5F8C-744D-193C-D758-EB22479E8DD1}"/>
              </a:ext>
            </a:extLst>
          </p:cNvPr>
          <p:cNvSpPr txBox="1"/>
          <p:nvPr/>
        </p:nvSpPr>
        <p:spPr bwMode="auto">
          <a:xfrm>
            <a:off x="1378449" y="6231397"/>
            <a:ext cx="5198068" cy="369332"/>
          </a:xfrm>
          <a:prstGeom prst="rect">
            <a:avLst/>
          </a:prstGeom>
          <a:noFill/>
          <a:ln w="9525">
            <a:noFill/>
            <a:miter lim="800000"/>
            <a:headEnd/>
            <a:tailEnd/>
          </a:ln>
        </p:spPr>
        <p:txBody>
          <a:bodyPr wrap="square" rtlCol="0">
            <a:spAutoFit/>
          </a:bodyPr>
          <a:lstStyle/>
          <a:p>
            <a:pPr algn="l"/>
            <a:r>
              <a:rPr lang="en-US" sz="1800" dirty="0">
                <a:latin typeface="Times New Roman" pitchFamily="18" charset="0"/>
                <a:cs typeface="Times New Roman" pitchFamily="18" charset="0"/>
              </a:rPr>
              <a:t>Consider the ends fixed, called </a:t>
            </a:r>
            <a:r>
              <a:rPr lang="en-US" sz="1800" dirty="0">
                <a:solidFill>
                  <a:srgbClr val="FF0000"/>
                </a:solidFill>
                <a:latin typeface="Times New Roman" pitchFamily="18" charset="0"/>
                <a:cs typeface="Times New Roman" pitchFamily="18" charset="0"/>
              </a:rPr>
              <a:t>boundary condition</a:t>
            </a:r>
            <a:r>
              <a:rPr lang="en-US" sz="1800" dirty="0">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7" name="文字方塊 13">
                <a:extLst>
                  <a:ext uri="{FF2B5EF4-FFF2-40B4-BE49-F238E27FC236}">
                    <a16:creationId xmlns:a16="http://schemas.microsoft.com/office/drawing/2014/main" id="{D9BE75A2-9840-BA66-697D-8342CCA2B392}"/>
                  </a:ext>
                </a:extLst>
              </p:cNvPr>
              <p:cNvSpPr txBox="1"/>
              <p:nvPr/>
            </p:nvSpPr>
            <p:spPr bwMode="auto">
              <a:xfrm>
                <a:off x="6278852" y="6277563"/>
                <a:ext cx="1479444" cy="276999"/>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0</m:t>
                          </m:r>
                        </m:sub>
                      </m:sSub>
                      <m:r>
                        <a:rPr kumimoji="1"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𝑛</m:t>
                          </m:r>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=0</m:t>
                      </m:r>
                    </m:oMath>
                  </m:oMathPara>
                </a14:m>
                <a:endParaRPr kumimoji="1" lang="zh-TW" altLang="en-US" sz="1800" dirty="0"/>
              </a:p>
            </p:txBody>
          </p:sp>
        </mc:Choice>
        <mc:Fallback xmlns="">
          <p:sp>
            <p:nvSpPr>
              <p:cNvPr id="7" name="文字方塊 13">
                <a:extLst>
                  <a:ext uri="{FF2B5EF4-FFF2-40B4-BE49-F238E27FC236}">
                    <a16:creationId xmlns:a16="http://schemas.microsoft.com/office/drawing/2014/main" id="{D9BE75A2-9840-BA66-697D-8342CCA2B392}"/>
                  </a:ext>
                </a:extLst>
              </p:cNvPr>
              <p:cNvSpPr txBox="1">
                <a:spLocks noRot="1" noChangeAspect="1" noMove="1" noResize="1" noEditPoints="1" noAdjustHandles="1" noChangeArrowheads="1" noChangeShapeType="1" noTextEdit="1"/>
              </p:cNvSpPr>
              <p:nvPr/>
            </p:nvSpPr>
            <p:spPr bwMode="auto">
              <a:xfrm>
                <a:off x="6278852" y="6277563"/>
                <a:ext cx="1479444" cy="276999"/>
              </a:xfrm>
              <a:prstGeom prst="rect">
                <a:avLst/>
              </a:prstGeom>
              <a:blipFill>
                <a:blip r:embed="rId12"/>
                <a:stretch>
                  <a:fillRect l="-1695" r="-2542" b="-18182"/>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97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5"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E0CF5-80B7-BE84-CC4C-DD0509C8EFA6}"/>
                  </a:ext>
                </a:extLst>
              </p:cNvPr>
              <p:cNvSpPr txBox="1"/>
              <p:nvPr/>
            </p:nvSpPr>
            <p:spPr bwMode="auto">
              <a:xfrm>
                <a:off x="1290236" y="4944658"/>
                <a:ext cx="981231" cy="314573"/>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sz="1800" i="1" smtClean="0">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b="0" i="1" smtClean="0">
                              <a:latin typeface="Cambria Math" panose="02040503050406030204" pitchFamily="18" charset="0"/>
                              <a:cs typeface="Times New Roman" pitchFamily="18" charset="0"/>
                            </a:rPr>
                            <m:t>𝑗</m:t>
                          </m:r>
                        </m:sub>
                      </m:sSub>
                      <m:r>
                        <a:rPr lang="en-US" sz="1800">
                          <a:latin typeface="Cambria Math" panose="02040503050406030204" pitchFamily="18" charset="0"/>
                          <a:ea typeface="Cambria Math" panose="02040503050406030204" pitchFamily="18" charset="0"/>
                          <a:cs typeface="Times New Roman" pitchFamily="18" charset="0"/>
                        </a:rPr>
                        <m:t>~</m:t>
                      </m:r>
                      <m:sSup>
                        <m:sSupPr>
                          <m:ctrlPr>
                            <a:rPr lang="en-US" sz="1800" i="1" smtClean="0">
                              <a:latin typeface="Cambria Math" panose="02040503050406030204" pitchFamily="18" charset="0"/>
                              <a:ea typeface="Cambria Math" panose="02040503050406030204" pitchFamily="18" charset="0"/>
                              <a:cs typeface="Times New Roman" pitchFamily="18" charset="0"/>
                            </a:rPr>
                          </m:ctrlPr>
                        </m:sSupPr>
                        <m:e>
                          <m:r>
                            <a:rPr lang="en-US" sz="1800" b="0" i="1" smtClean="0">
                              <a:latin typeface="Cambria Math" panose="02040503050406030204" pitchFamily="18" charset="0"/>
                              <a:ea typeface="Cambria Math" panose="02040503050406030204" pitchFamily="18" charset="0"/>
                              <a:cs typeface="Times New Roman" pitchFamily="18" charset="0"/>
                            </a:rPr>
                            <m:t>𝑒</m:t>
                          </m:r>
                        </m:e>
                        <m:sup>
                          <m:r>
                            <a:rPr lang="en-US" sz="1800" b="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𝑖𝑘</m:t>
                          </m:r>
                          <m:r>
                            <a:rPr lang="en-US" sz="1800" b="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𝑗</m:t>
                          </m:r>
                        </m:sup>
                      </m:sSup>
                    </m:oMath>
                  </m:oMathPara>
                </a14:m>
                <a:endParaRPr lang="en-TW" sz="1800" dirty="0">
                  <a:cs typeface="Times New Roman" pitchFamily="18" charset="0"/>
                </a:endParaRPr>
              </a:p>
            </p:txBody>
          </p:sp>
        </mc:Choice>
        <mc:Fallback xmlns="">
          <p:sp>
            <p:nvSpPr>
              <p:cNvPr id="4" name="TextBox 3">
                <a:extLst>
                  <a:ext uri="{FF2B5EF4-FFF2-40B4-BE49-F238E27FC236}">
                    <a16:creationId xmlns:a16="http://schemas.microsoft.com/office/drawing/2014/main" id="{548E0CF5-80B7-BE84-CC4C-DD0509C8EFA6}"/>
                  </a:ext>
                </a:extLst>
              </p:cNvPr>
              <p:cNvSpPr txBox="1">
                <a:spLocks noRot="1" noChangeAspect="1" noMove="1" noResize="1" noEditPoints="1" noAdjustHandles="1" noChangeArrowheads="1" noChangeShapeType="1" noTextEdit="1"/>
              </p:cNvSpPr>
              <p:nvPr/>
            </p:nvSpPr>
            <p:spPr bwMode="auto">
              <a:xfrm>
                <a:off x="1290236" y="4944658"/>
                <a:ext cx="981231" cy="314573"/>
              </a:xfrm>
              <a:prstGeom prst="rect">
                <a:avLst/>
              </a:prstGeom>
              <a:blipFill>
                <a:blip r:embed="rId2"/>
                <a:stretch>
                  <a:fillRect l="-2532" t="-3846" r="-1266" b="-23077"/>
                </a:stretch>
              </a:blipFill>
              <a:ln w="9525">
                <a:noFill/>
                <a:miter lim="800000"/>
                <a:headEnd/>
                <a:tailEnd/>
              </a:ln>
            </p:spPr>
            <p:txBody>
              <a:bodyPr/>
              <a:lstStyle/>
              <a:p>
                <a:r>
                  <a:rPr lang="en-US">
                    <a:noFill/>
                  </a:rPr>
                  <a:t> </a:t>
                </a:r>
              </a:p>
            </p:txBody>
          </p:sp>
        </mc:Fallback>
      </mc:AlternateContent>
      <p:sp>
        <p:nvSpPr>
          <p:cNvPr id="6" name="TextBox 5">
            <a:extLst>
              <a:ext uri="{FF2B5EF4-FFF2-40B4-BE49-F238E27FC236}">
                <a16:creationId xmlns:a16="http://schemas.microsoft.com/office/drawing/2014/main" id="{8531488B-AF9B-921D-DE85-889851AA3D9D}"/>
              </a:ext>
            </a:extLst>
          </p:cNvPr>
          <p:cNvSpPr txBox="1"/>
          <p:nvPr/>
        </p:nvSpPr>
        <p:spPr bwMode="auto">
          <a:xfrm>
            <a:off x="1167442" y="4195241"/>
            <a:ext cx="5714876" cy="369332"/>
          </a:xfrm>
          <a:prstGeom prst="rect">
            <a:avLst/>
          </a:prstGeom>
          <a:noFill/>
          <a:ln w="9525">
            <a:noFill/>
            <a:miter lim="800000"/>
            <a:headEnd/>
            <a:tailEnd/>
          </a:ln>
        </p:spPr>
        <p:txBody>
          <a:bodyPr wrap="square" rtlCol="0">
            <a:spAutoFit/>
          </a:bodyPr>
          <a:lstStyle/>
          <a:p>
            <a:r>
              <a:rPr lang="en-GB" sz="1800" dirty="0" err="1">
                <a:latin typeface="Times New Roman" pitchFamily="18" charset="0"/>
                <a:cs typeface="Times New Roman" pitchFamily="18" charset="0"/>
              </a:rPr>
              <a:t>在此本徵向量</a:t>
            </a:r>
            <a:r>
              <a:rPr lang="en-TW" sz="1800">
                <a:latin typeface="Times New Roman" pitchFamily="18" charset="0"/>
                <a:cs typeface="Times New Roman" pitchFamily="18" charset="0"/>
              </a:rPr>
              <a:t>可以猜出來</a:t>
            </a:r>
            <a:r>
              <a:rPr lang="en-GB" sz="1800" dirty="0">
                <a:latin typeface="Times New Roman" pitchFamily="18" charset="0"/>
                <a:cs typeface="Times New Roman" pitchFamily="18" charset="0"/>
              </a:rPr>
              <a:t>，</a:t>
            </a:r>
            <a:r>
              <a:rPr lang="en-GB" sz="1800" dirty="0" err="1">
                <a:latin typeface="Times New Roman" pitchFamily="18" charset="0"/>
                <a:cs typeface="Times New Roman" pitchFamily="18" charset="0"/>
              </a:rPr>
              <a:t>下一頁將驗證</a:t>
            </a:r>
            <a:r>
              <a:rPr lang="en-TW" sz="1800">
                <a:latin typeface="Times New Roman" pitchFamily="18" charset="0"/>
                <a:cs typeface="Times New Roman" pitchFamily="18" charset="0"/>
              </a:rPr>
              <a:t>：</a:t>
            </a:r>
            <a:endParaRPr lang="en-TW"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423B8E-F5AC-A415-9C46-00A56CD4B067}"/>
                  </a:ext>
                </a:extLst>
              </p:cNvPr>
              <p:cNvSpPr txBox="1"/>
              <p:nvPr/>
            </p:nvSpPr>
            <p:spPr bwMode="auto">
              <a:xfrm>
                <a:off x="2551985" y="4647350"/>
                <a:ext cx="2497670" cy="1315040"/>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𝒂</m:t>
                      </m:r>
                      <m:r>
                        <a:rPr lang="en-US" sz="1800" i="1">
                          <a:latin typeface="Cambria Math" panose="02040503050406030204" pitchFamily="18" charset="0"/>
                        </a:rPr>
                        <m:t>=</m:t>
                      </m:r>
                      <m:d>
                        <m:dPr>
                          <m:ctrlPr>
                            <a:rPr lang="en-TW" sz="1800" i="1" smtClean="0">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1</m:t>
                                          </m:r>
                                        </m:sub>
                                      </m:sSub>
                                    </m:e>
                                  </m:mr>
                                  <m:mr>
                                    <m:e>
                                      <m:r>
                                        <a:rPr lang="en-TW"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𝑗</m:t>
                                          </m:r>
                                        </m:sub>
                                      </m:sSub>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b="0" i="1" smtClean="0">
                                                    <a:latin typeface="Cambria Math" panose="02040503050406030204" pitchFamily="18" charset="0"/>
                                                    <a:cs typeface="Times New Roman" pitchFamily="18" charset="0"/>
                                                  </a:rPr>
                                                  <m:t>𝑛</m:t>
                                                </m:r>
                                                <m:r>
                                                  <a:rPr lang="en-US" sz="1800" b="0" i="1" smtClean="0">
                                                    <a:latin typeface="Cambria Math" panose="02040503050406030204" pitchFamily="18" charset="0"/>
                                                    <a:cs typeface="Times New Roman" pitchFamily="18" charset="0"/>
                                                  </a:rPr>
                                                  <m:t>−1</m:t>
                                                </m:r>
                                              </m:sub>
                                            </m:sSub>
                                          </m:e>
                                        </m:mr>
                                      </m:m>
                                    </m:e>
                                  </m:mr>
                                </m:m>
                              </m:e>
                            </m:mr>
                          </m:m>
                        </m:e>
                      </m:d>
                      <m:r>
                        <a:rPr lang="en-TW" sz="1800" i="1" smtClean="0">
                          <a:latin typeface="Cambria Math" panose="02040503050406030204" pitchFamily="18" charset="0"/>
                          <a:ea typeface="Cambria Math" panose="02040503050406030204" pitchFamily="18" charset="0"/>
                          <a:cs typeface="Times New Roman" pitchFamily="18" charset="0"/>
                        </a:rPr>
                        <m:t>~</m:t>
                      </m:r>
                      <m:d>
                        <m:dPr>
                          <m:ctrlPr>
                            <a:rPr lang="en-TW" sz="1800" i="1" smtClean="0">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sup>
                                      </m:sSup>
                                    </m:e>
                                  </m:mr>
                                  <m:mr>
                                    <m:e>
                                      <m:r>
                                        <a:rPr lang="en-US" sz="1800" i="1" smtClean="0">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r>
                                            <a:rPr lang="en-US" sz="180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𝑗</m:t>
                                          </m:r>
                                        </m:sup>
                                      </m:sSup>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smtClean="0">
                                                <a:latin typeface="Cambria Math" panose="02040503050406030204" pitchFamily="18" charset="0"/>
                                                <a:ea typeface="Cambria Math" panose="02040503050406030204" pitchFamily="18" charset="0"/>
                                                <a:cs typeface="Times New Roman" pitchFamily="18" charset="0"/>
                                              </a:rPr>
                                              <m:t>⋮</m:t>
                                            </m:r>
                                          </m:e>
                                        </m:m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r>
                                                  <a:rPr lang="en-US" sz="180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𝑛</m:t>
                                                </m:r>
                                              </m:sup>
                                            </m:sSup>
                                          </m:e>
                                        </m:mr>
                                      </m:m>
                                    </m:e>
                                  </m:mr>
                                </m:m>
                              </m:e>
                            </m:mr>
                          </m:m>
                        </m:e>
                      </m:d>
                    </m:oMath>
                  </m:oMathPara>
                </a14:m>
                <a:endParaRPr lang="en-TW" sz="1800" dirty="0">
                  <a:cs typeface="Times New Roman" pitchFamily="18" charset="0"/>
                </a:endParaRPr>
              </a:p>
            </p:txBody>
          </p:sp>
        </mc:Choice>
        <mc:Fallback xmlns="">
          <p:sp>
            <p:nvSpPr>
              <p:cNvPr id="7" name="TextBox 6">
                <a:extLst>
                  <a:ext uri="{FF2B5EF4-FFF2-40B4-BE49-F238E27FC236}">
                    <a16:creationId xmlns:a16="http://schemas.microsoft.com/office/drawing/2014/main" id="{5F423B8E-F5AC-A415-9C46-00A56CD4B067}"/>
                  </a:ext>
                </a:extLst>
              </p:cNvPr>
              <p:cNvSpPr txBox="1">
                <a:spLocks noRot="1" noChangeAspect="1" noMove="1" noResize="1" noEditPoints="1" noAdjustHandles="1" noChangeArrowheads="1" noChangeShapeType="1" noTextEdit="1"/>
              </p:cNvSpPr>
              <p:nvPr/>
            </p:nvSpPr>
            <p:spPr bwMode="auto">
              <a:xfrm>
                <a:off x="2551985" y="4647350"/>
                <a:ext cx="2497670" cy="1315040"/>
              </a:xfrm>
              <a:prstGeom prst="rect">
                <a:avLst/>
              </a:prstGeom>
              <a:blipFill>
                <a:blip r:embed="rId3"/>
                <a:stretch>
                  <a:fillRect l="-1015" b="-190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2033046-DBC6-F03F-6F30-51A4356DA0AB}"/>
                  </a:ext>
                </a:extLst>
              </p:cNvPr>
              <p:cNvSpPr txBox="1"/>
              <p:nvPr/>
            </p:nvSpPr>
            <p:spPr bwMode="auto">
              <a:xfrm>
                <a:off x="1330832" y="1498225"/>
                <a:ext cx="1071575" cy="285912"/>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𝑿</m:t>
                      </m:r>
                      <m:r>
                        <a:rPr lang="en-US" altLang="zh-TW" sz="1800" b="0" i="1" smtClean="0">
                          <a:latin typeface="Cambria Math" panose="02040503050406030204" pitchFamily="18" charset="0"/>
                        </a:rPr>
                        <m:t>=</m:t>
                      </m:r>
                      <m:r>
                        <a:rPr lang="en-US" sz="1800" b="1" i="1">
                          <a:latin typeface="Cambria Math" panose="02040503050406030204" pitchFamily="18" charset="0"/>
                        </a:rPr>
                        <m:t>𝒂</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𝜔</m:t>
                          </m:r>
                          <m:r>
                            <a:rPr lang="en-US" sz="1800" b="0" i="1" smtClean="0">
                              <a:latin typeface="Cambria Math" panose="02040503050406030204" pitchFamily="18" charset="0"/>
                              <a:ea typeface="Cambria Math" panose="02040503050406030204" pitchFamily="18" charset="0"/>
                            </a:rPr>
                            <m:t>𝑡</m:t>
                          </m:r>
                        </m:sup>
                      </m:sSup>
                    </m:oMath>
                  </m:oMathPara>
                </a14:m>
                <a:endParaRPr lang="en-US" sz="1800" dirty="0"/>
              </a:p>
            </p:txBody>
          </p:sp>
        </mc:Choice>
        <mc:Fallback xmlns="">
          <p:sp>
            <p:nvSpPr>
              <p:cNvPr id="24" name="TextBox 23">
                <a:extLst>
                  <a:ext uri="{FF2B5EF4-FFF2-40B4-BE49-F238E27FC236}">
                    <a16:creationId xmlns:a16="http://schemas.microsoft.com/office/drawing/2014/main" id="{C2033046-DBC6-F03F-6F30-51A4356DA0AB}"/>
                  </a:ext>
                </a:extLst>
              </p:cNvPr>
              <p:cNvSpPr txBox="1">
                <a:spLocks noRot="1" noChangeAspect="1" noMove="1" noResize="1" noEditPoints="1" noAdjustHandles="1" noChangeArrowheads="1" noChangeShapeType="1" noTextEdit="1"/>
              </p:cNvSpPr>
              <p:nvPr/>
            </p:nvSpPr>
            <p:spPr bwMode="auto">
              <a:xfrm>
                <a:off x="1330832" y="1498225"/>
                <a:ext cx="1071575" cy="285912"/>
              </a:xfrm>
              <a:prstGeom prst="rect">
                <a:avLst/>
              </a:prstGeom>
              <a:blipFill>
                <a:blip r:embed="rId4"/>
                <a:stretch>
                  <a:fillRect l="-3488" b="-86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95E1D99-D5A5-DB05-AECD-B88A22DADAE1}"/>
                  </a:ext>
                </a:extLst>
              </p:cNvPr>
              <p:cNvSpPr txBox="1"/>
              <p:nvPr/>
            </p:nvSpPr>
            <p:spPr bwMode="auto">
              <a:xfrm>
                <a:off x="5240779" y="1532864"/>
                <a:ext cx="1417247" cy="276999"/>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altLang="zh-TW" sz="1800" b="1" i="1" smtClean="0">
                          <a:latin typeface="Cambria Math" panose="02040503050406030204" pitchFamily="18" charset="0"/>
                          <a:ea typeface="Cambria Math"/>
                        </a:rPr>
                        <m:t>𝒂</m:t>
                      </m:r>
                    </m:oMath>
                  </m:oMathPara>
                </a14:m>
                <a:endParaRPr lang="en-US" sz="1800" b="1" dirty="0"/>
              </a:p>
            </p:txBody>
          </p:sp>
        </mc:Choice>
        <mc:Fallback xmlns="">
          <p:sp>
            <p:nvSpPr>
              <p:cNvPr id="26" name="TextBox 25">
                <a:extLst>
                  <a:ext uri="{FF2B5EF4-FFF2-40B4-BE49-F238E27FC236}">
                    <a16:creationId xmlns:a16="http://schemas.microsoft.com/office/drawing/2014/main" id="{E95E1D99-D5A5-DB05-AECD-B88A22DADAE1}"/>
                  </a:ext>
                </a:extLst>
              </p:cNvPr>
              <p:cNvSpPr txBox="1">
                <a:spLocks noRot="1" noChangeAspect="1" noMove="1" noResize="1" noEditPoints="1" noAdjustHandles="1" noChangeArrowheads="1" noChangeShapeType="1" noTextEdit="1"/>
              </p:cNvSpPr>
              <p:nvPr/>
            </p:nvSpPr>
            <p:spPr bwMode="auto">
              <a:xfrm>
                <a:off x="5240779" y="1532864"/>
                <a:ext cx="1417247" cy="276999"/>
              </a:xfrm>
              <a:prstGeom prst="rect">
                <a:avLst/>
              </a:prstGeom>
              <a:blipFill>
                <a:blip r:embed="rId5"/>
                <a:stretch>
                  <a:fillRect t="-4348" r="-1770" b="-43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文字方塊 3">
                <a:extLst>
                  <a:ext uri="{FF2B5EF4-FFF2-40B4-BE49-F238E27FC236}">
                    <a16:creationId xmlns:a16="http://schemas.microsoft.com/office/drawing/2014/main" id="{E926AD9D-51CB-2C92-36EA-AC075728D1ED}"/>
                  </a:ext>
                </a:extLst>
              </p:cNvPr>
              <p:cNvSpPr txBox="1"/>
              <p:nvPr/>
            </p:nvSpPr>
            <p:spPr bwMode="auto">
              <a:xfrm>
                <a:off x="2929779" y="1277530"/>
                <a:ext cx="1432635" cy="648126"/>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b="0" i="1" smtClean="0">
                                  <a:latin typeface="Cambria Math" panose="02040503050406030204" pitchFamily="18" charset="0"/>
                                </a:rPr>
                              </m:ctrlPr>
                            </m:sSupPr>
                            <m:e>
                              <m:r>
                                <a:rPr lang="en-US" altLang="zh-TW" sz="1800" i="1">
                                  <a:latin typeface="Cambria Math"/>
                                </a:rPr>
                                <m:t>𝑑</m:t>
                              </m:r>
                            </m:e>
                            <m:sup>
                              <m:r>
                                <a:rPr lang="en-US" altLang="zh-TW" sz="1800" b="0" i="1" smtClean="0">
                                  <a:latin typeface="Cambria Math"/>
                                </a:rPr>
                                <m:t>2</m:t>
                              </m:r>
                            </m:sup>
                          </m:sSup>
                          <m:r>
                            <a:rPr lang="en-US" altLang="zh-TW" sz="1800" b="1" i="1" smtClean="0">
                              <a:latin typeface="Cambria Math"/>
                            </a:rPr>
                            <m:t>𝑿</m:t>
                          </m:r>
                        </m:num>
                        <m:den>
                          <m:r>
                            <a:rPr lang="en-US" altLang="zh-TW" sz="1800" b="0" i="1" smtClean="0">
                              <a:latin typeface="Cambria Math"/>
                            </a:rPr>
                            <m:t>𝑑</m:t>
                          </m:r>
                          <m:sSup>
                            <m:sSupPr>
                              <m:ctrlPr>
                                <a:rPr lang="en-US" altLang="zh-TW" sz="1800" b="0" i="1" smtClean="0">
                                  <a:latin typeface="Cambria Math" panose="02040503050406030204" pitchFamily="18" charset="0"/>
                                </a:rPr>
                              </m:ctrlPr>
                            </m:sSupPr>
                            <m:e>
                              <m:r>
                                <a:rPr lang="en-US" altLang="zh-TW" sz="1800" i="1">
                                  <a:latin typeface="Cambria Math"/>
                                </a:rPr>
                                <m:t>𝑡</m:t>
                              </m:r>
                            </m:e>
                            <m:sup>
                              <m:r>
                                <a:rPr lang="en-US" altLang="zh-TW" sz="1800" b="0" i="1" smtClean="0">
                                  <a:latin typeface="Cambria Math"/>
                                </a:rPr>
                                <m:t>2</m:t>
                              </m:r>
                            </m:sup>
                          </m:sSup>
                        </m:den>
                      </m:f>
                      <m:r>
                        <a:rPr lang="en-US" altLang="zh-TW" sz="1800" b="0" i="1" smtClean="0">
                          <a:latin typeface="Cambria Math"/>
                        </a:rPr>
                        <m:t>=</m:t>
                      </m:r>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𝑿</m:t>
                      </m:r>
                    </m:oMath>
                  </m:oMathPara>
                </a14:m>
                <a:endParaRPr lang="zh-TW" altLang="en-US" sz="1800" b="1" i="1" dirty="0"/>
              </a:p>
            </p:txBody>
          </p:sp>
        </mc:Choice>
        <mc:Fallback xmlns="">
          <p:sp>
            <p:nvSpPr>
              <p:cNvPr id="27" name="文字方塊 3">
                <a:extLst>
                  <a:ext uri="{FF2B5EF4-FFF2-40B4-BE49-F238E27FC236}">
                    <a16:creationId xmlns:a16="http://schemas.microsoft.com/office/drawing/2014/main" id="{E926AD9D-51CB-2C92-36EA-AC075728D1ED}"/>
                  </a:ext>
                </a:extLst>
              </p:cNvPr>
              <p:cNvSpPr txBox="1">
                <a:spLocks noRot="1" noChangeAspect="1" noMove="1" noResize="1" noEditPoints="1" noAdjustHandles="1" noChangeArrowheads="1" noChangeShapeType="1" noTextEdit="1"/>
              </p:cNvSpPr>
              <p:nvPr/>
            </p:nvSpPr>
            <p:spPr bwMode="auto">
              <a:xfrm>
                <a:off x="2929779" y="1277530"/>
                <a:ext cx="1432635" cy="648126"/>
              </a:xfrm>
              <a:prstGeom prst="rect">
                <a:avLst/>
              </a:prstGeom>
              <a:blipFill>
                <a:blip r:embed="rId6"/>
                <a:stretch>
                  <a:fillRect b="-5769"/>
                </a:stretch>
              </a:blipFill>
              <a:ln w="9525">
                <a:noFill/>
                <a:miter lim="800000"/>
                <a:headEnd/>
                <a:tailEnd/>
              </a:ln>
            </p:spPr>
            <p:txBody>
              <a:bodyPr/>
              <a:lstStyle/>
              <a:p>
                <a:r>
                  <a:rPr lang="en-US">
                    <a:noFill/>
                  </a:rPr>
                  <a:t> </a:t>
                </a:r>
              </a:p>
            </p:txBody>
          </p:sp>
        </mc:Fallback>
      </mc:AlternateContent>
      <p:sp>
        <p:nvSpPr>
          <p:cNvPr id="30" name="Right Arrow 29">
            <a:extLst>
              <a:ext uri="{FF2B5EF4-FFF2-40B4-BE49-F238E27FC236}">
                <a16:creationId xmlns:a16="http://schemas.microsoft.com/office/drawing/2014/main" id="{266BED04-2405-90DA-0363-2AD1A52658E6}"/>
              </a:ext>
            </a:extLst>
          </p:cNvPr>
          <p:cNvSpPr/>
          <p:nvPr/>
        </p:nvSpPr>
        <p:spPr>
          <a:xfrm>
            <a:off x="4762798" y="1585995"/>
            <a:ext cx="253975" cy="182544"/>
          </a:xfrm>
          <a:prstGeom prst="rightArrow">
            <a:avLst/>
          </a:prstGeom>
          <a:solidFill>
            <a:srgbClr val="00B050"/>
          </a:solidFill>
          <a:ln>
            <a:noFill/>
          </a:ln>
        </p:spPr>
        <p:txBody>
          <a:bodyPr wrap="none" rtlCol="0" anchor="ctr">
            <a:spAutoFit/>
          </a:bodyPr>
          <a:lstStyle/>
          <a:p>
            <a:pPr algn="ctr"/>
            <a:endParaRPr lang="en-US" sz="1800" dirty="0">
              <a:latin typeface="Arial" charset="0"/>
            </a:endParaRPr>
          </a:p>
        </p:txBody>
      </p:sp>
      <p:sp>
        <p:nvSpPr>
          <p:cNvPr id="31" name="矩形 14">
            <a:extLst>
              <a:ext uri="{FF2B5EF4-FFF2-40B4-BE49-F238E27FC236}">
                <a16:creationId xmlns:a16="http://schemas.microsoft.com/office/drawing/2014/main" id="{ED72E4E8-44D2-4FC5-BF5F-9D4016C66028}"/>
              </a:ext>
            </a:extLst>
          </p:cNvPr>
          <p:cNvSpPr>
            <a:spLocks noChangeArrowheads="1"/>
          </p:cNvSpPr>
          <p:nvPr/>
        </p:nvSpPr>
        <p:spPr bwMode="auto">
          <a:xfrm>
            <a:off x="1229846" y="2021844"/>
            <a:ext cx="4339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solidFill>
                  <a:srgbClr val="FF0000"/>
                </a:solidFill>
              </a:rPr>
              <a:t>微分方程組被轉化為矩陣的本徵值問題。</a:t>
            </a:r>
          </a:p>
        </p:txBody>
      </p:sp>
      <mc:AlternateContent xmlns:mc="http://schemas.openxmlformats.org/markup-compatibility/2006" xmlns:a14="http://schemas.microsoft.com/office/drawing/2010/main">
        <mc:Choice Requires="a14">
          <p:sp>
            <p:nvSpPr>
              <p:cNvPr id="32" name="文字方塊 3">
                <a:extLst>
                  <a:ext uri="{FF2B5EF4-FFF2-40B4-BE49-F238E27FC236}">
                    <a16:creationId xmlns:a16="http://schemas.microsoft.com/office/drawing/2014/main" id="{34D3E85D-52F4-E879-BE29-5D1D8CD40F36}"/>
                  </a:ext>
                </a:extLst>
              </p:cNvPr>
              <p:cNvSpPr txBox="1"/>
              <p:nvPr/>
            </p:nvSpPr>
            <p:spPr bwMode="auto">
              <a:xfrm>
                <a:off x="1259632" y="2492896"/>
                <a:ext cx="5537478" cy="1407373"/>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b="0" i="1" smtClean="0">
                              <a:latin typeface="Cambria Math" panose="02040503050406030204" pitchFamily="18" charset="0"/>
                            </a:rPr>
                          </m:ctrlPr>
                        </m:sSubSup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rPr>
                            <m:t>0</m:t>
                          </m:r>
                        </m:sub>
                        <m:sup>
                          <m:r>
                            <a:rPr lang="en-US" altLang="zh-TW" sz="1800" b="0" i="1" smtClean="0">
                              <a:latin typeface="Cambria Math" panose="02040503050406030204" pitchFamily="18" charset="0"/>
                            </a:rPr>
                            <m:t>2</m:t>
                          </m:r>
                        </m:sup>
                      </m:sSubSup>
                      <m:d>
                        <m:dPr>
                          <m:ctrlPr>
                            <a:rPr lang="en-US" sz="1800" i="1">
                              <a:latin typeface="Cambria Math" panose="02040503050406030204" pitchFamily="18" charset="0"/>
                              <a:cs typeface="Times New Roman" pitchFamily="18" charset="0"/>
                            </a:rPr>
                          </m:ctrlPr>
                        </m:dPr>
                        <m:e>
                          <m:m>
                            <m:mPr>
                              <m:mcs>
                                <m:mc>
                                  <m:mcPr>
                                    <m:count m:val="3"/>
                                    <m:mcJc m:val="center"/>
                                  </m:mcPr>
                                </m:mc>
                              </m:mcs>
                              <m:ctrlPr>
                                <a:rPr lang="en-US" sz="1800" i="1">
                                  <a:latin typeface="Cambria Math" panose="02040503050406030204" pitchFamily="18" charset="0"/>
                                  <a:cs typeface="Times New Roman" pitchFamily="18" charset="0"/>
                                </a:rPr>
                              </m:ctrlPr>
                            </m:mPr>
                            <m:mr>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b="0" i="1" smtClean="0">
                                          <a:latin typeface="Cambria Math" panose="02040503050406030204" pitchFamily="18" charset="0"/>
                                          <a:cs typeface="Times New Roman" pitchFamily="18" charset="0"/>
                                        </a:rPr>
                                        <m:t>−</m:t>
                                      </m:r>
                                      <m:r>
                                        <a:rPr lang="en-US" sz="1800" b="0" i="1" smtClean="0">
                                          <a:latin typeface="Cambria Math" panose="02040503050406030204" pitchFamily="18" charset="0"/>
                                          <a:cs typeface="Times New Roman" pitchFamily="18" charset="0"/>
                                        </a:rPr>
                                        <m:t>2</m:t>
                                      </m:r>
                                    </m:e>
                                    <m:e>
                                      <m:r>
                                        <a:rPr lang="en-US" sz="1800" b="0" i="1" smtClean="0">
                                          <a:latin typeface="Cambria Math" panose="02040503050406030204" pitchFamily="18" charset="0"/>
                                          <a:cs typeface="Times New Roman" pitchFamily="18" charset="0"/>
                                        </a:rPr>
                                        <m:t>1</m:t>
                                      </m:r>
                                    </m:e>
                                  </m:mr>
                                  <m:mr>
                                    <m:e>
                                      <m:r>
                                        <a:rPr lang="en-US" sz="1800" b="0" i="1" smtClean="0">
                                          <a:latin typeface="Cambria Math" panose="02040503050406030204" pitchFamily="18" charset="0"/>
                                          <a:cs typeface="Times New Roman" pitchFamily="18" charset="0"/>
                                        </a:rPr>
                                        <m:t>1</m:t>
                                      </m:r>
                                    </m:e>
                                    <m:e>
                                      <m:r>
                                        <a:rPr lang="en-US" sz="1800" b="0" i="1" smtClean="0">
                                          <a:latin typeface="Cambria Math" panose="02040503050406030204" pitchFamily="18" charset="0"/>
                                          <a:cs typeface="Times New Roman" pitchFamily="18" charset="0"/>
                                        </a:rPr>
                                        <m:t>−2</m:t>
                                      </m:r>
                                    </m:e>
                                  </m:mr>
                                </m:m>
                              </m:e>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e>
                                      <m:r>
                                        <a:rPr lang="en-US" sz="1800" i="1">
                                          <a:latin typeface="Cambria Math" panose="02040503050406030204" pitchFamily="18" charset="0"/>
                                          <a:ea typeface="Cambria Math" panose="02040503050406030204" pitchFamily="18" charset="0"/>
                                          <a:cs typeface="Times New Roman" pitchFamily="18" charset="0"/>
                                        </a:rPr>
                                        <m:t>⋯</m:t>
                                      </m:r>
                                    </m:e>
                                  </m:mr>
                                  <m:mr>
                                    <m:e>
                                      <m:r>
                                        <a:rPr lang="en-US" sz="1800" b="0" i="1" smtClean="0">
                                          <a:latin typeface="Cambria Math" panose="02040503050406030204" pitchFamily="18" charset="0"/>
                                          <a:ea typeface="Cambria Math" panose="02040503050406030204" pitchFamily="18" charset="0"/>
                                          <a:cs typeface="Times New Roman" pitchFamily="18" charset="0"/>
                                        </a:rPr>
                                        <m:t>1</m:t>
                                      </m:r>
                                    </m:e>
                                    <m:e>
                                      <m:r>
                                        <a:rPr lang="en-US" sz="1800" i="1">
                                          <a:latin typeface="Cambria Math" panose="02040503050406030204" pitchFamily="18" charset="0"/>
                                          <a:cs typeface="Times New Roman" pitchFamily="18" charset="0"/>
                                        </a:rPr>
                                        <m:t>0</m:t>
                                      </m:r>
                                    </m:e>
                                  </m:mr>
                                </m:m>
                              </m:e>
                              <m:e>
                                <m:m>
                                  <m:mPr>
                                    <m:mcs>
                                      <m:mc>
                                        <m:mcPr>
                                          <m:count m:val="1"/>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mr>
                                  <m:mr>
                                    <m:e>
                                      <m:r>
                                        <a:rPr lang="en-US" sz="1800" i="1">
                                          <a:latin typeface="Cambria Math" panose="02040503050406030204" pitchFamily="18" charset="0"/>
                                          <a:cs typeface="Times New Roman" pitchFamily="18" charset="0"/>
                                        </a:rPr>
                                        <m:t>0</m:t>
                                      </m:r>
                                    </m:e>
                                  </m:mr>
                                </m:m>
                              </m:e>
                            </m:mr>
                            <m:mr>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e>
                                      <m:r>
                                        <a:rPr lang="en-US" sz="1800" b="0" i="1" smtClean="0">
                                          <a:latin typeface="Cambria Math" panose="02040503050406030204" pitchFamily="18" charset="0"/>
                                          <a:cs typeface="Times New Roman" pitchFamily="18" charset="0"/>
                                        </a:rPr>
                                        <m:t>1</m:t>
                                      </m:r>
                                    </m:e>
                                  </m:mr>
                                  <m:mr>
                                    <m:e>
                                      <m:r>
                                        <a:rPr lang="en-US" sz="1800" i="1">
                                          <a:latin typeface="Cambria Math" panose="02040503050406030204" pitchFamily="18" charset="0"/>
                                          <a:ea typeface="Cambria Math" panose="02040503050406030204" pitchFamily="18" charset="0"/>
                                          <a:cs typeface="Times New Roman" pitchFamily="18" charset="0"/>
                                        </a:rPr>
                                        <m:t>⋮</m:t>
                                      </m:r>
                                    </m:e>
                                    <m:e>
                                      <m:r>
                                        <a:rPr lang="en-US" sz="1800" i="1">
                                          <a:latin typeface="Cambria Math" panose="02040503050406030204" pitchFamily="18" charset="0"/>
                                          <a:ea typeface="Cambria Math" panose="02040503050406030204" pitchFamily="18" charset="0"/>
                                          <a:cs typeface="Times New Roman" pitchFamily="18" charset="0"/>
                                        </a:rPr>
                                        <m:t>⋮</m:t>
                                      </m:r>
                                    </m:e>
                                  </m:mr>
                                </m:m>
                              </m:e>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b="0" i="1" smtClean="0">
                                          <a:latin typeface="Cambria Math" panose="02040503050406030204" pitchFamily="18" charset="0"/>
                                          <a:cs typeface="Times New Roman" pitchFamily="18" charset="0"/>
                                        </a:rPr>
                                        <m:t>−</m:t>
                                      </m:r>
                                      <m:r>
                                        <a:rPr lang="en-US" sz="1800" b="0" i="1" smtClean="0">
                                          <a:latin typeface="Cambria Math" panose="02040503050406030204" pitchFamily="18" charset="0"/>
                                          <a:cs typeface="Times New Roman" pitchFamily="18" charset="0"/>
                                        </a:rPr>
                                        <m:t>2</m:t>
                                      </m:r>
                                    </m:e>
                                    <m:e>
                                      <m:r>
                                        <a:rPr lang="en-US" sz="1800" i="1">
                                          <a:latin typeface="Cambria Math" panose="02040503050406030204" pitchFamily="18" charset="0"/>
                                          <a:cs typeface="Times New Roman" pitchFamily="18" charset="0"/>
                                        </a:rPr>
                                        <m:t>−</m:t>
                                      </m:r>
                                      <m:r>
                                        <a:rPr lang="en-US" sz="1800" b="0" i="1" smtClean="0">
                                          <a:latin typeface="Cambria Math" panose="02040503050406030204" pitchFamily="18" charset="0"/>
                                          <a:cs typeface="Times New Roman" pitchFamily="18" charset="0"/>
                                        </a:rPr>
                                        <m:t>1</m:t>
                                      </m:r>
                                    </m:e>
                                  </m:mr>
                                  <m:mr>
                                    <m:e>
                                      <m:r>
                                        <a:rPr lang="en-US" sz="1800" i="1">
                                          <a:latin typeface="Cambria Math" panose="02040503050406030204" pitchFamily="18" charset="0"/>
                                          <a:ea typeface="Cambria Math" panose="02040503050406030204" pitchFamily="18" charset="0"/>
                                          <a:cs typeface="Times New Roman" pitchFamily="18" charset="0"/>
                                        </a:rPr>
                                        <m:t>⋮</m:t>
                                      </m:r>
                                    </m:e>
                                    <m:e>
                                      <m:r>
                                        <a:rPr lang="en-US" sz="1800" i="1">
                                          <a:latin typeface="Cambria Math" panose="02040503050406030204" pitchFamily="18" charset="0"/>
                                          <a:ea typeface="Cambria Math" panose="02040503050406030204" pitchFamily="18" charset="0"/>
                                          <a:cs typeface="Times New Roman" pitchFamily="18" charset="0"/>
                                        </a:rPr>
                                        <m:t>⋱</m:t>
                                      </m:r>
                                    </m:e>
                                  </m:mr>
                                </m:m>
                              </m:e>
                              <m:e>
                                <m:m>
                                  <m:mPr>
                                    <m:mcs>
                                      <m:mc>
                                        <m:mcPr>
                                          <m:count m:val="1"/>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mr>
                                  <m:mr>
                                    <m:e>
                                      <m:r>
                                        <a:rPr lang="en-US"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e>
                                      <m:r>
                                        <a:rPr lang="en-US" sz="1800" i="1">
                                          <a:latin typeface="Cambria Math" panose="02040503050406030204" pitchFamily="18" charset="0"/>
                                          <a:cs typeface="Times New Roman" pitchFamily="18" charset="0"/>
                                        </a:rPr>
                                        <m:t>0</m:t>
                                      </m:r>
                                    </m:e>
                                  </m:mr>
                                </m:m>
                              </m:e>
                              <m:e>
                                <m:m>
                                  <m:mPr>
                                    <m:mcs>
                                      <m:mc>
                                        <m:mcPr>
                                          <m:count m:val="2"/>
                                          <m:mcJc m:val="center"/>
                                        </m:mcPr>
                                      </m:mc>
                                    </m:mcs>
                                    <m:ctrlPr>
                                      <a:rPr lang="en-US" sz="1800" i="1">
                                        <a:latin typeface="Cambria Math" panose="02040503050406030204" pitchFamily="18" charset="0"/>
                                        <a:cs typeface="Times New Roman" pitchFamily="18" charset="0"/>
                                      </a:rPr>
                                    </m:ctrlPr>
                                  </m:mPr>
                                  <m:mr>
                                    <m:e>
                                      <m:r>
                                        <m:rPr>
                                          <m:brk m:alnAt="7"/>
                                        </m:rPr>
                                        <a:rPr lang="en-US" sz="1800" i="1">
                                          <a:latin typeface="Cambria Math" panose="02040503050406030204" pitchFamily="18" charset="0"/>
                                          <a:cs typeface="Times New Roman" pitchFamily="18" charset="0"/>
                                        </a:rPr>
                                        <m:t>0</m:t>
                                      </m:r>
                                    </m:e>
                                    <m:e>
                                      <m:r>
                                        <a:rPr lang="en-US" sz="1800" i="1">
                                          <a:latin typeface="Cambria Math" panose="02040503050406030204" pitchFamily="18" charset="0"/>
                                          <a:ea typeface="Cambria Math" panose="02040503050406030204" pitchFamily="18" charset="0"/>
                                          <a:cs typeface="Times New Roman" pitchFamily="18" charset="0"/>
                                        </a:rPr>
                                        <m:t>⋯</m:t>
                                      </m:r>
                                    </m:e>
                                  </m:mr>
                                </m:m>
                              </m:e>
                              <m:e>
                                <m:r>
                                  <a:rPr lang="en-US" sz="1800" b="0" i="1" smtClean="0">
                                    <a:latin typeface="Cambria Math" panose="02040503050406030204" pitchFamily="18" charset="0"/>
                                    <a:ea typeface="Cambria Math" panose="02040503050406030204" pitchFamily="18" charset="0"/>
                                    <a:cs typeface="Times New Roman" pitchFamily="18" charset="0"/>
                                  </a:rPr>
                                  <m:t>−2</m:t>
                                </m:r>
                              </m:e>
                            </m:mr>
                          </m:m>
                        </m:e>
                      </m:d>
                      <m:r>
                        <a:rPr lang="en-US" altLang="zh-TW" sz="1800" b="1" i="1" smtClean="0">
                          <a:latin typeface="Cambria Math" panose="02040503050406030204" pitchFamily="18" charset="0"/>
                          <a:ea typeface="Cambria Math" panose="02040503050406030204" pitchFamily="18" charset="0"/>
                        </a:rPr>
                        <m:t>∙</m:t>
                      </m:r>
                      <m:d>
                        <m:dPr>
                          <m:ctrlPr>
                            <a:rPr lang="en-TW" sz="1800" i="1">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1</m:t>
                                          </m:r>
                                        </m:sub>
                                      </m:sSub>
                                    </m:e>
                                  </m:mr>
                                  <m:mr>
                                    <m:e>
                                      <m:r>
                                        <a:rPr lang="en-TW"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𝑗</m:t>
                                          </m:r>
                                        </m:sub>
                                      </m:sSub>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𝑁</m:t>
                                                </m:r>
                                              </m:sub>
                                            </m:sSub>
                                          </m:e>
                                        </m:mr>
                                      </m:m>
                                    </m:e>
                                  </m:mr>
                                </m:m>
                              </m:e>
                            </m:mr>
                          </m:m>
                        </m:e>
                      </m:d>
                      <m:r>
                        <a:rPr lang="en-US" sz="1800" b="0" i="1" smtClean="0">
                          <a:latin typeface="Cambria Math" panose="02040503050406030204" pitchFamily="18" charset="0"/>
                          <a:cs typeface="Times New Roman"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d>
                        <m:dPr>
                          <m:ctrlPr>
                            <a:rPr lang="en-TW" sz="1800" i="1">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1</m:t>
                                          </m:r>
                                        </m:sub>
                                      </m:sSub>
                                    </m:e>
                                  </m:mr>
                                  <m:mr>
                                    <m:e>
                                      <m:r>
                                        <a:rPr lang="en-TW"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𝑗</m:t>
                                          </m:r>
                                        </m:sub>
                                      </m:sSub>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𝑁</m:t>
                                                </m:r>
                                              </m:sub>
                                            </m:sSub>
                                          </m:e>
                                        </m:mr>
                                      </m:m>
                                    </m:e>
                                  </m:mr>
                                </m:m>
                              </m:e>
                            </m:mr>
                          </m:m>
                        </m:e>
                      </m:d>
                    </m:oMath>
                  </m:oMathPara>
                </a14:m>
                <a:endParaRPr lang="zh-TW" altLang="en-US" sz="1800" b="1" i="1" dirty="0"/>
              </a:p>
            </p:txBody>
          </p:sp>
        </mc:Choice>
        <mc:Fallback xmlns="">
          <p:sp>
            <p:nvSpPr>
              <p:cNvPr id="32" name="文字方塊 3">
                <a:extLst>
                  <a:ext uri="{FF2B5EF4-FFF2-40B4-BE49-F238E27FC236}">
                    <a16:creationId xmlns:a16="http://schemas.microsoft.com/office/drawing/2014/main" id="{34D3E85D-52F4-E879-BE29-5D1D8CD40F36}"/>
                  </a:ext>
                </a:extLst>
              </p:cNvPr>
              <p:cNvSpPr txBox="1">
                <a:spLocks noRot="1" noChangeAspect="1" noMove="1" noResize="1" noEditPoints="1" noAdjustHandles="1" noChangeArrowheads="1" noChangeShapeType="1" noTextEdit="1"/>
              </p:cNvSpPr>
              <p:nvPr/>
            </p:nvSpPr>
            <p:spPr bwMode="auto">
              <a:xfrm>
                <a:off x="1259632" y="2492896"/>
                <a:ext cx="5537478" cy="1407373"/>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矩形 4">
                <a:extLst>
                  <a:ext uri="{FF2B5EF4-FFF2-40B4-BE49-F238E27FC236}">
                    <a16:creationId xmlns:a16="http://schemas.microsoft.com/office/drawing/2014/main" id="{24EEF6F2-00DF-7374-08AA-5DA1641FE3F5}"/>
                  </a:ext>
                </a:extLst>
              </p:cNvPr>
              <p:cNvSpPr>
                <a:spLocks noChangeArrowheads="1"/>
              </p:cNvSpPr>
              <p:nvPr/>
            </p:nvSpPr>
            <p:spPr bwMode="auto">
              <a:xfrm>
                <a:off x="1259632" y="819962"/>
                <a:ext cx="4643762" cy="381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None/>
                </a:pPr>
                <a:r>
                  <a:rPr lang="zh-TW" altLang="en-US" sz="1800" dirty="0"/>
                  <a:t>先設</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panose="02040503050406030204" pitchFamily="18" charset="0"/>
                          </a:rPr>
                          <m:t>𝑖</m:t>
                        </m:r>
                      </m:sub>
                    </m:sSub>
                  </m:oMath>
                </a14:m>
                <a:r>
                  <a:rPr lang="zh-TW" altLang="en-US" sz="1800" dirty="0"/>
                  <a:t>為複數，如下猜解並代入：</a:t>
                </a:r>
              </a:p>
            </p:txBody>
          </p:sp>
        </mc:Choice>
        <mc:Fallback xmlns="">
          <p:sp>
            <p:nvSpPr>
              <p:cNvPr id="2" name="矩形 4">
                <a:extLst>
                  <a:ext uri="{FF2B5EF4-FFF2-40B4-BE49-F238E27FC236}">
                    <a16:creationId xmlns:a16="http://schemas.microsoft.com/office/drawing/2014/main" id="{24EEF6F2-00DF-7374-08AA-5DA1641FE3F5}"/>
                  </a:ext>
                </a:extLst>
              </p:cNvPr>
              <p:cNvSpPr>
                <a:spLocks noRot="1" noChangeAspect="1" noMove="1" noResize="1" noEditPoints="1" noAdjustHandles="1" noChangeArrowheads="1" noChangeShapeType="1" noTextEdit="1"/>
              </p:cNvSpPr>
              <p:nvPr/>
            </p:nvSpPr>
            <p:spPr bwMode="auto">
              <a:xfrm>
                <a:off x="1259632" y="819962"/>
                <a:ext cx="4643762" cy="381515"/>
              </a:xfrm>
              <a:prstGeom prst="rect">
                <a:avLst/>
              </a:prstGeom>
              <a:blipFill>
                <a:blip r:embed="rId8"/>
                <a:stretch>
                  <a:fillRect l="-1093"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EF1806-80F0-CEE2-049A-52DA1708E421}"/>
                  </a:ext>
                </a:extLst>
              </p:cNvPr>
              <p:cNvSpPr txBox="1"/>
              <p:nvPr/>
            </p:nvSpPr>
            <p:spPr bwMode="auto">
              <a:xfrm>
                <a:off x="7050058" y="1013843"/>
                <a:ext cx="1321131" cy="1315040"/>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𝒂</m:t>
                      </m:r>
                      <m:r>
                        <a:rPr lang="en-US" sz="1800" i="1">
                          <a:latin typeface="Cambria Math" panose="02040503050406030204" pitchFamily="18" charset="0"/>
                        </a:rPr>
                        <m:t>=</m:t>
                      </m:r>
                      <m:d>
                        <m:dPr>
                          <m:ctrlPr>
                            <a:rPr lang="en-TW" sz="1800" i="1" smtClean="0">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1</m:t>
                                          </m:r>
                                        </m:sub>
                                      </m:sSub>
                                    </m:e>
                                  </m:mr>
                                  <m:mr>
                                    <m:e>
                                      <m:r>
                                        <a:rPr lang="en-TW"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𝑗</m:t>
                                          </m:r>
                                        </m:sub>
                                      </m:sSub>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b="0" i="1" smtClean="0">
                                                    <a:latin typeface="Cambria Math" panose="02040503050406030204" pitchFamily="18" charset="0"/>
                                                    <a:cs typeface="Times New Roman" pitchFamily="18" charset="0"/>
                                                  </a:rPr>
                                                  <m:t>𝑛</m:t>
                                                </m:r>
                                                <m:r>
                                                  <a:rPr lang="en-US" sz="1800" b="0" i="1" smtClean="0">
                                                    <a:latin typeface="Cambria Math" panose="02040503050406030204" pitchFamily="18" charset="0"/>
                                                    <a:cs typeface="Times New Roman" pitchFamily="18" charset="0"/>
                                                  </a:rPr>
                                                  <m:t>−1</m:t>
                                                </m:r>
                                              </m:sub>
                                            </m:sSub>
                                          </m:e>
                                        </m:mr>
                                      </m:m>
                                    </m:e>
                                  </m:mr>
                                </m:m>
                              </m:e>
                            </m:mr>
                          </m:m>
                        </m:e>
                      </m:d>
                    </m:oMath>
                  </m:oMathPara>
                </a14:m>
                <a:endParaRPr lang="en-TW" sz="1800" dirty="0">
                  <a:cs typeface="Times New Roman" pitchFamily="18" charset="0"/>
                </a:endParaRPr>
              </a:p>
            </p:txBody>
          </p:sp>
        </mc:Choice>
        <mc:Fallback xmlns="">
          <p:sp>
            <p:nvSpPr>
              <p:cNvPr id="3" name="TextBox 2">
                <a:extLst>
                  <a:ext uri="{FF2B5EF4-FFF2-40B4-BE49-F238E27FC236}">
                    <a16:creationId xmlns:a16="http://schemas.microsoft.com/office/drawing/2014/main" id="{55EF1806-80F0-CEE2-049A-52DA1708E421}"/>
                  </a:ext>
                </a:extLst>
              </p:cNvPr>
              <p:cNvSpPr txBox="1">
                <a:spLocks noRot="1" noChangeAspect="1" noMove="1" noResize="1" noEditPoints="1" noAdjustHandles="1" noChangeArrowheads="1" noChangeShapeType="1" noTextEdit="1"/>
              </p:cNvSpPr>
              <p:nvPr/>
            </p:nvSpPr>
            <p:spPr bwMode="auto">
              <a:xfrm>
                <a:off x="7050058" y="1013843"/>
                <a:ext cx="1321131" cy="1315040"/>
              </a:xfrm>
              <a:prstGeom prst="rect">
                <a:avLst/>
              </a:prstGeom>
              <a:blipFill>
                <a:blip r:embed="rId9"/>
                <a:stretch>
                  <a:fillRect l="-285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19694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3070A71-6C0C-0CDE-CA31-06D8D760AAC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7E6C44-4D88-B52D-1D82-93188333AF13}"/>
                  </a:ext>
                </a:extLst>
              </p:cNvPr>
              <p:cNvSpPr txBox="1"/>
              <p:nvPr/>
            </p:nvSpPr>
            <p:spPr bwMode="auto">
              <a:xfrm>
                <a:off x="755576" y="991729"/>
                <a:ext cx="1057276" cy="314573"/>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sz="1800" i="1" smtClean="0">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𝑐</m:t>
                          </m:r>
                        </m:e>
                        <m:sub>
                          <m:r>
                            <a:rPr lang="en-US" sz="1800" b="0" i="1" smtClean="0">
                              <a:latin typeface="Cambria Math" panose="02040503050406030204" pitchFamily="18" charset="0"/>
                              <a:cs typeface="Times New Roman" pitchFamily="18" charset="0"/>
                            </a:rPr>
                            <m:t>𝑗</m:t>
                          </m:r>
                        </m:sub>
                      </m:sSub>
                      <m:r>
                        <a:rPr lang="en-US" sz="1800">
                          <a:latin typeface="Cambria Math" panose="02040503050406030204" pitchFamily="18" charset="0"/>
                          <a:ea typeface="Cambria Math" panose="02040503050406030204" pitchFamily="18" charset="0"/>
                          <a:cs typeface="Times New Roman" pitchFamily="18" charset="0"/>
                        </a:rPr>
                        <m:t>~</m:t>
                      </m:r>
                      <m:sSup>
                        <m:sSupPr>
                          <m:ctrlPr>
                            <a:rPr lang="en-US" sz="1800" i="1" smtClean="0">
                              <a:latin typeface="Cambria Math" panose="02040503050406030204" pitchFamily="18" charset="0"/>
                              <a:ea typeface="Cambria Math" panose="02040503050406030204" pitchFamily="18" charset="0"/>
                              <a:cs typeface="Times New Roman" pitchFamily="18" charset="0"/>
                            </a:rPr>
                          </m:ctrlPr>
                        </m:sSupPr>
                        <m:e>
                          <m:r>
                            <a:rPr lang="en-US" sz="1800" b="0" i="1" smtClean="0">
                              <a:latin typeface="Cambria Math" panose="02040503050406030204" pitchFamily="18" charset="0"/>
                              <a:ea typeface="Cambria Math" panose="02040503050406030204" pitchFamily="18" charset="0"/>
                              <a:cs typeface="Times New Roman" pitchFamily="18" charset="0"/>
                            </a:rPr>
                            <m:t>𝑒</m:t>
                          </m:r>
                        </m:e>
                        <m:sup>
                          <m:r>
                            <a:rPr lang="en-US" sz="1800" b="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𝑖𝑘</m:t>
                          </m:r>
                          <m:r>
                            <a:rPr lang="en-US" sz="1800" b="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𝑗𝑎</m:t>
                          </m:r>
                        </m:sup>
                      </m:sSup>
                    </m:oMath>
                  </m:oMathPara>
                </a14:m>
                <a:endParaRPr lang="en-TW" sz="1800" dirty="0">
                  <a:cs typeface="Times New Roman" pitchFamily="18" charset="0"/>
                </a:endParaRPr>
              </a:p>
            </p:txBody>
          </p:sp>
        </mc:Choice>
        <mc:Fallback xmlns="">
          <p:sp>
            <p:nvSpPr>
              <p:cNvPr id="4" name="TextBox 3">
                <a:extLst>
                  <a:ext uri="{FF2B5EF4-FFF2-40B4-BE49-F238E27FC236}">
                    <a16:creationId xmlns:a16="http://schemas.microsoft.com/office/drawing/2014/main" id="{BE7E6C44-4D88-B52D-1D82-93188333AF13}"/>
                  </a:ext>
                </a:extLst>
              </p:cNvPr>
              <p:cNvSpPr txBox="1">
                <a:spLocks noRot="1" noChangeAspect="1" noMove="1" noResize="1" noEditPoints="1" noAdjustHandles="1" noChangeArrowheads="1" noChangeShapeType="1" noTextEdit="1"/>
              </p:cNvSpPr>
              <p:nvPr/>
            </p:nvSpPr>
            <p:spPr bwMode="auto">
              <a:xfrm>
                <a:off x="755576" y="991729"/>
                <a:ext cx="1057276" cy="314573"/>
              </a:xfrm>
              <a:prstGeom prst="rect">
                <a:avLst/>
              </a:prstGeom>
              <a:blipFill>
                <a:blip r:embed="rId2"/>
                <a:stretch>
                  <a:fillRect l="-2381" t="-4000" r="-2381" b="-24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65D438C-47D8-7A39-B8CE-871A16D3F26A}"/>
                  </a:ext>
                </a:extLst>
              </p:cNvPr>
              <p:cNvSpPr txBox="1"/>
              <p:nvPr/>
            </p:nvSpPr>
            <p:spPr bwMode="auto">
              <a:xfrm>
                <a:off x="675003" y="2076176"/>
                <a:ext cx="7449928" cy="369332"/>
              </a:xfrm>
              <a:prstGeom prst="rect">
                <a:avLst/>
              </a:prstGeom>
              <a:noFill/>
              <a:ln w="9525">
                <a:noFill/>
                <a:miter lim="800000"/>
                <a:headEnd/>
                <a:tailEnd/>
              </a:ln>
            </p:spPr>
            <p:txBody>
              <a:bodyPr wrap="square">
                <a:spAutoFit/>
              </a:bodyPr>
              <a:lstStyle/>
              <a:p>
                <a:r>
                  <a:rPr lang="en-US" sz="1800" dirty="0">
                    <a:cs typeface="Times New Roman" pitchFamily="18" charset="0"/>
                  </a:rPr>
                  <a:t>常數</a:t>
                </a:r>
                <a14:m>
                  <m:oMath xmlns:m="http://schemas.openxmlformats.org/officeDocument/2006/math">
                    <m:r>
                      <a:rPr lang="en-US" sz="1800" i="1">
                        <a:latin typeface="Cambria Math" panose="02040503050406030204" pitchFamily="18" charset="0"/>
                        <a:cs typeface="Times New Roman" pitchFamily="18" charset="0"/>
                      </a:rPr>
                      <m:t>𝑘</m:t>
                    </m:r>
                  </m:oMath>
                </a14:m>
                <a:r>
                  <a:rPr lang="en-GB" sz="1800" dirty="0" err="1">
                    <a:cs typeface="Times New Roman" pitchFamily="18" charset="0"/>
                  </a:rPr>
                  <a:t>稱晶格動量，一個</a:t>
                </a:r>
                <a14:m>
                  <m:oMath xmlns:m="http://schemas.openxmlformats.org/officeDocument/2006/math">
                    <m:r>
                      <a:rPr lang="en-US" sz="1800" i="1">
                        <a:latin typeface="Cambria Math" panose="02040503050406030204" pitchFamily="18" charset="0"/>
                        <a:cs typeface="Times New Roman" pitchFamily="18" charset="0"/>
                      </a:rPr>
                      <m:t>𝑘</m:t>
                    </m:r>
                  </m:oMath>
                </a14:m>
                <a:r>
                  <a:rPr lang="en-GB" sz="1800" dirty="0">
                    <a:cs typeface="Times New Roman" pitchFamily="18" charset="0"/>
                  </a:rPr>
                  <a:t>對應一特定的態。</a:t>
                </a:r>
                <a:endParaRPr lang="en-TW" sz="1800" dirty="0"/>
              </a:p>
            </p:txBody>
          </p:sp>
        </mc:Choice>
        <mc:Fallback xmlns="">
          <p:sp>
            <p:nvSpPr>
              <p:cNvPr id="14" name="TextBox 13">
                <a:extLst>
                  <a:ext uri="{FF2B5EF4-FFF2-40B4-BE49-F238E27FC236}">
                    <a16:creationId xmlns:a16="http://schemas.microsoft.com/office/drawing/2014/main" id="{C65D438C-47D8-7A39-B8CE-871A16D3F26A}"/>
                  </a:ext>
                </a:extLst>
              </p:cNvPr>
              <p:cNvSpPr txBox="1">
                <a:spLocks noRot="1" noChangeAspect="1" noMove="1" noResize="1" noEditPoints="1" noAdjustHandles="1" noChangeArrowheads="1" noChangeShapeType="1" noTextEdit="1"/>
              </p:cNvSpPr>
              <p:nvPr/>
            </p:nvSpPr>
            <p:spPr bwMode="auto">
              <a:xfrm>
                <a:off x="675003" y="2076176"/>
                <a:ext cx="7449928" cy="369332"/>
              </a:xfrm>
              <a:prstGeom prst="rect">
                <a:avLst/>
              </a:prstGeom>
              <a:blipFill>
                <a:blip r:embed="rId3"/>
                <a:stretch>
                  <a:fillRect l="-852" t="-666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0574D98-ED31-61C5-1972-CDEF1E8B6DAF}"/>
                  </a:ext>
                </a:extLst>
              </p:cNvPr>
              <p:cNvSpPr txBox="1"/>
              <p:nvPr/>
            </p:nvSpPr>
            <p:spPr bwMode="auto">
              <a:xfrm>
                <a:off x="723104" y="2413244"/>
                <a:ext cx="8186053" cy="485518"/>
              </a:xfrm>
              <a:prstGeom prst="rect">
                <a:avLst/>
              </a:prstGeom>
              <a:noFill/>
              <a:ln w="9525">
                <a:noFill/>
                <a:miter lim="800000"/>
                <a:headEnd/>
                <a:tailEnd/>
              </a:ln>
            </p:spPr>
            <p:txBody>
              <a:bodyPr wrap="square" rtlCol="0">
                <a:spAutoFit/>
              </a:bodyPr>
              <a:lstStyle/>
              <a:p>
                <a14:m>
                  <m:oMath xmlns:m="http://schemas.openxmlformats.org/officeDocument/2006/math">
                    <m:r>
                      <a:rPr lang="en-US" sz="1800" b="0" i="1" smtClean="0">
                        <a:latin typeface="Cambria Math" panose="02040503050406030204" pitchFamily="18" charset="0"/>
                        <a:cs typeface="Times New Roman" pitchFamily="18" charset="0"/>
                      </a:rPr>
                      <m:t>𝑘</m:t>
                    </m:r>
                    <m:r>
                      <a:rPr lang="en-US" sz="1800" b="0" i="1" smtClean="0">
                        <a:latin typeface="Cambria Math" panose="02040503050406030204" pitchFamily="18" charset="0"/>
                        <a:cs typeface="Times New Roman" pitchFamily="18" charset="0"/>
                      </a:rPr>
                      <m:t>+</m:t>
                    </m:r>
                    <m:f>
                      <m:fPr>
                        <m:ctrlPr>
                          <a:rPr lang="en-US" sz="1800" b="0" i="1" smtClean="0">
                            <a:latin typeface="Cambria Math" panose="02040503050406030204" pitchFamily="18" charset="0"/>
                            <a:cs typeface="Times New Roman" pitchFamily="18" charset="0"/>
                          </a:rPr>
                        </m:ctrlPr>
                      </m:fPr>
                      <m:num>
                        <m:r>
                          <a:rPr lang="en-US" sz="1800" b="0" i="1" smtClean="0">
                            <a:latin typeface="Cambria Math" panose="02040503050406030204" pitchFamily="18" charset="0"/>
                            <a:cs typeface="Times New Roman" pitchFamily="18" charset="0"/>
                          </a:rPr>
                          <m:t>2</m:t>
                        </m:r>
                        <m:r>
                          <a:rPr lang="en-US" sz="1800" b="0" i="1" smtClean="0">
                            <a:latin typeface="Cambria Math" panose="02040503050406030204" pitchFamily="18" charset="0"/>
                            <a:cs typeface="Times New Roman" pitchFamily="18" charset="0"/>
                          </a:rPr>
                          <m:t>𝑛</m:t>
                        </m:r>
                        <m:r>
                          <a:rPr lang="en-US" sz="1800" b="0" i="1" smtClean="0">
                            <a:latin typeface="Cambria Math" panose="02040503050406030204" pitchFamily="18" charset="0"/>
                            <a:ea typeface="Cambria Math" panose="02040503050406030204" pitchFamily="18" charset="0"/>
                            <a:cs typeface="Times New Roman" pitchFamily="18" charset="0"/>
                          </a:rPr>
                          <m:t>𝜋</m:t>
                        </m:r>
                      </m:num>
                      <m:den>
                        <m:r>
                          <a:rPr lang="en-US" sz="1800" b="0" i="1" smtClean="0">
                            <a:latin typeface="Cambria Math" panose="02040503050406030204" pitchFamily="18" charset="0"/>
                            <a:cs typeface="Times New Roman" pitchFamily="18" charset="0"/>
                          </a:rPr>
                          <m:t>𝑎</m:t>
                        </m:r>
                      </m:den>
                    </m:f>
                  </m:oMath>
                </a14:m>
                <a:r>
                  <a:rPr lang="en-TW" sz="1800" dirty="0">
                    <a:cs typeface="Times New Roman" pitchFamily="18" charset="0"/>
                  </a:rPr>
                  <a:t>，</a:t>
                </a:r>
                <a:r>
                  <a:rPr lang="en-US" sz="1800" dirty="0" err="1">
                    <a:latin typeface="PMingLiU" panose="02020500000000000000" pitchFamily="18" charset="-120"/>
                    <a:ea typeface="PMingLiU" panose="02020500000000000000" pitchFamily="18" charset="-120"/>
                    <a:cs typeface="Times New Roman" pitchFamily="18" charset="0"/>
                  </a:rPr>
                  <a:t>與</a:t>
                </a:r>
                <a14:m>
                  <m:oMath xmlns:m="http://schemas.openxmlformats.org/officeDocument/2006/math">
                    <m:r>
                      <a:rPr lang="en-US" sz="1800" i="1">
                        <a:latin typeface="Cambria Math" panose="02040503050406030204" pitchFamily="18" charset="0"/>
                        <a:cs typeface="Times New Roman" pitchFamily="18" charset="0"/>
                      </a:rPr>
                      <m:t>𝑘</m:t>
                    </m:r>
                  </m:oMath>
                </a14:m>
                <a:r>
                  <a:rPr lang="en-TW" sz="1800">
                    <a:cs typeface="Times New Roman" pitchFamily="18" charset="0"/>
                  </a:rPr>
                  <a:t>對應完全一樣的</a:t>
                </a:r>
                <a:r>
                  <a:rPr lang="en-GB" sz="1800" dirty="0" err="1">
                    <a:cs typeface="Times New Roman" pitchFamily="18" charset="0"/>
                  </a:rPr>
                  <a:t>平面波</a:t>
                </a:r>
                <a:r>
                  <a:rPr lang="en-TW" sz="1800">
                    <a:cs typeface="Times New Roman" pitchFamily="18" charset="0"/>
                  </a:rPr>
                  <a:t>函數</a:t>
                </a:r>
                <a14:m>
                  <m:oMath xmlns:m="http://schemas.openxmlformats.org/officeDocument/2006/math">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𝑖𝑘𝑗𝑎</m:t>
                        </m:r>
                      </m:sup>
                    </m:sSup>
                    <m:r>
                      <a:rPr lang="en-US" sz="1800" b="0" i="1" smtClean="0">
                        <a:latin typeface="Cambria Math" panose="02040503050406030204" pitchFamily="18" charset="0"/>
                        <a:ea typeface="Cambria Math" panose="02040503050406030204" pitchFamily="18" charset="0"/>
                        <a:cs typeface="Times New Roman" pitchFamily="18" charset="0"/>
                      </a:rPr>
                      <m:t>=</m:t>
                    </m:r>
                    <m:sSup>
                      <m:sSupPr>
                        <m:ctrlPr>
                          <a:rPr lang="en-US" sz="1800" b="0" i="1" smtClean="0">
                            <a:latin typeface="Cambria Math" panose="02040503050406030204" pitchFamily="18" charset="0"/>
                            <a:ea typeface="Cambria Math" panose="02040503050406030204" pitchFamily="18" charset="0"/>
                            <a:cs typeface="Times New Roman" pitchFamily="18" charset="0"/>
                          </a:rPr>
                        </m:ctrlPr>
                      </m:sSupPr>
                      <m:e>
                        <m:r>
                          <a:rPr lang="en-US" sz="1800" b="0" i="1" smtClean="0">
                            <a:latin typeface="Cambria Math" panose="02040503050406030204" pitchFamily="18" charset="0"/>
                            <a:ea typeface="Cambria Math" panose="02040503050406030204" pitchFamily="18" charset="0"/>
                            <a:cs typeface="Times New Roman" pitchFamily="18" charset="0"/>
                          </a:rPr>
                          <m:t>𝑒</m:t>
                        </m:r>
                      </m:e>
                      <m:sup>
                        <m:r>
                          <a:rPr lang="en-US" sz="1800" b="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𝑖𝑘𝑗𝑎</m:t>
                        </m:r>
                        <m:r>
                          <a:rPr lang="en-US" sz="1800" b="0" i="0" smtClean="0">
                            <a:latin typeface="Cambria Math" panose="02040503050406030204" pitchFamily="18" charset="0"/>
                            <a:ea typeface="Cambria Math" panose="02040503050406030204" pitchFamily="18" charset="0"/>
                            <a:cs typeface="Times New Roman" pitchFamily="18" charset="0"/>
                          </a:rPr>
                          <m:t>−</m:t>
                        </m:r>
                        <m:r>
                          <m:rPr>
                            <m:sty m:val="p"/>
                          </m:rPr>
                          <a:rPr lang="en-US" sz="1800" b="0" i="0" smtClean="0">
                            <a:latin typeface="Cambria Math" panose="02040503050406030204" pitchFamily="18" charset="0"/>
                            <a:ea typeface="Cambria Math" panose="02040503050406030204" pitchFamily="18" charset="0"/>
                            <a:cs typeface="Times New Roman" pitchFamily="18" charset="0"/>
                          </a:rPr>
                          <m:t>i</m:t>
                        </m:r>
                        <m:r>
                          <a:rPr lang="en-US" sz="1800" i="1">
                            <a:latin typeface="Cambria Math" panose="02040503050406030204" pitchFamily="18" charset="0"/>
                            <a:cs typeface="Times New Roman" pitchFamily="18" charset="0"/>
                          </a:rPr>
                          <m:t>2</m:t>
                        </m:r>
                        <m:r>
                          <a:rPr lang="en-US" sz="1800" b="0" i="1" smtClean="0">
                            <a:latin typeface="Cambria Math" panose="02040503050406030204" pitchFamily="18" charset="0"/>
                            <a:cs typeface="Times New Roman" pitchFamily="18" charset="0"/>
                          </a:rPr>
                          <m:t>𝑛</m:t>
                        </m:r>
                        <m:r>
                          <a:rPr lang="en-US" sz="1800" i="1">
                            <a:latin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𝜋</m:t>
                        </m:r>
                      </m:sup>
                    </m:sSup>
                  </m:oMath>
                </a14:m>
                <a:r>
                  <a:rPr lang="en-GB" sz="1800" dirty="0">
                    <a:cs typeface="Times New Roman" pitchFamily="18" charset="0"/>
                  </a:rPr>
                  <a:t>，</a:t>
                </a:r>
                <a:r>
                  <a:rPr lang="en-GB" sz="1800" dirty="0" err="1">
                    <a:cs typeface="Times New Roman" pitchFamily="18" charset="0"/>
                  </a:rPr>
                  <a:t>因此等價</a:t>
                </a:r>
                <a:r>
                  <a:rPr lang="en-GB" sz="1800" dirty="0">
                    <a:cs typeface="Times New Roman" pitchFamily="18" charset="0"/>
                  </a:rPr>
                  <a:t>。</a:t>
                </a:r>
                <a:endParaRPr lang="en-TW" sz="1800" dirty="0">
                  <a:cs typeface="Times New Roman" pitchFamily="18" charset="0"/>
                </a:endParaRPr>
              </a:p>
            </p:txBody>
          </p:sp>
        </mc:Choice>
        <mc:Fallback xmlns="">
          <p:sp>
            <p:nvSpPr>
              <p:cNvPr id="22" name="TextBox 21">
                <a:extLst>
                  <a:ext uri="{FF2B5EF4-FFF2-40B4-BE49-F238E27FC236}">
                    <a16:creationId xmlns:a16="http://schemas.microsoft.com/office/drawing/2014/main" id="{20574D98-ED31-61C5-1972-CDEF1E8B6DAF}"/>
                  </a:ext>
                </a:extLst>
              </p:cNvPr>
              <p:cNvSpPr txBox="1">
                <a:spLocks noRot="1" noChangeAspect="1" noMove="1" noResize="1" noEditPoints="1" noAdjustHandles="1" noChangeArrowheads="1" noChangeShapeType="1" noTextEdit="1"/>
              </p:cNvSpPr>
              <p:nvPr/>
            </p:nvSpPr>
            <p:spPr bwMode="auto">
              <a:xfrm>
                <a:off x="723104" y="2413244"/>
                <a:ext cx="8186053" cy="485518"/>
              </a:xfrm>
              <a:prstGeom prst="rect">
                <a:avLst/>
              </a:prstGeom>
              <a:blipFill>
                <a:blip r:embed="rId4"/>
                <a:stretch>
                  <a:fillRect b="-256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C9438BF-1A0C-F878-D327-30B45641B706}"/>
                  </a:ext>
                </a:extLst>
              </p:cNvPr>
              <p:cNvSpPr txBox="1"/>
              <p:nvPr/>
            </p:nvSpPr>
            <p:spPr bwMode="auto">
              <a:xfrm>
                <a:off x="692396" y="3013107"/>
                <a:ext cx="2943500" cy="369332"/>
              </a:xfrm>
              <a:prstGeom prst="rect">
                <a:avLst/>
              </a:prstGeom>
              <a:noFill/>
              <a:ln w="9525">
                <a:noFill/>
                <a:miter lim="800000"/>
                <a:headEnd/>
                <a:tailEnd/>
              </a:ln>
            </p:spPr>
            <p:txBody>
              <a:bodyPr wrap="square" rtlCol="0">
                <a:spAutoFit/>
              </a:bodyPr>
              <a:lstStyle/>
              <a:p>
                <a:r>
                  <a:rPr lang="en-US" sz="1800" dirty="0" err="1">
                    <a:cs typeface="Times New Roman" pitchFamily="18" charset="0"/>
                  </a:rPr>
                  <a:t>可</a:t>
                </a:r>
                <a:r>
                  <a:rPr lang="en-TW" sz="1800">
                    <a:cs typeface="Times New Roman" pitchFamily="18" charset="0"/>
                  </a:rPr>
                  <a:t>將</a:t>
                </a:r>
                <a14:m>
                  <m:oMath xmlns:m="http://schemas.openxmlformats.org/officeDocument/2006/math">
                    <m:r>
                      <a:rPr lang="en-US" sz="1800" i="1">
                        <a:latin typeface="Cambria Math" panose="02040503050406030204" pitchFamily="18" charset="0"/>
                        <a:cs typeface="Times New Roman" pitchFamily="18" charset="0"/>
                      </a:rPr>
                      <m:t>𝑘</m:t>
                    </m:r>
                  </m:oMath>
                </a14:m>
                <a:r>
                  <a:rPr lang="en-TW" sz="1800" dirty="0">
                    <a:cs typeface="Times New Roman" pitchFamily="18" charset="0"/>
                  </a:rPr>
                  <a:t>限制在一個範圍內：</a:t>
                </a:r>
              </a:p>
            </p:txBody>
          </p:sp>
        </mc:Choice>
        <mc:Fallback xmlns="">
          <p:sp>
            <p:nvSpPr>
              <p:cNvPr id="23" name="TextBox 22">
                <a:extLst>
                  <a:ext uri="{FF2B5EF4-FFF2-40B4-BE49-F238E27FC236}">
                    <a16:creationId xmlns:a16="http://schemas.microsoft.com/office/drawing/2014/main" id="{DC9438BF-1A0C-F878-D327-30B45641B706}"/>
                  </a:ext>
                </a:extLst>
              </p:cNvPr>
              <p:cNvSpPr txBox="1">
                <a:spLocks noRot="1" noChangeAspect="1" noMove="1" noResize="1" noEditPoints="1" noAdjustHandles="1" noChangeArrowheads="1" noChangeShapeType="1" noTextEdit="1"/>
              </p:cNvSpPr>
              <p:nvPr/>
            </p:nvSpPr>
            <p:spPr bwMode="auto">
              <a:xfrm>
                <a:off x="692396" y="3013107"/>
                <a:ext cx="2943500" cy="369332"/>
              </a:xfrm>
              <a:prstGeom prst="rect">
                <a:avLst/>
              </a:prstGeom>
              <a:blipFill>
                <a:blip r:embed="rId5"/>
                <a:stretch>
                  <a:fillRect l="-1717" t="-666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CC04471-4B69-A605-D048-5C4D538B5F32}"/>
                  </a:ext>
                </a:extLst>
              </p:cNvPr>
              <p:cNvSpPr txBox="1"/>
              <p:nvPr/>
            </p:nvSpPr>
            <p:spPr bwMode="auto">
              <a:xfrm>
                <a:off x="3577920" y="2901572"/>
                <a:ext cx="1530265" cy="564770"/>
              </a:xfrm>
              <a:prstGeom prst="rect">
                <a:avLst/>
              </a:prstGeom>
              <a:solidFill>
                <a:srgbClr val="FFFF99"/>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itchFamily="18" charset="0"/>
                        </a:rPr>
                        <m:t>−</m:t>
                      </m:r>
                      <m:f>
                        <m:fPr>
                          <m:ctrlPr>
                            <a:rPr lang="en-US" i="1">
                              <a:latin typeface="Cambria Math" panose="02040503050406030204" pitchFamily="18" charset="0"/>
                              <a:cs typeface="Times New Roman" pitchFamily="18" charset="0"/>
                            </a:rPr>
                          </m:ctrlPr>
                        </m:fPr>
                        <m:num>
                          <m:r>
                            <a:rPr lang="en-US" i="1">
                              <a:latin typeface="Cambria Math" panose="02040503050406030204" pitchFamily="18" charset="0"/>
                              <a:ea typeface="Cambria Math" panose="02040503050406030204" pitchFamily="18" charset="0"/>
                              <a:cs typeface="Times New Roman" pitchFamily="18" charset="0"/>
                            </a:rPr>
                            <m:t>𝜋</m:t>
                          </m:r>
                        </m:num>
                        <m:den>
                          <m:r>
                            <a:rPr lang="en-US" i="1">
                              <a:latin typeface="Cambria Math" panose="02040503050406030204" pitchFamily="18" charset="0"/>
                              <a:cs typeface="Times New Roman" pitchFamily="18" charset="0"/>
                            </a:rPr>
                            <m:t>𝑎</m:t>
                          </m:r>
                        </m:den>
                      </m:f>
                      <m:r>
                        <a:rPr lang="en-US" b="0" i="1" smtClean="0">
                          <a:latin typeface="Cambria Math" panose="02040503050406030204" pitchFamily="18" charset="0"/>
                          <a:cs typeface="Times New Roman" pitchFamily="18" charset="0"/>
                        </a:rPr>
                        <m:t>&lt;</m:t>
                      </m:r>
                      <m:r>
                        <a:rPr lang="en-US" b="0" i="1" smtClean="0">
                          <a:latin typeface="Cambria Math" panose="02040503050406030204" pitchFamily="18" charset="0"/>
                          <a:cs typeface="Times New Roman" pitchFamily="18" charset="0"/>
                        </a:rPr>
                        <m:t>𝑘</m:t>
                      </m:r>
                      <m:r>
                        <a:rPr lang="en-US" b="0" i="1" smtClean="0">
                          <a:latin typeface="Cambria Math" panose="02040503050406030204" pitchFamily="18" charset="0"/>
                          <a:cs typeface="Times New Roman" pitchFamily="18" charset="0"/>
                        </a:rPr>
                        <m:t>&lt;</m:t>
                      </m:r>
                      <m:f>
                        <m:fPr>
                          <m:ctrlPr>
                            <a:rPr lang="en-US" b="0" i="1" smtClean="0">
                              <a:latin typeface="Cambria Math" panose="02040503050406030204" pitchFamily="18" charset="0"/>
                              <a:cs typeface="Times New Roman" pitchFamily="18" charset="0"/>
                            </a:rPr>
                          </m:ctrlPr>
                        </m:fPr>
                        <m:num>
                          <m:r>
                            <a:rPr lang="en-US" b="0" i="1" smtClean="0">
                              <a:latin typeface="Cambria Math" panose="02040503050406030204" pitchFamily="18" charset="0"/>
                              <a:ea typeface="Cambria Math" panose="02040503050406030204" pitchFamily="18" charset="0"/>
                              <a:cs typeface="Times New Roman" pitchFamily="18" charset="0"/>
                            </a:rPr>
                            <m:t>𝜋</m:t>
                          </m:r>
                        </m:num>
                        <m:den>
                          <m:r>
                            <a:rPr lang="en-US" b="0" i="1" smtClean="0">
                              <a:latin typeface="Cambria Math" panose="02040503050406030204" pitchFamily="18" charset="0"/>
                              <a:cs typeface="Times New Roman" pitchFamily="18" charset="0"/>
                            </a:rPr>
                            <m:t>𝑎</m:t>
                          </m:r>
                        </m:den>
                      </m:f>
                    </m:oMath>
                  </m:oMathPara>
                </a14:m>
                <a:endParaRPr lang="en-TW" dirty="0"/>
              </a:p>
            </p:txBody>
          </p:sp>
        </mc:Choice>
        <mc:Fallback xmlns="">
          <p:sp>
            <p:nvSpPr>
              <p:cNvPr id="25" name="TextBox 24">
                <a:extLst>
                  <a:ext uri="{FF2B5EF4-FFF2-40B4-BE49-F238E27FC236}">
                    <a16:creationId xmlns:a16="http://schemas.microsoft.com/office/drawing/2014/main" id="{6CC04471-4B69-A605-D048-5C4D538B5F32}"/>
                  </a:ext>
                </a:extLst>
              </p:cNvPr>
              <p:cNvSpPr txBox="1">
                <a:spLocks noRot="1" noChangeAspect="1" noMove="1" noResize="1" noEditPoints="1" noAdjustHandles="1" noChangeArrowheads="1" noChangeShapeType="1" noTextEdit="1"/>
              </p:cNvSpPr>
              <p:nvPr/>
            </p:nvSpPr>
            <p:spPr bwMode="auto">
              <a:xfrm>
                <a:off x="3577920" y="2901572"/>
                <a:ext cx="1530265" cy="564770"/>
              </a:xfrm>
              <a:prstGeom prst="rect">
                <a:avLst/>
              </a:prstGeom>
              <a:blipFill>
                <a:blip r:embed="rId6"/>
                <a:stretch>
                  <a:fillRect b="-217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5609D6-FA67-9A58-16BA-362091005402}"/>
                  </a:ext>
                </a:extLst>
              </p:cNvPr>
              <p:cNvSpPr txBox="1"/>
              <p:nvPr/>
            </p:nvSpPr>
            <p:spPr bwMode="auto">
              <a:xfrm>
                <a:off x="2017325" y="694421"/>
                <a:ext cx="1949252" cy="1315040"/>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TW" sz="1800" i="1" smtClean="0">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𝑐</m:t>
                                          </m:r>
                                        </m:e>
                                        <m:sub>
                                          <m:r>
                                            <a:rPr lang="en-US" sz="1800" i="1">
                                              <a:latin typeface="Cambria Math" panose="02040503050406030204" pitchFamily="18" charset="0"/>
                                              <a:cs typeface="Times New Roman" pitchFamily="18" charset="0"/>
                                            </a:rPr>
                                            <m:t>1</m:t>
                                          </m:r>
                                        </m:sub>
                                      </m:sSub>
                                    </m:e>
                                  </m:mr>
                                  <m:mr>
                                    <m:e>
                                      <m:r>
                                        <a:rPr lang="en-TW" sz="1800" i="1">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𝑐</m:t>
                                          </m:r>
                                        </m:e>
                                        <m:sub>
                                          <m:r>
                                            <a:rPr lang="en-US" sz="1800" i="1">
                                              <a:latin typeface="Cambria Math" panose="02040503050406030204" pitchFamily="18" charset="0"/>
                                              <a:cs typeface="Times New Roman" pitchFamily="18" charset="0"/>
                                            </a:rPr>
                                            <m:t>𝑗</m:t>
                                          </m:r>
                                        </m:sub>
                                      </m:sSub>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𝑐</m:t>
                                                </m:r>
                                              </m:e>
                                              <m:sub>
                                                <m:r>
                                                  <a:rPr lang="en-US" sz="1800" i="1">
                                                    <a:latin typeface="Cambria Math" panose="02040503050406030204" pitchFamily="18" charset="0"/>
                                                    <a:cs typeface="Times New Roman" pitchFamily="18" charset="0"/>
                                                  </a:rPr>
                                                  <m:t>𝑁</m:t>
                                                </m:r>
                                              </m:sub>
                                            </m:sSub>
                                          </m:e>
                                        </m:mr>
                                      </m:m>
                                    </m:e>
                                  </m:mr>
                                </m:m>
                              </m:e>
                            </m:mr>
                          </m:m>
                        </m:e>
                      </m:d>
                      <m:r>
                        <a:rPr lang="en-TW" sz="1800" i="1" smtClean="0">
                          <a:latin typeface="Cambria Math" panose="02040503050406030204" pitchFamily="18" charset="0"/>
                          <a:ea typeface="Cambria Math" panose="02040503050406030204" pitchFamily="18" charset="0"/>
                          <a:cs typeface="Times New Roman" pitchFamily="18" charset="0"/>
                        </a:rPr>
                        <m:t>~</m:t>
                      </m:r>
                      <m:d>
                        <m:dPr>
                          <m:ctrlPr>
                            <a:rPr lang="en-TW" sz="1800" i="1" smtClean="0">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r>
                                            <a:rPr lang="en-US" sz="1800" i="1" smtClean="0">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𝑎</m:t>
                                          </m:r>
                                        </m:sup>
                                      </m:sSup>
                                    </m:e>
                                  </m:mr>
                                  <m:mr>
                                    <m:e>
                                      <m:r>
                                        <a:rPr lang="en-US" sz="1800" i="1" smtClean="0">
                                          <a:latin typeface="Cambria Math" panose="02040503050406030204" pitchFamily="18" charset="0"/>
                                          <a:ea typeface="Cambria Math" panose="02040503050406030204" pitchFamily="18" charset="0"/>
                                          <a:cs typeface="Times New Roman" pitchFamily="18" charset="0"/>
                                        </a:rPr>
                                        <m:t>⋮</m:t>
                                      </m:r>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r>
                                            <a:rPr lang="en-US" sz="180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𝑎</m:t>
                                          </m:r>
                                        </m:sup>
                                      </m:sSup>
                                    </m:e>
                                  </m:mr>
                                  <m:mr>
                                    <m:e>
                                      <m:m>
                                        <m:mPr>
                                          <m:mcs>
                                            <m:mc>
                                              <m:mcPr>
                                                <m:count m:val="1"/>
                                                <m:mcJc m:val="center"/>
                                              </m:mcPr>
                                            </m:mc>
                                          </m:mcs>
                                          <m:ctrlPr>
                                            <a:rPr lang="en-TW" sz="1800" i="1">
                                              <a:latin typeface="Cambria Math" panose="02040503050406030204" pitchFamily="18" charset="0"/>
                                              <a:cs typeface="Times New Roman" pitchFamily="18" charset="0"/>
                                            </a:rPr>
                                          </m:ctrlPr>
                                        </m:mPr>
                                        <m:mr>
                                          <m:e>
                                            <m:r>
                                              <m:rPr>
                                                <m:brk m:alnAt="7"/>
                                              </m:rPr>
                                              <a:rPr lang="en-TW" sz="1800" i="1" smtClean="0">
                                                <a:latin typeface="Cambria Math" panose="02040503050406030204" pitchFamily="18" charset="0"/>
                                                <a:ea typeface="Cambria Math" panose="02040503050406030204" pitchFamily="18" charset="0"/>
                                                <a:cs typeface="Times New Roman" pitchFamily="18" charset="0"/>
                                              </a:rPr>
                                              <m:t>⋮</m:t>
                                            </m:r>
                                          </m:e>
                                        </m:m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r>
                                                  <a:rPr lang="en-US" sz="180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𝑁</m:t>
                                                </m:r>
                                                <m:r>
                                                  <a:rPr lang="en-US" sz="1800" i="1">
                                                    <a:latin typeface="Cambria Math" panose="02040503050406030204" pitchFamily="18" charset="0"/>
                                                    <a:ea typeface="Cambria Math" panose="02040503050406030204" pitchFamily="18" charset="0"/>
                                                    <a:cs typeface="Times New Roman" pitchFamily="18" charset="0"/>
                                                  </a:rPr>
                                                  <m:t>𝑎</m:t>
                                                </m:r>
                                              </m:sup>
                                            </m:sSup>
                                          </m:e>
                                        </m:mr>
                                      </m:m>
                                    </m:e>
                                  </m:mr>
                                </m:m>
                              </m:e>
                            </m:mr>
                          </m:m>
                        </m:e>
                      </m:d>
                    </m:oMath>
                  </m:oMathPara>
                </a14:m>
                <a:endParaRPr lang="en-TW" sz="1800" dirty="0">
                  <a:cs typeface="Times New Roman" pitchFamily="18" charset="0"/>
                </a:endParaRPr>
              </a:p>
            </p:txBody>
          </p:sp>
        </mc:Choice>
        <mc:Fallback xmlns="">
          <p:sp>
            <p:nvSpPr>
              <p:cNvPr id="7" name="TextBox 6">
                <a:extLst>
                  <a:ext uri="{FF2B5EF4-FFF2-40B4-BE49-F238E27FC236}">
                    <a16:creationId xmlns:a16="http://schemas.microsoft.com/office/drawing/2014/main" id="{005609D6-FA67-9A58-16BA-362091005402}"/>
                  </a:ext>
                </a:extLst>
              </p:cNvPr>
              <p:cNvSpPr txBox="1">
                <a:spLocks noRot="1" noChangeAspect="1" noMove="1" noResize="1" noEditPoints="1" noAdjustHandles="1" noChangeArrowheads="1" noChangeShapeType="1" noTextEdit="1"/>
              </p:cNvSpPr>
              <p:nvPr/>
            </p:nvSpPr>
            <p:spPr bwMode="auto">
              <a:xfrm>
                <a:off x="2017325" y="694421"/>
                <a:ext cx="1949252" cy="1315040"/>
              </a:xfrm>
              <a:prstGeom prst="rect">
                <a:avLst/>
              </a:prstGeom>
              <a:blipFill>
                <a:blip r:embed="rId7"/>
                <a:stretch>
                  <a:fillRect b="-190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630228-72D2-BD55-5CFB-D9C867EEE0BE}"/>
                  </a:ext>
                </a:extLst>
              </p:cNvPr>
              <p:cNvSpPr txBox="1"/>
              <p:nvPr/>
            </p:nvSpPr>
            <p:spPr bwMode="auto">
              <a:xfrm>
                <a:off x="2166631" y="5745863"/>
                <a:ext cx="1106521" cy="518604"/>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itchFamily="18" charset="0"/>
                        </a:rPr>
                        <m:t>𝑘</m:t>
                      </m:r>
                      <m:r>
                        <a:rPr lang="en-US" b="0" i="1" smtClean="0">
                          <a:latin typeface="Cambria Math" panose="02040503050406030204" pitchFamily="18" charset="0"/>
                          <a:cs typeface="Times New Roman" pitchFamily="18" charset="0"/>
                        </a:rPr>
                        <m:t>=±</m:t>
                      </m:r>
                      <m:f>
                        <m:fPr>
                          <m:ctrlPr>
                            <a:rPr lang="en-US" b="0" i="1" smtClean="0">
                              <a:latin typeface="Cambria Math" panose="02040503050406030204" pitchFamily="18" charset="0"/>
                              <a:cs typeface="Times New Roman" pitchFamily="18" charset="0"/>
                            </a:rPr>
                          </m:ctrlPr>
                        </m:fPr>
                        <m:num>
                          <m:r>
                            <a:rPr lang="en-US" b="0" i="1" smtClean="0">
                              <a:latin typeface="Cambria Math" panose="02040503050406030204" pitchFamily="18" charset="0"/>
                              <a:cs typeface="Times New Roman" pitchFamily="18" charset="0"/>
                            </a:rPr>
                            <m:t>2</m:t>
                          </m:r>
                          <m:r>
                            <a:rPr lang="en-US" b="0" i="1" smtClean="0">
                              <a:latin typeface="Cambria Math" panose="02040503050406030204" pitchFamily="18" charset="0"/>
                              <a:cs typeface="Times New Roman" pitchFamily="18" charset="0"/>
                            </a:rPr>
                            <m:t>𝑛</m:t>
                          </m:r>
                          <m:r>
                            <a:rPr lang="en-US" b="0" i="1" smtClean="0">
                              <a:latin typeface="Cambria Math" panose="02040503050406030204" pitchFamily="18" charset="0"/>
                              <a:ea typeface="Cambria Math" panose="02040503050406030204" pitchFamily="18" charset="0"/>
                              <a:cs typeface="Times New Roman" pitchFamily="18" charset="0"/>
                            </a:rPr>
                            <m:t>𝜋</m:t>
                          </m:r>
                        </m:num>
                        <m:den>
                          <m:r>
                            <a:rPr lang="en-US" b="0" i="1" smtClean="0">
                              <a:latin typeface="Cambria Math" panose="02040503050406030204" pitchFamily="18" charset="0"/>
                              <a:cs typeface="Times New Roman" pitchFamily="18" charset="0"/>
                            </a:rPr>
                            <m:t>𝐿</m:t>
                          </m:r>
                        </m:den>
                      </m:f>
                    </m:oMath>
                  </m:oMathPara>
                </a14:m>
                <a:endParaRPr lang="en-TW" dirty="0">
                  <a:latin typeface="Times New Roman" pitchFamily="18" charset="0"/>
                  <a:cs typeface="Times New Roman" pitchFamily="18" charset="0"/>
                </a:endParaRPr>
              </a:p>
            </p:txBody>
          </p:sp>
        </mc:Choice>
        <mc:Fallback xmlns="">
          <p:sp>
            <p:nvSpPr>
              <p:cNvPr id="8" name="TextBox 7">
                <a:extLst>
                  <a:ext uri="{FF2B5EF4-FFF2-40B4-BE49-F238E27FC236}">
                    <a16:creationId xmlns:a16="http://schemas.microsoft.com/office/drawing/2014/main" id="{16630228-72D2-BD55-5CFB-D9C867EEE0BE}"/>
                  </a:ext>
                </a:extLst>
              </p:cNvPr>
              <p:cNvSpPr txBox="1">
                <a:spLocks noRot="1" noChangeAspect="1" noMove="1" noResize="1" noEditPoints="1" noAdjustHandles="1" noChangeArrowheads="1" noChangeShapeType="1" noTextEdit="1"/>
              </p:cNvSpPr>
              <p:nvPr/>
            </p:nvSpPr>
            <p:spPr bwMode="auto">
              <a:xfrm>
                <a:off x="2166631" y="5745863"/>
                <a:ext cx="1106521" cy="518604"/>
              </a:xfrm>
              <a:prstGeom prst="rect">
                <a:avLst/>
              </a:prstGeom>
              <a:blipFill>
                <a:blip r:embed="rId8"/>
                <a:stretch>
                  <a:fillRect l="-4545" t="-4762" r="-2273" b="-1190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17F877-BD73-68C3-9239-D5D2C83F7E54}"/>
                  </a:ext>
                </a:extLst>
              </p:cNvPr>
              <p:cNvSpPr txBox="1"/>
              <p:nvPr/>
            </p:nvSpPr>
            <p:spPr bwMode="auto">
              <a:xfrm>
                <a:off x="3472587" y="5746980"/>
                <a:ext cx="899733" cy="518604"/>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Times New Roman" pitchFamily="18" charset="0"/>
                        </a:rPr>
                        <m:t>∆</m:t>
                      </m:r>
                      <m:r>
                        <a:rPr lang="en-US" b="0" i="1" smtClean="0">
                          <a:latin typeface="Cambria Math" panose="02040503050406030204" pitchFamily="18" charset="0"/>
                          <a:cs typeface="Times New Roman" pitchFamily="18" charset="0"/>
                        </a:rPr>
                        <m:t>𝑘</m:t>
                      </m:r>
                      <m:r>
                        <a:rPr lang="en-US" b="0" i="1" smtClean="0">
                          <a:latin typeface="Cambria Math" panose="02040503050406030204" pitchFamily="18" charset="0"/>
                          <a:cs typeface="Times New Roman" pitchFamily="18" charset="0"/>
                        </a:rPr>
                        <m:t>=</m:t>
                      </m:r>
                      <m:f>
                        <m:fPr>
                          <m:ctrlPr>
                            <a:rPr lang="en-US" b="0" i="1" smtClean="0">
                              <a:latin typeface="Cambria Math" panose="02040503050406030204" pitchFamily="18" charset="0"/>
                              <a:cs typeface="Times New Roman" pitchFamily="18" charset="0"/>
                            </a:rPr>
                          </m:ctrlPr>
                        </m:fPr>
                        <m:num>
                          <m:r>
                            <a:rPr lang="en-US" b="0" i="1" smtClean="0">
                              <a:latin typeface="Cambria Math" panose="02040503050406030204" pitchFamily="18" charset="0"/>
                              <a:cs typeface="Times New Roman" pitchFamily="18" charset="0"/>
                            </a:rPr>
                            <m:t>2</m:t>
                          </m:r>
                          <m:r>
                            <a:rPr lang="en-US" b="0" i="1" smtClean="0">
                              <a:latin typeface="Cambria Math" panose="02040503050406030204" pitchFamily="18" charset="0"/>
                              <a:ea typeface="Cambria Math" panose="02040503050406030204" pitchFamily="18" charset="0"/>
                              <a:cs typeface="Times New Roman" pitchFamily="18" charset="0"/>
                            </a:rPr>
                            <m:t>𝜋</m:t>
                          </m:r>
                        </m:num>
                        <m:den>
                          <m:r>
                            <a:rPr lang="en-US" b="0" i="1" smtClean="0">
                              <a:latin typeface="Cambria Math" panose="02040503050406030204" pitchFamily="18" charset="0"/>
                              <a:cs typeface="Times New Roman" pitchFamily="18" charset="0"/>
                            </a:rPr>
                            <m:t>𝐿</m:t>
                          </m:r>
                        </m:den>
                      </m:f>
                    </m:oMath>
                  </m:oMathPara>
                </a14:m>
                <a:endParaRPr lang="en-TW" dirty="0">
                  <a:latin typeface="Times New Roman" pitchFamily="18" charset="0"/>
                  <a:cs typeface="Times New Roman" pitchFamily="18" charset="0"/>
                </a:endParaRPr>
              </a:p>
            </p:txBody>
          </p:sp>
        </mc:Choice>
        <mc:Fallback xmlns="">
          <p:sp>
            <p:nvSpPr>
              <p:cNvPr id="9" name="TextBox 8">
                <a:extLst>
                  <a:ext uri="{FF2B5EF4-FFF2-40B4-BE49-F238E27FC236}">
                    <a16:creationId xmlns:a16="http://schemas.microsoft.com/office/drawing/2014/main" id="{3617F877-BD73-68C3-9239-D5D2C83F7E54}"/>
                  </a:ext>
                </a:extLst>
              </p:cNvPr>
              <p:cNvSpPr txBox="1">
                <a:spLocks noRot="1" noChangeAspect="1" noMove="1" noResize="1" noEditPoints="1" noAdjustHandles="1" noChangeArrowheads="1" noChangeShapeType="1" noTextEdit="1"/>
              </p:cNvSpPr>
              <p:nvPr/>
            </p:nvSpPr>
            <p:spPr bwMode="auto">
              <a:xfrm>
                <a:off x="3472587" y="5746980"/>
                <a:ext cx="899733" cy="518604"/>
              </a:xfrm>
              <a:prstGeom prst="rect">
                <a:avLst/>
              </a:prstGeom>
              <a:blipFill>
                <a:blip r:embed="rId9"/>
                <a:stretch>
                  <a:fillRect l="-5556" t="-4762" r="-2778" b="-11905"/>
                </a:stretch>
              </a:blipFill>
              <a:ln w="9525">
                <a:noFill/>
                <a:miter lim="800000"/>
                <a:headEnd/>
                <a:tailEnd/>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2383EC75-B7B8-AB42-9C8B-FA36ACC35AB9}"/>
              </a:ext>
            </a:extLst>
          </p:cNvPr>
          <p:cNvSpPr txBox="1"/>
          <p:nvPr/>
        </p:nvSpPr>
        <p:spPr bwMode="auto">
          <a:xfrm>
            <a:off x="629332" y="5820499"/>
            <a:ext cx="1601702" cy="369332"/>
          </a:xfrm>
          <a:prstGeom prst="rect">
            <a:avLst/>
          </a:prstGeom>
          <a:noFill/>
          <a:ln w="9525">
            <a:noFill/>
            <a:miter lim="800000"/>
            <a:headEnd/>
            <a:tailEnd/>
          </a:ln>
        </p:spPr>
        <p:txBody>
          <a:bodyPr wrap="square" rtlCol="0">
            <a:spAutoFit/>
          </a:bodyPr>
          <a:lstStyle/>
          <a:p>
            <a:r>
              <a:rPr lang="en-US" dirty="0" err="1">
                <a:latin typeface="Times New Roman" pitchFamily="18" charset="0"/>
                <a:cs typeface="Times New Roman" pitchFamily="18" charset="0"/>
              </a:rPr>
              <a:t>週期性條件</a:t>
            </a:r>
            <a:r>
              <a:rPr lang="en-US"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A1FCCD8-BBCA-707C-4FCB-F6707E547BD8}"/>
                  </a:ext>
                </a:extLst>
              </p:cNvPr>
              <p:cNvSpPr txBox="1"/>
              <p:nvPr/>
            </p:nvSpPr>
            <p:spPr bwMode="auto">
              <a:xfrm>
                <a:off x="6335305" y="5713501"/>
                <a:ext cx="1373389" cy="520399"/>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cs typeface="Times New Roman" pitchFamily="18" charset="0"/>
                            </a:rPr>
                          </m:ctrlPr>
                        </m:fPr>
                        <m:num>
                          <m:r>
                            <a:rPr lang="en-US" b="0" i="1" smtClean="0">
                              <a:latin typeface="Cambria Math" panose="02040503050406030204" pitchFamily="18" charset="0"/>
                              <a:cs typeface="Times New Roman" pitchFamily="18" charset="0"/>
                            </a:rPr>
                            <m:t>2</m:t>
                          </m:r>
                          <m:r>
                            <a:rPr lang="en-US" b="0" i="1" smtClean="0">
                              <a:latin typeface="Cambria Math" panose="02040503050406030204" pitchFamily="18" charset="0"/>
                              <a:ea typeface="Cambria Math" panose="02040503050406030204" pitchFamily="18" charset="0"/>
                              <a:cs typeface="Times New Roman" pitchFamily="18" charset="0"/>
                            </a:rPr>
                            <m:t>𝜋</m:t>
                          </m:r>
                        </m:num>
                        <m:den>
                          <m:r>
                            <a:rPr lang="en-US" b="0" i="1" smtClean="0">
                              <a:latin typeface="Cambria Math" panose="02040503050406030204" pitchFamily="18" charset="0"/>
                              <a:cs typeface="Times New Roman" pitchFamily="18" charset="0"/>
                            </a:rPr>
                            <m:t>𝑎</m:t>
                          </m:r>
                          <m:r>
                            <a:rPr lang="en-US" i="1">
                              <a:latin typeface="Cambria Math" panose="02040503050406030204" pitchFamily="18" charset="0"/>
                              <a:ea typeface="Cambria Math" panose="02040503050406030204" pitchFamily="18" charset="0"/>
                              <a:cs typeface="Times New Roman" pitchFamily="18" charset="0"/>
                            </a:rPr>
                            <m:t>∆</m:t>
                          </m:r>
                          <m:r>
                            <a:rPr lang="en-US" i="1">
                              <a:latin typeface="Cambria Math" panose="02040503050406030204" pitchFamily="18" charset="0"/>
                              <a:cs typeface="Times New Roman" pitchFamily="18" charset="0"/>
                            </a:rPr>
                            <m:t>𝑘</m:t>
                          </m:r>
                        </m:den>
                      </m:f>
                      <m:r>
                        <a:rPr lang="en-US" b="0" i="1" smtClean="0">
                          <a:latin typeface="Cambria Math" panose="02040503050406030204" pitchFamily="18" charset="0"/>
                          <a:cs typeface="Times New Roman" pitchFamily="18" charset="0"/>
                        </a:rPr>
                        <m:t>=</m:t>
                      </m:r>
                      <m:f>
                        <m:fPr>
                          <m:ctrlPr>
                            <a:rPr lang="en-US" b="0" i="1" smtClean="0">
                              <a:latin typeface="Cambria Math" panose="02040503050406030204" pitchFamily="18" charset="0"/>
                              <a:cs typeface="Times New Roman" pitchFamily="18" charset="0"/>
                            </a:rPr>
                          </m:ctrlPr>
                        </m:fPr>
                        <m:num>
                          <m:r>
                            <a:rPr lang="en-US" b="0" i="1" smtClean="0">
                              <a:latin typeface="Cambria Math" panose="02040503050406030204" pitchFamily="18" charset="0"/>
                              <a:cs typeface="Times New Roman" pitchFamily="18" charset="0"/>
                            </a:rPr>
                            <m:t>𝐿</m:t>
                          </m:r>
                        </m:num>
                        <m:den>
                          <m:r>
                            <a:rPr lang="en-US" b="0" i="1" smtClean="0">
                              <a:latin typeface="Cambria Math" panose="02040503050406030204" pitchFamily="18" charset="0"/>
                              <a:ea typeface="Cambria Math" panose="02040503050406030204" pitchFamily="18" charset="0"/>
                              <a:cs typeface="Times New Roman" pitchFamily="18" charset="0"/>
                            </a:rPr>
                            <m:t>𝑎</m:t>
                          </m:r>
                        </m:den>
                      </m:f>
                      <m:r>
                        <a:rPr lang="en-US" b="0" i="1" smtClean="0">
                          <a:latin typeface="Cambria Math" panose="02040503050406030204" pitchFamily="18" charset="0"/>
                          <a:cs typeface="Times New Roman" pitchFamily="18" charset="0"/>
                        </a:rPr>
                        <m:t>=</m:t>
                      </m:r>
                      <m:r>
                        <a:rPr lang="en-US" b="0" i="1" smtClean="0">
                          <a:latin typeface="Cambria Math" panose="02040503050406030204" pitchFamily="18" charset="0"/>
                          <a:cs typeface="Times New Roman" pitchFamily="18" charset="0"/>
                        </a:rPr>
                        <m:t>𝑁</m:t>
                      </m:r>
                    </m:oMath>
                  </m:oMathPara>
                </a14:m>
                <a:endParaRPr lang="en-TW" dirty="0">
                  <a:latin typeface="Times New Roman" pitchFamily="18" charset="0"/>
                  <a:cs typeface="Times New Roman" pitchFamily="18" charset="0"/>
                </a:endParaRPr>
              </a:p>
            </p:txBody>
          </p:sp>
        </mc:Choice>
        <mc:Fallback xmlns="">
          <p:sp>
            <p:nvSpPr>
              <p:cNvPr id="11" name="TextBox 10">
                <a:extLst>
                  <a:ext uri="{FF2B5EF4-FFF2-40B4-BE49-F238E27FC236}">
                    <a16:creationId xmlns:a16="http://schemas.microsoft.com/office/drawing/2014/main" id="{CA1FCCD8-BBCA-707C-4FCB-F6707E547BD8}"/>
                  </a:ext>
                </a:extLst>
              </p:cNvPr>
              <p:cNvSpPr txBox="1">
                <a:spLocks noRot="1" noChangeAspect="1" noMove="1" noResize="1" noEditPoints="1" noAdjustHandles="1" noChangeArrowheads="1" noChangeShapeType="1" noTextEdit="1"/>
              </p:cNvSpPr>
              <p:nvPr/>
            </p:nvSpPr>
            <p:spPr bwMode="auto">
              <a:xfrm>
                <a:off x="6335305" y="5713501"/>
                <a:ext cx="1373389" cy="520399"/>
              </a:xfrm>
              <a:prstGeom prst="rect">
                <a:avLst/>
              </a:prstGeom>
              <a:blipFill>
                <a:blip r:embed="rId10"/>
                <a:stretch>
                  <a:fillRect l="-1818" t="-4651" r="-2727" b="-11628"/>
                </a:stretch>
              </a:blipFill>
              <a:ln w="9525">
                <a:noFill/>
                <a:miter lim="800000"/>
                <a:headEnd/>
                <a:tailEnd/>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5D24AE5-3EE1-5FAD-DD2F-F30354DDA3EF}"/>
              </a:ext>
            </a:extLst>
          </p:cNvPr>
          <p:cNvSpPr txBox="1"/>
          <p:nvPr/>
        </p:nvSpPr>
        <p:spPr bwMode="auto">
          <a:xfrm>
            <a:off x="4560858" y="5745863"/>
            <a:ext cx="2272604" cy="369332"/>
          </a:xfrm>
          <a:prstGeom prst="rect">
            <a:avLst/>
          </a:prstGeom>
          <a:noFill/>
          <a:ln w="9525">
            <a:noFill/>
            <a:miter lim="800000"/>
            <a:headEnd/>
            <a:tailEnd/>
          </a:ln>
        </p:spPr>
        <p:txBody>
          <a:bodyPr wrap="square" rtlCol="0">
            <a:spAutoFit/>
          </a:bodyPr>
          <a:lstStyle/>
          <a:p>
            <a:r>
              <a:rPr lang="en-US" dirty="0" err="1">
                <a:latin typeface="Times New Roman" pitchFamily="18" charset="0"/>
                <a:cs typeface="Times New Roman" pitchFamily="18" charset="0"/>
              </a:rPr>
              <a:t>狀態數如預期</a:t>
            </a:r>
            <a:r>
              <a:rPr lang="en-US"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27E02F0-E1B2-9C98-C57F-025DB0F11578}"/>
                  </a:ext>
                </a:extLst>
              </p:cNvPr>
              <p:cNvSpPr txBox="1"/>
              <p:nvPr/>
            </p:nvSpPr>
            <p:spPr bwMode="auto">
              <a:xfrm>
                <a:off x="5177278" y="3010342"/>
                <a:ext cx="3312368" cy="369332"/>
              </a:xfrm>
              <a:prstGeom prst="rect">
                <a:avLst/>
              </a:prstGeom>
              <a:noFill/>
              <a:ln w="9525">
                <a:noFill/>
                <a:miter lim="800000"/>
                <a:headEnd/>
                <a:tailEnd/>
              </a:ln>
            </p:spPr>
            <p:txBody>
              <a:bodyPr wrap="square" rtlCol="0">
                <a:spAutoFit/>
              </a:bodyPr>
              <a:lstStyle/>
              <a:p>
                <a:r>
                  <a:rPr lang="en-US" dirty="0" err="1">
                    <a:latin typeface="Times New Roman" pitchFamily="18" charset="0"/>
                    <a:cs typeface="Times New Roman" pitchFamily="18" charset="0"/>
                  </a:rPr>
                  <a:t>其他</a:t>
                </a:r>
                <a14:m>
                  <m:oMath xmlns:m="http://schemas.openxmlformats.org/officeDocument/2006/math">
                    <m:r>
                      <a:rPr lang="en-US" i="1">
                        <a:latin typeface="Cambria Math" panose="02040503050406030204" pitchFamily="18" charset="0"/>
                        <a:cs typeface="Times New Roman" pitchFamily="18" charset="0"/>
                      </a:rPr>
                      <m:t>𝑘</m:t>
                    </m:r>
                  </m:oMath>
                </a14:m>
                <a:r>
                  <a:rPr lang="en-US" dirty="0" err="1">
                    <a:latin typeface="Times New Roman" pitchFamily="18" charset="0"/>
                    <a:cs typeface="Times New Roman" pitchFamily="18" charset="0"/>
                  </a:rPr>
                  <a:t>都與此範圍的</a:t>
                </a:r>
                <a14:m>
                  <m:oMath xmlns:m="http://schemas.openxmlformats.org/officeDocument/2006/math">
                    <m:r>
                      <a:rPr lang="en-US" i="1">
                        <a:latin typeface="Cambria Math" panose="02040503050406030204" pitchFamily="18" charset="0"/>
                        <a:cs typeface="Times New Roman" pitchFamily="18" charset="0"/>
                      </a:rPr>
                      <m:t>𝑘</m:t>
                    </m:r>
                  </m:oMath>
                </a14:m>
                <a:r>
                  <a:rPr lang="en-US" dirty="0" err="1">
                    <a:latin typeface="Times New Roman" pitchFamily="18" charset="0"/>
                    <a:cs typeface="Times New Roman" pitchFamily="18" charset="0"/>
                  </a:rPr>
                  <a:t>等價</a:t>
                </a:r>
                <a:r>
                  <a:rPr lang="en-US" dirty="0">
                    <a:latin typeface="Times New Roman" pitchFamily="18" charset="0"/>
                    <a:cs typeface="Times New Roman" pitchFamily="18" charset="0"/>
                  </a:rPr>
                  <a:t>。</a:t>
                </a:r>
              </a:p>
            </p:txBody>
          </p:sp>
        </mc:Choice>
        <mc:Fallback xmlns="">
          <p:sp>
            <p:nvSpPr>
              <p:cNvPr id="15" name="TextBox 14">
                <a:extLst>
                  <a:ext uri="{FF2B5EF4-FFF2-40B4-BE49-F238E27FC236}">
                    <a16:creationId xmlns:a16="http://schemas.microsoft.com/office/drawing/2014/main" id="{D27E02F0-E1B2-9C98-C57F-025DB0F11578}"/>
                  </a:ext>
                </a:extLst>
              </p:cNvPr>
              <p:cNvSpPr txBox="1">
                <a:spLocks noRot="1" noChangeAspect="1" noMove="1" noResize="1" noEditPoints="1" noAdjustHandles="1" noChangeArrowheads="1" noChangeShapeType="1" noTextEdit="1"/>
              </p:cNvSpPr>
              <p:nvPr/>
            </p:nvSpPr>
            <p:spPr bwMode="auto">
              <a:xfrm>
                <a:off x="5177278" y="3010342"/>
                <a:ext cx="3312368" cy="369332"/>
              </a:xfrm>
              <a:prstGeom prst="rect">
                <a:avLst/>
              </a:prstGeom>
              <a:blipFill>
                <a:blip r:embed="rId11"/>
                <a:stretch>
                  <a:fillRect l="-1527" t="-10345" b="-24138"/>
                </a:stretch>
              </a:blipFill>
              <a:ln w="9525">
                <a:noFill/>
                <a:miter lim="800000"/>
                <a:headEnd/>
                <a:tailEnd/>
              </a:ln>
            </p:spPr>
            <p:txBody>
              <a:bodyPr/>
              <a:lstStyle/>
              <a:p>
                <a:r>
                  <a:rPr lang="en-US">
                    <a:noFill/>
                  </a:rPr>
                  <a:t> </a:t>
                </a:r>
              </a:p>
            </p:txBody>
          </p:sp>
        </mc:Fallback>
      </mc:AlternateContent>
      <p:pic>
        <p:nvPicPr>
          <p:cNvPr id="16" name="Picture 15">
            <a:extLst>
              <a:ext uri="{FF2B5EF4-FFF2-40B4-BE49-F238E27FC236}">
                <a16:creationId xmlns:a16="http://schemas.microsoft.com/office/drawing/2014/main" id="{771422B7-970C-E1A2-B0D9-90D5EE34D325}"/>
              </a:ext>
            </a:extLst>
          </p:cNvPr>
          <p:cNvPicPr>
            <a:picLocks noChangeAspect="1"/>
          </p:cNvPicPr>
          <p:nvPr/>
        </p:nvPicPr>
        <p:blipFill>
          <a:blip r:embed="rId12"/>
          <a:srcRect t="56646"/>
          <a:stretch/>
        </p:blipFill>
        <p:spPr>
          <a:xfrm>
            <a:off x="740254" y="3621270"/>
            <a:ext cx="2625445" cy="1891824"/>
          </a:xfrm>
          <a:prstGeom prst="rect">
            <a:avLst/>
          </a:prstGeom>
        </p:spPr>
      </p:pic>
      <p:cxnSp>
        <p:nvCxnSpPr>
          <p:cNvPr id="20" name="Straight Arrow Connector 19">
            <a:extLst>
              <a:ext uri="{FF2B5EF4-FFF2-40B4-BE49-F238E27FC236}">
                <a16:creationId xmlns:a16="http://schemas.microsoft.com/office/drawing/2014/main" id="{010A30D8-E364-A662-C98B-B4A21D61BBCD}"/>
              </a:ext>
            </a:extLst>
          </p:cNvPr>
          <p:cNvCxnSpPr>
            <a:cxnSpLocks/>
          </p:cNvCxnSpPr>
          <p:nvPr/>
        </p:nvCxnSpPr>
        <p:spPr>
          <a:xfrm>
            <a:off x="1512916" y="4784345"/>
            <a:ext cx="77790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C97501-6430-FAB5-CC02-DBEBFBD91CAF}"/>
              </a:ext>
            </a:extLst>
          </p:cNvPr>
          <p:cNvCxnSpPr>
            <a:cxnSpLocks/>
          </p:cNvCxnSpPr>
          <p:nvPr/>
        </p:nvCxnSpPr>
        <p:spPr>
          <a:xfrm flipH="1">
            <a:off x="1909771" y="4630838"/>
            <a:ext cx="8246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A53B9F99-3525-055E-B707-92C969B7C561}"/>
              </a:ext>
            </a:extLst>
          </p:cNvPr>
          <p:cNvPicPr>
            <a:picLocks noChangeAspect="1"/>
          </p:cNvPicPr>
          <p:nvPr/>
        </p:nvPicPr>
        <p:blipFill>
          <a:blip r:embed="rId12"/>
          <a:srcRect l="11110" r="7012" b="57315"/>
          <a:stretch/>
        </p:blipFill>
        <p:spPr>
          <a:xfrm>
            <a:off x="3719796" y="3662338"/>
            <a:ext cx="2148348" cy="1861482"/>
          </a:xfrm>
          <a:prstGeom prst="rect">
            <a:avLst/>
          </a:prstGeom>
        </p:spPr>
      </p:pic>
    </p:spTree>
    <p:extLst>
      <p:ext uri="{BB962C8B-B14F-4D97-AF65-F5344CB8AC3E}">
        <p14:creationId xmlns:p14="http://schemas.microsoft.com/office/powerpoint/2010/main" val="105383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animBg="1"/>
      <p:bldP spid="8" grpId="0" animBg="1"/>
      <p:bldP spid="9" grpId="0" animBg="1"/>
      <p:bldP spid="10" grpId="0"/>
      <p:bldP spid="11" grpId="0" animBg="1"/>
      <p:bldP spid="12"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BE3047-E9F2-D26D-AF25-B793F2620644}"/>
              </a:ext>
            </a:extLst>
          </p:cNvPr>
          <p:cNvSpPr txBox="1"/>
          <p:nvPr/>
        </p:nvSpPr>
        <p:spPr bwMode="auto">
          <a:xfrm>
            <a:off x="893451" y="136623"/>
            <a:ext cx="3208156" cy="369332"/>
          </a:xfrm>
          <a:prstGeom prst="rect">
            <a:avLst/>
          </a:prstGeom>
          <a:noFill/>
          <a:ln w="9525">
            <a:noFill/>
            <a:miter lim="800000"/>
            <a:headEnd/>
            <a:tailEnd/>
          </a:ln>
        </p:spPr>
        <p:txBody>
          <a:bodyPr wrap="square">
            <a:spAutoFit/>
          </a:bodyPr>
          <a:lstStyle/>
          <a:p>
            <a:r>
              <a:rPr lang="en-TW" sz="1800" dirty="0">
                <a:latin typeface="Times New Roman" pitchFamily="18" charset="0"/>
                <a:cs typeface="Times New Roman" pitchFamily="18" charset="0"/>
              </a:rPr>
              <a:t>本徵方程式：</a:t>
            </a:r>
            <a:endParaRPr lang="en-TW" sz="18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E0CF5-80B7-BE84-CC4C-DD0509C8EFA6}"/>
                  </a:ext>
                </a:extLst>
              </p:cNvPr>
              <p:cNvSpPr txBox="1"/>
              <p:nvPr/>
            </p:nvSpPr>
            <p:spPr bwMode="auto">
              <a:xfrm>
                <a:off x="4311071" y="2496265"/>
                <a:ext cx="927369" cy="314573"/>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sz="1800" i="1" smtClean="0">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b="0" i="1" smtClean="0">
                              <a:latin typeface="Cambria Math" panose="02040503050406030204" pitchFamily="18" charset="0"/>
                              <a:cs typeface="Times New Roman" pitchFamily="18" charset="0"/>
                            </a:rPr>
                            <m:t>𝑗</m:t>
                          </m:r>
                        </m:sub>
                      </m:sSub>
                      <m:r>
                        <a:rPr lang="en-US" sz="1800">
                          <a:latin typeface="Cambria Math" panose="02040503050406030204" pitchFamily="18" charset="0"/>
                          <a:ea typeface="Cambria Math" panose="02040503050406030204" pitchFamily="18" charset="0"/>
                          <a:cs typeface="Times New Roman" pitchFamily="18" charset="0"/>
                        </a:rPr>
                        <m:t>~</m:t>
                      </m:r>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𝑖𝑗𝑘</m:t>
                          </m:r>
                        </m:sup>
                      </m:sSup>
                    </m:oMath>
                  </m:oMathPara>
                </a14:m>
                <a:endParaRPr lang="en-TW" sz="1800" dirty="0">
                  <a:cs typeface="Times New Roman" pitchFamily="18" charset="0"/>
                </a:endParaRPr>
              </a:p>
            </p:txBody>
          </p:sp>
        </mc:Choice>
        <mc:Fallback xmlns="">
          <p:sp>
            <p:nvSpPr>
              <p:cNvPr id="4" name="TextBox 3">
                <a:extLst>
                  <a:ext uri="{FF2B5EF4-FFF2-40B4-BE49-F238E27FC236}">
                    <a16:creationId xmlns:a16="http://schemas.microsoft.com/office/drawing/2014/main" id="{548E0CF5-80B7-BE84-CC4C-DD0509C8EFA6}"/>
                  </a:ext>
                </a:extLst>
              </p:cNvPr>
              <p:cNvSpPr txBox="1">
                <a:spLocks noRot="1" noChangeAspect="1" noMove="1" noResize="1" noEditPoints="1" noAdjustHandles="1" noChangeArrowheads="1" noChangeShapeType="1" noTextEdit="1"/>
              </p:cNvSpPr>
              <p:nvPr/>
            </p:nvSpPr>
            <p:spPr bwMode="auto">
              <a:xfrm>
                <a:off x="4311071" y="2496265"/>
                <a:ext cx="927369" cy="314573"/>
              </a:xfrm>
              <a:prstGeom prst="rect">
                <a:avLst/>
              </a:prstGeom>
              <a:blipFill>
                <a:blip r:embed="rId2"/>
                <a:stretch>
                  <a:fillRect l="-2703" t="-3846" r="-1351" b="-23077"/>
                </a:stretch>
              </a:blipFill>
              <a:ln w="9525">
                <a:noFill/>
                <a:miter lim="800000"/>
                <a:headEnd/>
                <a:tailEnd/>
              </a:ln>
            </p:spPr>
            <p:txBody>
              <a:bodyPr/>
              <a:lstStyle/>
              <a:p>
                <a:r>
                  <a:rPr lang="en-US">
                    <a:noFill/>
                  </a:rPr>
                  <a:t> </a:t>
                </a:r>
              </a:p>
            </p:txBody>
          </p:sp>
        </mc:Fallback>
      </mc:AlternateContent>
      <p:sp>
        <p:nvSpPr>
          <p:cNvPr id="7" name="TextBox 6">
            <a:extLst>
              <a:ext uri="{FF2B5EF4-FFF2-40B4-BE49-F238E27FC236}">
                <a16:creationId xmlns:a16="http://schemas.microsoft.com/office/drawing/2014/main" id="{81552EB1-060E-1155-FDC7-B3F13B834C4F}"/>
              </a:ext>
            </a:extLst>
          </p:cNvPr>
          <p:cNvSpPr txBox="1"/>
          <p:nvPr/>
        </p:nvSpPr>
        <p:spPr bwMode="auto">
          <a:xfrm>
            <a:off x="887361" y="4835836"/>
            <a:ext cx="3338808" cy="369332"/>
          </a:xfrm>
          <a:prstGeom prst="rect">
            <a:avLst/>
          </a:prstGeom>
          <a:noFill/>
          <a:ln w="9525">
            <a:noFill/>
            <a:miter lim="800000"/>
            <a:headEnd/>
            <a:tailEnd/>
          </a:ln>
        </p:spPr>
        <p:txBody>
          <a:bodyPr wrap="square" rtlCol="0">
            <a:spAutoFit/>
          </a:bodyPr>
          <a:lstStyle/>
          <a:p>
            <a:r>
              <a:rPr lang="en-GB" sz="1800" dirty="0" err="1">
                <a:latin typeface="Times New Roman" pitchFamily="18" charset="0"/>
                <a:cs typeface="Times New Roman" pitchFamily="18" charset="0"/>
              </a:rPr>
              <a:t>化簡</a:t>
            </a:r>
            <a:r>
              <a:rPr lang="en-TW" sz="1800">
                <a:latin typeface="Times New Roman" pitchFamily="18" charset="0"/>
                <a:cs typeface="Times New Roman" pitchFamily="18" charset="0"/>
              </a:rPr>
              <a:t>就可以</a:t>
            </a:r>
            <a:r>
              <a:rPr lang="en-GB" sz="1800" dirty="0" err="1">
                <a:latin typeface="Times New Roman" pitchFamily="18" charset="0"/>
                <a:cs typeface="Times New Roman" pitchFamily="18" charset="0"/>
              </a:rPr>
              <a:t>得到</a:t>
            </a:r>
            <a:r>
              <a:rPr lang="en-TW" sz="1800">
                <a:latin typeface="Times New Roman" pitchFamily="18" charset="0"/>
                <a:cs typeface="Times New Roman" pitchFamily="18" charset="0"/>
              </a:rPr>
              <a:t>：</a:t>
            </a:r>
            <a:endParaRPr lang="en-TW"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AB2C2F-7DD8-BF0C-2D86-220B6B24BBD4}"/>
                  </a:ext>
                </a:extLst>
              </p:cNvPr>
              <p:cNvSpPr txBox="1"/>
              <p:nvPr/>
            </p:nvSpPr>
            <p:spPr bwMode="auto">
              <a:xfrm>
                <a:off x="960507" y="5346673"/>
                <a:ext cx="2173607" cy="282450"/>
              </a:xfrm>
              <a:prstGeom prst="rect">
                <a:avLst/>
              </a:prstGeom>
              <a:solidFill>
                <a:srgbClr val="FFFF00"/>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sz="1800" b="0" i="1" smtClean="0">
                          <a:latin typeface="Cambria Math" panose="02040503050406030204" pitchFamily="18" charset="0"/>
                          <a:cs typeface="Times New Roman"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2−</m:t>
                          </m:r>
                          <m:r>
                            <a:rPr lang="en-US" sz="1800" i="1">
                              <a:latin typeface="Cambria Math" panose="02040503050406030204" pitchFamily="18" charset="0"/>
                              <a:cs typeface="Times New Roman" pitchFamily="18" charset="0"/>
                            </a:rPr>
                            <m:t>2</m:t>
                          </m:r>
                          <m:func>
                            <m:funcPr>
                              <m:ctrlPr>
                                <a:rPr lang="en-US" sz="1800" i="1">
                                  <a:latin typeface="Cambria Math" panose="02040503050406030204" pitchFamily="18" charset="0"/>
                                  <a:cs typeface="Times New Roman" pitchFamily="18" charset="0"/>
                                </a:rPr>
                              </m:ctrlPr>
                            </m:funcPr>
                            <m:fName>
                              <m:r>
                                <m:rPr>
                                  <m:sty m:val="p"/>
                                </m:rPr>
                                <a:rPr lang="en-US" sz="1800">
                                  <a:latin typeface="Cambria Math" panose="02040503050406030204" pitchFamily="18" charset="0"/>
                                  <a:cs typeface="Times New Roman" pitchFamily="18" charset="0"/>
                                </a:rPr>
                                <m:t>cos</m:t>
                              </m:r>
                            </m:fName>
                            <m:e>
                              <m:r>
                                <a:rPr lang="en-US" sz="1800" i="1">
                                  <a:latin typeface="Cambria Math" panose="02040503050406030204" pitchFamily="18" charset="0"/>
                                  <a:cs typeface="Times New Roman" pitchFamily="18" charset="0"/>
                                </a:rPr>
                                <m:t>𝑘</m:t>
                              </m:r>
                            </m:e>
                          </m:func>
                        </m:e>
                      </m:d>
                    </m:oMath>
                  </m:oMathPara>
                </a14:m>
                <a:endParaRPr lang="en-US" sz="1800" b="0" i="1" dirty="0">
                  <a:cs typeface="Times New Roman" pitchFamily="18" charset="0"/>
                </a:endParaRPr>
              </a:p>
            </p:txBody>
          </p:sp>
        </mc:Choice>
        <mc:Fallback xmlns="">
          <p:sp>
            <p:nvSpPr>
              <p:cNvPr id="8" name="TextBox 7">
                <a:extLst>
                  <a:ext uri="{FF2B5EF4-FFF2-40B4-BE49-F238E27FC236}">
                    <a16:creationId xmlns:a16="http://schemas.microsoft.com/office/drawing/2014/main" id="{9EAB2C2F-7DD8-BF0C-2D86-220B6B24BBD4}"/>
                  </a:ext>
                </a:extLst>
              </p:cNvPr>
              <p:cNvSpPr txBox="1">
                <a:spLocks noRot="1" noChangeAspect="1" noMove="1" noResize="1" noEditPoints="1" noAdjustHandles="1" noChangeArrowheads="1" noChangeShapeType="1" noTextEdit="1"/>
              </p:cNvSpPr>
              <p:nvPr/>
            </p:nvSpPr>
            <p:spPr bwMode="auto">
              <a:xfrm>
                <a:off x="960507" y="5346673"/>
                <a:ext cx="2173607" cy="282450"/>
              </a:xfrm>
              <a:prstGeom prst="rect">
                <a:avLst/>
              </a:prstGeom>
              <a:blipFill>
                <a:blip r:embed="rId3"/>
                <a:stretch>
                  <a:fillRect l="-1163" b="-16667"/>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1FB7800C-5118-E6F1-1A92-3F17758155A4}"/>
              </a:ext>
            </a:extLst>
          </p:cNvPr>
          <p:cNvPicPr>
            <a:picLocks noChangeAspect="1"/>
          </p:cNvPicPr>
          <p:nvPr/>
        </p:nvPicPr>
        <p:blipFill>
          <a:blip r:embed="rId4"/>
          <a:stretch>
            <a:fillRect/>
          </a:stretch>
        </p:blipFill>
        <p:spPr>
          <a:xfrm>
            <a:off x="6505047" y="3532682"/>
            <a:ext cx="2323108" cy="2101860"/>
          </a:xfrm>
          <a:prstGeom prst="rect">
            <a:avLst/>
          </a:prstGeom>
        </p:spPr>
      </p:pic>
      <p:sp>
        <p:nvSpPr>
          <p:cNvPr id="12" name="TextBox 11">
            <a:extLst>
              <a:ext uri="{FF2B5EF4-FFF2-40B4-BE49-F238E27FC236}">
                <a16:creationId xmlns:a16="http://schemas.microsoft.com/office/drawing/2014/main" id="{7E8EAF7C-451D-994C-27FB-6919E36E351D}"/>
              </a:ext>
            </a:extLst>
          </p:cNvPr>
          <p:cNvSpPr txBox="1"/>
          <p:nvPr/>
        </p:nvSpPr>
        <p:spPr bwMode="auto">
          <a:xfrm>
            <a:off x="946274" y="2453679"/>
            <a:ext cx="3546089" cy="369332"/>
          </a:xfrm>
          <a:prstGeom prst="rect">
            <a:avLst/>
          </a:prstGeom>
          <a:noFill/>
          <a:ln w="9525">
            <a:noFill/>
            <a:miter lim="800000"/>
            <a:headEnd/>
            <a:tailEnd/>
          </a:ln>
        </p:spPr>
        <p:txBody>
          <a:bodyPr wrap="square" rtlCol="0">
            <a:spAutoFit/>
          </a:bodyPr>
          <a:lstStyle/>
          <a:p>
            <a:r>
              <a:rPr lang="en-US" sz="1800" dirty="0" err="1">
                <a:latin typeface="Times New Roman" pitchFamily="18" charset="0"/>
                <a:cs typeface="Times New Roman" pitchFamily="18" charset="0"/>
              </a:rPr>
              <a:t>此</a:t>
            </a:r>
            <a:r>
              <a:rPr lang="en-TW" sz="1800">
                <a:latin typeface="Times New Roman" pitchFamily="18" charset="0"/>
                <a:cs typeface="Times New Roman" pitchFamily="18" charset="0"/>
              </a:rPr>
              <a:t>本徵</a:t>
            </a:r>
            <a:r>
              <a:rPr lang="en-GB" sz="1800" dirty="0" err="1">
                <a:latin typeface="Times New Roman" pitchFamily="18" charset="0"/>
                <a:cs typeface="Times New Roman" pitchFamily="18" charset="0"/>
              </a:rPr>
              <a:t>向量</a:t>
            </a:r>
            <a:r>
              <a:rPr lang="en-TW" sz="1800">
                <a:latin typeface="Times New Roman" pitchFamily="18" charset="0"/>
                <a:cs typeface="Times New Roman" pitchFamily="18" charset="0"/>
              </a:rPr>
              <a:t>的特徵是等比數列：</a:t>
            </a:r>
            <a:endParaRPr lang="en-TW"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9DD7032-40FF-FE74-5290-F0549AC32372}"/>
                  </a:ext>
                </a:extLst>
              </p:cNvPr>
              <p:cNvSpPr txBox="1"/>
              <p:nvPr/>
            </p:nvSpPr>
            <p:spPr bwMode="auto">
              <a:xfrm>
                <a:off x="1012669" y="2901700"/>
                <a:ext cx="1106906" cy="560474"/>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cs typeface="Times New Roman" pitchFamily="18" charset="0"/>
                            </a:rPr>
                          </m:ctrlPr>
                        </m:fPr>
                        <m:num>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𝑗</m:t>
                              </m:r>
                              <m:r>
                                <a:rPr lang="en-US" sz="1800" b="0" i="1" smtClean="0">
                                  <a:latin typeface="Cambria Math" panose="02040503050406030204" pitchFamily="18" charset="0"/>
                                  <a:cs typeface="Times New Roman" pitchFamily="18" charset="0"/>
                                </a:rPr>
                                <m:t>+1</m:t>
                              </m:r>
                            </m:sub>
                          </m:sSub>
                        </m:num>
                        <m:den>
                          <m:sSub>
                            <m:sSubPr>
                              <m:ctrlPr>
                                <a:rPr lang="en-TW" sz="1800" i="1">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𝑗</m:t>
                              </m:r>
                            </m:sub>
                          </m:sSub>
                        </m:den>
                      </m:f>
                      <m:r>
                        <a:rPr lang="en-US" sz="1800">
                          <a:latin typeface="Cambria Math" panose="02040503050406030204" pitchFamily="18" charset="0"/>
                          <a:ea typeface="Cambria Math" panose="02040503050406030204" pitchFamily="18" charset="0"/>
                          <a:cs typeface="Times New Roman" pitchFamily="18" charset="0"/>
                        </a:rPr>
                        <m:t>~</m:t>
                      </m:r>
                      <m:sSup>
                        <m:sSupPr>
                          <m:ctrlPr>
                            <a:rPr lang="en-US" sz="1800" i="1" smtClean="0">
                              <a:latin typeface="Cambria Math" panose="02040503050406030204" pitchFamily="18" charset="0"/>
                              <a:ea typeface="Cambria Math" panose="02040503050406030204" pitchFamily="18" charset="0"/>
                              <a:cs typeface="Times New Roman" pitchFamily="18" charset="0"/>
                            </a:rPr>
                          </m:ctrlPr>
                        </m:sSupPr>
                        <m:e>
                          <m:r>
                            <a:rPr lang="en-US" sz="1800" b="0" i="1" smtClean="0">
                              <a:latin typeface="Cambria Math" panose="02040503050406030204" pitchFamily="18" charset="0"/>
                              <a:ea typeface="Cambria Math" panose="02040503050406030204" pitchFamily="18" charset="0"/>
                              <a:cs typeface="Times New Roman" pitchFamily="18" charset="0"/>
                            </a:rPr>
                            <m:t>𝑒</m:t>
                          </m:r>
                        </m:e>
                        <m:sup>
                          <m:r>
                            <a:rPr lang="en-US" sz="1800" b="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𝑖𝑘</m:t>
                          </m:r>
                        </m:sup>
                      </m:sSup>
                    </m:oMath>
                  </m:oMathPara>
                </a14:m>
                <a:endParaRPr lang="en-TW" sz="1800" dirty="0">
                  <a:cs typeface="Times New Roman" pitchFamily="18" charset="0"/>
                </a:endParaRPr>
              </a:p>
            </p:txBody>
          </p:sp>
        </mc:Choice>
        <mc:Fallback xmlns="">
          <p:sp>
            <p:nvSpPr>
              <p:cNvPr id="15" name="TextBox 14">
                <a:extLst>
                  <a:ext uri="{FF2B5EF4-FFF2-40B4-BE49-F238E27FC236}">
                    <a16:creationId xmlns:a16="http://schemas.microsoft.com/office/drawing/2014/main" id="{D9DD7032-40FF-FE74-5290-F0549AC32372}"/>
                  </a:ext>
                </a:extLst>
              </p:cNvPr>
              <p:cNvSpPr txBox="1">
                <a:spLocks noRot="1" noChangeAspect="1" noMove="1" noResize="1" noEditPoints="1" noAdjustHandles="1" noChangeArrowheads="1" noChangeShapeType="1" noTextEdit="1"/>
              </p:cNvSpPr>
              <p:nvPr/>
            </p:nvSpPr>
            <p:spPr bwMode="auto">
              <a:xfrm>
                <a:off x="1012669" y="2901700"/>
                <a:ext cx="1106906" cy="560474"/>
              </a:xfrm>
              <a:prstGeom prst="rect">
                <a:avLst/>
              </a:prstGeom>
              <a:blipFill>
                <a:blip r:embed="rId5"/>
                <a:stretch>
                  <a:fillRect l="-1124" b="-13333"/>
                </a:stretch>
              </a:blipFill>
              <a:ln w="9525">
                <a:noFill/>
                <a:miter lim="800000"/>
                <a:headEnd/>
                <a:tailEnd/>
              </a:ln>
            </p:spPr>
            <p:txBody>
              <a:bodyPr/>
              <a:lstStyle/>
              <a:p>
                <a:r>
                  <a:rPr lang="en-US">
                    <a:noFill/>
                  </a:rPr>
                  <a:t> </a:t>
                </a:r>
              </a:p>
            </p:txBody>
          </p:sp>
        </mc:Fallback>
      </mc:AlternateContent>
      <p:sp>
        <p:nvSpPr>
          <p:cNvPr id="16" name="TextBox 15">
            <a:extLst>
              <a:ext uri="{FF2B5EF4-FFF2-40B4-BE49-F238E27FC236}">
                <a16:creationId xmlns:a16="http://schemas.microsoft.com/office/drawing/2014/main" id="{6B61C168-D054-CF13-FCB2-C9A567250F70}"/>
              </a:ext>
            </a:extLst>
          </p:cNvPr>
          <p:cNvSpPr txBox="1"/>
          <p:nvPr/>
        </p:nvSpPr>
        <p:spPr bwMode="auto">
          <a:xfrm>
            <a:off x="911476" y="3455504"/>
            <a:ext cx="6091862" cy="369332"/>
          </a:xfrm>
          <a:prstGeom prst="rect">
            <a:avLst/>
          </a:prstGeom>
          <a:noFill/>
          <a:ln w="9525">
            <a:noFill/>
            <a:miter lim="800000"/>
            <a:headEnd/>
            <a:tailEnd/>
          </a:ln>
        </p:spPr>
        <p:txBody>
          <a:bodyPr wrap="square" rtlCol="0">
            <a:spAutoFit/>
          </a:bodyPr>
          <a:lstStyle/>
          <a:p>
            <a:r>
              <a:rPr lang="en-GB" sz="1800" dirty="0" err="1">
                <a:latin typeface="Times New Roman" pitchFamily="18" charset="0"/>
                <a:cs typeface="Times New Roman" pitchFamily="18" charset="0"/>
              </a:rPr>
              <a:t>代入本徵向量方程式</a:t>
            </a:r>
            <a:r>
              <a:rPr lang="en-GB" sz="1800" dirty="0">
                <a:latin typeface="Times New Roman" pitchFamily="18" charset="0"/>
                <a:cs typeface="Times New Roman" pitchFamily="18" charset="0"/>
              </a:rPr>
              <a:t>：</a:t>
            </a:r>
            <a:endParaRPr lang="en-TW"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D65B3B8-8840-F044-FBAE-5A7418917165}"/>
                  </a:ext>
                </a:extLst>
              </p:cNvPr>
              <p:cNvSpPr txBox="1"/>
              <p:nvPr/>
            </p:nvSpPr>
            <p:spPr bwMode="auto">
              <a:xfrm>
                <a:off x="3261265" y="3443234"/>
                <a:ext cx="3663881" cy="369332"/>
              </a:xfrm>
              <a:prstGeom prst="rect">
                <a:avLst/>
              </a:prstGeom>
              <a:noFill/>
              <a:ln w="9525">
                <a:noFill/>
                <a:miter lim="800000"/>
                <a:headEnd/>
                <a:tailEnd/>
              </a:ln>
            </p:spPr>
            <p:txBody>
              <a:bodyPr wrap="square" rtlCol="0">
                <a:spAutoFit/>
              </a:bodyPr>
              <a:lstStyle/>
              <a:p>
                <a:r>
                  <a:rPr lang="en-TW" sz="1800">
                    <a:cs typeface="Times New Roman" pitchFamily="18" charset="0"/>
                  </a:rPr>
                  <a:t>第</a:t>
                </a:r>
                <a14:m>
                  <m:oMath xmlns:m="http://schemas.openxmlformats.org/officeDocument/2006/math">
                    <m:r>
                      <a:rPr lang="en-US" sz="1800" b="0" i="1" smtClean="0">
                        <a:latin typeface="Cambria Math" panose="02040503050406030204" pitchFamily="18" charset="0"/>
                        <a:cs typeface="Times New Roman" pitchFamily="18" charset="0"/>
                      </a:rPr>
                      <m:t>𝑗</m:t>
                    </m:r>
                  </m:oMath>
                </a14:m>
                <a:r>
                  <a:rPr lang="en-TW" sz="1800" dirty="0">
                    <a:cs typeface="Times New Roman" pitchFamily="18" charset="0"/>
                  </a:rPr>
                  <a:t>個元素的等式</a:t>
                </a:r>
                <a:r>
                  <a:rPr lang="en-GB" sz="1800" dirty="0">
                    <a:cs typeface="Times New Roman" pitchFamily="18" charset="0"/>
                  </a:rPr>
                  <a:t>為</a:t>
                </a:r>
                <a:r>
                  <a:rPr lang="en-TW" sz="1800" dirty="0">
                    <a:cs typeface="Times New Roman" pitchFamily="18" charset="0"/>
                  </a:rPr>
                  <a:t>：</a:t>
                </a:r>
              </a:p>
            </p:txBody>
          </p:sp>
        </mc:Choice>
        <mc:Fallback xmlns="">
          <p:sp>
            <p:nvSpPr>
              <p:cNvPr id="17" name="TextBox 16">
                <a:extLst>
                  <a:ext uri="{FF2B5EF4-FFF2-40B4-BE49-F238E27FC236}">
                    <a16:creationId xmlns:a16="http://schemas.microsoft.com/office/drawing/2014/main" id="{8D65B3B8-8840-F044-FBAE-5A7418917165}"/>
                  </a:ext>
                </a:extLst>
              </p:cNvPr>
              <p:cNvSpPr txBox="1">
                <a:spLocks noRot="1" noChangeAspect="1" noMove="1" noResize="1" noEditPoints="1" noAdjustHandles="1" noChangeArrowheads="1" noChangeShapeType="1" noTextEdit="1"/>
              </p:cNvSpPr>
              <p:nvPr/>
            </p:nvSpPr>
            <p:spPr bwMode="auto">
              <a:xfrm>
                <a:off x="3261265" y="3443234"/>
                <a:ext cx="3663881" cy="369332"/>
              </a:xfrm>
              <a:prstGeom prst="rect">
                <a:avLst/>
              </a:prstGeom>
              <a:blipFill>
                <a:blip r:embed="rId6"/>
                <a:stretch>
                  <a:fillRect l="-1379" t="-10345" b="-2758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3B81C74-590F-7E01-3FE7-5D5593B5D266}"/>
                  </a:ext>
                </a:extLst>
              </p:cNvPr>
              <p:cNvSpPr txBox="1"/>
              <p:nvPr/>
            </p:nvSpPr>
            <p:spPr bwMode="auto">
              <a:xfrm>
                <a:off x="1012669" y="3875430"/>
                <a:ext cx="4676793" cy="317844"/>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d>
                        <m:dPr>
                          <m:begChr m:val="["/>
                          <m:endChr m:val="]"/>
                          <m:ctrlPr>
                            <a:rPr lang="en-US" altLang="zh-TW" sz="1800" i="1" smtClean="0">
                              <a:latin typeface="Cambria Math" panose="02040503050406030204" pitchFamily="18" charset="0"/>
                            </a:rPr>
                          </m:ctrlPr>
                        </m:dP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d>
                                <m:dPr>
                                  <m:ctrlPr>
                                    <a:rPr lang="en-US" sz="1800" i="1">
                                      <a:latin typeface="Cambria Math" panose="02040503050406030204" pitchFamily="18" charset="0"/>
                                      <a:ea typeface="Cambria Math" panose="02040503050406030204" pitchFamily="18" charset="0"/>
                                      <a:cs typeface="Times New Roman" pitchFamily="18" charset="0"/>
                                    </a:rPr>
                                  </m:ctrlPr>
                                </m:dPr>
                                <m:e>
                                  <m:r>
                                    <a:rPr lang="en-US" sz="1800" i="1">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−1</m:t>
                                  </m:r>
                                </m:e>
                              </m:d>
                              <m:r>
                                <a:rPr lang="en-US" sz="1800" i="1">
                                  <a:latin typeface="Cambria Math" panose="02040503050406030204" pitchFamily="18" charset="0"/>
                                  <a:ea typeface="Cambria Math" panose="02040503050406030204" pitchFamily="18" charset="0"/>
                                  <a:cs typeface="Times New Roman" pitchFamily="18" charset="0"/>
                                </a:rPr>
                                <m:t>𝑖𝑘</m:t>
                              </m:r>
                            </m:sup>
                          </m:sSup>
                          <m:r>
                            <a:rPr lang="en-US" sz="1800">
                              <a:latin typeface="Cambria Math" panose="02040503050406030204" pitchFamily="18" charset="0"/>
                              <a:cs typeface="Times New Roman" pitchFamily="18" charset="0"/>
                            </a:rPr>
                            <m:t>−2</m:t>
                          </m:r>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𝑗𝑖𝑘</m:t>
                              </m:r>
                            </m:sup>
                          </m:sSup>
                          <m:r>
                            <a:rPr lang="en-US" sz="1800" i="1">
                              <a:latin typeface="Cambria Math" panose="02040503050406030204" pitchFamily="18" charset="0"/>
                              <a:ea typeface="Cambria Math" panose="02040503050406030204" pitchFamily="18" charset="0"/>
                              <a:cs typeface="Times New Roman" pitchFamily="18" charset="0"/>
                            </a:rPr>
                            <m:t>+</m:t>
                          </m:r>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d>
                                <m:dPr>
                                  <m:ctrlPr>
                                    <a:rPr lang="en-US" sz="1800" i="1">
                                      <a:latin typeface="Cambria Math" panose="02040503050406030204" pitchFamily="18" charset="0"/>
                                      <a:ea typeface="Cambria Math" panose="02040503050406030204" pitchFamily="18" charset="0"/>
                                      <a:cs typeface="Times New Roman" pitchFamily="18" charset="0"/>
                                    </a:rPr>
                                  </m:ctrlPr>
                                </m:dPr>
                                <m:e>
                                  <m:r>
                                    <a:rPr lang="en-US" sz="1800" i="1">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+1</m:t>
                                  </m:r>
                                </m:e>
                              </m:d>
                              <m:r>
                                <a:rPr lang="en-US" sz="1800" i="1">
                                  <a:latin typeface="Cambria Math" panose="02040503050406030204" pitchFamily="18" charset="0"/>
                                  <a:ea typeface="Cambria Math" panose="02040503050406030204" pitchFamily="18" charset="0"/>
                                  <a:cs typeface="Times New Roman" pitchFamily="18" charset="0"/>
                                </a:rPr>
                                <m:t>𝑖𝑘</m:t>
                              </m:r>
                            </m:sup>
                          </m:sSup>
                        </m:e>
                      </m:d>
                      <m:r>
                        <a:rPr lang="en-US" sz="1800" b="0" i="0" smtClean="0">
                          <a:latin typeface="Cambria Math" panose="02040503050406030204" pitchFamily="18" charset="0"/>
                          <a:cs typeface="Times New Roman"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𝑗𝑖𝑘</m:t>
                          </m:r>
                        </m:sup>
                      </m:sSup>
                    </m:oMath>
                  </m:oMathPara>
                </a14:m>
                <a:endParaRPr lang="en-TW" sz="1800" dirty="0">
                  <a:cs typeface="Times New Roman" pitchFamily="18" charset="0"/>
                </a:endParaRPr>
              </a:p>
            </p:txBody>
          </p:sp>
        </mc:Choice>
        <mc:Fallback xmlns="">
          <p:sp>
            <p:nvSpPr>
              <p:cNvPr id="18" name="TextBox 17">
                <a:extLst>
                  <a:ext uri="{FF2B5EF4-FFF2-40B4-BE49-F238E27FC236}">
                    <a16:creationId xmlns:a16="http://schemas.microsoft.com/office/drawing/2014/main" id="{A3B81C74-590F-7E01-3FE7-5D5593B5D266}"/>
                  </a:ext>
                </a:extLst>
              </p:cNvPr>
              <p:cNvSpPr txBox="1">
                <a:spLocks noRot="1" noChangeAspect="1" noMove="1" noResize="1" noEditPoints="1" noAdjustHandles="1" noChangeArrowheads="1" noChangeShapeType="1" noTextEdit="1"/>
              </p:cNvSpPr>
              <p:nvPr/>
            </p:nvSpPr>
            <p:spPr bwMode="auto">
              <a:xfrm>
                <a:off x="1012669" y="3875430"/>
                <a:ext cx="4676793" cy="317844"/>
              </a:xfrm>
              <a:prstGeom prst="rect">
                <a:avLst/>
              </a:prstGeom>
              <a:blipFill>
                <a:blip r:embed="rId7"/>
                <a:stretch>
                  <a:fillRect r="-271" b="-769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5B7C35B-9A51-2705-A64C-071961766D09}"/>
                  </a:ext>
                </a:extLst>
              </p:cNvPr>
              <p:cNvSpPr txBox="1"/>
              <p:nvPr/>
            </p:nvSpPr>
            <p:spPr bwMode="auto">
              <a:xfrm>
                <a:off x="905391" y="4356403"/>
                <a:ext cx="2488784" cy="378245"/>
              </a:xfrm>
              <a:prstGeom prst="rect">
                <a:avLst/>
              </a:prstGeom>
              <a:noFill/>
              <a:ln w="9525">
                <a:noFill/>
                <a:miter lim="800000"/>
                <a:headEnd/>
                <a:tailEnd/>
              </a:ln>
            </p:spPr>
            <p:txBody>
              <a:bodyPr wrap="square" rtlCol="0">
                <a:spAutoFit/>
              </a:bodyPr>
              <a:lstStyle/>
              <a:p>
                <a:r>
                  <a:rPr lang="en-TW" sz="1800" dirty="0">
                    <a:cs typeface="Times New Roman" pitchFamily="18" charset="0"/>
                  </a:rPr>
                  <a:t>整式除以</a:t>
                </a:r>
                <a14:m>
                  <m:oMath xmlns:m="http://schemas.openxmlformats.org/officeDocument/2006/math">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𝑗𝑖𝑘</m:t>
                        </m:r>
                      </m:sup>
                    </m:sSup>
                  </m:oMath>
                </a14:m>
                <a:r>
                  <a:rPr lang="en-TW" sz="1800" dirty="0">
                    <a:cs typeface="Times New Roman" pitchFamily="18" charset="0"/>
                  </a:rPr>
                  <a:t>，得：</a:t>
                </a:r>
              </a:p>
            </p:txBody>
          </p:sp>
        </mc:Choice>
        <mc:Fallback xmlns="">
          <p:sp>
            <p:nvSpPr>
              <p:cNvPr id="19" name="TextBox 18">
                <a:extLst>
                  <a:ext uri="{FF2B5EF4-FFF2-40B4-BE49-F238E27FC236}">
                    <a16:creationId xmlns:a16="http://schemas.microsoft.com/office/drawing/2014/main" id="{F5B7C35B-9A51-2705-A64C-071961766D09}"/>
                  </a:ext>
                </a:extLst>
              </p:cNvPr>
              <p:cNvSpPr txBox="1">
                <a:spLocks noRot="1" noChangeAspect="1" noMove="1" noResize="1" noEditPoints="1" noAdjustHandles="1" noChangeArrowheads="1" noChangeShapeType="1" noTextEdit="1"/>
              </p:cNvSpPr>
              <p:nvPr/>
            </p:nvSpPr>
            <p:spPr bwMode="auto">
              <a:xfrm>
                <a:off x="905391" y="4356403"/>
                <a:ext cx="2488784" cy="378245"/>
              </a:xfrm>
              <a:prstGeom prst="rect">
                <a:avLst/>
              </a:prstGeom>
              <a:blipFill>
                <a:blip r:embed="rId8"/>
                <a:stretch>
                  <a:fillRect l="-2030" t="-6667" b="-23333"/>
                </a:stretch>
              </a:blipFill>
              <a:ln w="9525">
                <a:noFill/>
                <a:miter lim="800000"/>
                <a:headEnd/>
                <a:tailEnd/>
              </a:ln>
            </p:spPr>
            <p:txBody>
              <a:bodyPr/>
              <a:lstStyle/>
              <a:p>
                <a:r>
                  <a:rPr lang="en-US">
                    <a:noFill/>
                  </a:rPr>
                  <a:t> </a:t>
                </a:r>
              </a:p>
            </p:txBody>
          </p:sp>
        </mc:Fallback>
      </mc:AlternateContent>
      <p:sp>
        <p:nvSpPr>
          <p:cNvPr id="6" name="TextBox 5">
            <a:extLst>
              <a:ext uri="{FF2B5EF4-FFF2-40B4-BE49-F238E27FC236}">
                <a16:creationId xmlns:a16="http://schemas.microsoft.com/office/drawing/2014/main" id="{330A5BA4-3349-B161-2A5E-4C73FD39373C}"/>
              </a:ext>
            </a:extLst>
          </p:cNvPr>
          <p:cNvSpPr txBox="1"/>
          <p:nvPr/>
        </p:nvSpPr>
        <p:spPr bwMode="auto">
          <a:xfrm>
            <a:off x="928310" y="5701323"/>
            <a:ext cx="6812042" cy="369332"/>
          </a:xfrm>
          <a:prstGeom prst="rect">
            <a:avLst/>
          </a:prstGeom>
          <a:noFill/>
          <a:ln w="9525">
            <a:noFill/>
            <a:miter lim="800000"/>
            <a:headEnd/>
            <a:tailEnd/>
          </a:ln>
        </p:spPr>
        <p:txBody>
          <a:bodyPr wrap="square">
            <a:spAutoFit/>
          </a:bodyPr>
          <a:lstStyle/>
          <a:p>
            <a:r>
              <a:rPr lang="en-TW" sz="1800">
                <a:latin typeface="Times New Roman" pitchFamily="18" charset="0"/>
                <a:cs typeface="Times New Roman" pitchFamily="18" charset="0"/>
              </a:rPr>
              <a:t>本徵</a:t>
            </a:r>
            <a:r>
              <a:rPr lang="en-GB" sz="1800" dirty="0" err="1">
                <a:latin typeface="Times New Roman" pitchFamily="18" charset="0"/>
                <a:cs typeface="Times New Roman" pitchFamily="18" charset="0"/>
              </a:rPr>
              <a:t>向量可以取其實數部或虛數部都滿足</a:t>
            </a:r>
            <a:r>
              <a:rPr lang="en-TW" sz="1800">
                <a:cs typeface="Times New Roman" pitchFamily="18" charset="0"/>
              </a:rPr>
              <a:t>本徵</a:t>
            </a:r>
            <a:r>
              <a:rPr lang="en-GB" sz="1800" dirty="0" err="1">
                <a:cs typeface="Times New Roman" pitchFamily="18" charset="0"/>
              </a:rPr>
              <a:t>向量</a:t>
            </a:r>
            <a:r>
              <a:rPr lang="en-TW" sz="1800">
                <a:cs typeface="Times New Roman" pitchFamily="18" charset="0"/>
              </a:rPr>
              <a:t>方程式</a:t>
            </a:r>
            <a:r>
              <a:rPr lang="en-TW" sz="1800">
                <a:latin typeface="Times New Roman" pitchFamily="18" charset="0"/>
                <a:cs typeface="Times New Roman" pitchFamily="18" charset="0"/>
              </a:rPr>
              <a:t>：</a:t>
            </a:r>
            <a:endParaRPr lang="en-TW" sz="1800" dirty="0"/>
          </a:p>
        </p:txBody>
      </p:sp>
      <mc:AlternateContent xmlns:mc="http://schemas.openxmlformats.org/markup-compatibility/2006" xmlns:a14="http://schemas.microsoft.com/office/drawing/2010/main">
        <mc:Choice Requires="a14">
          <p:sp>
            <p:nvSpPr>
              <p:cNvPr id="23" name="文字方塊 3">
                <a:extLst>
                  <a:ext uri="{FF2B5EF4-FFF2-40B4-BE49-F238E27FC236}">
                    <a16:creationId xmlns:a16="http://schemas.microsoft.com/office/drawing/2014/main" id="{7E2E23BB-4784-087A-7B7E-6C10C5CDDF82}"/>
                  </a:ext>
                </a:extLst>
              </p:cNvPr>
              <p:cNvSpPr txBox="1"/>
              <p:nvPr/>
            </p:nvSpPr>
            <p:spPr bwMode="auto">
              <a:xfrm>
                <a:off x="928310" y="513689"/>
                <a:ext cx="7118808" cy="1986057"/>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1800" b="0" i="1" smtClean="0">
                              <a:latin typeface="Cambria Math" panose="02040503050406030204" pitchFamily="18" charset="0"/>
                            </a:rPr>
                          </m:ctrlPr>
                        </m:sSubSup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rPr>
                            <m:t>0</m:t>
                          </m:r>
                        </m:sub>
                        <m:sup>
                          <m:r>
                            <a:rPr lang="en-US" altLang="zh-TW" sz="1800" b="0" i="1" smtClean="0">
                              <a:latin typeface="Cambria Math" panose="02040503050406030204" pitchFamily="18" charset="0"/>
                            </a:rPr>
                            <m:t>2</m:t>
                          </m:r>
                        </m:sup>
                      </m:sSubSup>
                      <m:r>
                        <a:rPr lang="en-US" altLang="zh-TW" sz="1800" b="1" i="1" smtClean="0">
                          <a:latin typeface="Cambria Math" panose="02040503050406030204" pitchFamily="18" charset="0"/>
                          <a:ea typeface="Cambria Math" panose="02040503050406030204" pitchFamily="18" charset="0"/>
                        </a:rPr>
                        <m:t>∙</m:t>
                      </m:r>
                      <m:d>
                        <m:dPr>
                          <m:ctrlPr>
                            <a:rPr lang="en-US" altLang="zh-TW" sz="1800" b="1" i="1" smtClean="0">
                              <a:latin typeface="Cambria Math" panose="02040503050406030204" pitchFamily="18" charset="0"/>
                              <a:ea typeface="Cambria Math" panose="02040503050406030204" pitchFamily="18" charset="0"/>
                            </a:rPr>
                          </m:ctrlPr>
                        </m:dPr>
                        <m:e>
                          <m:m>
                            <m:mPr>
                              <m:mcs>
                                <m:mc>
                                  <m:mcPr>
                                    <m:count m:val="2"/>
                                    <m:mcJc m:val="center"/>
                                  </m:mcPr>
                                </m:mc>
                              </m:mcs>
                              <m:ctrlPr>
                                <a:rPr lang="en-US" altLang="zh-TW" sz="1800" i="1" smtClean="0">
                                  <a:latin typeface="Cambria Math" panose="02040503050406030204" pitchFamily="18" charset="0"/>
                                  <a:ea typeface="Cambria Math" panose="02040503050406030204" pitchFamily="18" charset="0"/>
                                </a:rPr>
                              </m:ctrlPr>
                            </m:mPr>
                            <m:mr>
                              <m:e>
                                <m:m>
                                  <m:mPr>
                                    <m:mcs>
                                      <m:mc>
                                        <m:mcPr>
                                          <m:count m:val="3"/>
                                          <m:mcJc m:val="center"/>
                                        </m:mcPr>
                                      </m:mc>
                                    </m:mcs>
                                    <m:ctrlPr>
                                      <a:rPr lang="en-US" altLang="zh-TW" sz="1800" i="1" smtClean="0">
                                        <a:latin typeface="Cambria Math" panose="02040503050406030204" pitchFamily="18" charset="0"/>
                                        <a:ea typeface="Cambria Math" panose="02040503050406030204" pitchFamily="18" charset="0"/>
                                      </a:rPr>
                                    </m:ctrlPr>
                                  </m:mPr>
                                  <m:mr>
                                    <m:e>
                                      <m:r>
                                        <m:rPr>
                                          <m:brk m:alnAt="7"/>
                                        </m:rP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2</m:t>
                                      </m:r>
                                    </m:e>
                                    <m:e>
                                      <m:r>
                                        <a:rPr lang="en-US" altLang="zh-TW" sz="1800" i="1" smtClean="0">
                                          <a:latin typeface="Cambria Math" panose="02040503050406030204" pitchFamily="18" charset="0"/>
                                          <a:ea typeface="Cambria Math" panose="02040503050406030204" pitchFamily="18" charset="0"/>
                                        </a:rPr>
                                        <m:t>⋯</m:t>
                                      </m:r>
                                    </m:e>
                                    <m:e>
                                      <m:r>
                                        <a:rPr lang="en-US" altLang="zh-TW" sz="1800" b="0" i="1" smtClean="0">
                                          <a:latin typeface="Cambria Math" panose="02040503050406030204" pitchFamily="18" charset="0"/>
                                          <a:ea typeface="Cambria Math" panose="02040503050406030204" pitchFamily="18" charset="0"/>
                                        </a:rPr>
                                        <m:t>0</m:t>
                                      </m:r>
                                    </m:e>
                                  </m:mr>
                                  <m:mr>
                                    <m:e>
                                      <m:r>
                                        <a:rPr lang="en-US" altLang="zh-TW" sz="1800" i="1" smtClean="0">
                                          <a:latin typeface="Cambria Math" panose="02040503050406030204" pitchFamily="18" charset="0"/>
                                          <a:ea typeface="Cambria Math" panose="02040503050406030204" pitchFamily="18" charset="0"/>
                                        </a:rPr>
                                        <m:t>⋮</m:t>
                                      </m:r>
                                    </m:e>
                                    <m:e>
                                      <m:r>
                                        <a:rPr lang="en-US" altLang="zh-TW" sz="1800" i="1" smtClean="0">
                                          <a:latin typeface="Cambria Math" panose="02040503050406030204" pitchFamily="18" charset="0"/>
                                          <a:ea typeface="Cambria Math" panose="02040503050406030204" pitchFamily="18" charset="0"/>
                                        </a:rPr>
                                        <m:t>⋱</m:t>
                                      </m:r>
                                    </m:e>
                                    <m:e>
                                      <m:r>
                                        <a:rPr lang="en-US" altLang="zh-TW" sz="1800" b="0" i="1" smtClean="0">
                                          <a:latin typeface="Cambria Math" panose="02040503050406030204" pitchFamily="18" charset="0"/>
                                          <a:ea typeface="Cambria Math" panose="02040503050406030204" pitchFamily="18" charset="0"/>
                                        </a:rPr>
                                        <m:t>1</m:t>
                                      </m:r>
                                    </m:e>
                                  </m:mr>
                                  <m:mr>
                                    <m:e>
                                      <m:r>
                                        <a:rPr lang="en-US" altLang="zh-TW" sz="1800" b="0" i="1" smtClean="0">
                                          <a:latin typeface="Cambria Math" panose="02040503050406030204" pitchFamily="18" charset="0"/>
                                          <a:ea typeface="Cambria Math" panose="02040503050406030204" pitchFamily="18" charset="0"/>
                                        </a:rPr>
                                        <m:t>0</m:t>
                                      </m:r>
                                    </m:e>
                                    <m:e>
                                      <m:r>
                                        <a:rPr lang="en-US" altLang="zh-TW" sz="1800" b="0" i="1" smtClean="0">
                                          <a:latin typeface="Cambria Math" panose="02040503050406030204" pitchFamily="18" charset="0"/>
                                          <a:ea typeface="Cambria Math" panose="02040503050406030204" pitchFamily="18" charset="0"/>
                                        </a:rPr>
                                        <m:t>1</m:t>
                                      </m:r>
                                    </m:e>
                                    <m:e>
                                      <m:r>
                                        <a:rPr lang="en-US" altLang="zh-TW" sz="1800" b="0" i="1" smtClean="0">
                                          <a:latin typeface="Cambria Math" panose="02040503050406030204" pitchFamily="18" charset="0"/>
                                          <a:ea typeface="Cambria Math" panose="02040503050406030204" pitchFamily="18" charset="0"/>
                                        </a:rPr>
                                        <m:t>−2</m:t>
                                      </m:r>
                                    </m:e>
                                  </m:mr>
                                </m:m>
                              </m:e>
                              <m:e>
                                <m:m>
                                  <m:mPr>
                                    <m:mcs>
                                      <m:mc>
                                        <m:mcPr>
                                          <m:count m:val="3"/>
                                          <m:mcJc m:val="center"/>
                                        </m:mcPr>
                                      </m:mc>
                                    </m:mcs>
                                    <m:ctrlPr>
                                      <a:rPr lang="en-US" altLang="zh-TW" sz="1800" i="1" smtClean="0">
                                        <a:latin typeface="Cambria Math" panose="02040503050406030204" pitchFamily="18" charset="0"/>
                                        <a:ea typeface="Cambria Math" panose="02040503050406030204" pitchFamily="18" charset="0"/>
                                      </a:rPr>
                                    </m:ctrlPr>
                                  </m:mPr>
                                  <m:mr>
                                    <m:e>
                                      <m:r>
                                        <m:rPr>
                                          <m:brk m:alnAt="7"/>
                                        </m:rPr>
                                        <a:rPr lang="en-US" altLang="zh-TW" sz="1800" b="0" i="1" smtClean="0">
                                          <a:latin typeface="Cambria Math" panose="02040503050406030204" pitchFamily="18" charset="0"/>
                                          <a:ea typeface="Cambria Math" panose="02040503050406030204" pitchFamily="18" charset="0"/>
                                        </a:rPr>
                                        <m:t>0</m:t>
                                      </m:r>
                                    </m:e>
                                    <m:e>
                                      <m:r>
                                        <a:rPr lang="en-US" altLang="zh-TW" sz="1800" b="0" i="1" smtClean="0">
                                          <a:latin typeface="Cambria Math" panose="02040503050406030204" pitchFamily="18" charset="0"/>
                                          <a:ea typeface="Cambria Math" panose="02040503050406030204" pitchFamily="18" charset="0"/>
                                        </a:rPr>
                                        <m:t>0</m:t>
                                      </m:r>
                                    </m:e>
                                    <m:e>
                                      <m:r>
                                        <a:rPr lang="en-US" altLang="zh-TW" sz="1800" i="1" smtClean="0">
                                          <a:latin typeface="Cambria Math" panose="02040503050406030204" pitchFamily="18" charset="0"/>
                                          <a:ea typeface="Cambria Math" panose="02040503050406030204" pitchFamily="18" charset="0"/>
                                        </a:rPr>
                                        <m:t>⋯</m:t>
                                      </m:r>
                                    </m:e>
                                  </m:mr>
                                  <m:mr>
                                    <m:e>
                                      <m:r>
                                        <a:rPr lang="en-US" altLang="zh-TW" sz="1800" b="0" i="1" smtClean="0">
                                          <a:latin typeface="Cambria Math" panose="02040503050406030204" pitchFamily="18" charset="0"/>
                                          <a:ea typeface="Cambria Math" panose="02040503050406030204" pitchFamily="18" charset="0"/>
                                        </a:rPr>
                                        <m:t>0</m:t>
                                      </m:r>
                                    </m:e>
                                    <m:e>
                                      <m:r>
                                        <a:rPr lang="en-US" altLang="zh-TW" sz="1800" b="0" i="1" smtClean="0">
                                          <a:latin typeface="Cambria Math" panose="02040503050406030204" pitchFamily="18" charset="0"/>
                                          <a:ea typeface="Cambria Math" panose="02040503050406030204" pitchFamily="18" charset="0"/>
                                        </a:rPr>
                                        <m:t>0</m:t>
                                      </m:r>
                                    </m:e>
                                    <m:e>
                                      <m:r>
                                        <a:rPr lang="en-US" altLang="zh-TW" sz="1800" i="1" smtClean="0">
                                          <a:latin typeface="Cambria Math" panose="02040503050406030204" pitchFamily="18" charset="0"/>
                                          <a:ea typeface="Cambria Math" panose="02040503050406030204" pitchFamily="18" charset="0"/>
                                        </a:rPr>
                                        <m:t>⋯</m:t>
                                      </m:r>
                                    </m:e>
                                  </m:mr>
                                  <m:mr>
                                    <m:e>
                                      <m:r>
                                        <a:rPr lang="en-US" altLang="zh-TW" sz="1800" b="0" i="1" smtClean="0">
                                          <a:latin typeface="Cambria Math" panose="02040503050406030204" pitchFamily="18" charset="0"/>
                                          <a:ea typeface="Cambria Math" panose="02040503050406030204" pitchFamily="18" charset="0"/>
                                        </a:rPr>
                                        <m:t>1</m:t>
                                      </m:r>
                                    </m:e>
                                    <m:e>
                                      <m:r>
                                        <a:rPr lang="en-US" altLang="zh-TW" sz="1800" b="0" i="1" smtClean="0">
                                          <a:latin typeface="Cambria Math" panose="02040503050406030204" pitchFamily="18" charset="0"/>
                                          <a:ea typeface="Cambria Math" panose="02040503050406030204" pitchFamily="18" charset="0"/>
                                        </a:rPr>
                                        <m:t>0</m:t>
                                      </m:r>
                                    </m:e>
                                    <m:e>
                                      <m:r>
                                        <a:rPr lang="en-US" altLang="zh-TW" sz="1800" i="1" smtClean="0">
                                          <a:latin typeface="Cambria Math" panose="02040503050406030204" pitchFamily="18" charset="0"/>
                                          <a:ea typeface="Cambria Math" panose="02040503050406030204" pitchFamily="18" charset="0"/>
                                        </a:rPr>
                                        <m:t>⋯</m:t>
                                      </m:r>
                                    </m:e>
                                  </m:mr>
                                </m:m>
                              </m:e>
                            </m:mr>
                            <m:mr>
                              <m:e>
                                <m:m>
                                  <m:mPr>
                                    <m:mcs>
                                      <m:mc>
                                        <m:mcPr>
                                          <m:count m:val="3"/>
                                          <m:mcJc m:val="center"/>
                                        </m:mcPr>
                                      </m:mc>
                                    </m:mcs>
                                    <m:ctrlPr>
                                      <a:rPr lang="en-US" altLang="zh-TW" sz="1800" i="1" smtClean="0">
                                        <a:latin typeface="Cambria Math" panose="02040503050406030204" pitchFamily="18" charset="0"/>
                                        <a:ea typeface="Cambria Math" panose="02040503050406030204" pitchFamily="18" charset="0"/>
                                      </a:rPr>
                                    </m:ctrlPr>
                                  </m:mPr>
                                  <m:mr>
                                    <m:e>
                                      <m:r>
                                        <m:rPr>
                                          <m:brk m:alnAt="7"/>
                                        </m:rPr>
                                        <a:rPr lang="en-US" altLang="zh-TW" sz="1800" b="0" i="1" smtClean="0">
                                          <a:latin typeface="Cambria Math" panose="02040503050406030204" pitchFamily="18" charset="0"/>
                                          <a:ea typeface="Cambria Math" panose="02040503050406030204" pitchFamily="18" charset="0"/>
                                        </a:rPr>
                                        <m:t>0</m:t>
                                      </m:r>
                                    </m:e>
                                    <m:e>
                                      <m:r>
                                        <a:rPr lang="en-US" altLang="zh-TW" sz="1800" b="0" i="1" smtClean="0">
                                          <a:latin typeface="Cambria Math" panose="02040503050406030204" pitchFamily="18" charset="0"/>
                                          <a:ea typeface="Cambria Math" panose="02040503050406030204" pitchFamily="18" charset="0"/>
                                        </a:rPr>
                                        <m:t>0</m:t>
                                      </m:r>
                                    </m:e>
                                    <m:e>
                                      <m:r>
                                        <a:rPr lang="en-US" altLang="zh-TW" sz="1800" b="0" i="1" smtClean="0">
                                          <a:latin typeface="Cambria Math" panose="02040503050406030204" pitchFamily="18" charset="0"/>
                                          <a:ea typeface="Cambria Math" panose="02040503050406030204" pitchFamily="18" charset="0"/>
                                        </a:rPr>
                                        <m:t>1</m:t>
                                      </m:r>
                                    </m:e>
                                  </m:mr>
                                  <m:mr>
                                    <m:e>
                                      <m:r>
                                        <a:rPr lang="en-US" altLang="zh-TW" sz="1800" b="0" i="1" smtClean="0">
                                          <a:latin typeface="Cambria Math" panose="02040503050406030204" pitchFamily="18" charset="0"/>
                                          <a:ea typeface="Cambria Math" panose="02040503050406030204" pitchFamily="18" charset="0"/>
                                        </a:rPr>
                                        <m:t>0</m:t>
                                      </m:r>
                                    </m:e>
                                    <m:e>
                                      <m:r>
                                        <a:rPr lang="en-US" altLang="zh-TW" sz="1800" b="0" i="1" smtClean="0">
                                          <a:latin typeface="Cambria Math" panose="02040503050406030204" pitchFamily="18" charset="0"/>
                                          <a:ea typeface="Cambria Math" panose="02040503050406030204" pitchFamily="18" charset="0"/>
                                        </a:rPr>
                                        <m:t>0</m:t>
                                      </m:r>
                                    </m:e>
                                    <m:e>
                                      <m:r>
                                        <a:rPr lang="en-US" altLang="zh-TW" sz="1800" b="0" i="1" smtClean="0">
                                          <a:latin typeface="Cambria Math" panose="02040503050406030204" pitchFamily="18" charset="0"/>
                                          <a:ea typeface="Cambria Math" panose="02040503050406030204" pitchFamily="18" charset="0"/>
                                        </a:rPr>
                                        <m:t>0</m:t>
                                      </m:r>
                                    </m:e>
                                  </m:mr>
                                  <m:mr>
                                    <m:e>
                                      <m:r>
                                        <a:rPr lang="en-US" altLang="zh-TW" sz="1800" i="1" smtClean="0">
                                          <a:latin typeface="Cambria Math" panose="02040503050406030204" pitchFamily="18" charset="0"/>
                                          <a:ea typeface="Cambria Math" panose="02040503050406030204" pitchFamily="18" charset="0"/>
                                        </a:rPr>
                                        <m:t>⋮</m:t>
                                      </m:r>
                                    </m:e>
                                    <m:e>
                                      <m:r>
                                        <a:rPr lang="en-US" altLang="zh-TW" sz="1800" i="1" smtClean="0">
                                          <a:latin typeface="Cambria Math" panose="02040503050406030204" pitchFamily="18" charset="0"/>
                                          <a:ea typeface="Cambria Math" panose="02040503050406030204" pitchFamily="18" charset="0"/>
                                        </a:rPr>
                                        <m:t>⋮</m:t>
                                      </m:r>
                                    </m:e>
                                    <m:e>
                                      <m:r>
                                        <a:rPr lang="en-US" altLang="zh-TW" sz="1800" i="1">
                                          <a:latin typeface="Cambria Math" panose="02040503050406030204" pitchFamily="18" charset="0"/>
                                          <a:ea typeface="Cambria Math" panose="02040503050406030204" pitchFamily="18" charset="0"/>
                                        </a:rPr>
                                        <m:t>⋮</m:t>
                                      </m:r>
                                    </m:e>
                                  </m:mr>
                                </m:m>
                              </m:e>
                              <m:e>
                                <m:m>
                                  <m:mPr>
                                    <m:mcs>
                                      <m:mc>
                                        <m:mcPr>
                                          <m:count m:val="3"/>
                                          <m:mcJc m:val="center"/>
                                        </m:mcPr>
                                      </m:mc>
                                    </m:mcs>
                                    <m:ctrlPr>
                                      <a:rPr lang="en-US" altLang="zh-TW" sz="1800" i="1" smtClean="0">
                                        <a:latin typeface="Cambria Math" panose="02040503050406030204" pitchFamily="18" charset="0"/>
                                        <a:ea typeface="Cambria Math" panose="02040503050406030204" pitchFamily="18" charset="0"/>
                                      </a:rPr>
                                    </m:ctrlPr>
                                  </m:mPr>
                                  <m:mr>
                                    <m:e>
                                      <m:r>
                                        <m:rPr>
                                          <m:brk m:alnAt="7"/>
                                        </m:rP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2</m:t>
                                      </m:r>
                                    </m:e>
                                    <m:e>
                                      <m:r>
                                        <a:rPr lang="en-US" altLang="zh-TW" sz="1800" b="0" i="1" smtClean="0">
                                          <a:latin typeface="Cambria Math" panose="02040503050406030204" pitchFamily="18" charset="0"/>
                                          <a:ea typeface="Cambria Math" panose="02040503050406030204" pitchFamily="18" charset="0"/>
                                        </a:rPr>
                                        <m:t>1</m:t>
                                      </m:r>
                                    </m:e>
                                    <m:e>
                                      <m:r>
                                        <a:rPr lang="en-US" altLang="zh-TW" sz="1800" i="1" smtClean="0">
                                          <a:latin typeface="Cambria Math" panose="02040503050406030204" pitchFamily="18" charset="0"/>
                                          <a:ea typeface="Cambria Math" panose="02040503050406030204" pitchFamily="18" charset="0"/>
                                        </a:rPr>
                                        <m:t>⋯</m:t>
                                      </m:r>
                                    </m:e>
                                  </m:mr>
                                  <m:mr>
                                    <m:e>
                                      <m:r>
                                        <a:rPr lang="en-US" altLang="zh-TW" sz="1800" b="0" i="1" smtClean="0">
                                          <a:latin typeface="Cambria Math" panose="02040503050406030204" pitchFamily="18" charset="0"/>
                                          <a:ea typeface="Cambria Math" panose="02040503050406030204" pitchFamily="18" charset="0"/>
                                        </a:rPr>
                                        <m:t>1</m:t>
                                      </m:r>
                                    </m:e>
                                    <m:e>
                                      <m:r>
                                        <a:rPr lang="en-US" altLang="zh-TW" sz="1800" b="0" i="1" smtClean="0">
                                          <a:latin typeface="Cambria Math" panose="02040503050406030204" pitchFamily="18" charset="0"/>
                                          <a:ea typeface="Cambria Math" panose="02040503050406030204" pitchFamily="18" charset="0"/>
                                        </a:rPr>
                                        <m:t>−2</m:t>
                                      </m:r>
                                    </m:e>
                                    <m:e>
                                      <m:r>
                                        <a:rPr lang="en-US" altLang="zh-TW" sz="1800" i="1" smtClean="0">
                                          <a:latin typeface="Cambria Math" panose="02040503050406030204" pitchFamily="18" charset="0"/>
                                          <a:ea typeface="Cambria Math" panose="02040503050406030204" pitchFamily="18" charset="0"/>
                                        </a:rPr>
                                        <m:t>⋯</m:t>
                                      </m:r>
                                    </m:e>
                                  </m:mr>
                                  <m:mr>
                                    <m:e>
                                      <m:r>
                                        <a:rPr lang="en-US" altLang="zh-TW" sz="1800" i="1">
                                          <a:latin typeface="Cambria Math" panose="02040503050406030204" pitchFamily="18" charset="0"/>
                                          <a:ea typeface="Cambria Math" panose="02040503050406030204" pitchFamily="18" charset="0"/>
                                        </a:rPr>
                                        <m:t>⋮</m:t>
                                      </m:r>
                                    </m:e>
                                    <m:e>
                                      <m:r>
                                        <a:rPr lang="en-US" altLang="zh-TW" sz="1800" i="1" smtClean="0">
                                          <a:latin typeface="Cambria Math" panose="02040503050406030204" pitchFamily="18" charset="0"/>
                                          <a:ea typeface="Cambria Math" panose="02040503050406030204" pitchFamily="18" charset="0"/>
                                        </a:rPr>
                                        <m:t>⋮</m:t>
                                      </m:r>
                                    </m:e>
                                    <m:e>
                                      <m:r>
                                        <a:rPr lang="en-US" altLang="zh-TW" sz="1800" i="1" smtClean="0">
                                          <a:latin typeface="Cambria Math" panose="02040503050406030204" pitchFamily="18" charset="0"/>
                                          <a:ea typeface="Cambria Math" panose="02040503050406030204" pitchFamily="18" charset="0"/>
                                        </a:rPr>
                                        <m:t>⋱</m:t>
                                      </m:r>
                                    </m:e>
                                  </m:mr>
                                </m:m>
                              </m:e>
                            </m:mr>
                          </m:m>
                        </m:e>
                      </m:d>
                      <m:d>
                        <m:dPr>
                          <m:ctrlPr>
                            <a:rPr lang="en-TW" sz="1800" i="1" smtClean="0">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sup>
                                      </m:sSup>
                                    </m:e>
                                  </m:mr>
                                  <m:mr>
                                    <m:e>
                                      <m:m>
                                        <m:mPr>
                                          <m:mcs>
                                            <m:mc>
                                              <m:mcPr>
                                                <m:count m:val="1"/>
                                                <m:mcJc m:val="center"/>
                                              </m:mcPr>
                                            </m:mc>
                                          </m:mcs>
                                          <m:ctrlPr>
                                            <a:rPr lang="en-TW" sz="1800" i="1">
                                              <a:latin typeface="Cambria Math" panose="02040503050406030204" pitchFamily="18" charset="0"/>
                                              <a:ea typeface="Cambria Math" panose="02040503050406030204" pitchFamily="18" charset="0"/>
                                              <a:cs typeface="Times New Roman" pitchFamily="18" charset="0"/>
                                            </a:rPr>
                                          </m:ctrlPr>
                                        </m:mPr>
                                        <m:mr>
                                          <m:e>
                                            <m:r>
                                              <m:rPr>
                                                <m:brk m:alnAt="7"/>
                                              </m:rPr>
                                              <a:rPr lang="en-TW" sz="1800" i="1" smtClean="0">
                                                <a:latin typeface="Cambria Math" panose="02040503050406030204" pitchFamily="18" charset="0"/>
                                                <a:ea typeface="Cambria Math" panose="02040503050406030204" pitchFamily="18" charset="0"/>
                                                <a:cs typeface="Times New Roman" pitchFamily="18" charset="0"/>
                                              </a:rPr>
                                              <m:t>⋮</m:t>
                                            </m:r>
                                          </m:e>
                                        </m:m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d>
                                                  <m:dPr>
                                                    <m:ctrlPr>
                                                      <a:rPr lang="en-US" sz="1800" i="1">
                                                        <a:latin typeface="Cambria Math" panose="02040503050406030204" pitchFamily="18" charset="0"/>
                                                        <a:ea typeface="Cambria Math" panose="02040503050406030204" pitchFamily="18" charset="0"/>
                                                        <a:cs typeface="Times New Roman" pitchFamily="18" charset="0"/>
                                                      </a:rPr>
                                                    </m:ctrlPr>
                                                  </m:dPr>
                                                  <m:e>
                                                    <m:r>
                                                      <a:rPr lang="en-US" sz="1800" i="1">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−1</m:t>
                                                    </m:r>
                                                  </m:e>
                                                </m:d>
                                                <m:r>
                                                  <a:rPr lang="en-US" sz="1800" i="1">
                                                    <a:latin typeface="Cambria Math" panose="02040503050406030204" pitchFamily="18" charset="0"/>
                                                    <a:ea typeface="Cambria Math" panose="02040503050406030204" pitchFamily="18" charset="0"/>
                                                    <a:cs typeface="Times New Roman" pitchFamily="18" charset="0"/>
                                                  </a:rPr>
                                                  <m:t>𝑘</m:t>
                                                </m:r>
                                              </m:sup>
                                            </m:sSup>
                                          </m:e>
                                        </m:mr>
                                      </m:m>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r>
                                            <a:rPr lang="en-US" sz="1800" i="1">
                                              <a:latin typeface="Cambria Math" panose="02040503050406030204" pitchFamily="18" charset="0"/>
                                              <a:ea typeface="Cambria Math" panose="02040503050406030204" pitchFamily="18" charset="0"/>
                                              <a:cs typeface="Times New Roman" pitchFamily="18" charset="0"/>
                                            </a:rPr>
                                            <m:t>𝑗𝑘</m:t>
                                          </m:r>
                                        </m:sup>
                                      </m:sSup>
                                    </m:e>
                                  </m:mr>
                                  <m:m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d>
                                                        <m:dPr>
                                                          <m:ctrlPr>
                                                            <a:rPr lang="en-US" sz="1800" i="1">
                                                              <a:latin typeface="Cambria Math" panose="02040503050406030204" pitchFamily="18" charset="0"/>
                                                              <a:ea typeface="Cambria Math" panose="02040503050406030204" pitchFamily="18" charset="0"/>
                                                              <a:cs typeface="Times New Roman" pitchFamily="18" charset="0"/>
                                                            </a:rPr>
                                                          </m:ctrlPr>
                                                        </m:dPr>
                                                        <m:e>
                                                          <m:r>
                                                            <a:rPr lang="en-US" sz="1800" i="1">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+1</m:t>
                                                          </m:r>
                                                        </m:e>
                                                      </m:d>
                                                      <m:r>
                                                        <a:rPr lang="en-US" sz="1800" i="1">
                                                          <a:latin typeface="Cambria Math" panose="02040503050406030204" pitchFamily="18" charset="0"/>
                                                          <a:ea typeface="Cambria Math" panose="02040503050406030204" pitchFamily="18" charset="0"/>
                                                          <a:cs typeface="Times New Roman" pitchFamily="18" charset="0"/>
                                                        </a:rPr>
                                                        <m:t>𝑘</m:t>
                                                      </m:r>
                                                    </m:sup>
                                                  </m:sSup>
                                                </m:e>
                                              </m:m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
                                          </m:e>
                                        </m:m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𝑛</m:t>
                                                </m:r>
                                              </m:sup>
                                            </m:sSup>
                                          </m:e>
                                        </m:mr>
                                      </m:m>
                                    </m:e>
                                  </m:mr>
                                </m:m>
                              </m:e>
                            </m:mr>
                          </m:m>
                        </m:e>
                      </m:d>
                      <m:r>
                        <a:rPr lang="en-US" sz="1800" b="0" i="1" smtClean="0">
                          <a:latin typeface="Cambria Math" panose="02040503050406030204" pitchFamily="18" charset="0"/>
                          <a:cs typeface="Times New Roman"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d>
                        <m:dPr>
                          <m:ctrlPr>
                            <a:rPr lang="en-TW" sz="1800" i="1">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sup>
                                      </m:sSup>
                                    </m:e>
                                  </m:mr>
                                  <m:mr>
                                    <m:e>
                                      <m:m>
                                        <m:mPr>
                                          <m:mcs>
                                            <m:mc>
                                              <m:mcPr>
                                                <m:count m:val="1"/>
                                                <m:mcJc m:val="center"/>
                                              </m:mcPr>
                                            </m:mc>
                                          </m:mcs>
                                          <m:ctrlPr>
                                            <a:rPr lang="en-TW" sz="1800" i="1">
                                              <a:latin typeface="Cambria Math" panose="02040503050406030204" pitchFamily="18" charset="0"/>
                                              <a:ea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d>
                                                  <m:dPr>
                                                    <m:ctrlPr>
                                                      <a:rPr lang="en-US" sz="1800" i="1">
                                                        <a:latin typeface="Cambria Math" panose="02040503050406030204" pitchFamily="18" charset="0"/>
                                                        <a:ea typeface="Cambria Math" panose="02040503050406030204" pitchFamily="18" charset="0"/>
                                                        <a:cs typeface="Times New Roman" pitchFamily="18" charset="0"/>
                                                      </a:rPr>
                                                    </m:ctrlPr>
                                                  </m:dPr>
                                                  <m:e>
                                                    <m:r>
                                                      <a:rPr lang="en-US" sz="1800" i="1">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−1</m:t>
                                                    </m:r>
                                                  </m:e>
                                                </m:d>
                                                <m:r>
                                                  <a:rPr lang="en-US" sz="1800" i="1">
                                                    <a:latin typeface="Cambria Math" panose="02040503050406030204" pitchFamily="18" charset="0"/>
                                                    <a:ea typeface="Cambria Math" panose="02040503050406030204" pitchFamily="18" charset="0"/>
                                                    <a:cs typeface="Times New Roman" pitchFamily="18" charset="0"/>
                                                  </a:rPr>
                                                  <m:t>𝑘</m:t>
                                                </m:r>
                                              </m:sup>
                                            </m:sSup>
                                          </m:e>
                                        </m:mr>
                                      </m:m>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r>
                                            <a:rPr lang="en-US" sz="1800" i="1">
                                              <a:latin typeface="Cambria Math" panose="02040503050406030204" pitchFamily="18" charset="0"/>
                                              <a:ea typeface="Cambria Math" panose="02040503050406030204" pitchFamily="18" charset="0"/>
                                              <a:cs typeface="Times New Roman" pitchFamily="18" charset="0"/>
                                            </a:rPr>
                                            <m:t>𝑗𝑘</m:t>
                                          </m:r>
                                        </m:sup>
                                      </m:sSup>
                                    </m:e>
                                  </m:mr>
                                  <m:m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d>
                                                        <m:dPr>
                                                          <m:ctrlPr>
                                                            <a:rPr lang="en-US" sz="1800" i="1">
                                                              <a:latin typeface="Cambria Math" panose="02040503050406030204" pitchFamily="18" charset="0"/>
                                                              <a:ea typeface="Cambria Math" panose="02040503050406030204" pitchFamily="18" charset="0"/>
                                                              <a:cs typeface="Times New Roman" pitchFamily="18" charset="0"/>
                                                            </a:rPr>
                                                          </m:ctrlPr>
                                                        </m:dPr>
                                                        <m:e>
                                                          <m:r>
                                                            <a:rPr lang="en-US" sz="1800" i="1">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+1</m:t>
                                                          </m:r>
                                                        </m:e>
                                                      </m:d>
                                                      <m:r>
                                                        <a:rPr lang="en-US" sz="1800" i="1">
                                                          <a:latin typeface="Cambria Math" panose="02040503050406030204" pitchFamily="18" charset="0"/>
                                                          <a:ea typeface="Cambria Math" panose="02040503050406030204" pitchFamily="18" charset="0"/>
                                                          <a:cs typeface="Times New Roman" pitchFamily="18" charset="0"/>
                                                        </a:rPr>
                                                        <m:t>𝑘</m:t>
                                                      </m:r>
                                                    </m:sup>
                                                  </m:sSup>
                                                </m:e>
                                              </m:m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
                                          </m:e>
                                        </m:m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𝑛</m:t>
                                                </m:r>
                                              </m:sup>
                                            </m:sSup>
                                          </m:e>
                                        </m:mr>
                                      </m:m>
                                    </m:e>
                                  </m:mr>
                                </m:m>
                              </m:e>
                            </m:mr>
                          </m:m>
                        </m:e>
                      </m:d>
                    </m:oMath>
                  </m:oMathPara>
                </a14:m>
                <a:endParaRPr lang="zh-TW" altLang="en-US" sz="1800" b="1" i="1" dirty="0"/>
              </a:p>
            </p:txBody>
          </p:sp>
        </mc:Choice>
        <mc:Fallback xmlns="">
          <p:sp>
            <p:nvSpPr>
              <p:cNvPr id="23" name="文字方塊 3">
                <a:extLst>
                  <a:ext uri="{FF2B5EF4-FFF2-40B4-BE49-F238E27FC236}">
                    <a16:creationId xmlns:a16="http://schemas.microsoft.com/office/drawing/2014/main" id="{7E2E23BB-4784-087A-7B7E-6C10C5CDDF82}"/>
                  </a:ext>
                </a:extLst>
              </p:cNvPr>
              <p:cNvSpPr txBox="1">
                <a:spLocks noRot="1" noChangeAspect="1" noMove="1" noResize="1" noEditPoints="1" noAdjustHandles="1" noChangeArrowheads="1" noChangeShapeType="1" noTextEdit="1"/>
              </p:cNvSpPr>
              <p:nvPr/>
            </p:nvSpPr>
            <p:spPr bwMode="auto">
              <a:xfrm>
                <a:off x="928310" y="513689"/>
                <a:ext cx="7118808" cy="1986057"/>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28243E7-FD4F-4646-56D6-FABBF8732DD1}"/>
                  </a:ext>
                </a:extLst>
              </p:cNvPr>
              <p:cNvSpPr txBox="1"/>
              <p:nvPr/>
            </p:nvSpPr>
            <p:spPr bwMode="auto">
              <a:xfrm>
                <a:off x="3183660" y="4377673"/>
                <a:ext cx="2661370" cy="312650"/>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d>
                        <m:dPr>
                          <m:begChr m:val="["/>
                          <m:endChr m:val="]"/>
                          <m:ctrlPr>
                            <a:rPr lang="en-US" altLang="zh-TW" sz="1800" i="1" smtClean="0">
                              <a:latin typeface="Cambria Math" panose="02040503050406030204" pitchFamily="18" charset="0"/>
                            </a:rPr>
                          </m:ctrlPr>
                        </m:dP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𝑖𝑘</m:t>
                              </m:r>
                            </m:sup>
                          </m:sSup>
                          <m:r>
                            <a:rPr lang="en-US" sz="1800">
                              <a:latin typeface="Cambria Math" panose="02040503050406030204" pitchFamily="18" charset="0"/>
                              <a:cs typeface="Times New Roman" pitchFamily="18" charset="0"/>
                            </a:rPr>
                            <m:t>−2</m:t>
                          </m:r>
                          <m:r>
                            <a:rPr lang="en-US" sz="1800" i="1">
                              <a:latin typeface="Cambria Math" panose="02040503050406030204" pitchFamily="18" charset="0"/>
                              <a:ea typeface="Cambria Math" panose="02040503050406030204" pitchFamily="18" charset="0"/>
                              <a:cs typeface="Times New Roman" pitchFamily="18" charset="0"/>
                            </a:rPr>
                            <m:t>+</m:t>
                          </m:r>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sup>
                          </m:sSup>
                        </m:e>
                      </m:d>
                      <m:r>
                        <a:rPr lang="en-US" sz="1800" b="0" i="0" smtClean="0">
                          <a:latin typeface="Cambria Math" panose="02040503050406030204" pitchFamily="18" charset="0"/>
                          <a:cs typeface="Times New Roman"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oMath>
                  </m:oMathPara>
                </a14:m>
                <a:endParaRPr lang="en-TW" sz="1800" dirty="0">
                  <a:cs typeface="Times New Roman" pitchFamily="18" charset="0"/>
                </a:endParaRPr>
              </a:p>
            </p:txBody>
          </p:sp>
        </mc:Choice>
        <mc:Fallback xmlns="">
          <p:sp>
            <p:nvSpPr>
              <p:cNvPr id="27" name="TextBox 26">
                <a:extLst>
                  <a:ext uri="{FF2B5EF4-FFF2-40B4-BE49-F238E27FC236}">
                    <a16:creationId xmlns:a16="http://schemas.microsoft.com/office/drawing/2014/main" id="{D28243E7-FD4F-4646-56D6-FABBF8732DD1}"/>
                  </a:ext>
                </a:extLst>
              </p:cNvPr>
              <p:cNvSpPr txBox="1">
                <a:spLocks noRot="1" noChangeAspect="1" noMove="1" noResize="1" noEditPoints="1" noAdjustHandles="1" noChangeArrowheads="1" noChangeShapeType="1" noTextEdit="1"/>
              </p:cNvSpPr>
              <p:nvPr/>
            </p:nvSpPr>
            <p:spPr bwMode="auto">
              <a:xfrm>
                <a:off x="3183660" y="4377673"/>
                <a:ext cx="2661370" cy="312650"/>
              </a:xfrm>
              <a:prstGeom prst="rect">
                <a:avLst/>
              </a:prstGeom>
              <a:blipFill>
                <a:blip r:embed="rId10"/>
                <a:stretch>
                  <a:fillRect b="-7692"/>
                </a:stretch>
              </a:blipFill>
              <a:ln w="9525">
                <a:noFill/>
                <a:miter lim="800000"/>
                <a:headEnd/>
                <a:tailEnd/>
              </a:ln>
            </p:spPr>
            <p:txBody>
              <a:bodyPr/>
              <a:lstStyle/>
              <a:p>
                <a:r>
                  <a:rPr lang="en-US">
                    <a:noFill/>
                  </a:rPr>
                  <a:t> </a:t>
                </a:r>
              </a:p>
            </p:txBody>
          </p:sp>
        </mc:Fallback>
      </mc:AlternateContent>
      <p:sp>
        <p:nvSpPr>
          <p:cNvPr id="2" name="TextBox 1">
            <a:extLst>
              <a:ext uri="{FF2B5EF4-FFF2-40B4-BE49-F238E27FC236}">
                <a16:creationId xmlns:a16="http://schemas.microsoft.com/office/drawing/2014/main" id="{95123831-20DB-750D-7218-5C8B8179B22A}"/>
              </a:ext>
            </a:extLst>
          </p:cNvPr>
          <p:cNvSpPr txBox="1"/>
          <p:nvPr/>
        </p:nvSpPr>
        <p:spPr bwMode="auto">
          <a:xfrm>
            <a:off x="928310" y="6058031"/>
            <a:ext cx="6812042" cy="369332"/>
          </a:xfrm>
          <a:prstGeom prst="rect">
            <a:avLst/>
          </a:prstGeom>
          <a:noFill/>
          <a:ln w="9525">
            <a:noFill/>
            <a:miter lim="800000"/>
            <a:headEnd/>
            <a:tailEnd/>
          </a:ln>
        </p:spPr>
        <p:txBody>
          <a:bodyPr wrap="square">
            <a:spAutoFit/>
          </a:bodyPr>
          <a:lstStyle/>
          <a:p>
            <a:r>
              <a:rPr lang="en-GB" sz="1800" dirty="0" err="1">
                <a:latin typeface="Times New Roman" pitchFamily="18" charset="0"/>
                <a:cs typeface="Times New Roman" pitchFamily="18" charset="0"/>
              </a:rPr>
              <a:t>取其虛數部都滿足</a:t>
            </a:r>
            <a:r>
              <a:rPr lang="en-TW" sz="1800">
                <a:cs typeface="Times New Roman" pitchFamily="18" charset="0"/>
              </a:rPr>
              <a:t>本徵</a:t>
            </a:r>
            <a:r>
              <a:rPr lang="en-GB" sz="1800" dirty="0" err="1">
                <a:cs typeface="Times New Roman" pitchFamily="18" charset="0"/>
              </a:rPr>
              <a:t>向量</a:t>
            </a:r>
            <a:r>
              <a:rPr lang="en-TW" sz="1800">
                <a:cs typeface="Times New Roman" pitchFamily="18" charset="0"/>
              </a:rPr>
              <a:t>方程式</a:t>
            </a:r>
            <a:r>
              <a:rPr lang="en-TW" sz="1800">
                <a:latin typeface="Times New Roman" pitchFamily="18" charset="0"/>
                <a:cs typeface="Times New Roman" pitchFamily="18" charset="0"/>
              </a:rPr>
              <a:t>：</a:t>
            </a:r>
            <a:endParaRPr lang="en-TW" sz="18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AA622B-B678-F532-890E-C0FED5532B88}"/>
                  </a:ext>
                </a:extLst>
              </p:cNvPr>
              <p:cNvSpPr txBox="1"/>
              <p:nvPr/>
            </p:nvSpPr>
            <p:spPr bwMode="auto">
              <a:xfrm>
                <a:off x="3164403" y="5311123"/>
                <a:ext cx="3108575" cy="369332"/>
              </a:xfrm>
              <a:prstGeom prst="rect">
                <a:avLst/>
              </a:prstGeom>
              <a:noFill/>
              <a:ln w="9525">
                <a:noFill/>
                <a:miter lim="800000"/>
                <a:headEnd/>
                <a:tailEnd/>
              </a:ln>
            </p:spPr>
            <p:txBody>
              <a:bodyPr wrap="square">
                <a:spAutoFit/>
              </a:bodyPr>
              <a:lstStyle/>
              <a:p>
                <a:r>
                  <a:rPr lang="en-GB" sz="1800" dirty="0" err="1">
                    <a:cs typeface="Times New Roman" pitchFamily="18" charset="0"/>
                  </a:rPr>
                  <a:t>一個</a:t>
                </a:r>
                <a14:m>
                  <m:oMath xmlns:m="http://schemas.openxmlformats.org/officeDocument/2006/math">
                    <m:r>
                      <a:rPr lang="en-US" sz="1800" i="1">
                        <a:latin typeface="Cambria Math" panose="02040503050406030204" pitchFamily="18" charset="0"/>
                        <a:cs typeface="Times New Roman" pitchFamily="18" charset="0"/>
                      </a:rPr>
                      <m:t>𝑘</m:t>
                    </m:r>
                  </m:oMath>
                </a14:m>
                <a:r>
                  <a:rPr lang="en-GB" sz="1800" dirty="0" err="1">
                    <a:cs typeface="Times New Roman" pitchFamily="18" charset="0"/>
                  </a:rPr>
                  <a:t>對應一特定的</a:t>
                </a:r>
                <a:r>
                  <a:rPr lang="en-TW" sz="1800">
                    <a:cs typeface="Times New Roman" pitchFamily="18" charset="0"/>
                  </a:rPr>
                  <a:t>本徵值</a:t>
                </a:r>
                <a:r>
                  <a:rPr lang="en-GB" sz="1800" dirty="0">
                    <a:cs typeface="Times New Roman" pitchFamily="18" charset="0"/>
                  </a:rPr>
                  <a:t>。</a:t>
                </a:r>
                <a:endParaRPr lang="en-TW" sz="1800" dirty="0"/>
              </a:p>
            </p:txBody>
          </p:sp>
        </mc:Choice>
        <mc:Fallback xmlns="">
          <p:sp>
            <p:nvSpPr>
              <p:cNvPr id="5" name="TextBox 4">
                <a:extLst>
                  <a:ext uri="{FF2B5EF4-FFF2-40B4-BE49-F238E27FC236}">
                    <a16:creationId xmlns:a16="http://schemas.microsoft.com/office/drawing/2014/main" id="{49AA622B-B678-F532-890E-C0FED5532B88}"/>
                  </a:ext>
                </a:extLst>
              </p:cNvPr>
              <p:cNvSpPr txBox="1">
                <a:spLocks noRot="1" noChangeAspect="1" noMove="1" noResize="1" noEditPoints="1" noAdjustHandles="1" noChangeArrowheads="1" noChangeShapeType="1" noTextEdit="1"/>
              </p:cNvSpPr>
              <p:nvPr/>
            </p:nvSpPr>
            <p:spPr bwMode="auto">
              <a:xfrm>
                <a:off x="3164403" y="5311123"/>
                <a:ext cx="3108575" cy="369332"/>
              </a:xfrm>
              <a:prstGeom prst="rect">
                <a:avLst/>
              </a:prstGeom>
              <a:blipFill>
                <a:blip r:embed="rId11"/>
                <a:stretch>
                  <a:fillRect l="-1633" t="-6667" b="-2333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477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2" grpId="0"/>
      <p:bldP spid="15" grpId="0" animBg="1"/>
      <p:bldP spid="16" grpId="0"/>
      <p:bldP spid="17" grpId="0"/>
      <p:bldP spid="18" grpId="0" animBg="1"/>
      <p:bldP spid="19" grpId="0"/>
      <p:bldP spid="6" grpId="0"/>
      <p:bldP spid="27" grpId="0" animBg="1"/>
      <p:bldP spid="2"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48C2-B820-3452-91ED-EB3317E19D8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64A285-016D-DC81-D83A-09915D70E967}"/>
                  </a:ext>
                </a:extLst>
              </p:cNvPr>
              <p:cNvSpPr txBox="1"/>
              <p:nvPr/>
            </p:nvSpPr>
            <p:spPr bwMode="auto">
              <a:xfrm>
                <a:off x="865811" y="2251154"/>
                <a:ext cx="8278190" cy="369332"/>
              </a:xfrm>
              <a:prstGeom prst="rect">
                <a:avLst/>
              </a:prstGeom>
              <a:noFill/>
              <a:ln w="9525">
                <a:noFill/>
                <a:miter lim="800000"/>
                <a:headEnd/>
                <a:tailEnd/>
              </a:ln>
            </p:spPr>
            <p:txBody>
              <a:bodyPr wrap="square">
                <a:spAutoFit/>
              </a:bodyPr>
              <a:lstStyle/>
              <a:p>
                <a:r>
                  <a:rPr lang="en-US" sz="1800" dirty="0" err="1">
                    <a:cs typeface="Times New Roman" pitchFamily="18" charset="0"/>
                  </a:rPr>
                  <a:t>因矩陣</a:t>
                </a:r>
                <a14:m>
                  <m:oMath xmlns:m="http://schemas.openxmlformats.org/officeDocument/2006/math">
                    <m:r>
                      <a:rPr lang="en-US" altLang="zh-TW" sz="1800" b="1" i="1">
                        <a:latin typeface="Cambria Math"/>
                        <a:ea typeface="Cambria Math"/>
                      </a:rPr>
                      <m:t>𝑨</m:t>
                    </m:r>
                  </m:oMath>
                </a14:m>
                <a:r>
                  <a:rPr lang="en-US" sz="1800" dirty="0" err="1">
                    <a:cs typeface="Times New Roman" pitchFamily="18" charset="0"/>
                  </a:rPr>
                  <a:t>是實數矩陣</a:t>
                </a:r>
                <a:r>
                  <a:rPr lang="en-US" sz="1800" dirty="0">
                    <a:cs typeface="Times New Roman" pitchFamily="18" charset="0"/>
                  </a:rPr>
                  <a:t>，</a:t>
                </a:r>
                <a:r>
                  <a:rPr lang="en-TW" sz="1800">
                    <a:latin typeface="Times New Roman" pitchFamily="18" charset="0"/>
                    <a:cs typeface="Times New Roman" pitchFamily="18" charset="0"/>
                  </a:rPr>
                  <a:t>本徵</a:t>
                </a:r>
                <a:r>
                  <a:rPr lang="en-GB" sz="1800" dirty="0" err="1">
                    <a:latin typeface="Times New Roman" pitchFamily="18" charset="0"/>
                    <a:cs typeface="Times New Roman" pitchFamily="18" charset="0"/>
                  </a:rPr>
                  <a:t>向量</a:t>
                </a:r>
                <a14:m>
                  <m:oMath xmlns:m="http://schemas.openxmlformats.org/officeDocument/2006/math">
                    <m:r>
                      <a:rPr lang="en-US" sz="1800" b="1" i="1">
                        <a:latin typeface="Cambria Math" panose="02040503050406030204" pitchFamily="18" charset="0"/>
                      </a:rPr>
                      <m:t>𝒂</m:t>
                    </m:r>
                  </m:oMath>
                </a14:m>
                <a:r>
                  <a:rPr lang="en-GB" sz="1800" dirty="0">
                    <a:latin typeface="Times New Roman" pitchFamily="18" charset="0"/>
                    <a:cs typeface="Times New Roman" pitchFamily="18" charset="0"/>
                  </a:rPr>
                  <a:t>可取其實數部或虛數部都滿足</a:t>
                </a:r>
                <a:r>
                  <a:rPr lang="en-TW" sz="1800">
                    <a:cs typeface="Times New Roman" pitchFamily="18" charset="0"/>
                  </a:rPr>
                  <a:t>本徵</a:t>
                </a:r>
                <a:r>
                  <a:rPr lang="en-GB" sz="1800" dirty="0" err="1">
                    <a:cs typeface="Times New Roman" pitchFamily="18" charset="0"/>
                  </a:rPr>
                  <a:t>向量</a:t>
                </a:r>
                <a:r>
                  <a:rPr lang="en-TW" sz="1800">
                    <a:cs typeface="Times New Roman" pitchFamily="18" charset="0"/>
                  </a:rPr>
                  <a:t>方程式</a:t>
                </a:r>
                <a:r>
                  <a:rPr lang="en-TW" sz="1800">
                    <a:latin typeface="Times New Roman" pitchFamily="18" charset="0"/>
                    <a:cs typeface="Times New Roman" pitchFamily="18" charset="0"/>
                  </a:rPr>
                  <a:t>：</a:t>
                </a:r>
                <a:endParaRPr lang="en-TW" sz="1800" dirty="0"/>
              </a:p>
            </p:txBody>
          </p:sp>
        </mc:Choice>
        <mc:Fallback xmlns="">
          <p:sp>
            <p:nvSpPr>
              <p:cNvPr id="6" name="TextBox 5">
                <a:extLst>
                  <a:ext uri="{FF2B5EF4-FFF2-40B4-BE49-F238E27FC236}">
                    <a16:creationId xmlns:a16="http://schemas.microsoft.com/office/drawing/2014/main" id="{3B64A285-016D-DC81-D83A-09915D70E967}"/>
                  </a:ext>
                </a:extLst>
              </p:cNvPr>
              <p:cNvSpPr txBox="1">
                <a:spLocks noRot="1" noChangeAspect="1" noMove="1" noResize="1" noEditPoints="1" noAdjustHandles="1" noChangeArrowheads="1" noChangeShapeType="1" noTextEdit="1"/>
              </p:cNvSpPr>
              <p:nvPr/>
            </p:nvSpPr>
            <p:spPr bwMode="auto">
              <a:xfrm>
                <a:off x="865811" y="2251154"/>
                <a:ext cx="8278190" cy="369332"/>
              </a:xfrm>
              <a:prstGeom prst="rect">
                <a:avLst/>
              </a:prstGeom>
              <a:blipFill>
                <a:blip r:embed="rId2"/>
                <a:stretch>
                  <a:fillRect l="-613" t="-6667" r="-30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字方塊 3">
                <a:extLst>
                  <a:ext uri="{FF2B5EF4-FFF2-40B4-BE49-F238E27FC236}">
                    <a16:creationId xmlns:a16="http://schemas.microsoft.com/office/drawing/2014/main" id="{57497B56-6DFE-AD94-8AF1-69B9DDD8878E}"/>
                  </a:ext>
                </a:extLst>
              </p:cNvPr>
              <p:cNvSpPr txBox="1"/>
              <p:nvPr/>
            </p:nvSpPr>
            <p:spPr bwMode="auto">
              <a:xfrm>
                <a:off x="904930" y="199939"/>
                <a:ext cx="1969834" cy="1946302"/>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𝒂</m:t>
                      </m:r>
                      <m:r>
                        <a:rPr lang="en-US" sz="1800" i="1">
                          <a:latin typeface="Cambria Math" panose="02040503050406030204" pitchFamily="18" charset="0"/>
                        </a:rPr>
                        <m:t>=</m:t>
                      </m:r>
                      <m:d>
                        <m:dPr>
                          <m:ctrlPr>
                            <a:rPr lang="en-TW" sz="1800" i="1">
                              <a:latin typeface="Cambria Math" panose="02040503050406030204" pitchFamily="18" charset="0"/>
                              <a:cs typeface="Times New Roman" pitchFamily="18" charset="0"/>
                            </a:rPr>
                          </m:ctrlPr>
                        </m:dP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sup>
                                      </m:sSup>
                                    </m:e>
                                  </m:mr>
                                  <m:mr>
                                    <m:e>
                                      <m:m>
                                        <m:mPr>
                                          <m:mcs>
                                            <m:mc>
                                              <m:mcPr>
                                                <m:count m:val="1"/>
                                                <m:mcJc m:val="center"/>
                                              </m:mcPr>
                                            </m:mc>
                                          </m:mcs>
                                          <m:ctrlPr>
                                            <a:rPr lang="en-TW" sz="1800" i="1">
                                              <a:latin typeface="Cambria Math" panose="02040503050406030204" pitchFamily="18" charset="0"/>
                                              <a:ea typeface="Cambria Math" panose="02040503050406030204" pitchFamily="18" charset="0"/>
                                              <a:cs typeface="Times New Roman" pitchFamily="18" charset="0"/>
                                            </a:rPr>
                                          </m:ctrlPr>
                                        </m:mP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d>
                                                  <m:dPr>
                                                    <m:ctrlPr>
                                                      <a:rPr lang="en-US" sz="1800" i="1">
                                                        <a:latin typeface="Cambria Math" panose="02040503050406030204" pitchFamily="18" charset="0"/>
                                                        <a:ea typeface="Cambria Math" panose="02040503050406030204" pitchFamily="18" charset="0"/>
                                                        <a:cs typeface="Times New Roman" pitchFamily="18" charset="0"/>
                                                      </a:rPr>
                                                    </m:ctrlPr>
                                                  </m:dPr>
                                                  <m:e>
                                                    <m:r>
                                                      <a:rPr lang="en-US" sz="1800" i="1">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−1</m:t>
                                                    </m:r>
                                                  </m:e>
                                                </m:d>
                                                <m:r>
                                                  <a:rPr lang="en-US" sz="1800" i="1">
                                                    <a:latin typeface="Cambria Math" panose="02040503050406030204" pitchFamily="18" charset="0"/>
                                                    <a:ea typeface="Cambria Math" panose="02040503050406030204" pitchFamily="18" charset="0"/>
                                                    <a:cs typeface="Times New Roman" pitchFamily="18" charset="0"/>
                                                  </a:rPr>
                                                  <m:t>𝑘</m:t>
                                                </m:r>
                                              </m:sup>
                                            </m:sSup>
                                          </m:e>
                                        </m:mr>
                                      </m:m>
                                    </m:e>
                                  </m:mr>
                                </m:m>
                              </m:e>
                            </m:m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r>
                                            <a:rPr lang="en-US" sz="1800" i="1">
                                              <a:latin typeface="Cambria Math" panose="02040503050406030204" pitchFamily="18" charset="0"/>
                                              <a:ea typeface="Cambria Math" panose="02040503050406030204" pitchFamily="18" charset="0"/>
                                              <a:cs typeface="Times New Roman" pitchFamily="18" charset="0"/>
                                            </a:rPr>
                                            <m:t>𝑗𝑘</m:t>
                                          </m:r>
                                        </m:sup>
                                      </m:sSup>
                                    </m:e>
                                  </m:mr>
                                  <m:mr>
                                    <m:e>
                                      <m:m>
                                        <m:mPr>
                                          <m:mcs>
                                            <m:mc>
                                              <m:mcPr>
                                                <m:count m:val="1"/>
                                                <m:mcJc m:val="center"/>
                                              </m:mcPr>
                                            </m:mc>
                                          </m:mcs>
                                          <m:ctrlPr>
                                            <a:rPr lang="en-TW" sz="1800" i="1">
                                              <a:latin typeface="Cambria Math" panose="02040503050406030204" pitchFamily="18" charset="0"/>
                                              <a:cs typeface="Times New Roman" pitchFamily="18" charset="0"/>
                                            </a:rPr>
                                          </m:ctrlPr>
                                        </m:mPr>
                                        <m:mr>
                                          <m:e>
                                            <m:m>
                                              <m:mPr>
                                                <m:mcs>
                                                  <m:mc>
                                                    <m:mcPr>
                                                      <m:count m:val="1"/>
                                                      <m:mcJc m:val="center"/>
                                                    </m:mcPr>
                                                  </m:mc>
                                                </m:mcs>
                                                <m:ctrlPr>
                                                  <a:rPr lang="en-TW" sz="1800" i="1">
                                                    <a:latin typeface="Cambria Math" panose="02040503050406030204" pitchFamily="18" charset="0"/>
                                                    <a:cs typeface="Times New Roman" pitchFamily="18" charset="0"/>
                                                  </a:rPr>
                                                </m:ctrlPr>
                                              </m:mP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m:t>
                                                      </m:r>
                                                      <m:d>
                                                        <m:dPr>
                                                          <m:ctrlPr>
                                                            <a:rPr lang="en-US" sz="1800" i="1">
                                                              <a:latin typeface="Cambria Math" panose="02040503050406030204" pitchFamily="18" charset="0"/>
                                                              <a:ea typeface="Cambria Math" panose="02040503050406030204" pitchFamily="18" charset="0"/>
                                                              <a:cs typeface="Times New Roman" pitchFamily="18" charset="0"/>
                                                            </a:rPr>
                                                          </m:ctrlPr>
                                                        </m:dPr>
                                                        <m:e>
                                                          <m:r>
                                                            <a:rPr lang="en-US" sz="1800" i="1">
                                                              <a:latin typeface="Cambria Math" panose="02040503050406030204" pitchFamily="18" charset="0"/>
                                                              <a:ea typeface="Cambria Math" panose="02040503050406030204" pitchFamily="18" charset="0"/>
                                                              <a:cs typeface="Times New Roman" pitchFamily="18" charset="0"/>
                                                            </a:rPr>
                                                            <m:t>𝑗</m:t>
                                                          </m:r>
                                                          <m:r>
                                                            <a:rPr lang="en-US" sz="1800" i="1">
                                                              <a:latin typeface="Cambria Math" panose="02040503050406030204" pitchFamily="18" charset="0"/>
                                                              <a:ea typeface="Cambria Math" panose="02040503050406030204" pitchFamily="18" charset="0"/>
                                                              <a:cs typeface="Times New Roman" pitchFamily="18" charset="0"/>
                                                            </a:rPr>
                                                            <m:t>+1</m:t>
                                                          </m:r>
                                                        </m:e>
                                                      </m:d>
                                                      <m:r>
                                                        <a:rPr lang="en-US" sz="1800" i="1">
                                                          <a:latin typeface="Cambria Math" panose="02040503050406030204" pitchFamily="18" charset="0"/>
                                                          <a:ea typeface="Cambria Math" panose="02040503050406030204" pitchFamily="18" charset="0"/>
                                                          <a:cs typeface="Times New Roman" pitchFamily="18" charset="0"/>
                                                        </a:rPr>
                                                        <m:t>𝑘</m:t>
                                                      </m:r>
                                                    </m:sup>
                                                  </m:sSup>
                                                </m:e>
                                              </m:mr>
                                              <m:mr>
                                                <m:e>
                                                  <m:r>
                                                    <m:rPr>
                                                      <m:brk m:alnAt="7"/>
                                                    </m:rPr>
                                                    <a:rPr lang="en-TW" sz="1800" i="1">
                                                      <a:latin typeface="Cambria Math" panose="02040503050406030204" pitchFamily="18" charset="0"/>
                                                      <a:ea typeface="Cambria Math" panose="02040503050406030204" pitchFamily="18" charset="0"/>
                                                      <a:cs typeface="Times New Roman" pitchFamily="18" charset="0"/>
                                                    </a:rPr>
                                                    <m:t>⋮</m:t>
                                                  </m:r>
                                                </m:e>
                                              </m:mr>
                                            </m:m>
                                          </m:e>
                                        </m:mr>
                                        <m:mr>
                                          <m:e>
                                            <m:sSup>
                                              <m:sSupPr>
                                                <m:ctrlPr>
                                                  <a:rPr lang="en-US" sz="1800" i="1">
                                                    <a:latin typeface="Cambria Math" panose="02040503050406030204" pitchFamily="18" charset="0"/>
                                                    <a:ea typeface="Cambria Math" panose="02040503050406030204" pitchFamily="18" charset="0"/>
                                                    <a:cs typeface="Times New Roman" pitchFamily="18" charset="0"/>
                                                  </a:rPr>
                                                </m:ctrlPr>
                                              </m:sSupPr>
                                              <m:e>
                                                <m:r>
                                                  <a:rPr lang="en-US" sz="1800" i="1">
                                                    <a:latin typeface="Cambria Math" panose="02040503050406030204" pitchFamily="18" charset="0"/>
                                                    <a:ea typeface="Cambria Math" panose="02040503050406030204" pitchFamily="18" charset="0"/>
                                                    <a:cs typeface="Times New Roman" pitchFamily="18" charset="0"/>
                                                  </a:rPr>
                                                  <m:t>𝑒</m:t>
                                                </m:r>
                                              </m:e>
                                              <m:sup>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𝑖𝑘</m:t>
                                                </m:r>
                                                <m:r>
                                                  <a:rPr lang="en-US" sz="1800" i="1">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𝑛</m:t>
                                                </m:r>
                                              </m:sup>
                                            </m:sSup>
                                          </m:e>
                                        </m:mr>
                                      </m:m>
                                    </m:e>
                                  </m:mr>
                                </m:m>
                              </m:e>
                            </m:mr>
                          </m:m>
                        </m:e>
                      </m:d>
                    </m:oMath>
                  </m:oMathPara>
                </a14:m>
                <a:endParaRPr lang="zh-TW" altLang="en-US" sz="1800" b="1" i="1" dirty="0"/>
              </a:p>
            </p:txBody>
          </p:sp>
        </mc:Choice>
        <mc:Fallback xmlns="">
          <p:sp>
            <p:nvSpPr>
              <p:cNvPr id="23" name="文字方塊 3">
                <a:extLst>
                  <a:ext uri="{FF2B5EF4-FFF2-40B4-BE49-F238E27FC236}">
                    <a16:creationId xmlns:a16="http://schemas.microsoft.com/office/drawing/2014/main" id="{57497B56-6DFE-AD94-8AF1-69B9DDD8878E}"/>
                  </a:ext>
                </a:extLst>
              </p:cNvPr>
              <p:cNvSpPr txBox="1">
                <a:spLocks noRot="1" noChangeAspect="1" noMove="1" noResize="1" noEditPoints="1" noAdjustHandles="1" noChangeArrowheads="1" noChangeShapeType="1" noTextEdit="1"/>
              </p:cNvSpPr>
              <p:nvPr/>
            </p:nvSpPr>
            <p:spPr bwMode="auto">
              <a:xfrm>
                <a:off x="904930" y="199939"/>
                <a:ext cx="1969834" cy="1946302"/>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p:sp>
        <p:nvSpPr>
          <p:cNvPr id="2" name="TextBox 1">
            <a:extLst>
              <a:ext uri="{FF2B5EF4-FFF2-40B4-BE49-F238E27FC236}">
                <a16:creationId xmlns:a16="http://schemas.microsoft.com/office/drawing/2014/main" id="{0F362E62-9934-F849-754B-925EDA3DCD1F}"/>
              </a:ext>
            </a:extLst>
          </p:cNvPr>
          <p:cNvSpPr txBox="1"/>
          <p:nvPr/>
        </p:nvSpPr>
        <p:spPr bwMode="auto">
          <a:xfrm>
            <a:off x="873924" y="2638539"/>
            <a:ext cx="5042848" cy="369332"/>
          </a:xfrm>
          <a:prstGeom prst="rect">
            <a:avLst/>
          </a:prstGeom>
          <a:noFill/>
          <a:ln w="9525">
            <a:noFill/>
            <a:miter lim="800000"/>
            <a:headEnd/>
            <a:tailEnd/>
          </a:ln>
        </p:spPr>
        <p:txBody>
          <a:bodyPr wrap="square">
            <a:spAutoFit/>
          </a:bodyPr>
          <a:lstStyle/>
          <a:p>
            <a:r>
              <a:rPr lang="en-GB" sz="1800" dirty="0" err="1">
                <a:latin typeface="Times New Roman" pitchFamily="18" charset="0"/>
                <a:cs typeface="Times New Roman" pitchFamily="18" charset="0"/>
              </a:rPr>
              <a:t>取其虛數部則可以直接滿足左側的邊界條件</a:t>
            </a:r>
            <a:r>
              <a:rPr lang="en-GB" sz="1800" dirty="0">
                <a:latin typeface="Times New Roman" pitchFamily="18" charset="0"/>
                <a:cs typeface="Times New Roman" pitchFamily="18" charset="0"/>
              </a:rPr>
              <a:t>：</a:t>
            </a:r>
            <a:endParaRPr lang="en-TW" sz="18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2C82459-5BDE-D96C-53AD-13D7C7D7C2D9}"/>
                  </a:ext>
                </a:extLst>
              </p:cNvPr>
              <p:cNvSpPr txBox="1"/>
              <p:nvPr/>
            </p:nvSpPr>
            <p:spPr bwMode="auto">
              <a:xfrm>
                <a:off x="963948" y="3080259"/>
                <a:ext cx="928203" cy="314573"/>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sz="1800" i="1" smtClean="0">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b="0" i="1" smtClean="0">
                              <a:latin typeface="Cambria Math" panose="02040503050406030204" pitchFamily="18" charset="0"/>
                              <a:cs typeface="Times New Roman" pitchFamily="18" charset="0"/>
                            </a:rPr>
                            <m:t>𝑗</m:t>
                          </m:r>
                        </m:sub>
                      </m:sSub>
                      <m:r>
                        <a:rPr lang="en-US" sz="1800">
                          <a:latin typeface="Cambria Math" panose="02040503050406030204" pitchFamily="18" charset="0"/>
                          <a:ea typeface="Cambria Math" panose="02040503050406030204" pitchFamily="18" charset="0"/>
                          <a:cs typeface="Times New Roman" pitchFamily="18" charset="0"/>
                        </a:rPr>
                        <m:t>~</m:t>
                      </m:r>
                      <m:sSup>
                        <m:sSupPr>
                          <m:ctrlPr>
                            <a:rPr lang="en-US" sz="1800" i="1" smtClean="0">
                              <a:latin typeface="Cambria Math" panose="02040503050406030204" pitchFamily="18" charset="0"/>
                              <a:ea typeface="Cambria Math" panose="02040503050406030204" pitchFamily="18" charset="0"/>
                              <a:cs typeface="Times New Roman" pitchFamily="18" charset="0"/>
                            </a:rPr>
                          </m:ctrlPr>
                        </m:sSupPr>
                        <m:e>
                          <m:r>
                            <a:rPr lang="en-US" sz="1800" b="0" i="1" smtClean="0">
                              <a:latin typeface="Cambria Math" panose="02040503050406030204" pitchFamily="18" charset="0"/>
                              <a:ea typeface="Cambria Math" panose="02040503050406030204" pitchFamily="18" charset="0"/>
                              <a:cs typeface="Times New Roman" pitchFamily="18" charset="0"/>
                            </a:rPr>
                            <m:t>𝑒</m:t>
                          </m:r>
                        </m:e>
                        <m:sup>
                          <m:r>
                            <a:rPr lang="en-US" sz="1800" b="0" i="1" smtClean="0">
                              <a:latin typeface="Cambria Math" panose="02040503050406030204" pitchFamily="18" charset="0"/>
                              <a:ea typeface="Cambria Math" panose="02040503050406030204" pitchFamily="18" charset="0"/>
                              <a:cs typeface="Times New Roman" pitchFamily="18" charset="0"/>
                            </a:rPr>
                            <m:t>−</m:t>
                          </m:r>
                          <m:r>
                            <a:rPr lang="en-US" sz="1800" b="0" i="1" smtClean="0">
                              <a:latin typeface="Cambria Math" panose="02040503050406030204" pitchFamily="18" charset="0"/>
                              <a:ea typeface="Cambria Math" panose="02040503050406030204" pitchFamily="18" charset="0"/>
                              <a:cs typeface="Times New Roman" pitchFamily="18" charset="0"/>
                            </a:rPr>
                            <m:t>𝑖𝑘𝑗</m:t>
                          </m:r>
                        </m:sup>
                      </m:sSup>
                    </m:oMath>
                  </m:oMathPara>
                </a14:m>
                <a:endParaRPr lang="en-TW" sz="1800" dirty="0">
                  <a:cs typeface="Times New Roman" pitchFamily="18" charset="0"/>
                </a:endParaRPr>
              </a:p>
            </p:txBody>
          </p:sp>
        </mc:Choice>
        <mc:Fallback xmlns="">
          <p:sp>
            <p:nvSpPr>
              <p:cNvPr id="5" name="TextBox 4">
                <a:extLst>
                  <a:ext uri="{FF2B5EF4-FFF2-40B4-BE49-F238E27FC236}">
                    <a16:creationId xmlns:a16="http://schemas.microsoft.com/office/drawing/2014/main" id="{B2C82459-5BDE-D96C-53AD-13D7C7D7C2D9}"/>
                  </a:ext>
                </a:extLst>
              </p:cNvPr>
              <p:cNvSpPr txBox="1">
                <a:spLocks noRot="1" noChangeAspect="1" noMove="1" noResize="1" noEditPoints="1" noAdjustHandles="1" noChangeArrowheads="1" noChangeShapeType="1" noTextEdit="1"/>
              </p:cNvSpPr>
              <p:nvPr/>
            </p:nvSpPr>
            <p:spPr bwMode="auto">
              <a:xfrm>
                <a:off x="963948" y="3080259"/>
                <a:ext cx="928203" cy="314573"/>
              </a:xfrm>
              <a:prstGeom prst="rect">
                <a:avLst/>
              </a:prstGeom>
              <a:blipFill>
                <a:blip r:embed="rId4"/>
                <a:stretch>
                  <a:fillRect l="-2703" t="-3846" r="-2703" b="-2307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字方塊 13">
                <a:extLst>
                  <a:ext uri="{FF2B5EF4-FFF2-40B4-BE49-F238E27FC236}">
                    <a16:creationId xmlns:a16="http://schemas.microsoft.com/office/drawing/2014/main" id="{C493DC71-3D6C-7CA7-8791-8639F081A372}"/>
                  </a:ext>
                </a:extLst>
              </p:cNvPr>
              <p:cNvSpPr txBox="1"/>
              <p:nvPr/>
            </p:nvSpPr>
            <p:spPr bwMode="auto">
              <a:xfrm>
                <a:off x="5567349" y="2673277"/>
                <a:ext cx="1479444" cy="276999"/>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0</m:t>
                          </m:r>
                        </m:sub>
                      </m:sSub>
                      <m:r>
                        <a:rPr kumimoji="1"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𝑛</m:t>
                          </m:r>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=0</m:t>
                      </m:r>
                    </m:oMath>
                  </m:oMathPara>
                </a14:m>
                <a:endParaRPr kumimoji="1" lang="zh-TW" altLang="en-US" sz="1800" dirty="0"/>
              </a:p>
            </p:txBody>
          </p:sp>
        </mc:Choice>
        <mc:Fallback xmlns="">
          <p:sp>
            <p:nvSpPr>
              <p:cNvPr id="10" name="文字方塊 13">
                <a:extLst>
                  <a:ext uri="{FF2B5EF4-FFF2-40B4-BE49-F238E27FC236}">
                    <a16:creationId xmlns:a16="http://schemas.microsoft.com/office/drawing/2014/main" id="{C493DC71-3D6C-7CA7-8791-8639F081A372}"/>
                  </a:ext>
                </a:extLst>
              </p:cNvPr>
              <p:cNvSpPr txBox="1">
                <a:spLocks noRot="1" noChangeAspect="1" noMove="1" noResize="1" noEditPoints="1" noAdjustHandles="1" noChangeArrowheads="1" noChangeShapeType="1" noTextEdit="1"/>
              </p:cNvSpPr>
              <p:nvPr/>
            </p:nvSpPr>
            <p:spPr bwMode="auto">
              <a:xfrm>
                <a:off x="5567349" y="2673277"/>
                <a:ext cx="1479444" cy="276999"/>
              </a:xfrm>
              <a:prstGeom prst="rect">
                <a:avLst/>
              </a:prstGeom>
              <a:blipFill>
                <a:blip r:embed="rId5"/>
                <a:stretch>
                  <a:fillRect l="-1709" r="-3419"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2D12300-4138-086C-1CED-61237B0FE42F}"/>
                  </a:ext>
                </a:extLst>
              </p:cNvPr>
              <p:cNvSpPr txBox="1"/>
              <p:nvPr/>
            </p:nvSpPr>
            <p:spPr bwMode="auto">
              <a:xfrm>
                <a:off x="2461777" y="3095519"/>
                <a:ext cx="1104853" cy="299313"/>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sz="1800" i="1" smtClean="0">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b="0" i="1" smtClean="0">
                              <a:latin typeface="Cambria Math" panose="02040503050406030204" pitchFamily="18" charset="0"/>
                              <a:cs typeface="Times New Roman" pitchFamily="18" charset="0"/>
                            </a:rPr>
                            <m:t>𝑗</m:t>
                          </m:r>
                        </m:sub>
                      </m:sSub>
                      <m:r>
                        <a:rPr lang="en-US" sz="1800" b="0" i="1" smtClean="0">
                          <a:latin typeface="Cambria Math" panose="02040503050406030204" pitchFamily="18" charset="0"/>
                          <a:cs typeface="Times New Roman" pitchFamily="18" charset="0"/>
                        </a:rPr>
                        <m:t>=</m:t>
                      </m:r>
                      <m:func>
                        <m:funcPr>
                          <m:ctrlPr>
                            <a:rPr lang="en-US" sz="1800" i="1" smtClean="0">
                              <a:latin typeface="Cambria Math" panose="02040503050406030204" pitchFamily="18" charset="0"/>
                              <a:ea typeface="Cambria Math" panose="02040503050406030204" pitchFamily="18" charset="0"/>
                              <a:cs typeface="Times New Roman" pitchFamily="18" charset="0"/>
                            </a:rPr>
                          </m:ctrlPr>
                        </m:funcPr>
                        <m:fName>
                          <m:r>
                            <m:rPr>
                              <m:sty m:val="p"/>
                            </m:rPr>
                            <a:rPr lang="en-US" sz="1800" i="0" smtClean="0">
                              <a:latin typeface="Cambria Math" panose="02040503050406030204" pitchFamily="18" charset="0"/>
                              <a:ea typeface="Cambria Math" panose="02040503050406030204" pitchFamily="18" charset="0"/>
                              <a:cs typeface="Times New Roman" pitchFamily="18" charset="0"/>
                            </a:rPr>
                            <m:t>sin</m:t>
                          </m:r>
                        </m:fName>
                        <m:e>
                          <m:r>
                            <a:rPr lang="en-US" sz="1800" i="1">
                              <a:latin typeface="Cambria Math" panose="02040503050406030204" pitchFamily="18" charset="0"/>
                              <a:ea typeface="Cambria Math" panose="02040503050406030204" pitchFamily="18" charset="0"/>
                              <a:cs typeface="Times New Roman" pitchFamily="18" charset="0"/>
                            </a:rPr>
                            <m:t>𝑘𝑗</m:t>
                          </m:r>
                        </m:e>
                      </m:func>
                    </m:oMath>
                  </m:oMathPara>
                </a14:m>
                <a:endParaRPr lang="en-TW" sz="1800" dirty="0">
                  <a:cs typeface="Times New Roman" pitchFamily="18" charset="0"/>
                </a:endParaRPr>
              </a:p>
            </p:txBody>
          </p:sp>
        </mc:Choice>
        <mc:Fallback xmlns="">
          <p:sp>
            <p:nvSpPr>
              <p:cNvPr id="11" name="TextBox 10">
                <a:extLst>
                  <a:ext uri="{FF2B5EF4-FFF2-40B4-BE49-F238E27FC236}">
                    <a16:creationId xmlns:a16="http://schemas.microsoft.com/office/drawing/2014/main" id="{F2D12300-4138-086C-1CED-61237B0FE42F}"/>
                  </a:ext>
                </a:extLst>
              </p:cNvPr>
              <p:cNvSpPr txBox="1">
                <a:spLocks noRot="1" noChangeAspect="1" noMove="1" noResize="1" noEditPoints="1" noAdjustHandles="1" noChangeArrowheads="1" noChangeShapeType="1" noTextEdit="1"/>
              </p:cNvSpPr>
              <p:nvPr/>
            </p:nvSpPr>
            <p:spPr bwMode="auto">
              <a:xfrm>
                <a:off x="2461777" y="3095519"/>
                <a:ext cx="1104853" cy="299313"/>
              </a:xfrm>
              <a:prstGeom prst="rect">
                <a:avLst/>
              </a:prstGeom>
              <a:blipFill>
                <a:blip r:embed="rId6"/>
                <a:stretch>
                  <a:fillRect l="-2273" r="-6818" b="-24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字方塊 13">
                <a:extLst>
                  <a:ext uri="{FF2B5EF4-FFF2-40B4-BE49-F238E27FC236}">
                    <a16:creationId xmlns:a16="http://schemas.microsoft.com/office/drawing/2014/main" id="{72777A8F-0D82-1676-2532-9DBE62DA189C}"/>
                  </a:ext>
                </a:extLst>
              </p:cNvPr>
              <p:cNvSpPr txBox="1"/>
              <p:nvPr/>
            </p:nvSpPr>
            <p:spPr bwMode="auto">
              <a:xfrm>
                <a:off x="4376597" y="3105109"/>
                <a:ext cx="722890" cy="276999"/>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b="0" i="1" smtClean="0">
                              <a:latin typeface="Cambria Math" panose="02040503050406030204" pitchFamily="18" charset="0"/>
                            </a:rPr>
                            <m:t>0</m:t>
                          </m:r>
                        </m:sub>
                      </m:sSub>
                      <m:r>
                        <a:rPr kumimoji="1" lang="en-US" altLang="zh-TW" sz="1800" b="0" i="1" smtClean="0">
                          <a:latin typeface="Cambria Math" panose="02040503050406030204" pitchFamily="18" charset="0"/>
                        </a:rPr>
                        <m:t>=</m:t>
                      </m:r>
                      <m:r>
                        <a:rPr lang="en-US" altLang="zh-TW" sz="1800" b="0" i="1" smtClean="0">
                          <a:latin typeface="Cambria Math" panose="02040503050406030204" pitchFamily="18" charset="0"/>
                        </a:rPr>
                        <m:t>0</m:t>
                      </m:r>
                    </m:oMath>
                  </m:oMathPara>
                </a14:m>
                <a:endParaRPr kumimoji="1" lang="zh-TW" altLang="en-US" sz="1800" dirty="0"/>
              </a:p>
            </p:txBody>
          </p:sp>
        </mc:Choice>
        <mc:Fallback xmlns="">
          <p:sp>
            <p:nvSpPr>
              <p:cNvPr id="13" name="文字方塊 13">
                <a:extLst>
                  <a:ext uri="{FF2B5EF4-FFF2-40B4-BE49-F238E27FC236}">
                    <a16:creationId xmlns:a16="http://schemas.microsoft.com/office/drawing/2014/main" id="{72777A8F-0D82-1676-2532-9DBE62DA189C}"/>
                  </a:ext>
                </a:extLst>
              </p:cNvPr>
              <p:cNvSpPr txBox="1">
                <a:spLocks noRot="1" noChangeAspect="1" noMove="1" noResize="1" noEditPoints="1" noAdjustHandles="1" noChangeArrowheads="1" noChangeShapeType="1" noTextEdit="1"/>
              </p:cNvSpPr>
              <p:nvPr/>
            </p:nvSpPr>
            <p:spPr bwMode="auto">
              <a:xfrm>
                <a:off x="4376597" y="3105109"/>
                <a:ext cx="722890" cy="276999"/>
              </a:xfrm>
              <a:prstGeom prst="rect">
                <a:avLst/>
              </a:prstGeom>
              <a:blipFill>
                <a:blip r:embed="rId7"/>
                <a:stretch>
                  <a:fillRect l="-3448" r="-6897" b="-13043"/>
                </a:stretch>
              </a:blipFill>
              <a:ln w="9525">
                <a:noFill/>
                <a:miter lim="800000"/>
                <a:headEnd/>
                <a:tailEnd/>
              </a:ln>
            </p:spPr>
            <p:txBody>
              <a:bodyPr/>
              <a:lstStyle/>
              <a:p>
                <a:r>
                  <a:rPr lang="en-US">
                    <a:noFill/>
                  </a:rPr>
                  <a:t> </a:t>
                </a:r>
              </a:p>
            </p:txBody>
          </p:sp>
        </mc:Fallback>
      </mc:AlternateContent>
      <p:sp>
        <p:nvSpPr>
          <p:cNvPr id="14" name="Right Arrow 13">
            <a:extLst>
              <a:ext uri="{FF2B5EF4-FFF2-40B4-BE49-F238E27FC236}">
                <a16:creationId xmlns:a16="http://schemas.microsoft.com/office/drawing/2014/main" id="{53DE769B-5A75-BF90-8CF3-1546ABB1330A}"/>
              </a:ext>
            </a:extLst>
          </p:cNvPr>
          <p:cNvSpPr/>
          <p:nvPr/>
        </p:nvSpPr>
        <p:spPr>
          <a:xfrm>
            <a:off x="2083002" y="3154483"/>
            <a:ext cx="216024" cy="157286"/>
          </a:xfrm>
          <a:prstGeom prst="rightArrow">
            <a:avLst/>
          </a:prstGeom>
          <a:solidFill>
            <a:srgbClr val="008000"/>
          </a:solidFill>
          <a:ln>
            <a:noFill/>
          </a:ln>
        </p:spPr>
        <p:txBody>
          <a:bodyPr wrap="none" rtlCol="0" anchor="ctr">
            <a:spAutoFit/>
          </a:bodyPr>
          <a:lstStyle/>
          <a:p>
            <a:pPr algn="ctr"/>
            <a:endParaRPr lang="en-US" sz="1800" dirty="0">
              <a:latin typeface="Arial" charset="0"/>
            </a:endParaRPr>
          </a:p>
        </p:txBody>
      </p:sp>
      <p:sp>
        <p:nvSpPr>
          <p:cNvPr id="20" name="Right Arrow 19">
            <a:extLst>
              <a:ext uri="{FF2B5EF4-FFF2-40B4-BE49-F238E27FC236}">
                <a16:creationId xmlns:a16="http://schemas.microsoft.com/office/drawing/2014/main" id="{CE358382-42C7-FCE9-FE2C-F8911E52F981}"/>
              </a:ext>
            </a:extLst>
          </p:cNvPr>
          <p:cNvSpPr/>
          <p:nvPr/>
        </p:nvSpPr>
        <p:spPr>
          <a:xfrm>
            <a:off x="3920232" y="3180524"/>
            <a:ext cx="216024" cy="157286"/>
          </a:xfrm>
          <a:prstGeom prst="rightArrow">
            <a:avLst/>
          </a:prstGeom>
          <a:solidFill>
            <a:srgbClr val="008000"/>
          </a:solidFill>
          <a:ln>
            <a:noFill/>
          </a:ln>
        </p:spPr>
        <p:txBody>
          <a:bodyPr wrap="none" rtlCol="0" anchor="ctr">
            <a:spAutoFit/>
          </a:bodyPr>
          <a:lstStyle/>
          <a:p>
            <a:pPr algn="ctr"/>
            <a:endParaRPr lang="en-US" sz="1800" dirty="0">
              <a:latin typeface="Arial" charset="0"/>
            </a:endParaRPr>
          </a:p>
        </p:txBody>
      </p:sp>
      <p:sp>
        <p:nvSpPr>
          <p:cNvPr id="22" name="TextBox 21">
            <a:extLst>
              <a:ext uri="{FF2B5EF4-FFF2-40B4-BE49-F238E27FC236}">
                <a16:creationId xmlns:a16="http://schemas.microsoft.com/office/drawing/2014/main" id="{2B2A8C85-BC60-908C-5DDA-51C2FC614F1C}"/>
              </a:ext>
            </a:extLst>
          </p:cNvPr>
          <p:cNvSpPr txBox="1"/>
          <p:nvPr/>
        </p:nvSpPr>
        <p:spPr bwMode="auto">
          <a:xfrm>
            <a:off x="914549" y="3754581"/>
            <a:ext cx="5042848" cy="369332"/>
          </a:xfrm>
          <a:prstGeom prst="rect">
            <a:avLst/>
          </a:prstGeom>
          <a:noFill/>
          <a:ln w="9525">
            <a:noFill/>
            <a:miter lim="800000"/>
            <a:headEnd/>
            <a:tailEnd/>
          </a:ln>
        </p:spPr>
        <p:txBody>
          <a:bodyPr wrap="square">
            <a:spAutoFit/>
          </a:bodyPr>
          <a:lstStyle/>
          <a:p>
            <a:r>
              <a:rPr lang="en-GB" sz="1800" dirty="0" err="1">
                <a:cs typeface="Times New Roman" pitchFamily="18" charset="0"/>
              </a:rPr>
              <a:t>若要</a:t>
            </a:r>
            <a:r>
              <a:rPr lang="en-GB" sz="1800" dirty="0" err="1">
                <a:latin typeface="Times New Roman" pitchFamily="18" charset="0"/>
                <a:cs typeface="Times New Roman" pitchFamily="18" charset="0"/>
              </a:rPr>
              <a:t>滿足右側的邊界條件</a:t>
            </a:r>
            <a:r>
              <a:rPr lang="en-GB" sz="1800" dirty="0">
                <a:latin typeface="Times New Roman" pitchFamily="18" charset="0"/>
                <a:cs typeface="Times New Roman" pitchFamily="18" charset="0"/>
              </a:rPr>
              <a:t>：</a:t>
            </a:r>
            <a:endParaRPr lang="en-TW" sz="1800" dirty="0"/>
          </a:p>
        </p:txBody>
      </p:sp>
      <mc:AlternateContent xmlns:mc="http://schemas.openxmlformats.org/markup-compatibility/2006" xmlns:a14="http://schemas.microsoft.com/office/drawing/2010/main">
        <mc:Choice Requires="a14">
          <p:sp>
            <p:nvSpPr>
              <p:cNvPr id="24" name="文字方塊 13">
                <a:extLst>
                  <a:ext uri="{FF2B5EF4-FFF2-40B4-BE49-F238E27FC236}">
                    <a16:creationId xmlns:a16="http://schemas.microsoft.com/office/drawing/2014/main" id="{5B93131F-0A7F-96A8-D272-46CBAEAEFED8}"/>
                  </a:ext>
                </a:extLst>
              </p:cNvPr>
              <p:cNvSpPr txBox="1"/>
              <p:nvPr/>
            </p:nvSpPr>
            <p:spPr bwMode="auto">
              <a:xfrm>
                <a:off x="3831480" y="3800747"/>
                <a:ext cx="956609" cy="276999"/>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b="0" i="1" smtClean="0">
                              <a:latin typeface="Cambria Math" panose="02040503050406030204" pitchFamily="18" charset="0"/>
                            </a:rPr>
                            <m:t>𝑛</m:t>
                          </m:r>
                          <m:r>
                            <a:rPr lang="en-US" altLang="zh-TW" sz="1800" b="0" i="1" smtClean="0">
                              <a:latin typeface="Cambria Math" panose="02040503050406030204" pitchFamily="18" charset="0"/>
                            </a:rPr>
                            <m:t>+1</m:t>
                          </m:r>
                        </m:sub>
                      </m:sSub>
                      <m:r>
                        <a:rPr kumimoji="1" lang="en-US" altLang="zh-TW" sz="1800" b="0" i="1" smtClean="0">
                          <a:latin typeface="Cambria Math" panose="02040503050406030204" pitchFamily="18" charset="0"/>
                        </a:rPr>
                        <m:t>=</m:t>
                      </m:r>
                      <m:r>
                        <a:rPr lang="en-US" altLang="zh-TW" sz="1800" b="0" i="1" smtClean="0">
                          <a:latin typeface="Cambria Math" panose="02040503050406030204" pitchFamily="18" charset="0"/>
                        </a:rPr>
                        <m:t>0</m:t>
                      </m:r>
                    </m:oMath>
                  </m:oMathPara>
                </a14:m>
                <a:endParaRPr kumimoji="1" lang="zh-TW" altLang="en-US" sz="1800" dirty="0"/>
              </a:p>
            </p:txBody>
          </p:sp>
        </mc:Choice>
        <mc:Fallback xmlns="">
          <p:sp>
            <p:nvSpPr>
              <p:cNvPr id="24" name="文字方塊 13">
                <a:extLst>
                  <a:ext uri="{FF2B5EF4-FFF2-40B4-BE49-F238E27FC236}">
                    <a16:creationId xmlns:a16="http://schemas.microsoft.com/office/drawing/2014/main" id="{5B93131F-0A7F-96A8-D272-46CBAEAEFED8}"/>
                  </a:ext>
                </a:extLst>
              </p:cNvPr>
              <p:cNvSpPr txBox="1">
                <a:spLocks noRot="1" noChangeAspect="1" noMove="1" noResize="1" noEditPoints="1" noAdjustHandles="1" noChangeArrowheads="1" noChangeShapeType="1" noTextEdit="1"/>
              </p:cNvSpPr>
              <p:nvPr/>
            </p:nvSpPr>
            <p:spPr bwMode="auto">
              <a:xfrm>
                <a:off x="3831480" y="3800747"/>
                <a:ext cx="956609" cy="276999"/>
              </a:xfrm>
              <a:prstGeom prst="rect">
                <a:avLst/>
              </a:prstGeom>
              <a:blipFill>
                <a:blip r:embed="rId8"/>
                <a:stretch>
                  <a:fillRect l="-2632" r="-5263"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C40BE08-81BE-2994-D56E-3BF62B1CB98E}"/>
                  </a:ext>
                </a:extLst>
              </p:cNvPr>
              <p:cNvSpPr txBox="1"/>
              <p:nvPr/>
            </p:nvSpPr>
            <p:spPr bwMode="auto">
              <a:xfrm>
                <a:off x="957839" y="4229527"/>
                <a:ext cx="1641923" cy="276999"/>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cs typeface="Times New Roman" pitchFamily="18" charset="0"/>
                        </a:rPr>
                        <m:t>𝑘</m:t>
                      </m:r>
                      <m:r>
                        <a:rPr lang="en-US" sz="1800" i="1" smtClean="0">
                          <a:latin typeface="Cambria Math" panose="02040503050406030204" pitchFamily="18" charset="0"/>
                          <a:ea typeface="Cambria Math" panose="02040503050406030204" pitchFamily="18" charset="0"/>
                          <a:cs typeface="Times New Roman" pitchFamily="18" charset="0"/>
                        </a:rPr>
                        <m:t>∙</m:t>
                      </m:r>
                      <m:d>
                        <m:dPr>
                          <m:ctrlPr>
                            <a:rPr lang="en-US" sz="1800" i="1" smtClean="0">
                              <a:latin typeface="Cambria Math" panose="02040503050406030204" pitchFamily="18" charset="0"/>
                              <a:ea typeface="Cambria Math" panose="02040503050406030204" pitchFamily="18" charset="0"/>
                              <a:cs typeface="Times New Roman" pitchFamily="18" charset="0"/>
                            </a:rPr>
                          </m:ctrlPr>
                        </m:dPr>
                        <m:e>
                          <m:r>
                            <a:rPr lang="en-US" sz="1800" b="0" i="1" smtClean="0">
                              <a:latin typeface="Cambria Math" panose="02040503050406030204" pitchFamily="18" charset="0"/>
                              <a:ea typeface="Cambria Math" panose="02040503050406030204" pitchFamily="18" charset="0"/>
                              <a:cs typeface="Times New Roman" pitchFamily="18" charset="0"/>
                            </a:rPr>
                            <m:t>𝑛</m:t>
                          </m:r>
                          <m:r>
                            <a:rPr lang="en-US" sz="1800" b="0" i="1" smtClean="0">
                              <a:latin typeface="Cambria Math" panose="02040503050406030204" pitchFamily="18" charset="0"/>
                              <a:ea typeface="Cambria Math" panose="02040503050406030204" pitchFamily="18" charset="0"/>
                              <a:cs typeface="Times New Roman" pitchFamily="18" charset="0"/>
                            </a:rPr>
                            <m:t>+1</m:t>
                          </m:r>
                        </m:e>
                      </m:d>
                      <m:r>
                        <a:rPr lang="en-US" sz="1800" b="0" i="1" smtClean="0">
                          <a:latin typeface="Cambria Math" panose="02040503050406030204" pitchFamily="18" charset="0"/>
                          <a:cs typeface="Times New Roman" pitchFamily="18" charset="0"/>
                        </a:rPr>
                        <m:t>=</m:t>
                      </m:r>
                      <m:r>
                        <a:rPr lang="en-US" sz="1800" b="0" i="1" smtClean="0">
                          <a:latin typeface="Cambria Math" panose="02040503050406030204" pitchFamily="18" charset="0"/>
                          <a:cs typeface="Times New Roman" pitchFamily="18" charset="0"/>
                        </a:rPr>
                        <m:t>𝑠</m:t>
                      </m:r>
                      <m:r>
                        <a:rPr lang="en-US" sz="1800" b="0" i="1" smtClean="0">
                          <a:latin typeface="Cambria Math" panose="02040503050406030204" pitchFamily="18" charset="0"/>
                          <a:ea typeface="Cambria Math" panose="02040503050406030204" pitchFamily="18" charset="0"/>
                          <a:cs typeface="Times New Roman" pitchFamily="18" charset="0"/>
                        </a:rPr>
                        <m:t>𝜋</m:t>
                      </m:r>
                    </m:oMath>
                  </m:oMathPara>
                </a14:m>
                <a:endParaRPr lang="en-TW" sz="1800" dirty="0">
                  <a:cs typeface="Times New Roman" pitchFamily="18" charset="0"/>
                </a:endParaRPr>
              </a:p>
            </p:txBody>
          </p:sp>
        </mc:Choice>
        <mc:Fallback xmlns="">
          <p:sp>
            <p:nvSpPr>
              <p:cNvPr id="25" name="TextBox 24">
                <a:extLst>
                  <a:ext uri="{FF2B5EF4-FFF2-40B4-BE49-F238E27FC236}">
                    <a16:creationId xmlns:a16="http://schemas.microsoft.com/office/drawing/2014/main" id="{EC40BE08-81BE-2994-D56E-3BF62B1CB98E}"/>
                  </a:ext>
                </a:extLst>
              </p:cNvPr>
              <p:cNvSpPr txBox="1">
                <a:spLocks noRot="1" noChangeAspect="1" noMove="1" noResize="1" noEditPoints="1" noAdjustHandles="1" noChangeArrowheads="1" noChangeShapeType="1" noTextEdit="1"/>
              </p:cNvSpPr>
              <p:nvPr/>
            </p:nvSpPr>
            <p:spPr bwMode="auto">
              <a:xfrm>
                <a:off x="957839" y="4229527"/>
                <a:ext cx="1641923" cy="276999"/>
              </a:xfrm>
              <a:prstGeom prst="rect">
                <a:avLst/>
              </a:prstGeom>
              <a:blipFill>
                <a:blip r:embed="rId9"/>
                <a:stretch>
                  <a:fillRect l="-3077" r="-769" b="-90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B02D31B-443C-709A-B4FA-530BDC169D61}"/>
                  </a:ext>
                </a:extLst>
              </p:cNvPr>
              <p:cNvSpPr txBox="1"/>
              <p:nvPr/>
            </p:nvSpPr>
            <p:spPr bwMode="auto">
              <a:xfrm>
                <a:off x="2210441" y="4780762"/>
                <a:ext cx="1363257" cy="276999"/>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cs typeface="Times New Roman" pitchFamily="18" charset="0"/>
                        </a:rPr>
                        <m:t>𝑠</m:t>
                      </m:r>
                      <m:r>
                        <a:rPr lang="en-US" sz="1800" b="0" i="1" smtClean="0">
                          <a:latin typeface="Cambria Math" panose="02040503050406030204" pitchFamily="18" charset="0"/>
                          <a:cs typeface="Times New Roman" pitchFamily="18" charset="0"/>
                        </a:rPr>
                        <m:t>=1,2,3⋯</m:t>
                      </m:r>
                      <m:r>
                        <a:rPr lang="en-US" sz="1800" b="0" i="1" smtClean="0">
                          <a:latin typeface="Cambria Math" panose="02040503050406030204" pitchFamily="18" charset="0"/>
                          <a:ea typeface="Cambria Math" panose="02040503050406030204" pitchFamily="18" charset="0"/>
                          <a:cs typeface="Times New Roman" pitchFamily="18" charset="0"/>
                        </a:rPr>
                        <m:t>𝑛</m:t>
                      </m:r>
                    </m:oMath>
                  </m:oMathPara>
                </a14:m>
                <a:endParaRPr lang="en-TW" sz="1800" dirty="0">
                  <a:cs typeface="Times New Roman" pitchFamily="18" charset="0"/>
                </a:endParaRPr>
              </a:p>
            </p:txBody>
          </p:sp>
        </mc:Choice>
        <mc:Fallback xmlns="">
          <p:sp>
            <p:nvSpPr>
              <p:cNvPr id="26" name="TextBox 25">
                <a:extLst>
                  <a:ext uri="{FF2B5EF4-FFF2-40B4-BE49-F238E27FC236}">
                    <a16:creationId xmlns:a16="http://schemas.microsoft.com/office/drawing/2014/main" id="{4B02D31B-443C-709A-B4FA-530BDC169D61}"/>
                  </a:ext>
                </a:extLst>
              </p:cNvPr>
              <p:cNvSpPr txBox="1">
                <a:spLocks noRot="1" noChangeAspect="1" noMove="1" noResize="1" noEditPoints="1" noAdjustHandles="1" noChangeArrowheads="1" noChangeShapeType="1" noTextEdit="1"/>
              </p:cNvSpPr>
              <p:nvPr/>
            </p:nvSpPr>
            <p:spPr bwMode="auto">
              <a:xfrm>
                <a:off x="2210441" y="4780762"/>
                <a:ext cx="1363257" cy="276999"/>
              </a:xfrm>
              <a:prstGeom prst="rect">
                <a:avLst/>
              </a:prstGeom>
              <a:blipFill>
                <a:blip r:embed="rId10"/>
                <a:stretch>
                  <a:fillRect l="-2778" r="-1852" b="-434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489E95-25BC-350F-F294-CFE271F58A6D}"/>
                  </a:ext>
                </a:extLst>
              </p:cNvPr>
              <p:cNvSpPr txBox="1"/>
              <p:nvPr/>
            </p:nvSpPr>
            <p:spPr bwMode="auto">
              <a:xfrm>
                <a:off x="957839" y="4704064"/>
                <a:ext cx="1033423" cy="478914"/>
              </a:xfrm>
              <a:prstGeom prst="rect">
                <a:avLst/>
              </a:prstGeom>
              <a:solidFill>
                <a:srgbClr val="FFFF00"/>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cs typeface="Times New Roman" pitchFamily="18" charset="0"/>
                        </a:rPr>
                        <m:t>𝑘</m:t>
                      </m:r>
                      <m:r>
                        <a:rPr lang="en-US" sz="1800" b="0" i="1" smtClean="0">
                          <a:latin typeface="Cambria Math" panose="02040503050406030204" pitchFamily="18" charset="0"/>
                          <a:cs typeface="Times New Roman" pitchFamily="18" charset="0"/>
                        </a:rPr>
                        <m:t>=</m:t>
                      </m:r>
                      <m:f>
                        <m:fPr>
                          <m:ctrlPr>
                            <a:rPr lang="en-US" sz="1800" b="0" i="1" smtClean="0">
                              <a:latin typeface="Cambria Math" panose="02040503050406030204" pitchFamily="18" charset="0"/>
                              <a:cs typeface="Times New Roman" pitchFamily="18" charset="0"/>
                            </a:rPr>
                          </m:ctrlPr>
                        </m:fPr>
                        <m:num>
                          <m:r>
                            <a:rPr lang="en-US" sz="1800" i="1">
                              <a:latin typeface="Cambria Math" panose="02040503050406030204" pitchFamily="18" charset="0"/>
                              <a:cs typeface="Times New Roman" pitchFamily="18" charset="0"/>
                            </a:rPr>
                            <m:t>𝑠</m:t>
                          </m:r>
                          <m:r>
                            <a:rPr lang="en-US" sz="1800" i="1">
                              <a:latin typeface="Cambria Math" panose="02040503050406030204" pitchFamily="18" charset="0"/>
                              <a:ea typeface="Cambria Math" panose="02040503050406030204" pitchFamily="18" charset="0"/>
                              <a:cs typeface="Times New Roman" pitchFamily="18" charset="0"/>
                            </a:rPr>
                            <m:t>𝜋</m:t>
                          </m:r>
                        </m:num>
                        <m:den>
                          <m:r>
                            <a:rPr lang="en-US" sz="1800" b="0" i="1" smtClean="0">
                              <a:latin typeface="Cambria Math" panose="02040503050406030204" pitchFamily="18" charset="0"/>
                              <a:cs typeface="Times New Roman" pitchFamily="18" charset="0"/>
                            </a:rPr>
                            <m:t>𝑛</m:t>
                          </m:r>
                          <m:r>
                            <a:rPr lang="en-US" sz="1800" b="0" i="1" smtClean="0">
                              <a:latin typeface="Cambria Math" panose="02040503050406030204" pitchFamily="18" charset="0"/>
                              <a:cs typeface="Times New Roman" pitchFamily="18" charset="0"/>
                            </a:rPr>
                            <m:t>+1</m:t>
                          </m:r>
                        </m:den>
                      </m:f>
                    </m:oMath>
                  </m:oMathPara>
                </a14:m>
                <a:endParaRPr lang="en-TW" sz="1800" dirty="0">
                  <a:cs typeface="Times New Roman" pitchFamily="18" charset="0"/>
                </a:endParaRPr>
              </a:p>
            </p:txBody>
          </p:sp>
        </mc:Choice>
        <mc:Fallback xmlns="">
          <p:sp>
            <p:nvSpPr>
              <p:cNvPr id="28" name="TextBox 27">
                <a:extLst>
                  <a:ext uri="{FF2B5EF4-FFF2-40B4-BE49-F238E27FC236}">
                    <a16:creationId xmlns:a16="http://schemas.microsoft.com/office/drawing/2014/main" id="{EB489E95-25BC-350F-F294-CFE271F58A6D}"/>
                  </a:ext>
                </a:extLst>
              </p:cNvPr>
              <p:cNvSpPr txBox="1">
                <a:spLocks noRot="1" noChangeAspect="1" noMove="1" noResize="1" noEditPoints="1" noAdjustHandles="1" noChangeArrowheads="1" noChangeShapeType="1" noTextEdit="1"/>
              </p:cNvSpPr>
              <p:nvPr/>
            </p:nvSpPr>
            <p:spPr bwMode="auto">
              <a:xfrm>
                <a:off x="957839" y="4704064"/>
                <a:ext cx="1033423" cy="478914"/>
              </a:xfrm>
              <a:prstGeom prst="rect">
                <a:avLst/>
              </a:prstGeom>
              <a:blipFill>
                <a:blip r:embed="rId11"/>
                <a:stretch>
                  <a:fillRect l="-4878" r="-4878" b="-1282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2B1AA25-EFC2-86E4-27FD-367C26AD3351}"/>
                  </a:ext>
                </a:extLst>
              </p:cNvPr>
              <p:cNvSpPr txBox="1"/>
              <p:nvPr/>
            </p:nvSpPr>
            <p:spPr bwMode="auto">
              <a:xfrm>
                <a:off x="974298" y="5353945"/>
                <a:ext cx="2879443" cy="478914"/>
              </a:xfrm>
              <a:prstGeom prst="rect">
                <a:avLst/>
              </a:prstGeom>
              <a:solidFill>
                <a:srgbClr val="FFFF00"/>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𝑠</m:t>
                          </m:r>
                        </m:sub>
                        <m:sup>
                          <m:r>
                            <a:rPr lang="en-US" altLang="zh-TW" sz="1800" i="1">
                              <a:latin typeface="Cambria Math" panose="02040503050406030204" pitchFamily="18" charset="0"/>
                            </a:rPr>
                            <m:t>2</m:t>
                          </m:r>
                        </m:sup>
                      </m:sSubSup>
                      <m:r>
                        <a:rPr lang="en-US" sz="1800" b="0" i="1" smtClean="0">
                          <a:latin typeface="Cambria Math" panose="02040503050406030204" pitchFamily="18" charset="0"/>
                          <a:cs typeface="Times New Roman"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2−</m:t>
                          </m:r>
                          <m:r>
                            <a:rPr lang="en-US" sz="1800" i="1">
                              <a:latin typeface="Cambria Math" panose="02040503050406030204" pitchFamily="18" charset="0"/>
                              <a:cs typeface="Times New Roman" pitchFamily="18" charset="0"/>
                            </a:rPr>
                            <m:t>2</m:t>
                          </m:r>
                          <m:func>
                            <m:funcPr>
                              <m:ctrlPr>
                                <a:rPr lang="en-US" sz="1800" i="1">
                                  <a:latin typeface="Cambria Math" panose="02040503050406030204" pitchFamily="18" charset="0"/>
                                  <a:cs typeface="Times New Roman" pitchFamily="18" charset="0"/>
                                </a:rPr>
                              </m:ctrlPr>
                            </m:funcPr>
                            <m:fName>
                              <m:r>
                                <m:rPr>
                                  <m:sty m:val="p"/>
                                </m:rPr>
                                <a:rPr lang="en-US" sz="1800">
                                  <a:latin typeface="Cambria Math" panose="02040503050406030204" pitchFamily="18" charset="0"/>
                                  <a:cs typeface="Times New Roman" pitchFamily="18" charset="0"/>
                                </a:rPr>
                                <m:t>cos</m:t>
                              </m:r>
                            </m:fName>
                            <m:e>
                              <m:f>
                                <m:fPr>
                                  <m:ctrlPr>
                                    <a:rPr lang="en-US" sz="1800" i="1">
                                      <a:latin typeface="Cambria Math" panose="02040503050406030204" pitchFamily="18" charset="0"/>
                                      <a:cs typeface="Times New Roman" pitchFamily="18" charset="0"/>
                                    </a:rPr>
                                  </m:ctrlPr>
                                </m:fPr>
                                <m:num>
                                  <m:r>
                                    <a:rPr lang="en-US" sz="1800" i="1">
                                      <a:latin typeface="Cambria Math" panose="02040503050406030204" pitchFamily="18" charset="0"/>
                                      <a:cs typeface="Times New Roman" pitchFamily="18" charset="0"/>
                                    </a:rPr>
                                    <m:t>𝑠</m:t>
                                  </m:r>
                                  <m:r>
                                    <a:rPr lang="en-US" sz="1800" i="1">
                                      <a:latin typeface="Cambria Math" panose="02040503050406030204" pitchFamily="18" charset="0"/>
                                      <a:ea typeface="Cambria Math" panose="02040503050406030204" pitchFamily="18" charset="0"/>
                                      <a:cs typeface="Times New Roman" pitchFamily="18" charset="0"/>
                                    </a:rPr>
                                    <m:t>𝜋</m:t>
                                  </m:r>
                                </m:num>
                                <m:den>
                                  <m:r>
                                    <a:rPr lang="en-US" sz="1800" i="1">
                                      <a:latin typeface="Cambria Math" panose="02040503050406030204" pitchFamily="18" charset="0"/>
                                      <a:cs typeface="Times New Roman" pitchFamily="18" charset="0"/>
                                    </a:rPr>
                                    <m:t>𝑛</m:t>
                                  </m:r>
                                  <m:r>
                                    <a:rPr lang="en-US" sz="1800" i="1">
                                      <a:latin typeface="Cambria Math" panose="02040503050406030204" pitchFamily="18" charset="0"/>
                                      <a:cs typeface="Times New Roman" pitchFamily="18" charset="0"/>
                                    </a:rPr>
                                    <m:t>+1</m:t>
                                  </m:r>
                                </m:den>
                              </m:f>
                              <m:r>
                                <a:rPr lang="en-US" sz="1800" i="1">
                                  <a:latin typeface="Cambria Math" panose="02040503050406030204" pitchFamily="18" charset="0"/>
                                  <a:cs typeface="Times New Roman" pitchFamily="18" charset="0"/>
                                </a:rPr>
                                <m:t>𝑎</m:t>
                              </m:r>
                            </m:e>
                          </m:func>
                        </m:e>
                      </m:d>
                    </m:oMath>
                  </m:oMathPara>
                </a14:m>
                <a:endParaRPr lang="en-US" sz="1800" b="0" i="1" dirty="0">
                  <a:cs typeface="Times New Roman" pitchFamily="18" charset="0"/>
                </a:endParaRPr>
              </a:p>
            </p:txBody>
          </p:sp>
        </mc:Choice>
        <mc:Fallback xmlns="">
          <p:sp>
            <p:nvSpPr>
              <p:cNvPr id="29" name="TextBox 28">
                <a:extLst>
                  <a:ext uri="{FF2B5EF4-FFF2-40B4-BE49-F238E27FC236}">
                    <a16:creationId xmlns:a16="http://schemas.microsoft.com/office/drawing/2014/main" id="{32B1AA25-EFC2-86E4-27FD-367C26AD3351}"/>
                  </a:ext>
                </a:extLst>
              </p:cNvPr>
              <p:cNvSpPr txBox="1">
                <a:spLocks noRot="1" noChangeAspect="1" noMove="1" noResize="1" noEditPoints="1" noAdjustHandles="1" noChangeArrowheads="1" noChangeShapeType="1" noTextEdit="1"/>
              </p:cNvSpPr>
              <p:nvPr/>
            </p:nvSpPr>
            <p:spPr bwMode="auto">
              <a:xfrm>
                <a:off x="974298" y="5353945"/>
                <a:ext cx="2879443" cy="478914"/>
              </a:xfrm>
              <a:prstGeom prst="rect">
                <a:avLst/>
              </a:prstGeom>
              <a:blipFill>
                <a:blip r:embed="rId12"/>
                <a:stretch>
                  <a:fillRect b="-1282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68DD735-C7DC-0AC4-FBD6-C34B4B4EEFAF}"/>
                  </a:ext>
                </a:extLst>
              </p:cNvPr>
              <p:cNvSpPr txBox="1"/>
              <p:nvPr/>
            </p:nvSpPr>
            <p:spPr bwMode="auto">
              <a:xfrm>
                <a:off x="4303870" y="5408736"/>
                <a:ext cx="2526959" cy="369332"/>
              </a:xfrm>
              <a:prstGeom prst="rect">
                <a:avLst/>
              </a:prstGeom>
              <a:noFill/>
              <a:ln w="9525">
                <a:noFill/>
                <a:miter lim="800000"/>
                <a:headEnd/>
                <a:tailEnd/>
              </a:ln>
            </p:spPr>
            <p:txBody>
              <a:bodyPr wrap="square" rtlCol="0">
                <a:spAutoFit/>
              </a:bodyPr>
              <a:lstStyle/>
              <a:p>
                <a:r>
                  <a:rPr lang="en-US" sz="1800" dirty="0" err="1">
                    <a:cs typeface="Times New Roman" pitchFamily="18" charset="0"/>
                  </a:rPr>
                  <a:t>如預期有</a:t>
                </a:r>
                <a14:m>
                  <m:oMath xmlns:m="http://schemas.openxmlformats.org/officeDocument/2006/math">
                    <m:r>
                      <a:rPr lang="en-US" sz="1800" i="1">
                        <a:latin typeface="Cambria Math" panose="02040503050406030204" pitchFamily="18" charset="0"/>
                        <a:ea typeface="Cambria Math" panose="02040503050406030204" pitchFamily="18" charset="0"/>
                        <a:cs typeface="Times New Roman" pitchFamily="18" charset="0"/>
                      </a:rPr>
                      <m:t>𝑛</m:t>
                    </m:r>
                  </m:oMath>
                </a14:m>
                <a:r>
                  <a:rPr lang="en-US" sz="1800" dirty="0" err="1">
                    <a:cs typeface="Times New Roman" pitchFamily="18" charset="0"/>
                  </a:rPr>
                  <a:t>個</a:t>
                </a:r>
                <a:r>
                  <a:rPr lang="en-TW" sz="1800">
                    <a:latin typeface="Times New Roman" pitchFamily="18" charset="0"/>
                    <a:cs typeface="Times New Roman" pitchFamily="18" charset="0"/>
                  </a:rPr>
                  <a:t>本徵值</a:t>
                </a:r>
                <a:r>
                  <a:rPr lang="en-GB" sz="1800" dirty="0">
                    <a:cs typeface="Times New Roman" pitchFamily="18" charset="0"/>
                  </a:rPr>
                  <a:t>。</a:t>
                </a:r>
                <a:endParaRPr lang="en-TW" sz="1800" dirty="0">
                  <a:latin typeface="Times New Roman" pitchFamily="18" charset="0"/>
                  <a:cs typeface="Times New Roman" pitchFamily="18" charset="0"/>
                </a:endParaRPr>
              </a:p>
            </p:txBody>
          </p:sp>
        </mc:Choice>
        <mc:Fallback xmlns="">
          <p:sp>
            <p:nvSpPr>
              <p:cNvPr id="30" name="TextBox 29">
                <a:extLst>
                  <a:ext uri="{FF2B5EF4-FFF2-40B4-BE49-F238E27FC236}">
                    <a16:creationId xmlns:a16="http://schemas.microsoft.com/office/drawing/2014/main" id="{468DD735-C7DC-0AC4-FBD6-C34B4B4EEFAF}"/>
                  </a:ext>
                </a:extLst>
              </p:cNvPr>
              <p:cNvSpPr txBox="1">
                <a:spLocks noRot="1" noChangeAspect="1" noMove="1" noResize="1" noEditPoints="1" noAdjustHandles="1" noChangeArrowheads="1" noChangeShapeType="1" noTextEdit="1"/>
              </p:cNvSpPr>
              <p:nvPr/>
            </p:nvSpPr>
            <p:spPr bwMode="auto">
              <a:xfrm>
                <a:off x="4303870" y="5408736"/>
                <a:ext cx="2526959" cy="369332"/>
              </a:xfrm>
              <a:prstGeom prst="rect">
                <a:avLst/>
              </a:prstGeom>
              <a:blipFill>
                <a:blip r:embed="rId13"/>
                <a:stretch>
                  <a:fillRect l="-1493" t="-6452" b="-1935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A78A506-3F1C-AB7D-6688-26A9571A5140}"/>
                  </a:ext>
                </a:extLst>
              </p:cNvPr>
              <p:cNvSpPr txBox="1"/>
              <p:nvPr/>
            </p:nvSpPr>
            <p:spPr bwMode="auto">
              <a:xfrm>
                <a:off x="3831480" y="4210126"/>
                <a:ext cx="5412869" cy="391646"/>
              </a:xfrm>
              <a:prstGeom prst="rect">
                <a:avLst/>
              </a:prstGeom>
              <a:noFill/>
              <a:ln w="9525">
                <a:noFill/>
                <a:miter lim="800000"/>
                <a:headEnd/>
                <a:tailEnd/>
              </a:ln>
            </p:spPr>
            <p:txBody>
              <a:bodyPr wrap="square" rtlCol="0">
                <a:spAutoFit/>
              </a:bodyPr>
              <a:lstStyle/>
              <a:p>
                <a:r>
                  <a:rPr lang="en-US" sz="1800" dirty="0">
                    <a:latin typeface="Times New Roman" pitchFamily="18" charset="0"/>
                    <a:cs typeface="Times New Roman" pitchFamily="18" charset="0"/>
                  </a:rPr>
                  <a:t>只能取左式這些值，</a:t>
                </a:r>
                <a:r>
                  <a:rPr lang="en-US" sz="1800" dirty="0">
                    <a:cs typeface="Times New Roman" pitchFamily="18" charset="0"/>
                  </a:rPr>
                  <a:t> </a:t>
                </a:r>
                <a14:m>
                  <m:oMath xmlns:m="http://schemas.openxmlformats.org/officeDocument/2006/math">
                    <m:r>
                      <a:rPr lang="en-US" sz="1800" i="1">
                        <a:latin typeface="Cambria Math" panose="02040503050406030204" pitchFamily="18" charset="0"/>
                        <a:cs typeface="Times New Roman" pitchFamily="18" charset="0"/>
                      </a:rPr>
                      <m:t>𝑠</m:t>
                    </m:r>
                    <m:r>
                      <a:rPr lang="en-US" sz="1800" i="1">
                        <a:latin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𝑛</m:t>
                    </m:r>
                    <m:r>
                      <a:rPr lang="en-US" sz="1800" i="1">
                        <a:latin typeface="Cambria Math" panose="02040503050406030204" pitchFamily="18" charset="0"/>
                        <a:ea typeface="Cambria Math" panose="02040503050406030204" pitchFamily="18" charset="0"/>
                        <a:cs typeface="Times New Roman" pitchFamily="18" charset="0"/>
                      </a:rPr>
                      <m:t>+</m:t>
                    </m:r>
                    <m:r>
                      <a:rPr lang="en-US" sz="1800" b="0" i="0" smtClean="0">
                        <a:latin typeface="Cambria Math" panose="02040503050406030204" pitchFamily="18" charset="0"/>
                        <a:ea typeface="Cambria Math" panose="02040503050406030204" pitchFamily="18" charset="0"/>
                        <a:cs typeface="Times New Roman" pitchFamily="18" charset="0"/>
                      </a:rPr>
                      <m:t>1</m:t>
                    </m:r>
                  </m:oMath>
                </a14:m>
                <a:r>
                  <a:rPr lang="en-GB" sz="1800" dirty="0">
                    <a:cs typeface="Times New Roman" pitchFamily="18" charset="0"/>
                  </a:rPr>
                  <a:t>對應</a:t>
                </a:r>
                <a14:m>
                  <m:oMath xmlns:m="http://schemas.openxmlformats.org/officeDocument/2006/math">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𝑗</m:t>
                        </m:r>
                      </m:sub>
                    </m:sSub>
                    <m:r>
                      <a:rPr lang="en-US" sz="1800" i="1">
                        <a:latin typeface="Cambria Math" panose="02040503050406030204" pitchFamily="18" charset="0"/>
                        <a:cs typeface="Times New Roman" pitchFamily="18" charset="0"/>
                      </a:rPr>
                      <m:t>=</m:t>
                    </m:r>
                    <m:r>
                      <a:rPr lang="en-US" sz="1800" b="0" i="0" smtClean="0">
                        <a:latin typeface="Cambria Math" panose="02040503050406030204" pitchFamily="18" charset="0"/>
                        <a:cs typeface="Times New Roman" pitchFamily="18" charset="0"/>
                      </a:rPr>
                      <m:t>0</m:t>
                    </m:r>
                  </m:oMath>
                </a14:m>
                <a:r>
                  <a:rPr lang="en-GB" sz="1800" dirty="0">
                    <a:cs typeface="Times New Roman" pitchFamily="18" charset="0"/>
                  </a:rPr>
                  <a:t>。</a:t>
                </a:r>
                <a:endParaRPr lang="en-TW" sz="1800" dirty="0">
                  <a:cs typeface="Times New Roman" pitchFamily="18" charset="0"/>
                </a:endParaRPr>
              </a:p>
            </p:txBody>
          </p:sp>
        </mc:Choice>
        <mc:Fallback xmlns="">
          <p:sp>
            <p:nvSpPr>
              <p:cNvPr id="31" name="TextBox 30">
                <a:extLst>
                  <a:ext uri="{FF2B5EF4-FFF2-40B4-BE49-F238E27FC236}">
                    <a16:creationId xmlns:a16="http://schemas.microsoft.com/office/drawing/2014/main" id="{7A78A506-3F1C-AB7D-6688-26A9571A5140}"/>
                  </a:ext>
                </a:extLst>
              </p:cNvPr>
              <p:cNvSpPr txBox="1">
                <a:spLocks noRot="1" noChangeAspect="1" noMove="1" noResize="1" noEditPoints="1" noAdjustHandles="1" noChangeArrowheads="1" noChangeShapeType="1" noTextEdit="1"/>
              </p:cNvSpPr>
              <p:nvPr/>
            </p:nvSpPr>
            <p:spPr bwMode="auto">
              <a:xfrm>
                <a:off x="3831480" y="4210126"/>
                <a:ext cx="5412869" cy="391646"/>
              </a:xfrm>
              <a:prstGeom prst="rect">
                <a:avLst/>
              </a:prstGeom>
              <a:blipFill>
                <a:blip r:embed="rId14"/>
                <a:stretch>
                  <a:fillRect l="-937" t="-6250" b="-1562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1F79211-A27B-53DF-4EB1-90197554682A}"/>
                  </a:ext>
                </a:extLst>
              </p:cNvPr>
              <p:cNvSpPr txBox="1"/>
              <p:nvPr/>
            </p:nvSpPr>
            <p:spPr bwMode="auto">
              <a:xfrm>
                <a:off x="974298" y="5934096"/>
                <a:ext cx="1687513" cy="478914"/>
              </a:xfrm>
              <a:prstGeom prst="rect">
                <a:avLst/>
              </a:prstGeom>
              <a:solidFill>
                <a:srgbClr val="FFFF99"/>
              </a:solidFill>
              <a:ln w="9525">
                <a:noFill/>
                <a:miter lim="800000"/>
                <a:headEnd/>
                <a:tailEn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sz="1800" i="1" smtClean="0">
                              <a:latin typeface="Cambria Math" panose="02040503050406030204" pitchFamily="18" charset="0"/>
                              <a:cs typeface="Times New Roman" pitchFamily="18" charset="0"/>
                            </a:rPr>
                          </m:ctrlPr>
                        </m:sSubPr>
                        <m:e>
                          <m:r>
                            <a:rPr lang="en-US" sz="1800" b="0" i="1" smtClean="0">
                              <a:latin typeface="Cambria Math" panose="02040503050406030204" pitchFamily="18" charset="0"/>
                              <a:cs typeface="Times New Roman" pitchFamily="18" charset="0"/>
                            </a:rPr>
                            <m:t>𝑎</m:t>
                          </m:r>
                        </m:e>
                        <m:sub>
                          <m:r>
                            <a:rPr lang="en-US" sz="1800" b="0" i="1" smtClean="0">
                              <a:latin typeface="Cambria Math" panose="02040503050406030204" pitchFamily="18" charset="0"/>
                              <a:cs typeface="Times New Roman" pitchFamily="18" charset="0"/>
                            </a:rPr>
                            <m:t>𝑗</m:t>
                          </m:r>
                        </m:sub>
                      </m:sSub>
                      <m:r>
                        <a:rPr lang="en-US" sz="1800" b="0" i="1" smtClean="0">
                          <a:latin typeface="Cambria Math" panose="02040503050406030204" pitchFamily="18" charset="0"/>
                          <a:cs typeface="Times New Roman" pitchFamily="18" charset="0"/>
                        </a:rPr>
                        <m:t>=</m:t>
                      </m:r>
                      <m:func>
                        <m:funcPr>
                          <m:ctrlPr>
                            <a:rPr lang="en-US" sz="1800" i="1" smtClean="0">
                              <a:latin typeface="Cambria Math" panose="02040503050406030204" pitchFamily="18" charset="0"/>
                              <a:ea typeface="Cambria Math" panose="02040503050406030204" pitchFamily="18" charset="0"/>
                              <a:cs typeface="Times New Roman" pitchFamily="18" charset="0"/>
                            </a:rPr>
                          </m:ctrlPr>
                        </m:funcPr>
                        <m:fName>
                          <m:r>
                            <m:rPr>
                              <m:sty m:val="p"/>
                            </m:rPr>
                            <a:rPr lang="en-US" sz="1800" i="0" smtClean="0">
                              <a:latin typeface="Cambria Math" panose="02040503050406030204" pitchFamily="18" charset="0"/>
                              <a:ea typeface="Cambria Math" panose="02040503050406030204" pitchFamily="18" charset="0"/>
                              <a:cs typeface="Times New Roman" pitchFamily="18" charset="0"/>
                            </a:rPr>
                            <m:t>sin</m:t>
                          </m:r>
                        </m:fName>
                        <m:e>
                          <m:f>
                            <m:fPr>
                              <m:ctrlPr>
                                <a:rPr lang="en-US" sz="1800" i="1">
                                  <a:latin typeface="Cambria Math" panose="02040503050406030204" pitchFamily="18" charset="0"/>
                                  <a:cs typeface="Times New Roman" pitchFamily="18" charset="0"/>
                                </a:rPr>
                              </m:ctrlPr>
                            </m:fPr>
                            <m:num>
                              <m:r>
                                <a:rPr lang="en-US" sz="1800" i="1">
                                  <a:latin typeface="Cambria Math" panose="02040503050406030204" pitchFamily="18" charset="0"/>
                                  <a:cs typeface="Times New Roman" pitchFamily="18" charset="0"/>
                                </a:rPr>
                                <m:t>𝑠</m:t>
                              </m:r>
                              <m:r>
                                <a:rPr lang="en-US" sz="1800" i="1">
                                  <a:latin typeface="Cambria Math" panose="02040503050406030204" pitchFamily="18" charset="0"/>
                                  <a:ea typeface="Cambria Math" panose="02040503050406030204" pitchFamily="18" charset="0"/>
                                  <a:cs typeface="Times New Roman" pitchFamily="18" charset="0"/>
                                </a:rPr>
                                <m:t>𝜋</m:t>
                              </m:r>
                            </m:num>
                            <m:den>
                              <m:r>
                                <a:rPr lang="en-US" sz="1800" i="1">
                                  <a:latin typeface="Cambria Math" panose="02040503050406030204" pitchFamily="18" charset="0"/>
                                  <a:cs typeface="Times New Roman" pitchFamily="18" charset="0"/>
                                </a:rPr>
                                <m:t>𝑛</m:t>
                              </m:r>
                              <m:r>
                                <a:rPr lang="en-US" sz="1800" i="1">
                                  <a:latin typeface="Cambria Math" panose="02040503050406030204" pitchFamily="18" charset="0"/>
                                  <a:cs typeface="Times New Roman" pitchFamily="18" charset="0"/>
                                </a:rPr>
                                <m:t>+1</m:t>
                              </m:r>
                            </m:den>
                          </m:f>
                          <m:r>
                            <a:rPr lang="en-US" sz="1800" i="1">
                              <a:latin typeface="Cambria Math" panose="02040503050406030204" pitchFamily="18" charset="0"/>
                              <a:ea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𝑗</m:t>
                          </m:r>
                        </m:e>
                      </m:func>
                    </m:oMath>
                  </m:oMathPara>
                </a14:m>
                <a:endParaRPr lang="en-TW" sz="1800" dirty="0">
                  <a:cs typeface="Times New Roman" pitchFamily="18" charset="0"/>
                </a:endParaRPr>
              </a:p>
            </p:txBody>
          </p:sp>
        </mc:Choice>
        <mc:Fallback xmlns="">
          <p:sp>
            <p:nvSpPr>
              <p:cNvPr id="32" name="TextBox 31">
                <a:extLst>
                  <a:ext uri="{FF2B5EF4-FFF2-40B4-BE49-F238E27FC236}">
                    <a16:creationId xmlns:a16="http://schemas.microsoft.com/office/drawing/2014/main" id="{11F79211-A27B-53DF-4EB1-90197554682A}"/>
                  </a:ext>
                </a:extLst>
              </p:cNvPr>
              <p:cNvSpPr txBox="1">
                <a:spLocks noRot="1" noChangeAspect="1" noMove="1" noResize="1" noEditPoints="1" noAdjustHandles="1" noChangeArrowheads="1" noChangeShapeType="1" noTextEdit="1"/>
              </p:cNvSpPr>
              <p:nvPr/>
            </p:nvSpPr>
            <p:spPr bwMode="auto">
              <a:xfrm>
                <a:off x="974298" y="5934096"/>
                <a:ext cx="1687513" cy="478914"/>
              </a:xfrm>
              <a:prstGeom prst="rect">
                <a:avLst/>
              </a:prstGeom>
              <a:blipFill>
                <a:blip r:embed="rId15"/>
                <a:stretch>
                  <a:fillRect l="-1493" r="-3731" b="-1578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1DD21A6-D2F5-ECF1-A6EB-2D99A6606CEC}"/>
                  </a:ext>
                </a:extLst>
              </p:cNvPr>
              <p:cNvSpPr txBox="1"/>
              <p:nvPr/>
            </p:nvSpPr>
            <p:spPr bwMode="auto">
              <a:xfrm>
                <a:off x="3885790" y="4931605"/>
                <a:ext cx="4572000" cy="369332"/>
              </a:xfrm>
              <a:prstGeom prst="rect">
                <a:avLst/>
              </a:prstGeom>
              <a:noFill/>
              <a:ln w="9525">
                <a:noFill/>
                <a:miter lim="800000"/>
                <a:headEnd/>
                <a:tailEnd/>
              </a:ln>
            </p:spPr>
            <p:txBody>
              <a:bodyPr wrap="square">
                <a:spAutoFit/>
              </a:bodyPr>
              <a:lstStyle/>
              <a:p>
                <a:r>
                  <a:rPr lang="en-US" sz="1800" dirty="0">
                    <a:cs typeface="Times New Roman" pitchFamily="18" charset="0"/>
                  </a:rPr>
                  <a:t>共</a:t>
                </a:r>
                <a14:m>
                  <m:oMath xmlns:m="http://schemas.openxmlformats.org/officeDocument/2006/math">
                    <m:r>
                      <a:rPr lang="en-US" sz="1800" i="1">
                        <a:latin typeface="Cambria Math" panose="02040503050406030204" pitchFamily="18" charset="0"/>
                        <a:ea typeface="Cambria Math" panose="02040503050406030204" pitchFamily="18" charset="0"/>
                        <a:cs typeface="Times New Roman" pitchFamily="18" charset="0"/>
                      </a:rPr>
                      <m:t>𝑛</m:t>
                    </m:r>
                  </m:oMath>
                </a14:m>
                <a:r>
                  <a:rPr lang="en-US" sz="1800" dirty="0">
                    <a:cs typeface="Times New Roman" pitchFamily="18" charset="0"/>
                  </a:rPr>
                  <a:t>個，代入色散關係：</a:t>
                </a:r>
                <a:endParaRPr lang="en-US" sz="1800" dirty="0"/>
              </a:p>
            </p:txBody>
          </p:sp>
        </mc:Choice>
        <mc:Fallback xmlns="">
          <p:sp>
            <p:nvSpPr>
              <p:cNvPr id="34" name="TextBox 33">
                <a:extLst>
                  <a:ext uri="{FF2B5EF4-FFF2-40B4-BE49-F238E27FC236}">
                    <a16:creationId xmlns:a16="http://schemas.microsoft.com/office/drawing/2014/main" id="{31DD21A6-D2F5-ECF1-A6EB-2D99A6606CEC}"/>
                  </a:ext>
                </a:extLst>
              </p:cNvPr>
              <p:cNvSpPr txBox="1">
                <a:spLocks noRot="1" noChangeAspect="1" noMove="1" noResize="1" noEditPoints="1" noAdjustHandles="1" noChangeArrowheads="1" noChangeShapeType="1" noTextEdit="1"/>
              </p:cNvSpPr>
              <p:nvPr/>
            </p:nvSpPr>
            <p:spPr bwMode="auto">
              <a:xfrm>
                <a:off x="3885790" y="4931605"/>
                <a:ext cx="4572000" cy="369332"/>
              </a:xfrm>
              <a:prstGeom prst="rect">
                <a:avLst/>
              </a:prstGeom>
              <a:blipFill>
                <a:blip r:embed="rId16"/>
                <a:stretch>
                  <a:fillRect l="-1108" t="-666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171DC1C-8CF7-0E07-04B8-18811F193F60}"/>
                  </a:ext>
                </a:extLst>
              </p:cNvPr>
              <p:cNvSpPr txBox="1"/>
              <p:nvPr/>
            </p:nvSpPr>
            <p:spPr bwMode="auto">
              <a:xfrm>
                <a:off x="3899381" y="4577315"/>
                <a:ext cx="5008056" cy="391646"/>
              </a:xfrm>
              <a:prstGeom prst="rect">
                <a:avLst/>
              </a:prstGeom>
              <a:noFill/>
              <a:ln w="9525">
                <a:noFill/>
                <a:miter lim="800000"/>
                <a:headEnd/>
                <a:tailEnd/>
              </a:ln>
            </p:spPr>
            <p:txBody>
              <a:bodyPr wrap="square">
                <a:spAutoFit/>
              </a:bodyPr>
              <a:lstStyle/>
              <a:p>
                <a14:m>
                  <m:oMath xmlns:m="http://schemas.openxmlformats.org/officeDocument/2006/math">
                    <m:r>
                      <a:rPr lang="en-US" sz="1800" i="1" smtClean="0">
                        <a:latin typeface="Cambria Math" panose="02040503050406030204" pitchFamily="18" charset="0"/>
                        <a:cs typeface="Times New Roman" pitchFamily="18" charset="0"/>
                      </a:rPr>
                      <m:t>𝑠</m:t>
                    </m:r>
                    <m:r>
                      <a:rPr lang="en-US" sz="1800" i="1" smtClean="0">
                        <a:latin typeface="Cambria Math" panose="02040503050406030204" pitchFamily="18" charset="0"/>
                        <a:cs typeface="Times New Roman" pitchFamily="18" charset="0"/>
                      </a:rPr>
                      <m:t>=</m:t>
                    </m:r>
                    <m:r>
                      <a:rPr lang="en-US" sz="1800" i="1">
                        <a:latin typeface="Cambria Math" panose="02040503050406030204" pitchFamily="18" charset="0"/>
                        <a:ea typeface="Cambria Math" panose="02040503050406030204" pitchFamily="18" charset="0"/>
                        <a:cs typeface="Times New Roman" pitchFamily="18" charset="0"/>
                      </a:rPr>
                      <m:t>𝑛</m:t>
                    </m:r>
                    <m:r>
                      <a:rPr lang="en-US" sz="1800" b="0" i="1" smtClean="0">
                        <a:latin typeface="Cambria Math" panose="02040503050406030204" pitchFamily="18" charset="0"/>
                        <a:ea typeface="Cambria Math" panose="02040503050406030204" pitchFamily="18" charset="0"/>
                        <a:cs typeface="Times New Roman" pitchFamily="18" charset="0"/>
                      </a:rPr>
                      <m:t>+</m:t>
                    </m:r>
                  </m:oMath>
                </a14:m>
                <a:r>
                  <a:rPr lang="en-GB" sz="1800" dirty="0">
                    <a:cs typeface="Times New Roman" pitchFamily="18" charset="0"/>
                  </a:rPr>
                  <a:t>2與</a:t>
                </a:r>
                <a14:m>
                  <m:oMath xmlns:m="http://schemas.openxmlformats.org/officeDocument/2006/math">
                    <m:r>
                      <a:rPr lang="en-US" sz="1800" i="1">
                        <a:latin typeface="Cambria Math" panose="02040503050406030204" pitchFamily="18" charset="0"/>
                        <a:cs typeface="Times New Roman" pitchFamily="18" charset="0"/>
                      </a:rPr>
                      <m:t>𝑠</m:t>
                    </m:r>
                    <m:r>
                      <a:rPr lang="en-US" sz="1800" i="1">
                        <a:latin typeface="Cambria Math" panose="02040503050406030204" pitchFamily="18" charset="0"/>
                        <a:cs typeface="Times New Roman" pitchFamily="18" charset="0"/>
                      </a:rPr>
                      <m:t>=1</m:t>
                    </m:r>
                  </m:oMath>
                </a14:m>
                <a:r>
                  <a:rPr lang="en-GB" sz="1800" dirty="0">
                    <a:cs typeface="Times New Roman" pitchFamily="18" charset="0"/>
                  </a:rPr>
                  <a:t>對應的</a:t>
                </a:r>
                <a14:m>
                  <m:oMath xmlns:m="http://schemas.openxmlformats.org/officeDocument/2006/math">
                    <m:r>
                      <a:rPr lang="en-US" sz="1800" i="1">
                        <a:latin typeface="Cambria Math" panose="02040503050406030204" pitchFamily="18" charset="0"/>
                        <a:ea typeface="Cambria Math" panose="02040503050406030204" pitchFamily="18" charset="0"/>
                        <a:cs typeface="Times New Roman" pitchFamily="18" charset="0"/>
                      </a:rPr>
                      <m:t>𝑘</m:t>
                    </m:r>
                  </m:oMath>
                </a14:m>
                <a:r>
                  <a:rPr lang="en-GB" sz="1800" dirty="0">
                    <a:cs typeface="Times New Roman" pitchFamily="18" charset="0"/>
                  </a:rPr>
                  <a:t>差</a:t>
                </a:r>
                <a14:m>
                  <m:oMath xmlns:m="http://schemas.openxmlformats.org/officeDocument/2006/math">
                    <m:r>
                      <a:rPr lang="en-GB" sz="1800" i="1" dirty="0" smtClean="0">
                        <a:latin typeface="Cambria Math" panose="02040503050406030204" pitchFamily="18" charset="0"/>
                        <a:ea typeface="Cambria Math" panose="02040503050406030204" pitchFamily="18" charset="0"/>
                        <a:cs typeface="Times New Roman" pitchFamily="18" charset="0"/>
                      </a:rPr>
                      <m:t>𝜋</m:t>
                    </m:r>
                  </m:oMath>
                </a14:m>
                <a:r>
                  <a:rPr lang="en-GB" sz="1800" dirty="0">
                    <a:cs typeface="Times New Roman" pitchFamily="18" charset="0"/>
                  </a:rPr>
                  <a:t>。 對應相似的</a:t>
                </a:r>
                <a14:m>
                  <m:oMath xmlns:m="http://schemas.openxmlformats.org/officeDocument/2006/math">
                    <m:sSub>
                      <m:sSubPr>
                        <m:ctrlPr>
                          <a:rPr lang="en-TW" sz="1800" i="1">
                            <a:latin typeface="Cambria Math" panose="02040503050406030204" pitchFamily="18" charset="0"/>
                            <a:cs typeface="Times New Roman" pitchFamily="18" charset="0"/>
                          </a:rPr>
                        </m:ctrlPr>
                      </m:sSubPr>
                      <m:e>
                        <m:r>
                          <a:rPr lang="en-US" sz="1800" i="1">
                            <a:latin typeface="Cambria Math" panose="02040503050406030204" pitchFamily="18" charset="0"/>
                            <a:cs typeface="Times New Roman" pitchFamily="18" charset="0"/>
                          </a:rPr>
                          <m:t>𝑎</m:t>
                        </m:r>
                      </m:e>
                      <m:sub>
                        <m:r>
                          <a:rPr lang="en-US" sz="1800" i="1">
                            <a:latin typeface="Cambria Math" panose="02040503050406030204" pitchFamily="18" charset="0"/>
                            <a:cs typeface="Times New Roman" pitchFamily="18" charset="0"/>
                          </a:rPr>
                          <m:t>𝑗</m:t>
                        </m:r>
                      </m:sub>
                    </m:sSub>
                  </m:oMath>
                </a14:m>
                <a:r>
                  <a:rPr lang="en-US" sz="1800" dirty="0"/>
                  <a:t>。</a:t>
                </a:r>
              </a:p>
            </p:txBody>
          </p:sp>
        </mc:Choice>
        <mc:Fallback xmlns="">
          <p:sp>
            <p:nvSpPr>
              <p:cNvPr id="36" name="TextBox 35">
                <a:extLst>
                  <a:ext uri="{FF2B5EF4-FFF2-40B4-BE49-F238E27FC236}">
                    <a16:creationId xmlns:a16="http://schemas.microsoft.com/office/drawing/2014/main" id="{C171DC1C-8CF7-0E07-04B8-18811F193F60}"/>
                  </a:ext>
                </a:extLst>
              </p:cNvPr>
              <p:cNvSpPr txBox="1">
                <a:spLocks noRot="1" noChangeAspect="1" noMove="1" noResize="1" noEditPoints="1" noAdjustHandles="1" noChangeArrowheads="1" noChangeShapeType="1" noTextEdit="1"/>
              </p:cNvSpPr>
              <p:nvPr/>
            </p:nvSpPr>
            <p:spPr bwMode="auto">
              <a:xfrm>
                <a:off x="3899381" y="4577315"/>
                <a:ext cx="5008056" cy="391646"/>
              </a:xfrm>
              <a:prstGeom prst="rect">
                <a:avLst/>
              </a:prstGeom>
              <a:blipFill>
                <a:blip r:embed="rId17"/>
                <a:stretch>
                  <a:fillRect t="-6250" b="-15625"/>
                </a:stretch>
              </a:blipFill>
              <a:ln w="9525">
                <a:noFill/>
                <a:miter lim="800000"/>
                <a:headEnd/>
                <a:tailEnd/>
              </a:ln>
            </p:spPr>
            <p:txBody>
              <a:bodyPr/>
              <a:lstStyle/>
              <a:p>
                <a:r>
                  <a:rPr lang="en-US">
                    <a:noFill/>
                  </a:rPr>
                  <a:t> </a:t>
                </a:r>
              </a:p>
            </p:txBody>
          </p:sp>
        </mc:Fallback>
      </mc:AlternateContent>
      <p:pic>
        <p:nvPicPr>
          <p:cNvPr id="37" name="Picture 36">
            <a:extLst>
              <a:ext uri="{FF2B5EF4-FFF2-40B4-BE49-F238E27FC236}">
                <a16:creationId xmlns:a16="http://schemas.microsoft.com/office/drawing/2014/main" id="{3BE43B15-A07F-90AC-D884-EB5F39E1B2C6}"/>
              </a:ext>
            </a:extLst>
          </p:cNvPr>
          <p:cNvPicPr>
            <a:picLocks noChangeAspect="1"/>
          </p:cNvPicPr>
          <p:nvPr/>
        </p:nvPicPr>
        <p:blipFill>
          <a:blip r:embed="rId18"/>
          <a:srcRect t="7520"/>
          <a:stretch/>
        </p:blipFill>
        <p:spPr>
          <a:xfrm>
            <a:off x="3435832" y="250954"/>
            <a:ext cx="4232512" cy="1946301"/>
          </a:xfrm>
          <a:prstGeom prst="rect">
            <a:avLst/>
          </a:prstGeom>
        </p:spPr>
      </p:pic>
    </p:spTree>
    <p:extLst>
      <p:ext uri="{BB962C8B-B14F-4D97-AF65-F5344CB8AC3E}">
        <p14:creationId xmlns:p14="http://schemas.microsoft.com/office/powerpoint/2010/main" val="19909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animBg="1"/>
      <p:bldP spid="26" grpId="0" animBg="1"/>
      <p:bldP spid="28" grpId="0" animBg="1"/>
      <p:bldP spid="29" grpId="0" animBg="1"/>
      <p:bldP spid="30" grpId="0"/>
      <p:bldP spid="31" grpId="0"/>
      <p:bldP spid="32" grpId="0" animBg="1"/>
      <p:bldP spid="34"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1437A5-F4F0-0F0E-8B44-8F3CB9BF6C8E}"/>
              </a:ext>
            </a:extLst>
          </p:cNvPr>
          <p:cNvSpPr txBox="1"/>
          <p:nvPr/>
        </p:nvSpPr>
        <p:spPr bwMode="auto">
          <a:xfrm>
            <a:off x="3504659" y="379517"/>
            <a:ext cx="2664296" cy="369332"/>
          </a:xfrm>
          <a:prstGeom prst="rect">
            <a:avLst/>
          </a:prstGeom>
          <a:noFill/>
          <a:ln w="9525">
            <a:noFill/>
            <a:miter lim="800000"/>
            <a:headEnd/>
            <a:tailEnd/>
          </a:ln>
        </p:spPr>
        <p:txBody>
          <a:bodyPr wrap="square" rtlCol="0">
            <a:spAutoFit/>
          </a:bodyPr>
          <a:lstStyle/>
          <a:p>
            <a:pPr algn="l"/>
            <a:r>
              <a:rPr lang="en-US" sz="1800" dirty="0">
                <a:latin typeface="Times New Roman" pitchFamily="18" charset="0"/>
                <a:cs typeface="Times New Roman" pitchFamily="18" charset="0"/>
              </a:rPr>
              <a:t>Continuum limit</a:t>
            </a:r>
          </a:p>
        </p:txBody>
      </p:sp>
      <mc:AlternateContent xmlns:mc="http://schemas.openxmlformats.org/markup-compatibility/2006" xmlns:a14="http://schemas.microsoft.com/office/drawing/2010/main">
        <mc:Choice Requires="a14">
          <p:sp>
            <p:nvSpPr>
              <p:cNvPr id="3" name="文字方塊 13">
                <a:extLst>
                  <a:ext uri="{FF2B5EF4-FFF2-40B4-BE49-F238E27FC236}">
                    <a16:creationId xmlns:a16="http://schemas.microsoft.com/office/drawing/2014/main" id="{E2ED789C-C6B4-4DE6-01AF-DF834403D554}"/>
                  </a:ext>
                </a:extLst>
              </p:cNvPr>
              <p:cNvSpPr txBox="1"/>
              <p:nvPr/>
            </p:nvSpPr>
            <p:spPr bwMode="auto">
              <a:xfrm>
                <a:off x="2483768" y="965521"/>
                <a:ext cx="3936847" cy="563744"/>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rPr>
                        <m:t>𝑚</m:t>
                      </m:r>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kumimoji="1" lang="en-US" altLang="zh-TW" sz="1800" b="0" i="1" smtClean="0">
                          <a:latin typeface="Cambria Math" panose="02040503050406030204" pitchFamily="18" charset="0"/>
                        </a:rPr>
                        <m:t>=−</m:t>
                      </m:r>
                      <m:r>
                        <a:rPr kumimoji="1" lang="en-US" altLang="zh-TW" sz="1800" b="0" i="1" smtClean="0">
                          <a:latin typeface="Cambria Math" panose="02040503050406030204" pitchFamily="18" charset="0"/>
                        </a:rPr>
                        <m:t>𝑘</m:t>
                      </m:r>
                      <m:d>
                        <m:dPr>
                          <m:ctrlPr>
                            <a:rPr kumimoji="1" lang="en-US" altLang="zh-TW" sz="1800" b="0" i="1" smtClean="0">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𝑗</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r>
                                <a:rPr lang="en-US" altLang="zh-TW" sz="1800" b="0" i="1" smtClean="0">
                                  <a:latin typeface="Cambria Math" panose="02040503050406030204" pitchFamily="18" charset="0"/>
                                </a:rPr>
                                <m:t>−1</m:t>
                              </m:r>
                            </m:sub>
                          </m:sSub>
                        </m:e>
                      </m:d>
                      <m:r>
                        <a:rPr lang="en-US" altLang="zh-TW" sz="1800" b="0" i="1" smtClean="0">
                          <a:latin typeface="Cambria Math" panose="02040503050406030204" pitchFamily="18" charset="0"/>
                        </a:rPr>
                        <m:t>+</m:t>
                      </m:r>
                      <m:r>
                        <a:rPr lang="en-US" altLang="zh-TW" sz="1800" i="1">
                          <a:latin typeface="Cambria Math" panose="02040503050406030204" pitchFamily="18" charset="0"/>
                        </a:rPr>
                        <m:t>𝑘</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r>
                                <a:rPr lang="en-US" altLang="zh-TW" sz="1800" b="0" i="1" smtClean="0">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e>
                      </m:d>
                    </m:oMath>
                  </m:oMathPara>
                </a14:m>
                <a:endParaRPr kumimoji="1" lang="zh-TW" altLang="en-US" sz="1800" dirty="0"/>
              </a:p>
            </p:txBody>
          </p:sp>
        </mc:Choice>
        <mc:Fallback xmlns="">
          <p:sp>
            <p:nvSpPr>
              <p:cNvPr id="3" name="文字方塊 13">
                <a:extLst>
                  <a:ext uri="{FF2B5EF4-FFF2-40B4-BE49-F238E27FC236}">
                    <a16:creationId xmlns:a16="http://schemas.microsoft.com/office/drawing/2014/main" id="{E2ED789C-C6B4-4DE6-01AF-DF834403D554}"/>
                  </a:ext>
                </a:extLst>
              </p:cNvPr>
              <p:cNvSpPr txBox="1">
                <a:spLocks noRot="1" noChangeAspect="1" noMove="1" noResize="1" noEditPoints="1" noAdjustHandles="1" noChangeArrowheads="1" noChangeShapeType="1" noTextEdit="1"/>
              </p:cNvSpPr>
              <p:nvPr/>
            </p:nvSpPr>
            <p:spPr bwMode="auto">
              <a:xfrm>
                <a:off x="2483768" y="965521"/>
                <a:ext cx="3936847" cy="563744"/>
              </a:xfrm>
              <a:prstGeom prst="rect">
                <a:avLst/>
              </a:prstGeom>
              <a:blipFill>
                <a:blip r:embed="rId2"/>
                <a:stretch>
                  <a:fillRect l="-322" b="-13043"/>
                </a:stretch>
              </a:blipFill>
              <a:ln w="9525">
                <a:noFill/>
                <a:miter lim="800000"/>
                <a:headEnd/>
                <a:tailEnd/>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F20C74D7-FBDB-5787-A761-39C20B7FF681}"/>
              </a:ext>
            </a:extLst>
          </p:cNvPr>
          <p:cNvPicPr>
            <a:picLocks noChangeAspect="1"/>
          </p:cNvPicPr>
          <p:nvPr/>
        </p:nvPicPr>
        <p:blipFill>
          <a:blip r:embed="rId3"/>
          <a:stretch>
            <a:fillRect/>
          </a:stretch>
        </p:blipFill>
        <p:spPr>
          <a:xfrm>
            <a:off x="1847492" y="1615065"/>
            <a:ext cx="5449015" cy="1639894"/>
          </a:xfrm>
          <a:prstGeom prst="rect">
            <a:avLst/>
          </a:prstGeom>
        </p:spPr>
      </p:pic>
      <p:sp>
        <p:nvSpPr>
          <p:cNvPr id="5" name="Down Arrow 4">
            <a:extLst>
              <a:ext uri="{FF2B5EF4-FFF2-40B4-BE49-F238E27FC236}">
                <a16:creationId xmlns:a16="http://schemas.microsoft.com/office/drawing/2014/main" id="{92C75B37-01BE-404B-43C9-CBFDEB33FC3B}"/>
              </a:ext>
            </a:extLst>
          </p:cNvPr>
          <p:cNvSpPr/>
          <p:nvPr/>
        </p:nvSpPr>
        <p:spPr>
          <a:xfrm>
            <a:off x="4528688" y="3406384"/>
            <a:ext cx="360040" cy="288032"/>
          </a:xfrm>
          <a:prstGeom prst="downArrow">
            <a:avLst/>
          </a:prstGeom>
          <a:solidFill>
            <a:srgbClr val="00B050"/>
          </a:solidFill>
          <a:ln>
            <a:noFill/>
          </a:ln>
        </p:spPr>
        <p:txBody>
          <a:bodyPr wrap="none" rtlCol="0" anchor="ctr">
            <a:spAutoFit/>
          </a:bodyPr>
          <a:lstStyle/>
          <a:p>
            <a:pPr algn="ctr"/>
            <a:endParaRPr lang="en-US" sz="1800" dirty="0">
              <a:latin typeface="Arial" charset="0"/>
            </a:endParaRPr>
          </a:p>
        </p:txBody>
      </p:sp>
      <p:sp>
        <p:nvSpPr>
          <p:cNvPr id="6" name="TextBox 5">
            <a:extLst>
              <a:ext uri="{FF2B5EF4-FFF2-40B4-BE49-F238E27FC236}">
                <a16:creationId xmlns:a16="http://schemas.microsoft.com/office/drawing/2014/main" id="{F3BAE5C5-475B-F4C6-6076-1B88AD6520A9}"/>
              </a:ext>
            </a:extLst>
          </p:cNvPr>
          <p:cNvSpPr txBox="1"/>
          <p:nvPr/>
        </p:nvSpPr>
        <p:spPr bwMode="auto">
          <a:xfrm>
            <a:off x="1461701" y="4581128"/>
            <a:ext cx="923325" cy="369332"/>
          </a:xfrm>
          <a:prstGeom prst="rect">
            <a:avLst/>
          </a:prstGeom>
          <a:noFill/>
          <a:ln w="9525">
            <a:noFill/>
            <a:miter lim="800000"/>
            <a:headEnd/>
            <a:tailEnd/>
          </a:ln>
        </p:spPr>
        <p:txBody>
          <a:bodyPr wrap="square" rtlCol="0">
            <a:spAutoFit/>
          </a:bodyPr>
          <a:lstStyle/>
          <a:p>
            <a:pPr algn="l"/>
            <a:r>
              <a:rPr lang="en-US" sz="1800" dirty="0">
                <a:latin typeface="Times New Roman" pitchFamily="18" charset="0"/>
                <a:cs typeface="Times New Roman" pitchFamily="18" charset="0"/>
              </a:rPr>
              <a:t>Wave</a:t>
            </a:r>
          </a:p>
        </p:txBody>
      </p:sp>
      <p:pic>
        <p:nvPicPr>
          <p:cNvPr id="7" name="Picture 2" descr="16_05_Figure.jpg">
            <a:extLst>
              <a:ext uri="{FF2B5EF4-FFF2-40B4-BE49-F238E27FC236}">
                <a16:creationId xmlns:a16="http://schemas.microsoft.com/office/drawing/2014/main" id="{88DF7583-030B-7725-440B-A22C1CF11E51}"/>
              </a:ext>
            </a:extLst>
          </p:cNvPr>
          <p:cNvPicPr>
            <a:picLocks noChangeAspect="1"/>
          </p:cNvPicPr>
          <p:nvPr/>
        </p:nvPicPr>
        <p:blipFill rotWithShape="1">
          <a:blip r:embed="rId4">
            <a:extLst>
              <a:ext uri="{28A0092B-C50C-407E-A947-70E740481C1C}">
                <a14:useLocalDpi xmlns:a14="http://schemas.microsoft.com/office/drawing/2010/main" val="0"/>
              </a:ext>
            </a:extLst>
          </a:blip>
          <a:srcRect b="2804"/>
          <a:stretch/>
        </p:blipFill>
        <p:spPr>
          <a:xfrm>
            <a:off x="3468342" y="3854019"/>
            <a:ext cx="2327793" cy="2532553"/>
          </a:xfrm>
          <a:prstGeom prst="rect">
            <a:avLst/>
          </a:prstGeom>
        </p:spPr>
      </p:pic>
    </p:spTree>
    <p:extLst>
      <p:ext uri="{BB962C8B-B14F-4D97-AF65-F5344CB8AC3E}">
        <p14:creationId xmlns:p14="http://schemas.microsoft.com/office/powerpoint/2010/main" val="282692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59BF7-BE3B-6824-E57D-4718127E11C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字方塊 13">
                <a:extLst>
                  <a:ext uri="{FF2B5EF4-FFF2-40B4-BE49-F238E27FC236}">
                    <a16:creationId xmlns:a16="http://schemas.microsoft.com/office/drawing/2014/main" id="{AD30ED92-4013-8950-2784-0278A15E390C}"/>
                  </a:ext>
                </a:extLst>
              </p:cNvPr>
              <p:cNvSpPr txBox="1"/>
              <p:nvPr/>
            </p:nvSpPr>
            <p:spPr bwMode="auto">
              <a:xfrm>
                <a:off x="5063304" y="905968"/>
                <a:ext cx="3936847" cy="563744"/>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rPr>
                        <m:t>𝑚</m:t>
                      </m:r>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kumimoji="1" lang="en-US" altLang="zh-TW" sz="1800" b="0" i="1" smtClean="0">
                          <a:latin typeface="Cambria Math" panose="02040503050406030204" pitchFamily="18" charset="0"/>
                        </a:rPr>
                        <m:t>=−</m:t>
                      </m:r>
                      <m:r>
                        <a:rPr kumimoji="1" lang="en-US" altLang="zh-TW" sz="1800" b="0" i="1" smtClean="0">
                          <a:latin typeface="Cambria Math" panose="02040503050406030204" pitchFamily="18" charset="0"/>
                        </a:rPr>
                        <m:t>𝑘</m:t>
                      </m:r>
                      <m:d>
                        <m:dPr>
                          <m:ctrlPr>
                            <a:rPr kumimoji="1" lang="en-US" altLang="zh-TW" sz="1800" b="0" i="1" smtClean="0">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b="0" i="1" smtClean="0">
                                  <a:latin typeface="Cambria Math" panose="02040503050406030204" pitchFamily="18" charset="0"/>
                                </a:rPr>
                                <m:t>𝑗</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r>
                                <a:rPr lang="en-US" altLang="zh-TW" sz="1800" b="0" i="1" smtClean="0">
                                  <a:latin typeface="Cambria Math" panose="02040503050406030204" pitchFamily="18" charset="0"/>
                                </a:rPr>
                                <m:t>−1</m:t>
                              </m:r>
                            </m:sub>
                          </m:sSub>
                        </m:e>
                      </m:d>
                      <m:r>
                        <a:rPr lang="en-US" altLang="zh-TW" sz="1800" b="0" i="1" smtClean="0">
                          <a:latin typeface="Cambria Math" panose="02040503050406030204" pitchFamily="18" charset="0"/>
                        </a:rPr>
                        <m:t>+</m:t>
                      </m:r>
                      <m:r>
                        <a:rPr lang="en-US" altLang="zh-TW" sz="1800" i="1">
                          <a:latin typeface="Cambria Math" panose="02040503050406030204" pitchFamily="18" charset="0"/>
                        </a:rPr>
                        <m:t>𝑘</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r>
                                <a:rPr lang="en-US" altLang="zh-TW" sz="1800" b="0" i="1" smtClean="0">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e>
                      </m:d>
                    </m:oMath>
                  </m:oMathPara>
                </a14:m>
                <a:endParaRPr kumimoji="1" lang="zh-TW" altLang="en-US" sz="1800" dirty="0"/>
              </a:p>
            </p:txBody>
          </p:sp>
        </mc:Choice>
        <mc:Fallback xmlns="">
          <p:sp>
            <p:nvSpPr>
              <p:cNvPr id="3" name="文字方塊 13">
                <a:extLst>
                  <a:ext uri="{FF2B5EF4-FFF2-40B4-BE49-F238E27FC236}">
                    <a16:creationId xmlns:a16="http://schemas.microsoft.com/office/drawing/2014/main" id="{AD30ED92-4013-8950-2784-0278A15E390C}"/>
                  </a:ext>
                </a:extLst>
              </p:cNvPr>
              <p:cNvSpPr txBox="1">
                <a:spLocks noRot="1" noChangeAspect="1" noMove="1" noResize="1" noEditPoints="1" noAdjustHandles="1" noChangeArrowheads="1" noChangeShapeType="1" noTextEdit="1"/>
              </p:cNvSpPr>
              <p:nvPr/>
            </p:nvSpPr>
            <p:spPr bwMode="auto">
              <a:xfrm>
                <a:off x="5063304" y="905968"/>
                <a:ext cx="3936847" cy="563744"/>
              </a:xfrm>
              <a:prstGeom prst="rect">
                <a:avLst/>
              </a:prstGeom>
              <a:blipFill>
                <a:blip r:embed="rId2"/>
                <a:stretch>
                  <a:fillRect l="-322" b="-13333"/>
                </a:stretch>
              </a:blipFill>
              <a:ln w="9525">
                <a:noFill/>
                <a:miter lim="800000"/>
                <a:headEnd/>
                <a:tailEnd/>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2EB0F608-259A-B480-56BF-E6D4365C1E3A}"/>
              </a:ext>
            </a:extLst>
          </p:cNvPr>
          <p:cNvPicPr>
            <a:picLocks noChangeAspect="1"/>
          </p:cNvPicPr>
          <p:nvPr/>
        </p:nvPicPr>
        <p:blipFill>
          <a:blip r:embed="rId3"/>
          <a:srcRect b="28906"/>
          <a:stretch>
            <a:fillRect/>
          </a:stretch>
        </p:blipFill>
        <p:spPr>
          <a:xfrm>
            <a:off x="286387" y="585757"/>
            <a:ext cx="4620922" cy="98868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99E53AC-D902-3729-D7E5-3766542C9274}"/>
                  </a:ext>
                </a:extLst>
              </p:cNvPr>
              <p:cNvSpPr txBox="1"/>
              <p:nvPr/>
            </p:nvSpPr>
            <p:spPr bwMode="auto">
              <a:xfrm>
                <a:off x="2218962" y="2391111"/>
                <a:ext cx="1253681" cy="391646"/>
              </a:xfrm>
              <a:prstGeom prst="rect">
                <a:avLst/>
              </a:prstGeom>
              <a:solidFill>
                <a:srgbClr val="FFFF00"/>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ea typeface="Cambria Math" panose="02040503050406030204" pitchFamily="18" charset="0"/>
                        </a:rPr>
                        <m:t>𝜙</m:t>
                      </m:r>
                      <m:d>
                        <m:dPr>
                          <m:ctrlPr>
                            <a:rPr lang="en-US" altLang="zh-TW" sz="180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𝑑𝑗</m:t>
                          </m:r>
                        </m:e>
                      </m:d>
                      <m:r>
                        <a:rPr lang="en-US" altLang="zh-TW" sz="1800" i="1" smtClean="0">
                          <a:latin typeface="Cambria Math" panose="02040503050406030204" pitchFamily="18" charset="0"/>
                          <a:ea typeface="Cambria Math" panose="02040503050406030204" pitchFamily="18" charset="0"/>
                        </a:rPr>
                        <m:t>≡</m:t>
                      </m:r>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oMath>
                  </m:oMathPara>
                </a14:m>
                <a:endParaRPr lang="en-US" sz="1800" dirty="0"/>
              </a:p>
            </p:txBody>
          </p:sp>
        </mc:Choice>
        <mc:Fallback xmlns="">
          <p:sp>
            <p:nvSpPr>
              <p:cNvPr id="9" name="TextBox 8">
                <a:extLst>
                  <a:ext uri="{FF2B5EF4-FFF2-40B4-BE49-F238E27FC236}">
                    <a16:creationId xmlns:a16="http://schemas.microsoft.com/office/drawing/2014/main" id="{299E53AC-D902-3729-D7E5-3766542C9274}"/>
                  </a:ext>
                </a:extLst>
              </p:cNvPr>
              <p:cNvSpPr txBox="1">
                <a:spLocks noRot="1" noChangeAspect="1" noMove="1" noResize="1" noEditPoints="1" noAdjustHandles="1" noChangeArrowheads="1" noChangeShapeType="1" noTextEdit="1"/>
              </p:cNvSpPr>
              <p:nvPr/>
            </p:nvSpPr>
            <p:spPr bwMode="auto">
              <a:xfrm>
                <a:off x="2218962" y="2391111"/>
                <a:ext cx="1253681" cy="391646"/>
              </a:xfrm>
              <a:prstGeom prst="rect">
                <a:avLst/>
              </a:prstGeom>
              <a:blipFill>
                <a:blip r:embed="rId4"/>
                <a:stretch>
                  <a:fillRect b="-967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00C159-FF96-7769-23EE-D2C21E3F2E00}"/>
                  </a:ext>
                </a:extLst>
              </p:cNvPr>
              <p:cNvSpPr txBox="1"/>
              <p:nvPr/>
            </p:nvSpPr>
            <p:spPr bwMode="auto">
              <a:xfrm>
                <a:off x="827584" y="1628800"/>
                <a:ext cx="7872097" cy="369332"/>
              </a:xfrm>
              <a:prstGeom prst="rect">
                <a:avLst/>
              </a:prstGeom>
              <a:noFill/>
              <a:ln w="9525">
                <a:noFill/>
                <a:miter lim="800000"/>
                <a:headEnd/>
                <a:tailEnd/>
              </a:ln>
            </p:spPr>
            <p:txBody>
              <a:bodyPr wrap="square" rtlCol="0">
                <a:spAutoFit/>
              </a:bodyPr>
              <a:lstStyle/>
              <a:p>
                <a:pPr algn="l"/>
                <a:r>
                  <a:rPr lang="en-US" sz="1800" dirty="0">
                    <a:cs typeface="Times New Roman" pitchFamily="18" charset="0"/>
                  </a:rPr>
                  <a:t>當粒子數量太龐大，用行向量就不是那麼方便，反而選一個函數</a:t>
                </a:r>
                <a14:m>
                  <m:oMath xmlns:m="http://schemas.openxmlformats.org/officeDocument/2006/math">
                    <m:r>
                      <a:rPr lang="en-US" sz="1800" i="1" smtClean="0">
                        <a:latin typeface="Cambria Math" panose="02040503050406030204" pitchFamily="18" charset="0"/>
                        <a:ea typeface="Cambria Math" panose="02040503050406030204" pitchFamily="18" charset="0"/>
                        <a:cs typeface="Times New Roman" pitchFamily="18" charset="0"/>
                      </a:rPr>
                      <m:t>𝜙</m:t>
                    </m:r>
                    <m:d>
                      <m:dPr>
                        <m:ctrlPr>
                          <a:rPr lang="en-US" sz="1800" i="1" smtClean="0">
                            <a:latin typeface="Cambria Math" panose="02040503050406030204" pitchFamily="18" charset="0"/>
                            <a:ea typeface="Cambria Math" panose="02040503050406030204" pitchFamily="18" charset="0"/>
                            <a:cs typeface="Times New Roman" pitchFamily="18" charset="0"/>
                          </a:rPr>
                        </m:ctrlPr>
                      </m:dPr>
                      <m:e>
                        <m:r>
                          <a:rPr lang="en-US" sz="1800" b="0" i="1" smtClean="0">
                            <a:latin typeface="Cambria Math" panose="02040503050406030204" pitchFamily="18" charset="0"/>
                            <a:ea typeface="Cambria Math" panose="02040503050406030204" pitchFamily="18" charset="0"/>
                            <a:cs typeface="Times New Roman" pitchFamily="18" charset="0"/>
                          </a:rPr>
                          <m:t>𝑥</m:t>
                        </m:r>
                      </m:e>
                    </m:d>
                  </m:oMath>
                </a14:m>
                <a:r>
                  <a:rPr lang="en-US" sz="1800" dirty="0">
                    <a:latin typeface="Times New Roman" pitchFamily="18" charset="0"/>
                    <a:cs typeface="Times New Roman" pitchFamily="18" charset="0"/>
                  </a:rPr>
                  <a:t>較好。</a:t>
                </a:r>
              </a:p>
            </p:txBody>
          </p:sp>
        </mc:Choice>
        <mc:Fallback xmlns="">
          <p:sp>
            <p:nvSpPr>
              <p:cNvPr id="10" name="TextBox 9">
                <a:extLst>
                  <a:ext uri="{FF2B5EF4-FFF2-40B4-BE49-F238E27FC236}">
                    <a16:creationId xmlns:a16="http://schemas.microsoft.com/office/drawing/2014/main" id="{5100C159-FF96-7769-23EE-D2C21E3F2E00}"/>
                  </a:ext>
                </a:extLst>
              </p:cNvPr>
              <p:cNvSpPr txBox="1">
                <a:spLocks noRot="1" noChangeAspect="1" noMove="1" noResize="1" noEditPoints="1" noAdjustHandles="1" noChangeArrowheads="1" noChangeShapeType="1" noTextEdit="1"/>
              </p:cNvSpPr>
              <p:nvPr/>
            </p:nvSpPr>
            <p:spPr bwMode="auto">
              <a:xfrm>
                <a:off x="827584" y="1628800"/>
                <a:ext cx="7872097" cy="369332"/>
              </a:xfrm>
              <a:prstGeom prst="rect">
                <a:avLst/>
              </a:prstGeom>
              <a:blipFill>
                <a:blip r:embed="rId5"/>
                <a:stretch>
                  <a:fillRect l="-806" t="-666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DDC58AE-A750-4EC0-93D2-2C9EA21E283C}"/>
                  </a:ext>
                </a:extLst>
              </p:cNvPr>
              <p:cNvSpPr txBox="1"/>
              <p:nvPr/>
            </p:nvSpPr>
            <p:spPr bwMode="auto">
              <a:xfrm>
                <a:off x="827583" y="1983083"/>
                <a:ext cx="7872097" cy="369332"/>
              </a:xfrm>
              <a:prstGeom prst="rect">
                <a:avLst/>
              </a:prstGeom>
              <a:noFill/>
              <a:ln w="9525">
                <a:noFill/>
                <a:miter lim="800000"/>
                <a:headEnd/>
                <a:tailEnd/>
              </a:ln>
            </p:spPr>
            <p:txBody>
              <a:bodyPr wrap="square" rtlCol="0">
                <a:spAutoFit/>
              </a:bodyPr>
              <a:lstStyle/>
              <a:p>
                <a:r>
                  <a:rPr lang="en-US" sz="1800" dirty="0">
                    <a:cs typeface="Times New Roman" pitchFamily="18" charset="0"/>
                  </a:rPr>
                  <a:t>函數</a:t>
                </a:r>
                <a14:m>
                  <m:oMath xmlns:m="http://schemas.openxmlformats.org/officeDocument/2006/math">
                    <m:r>
                      <a:rPr lang="en-US" sz="1800" i="1" smtClean="0">
                        <a:latin typeface="Cambria Math" panose="02040503050406030204" pitchFamily="18" charset="0"/>
                        <a:ea typeface="Cambria Math" panose="02040503050406030204" pitchFamily="18" charset="0"/>
                        <a:cs typeface="Times New Roman" pitchFamily="18" charset="0"/>
                      </a:rPr>
                      <m:t>𝜙</m:t>
                    </m:r>
                    <m:d>
                      <m:dPr>
                        <m:ctrlPr>
                          <a:rPr lang="en-US" sz="1800" i="1" smtClean="0">
                            <a:latin typeface="Cambria Math" panose="02040503050406030204" pitchFamily="18" charset="0"/>
                            <a:ea typeface="Cambria Math" panose="02040503050406030204" pitchFamily="18" charset="0"/>
                            <a:cs typeface="Times New Roman" pitchFamily="18" charset="0"/>
                          </a:rPr>
                        </m:ctrlPr>
                      </m:dPr>
                      <m:e>
                        <m:r>
                          <a:rPr lang="en-US" sz="1800" b="0" i="1" smtClean="0">
                            <a:latin typeface="Cambria Math" panose="02040503050406030204" pitchFamily="18" charset="0"/>
                            <a:ea typeface="Cambria Math" panose="02040503050406030204" pitchFamily="18" charset="0"/>
                            <a:cs typeface="Times New Roman" pitchFamily="18" charset="0"/>
                          </a:rPr>
                          <m:t>𝑥</m:t>
                        </m:r>
                      </m:e>
                    </m:d>
                  </m:oMath>
                </a14:m>
                <a:r>
                  <a:rPr lang="en-US" sz="1800" dirty="0">
                    <a:latin typeface="Times New Roman" pitchFamily="18" charset="0"/>
                    <a:cs typeface="Times New Roman" pitchFamily="18" charset="0"/>
                  </a:rPr>
                  <a:t>只有在有粒子處</a:t>
                </a:r>
                <a:r>
                  <a:rPr lang="en-US" altLang="zh-TW" sz="1800" dirty="0">
                    <a:ea typeface="Cambria Math" panose="02040503050406030204" pitchFamily="18" charset="0"/>
                  </a:rPr>
                  <a:t> </a:t>
                </a:r>
                <a14:m>
                  <m:oMath xmlns:m="http://schemas.openxmlformats.org/officeDocument/2006/math">
                    <m:r>
                      <a:rPr lang="en-US" altLang="zh-TW" sz="1800" b="0" i="1" smtClean="0">
                        <a:latin typeface="Cambria Math" panose="02040503050406030204" pitchFamily="18" charset="0"/>
                        <a:ea typeface="Cambria Math" panose="02040503050406030204" pitchFamily="18" charset="0"/>
                      </a:rPr>
                      <m:t>𝑥</m:t>
                    </m:r>
                    <m:r>
                      <a:rPr lang="en-US" altLang="zh-TW" sz="1800" b="0" i="0" smtClean="0">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𝑑𝑗</m:t>
                    </m:r>
                    <m:r>
                      <a:rPr lang="en-US" altLang="zh-TW" sz="1800" i="1">
                        <a:latin typeface="Cambria Math" panose="02040503050406030204" pitchFamily="18" charset="0"/>
                        <a:ea typeface="Cambria Math" panose="02040503050406030204" pitchFamily="18" charset="0"/>
                      </a:rPr>
                      <m:t> </m:t>
                    </m:r>
                  </m:oMath>
                </a14:m>
                <a:r>
                  <a:rPr lang="en-US" sz="1800" dirty="0">
                    <a:latin typeface="Times New Roman" pitchFamily="18" charset="0"/>
                    <a:cs typeface="Times New Roman" pitchFamily="18" charset="0"/>
                  </a:rPr>
                  <a:t>有定義，</a:t>
                </a:r>
              </a:p>
            </p:txBody>
          </p:sp>
        </mc:Choice>
        <mc:Fallback xmlns="">
          <p:sp>
            <p:nvSpPr>
              <p:cNvPr id="11" name="TextBox 10">
                <a:extLst>
                  <a:ext uri="{FF2B5EF4-FFF2-40B4-BE49-F238E27FC236}">
                    <a16:creationId xmlns:a16="http://schemas.microsoft.com/office/drawing/2014/main" id="{3DDC58AE-A750-4EC0-93D2-2C9EA21E283C}"/>
                  </a:ext>
                </a:extLst>
              </p:cNvPr>
              <p:cNvSpPr txBox="1">
                <a:spLocks noRot="1" noChangeAspect="1" noMove="1" noResize="1" noEditPoints="1" noAdjustHandles="1" noChangeArrowheads="1" noChangeShapeType="1" noTextEdit="1"/>
              </p:cNvSpPr>
              <p:nvPr/>
            </p:nvSpPr>
            <p:spPr bwMode="auto">
              <a:xfrm>
                <a:off x="827583" y="1983083"/>
                <a:ext cx="7872097" cy="369332"/>
              </a:xfrm>
              <a:prstGeom prst="rect">
                <a:avLst/>
              </a:prstGeom>
              <a:blipFill>
                <a:blip r:embed="rId6"/>
                <a:stretch>
                  <a:fillRect l="-806" t="-6667" b="-20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787556-ABB3-EAAF-B862-1AA499E5C0CC}"/>
                  </a:ext>
                </a:extLst>
              </p:cNvPr>
              <p:cNvSpPr txBox="1"/>
              <p:nvPr/>
            </p:nvSpPr>
            <p:spPr bwMode="auto">
              <a:xfrm>
                <a:off x="827582" y="2821453"/>
                <a:ext cx="6287923" cy="369332"/>
              </a:xfrm>
              <a:prstGeom prst="rect">
                <a:avLst/>
              </a:prstGeom>
              <a:noFill/>
              <a:ln w="9525">
                <a:noFill/>
                <a:miter lim="800000"/>
                <a:headEnd/>
                <a:tailEnd/>
              </a:ln>
            </p:spPr>
            <p:txBody>
              <a:bodyPr wrap="square" rtlCol="0">
                <a:spAutoFit/>
              </a:bodyPr>
              <a:lstStyle/>
              <a:p>
                <a:r>
                  <a:rPr lang="en-US" sz="1800" dirty="0">
                    <a:latin typeface="Times New Roman" pitchFamily="18" charset="0"/>
                    <a:cs typeface="Times New Roman" pitchFamily="18" charset="0"/>
                  </a:rPr>
                  <a:t>但當</a:t>
                </a:r>
                <a14:m>
                  <m:oMath xmlns:m="http://schemas.openxmlformats.org/officeDocument/2006/math">
                    <m:r>
                      <a:rPr lang="en-US" sz="1800" i="1" dirty="0">
                        <a:latin typeface="Cambria Math" panose="02040503050406030204" pitchFamily="18" charset="0"/>
                        <a:ea typeface="Cambria Math" panose="02040503050406030204" pitchFamily="18" charset="0"/>
                        <a:cs typeface="Times New Roman" pitchFamily="18" charset="0"/>
                      </a:rPr>
                      <m:t>𝑁</m:t>
                    </m:r>
                    <m:r>
                      <a:rPr lang="en-US" sz="1800" i="1" dirty="0">
                        <a:latin typeface="Cambria Math" panose="02040503050406030204" pitchFamily="18" charset="0"/>
                        <a:ea typeface="Cambria Math" panose="02040503050406030204" pitchFamily="18" charset="0"/>
                        <a:cs typeface="Times New Roman" pitchFamily="18" charset="0"/>
                      </a:rPr>
                      <m:t>→∞,</m:t>
                    </m:r>
                    <m:r>
                      <a:rPr lang="en-US" sz="1800" b="0" i="1" dirty="0" smtClean="0">
                        <a:latin typeface="Cambria Math" panose="02040503050406030204" pitchFamily="18" charset="0"/>
                        <a:cs typeface="Times New Roman" pitchFamily="18" charset="0"/>
                      </a:rPr>
                      <m:t>𝑑</m:t>
                    </m:r>
                    <m:r>
                      <a:rPr lang="en-US" sz="1800" b="0" i="1" dirty="0" smtClean="0">
                        <a:latin typeface="Cambria Math" panose="02040503050406030204" pitchFamily="18" charset="0"/>
                        <a:ea typeface="Cambria Math" panose="02040503050406030204" pitchFamily="18" charset="0"/>
                        <a:cs typeface="Times New Roman" pitchFamily="18" charset="0"/>
                      </a:rPr>
                      <m:t>→0</m:t>
                    </m:r>
                  </m:oMath>
                </a14:m>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有粒子處的位置就近乎是連續的變數</a:t>
                </a:r>
                <a:r>
                  <a:rPr lang="en-US" sz="1800" dirty="0">
                    <a:latin typeface="Times New Roman" pitchFamily="18" charset="0"/>
                    <a:cs typeface="Times New Roman" pitchFamily="18" charset="0"/>
                  </a:rPr>
                  <a:t>：</a:t>
                </a:r>
              </a:p>
            </p:txBody>
          </p:sp>
        </mc:Choice>
        <mc:Fallback xmlns="">
          <p:sp>
            <p:nvSpPr>
              <p:cNvPr id="13" name="TextBox 12">
                <a:extLst>
                  <a:ext uri="{FF2B5EF4-FFF2-40B4-BE49-F238E27FC236}">
                    <a16:creationId xmlns:a16="http://schemas.microsoft.com/office/drawing/2014/main" id="{0F787556-ABB3-EAAF-B862-1AA499E5C0CC}"/>
                  </a:ext>
                </a:extLst>
              </p:cNvPr>
              <p:cNvSpPr txBox="1">
                <a:spLocks noRot="1" noChangeAspect="1" noMove="1" noResize="1" noEditPoints="1" noAdjustHandles="1" noChangeArrowheads="1" noChangeShapeType="1" noTextEdit="1"/>
              </p:cNvSpPr>
              <p:nvPr/>
            </p:nvSpPr>
            <p:spPr bwMode="auto">
              <a:xfrm>
                <a:off x="827582" y="2821453"/>
                <a:ext cx="6287923" cy="369332"/>
              </a:xfrm>
              <a:prstGeom prst="rect">
                <a:avLst/>
              </a:prstGeom>
              <a:blipFill>
                <a:blip r:embed="rId7"/>
                <a:stretch>
                  <a:fillRect l="-1008" t="-10000"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22CD4D8-77A2-F950-23D9-F9B9F5832F96}"/>
                  </a:ext>
                </a:extLst>
              </p:cNvPr>
              <p:cNvSpPr txBox="1"/>
              <p:nvPr/>
            </p:nvSpPr>
            <p:spPr bwMode="auto">
              <a:xfrm>
                <a:off x="6983900" y="2782985"/>
                <a:ext cx="1043609" cy="369332"/>
              </a:xfrm>
              <a:prstGeom prst="rect">
                <a:avLst/>
              </a:prstGeom>
              <a:solidFill>
                <a:srgbClr val="FFFF00"/>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i="1">
                          <a:latin typeface="Cambria Math" panose="02040503050406030204" pitchFamily="18" charset="0"/>
                          <a:ea typeface="Cambria Math" panose="02040503050406030204" pitchFamily="18" charset="0"/>
                        </a:rPr>
                        <m:t>𝑑𝑗</m:t>
                      </m:r>
                      <m:r>
                        <a:rPr lang="en-US" altLang="zh-TW" sz="1800" i="1">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𝑥</m:t>
                      </m:r>
                      <m:r>
                        <a:rPr lang="en-US" altLang="zh-TW" sz="1800" i="1">
                          <a:latin typeface="Cambria Math" panose="02040503050406030204" pitchFamily="18" charset="0"/>
                          <a:ea typeface="Cambria Math" panose="02040503050406030204" pitchFamily="18" charset="0"/>
                        </a:rPr>
                        <m:t> </m:t>
                      </m:r>
                    </m:oMath>
                  </m:oMathPara>
                </a14:m>
                <a:endParaRPr lang="en-US" sz="1800" dirty="0"/>
              </a:p>
            </p:txBody>
          </p:sp>
        </mc:Choice>
        <mc:Fallback xmlns="">
          <p:sp>
            <p:nvSpPr>
              <p:cNvPr id="15" name="TextBox 14">
                <a:extLst>
                  <a:ext uri="{FF2B5EF4-FFF2-40B4-BE49-F238E27FC236}">
                    <a16:creationId xmlns:a16="http://schemas.microsoft.com/office/drawing/2014/main" id="{622CD4D8-77A2-F950-23D9-F9B9F5832F96}"/>
                  </a:ext>
                </a:extLst>
              </p:cNvPr>
              <p:cNvSpPr txBox="1">
                <a:spLocks noRot="1" noChangeAspect="1" noMove="1" noResize="1" noEditPoints="1" noAdjustHandles="1" noChangeArrowheads="1" noChangeShapeType="1" noTextEdit="1"/>
              </p:cNvSpPr>
              <p:nvPr/>
            </p:nvSpPr>
            <p:spPr bwMode="auto">
              <a:xfrm>
                <a:off x="6983900" y="2782985"/>
                <a:ext cx="1043609" cy="369332"/>
              </a:xfrm>
              <a:prstGeom prst="rect">
                <a:avLst/>
              </a:prstGeom>
              <a:blipFill>
                <a:blip r:embed="rId8"/>
                <a:stretch>
                  <a:fillRect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12A325A-1A20-6674-A4B9-874998314805}"/>
                  </a:ext>
                </a:extLst>
              </p:cNvPr>
              <p:cNvSpPr txBox="1"/>
              <p:nvPr/>
            </p:nvSpPr>
            <p:spPr bwMode="auto">
              <a:xfrm>
                <a:off x="6773828" y="3250622"/>
                <a:ext cx="1709830" cy="369332"/>
              </a:xfrm>
              <a:prstGeom prst="rect">
                <a:avLst/>
              </a:prstGeom>
              <a:solidFill>
                <a:srgbClr val="FFFF00"/>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ea typeface="Cambria Math" panose="02040503050406030204" pitchFamily="18" charset="0"/>
                        </a:rPr>
                        <m:t>𝜙</m:t>
                      </m:r>
                      <m:d>
                        <m:dPr>
                          <m:ctrlPr>
                            <a:rPr lang="en-US" altLang="zh-TW" sz="180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𝑑𝑗</m:t>
                          </m:r>
                        </m:e>
                      </m:d>
                      <m:r>
                        <a:rPr lang="en-US" altLang="zh-TW" sz="1800" i="1">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𝑥</m:t>
                          </m:r>
                        </m:e>
                      </m:d>
                    </m:oMath>
                  </m:oMathPara>
                </a14:m>
                <a:endParaRPr lang="en-US" sz="1800" dirty="0"/>
              </a:p>
            </p:txBody>
          </p:sp>
        </mc:Choice>
        <mc:Fallback xmlns="">
          <p:sp>
            <p:nvSpPr>
              <p:cNvPr id="16" name="TextBox 15">
                <a:extLst>
                  <a:ext uri="{FF2B5EF4-FFF2-40B4-BE49-F238E27FC236}">
                    <a16:creationId xmlns:a16="http://schemas.microsoft.com/office/drawing/2014/main" id="{C12A325A-1A20-6674-A4B9-874998314805}"/>
                  </a:ext>
                </a:extLst>
              </p:cNvPr>
              <p:cNvSpPr txBox="1">
                <a:spLocks noRot="1" noChangeAspect="1" noMove="1" noResize="1" noEditPoints="1" noAdjustHandles="1" noChangeArrowheads="1" noChangeShapeType="1" noTextEdit="1"/>
              </p:cNvSpPr>
              <p:nvPr/>
            </p:nvSpPr>
            <p:spPr bwMode="auto">
              <a:xfrm>
                <a:off x="6773828" y="3250622"/>
                <a:ext cx="1709830" cy="369332"/>
              </a:xfrm>
              <a:prstGeom prst="rect">
                <a:avLst/>
              </a:prstGeom>
              <a:blipFill>
                <a:blip r:embed="rId9"/>
                <a:stretch>
                  <a:fillRect b="-1290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文字方塊 13">
                <a:extLst>
                  <a:ext uri="{FF2B5EF4-FFF2-40B4-BE49-F238E27FC236}">
                    <a16:creationId xmlns:a16="http://schemas.microsoft.com/office/drawing/2014/main" id="{49AAA943-BA96-0787-E382-CC55446C0C05}"/>
                  </a:ext>
                </a:extLst>
              </p:cNvPr>
              <p:cNvSpPr txBox="1"/>
              <p:nvPr/>
            </p:nvSpPr>
            <p:spPr bwMode="auto">
              <a:xfrm>
                <a:off x="804639" y="3726789"/>
                <a:ext cx="6227089"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rPr>
                        <m:t>𝑚</m:t>
                      </m:r>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𝑑𝑗</m:t>
                              </m:r>
                            </m:e>
                          </m:d>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kumimoji="1" lang="en-US" altLang="zh-TW" sz="1800" b="0" i="1" smtClean="0">
                          <a:latin typeface="Cambria Math" panose="02040503050406030204" pitchFamily="18" charset="0"/>
                        </a:rPr>
                        <m:t>=</m:t>
                      </m:r>
                      <m:r>
                        <a:rPr lang="en-US" altLang="zh-TW" sz="1800" i="1">
                          <a:latin typeface="Cambria Math" panose="02040503050406030204" pitchFamily="18" charset="0"/>
                        </a:rPr>
                        <m:t>+</m:t>
                      </m:r>
                      <m:r>
                        <a:rPr lang="en-US" altLang="zh-TW" sz="1800" i="1">
                          <a:latin typeface="Cambria Math" panose="02040503050406030204" pitchFamily="18" charset="0"/>
                        </a:rPr>
                        <m:t>𝑘</m:t>
                      </m:r>
                      <m:d>
                        <m:dPr>
                          <m:ctrlPr>
                            <a:rPr lang="en-US" altLang="zh-TW" sz="1800" i="1">
                              <a:latin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r>
                                <a:rPr lang="en-US" altLang="zh-TW" sz="1800" i="1">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𝑑</m:t>
                              </m:r>
                            </m:e>
                          </m:d>
                          <m:r>
                            <a:rPr lang="en-US" altLang="zh-TW" sz="1800" i="1">
                              <a:latin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e>
                          </m:d>
                        </m:e>
                      </m:d>
                      <m:r>
                        <a:rPr kumimoji="1" lang="en-US" altLang="zh-TW" sz="1800" b="0" i="1" smtClean="0">
                          <a:latin typeface="Cambria Math" panose="02040503050406030204" pitchFamily="18" charset="0"/>
                        </a:rPr>
                        <m:t>−</m:t>
                      </m:r>
                      <m:r>
                        <a:rPr kumimoji="1" lang="en-US" altLang="zh-TW" sz="1800" b="0" i="1" smtClean="0">
                          <a:latin typeface="Cambria Math" panose="02040503050406030204" pitchFamily="18" charset="0"/>
                        </a:rPr>
                        <m:t>𝑘</m:t>
                      </m:r>
                      <m:d>
                        <m:dPr>
                          <m:ctrlPr>
                            <a:rPr kumimoji="1" lang="en-US" altLang="zh-TW" sz="1800" b="0" i="1" smtClean="0">
                              <a:latin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e>
                          </m:d>
                          <m:r>
                            <a:rPr lang="en-US" altLang="zh-TW" sz="1800" b="0" i="1" smtClean="0">
                              <a:latin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𝑑</m:t>
                              </m:r>
                            </m:e>
                          </m:d>
                        </m:e>
                      </m:d>
                    </m:oMath>
                  </m:oMathPara>
                </a14:m>
                <a:endParaRPr kumimoji="1" lang="zh-TW" altLang="en-US" sz="1800" dirty="0"/>
              </a:p>
            </p:txBody>
          </p:sp>
        </mc:Choice>
        <mc:Fallback xmlns="">
          <p:sp>
            <p:nvSpPr>
              <p:cNvPr id="17" name="文字方塊 13">
                <a:extLst>
                  <a:ext uri="{FF2B5EF4-FFF2-40B4-BE49-F238E27FC236}">
                    <a16:creationId xmlns:a16="http://schemas.microsoft.com/office/drawing/2014/main" id="{49AAA943-BA96-0787-E382-CC55446C0C05}"/>
                  </a:ext>
                </a:extLst>
              </p:cNvPr>
              <p:cNvSpPr txBox="1">
                <a:spLocks noRot="1" noChangeAspect="1" noMove="1" noResize="1" noEditPoints="1" noAdjustHandles="1" noChangeArrowheads="1" noChangeShapeType="1" noTextEdit="1"/>
              </p:cNvSpPr>
              <p:nvPr/>
            </p:nvSpPr>
            <p:spPr bwMode="auto">
              <a:xfrm>
                <a:off x="804639" y="3726789"/>
                <a:ext cx="6227089" cy="555793"/>
              </a:xfrm>
              <a:prstGeom prst="rect">
                <a:avLst/>
              </a:prstGeom>
              <a:blipFill>
                <a:blip r:embed="rId10"/>
                <a:stretch>
                  <a:fillRect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文字方塊 13">
                <a:extLst>
                  <a:ext uri="{FF2B5EF4-FFF2-40B4-BE49-F238E27FC236}">
                    <a16:creationId xmlns:a16="http://schemas.microsoft.com/office/drawing/2014/main" id="{A3E5FCA7-409B-3B96-A746-DB6F67A3EF3B}"/>
                  </a:ext>
                </a:extLst>
              </p:cNvPr>
              <p:cNvSpPr txBox="1"/>
              <p:nvPr/>
            </p:nvSpPr>
            <p:spPr bwMode="auto">
              <a:xfrm>
                <a:off x="803876" y="4445020"/>
                <a:ext cx="5034327" cy="537519"/>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kumimoji="1" lang="en-US" altLang="zh-TW" sz="1800" b="0" i="1" smtClean="0">
                          <a:latin typeface="Cambria Math" panose="02040503050406030204" pitchFamily="18" charset="0"/>
                        </a:rPr>
                        <m:t>=</m:t>
                      </m:r>
                      <m:r>
                        <a:rPr lang="en-US" altLang="zh-TW" sz="1800" i="1">
                          <a:latin typeface="Cambria Math" panose="02040503050406030204" pitchFamily="18" charset="0"/>
                        </a:rPr>
                        <m:t>+</m:t>
                      </m:r>
                      <m:r>
                        <a:rPr lang="en-US" altLang="zh-TW" sz="1800" i="1">
                          <a:latin typeface="Cambria Math" panose="02040503050406030204" pitchFamily="18" charset="0"/>
                        </a:rPr>
                        <m:t>𝑘𝑑</m:t>
                      </m:r>
                      <m:f>
                        <m:fPr>
                          <m:ctrlPr>
                            <a:rPr lang="en-US" altLang="zh-TW" sz="1800" i="1">
                              <a:latin typeface="Cambria Math" panose="02040503050406030204" pitchFamily="18" charset="0"/>
                            </a:rPr>
                          </m:ctrlPr>
                        </m:fPr>
                        <m:num>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r>
                                <a:rPr lang="en-US" altLang="zh-TW" sz="1800" i="1">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𝑑</m:t>
                              </m:r>
                            </m:e>
                          </m:d>
                          <m:r>
                            <a:rPr lang="en-US" altLang="zh-TW" sz="1800" i="1">
                              <a:latin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e>
                          </m:d>
                        </m:num>
                        <m:den>
                          <m:r>
                            <a:rPr lang="en-US" altLang="zh-TW" sz="1800" i="1">
                              <a:latin typeface="Cambria Math" panose="02040503050406030204" pitchFamily="18" charset="0"/>
                            </a:rPr>
                            <m:t>𝑑</m:t>
                          </m:r>
                        </m:den>
                      </m:f>
                      <m:r>
                        <a:rPr kumimoji="1" lang="en-US" altLang="zh-TW" sz="1800" b="0" i="1" smtClean="0">
                          <a:latin typeface="Cambria Math" panose="02040503050406030204" pitchFamily="18" charset="0"/>
                        </a:rPr>
                        <m:t>−</m:t>
                      </m:r>
                      <m:r>
                        <a:rPr kumimoji="1" lang="en-US" altLang="zh-TW" sz="1800" b="0" i="1" smtClean="0">
                          <a:latin typeface="Cambria Math" panose="02040503050406030204" pitchFamily="18" charset="0"/>
                        </a:rPr>
                        <m:t>𝑘𝑑</m:t>
                      </m:r>
                      <m:f>
                        <m:fPr>
                          <m:ctrlPr>
                            <a:rPr kumimoji="1" lang="en-US" altLang="zh-TW" sz="1800" b="0" i="1" smtClean="0">
                              <a:latin typeface="Cambria Math" panose="02040503050406030204" pitchFamily="18" charset="0"/>
                            </a:rPr>
                          </m:ctrlPr>
                        </m:fPr>
                        <m:num>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e>
                          </m:d>
                          <m:r>
                            <a:rPr lang="en-US" altLang="zh-TW" sz="1800" i="1">
                              <a:latin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r>
                                <a:rPr lang="en-US" altLang="zh-TW" sz="1800" i="1">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𝑑</m:t>
                              </m:r>
                            </m:e>
                          </m:d>
                        </m:num>
                        <m:den>
                          <m:r>
                            <a:rPr kumimoji="1" lang="en-US" altLang="zh-TW" sz="1800" b="0" i="1" smtClean="0">
                              <a:latin typeface="Cambria Math" panose="02040503050406030204" pitchFamily="18" charset="0"/>
                            </a:rPr>
                            <m:t>𝑑</m:t>
                          </m:r>
                        </m:den>
                      </m:f>
                    </m:oMath>
                  </m:oMathPara>
                </a14:m>
                <a:endParaRPr kumimoji="1" lang="zh-TW" altLang="en-US" sz="1800" dirty="0"/>
              </a:p>
            </p:txBody>
          </p:sp>
        </mc:Choice>
        <mc:Fallback xmlns="">
          <p:sp>
            <p:nvSpPr>
              <p:cNvPr id="18" name="文字方塊 13">
                <a:extLst>
                  <a:ext uri="{FF2B5EF4-FFF2-40B4-BE49-F238E27FC236}">
                    <a16:creationId xmlns:a16="http://schemas.microsoft.com/office/drawing/2014/main" id="{A3E5FCA7-409B-3B96-A746-DB6F67A3EF3B}"/>
                  </a:ext>
                </a:extLst>
              </p:cNvPr>
              <p:cNvSpPr txBox="1">
                <a:spLocks noRot="1" noChangeAspect="1" noMove="1" noResize="1" noEditPoints="1" noAdjustHandles="1" noChangeArrowheads="1" noChangeShapeType="1" noTextEdit="1"/>
              </p:cNvSpPr>
              <p:nvPr/>
            </p:nvSpPr>
            <p:spPr bwMode="auto">
              <a:xfrm>
                <a:off x="803876" y="4445020"/>
                <a:ext cx="5034327" cy="537519"/>
              </a:xfrm>
              <a:prstGeom prst="rect">
                <a:avLst/>
              </a:prstGeom>
              <a:blipFill>
                <a:blip r:embed="rId11"/>
                <a:stretch>
                  <a:fillRect t="-2273" b="-1363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字方塊 13">
                <a:extLst>
                  <a:ext uri="{FF2B5EF4-FFF2-40B4-BE49-F238E27FC236}">
                    <a16:creationId xmlns:a16="http://schemas.microsoft.com/office/drawing/2014/main" id="{BDA8B207-1A96-4117-52ED-78C1A608C9F3}"/>
                  </a:ext>
                </a:extLst>
              </p:cNvPr>
              <p:cNvSpPr txBox="1"/>
              <p:nvPr/>
            </p:nvSpPr>
            <p:spPr bwMode="auto">
              <a:xfrm>
                <a:off x="822631" y="5093014"/>
                <a:ext cx="2979021" cy="533416"/>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kumimoji="1" lang="en-US" altLang="zh-TW" sz="1800" b="0" i="1" smtClean="0">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rPr>
                        <m:t>𝑘𝑑</m:t>
                      </m:r>
                      <m:d>
                        <m:dPr>
                          <m:begChr m:val="["/>
                          <m:endChr m:val="]"/>
                          <m:ctrlPr>
                            <a:rPr lang="en-US" altLang="zh-TW" sz="1800" i="1" smtClean="0">
                              <a:latin typeface="Cambria Math" panose="02040503050406030204" pitchFamily="18" charset="0"/>
                            </a:rPr>
                          </m:ctrlPr>
                        </m:dPr>
                        <m:e>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𝑑</m:t>
                              </m:r>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rPr>
                                <m:t>𝑑𝑥</m:t>
                              </m:r>
                            </m:den>
                          </m:f>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e>
                          </m:d>
                          <m:r>
                            <a:rPr lang="en-US" altLang="zh-TW" sz="1800" b="0" i="1" smtClean="0">
                              <a:latin typeface="Cambria Math" panose="02040503050406030204" pitchFamily="18" charset="0"/>
                              <a:ea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𝑑</m:t>
                              </m:r>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rPr>
                                <m:t>𝑑𝑥</m:t>
                              </m:r>
                            </m:den>
                          </m:f>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𝑑</m:t>
                              </m:r>
                            </m:e>
                          </m:d>
                        </m:e>
                      </m:d>
                    </m:oMath>
                  </m:oMathPara>
                </a14:m>
                <a:endParaRPr kumimoji="1" lang="zh-TW" altLang="en-US" sz="1800" dirty="0"/>
              </a:p>
            </p:txBody>
          </p:sp>
        </mc:Choice>
        <mc:Fallback xmlns="">
          <p:sp>
            <p:nvSpPr>
              <p:cNvPr id="19" name="文字方塊 13">
                <a:extLst>
                  <a:ext uri="{FF2B5EF4-FFF2-40B4-BE49-F238E27FC236}">
                    <a16:creationId xmlns:a16="http://schemas.microsoft.com/office/drawing/2014/main" id="{BDA8B207-1A96-4117-52ED-78C1A608C9F3}"/>
                  </a:ext>
                </a:extLst>
              </p:cNvPr>
              <p:cNvSpPr txBox="1">
                <a:spLocks noRot="1" noChangeAspect="1" noMove="1" noResize="1" noEditPoints="1" noAdjustHandles="1" noChangeArrowheads="1" noChangeShapeType="1" noTextEdit="1"/>
              </p:cNvSpPr>
              <p:nvPr/>
            </p:nvSpPr>
            <p:spPr bwMode="auto">
              <a:xfrm>
                <a:off x="822631" y="5093014"/>
                <a:ext cx="2979021" cy="533416"/>
              </a:xfrm>
              <a:prstGeom prst="rect">
                <a:avLst/>
              </a:prstGeom>
              <a:blipFill>
                <a:blip r:embed="rId12"/>
                <a:stretch>
                  <a:fillRect l="-424" t="-2273" b="-1136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字方塊 13">
                <a:extLst>
                  <a:ext uri="{FF2B5EF4-FFF2-40B4-BE49-F238E27FC236}">
                    <a16:creationId xmlns:a16="http://schemas.microsoft.com/office/drawing/2014/main" id="{71B4219F-A31D-1574-0BE0-D76DC6B14284}"/>
                  </a:ext>
                </a:extLst>
              </p:cNvPr>
              <p:cNvSpPr txBox="1"/>
              <p:nvPr/>
            </p:nvSpPr>
            <p:spPr bwMode="auto">
              <a:xfrm>
                <a:off x="837066" y="5829182"/>
                <a:ext cx="1481431"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kumimoji="1" lang="en-US" altLang="zh-TW" sz="1800" b="0" i="1" smtClean="0">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rPr>
                        <m:t>𝑘𝑑</m:t>
                      </m:r>
                      <m:f>
                        <m:fPr>
                          <m:ctrlPr>
                            <a:rPr lang="en-US" altLang="zh-TW" sz="1800" i="1" smtClean="0">
                              <a:latin typeface="Cambria Math" panose="02040503050406030204" pitchFamily="18" charset="0"/>
                            </a:rPr>
                          </m:ctrlPr>
                        </m:fPr>
                        <m:num>
                          <m:sSup>
                            <m:sSupPr>
                              <m:ctrlPr>
                                <a:rPr lang="en-US" altLang="zh-TW" sz="1800" i="1" smtClean="0">
                                  <a:latin typeface="Cambria Math" panose="02040503050406030204" pitchFamily="18" charset="0"/>
                                </a:rPr>
                              </m:ctrlPr>
                            </m:sSupPr>
                            <m:e>
                              <m:r>
                                <a:rPr lang="en-US" altLang="zh-TW" sz="1800" b="0" i="1" smtClean="0">
                                  <a:latin typeface="Cambria Math" panose="02040503050406030204" pitchFamily="18" charset="0"/>
                                </a:rPr>
                                <m:t>𝑑</m:t>
                              </m:r>
                            </m:e>
                            <m:sup>
                              <m:r>
                                <a:rPr lang="en-US" altLang="zh-TW" sz="1800" b="0" i="1" smtClean="0">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b="0" i="1" smtClean="0">
                              <a:latin typeface="Cambria Math" panose="02040503050406030204" pitchFamily="18" charset="0"/>
                            </a:rPr>
                            <m:t>𝑑</m:t>
                          </m:r>
                          <m:sSup>
                            <m:sSupPr>
                              <m:ctrlPr>
                                <a:rPr lang="en-US" altLang="zh-TW" sz="1800" b="0" i="1" smtClean="0">
                                  <a:latin typeface="Cambria Math" panose="02040503050406030204" pitchFamily="18" charset="0"/>
                                </a:rPr>
                              </m:ctrlPr>
                            </m:sSupPr>
                            <m:e>
                              <m:r>
                                <a:rPr lang="en-US" altLang="zh-TW" sz="1800" b="0" i="1" smtClean="0">
                                  <a:latin typeface="Cambria Math" panose="02040503050406030204" pitchFamily="18" charset="0"/>
                                </a:rPr>
                                <m:t>𝑥</m:t>
                              </m:r>
                            </m:e>
                            <m:sup>
                              <m:r>
                                <a:rPr lang="en-US" altLang="zh-TW" sz="1800" b="0" i="1" smtClean="0">
                                  <a:latin typeface="Cambria Math" panose="02040503050406030204" pitchFamily="18" charset="0"/>
                                </a:rPr>
                                <m:t>2</m:t>
                              </m:r>
                            </m:sup>
                          </m:sSup>
                        </m:den>
                      </m:f>
                      <m:d>
                        <m:dPr>
                          <m:ctrlPr>
                            <a:rPr lang="en-US" altLang="zh-TW" sz="1800" i="1">
                              <a:latin typeface="Cambria Math" panose="02040503050406030204" pitchFamily="18" charset="0"/>
                              <a:ea typeface="Cambria Math" panose="02040503050406030204" pitchFamily="18" charset="0"/>
                            </a:rPr>
                          </m:ctrlPr>
                        </m:dPr>
                        <m:e>
                          <m:r>
                            <a:rPr lang="en-US" altLang="zh-TW" sz="1800" i="1">
                              <a:latin typeface="Cambria Math" panose="02040503050406030204" pitchFamily="18" charset="0"/>
                              <a:ea typeface="Cambria Math" panose="02040503050406030204" pitchFamily="18" charset="0"/>
                            </a:rPr>
                            <m:t>𝑑𝑗</m:t>
                          </m:r>
                        </m:e>
                      </m:d>
                    </m:oMath>
                  </m:oMathPara>
                </a14:m>
                <a:endParaRPr kumimoji="1" lang="zh-TW" altLang="en-US" sz="1800" dirty="0"/>
              </a:p>
            </p:txBody>
          </p:sp>
        </mc:Choice>
        <mc:Fallback xmlns="">
          <p:sp>
            <p:nvSpPr>
              <p:cNvPr id="20" name="文字方塊 13">
                <a:extLst>
                  <a:ext uri="{FF2B5EF4-FFF2-40B4-BE49-F238E27FC236}">
                    <a16:creationId xmlns:a16="http://schemas.microsoft.com/office/drawing/2014/main" id="{71B4219F-A31D-1574-0BE0-D76DC6B14284}"/>
                  </a:ext>
                </a:extLst>
              </p:cNvPr>
              <p:cNvSpPr txBox="1">
                <a:spLocks noRot="1" noChangeAspect="1" noMove="1" noResize="1" noEditPoints="1" noAdjustHandles="1" noChangeArrowheads="1" noChangeShapeType="1" noTextEdit="1"/>
              </p:cNvSpPr>
              <p:nvPr/>
            </p:nvSpPr>
            <p:spPr bwMode="auto">
              <a:xfrm>
                <a:off x="837066" y="5829182"/>
                <a:ext cx="1481431" cy="555793"/>
              </a:xfrm>
              <a:prstGeom prst="rect">
                <a:avLst/>
              </a:prstGeom>
              <a:blipFill>
                <a:blip r:embed="rId13"/>
                <a:stretch>
                  <a:fillRect l="-1695"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字方塊 13">
                <a:extLst>
                  <a:ext uri="{FF2B5EF4-FFF2-40B4-BE49-F238E27FC236}">
                    <a16:creationId xmlns:a16="http://schemas.microsoft.com/office/drawing/2014/main" id="{9F82C052-0A8B-2675-090D-AD2D9BD721C0}"/>
                  </a:ext>
                </a:extLst>
              </p:cNvPr>
              <p:cNvSpPr txBox="1"/>
              <p:nvPr/>
            </p:nvSpPr>
            <p:spPr bwMode="auto">
              <a:xfrm>
                <a:off x="4216050" y="5826918"/>
                <a:ext cx="2204963" cy="555793"/>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𝑥</m:t>
                          </m:r>
                        </m:e>
                      </m:d>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𝑘𝑑</m:t>
                          </m:r>
                        </m:num>
                        <m:den>
                          <m:r>
                            <a:rPr lang="en-US" altLang="zh-TW" sz="1800" b="0" i="1" smtClean="0">
                              <a:latin typeface="Cambria Math" panose="02040503050406030204" pitchFamily="18" charset="0"/>
                            </a:rPr>
                            <m:t>𝑚</m:t>
                          </m:r>
                        </m:den>
                      </m:f>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𝑥</m:t>
                              </m:r>
                            </m:e>
                            <m:sup>
                              <m:r>
                                <a:rPr lang="en-US" altLang="zh-TW" sz="1800" i="1">
                                  <a:latin typeface="Cambria Math" panose="02040503050406030204" pitchFamily="18" charset="0"/>
                                </a:rPr>
                                <m:t>2</m:t>
                              </m:r>
                            </m:sup>
                          </m:sSup>
                        </m:den>
                      </m:f>
                      <m:d>
                        <m:dPr>
                          <m:ctrlPr>
                            <a:rPr lang="en-US" altLang="zh-TW" sz="1800" i="1">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𝑥</m:t>
                          </m:r>
                        </m:e>
                      </m:d>
                    </m:oMath>
                  </m:oMathPara>
                </a14:m>
                <a:endParaRPr kumimoji="1" lang="zh-TW" altLang="en-US" sz="1800" dirty="0"/>
              </a:p>
            </p:txBody>
          </p:sp>
        </mc:Choice>
        <mc:Fallback xmlns="">
          <p:sp>
            <p:nvSpPr>
              <p:cNvPr id="21" name="文字方塊 13">
                <a:extLst>
                  <a:ext uri="{FF2B5EF4-FFF2-40B4-BE49-F238E27FC236}">
                    <a16:creationId xmlns:a16="http://schemas.microsoft.com/office/drawing/2014/main" id="{9F82C052-0A8B-2675-090D-AD2D9BD721C0}"/>
                  </a:ext>
                </a:extLst>
              </p:cNvPr>
              <p:cNvSpPr txBox="1">
                <a:spLocks noRot="1" noChangeAspect="1" noMove="1" noResize="1" noEditPoints="1" noAdjustHandles="1" noChangeArrowheads="1" noChangeShapeType="1" noTextEdit="1"/>
              </p:cNvSpPr>
              <p:nvPr/>
            </p:nvSpPr>
            <p:spPr bwMode="auto">
              <a:xfrm>
                <a:off x="4216050" y="5826918"/>
                <a:ext cx="2204963" cy="555793"/>
              </a:xfrm>
              <a:prstGeom prst="rect">
                <a:avLst/>
              </a:prstGeom>
              <a:blipFill>
                <a:blip r:embed="rId14"/>
                <a:stretch>
                  <a:fillRect l="-2299" b="-13333"/>
                </a:stretch>
              </a:blipFill>
              <a:ln w="9525">
                <a:noFill/>
                <a:miter lim="800000"/>
                <a:headEnd/>
                <a:tailEnd/>
              </a:ln>
            </p:spPr>
            <p:txBody>
              <a:bodyPr/>
              <a:lstStyle/>
              <a:p>
                <a:r>
                  <a:rPr lang="en-US">
                    <a:noFill/>
                  </a:rPr>
                  <a:t> </a:t>
                </a:r>
              </a:p>
            </p:txBody>
          </p:sp>
        </mc:Fallback>
      </mc:AlternateContent>
      <p:sp>
        <p:nvSpPr>
          <p:cNvPr id="22" name="Right Arrow 21">
            <a:extLst>
              <a:ext uri="{FF2B5EF4-FFF2-40B4-BE49-F238E27FC236}">
                <a16:creationId xmlns:a16="http://schemas.microsoft.com/office/drawing/2014/main" id="{4B582BAD-97D1-D440-AA1B-BE1432F305D4}"/>
              </a:ext>
            </a:extLst>
          </p:cNvPr>
          <p:cNvSpPr/>
          <p:nvPr/>
        </p:nvSpPr>
        <p:spPr>
          <a:xfrm>
            <a:off x="3321039" y="6011239"/>
            <a:ext cx="216024" cy="216024"/>
          </a:xfrm>
          <a:prstGeom prst="rightArrow">
            <a:avLst/>
          </a:prstGeom>
          <a:solidFill>
            <a:srgbClr val="008000"/>
          </a:solidFill>
          <a:ln>
            <a:noFill/>
          </a:ln>
        </p:spPr>
        <p:txBody>
          <a:bodyPr wrap="none" rtlCol="0" anchor="ctr">
            <a:spAutoFit/>
          </a:bodyPr>
          <a:lstStyle/>
          <a:p>
            <a:pPr algn="ctr"/>
            <a:endParaRPr lang="en-US" sz="1800" dirty="0">
              <a:latin typeface="Arial" charset="0"/>
            </a:endParaRPr>
          </a:p>
        </p:txBody>
      </p:sp>
      <p:pic>
        <p:nvPicPr>
          <p:cNvPr id="23" name="Picture 2" descr="16_05_Figure.jpg">
            <a:extLst>
              <a:ext uri="{FF2B5EF4-FFF2-40B4-BE49-F238E27FC236}">
                <a16:creationId xmlns:a16="http://schemas.microsoft.com/office/drawing/2014/main" id="{711B168C-F28C-4A83-C4F9-24A928CB6F6C}"/>
              </a:ext>
            </a:extLst>
          </p:cNvPr>
          <p:cNvPicPr>
            <a:picLocks noChangeAspect="1"/>
          </p:cNvPicPr>
          <p:nvPr/>
        </p:nvPicPr>
        <p:blipFill rotWithShape="1">
          <a:blip r:embed="rId15">
            <a:extLst>
              <a:ext uri="{28A0092B-C50C-407E-A947-70E740481C1C}">
                <a14:useLocalDpi xmlns:a14="http://schemas.microsoft.com/office/drawing/2010/main" val="0"/>
              </a:ext>
            </a:extLst>
          </a:blip>
          <a:srcRect b="2804"/>
          <a:stretch/>
        </p:blipFill>
        <p:spPr>
          <a:xfrm>
            <a:off x="6801687" y="4919442"/>
            <a:ext cx="1583358" cy="1722635"/>
          </a:xfrm>
          <a:prstGeom prst="rect">
            <a:avLst/>
          </a:prstGeom>
        </p:spPr>
      </p:pic>
    </p:spTree>
    <p:extLst>
      <p:ext uri="{BB962C8B-B14F-4D97-AF65-F5344CB8AC3E}">
        <p14:creationId xmlns:p14="http://schemas.microsoft.com/office/powerpoint/2010/main" val="216078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EA9459-8434-3255-B998-AB91CDCC05B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文字方塊 4">
                <a:extLst>
                  <a:ext uri="{FF2B5EF4-FFF2-40B4-BE49-F238E27FC236}">
                    <a16:creationId xmlns:a16="http://schemas.microsoft.com/office/drawing/2014/main" id="{19F1DE0E-2575-42EA-A5E8-1500F5EEA164}"/>
                  </a:ext>
                </a:extLst>
              </p:cNvPr>
              <p:cNvSpPr txBox="1"/>
              <p:nvPr/>
            </p:nvSpPr>
            <p:spPr bwMode="auto">
              <a:xfrm>
                <a:off x="619439" y="4473292"/>
                <a:ext cx="1575047" cy="378245"/>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panose="02040503050406030204" pitchFamily="18" charset="0"/>
                            </a:rPr>
                            <m:t>1</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oMath>
                  </m:oMathPara>
                </a14:m>
                <a:endParaRPr lang="zh-TW" altLang="en-US" sz="1800" dirty="0"/>
              </a:p>
            </p:txBody>
          </p:sp>
        </mc:Choice>
        <mc:Fallback xmlns="">
          <p:sp>
            <p:nvSpPr>
              <p:cNvPr id="8" name="文字方塊 4">
                <a:extLst>
                  <a:ext uri="{FF2B5EF4-FFF2-40B4-BE49-F238E27FC236}">
                    <a16:creationId xmlns:a16="http://schemas.microsoft.com/office/drawing/2014/main" id="{19F1DE0E-2575-42EA-A5E8-1500F5EEA164}"/>
                  </a:ext>
                </a:extLst>
              </p:cNvPr>
              <p:cNvSpPr txBox="1">
                <a:spLocks noRot="1" noChangeAspect="1" noMove="1" noResize="1" noEditPoints="1" noAdjustHandles="1" noChangeArrowheads="1" noChangeShapeType="1" noTextEdit="1"/>
              </p:cNvSpPr>
              <p:nvPr/>
            </p:nvSpPr>
            <p:spPr bwMode="auto">
              <a:xfrm>
                <a:off x="619439" y="4473292"/>
                <a:ext cx="1575047" cy="378245"/>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字方塊 4">
                <a:extLst>
                  <a:ext uri="{FF2B5EF4-FFF2-40B4-BE49-F238E27FC236}">
                    <a16:creationId xmlns:a16="http://schemas.microsoft.com/office/drawing/2014/main" id="{ADCA782C-F27C-D215-9102-A4BEB9491942}"/>
                  </a:ext>
                </a:extLst>
              </p:cNvPr>
              <p:cNvSpPr txBox="1"/>
              <p:nvPr/>
            </p:nvSpPr>
            <p:spPr bwMode="auto">
              <a:xfrm>
                <a:off x="2283607" y="4473292"/>
                <a:ext cx="1640321" cy="378245"/>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2</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panose="02040503050406030204" pitchFamily="18" charset="0"/>
                            </a:rPr>
                            <m:t>2</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oMath>
                  </m:oMathPara>
                </a14:m>
                <a:endParaRPr lang="zh-TW" altLang="en-US" sz="1800" dirty="0"/>
              </a:p>
            </p:txBody>
          </p:sp>
        </mc:Choice>
        <mc:Fallback xmlns="">
          <p:sp>
            <p:nvSpPr>
              <p:cNvPr id="9" name="文字方塊 4">
                <a:extLst>
                  <a:ext uri="{FF2B5EF4-FFF2-40B4-BE49-F238E27FC236}">
                    <a16:creationId xmlns:a16="http://schemas.microsoft.com/office/drawing/2014/main" id="{ADCA782C-F27C-D215-9102-A4BEB9491942}"/>
                  </a:ext>
                </a:extLst>
              </p:cNvPr>
              <p:cNvSpPr txBox="1">
                <a:spLocks noRot="1" noChangeAspect="1" noMove="1" noResize="1" noEditPoints="1" noAdjustHandles="1" noChangeArrowheads="1" noChangeShapeType="1" noTextEdit="1"/>
              </p:cNvSpPr>
              <p:nvPr/>
            </p:nvSpPr>
            <p:spPr bwMode="auto">
              <a:xfrm>
                <a:off x="2283607" y="4473292"/>
                <a:ext cx="1640321" cy="378245"/>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64047CA-DAEF-AD49-A7F8-48DBE83B2FC9}"/>
                  </a:ext>
                </a:extLst>
              </p:cNvPr>
              <p:cNvSpPr txBox="1"/>
              <p:nvPr/>
            </p:nvSpPr>
            <p:spPr bwMode="auto">
              <a:xfrm>
                <a:off x="611560" y="3587281"/>
                <a:ext cx="591264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a:t>All terms are linear in </a:t>
                </a:r>
                <a14:m>
                  <m:oMath xmlns:m="http://schemas.openxmlformats.org/officeDocument/2006/math">
                    <m:r>
                      <a:rPr lang="en-US" sz="1800" i="1" dirty="0" smtClean="0">
                        <a:latin typeface="Cambria Math" panose="02040503050406030204" pitchFamily="18" charset="0"/>
                      </a:rPr>
                      <m:t>𝑥</m:t>
                    </m:r>
                  </m:oMath>
                </a14:m>
                <a:r>
                  <a:rPr lang="en-US" sz="1800" dirty="0"/>
                  <a:t>’s. Systems of 2</a:t>
                </a:r>
                <a:r>
                  <a:rPr lang="en-US" sz="1800" baseline="30000" dirty="0"/>
                  <a:t>nd</a:t>
                </a:r>
                <a:r>
                  <a:rPr lang="en-US" sz="1800" dirty="0"/>
                  <a:t> order linear ODE.</a:t>
                </a:r>
              </a:p>
            </p:txBody>
          </p:sp>
        </mc:Choice>
        <mc:Fallback xmlns="">
          <p:sp>
            <p:nvSpPr>
              <p:cNvPr id="3" name="TextBox 2">
                <a:extLst>
                  <a:ext uri="{FF2B5EF4-FFF2-40B4-BE49-F238E27FC236}">
                    <a16:creationId xmlns:a16="http://schemas.microsoft.com/office/drawing/2014/main" id="{F64047CA-DAEF-AD49-A7F8-48DBE83B2FC9}"/>
                  </a:ext>
                </a:extLst>
              </p:cNvPr>
              <p:cNvSpPr txBox="1">
                <a:spLocks noRot="1" noChangeAspect="1" noMove="1" noResize="1" noEditPoints="1" noAdjustHandles="1" noChangeArrowheads="1" noChangeShapeType="1" noTextEdit="1"/>
              </p:cNvSpPr>
              <p:nvPr/>
            </p:nvSpPr>
            <p:spPr bwMode="auto">
              <a:xfrm>
                <a:off x="611560" y="3587281"/>
                <a:ext cx="5912640" cy="369332"/>
              </a:xfrm>
              <a:prstGeom prst="rect">
                <a:avLst/>
              </a:prstGeom>
              <a:blipFill>
                <a:blip r:embed="rId7"/>
                <a:stretch>
                  <a:fillRect l="-858"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矩形 4">
                <a:extLst>
                  <a:ext uri="{FF2B5EF4-FFF2-40B4-BE49-F238E27FC236}">
                    <a16:creationId xmlns:a16="http://schemas.microsoft.com/office/drawing/2014/main" id="{8E0CBCA5-57A0-6FA6-32F3-4B9D020D6748}"/>
                  </a:ext>
                </a:extLst>
              </p:cNvPr>
              <p:cNvSpPr>
                <a:spLocks noChangeArrowheads="1"/>
              </p:cNvSpPr>
              <p:nvPr/>
            </p:nvSpPr>
            <p:spPr bwMode="auto">
              <a:xfrm>
                <a:off x="625456" y="3946115"/>
                <a:ext cx="2387577" cy="381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t>先設</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panose="02040503050406030204" pitchFamily="18" charset="0"/>
                          </a:rPr>
                          <m:t>1,</m:t>
                        </m:r>
                        <m:r>
                          <a:rPr lang="en-US" altLang="zh-TW" sz="1800" i="1">
                            <a:latin typeface="Cambria Math" panose="02040503050406030204" pitchFamily="18" charset="0"/>
                          </a:rPr>
                          <m:t>2</m:t>
                        </m:r>
                      </m:sub>
                    </m:sSub>
                  </m:oMath>
                </a14:m>
                <a:r>
                  <a:rPr lang="zh-TW" altLang="en-US" sz="1800" dirty="0"/>
                  <a:t>推廣為複數：</a:t>
                </a:r>
              </a:p>
            </p:txBody>
          </p:sp>
        </mc:Choice>
        <mc:Fallback xmlns="">
          <p:sp>
            <p:nvSpPr>
              <p:cNvPr id="6" name="矩形 4">
                <a:extLst>
                  <a:ext uri="{FF2B5EF4-FFF2-40B4-BE49-F238E27FC236}">
                    <a16:creationId xmlns:a16="http://schemas.microsoft.com/office/drawing/2014/main" id="{8E0CBCA5-57A0-6FA6-32F3-4B9D020D6748}"/>
                  </a:ext>
                </a:extLst>
              </p:cNvPr>
              <p:cNvSpPr>
                <a:spLocks noRot="1" noChangeAspect="1" noMove="1" noResize="1" noEditPoints="1" noAdjustHandles="1" noChangeArrowheads="1" noChangeShapeType="1" noTextEdit="1"/>
              </p:cNvSpPr>
              <p:nvPr/>
            </p:nvSpPr>
            <p:spPr bwMode="auto">
              <a:xfrm>
                <a:off x="625456" y="3946115"/>
                <a:ext cx="2387577" cy="381515"/>
              </a:xfrm>
              <a:prstGeom prst="rect">
                <a:avLst/>
              </a:prstGeom>
              <a:blipFill>
                <a:blip r:embed="rId8"/>
                <a:stretch>
                  <a:fillRect l="-2116" t="-6452" r="-1058"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文字方塊 9">
            <a:extLst>
              <a:ext uri="{FF2B5EF4-FFF2-40B4-BE49-F238E27FC236}">
                <a16:creationId xmlns:a16="http://schemas.microsoft.com/office/drawing/2014/main" id="{969A6381-4518-2B69-488A-8E4C22B2B28E}"/>
              </a:ext>
            </a:extLst>
          </p:cNvPr>
          <p:cNvSpPr txBox="1">
            <a:spLocks noChangeArrowheads="1"/>
          </p:cNvSpPr>
          <p:nvPr/>
        </p:nvSpPr>
        <p:spPr bwMode="auto">
          <a:xfrm>
            <a:off x="2896953" y="3952722"/>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50000"/>
              </a:spcBef>
              <a:buFontTx/>
              <a:buNone/>
            </a:pPr>
            <a:r>
              <a:rPr lang="zh-TW" altLang="en-US" sz="1800" dirty="0"/>
              <a:t>猜解並代入</a:t>
            </a:r>
          </a:p>
        </p:txBody>
      </p:sp>
      <mc:AlternateContent xmlns:mc="http://schemas.openxmlformats.org/markup-compatibility/2006" xmlns:a14="http://schemas.microsoft.com/office/drawing/2010/main">
        <mc:Choice Requires="a14">
          <p:sp>
            <p:nvSpPr>
              <p:cNvPr id="11" name="文字方塊 13">
                <a:extLst>
                  <a:ext uri="{FF2B5EF4-FFF2-40B4-BE49-F238E27FC236}">
                    <a16:creationId xmlns:a16="http://schemas.microsoft.com/office/drawing/2014/main" id="{D54B36F8-94D6-D2B8-9558-45D08EFAE4D1}"/>
                  </a:ext>
                </a:extLst>
              </p:cNvPr>
              <p:cNvSpPr txBox="1"/>
              <p:nvPr/>
            </p:nvSpPr>
            <p:spPr bwMode="auto">
              <a:xfrm>
                <a:off x="684900" y="1615965"/>
                <a:ext cx="2880276" cy="601127"/>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kumimoji="1" lang="en-US" altLang="zh-TW" sz="1800" b="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1" name="文字方塊 13">
                <a:extLst>
                  <a:ext uri="{FF2B5EF4-FFF2-40B4-BE49-F238E27FC236}">
                    <a16:creationId xmlns:a16="http://schemas.microsoft.com/office/drawing/2014/main" id="{D54B36F8-94D6-D2B8-9558-45D08EFAE4D1}"/>
                  </a:ext>
                </a:extLst>
              </p:cNvPr>
              <p:cNvSpPr txBox="1">
                <a:spLocks noRot="1" noChangeAspect="1" noMove="1" noResize="1" noEditPoints="1" noAdjustHandles="1" noChangeArrowheads="1" noChangeShapeType="1" noTextEdit="1"/>
              </p:cNvSpPr>
              <p:nvPr/>
            </p:nvSpPr>
            <p:spPr bwMode="auto">
              <a:xfrm>
                <a:off x="684900" y="1615965"/>
                <a:ext cx="2880276" cy="601127"/>
              </a:xfrm>
              <a:prstGeom prst="rect">
                <a:avLst/>
              </a:prstGeom>
              <a:blipFill>
                <a:blip r:embed="rId9"/>
                <a:stretch>
                  <a:fillRect l="-1316"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字方塊 13">
                <a:extLst>
                  <a:ext uri="{FF2B5EF4-FFF2-40B4-BE49-F238E27FC236}">
                    <a16:creationId xmlns:a16="http://schemas.microsoft.com/office/drawing/2014/main" id="{F29B7D80-9B87-42F1-EACF-FA1EDFAE37D2}"/>
                  </a:ext>
                </a:extLst>
              </p:cNvPr>
              <p:cNvSpPr txBox="1"/>
              <p:nvPr/>
            </p:nvSpPr>
            <p:spPr bwMode="auto">
              <a:xfrm>
                <a:off x="684900" y="2330705"/>
                <a:ext cx="2684646" cy="601127"/>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b="0" i="1" smtClean="0">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b="0" i="1" smtClean="0">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b="0" i="1" smtClean="0">
                                      <a:latin typeface="Cambria Math" panose="02040503050406030204" pitchFamily="18" charset="0"/>
                                    </a:rPr>
                                    <m:t>2</m:t>
                                  </m:r>
                                </m:sub>
                              </m:sSub>
                            </m:den>
                          </m:f>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2" name="文字方塊 13">
                <a:extLst>
                  <a:ext uri="{FF2B5EF4-FFF2-40B4-BE49-F238E27FC236}">
                    <a16:creationId xmlns:a16="http://schemas.microsoft.com/office/drawing/2014/main" id="{F29B7D80-9B87-42F1-EACF-FA1EDFAE37D2}"/>
                  </a:ext>
                </a:extLst>
              </p:cNvPr>
              <p:cNvSpPr txBox="1">
                <a:spLocks noRot="1" noChangeAspect="1" noMove="1" noResize="1" noEditPoints="1" noAdjustHandles="1" noChangeArrowheads="1" noChangeShapeType="1" noTextEdit="1"/>
              </p:cNvSpPr>
              <p:nvPr/>
            </p:nvSpPr>
            <p:spPr bwMode="auto">
              <a:xfrm>
                <a:off x="684900" y="2330705"/>
                <a:ext cx="2684646" cy="601127"/>
              </a:xfrm>
              <a:prstGeom prst="rect">
                <a:avLst/>
              </a:prstGeom>
              <a:blipFill>
                <a:blip r:embed="rId10"/>
                <a:stretch>
                  <a:fillRect l="-1408"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字方塊 13">
                <a:extLst>
                  <a:ext uri="{FF2B5EF4-FFF2-40B4-BE49-F238E27FC236}">
                    <a16:creationId xmlns:a16="http://schemas.microsoft.com/office/drawing/2014/main" id="{81A30455-D1DB-0C8A-A1F8-53C15225230E}"/>
                  </a:ext>
                </a:extLst>
              </p:cNvPr>
              <p:cNvSpPr txBox="1"/>
              <p:nvPr/>
            </p:nvSpPr>
            <p:spPr bwMode="auto">
              <a:xfrm>
                <a:off x="627423" y="5095228"/>
                <a:ext cx="3949864"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en-US" altLang="zh-TW" sz="1800" i="1" smtClean="0">
                              <a:latin typeface="Cambria Math" panose="02040503050406030204" pitchFamily="18" charset="0"/>
                              <a:ea typeface="Cambria Math" panose="02040503050406030204" pitchFamily="18" charset="0"/>
                            </a:rPr>
                            <m:t>𝜔</m:t>
                          </m:r>
                        </m:e>
                        <m:sup>
                          <m:r>
                            <a:rPr lang="en-US" altLang="zh-TW" sz="1800" b="0" i="1" smtClean="0">
                              <a:latin typeface="Cambria Math" panose="02040503050406030204" pitchFamily="18" charset="0"/>
                              <a:ea typeface="Cambria Math"/>
                            </a:rPr>
                            <m:t>2</m:t>
                          </m:r>
                        </m:sup>
                      </m:s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r>
                        <a:rPr kumimoji="1" lang="en-US" altLang="zh-TW" sz="1800" b="0" i="1" smtClean="0">
                          <a:latin typeface="Cambria Math" panose="02040503050406030204" pitchFamily="18" charset="0"/>
                        </a:rPr>
                        <m:t>=</m:t>
                      </m:r>
                      <m:f>
                        <m:fPr>
                          <m:ctrlPr>
                            <a:rPr kumimoji="1" lang="en-US" altLang="zh-TW" sz="1800" b="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oMath>
                  </m:oMathPara>
                </a14:m>
                <a:endParaRPr kumimoji="1" lang="zh-TW" altLang="en-US" sz="1800" dirty="0"/>
              </a:p>
            </p:txBody>
          </p:sp>
        </mc:Choice>
        <mc:Fallback xmlns="">
          <p:sp>
            <p:nvSpPr>
              <p:cNvPr id="13" name="文字方塊 13">
                <a:extLst>
                  <a:ext uri="{FF2B5EF4-FFF2-40B4-BE49-F238E27FC236}">
                    <a16:creationId xmlns:a16="http://schemas.microsoft.com/office/drawing/2014/main" id="{81A30455-D1DB-0C8A-A1F8-53C15225230E}"/>
                  </a:ext>
                </a:extLst>
              </p:cNvPr>
              <p:cNvSpPr txBox="1">
                <a:spLocks noRot="1" noChangeAspect="1" noMove="1" noResize="1" noEditPoints="1" noAdjustHandles="1" noChangeArrowheads="1" noChangeShapeType="1" noTextEdit="1"/>
              </p:cNvSpPr>
              <p:nvPr/>
            </p:nvSpPr>
            <p:spPr bwMode="auto">
              <a:xfrm>
                <a:off x="627423" y="5095228"/>
                <a:ext cx="3949864" cy="571247"/>
              </a:xfrm>
              <a:prstGeom prst="rect">
                <a:avLst/>
              </a:prstGeom>
              <a:blipFill>
                <a:blip r:embed="rId11"/>
                <a:stretch>
                  <a:fillRect l="-321" t="-2174"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C674E527-8937-435C-F56B-BCD19F2BF32E}"/>
                  </a:ext>
                </a:extLst>
              </p:cNvPr>
              <p:cNvSpPr txBox="1"/>
              <p:nvPr/>
            </p:nvSpPr>
            <p:spPr bwMode="auto">
              <a:xfrm>
                <a:off x="627423" y="5829952"/>
                <a:ext cx="4177426"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b="0" i="1" smtClean="0">
                                  <a:latin typeface="Cambria Math" panose="02040503050406030204" pitchFamily="18" charset="0"/>
                                </a:rPr>
                                <m:t>2</m:t>
                              </m:r>
                            </m:sub>
                          </m:sSub>
                        </m:den>
                      </m:f>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4" name="文字方塊 13">
                <a:extLst>
                  <a:ext uri="{FF2B5EF4-FFF2-40B4-BE49-F238E27FC236}">
                    <a16:creationId xmlns:a16="http://schemas.microsoft.com/office/drawing/2014/main" id="{C674E527-8937-435C-F56B-BCD19F2BF32E}"/>
                  </a:ext>
                </a:extLst>
              </p:cNvPr>
              <p:cNvSpPr txBox="1">
                <a:spLocks noRot="1" noChangeAspect="1" noMove="1" noResize="1" noEditPoints="1" noAdjustHandles="1" noChangeArrowheads="1" noChangeShapeType="1" noTextEdit="1"/>
              </p:cNvSpPr>
              <p:nvPr/>
            </p:nvSpPr>
            <p:spPr bwMode="auto">
              <a:xfrm>
                <a:off x="627423" y="5829952"/>
                <a:ext cx="4177426" cy="571247"/>
              </a:xfrm>
              <a:prstGeom prst="rect">
                <a:avLst/>
              </a:prstGeom>
              <a:blipFill>
                <a:blip r:embed="rId12"/>
                <a:stretch>
                  <a:fillRect l="-303" t="-2128" b="-638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字方塊 13">
                <a:extLst>
                  <a:ext uri="{FF2B5EF4-FFF2-40B4-BE49-F238E27FC236}">
                    <a16:creationId xmlns:a16="http://schemas.microsoft.com/office/drawing/2014/main" id="{EF2990AC-5FE1-CA71-A9F9-34101E45E985}"/>
                  </a:ext>
                </a:extLst>
              </p:cNvPr>
              <p:cNvSpPr txBox="1"/>
              <p:nvPr/>
            </p:nvSpPr>
            <p:spPr bwMode="auto">
              <a:xfrm>
                <a:off x="5004048" y="5085184"/>
                <a:ext cx="2721258"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smtClean="0">
                              <a:latin typeface="Cambria Math" panose="02040503050406030204" pitchFamily="18" charset="0"/>
                              <a:ea typeface="Cambria Math" panose="02040503050406030204" pitchFamily="18" charset="0"/>
                            </a:rPr>
                            <m:t>𝜔</m:t>
                          </m:r>
                        </m:e>
                        <m:sup>
                          <m:r>
                            <a:rPr lang="en-US" altLang="zh-TW" sz="1800" b="0" i="1" smtClean="0">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oMath>
                  </m:oMathPara>
                </a14:m>
                <a:endParaRPr kumimoji="1" lang="zh-TW" altLang="en-US" sz="1800" dirty="0"/>
              </a:p>
            </p:txBody>
          </p:sp>
        </mc:Choice>
        <mc:Fallback xmlns="">
          <p:sp>
            <p:nvSpPr>
              <p:cNvPr id="15" name="文字方塊 13">
                <a:extLst>
                  <a:ext uri="{FF2B5EF4-FFF2-40B4-BE49-F238E27FC236}">
                    <a16:creationId xmlns:a16="http://schemas.microsoft.com/office/drawing/2014/main" id="{EF2990AC-5FE1-CA71-A9F9-34101E45E985}"/>
                  </a:ext>
                </a:extLst>
              </p:cNvPr>
              <p:cNvSpPr txBox="1">
                <a:spLocks noRot="1" noChangeAspect="1" noMove="1" noResize="1" noEditPoints="1" noAdjustHandles="1" noChangeArrowheads="1" noChangeShapeType="1" noTextEdit="1"/>
              </p:cNvSpPr>
              <p:nvPr/>
            </p:nvSpPr>
            <p:spPr bwMode="auto">
              <a:xfrm>
                <a:off x="5004048" y="5085184"/>
                <a:ext cx="2721258" cy="571247"/>
              </a:xfrm>
              <a:prstGeom prst="rect">
                <a:avLst/>
              </a:prstGeom>
              <a:blipFill>
                <a:blip r:embed="rId13"/>
                <a:stretch>
                  <a:fillRect l="-1860" t="-2174"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字方塊 13">
                <a:extLst>
                  <a:ext uri="{FF2B5EF4-FFF2-40B4-BE49-F238E27FC236}">
                    <a16:creationId xmlns:a16="http://schemas.microsoft.com/office/drawing/2014/main" id="{873C1E83-AA7F-D913-7D0A-DFF10C8C4E45}"/>
                  </a:ext>
                </a:extLst>
              </p:cNvPr>
              <p:cNvSpPr txBox="1"/>
              <p:nvPr/>
            </p:nvSpPr>
            <p:spPr bwMode="auto">
              <a:xfrm>
                <a:off x="5004048" y="5829803"/>
                <a:ext cx="2948821"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f>
                        <m:fPr>
                          <m:ctrlPr>
                            <a:rPr lang="en-US" altLang="zh-TW" sz="180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oMath>
                  </m:oMathPara>
                </a14:m>
                <a:endParaRPr kumimoji="1" lang="zh-TW" altLang="en-US" sz="1800" dirty="0"/>
              </a:p>
            </p:txBody>
          </p:sp>
        </mc:Choice>
        <mc:Fallback xmlns="">
          <p:sp>
            <p:nvSpPr>
              <p:cNvPr id="16" name="文字方塊 13">
                <a:extLst>
                  <a:ext uri="{FF2B5EF4-FFF2-40B4-BE49-F238E27FC236}">
                    <a16:creationId xmlns:a16="http://schemas.microsoft.com/office/drawing/2014/main" id="{873C1E83-AA7F-D913-7D0A-DFF10C8C4E45}"/>
                  </a:ext>
                </a:extLst>
              </p:cNvPr>
              <p:cNvSpPr txBox="1">
                <a:spLocks noRot="1" noChangeAspect="1" noMove="1" noResize="1" noEditPoints="1" noAdjustHandles="1" noChangeArrowheads="1" noChangeShapeType="1" noTextEdit="1"/>
              </p:cNvSpPr>
              <p:nvPr/>
            </p:nvSpPr>
            <p:spPr bwMode="auto">
              <a:xfrm>
                <a:off x="5004048" y="5829803"/>
                <a:ext cx="2948821" cy="571247"/>
              </a:xfrm>
              <a:prstGeom prst="rect">
                <a:avLst/>
              </a:prstGeom>
              <a:blipFill>
                <a:blip r:embed="rId14"/>
                <a:stretch>
                  <a:fillRect t="-2128" b="-638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5E09782-9646-5933-45BB-98837A22769B}"/>
                  </a:ext>
                </a:extLst>
              </p:cNvPr>
              <p:cNvSpPr txBox="1"/>
              <p:nvPr/>
            </p:nvSpPr>
            <p:spPr bwMode="auto">
              <a:xfrm>
                <a:off x="7203519" y="2036990"/>
                <a:ext cx="1509388" cy="555793"/>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𝒙</m:t>
                      </m:r>
                      <m:r>
                        <a:rPr lang="en-US" sz="1800" b="0" i="1" smtClean="0">
                          <a:latin typeface="Cambria Math" panose="02040503050406030204" pitchFamily="18" charset="0"/>
                        </a:rPr>
                        <m:t>=</m:t>
                      </m:r>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lang="en-US" sz="1800" b="1" i="1">
                          <a:latin typeface="Cambria Math" panose="02040503050406030204" pitchFamily="18" charset="0"/>
                        </a:rPr>
                        <m:t>𝒙</m:t>
                      </m:r>
                    </m:oMath>
                  </m:oMathPara>
                </a14:m>
                <a:endParaRPr lang="en-US" sz="1800" b="1" dirty="0"/>
              </a:p>
            </p:txBody>
          </p:sp>
        </mc:Choice>
        <mc:Fallback xmlns="">
          <p:sp>
            <p:nvSpPr>
              <p:cNvPr id="7" name="TextBox 6">
                <a:extLst>
                  <a:ext uri="{FF2B5EF4-FFF2-40B4-BE49-F238E27FC236}">
                    <a16:creationId xmlns:a16="http://schemas.microsoft.com/office/drawing/2014/main" id="{F5E09782-9646-5933-45BB-98837A22769B}"/>
                  </a:ext>
                </a:extLst>
              </p:cNvPr>
              <p:cNvSpPr txBox="1">
                <a:spLocks noRot="1" noChangeAspect="1" noMove="1" noResize="1" noEditPoints="1" noAdjustHandles="1" noChangeArrowheads="1" noChangeShapeType="1" noTextEdit="1"/>
              </p:cNvSpPr>
              <p:nvPr/>
            </p:nvSpPr>
            <p:spPr bwMode="auto">
              <a:xfrm>
                <a:off x="7203519" y="2036990"/>
                <a:ext cx="1509388" cy="555793"/>
              </a:xfrm>
              <a:prstGeom prst="rect">
                <a:avLst/>
              </a:prstGeom>
              <a:blipFill>
                <a:blip r:embed="rId15"/>
                <a:stretch>
                  <a:fillRect l="-840" r="-1681" b="-13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049937E-EA56-AE9D-0D02-DA810864BF03}"/>
                  </a:ext>
                </a:extLst>
              </p:cNvPr>
              <p:cNvSpPr txBox="1"/>
              <p:nvPr/>
            </p:nvSpPr>
            <p:spPr bwMode="auto">
              <a:xfrm>
                <a:off x="6821679" y="2755582"/>
                <a:ext cx="2721258" cy="1407373"/>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1" i="1" smtClean="0">
                          <a:latin typeface="Cambria Math" panose="02040503050406030204" pitchFamily="18" charset="0"/>
                          <a:ea typeface="Cambria Math" panose="02040503050406030204" pitchFamily="18" charset="0"/>
                        </a:rPr>
                        <m:t>≡</m:t>
                      </m:r>
                      <m:d>
                        <m:dPr>
                          <m:ctrlPr>
                            <a:rPr lang="en-US" altLang="zh-TW" sz="1800" i="1" smtClean="0">
                              <a:latin typeface="Cambria Math" panose="02040503050406030204" pitchFamily="18" charset="0"/>
                            </a:rPr>
                          </m:ctrlPr>
                        </m:dPr>
                        <m:e>
                          <m:m>
                            <m:mPr>
                              <m:mcs>
                                <m:mc>
                                  <m:mcPr>
                                    <m:count m:val="2"/>
                                    <m:mcJc m:val="center"/>
                                  </m:mcPr>
                                </m:mc>
                              </m:mcs>
                              <m:ctrlPr>
                                <a:rPr lang="en-US" altLang="zh-TW" sz="1800" i="1">
                                  <a:latin typeface="Cambria Math" panose="02040503050406030204" pitchFamily="18" charset="0"/>
                                </a:rPr>
                              </m:ctrlPr>
                            </m:mPr>
                            <m:mr>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e>
                              <m:e>
                                <m:r>
                                  <a:rPr lang="en-US" altLang="zh-TW" sz="1800" b="0" i="1" smtClean="0">
                                    <a:latin typeface="Cambria Math" panose="02040503050406030204" pitchFamily="18" charset="0"/>
                                    <a:ea typeface="Cambria Math"/>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e>
                            </m:mr>
                            <m:mr>
                              <m:e>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e>
                            </m:mr>
                          </m:m>
                        </m:e>
                      </m:d>
                    </m:oMath>
                  </m:oMathPara>
                </a14:m>
                <a:endParaRPr lang="en-US" sz="1800" dirty="0"/>
              </a:p>
            </p:txBody>
          </p:sp>
        </mc:Choice>
        <mc:Fallback xmlns="">
          <p:sp>
            <p:nvSpPr>
              <p:cNvPr id="18" name="TextBox 17">
                <a:extLst>
                  <a:ext uri="{FF2B5EF4-FFF2-40B4-BE49-F238E27FC236}">
                    <a16:creationId xmlns:a16="http://schemas.microsoft.com/office/drawing/2014/main" id="{A049937E-EA56-AE9D-0D02-DA810864BF03}"/>
                  </a:ext>
                </a:extLst>
              </p:cNvPr>
              <p:cNvSpPr txBox="1">
                <a:spLocks noRot="1" noChangeAspect="1" noMove="1" noResize="1" noEditPoints="1" noAdjustHandles="1" noChangeArrowheads="1" noChangeShapeType="1" noTextEdit="1"/>
              </p:cNvSpPr>
              <p:nvPr/>
            </p:nvSpPr>
            <p:spPr bwMode="auto">
              <a:xfrm>
                <a:off x="6821679" y="2755582"/>
                <a:ext cx="2721258" cy="1407373"/>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117C85C-0FD0-A473-DDF5-3942F57DA1A3}"/>
                  </a:ext>
                </a:extLst>
              </p:cNvPr>
              <p:cNvSpPr txBox="1"/>
              <p:nvPr/>
            </p:nvSpPr>
            <p:spPr bwMode="auto">
              <a:xfrm>
                <a:off x="7380312" y="4276220"/>
                <a:ext cx="946991"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𝒙</m:t>
                      </m:r>
                      <m:r>
                        <a:rPr lang="en-US" sz="1800" i="1">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e>
                            </m:mr>
                          </m:m>
                        </m:e>
                      </m:d>
                    </m:oMath>
                  </m:oMathPara>
                </a14:m>
                <a:endParaRPr lang="en-US" sz="1800" b="1" dirty="0"/>
              </a:p>
            </p:txBody>
          </p:sp>
        </mc:Choice>
        <mc:Fallback xmlns="">
          <p:sp>
            <p:nvSpPr>
              <p:cNvPr id="19" name="TextBox 18">
                <a:extLst>
                  <a:ext uri="{FF2B5EF4-FFF2-40B4-BE49-F238E27FC236}">
                    <a16:creationId xmlns:a16="http://schemas.microsoft.com/office/drawing/2014/main" id="{6117C85C-0FD0-A473-DDF5-3942F57DA1A3}"/>
                  </a:ext>
                </a:extLst>
              </p:cNvPr>
              <p:cNvSpPr txBox="1">
                <a:spLocks noRot="1" noChangeAspect="1" noMove="1" noResize="1" noEditPoints="1" noAdjustHandles="1" noChangeArrowheads="1" noChangeShapeType="1" noTextEdit="1"/>
              </p:cNvSpPr>
              <p:nvPr/>
            </p:nvSpPr>
            <p:spPr bwMode="auto">
              <a:xfrm>
                <a:off x="7380312" y="4276220"/>
                <a:ext cx="946991" cy="461217"/>
              </a:xfrm>
              <a:prstGeom prst="rect">
                <a:avLst/>
              </a:prstGeom>
              <a:blipFill>
                <a:blip r:embed="rId17"/>
                <a:stretch>
                  <a:fillRect l="-4000" b="-10811"/>
                </a:stretch>
              </a:blipFill>
              <a:ln>
                <a:noFill/>
              </a:ln>
            </p:spPr>
            <p:txBody>
              <a:bodyPr/>
              <a:lstStyle/>
              <a:p>
                <a:r>
                  <a:rPr lang="en-US">
                    <a:noFill/>
                  </a:rPr>
                  <a:t> </a:t>
                </a:r>
              </a:p>
            </p:txBody>
          </p:sp>
        </mc:Fallback>
      </mc:AlternateContent>
      <p:pic>
        <p:nvPicPr>
          <p:cNvPr id="17" name="Picture 16">
            <a:extLst>
              <a:ext uri="{FF2B5EF4-FFF2-40B4-BE49-F238E27FC236}">
                <a16:creationId xmlns:a16="http://schemas.microsoft.com/office/drawing/2014/main" id="{18D6DB4D-17A7-BE13-9719-E3A2DB3B3AE5}"/>
              </a:ext>
            </a:extLst>
          </p:cNvPr>
          <p:cNvPicPr>
            <a:picLocks noChangeAspect="1"/>
          </p:cNvPicPr>
          <p:nvPr/>
        </p:nvPicPr>
        <p:blipFill>
          <a:blip r:embed="rId18"/>
          <a:srcRect l="15275" t="30880" r="15223" b="45307"/>
          <a:stretch>
            <a:fillRect/>
          </a:stretch>
        </p:blipFill>
        <p:spPr>
          <a:xfrm>
            <a:off x="593951" y="592876"/>
            <a:ext cx="4698130" cy="900010"/>
          </a:xfrm>
          <a:prstGeom prst="rect">
            <a:avLst/>
          </a:prstGeom>
        </p:spPr>
      </p:pic>
    </p:spTree>
    <p:extLst>
      <p:ext uri="{BB962C8B-B14F-4D97-AF65-F5344CB8AC3E}">
        <p14:creationId xmlns:p14="http://schemas.microsoft.com/office/powerpoint/2010/main" val="101318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3">
                <a:extLst>
                  <a:ext uri="{FF2B5EF4-FFF2-40B4-BE49-F238E27FC236}">
                    <a16:creationId xmlns:a16="http://schemas.microsoft.com/office/drawing/2014/main" id="{964E46B6-3823-0D86-FD17-A2CB78A3E1A5}"/>
                  </a:ext>
                </a:extLst>
              </p:cNvPr>
              <p:cNvSpPr txBox="1"/>
              <p:nvPr/>
            </p:nvSpPr>
            <p:spPr bwMode="auto">
              <a:xfrm>
                <a:off x="1763687" y="2348880"/>
                <a:ext cx="2204963" cy="555793"/>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𝑥</m:t>
                          </m:r>
                        </m:e>
                      </m:d>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𝑘𝑑</m:t>
                          </m:r>
                        </m:num>
                        <m:den>
                          <m:r>
                            <a:rPr lang="en-US" altLang="zh-TW" sz="1800" b="0" i="1" smtClean="0">
                              <a:latin typeface="Cambria Math" panose="02040503050406030204" pitchFamily="18" charset="0"/>
                            </a:rPr>
                            <m:t>𝑚</m:t>
                          </m:r>
                        </m:den>
                      </m:f>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𝑥</m:t>
                              </m:r>
                            </m:e>
                            <m:sup>
                              <m:r>
                                <a:rPr lang="en-US" altLang="zh-TW" sz="1800" i="1">
                                  <a:latin typeface="Cambria Math" panose="02040503050406030204" pitchFamily="18" charset="0"/>
                                </a:rPr>
                                <m:t>2</m:t>
                              </m:r>
                            </m:sup>
                          </m:sSup>
                        </m:den>
                      </m:f>
                      <m:d>
                        <m:dPr>
                          <m:ctrlPr>
                            <a:rPr lang="en-US" altLang="zh-TW" sz="1800" i="1">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𝑥</m:t>
                          </m:r>
                        </m:e>
                      </m:d>
                    </m:oMath>
                  </m:oMathPara>
                </a14:m>
                <a:endParaRPr kumimoji="1" lang="zh-TW" altLang="en-US" sz="1800" dirty="0"/>
              </a:p>
            </p:txBody>
          </p:sp>
        </mc:Choice>
        <mc:Fallback xmlns="">
          <p:sp>
            <p:nvSpPr>
              <p:cNvPr id="2" name="文字方塊 13">
                <a:extLst>
                  <a:ext uri="{FF2B5EF4-FFF2-40B4-BE49-F238E27FC236}">
                    <a16:creationId xmlns:a16="http://schemas.microsoft.com/office/drawing/2014/main" id="{964E46B6-3823-0D86-FD17-A2CB78A3E1A5}"/>
                  </a:ext>
                </a:extLst>
              </p:cNvPr>
              <p:cNvSpPr txBox="1">
                <a:spLocks noRot="1" noChangeAspect="1" noMove="1" noResize="1" noEditPoints="1" noAdjustHandles="1" noChangeArrowheads="1" noChangeShapeType="1" noTextEdit="1"/>
              </p:cNvSpPr>
              <p:nvPr/>
            </p:nvSpPr>
            <p:spPr bwMode="auto">
              <a:xfrm>
                <a:off x="1763687" y="2348880"/>
                <a:ext cx="2204963" cy="555793"/>
              </a:xfrm>
              <a:prstGeom prst="rect">
                <a:avLst/>
              </a:prstGeom>
              <a:blipFill>
                <a:blip r:embed="rId2"/>
                <a:stretch>
                  <a:fillRect l="-1714"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9E9DF91-4C39-236C-51B8-6DAC0569F889}"/>
                  </a:ext>
                </a:extLst>
              </p:cNvPr>
              <p:cNvSpPr txBox="1"/>
              <p:nvPr/>
            </p:nvSpPr>
            <p:spPr bwMode="auto">
              <a:xfrm>
                <a:off x="1763688" y="908720"/>
                <a:ext cx="1253681" cy="391646"/>
              </a:xfrm>
              <a:prstGeom prst="rect">
                <a:avLst/>
              </a:prstGeom>
              <a:solidFill>
                <a:srgbClr val="FFFF00"/>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ea typeface="Cambria Math" panose="02040503050406030204" pitchFamily="18" charset="0"/>
                        </a:rPr>
                        <m:t>𝜙</m:t>
                      </m:r>
                      <m:d>
                        <m:dPr>
                          <m:ctrlPr>
                            <a:rPr lang="en-US" altLang="zh-TW" sz="180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𝑑𝑗</m:t>
                          </m:r>
                        </m:e>
                      </m:d>
                      <m:r>
                        <a:rPr lang="en-US" altLang="zh-TW" sz="1800" i="1" smtClean="0">
                          <a:latin typeface="Cambria Math" panose="02040503050406030204" pitchFamily="18" charset="0"/>
                          <a:ea typeface="Cambria Math" panose="02040503050406030204" pitchFamily="18" charset="0"/>
                        </a:rPr>
                        <m:t>≡</m:t>
                      </m:r>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oMath>
                  </m:oMathPara>
                </a14:m>
                <a:endParaRPr lang="en-US" sz="1800" dirty="0"/>
              </a:p>
            </p:txBody>
          </p:sp>
        </mc:Choice>
        <mc:Fallback xmlns="">
          <p:sp>
            <p:nvSpPr>
              <p:cNvPr id="3" name="TextBox 2">
                <a:extLst>
                  <a:ext uri="{FF2B5EF4-FFF2-40B4-BE49-F238E27FC236}">
                    <a16:creationId xmlns:a16="http://schemas.microsoft.com/office/drawing/2014/main" id="{69E9DF91-4C39-236C-51B8-6DAC0569F889}"/>
                  </a:ext>
                </a:extLst>
              </p:cNvPr>
              <p:cNvSpPr txBox="1">
                <a:spLocks noRot="1" noChangeAspect="1" noMove="1" noResize="1" noEditPoints="1" noAdjustHandles="1" noChangeArrowheads="1" noChangeShapeType="1" noTextEdit="1"/>
              </p:cNvSpPr>
              <p:nvPr/>
            </p:nvSpPr>
            <p:spPr bwMode="auto">
              <a:xfrm>
                <a:off x="1763688" y="908720"/>
                <a:ext cx="1253681" cy="391646"/>
              </a:xfrm>
              <a:prstGeom prst="rect">
                <a:avLst/>
              </a:prstGeom>
              <a:blipFill>
                <a:blip r:embed="rId3"/>
                <a:stretch>
                  <a:fillRect b="-937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15FA32-4A93-8EE5-60AD-700F56F286DD}"/>
                  </a:ext>
                </a:extLst>
              </p:cNvPr>
              <p:cNvSpPr txBox="1"/>
              <p:nvPr/>
            </p:nvSpPr>
            <p:spPr bwMode="auto">
              <a:xfrm>
                <a:off x="3779913" y="953897"/>
                <a:ext cx="1872208" cy="391646"/>
              </a:xfrm>
              <a:prstGeom prst="rect">
                <a:avLst/>
              </a:prstGeom>
              <a:solidFill>
                <a:srgbClr val="FFFF00"/>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ea typeface="Cambria Math" panose="02040503050406030204" pitchFamily="18" charset="0"/>
                        </a:rPr>
                        <m:t>𝜙</m:t>
                      </m:r>
                      <m:d>
                        <m:dPr>
                          <m:ctrlPr>
                            <a:rPr lang="en-US" altLang="zh-TW" sz="180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𝑑𝑗</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𝑡</m:t>
                          </m:r>
                        </m:e>
                      </m:d>
                      <m:r>
                        <a:rPr lang="en-US" altLang="zh-TW" sz="1800" i="1" smtClean="0">
                          <a:latin typeface="Cambria Math" panose="02040503050406030204" pitchFamily="18" charset="0"/>
                          <a:ea typeface="Cambria Math" panose="02040503050406030204" pitchFamily="18" charset="0"/>
                        </a:rPr>
                        <m:t>≡</m:t>
                      </m:r>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𝑗</m:t>
                          </m:r>
                        </m:sub>
                      </m:sSub>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𝑡</m:t>
                          </m:r>
                        </m:e>
                      </m:d>
                    </m:oMath>
                  </m:oMathPara>
                </a14:m>
                <a:endParaRPr lang="en-US" sz="1800" dirty="0"/>
              </a:p>
            </p:txBody>
          </p:sp>
        </mc:Choice>
        <mc:Fallback xmlns="">
          <p:sp>
            <p:nvSpPr>
              <p:cNvPr id="4" name="TextBox 3">
                <a:extLst>
                  <a:ext uri="{FF2B5EF4-FFF2-40B4-BE49-F238E27FC236}">
                    <a16:creationId xmlns:a16="http://schemas.microsoft.com/office/drawing/2014/main" id="{0B15FA32-4A93-8EE5-60AD-700F56F286DD}"/>
                  </a:ext>
                </a:extLst>
              </p:cNvPr>
              <p:cNvSpPr txBox="1">
                <a:spLocks noRot="1" noChangeAspect="1" noMove="1" noResize="1" noEditPoints="1" noAdjustHandles="1" noChangeArrowheads="1" noChangeShapeType="1" noTextEdit="1"/>
              </p:cNvSpPr>
              <p:nvPr/>
            </p:nvSpPr>
            <p:spPr bwMode="auto">
              <a:xfrm>
                <a:off x="3779913" y="953897"/>
                <a:ext cx="1872208" cy="391646"/>
              </a:xfrm>
              <a:prstGeom prst="rect">
                <a:avLst/>
              </a:prstGeom>
              <a:blipFill>
                <a:blip r:embed="rId4"/>
                <a:stretch>
                  <a:fillRect b="-606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3EFA77-3E23-E0D6-6196-BA7F545AF9A3}"/>
                  </a:ext>
                </a:extLst>
              </p:cNvPr>
              <p:cNvSpPr txBox="1"/>
              <p:nvPr/>
            </p:nvSpPr>
            <p:spPr bwMode="auto">
              <a:xfrm>
                <a:off x="1763687" y="1567949"/>
                <a:ext cx="2016225" cy="369332"/>
              </a:xfrm>
              <a:prstGeom prst="rect">
                <a:avLst/>
              </a:prstGeom>
              <a:solidFill>
                <a:srgbClr val="FFFF00"/>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ea typeface="Cambria Math" panose="02040503050406030204" pitchFamily="18" charset="0"/>
                        </a:rPr>
                        <m:t>𝜙</m:t>
                      </m:r>
                      <m:d>
                        <m:dPr>
                          <m:ctrlPr>
                            <a:rPr lang="en-US" altLang="zh-TW" sz="180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𝑑𝑗</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𝑡</m:t>
                          </m:r>
                        </m:e>
                      </m:d>
                      <m:r>
                        <a:rPr lang="en-US" altLang="zh-TW" sz="1800" i="1">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𝑥</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𝑡</m:t>
                          </m:r>
                        </m:e>
                      </m:d>
                    </m:oMath>
                  </m:oMathPara>
                </a14:m>
                <a:endParaRPr lang="en-US" sz="1800" dirty="0"/>
              </a:p>
            </p:txBody>
          </p:sp>
        </mc:Choice>
        <mc:Fallback xmlns="">
          <p:sp>
            <p:nvSpPr>
              <p:cNvPr id="5" name="TextBox 4">
                <a:extLst>
                  <a:ext uri="{FF2B5EF4-FFF2-40B4-BE49-F238E27FC236}">
                    <a16:creationId xmlns:a16="http://schemas.microsoft.com/office/drawing/2014/main" id="{FC3EFA77-3E23-E0D6-6196-BA7F545AF9A3}"/>
                  </a:ext>
                </a:extLst>
              </p:cNvPr>
              <p:cNvSpPr txBox="1">
                <a:spLocks noRot="1" noChangeAspect="1" noMove="1" noResize="1" noEditPoints="1" noAdjustHandles="1" noChangeArrowheads="1" noChangeShapeType="1" noTextEdit="1"/>
              </p:cNvSpPr>
              <p:nvPr/>
            </p:nvSpPr>
            <p:spPr bwMode="auto">
              <a:xfrm>
                <a:off x="1763687" y="1567949"/>
                <a:ext cx="2016225" cy="369332"/>
              </a:xfrm>
              <a:prstGeom prst="rect">
                <a:avLst/>
              </a:prstGeom>
              <a:blipFill>
                <a:blip r:embed="rId5"/>
                <a:stretch>
                  <a:fillRect b="-13333"/>
                </a:stretch>
              </a:blipFill>
              <a:ln w="9525">
                <a:noFill/>
                <a:miter lim="800000"/>
                <a:headEnd/>
                <a:tailEnd/>
              </a:ln>
            </p:spPr>
            <p:txBody>
              <a:bodyPr/>
              <a:lstStyle/>
              <a:p>
                <a:r>
                  <a:rPr lang="en-US">
                    <a:noFill/>
                  </a:rPr>
                  <a:t> </a:t>
                </a:r>
              </a:p>
            </p:txBody>
          </p:sp>
        </mc:Fallback>
      </mc:AlternateContent>
      <p:sp>
        <p:nvSpPr>
          <p:cNvPr id="6" name="Right Arrow 5">
            <a:extLst>
              <a:ext uri="{FF2B5EF4-FFF2-40B4-BE49-F238E27FC236}">
                <a16:creationId xmlns:a16="http://schemas.microsoft.com/office/drawing/2014/main" id="{9FAD6253-8232-BC30-6E18-235FED7F5B75}"/>
              </a:ext>
            </a:extLst>
          </p:cNvPr>
          <p:cNvSpPr/>
          <p:nvPr/>
        </p:nvSpPr>
        <p:spPr>
          <a:xfrm>
            <a:off x="4211960" y="2564904"/>
            <a:ext cx="216024" cy="144016"/>
          </a:xfrm>
          <a:prstGeom prst="rightArrow">
            <a:avLst/>
          </a:prstGeom>
          <a:solidFill>
            <a:srgbClr val="008000"/>
          </a:solidFill>
          <a:ln>
            <a:noFill/>
          </a:ln>
        </p:spPr>
        <p:txBody>
          <a:bodyPr wrap="none" rtlCol="0" anchor="ctr">
            <a:spAutoFit/>
          </a:bodyPr>
          <a:lstStyle/>
          <a:p>
            <a:pPr algn="ctr"/>
            <a:endParaRPr lang="en-US" sz="1800" dirty="0">
              <a:latin typeface="Arial" charset="0"/>
            </a:endParaRPr>
          </a:p>
        </p:txBody>
      </p:sp>
      <mc:AlternateContent xmlns:mc="http://schemas.openxmlformats.org/markup-compatibility/2006" xmlns:a14="http://schemas.microsoft.com/office/drawing/2010/main">
        <mc:Choice Requires="a14">
          <p:sp>
            <p:nvSpPr>
              <p:cNvPr id="7" name="文字方塊 13">
                <a:extLst>
                  <a:ext uri="{FF2B5EF4-FFF2-40B4-BE49-F238E27FC236}">
                    <a16:creationId xmlns:a16="http://schemas.microsoft.com/office/drawing/2014/main" id="{643684BE-804E-7B43-8DF2-57652B0CE41F}"/>
                  </a:ext>
                </a:extLst>
              </p:cNvPr>
              <p:cNvSpPr txBox="1"/>
              <p:nvPr/>
            </p:nvSpPr>
            <p:spPr bwMode="auto">
              <a:xfrm>
                <a:off x="4594901" y="2348879"/>
                <a:ext cx="2568524" cy="555793"/>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smtClean="0">
                                  <a:latin typeface="Cambria Math" panose="02040503050406030204" pitchFamily="18" charset="0"/>
                                  <a:ea typeface="Cambria Math" panose="02040503050406030204" pitchFamily="18" charset="0"/>
                                </a:rPr>
                                <m:t>𝜕</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ea typeface="Cambria Math" panose="02040503050406030204" pitchFamily="18" charset="0"/>
                            </a:rPr>
                            <m:t>𝜕</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𝑥</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𝑡</m:t>
                          </m:r>
                        </m:e>
                      </m:d>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𝑘𝑑</m:t>
                          </m:r>
                        </m:num>
                        <m:den>
                          <m:r>
                            <a:rPr lang="en-US" altLang="zh-TW" sz="1800" b="0" i="1" smtClean="0">
                              <a:latin typeface="Cambria Math" panose="02040503050406030204" pitchFamily="18" charset="0"/>
                            </a:rPr>
                            <m:t>𝑚</m:t>
                          </m:r>
                        </m:den>
                      </m:f>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ea typeface="Cambria Math" panose="02040503050406030204" pitchFamily="18" charset="0"/>
                                </a:rPr>
                                <m:t>𝜕</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ea typeface="Cambria Math" panose="02040503050406030204" pitchFamily="18" charset="0"/>
                            </a:rPr>
                            <m:t>𝜕</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𝑥</m:t>
                              </m:r>
                            </m:e>
                            <m:sup>
                              <m:r>
                                <a:rPr lang="en-US" altLang="zh-TW" sz="1800" i="1">
                                  <a:latin typeface="Cambria Math" panose="02040503050406030204" pitchFamily="18" charset="0"/>
                                </a:rPr>
                                <m:t>2</m:t>
                              </m:r>
                            </m:sup>
                          </m:sSup>
                        </m:den>
                      </m:f>
                      <m:d>
                        <m:dPr>
                          <m:ctrlPr>
                            <a:rPr lang="en-US" altLang="zh-TW" sz="1800" i="1">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𝑥</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𝑡</m:t>
                          </m:r>
                        </m:e>
                      </m:d>
                    </m:oMath>
                  </m:oMathPara>
                </a14:m>
                <a:endParaRPr kumimoji="1" lang="zh-TW" altLang="en-US" sz="1800" dirty="0"/>
              </a:p>
            </p:txBody>
          </p:sp>
        </mc:Choice>
        <mc:Fallback xmlns="">
          <p:sp>
            <p:nvSpPr>
              <p:cNvPr id="7" name="文字方塊 13">
                <a:extLst>
                  <a:ext uri="{FF2B5EF4-FFF2-40B4-BE49-F238E27FC236}">
                    <a16:creationId xmlns:a16="http://schemas.microsoft.com/office/drawing/2014/main" id="{643684BE-804E-7B43-8DF2-57652B0CE41F}"/>
                  </a:ext>
                </a:extLst>
              </p:cNvPr>
              <p:cNvSpPr txBox="1">
                <a:spLocks noRot="1" noChangeAspect="1" noMove="1" noResize="1" noEditPoints="1" noAdjustHandles="1" noChangeArrowheads="1" noChangeShapeType="1" noTextEdit="1"/>
              </p:cNvSpPr>
              <p:nvPr/>
            </p:nvSpPr>
            <p:spPr bwMode="auto">
              <a:xfrm>
                <a:off x="4594901" y="2348879"/>
                <a:ext cx="2568524" cy="555793"/>
              </a:xfrm>
              <a:prstGeom prst="rect">
                <a:avLst/>
              </a:prstGeom>
              <a:blipFill>
                <a:blip r:embed="rId6"/>
                <a:stretch>
                  <a:fillRect l="-1478"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字方塊 3">
                <a:extLst>
                  <a:ext uri="{FF2B5EF4-FFF2-40B4-BE49-F238E27FC236}">
                    <a16:creationId xmlns:a16="http://schemas.microsoft.com/office/drawing/2014/main" id="{86EAACD1-2C84-24B1-14EE-11570C133721}"/>
                  </a:ext>
                </a:extLst>
              </p:cNvPr>
              <p:cNvSpPr txBox="1"/>
              <p:nvPr/>
            </p:nvSpPr>
            <p:spPr bwMode="auto">
              <a:xfrm>
                <a:off x="1760135" y="3609762"/>
                <a:ext cx="1432635" cy="648126"/>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b="0" i="1" smtClean="0">
                                  <a:latin typeface="Cambria Math" panose="02040503050406030204" pitchFamily="18" charset="0"/>
                                </a:rPr>
                              </m:ctrlPr>
                            </m:sSupPr>
                            <m:e>
                              <m:r>
                                <a:rPr lang="en-US" altLang="zh-TW" sz="1800" i="1">
                                  <a:latin typeface="Cambria Math"/>
                                </a:rPr>
                                <m:t>𝑑</m:t>
                              </m:r>
                            </m:e>
                            <m:sup>
                              <m:r>
                                <a:rPr lang="en-US" altLang="zh-TW" sz="1800" b="0" i="1" smtClean="0">
                                  <a:latin typeface="Cambria Math"/>
                                </a:rPr>
                                <m:t>2</m:t>
                              </m:r>
                            </m:sup>
                          </m:sSup>
                          <m:r>
                            <a:rPr lang="en-US" altLang="zh-TW" sz="1800" b="1" i="1" smtClean="0">
                              <a:latin typeface="Cambria Math"/>
                            </a:rPr>
                            <m:t>𝑿</m:t>
                          </m:r>
                        </m:num>
                        <m:den>
                          <m:r>
                            <a:rPr lang="en-US" altLang="zh-TW" sz="1800" b="0" i="1" smtClean="0">
                              <a:latin typeface="Cambria Math"/>
                            </a:rPr>
                            <m:t>𝑑</m:t>
                          </m:r>
                          <m:sSup>
                            <m:sSupPr>
                              <m:ctrlPr>
                                <a:rPr lang="en-US" altLang="zh-TW" sz="1800" b="0" i="1" smtClean="0">
                                  <a:latin typeface="Cambria Math" panose="02040503050406030204" pitchFamily="18" charset="0"/>
                                </a:rPr>
                              </m:ctrlPr>
                            </m:sSupPr>
                            <m:e>
                              <m:r>
                                <a:rPr lang="en-US" altLang="zh-TW" sz="1800" i="1">
                                  <a:latin typeface="Cambria Math"/>
                                </a:rPr>
                                <m:t>𝑡</m:t>
                              </m:r>
                            </m:e>
                            <m:sup>
                              <m:r>
                                <a:rPr lang="en-US" altLang="zh-TW" sz="1800" b="0" i="1" smtClean="0">
                                  <a:latin typeface="Cambria Math"/>
                                </a:rPr>
                                <m:t>2</m:t>
                              </m:r>
                            </m:sup>
                          </m:sSup>
                        </m:den>
                      </m:f>
                      <m:r>
                        <a:rPr lang="en-US" altLang="zh-TW" sz="1800" b="0" i="1" smtClean="0">
                          <a:latin typeface="Cambria Math"/>
                        </a:rPr>
                        <m:t>=</m:t>
                      </m:r>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𝑿</m:t>
                      </m:r>
                    </m:oMath>
                  </m:oMathPara>
                </a14:m>
                <a:endParaRPr lang="zh-TW" altLang="en-US" sz="1800" b="1" i="1" dirty="0"/>
              </a:p>
            </p:txBody>
          </p:sp>
        </mc:Choice>
        <mc:Fallback xmlns="">
          <p:sp>
            <p:nvSpPr>
              <p:cNvPr id="8" name="文字方塊 3">
                <a:extLst>
                  <a:ext uri="{FF2B5EF4-FFF2-40B4-BE49-F238E27FC236}">
                    <a16:creationId xmlns:a16="http://schemas.microsoft.com/office/drawing/2014/main" id="{86EAACD1-2C84-24B1-14EE-11570C133721}"/>
                  </a:ext>
                </a:extLst>
              </p:cNvPr>
              <p:cNvSpPr txBox="1">
                <a:spLocks noRot="1" noChangeAspect="1" noMove="1" noResize="1" noEditPoints="1" noAdjustHandles="1" noChangeArrowheads="1" noChangeShapeType="1" noTextEdit="1"/>
              </p:cNvSpPr>
              <p:nvPr/>
            </p:nvSpPr>
            <p:spPr bwMode="auto">
              <a:xfrm>
                <a:off x="1760135" y="3609762"/>
                <a:ext cx="1432635" cy="648126"/>
              </a:xfrm>
              <a:prstGeom prst="rect">
                <a:avLst/>
              </a:prstGeom>
              <a:blipFill>
                <a:blip r:embed="rId7"/>
                <a:stretch>
                  <a:fillRect b="-384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字方塊 13">
                <a:extLst>
                  <a:ext uri="{FF2B5EF4-FFF2-40B4-BE49-F238E27FC236}">
                    <a16:creationId xmlns:a16="http://schemas.microsoft.com/office/drawing/2014/main" id="{1695884D-9A55-8CB2-DBAF-304024A859C3}"/>
                  </a:ext>
                </a:extLst>
              </p:cNvPr>
              <p:cNvSpPr txBox="1"/>
              <p:nvPr/>
            </p:nvSpPr>
            <p:spPr bwMode="auto">
              <a:xfrm>
                <a:off x="3968650" y="3675431"/>
                <a:ext cx="2568524"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smtClean="0">
                                  <a:latin typeface="Cambria Math" panose="02040503050406030204" pitchFamily="18" charset="0"/>
                                  <a:ea typeface="Cambria Math" panose="02040503050406030204" pitchFamily="18" charset="0"/>
                                </a:rPr>
                                <m:t>𝜕</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ea typeface="Cambria Math" panose="02040503050406030204" pitchFamily="18" charset="0"/>
                            </a:rPr>
                            <m:t>𝜕</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𝑥</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𝑡</m:t>
                          </m:r>
                        </m:e>
                      </m:d>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𝑘𝑑</m:t>
                          </m:r>
                        </m:num>
                        <m:den>
                          <m:r>
                            <a:rPr lang="en-US" altLang="zh-TW" sz="1800" b="0" i="1" smtClean="0">
                              <a:latin typeface="Cambria Math" panose="02040503050406030204" pitchFamily="18" charset="0"/>
                            </a:rPr>
                            <m:t>𝑚</m:t>
                          </m:r>
                        </m:den>
                      </m:f>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ea typeface="Cambria Math" panose="02040503050406030204" pitchFamily="18" charset="0"/>
                                </a:rPr>
                                <m:t>𝜕</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ea typeface="Cambria Math" panose="02040503050406030204" pitchFamily="18" charset="0"/>
                            </a:rPr>
                            <m:t>𝜕</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𝑥</m:t>
                              </m:r>
                            </m:e>
                            <m:sup>
                              <m:r>
                                <a:rPr lang="en-US" altLang="zh-TW" sz="1800" i="1">
                                  <a:latin typeface="Cambria Math" panose="02040503050406030204" pitchFamily="18" charset="0"/>
                                </a:rPr>
                                <m:t>2</m:t>
                              </m:r>
                            </m:sup>
                          </m:sSup>
                        </m:den>
                      </m:f>
                      <m:d>
                        <m:dPr>
                          <m:ctrlPr>
                            <a:rPr lang="en-US" altLang="zh-TW" sz="1800" i="1">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𝑥</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𝑡</m:t>
                          </m:r>
                        </m:e>
                      </m:d>
                    </m:oMath>
                  </m:oMathPara>
                </a14:m>
                <a:endParaRPr kumimoji="1" lang="zh-TW" altLang="en-US" sz="1800" dirty="0"/>
              </a:p>
            </p:txBody>
          </p:sp>
        </mc:Choice>
        <mc:Fallback xmlns="">
          <p:sp>
            <p:nvSpPr>
              <p:cNvPr id="9" name="文字方塊 13">
                <a:extLst>
                  <a:ext uri="{FF2B5EF4-FFF2-40B4-BE49-F238E27FC236}">
                    <a16:creationId xmlns:a16="http://schemas.microsoft.com/office/drawing/2014/main" id="{1695884D-9A55-8CB2-DBAF-304024A859C3}"/>
                  </a:ext>
                </a:extLst>
              </p:cNvPr>
              <p:cNvSpPr txBox="1">
                <a:spLocks noRot="1" noChangeAspect="1" noMove="1" noResize="1" noEditPoints="1" noAdjustHandles="1" noChangeArrowheads="1" noChangeShapeType="1" noTextEdit="1"/>
              </p:cNvSpPr>
              <p:nvPr/>
            </p:nvSpPr>
            <p:spPr bwMode="auto">
              <a:xfrm>
                <a:off x="3968650" y="3675431"/>
                <a:ext cx="2568524" cy="555793"/>
              </a:xfrm>
              <a:prstGeom prst="rect">
                <a:avLst/>
              </a:prstGeom>
              <a:blipFill>
                <a:blip r:embed="rId8"/>
                <a:stretch>
                  <a:fillRect l="-1478"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字方塊 3">
                <a:extLst>
                  <a:ext uri="{FF2B5EF4-FFF2-40B4-BE49-F238E27FC236}">
                    <a16:creationId xmlns:a16="http://schemas.microsoft.com/office/drawing/2014/main" id="{35AC10E0-2856-0DB7-CB4D-C87194501FC1}"/>
                  </a:ext>
                </a:extLst>
              </p:cNvPr>
              <p:cNvSpPr txBox="1"/>
              <p:nvPr/>
            </p:nvSpPr>
            <p:spPr bwMode="auto">
              <a:xfrm>
                <a:off x="2422437" y="4904284"/>
                <a:ext cx="723275" cy="369332"/>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𝑿</m:t>
                      </m:r>
                    </m:oMath>
                  </m:oMathPara>
                </a14:m>
                <a:endParaRPr lang="zh-TW" altLang="en-US" sz="1800" b="1" i="1" dirty="0"/>
              </a:p>
            </p:txBody>
          </p:sp>
        </mc:Choice>
        <mc:Fallback xmlns="">
          <p:sp>
            <p:nvSpPr>
              <p:cNvPr id="10" name="文字方塊 3">
                <a:extLst>
                  <a:ext uri="{FF2B5EF4-FFF2-40B4-BE49-F238E27FC236}">
                    <a16:creationId xmlns:a16="http://schemas.microsoft.com/office/drawing/2014/main" id="{35AC10E0-2856-0DB7-CB4D-C87194501FC1}"/>
                  </a:ext>
                </a:extLst>
              </p:cNvPr>
              <p:cNvSpPr txBox="1">
                <a:spLocks noRot="1" noChangeAspect="1" noMove="1" noResize="1" noEditPoints="1" noAdjustHandles="1" noChangeArrowheads="1" noChangeShapeType="1" noTextEdit="1"/>
              </p:cNvSpPr>
              <p:nvPr/>
            </p:nvSpPr>
            <p:spPr bwMode="auto">
              <a:xfrm>
                <a:off x="2422437" y="4904284"/>
                <a:ext cx="723275" cy="369332"/>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字方塊 13">
                <a:extLst>
                  <a:ext uri="{FF2B5EF4-FFF2-40B4-BE49-F238E27FC236}">
                    <a16:creationId xmlns:a16="http://schemas.microsoft.com/office/drawing/2014/main" id="{840F834D-2D58-33AC-4B6E-E44B01AC28ED}"/>
                  </a:ext>
                </a:extLst>
              </p:cNvPr>
              <p:cNvSpPr txBox="1"/>
              <p:nvPr/>
            </p:nvSpPr>
            <p:spPr bwMode="auto">
              <a:xfrm>
                <a:off x="4031428" y="4733201"/>
                <a:ext cx="1315167"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𝑘𝑑</m:t>
                          </m:r>
                        </m:num>
                        <m:den>
                          <m:r>
                            <a:rPr lang="en-US" altLang="zh-TW" sz="1800" b="0" i="1" smtClean="0">
                              <a:latin typeface="Cambria Math" panose="02040503050406030204" pitchFamily="18" charset="0"/>
                            </a:rPr>
                            <m:t>𝑚</m:t>
                          </m:r>
                        </m:den>
                      </m:f>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ea typeface="Cambria Math" panose="02040503050406030204" pitchFamily="18" charset="0"/>
                                </a:rPr>
                                <m:t>𝜕</m:t>
                              </m:r>
                            </m:e>
                            <m:sup>
                              <m:r>
                                <a:rPr lang="en-US" altLang="zh-TW" sz="1800" i="1">
                                  <a:latin typeface="Cambria Math" panose="02040503050406030204" pitchFamily="18" charset="0"/>
                                </a:rPr>
                                <m:t>2</m:t>
                              </m:r>
                            </m:sup>
                          </m:sSup>
                          <m:r>
                            <a:rPr lang="en-US" altLang="zh-TW" sz="1800" i="1">
                              <a:latin typeface="Cambria Math" panose="02040503050406030204" pitchFamily="18" charset="0"/>
                              <a:ea typeface="Cambria Math" panose="02040503050406030204" pitchFamily="18" charset="0"/>
                            </a:rPr>
                            <m:t>𝜙</m:t>
                          </m:r>
                        </m:num>
                        <m:den>
                          <m:r>
                            <a:rPr lang="en-US" altLang="zh-TW" sz="1800" i="1">
                              <a:latin typeface="Cambria Math" panose="02040503050406030204" pitchFamily="18" charset="0"/>
                              <a:ea typeface="Cambria Math" panose="02040503050406030204" pitchFamily="18" charset="0"/>
                            </a:rPr>
                            <m:t>𝜕</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𝑥</m:t>
                              </m:r>
                            </m:e>
                            <m:sup>
                              <m:r>
                                <a:rPr lang="en-US" altLang="zh-TW" sz="1800" i="1">
                                  <a:latin typeface="Cambria Math" panose="02040503050406030204" pitchFamily="18" charset="0"/>
                                </a:rPr>
                                <m:t>2</m:t>
                              </m:r>
                            </m:sup>
                          </m:sSup>
                        </m:den>
                      </m:f>
                      <m:d>
                        <m:dPr>
                          <m:ctrlPr>
                            <a:rPr lang="en-US" altLang="zh-TW" sz="1800" i="1">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𝑥</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𝑡</m:t>
                          </m:r>
                        </m:e>
                      </m:d>
                    </m:oMath>
                  </m:oMathPara>
                </a14:m>
                <a:endParaRPr kumimoji="1" lang="zh-TW" altLang="en-US" sz="1800" dirty="0"/>
              </a:p>
            </p:txBody>
          </p:sp>
        </mc:Choice>
        <mc:Fallback xmlns="">
          <p:sp>
            <p:nvSpPr>
              <p:cNvPr id="11" name="文字方塊 13">
                <a:extLst>
                  <a:ext uri="{FF2B5EF4-FFF2-40B4-BE49-F238E27FC236}">
                    <a16:creationId xmlns:a16="http://schemas.microsoft.com/office/drawing/2014/main" id="{840F834D-2D58-33AC-4B6E-E44B01AC28ED}"/>
                  </a:ext>
                </a:extLst>
              </p:cNvPr>
              <p:cNvSpPr txBox="1">
                <a:spLocks noRot="1" noChangeAspect="1" noMove="1" noResize="1" noEditPoints="1" noAdjustHandles="1" noChangeArrowheads="1" noChangeShapeType="1" noTextEdit="1"/>
              </p:cNvSpPr>
              <p:nvPr/>
            </p:nvSpPr>
            <p:spPr bwMode="auto">
              <a:xfrm>
                <a:off x="4031428" y="4733201"/>
                <a:ext cx="1315167" cy="555793"/>
              </a:xfrm>
              <a:prstGeom prst="rect">
                <a:avLst/>
              </a:prstGeom>
              <a:blipFill>
                <a:blip r:embed="rId10"/>
                <a:stretch>
                  <a:fillRect l="-3846" b="-13333"/>
                </a:stretch>
              </a:blipFill>
              <a:ln w="9525">
                <a:noFill/>
                <a:miter lim="800000"/>
                <a:headEnd/>
                <a:tailEnd/>
              </a:ln>
            </p:spPr>
            <p:txBody>
              <a:bodyPr/>
              <a:lstStyle/>
              <a:p>
                <a:r>
                  <a:rPr lang="en-US">
                    <a:noFill/>
                  </a:rPr>
                  <a:t> </a:t>
                </a:r>
              </a:p>
            </p:txBody>
          </p:sp>
        </mc:Fallback>
      </mc:AlternateContent>
      <p:sp>
        <p:nvSpPr>
          <p:cNvPr id="12" name="Left-right Arrow 11">
            <a:extLst>
              <a:ext uri="{FF2B5EF4-FFF2-40B4-BE49-F238E27FC236}">
                <a16:creationId xmlns:a16="http://schemas.microsoft.com/office/drawing/2014/main" id="{F04E40AC-4059-4161-9E1D-B3A7C46D6DB4}"/>
              </a:ext>
            </a:extLst>
          </p:cNvPr>
          <p:cNvSpPr/>
          <p:nvPr/>
        </p:nvSpPr>
        <p:spPr>
          <a:xfrm>
            <a:off x="3341157" y="5011098"/>
            <a:ext cx="432048" cy="184667"/>
          </a:xfrm>
          <a:prstGeom prst="leftRightArrow">
            <a:avLst/>
          </a:prstGeom>
          <a:solidFill>
            <a:srgbClr val="008000"/>
          </a:solidFill>
          <a:ln>
            <a:noFill/>
          </a:ln>
        </p:spPr>
        <p:txBody>
          <a:bodyPr wrap="none" rtlCol="0" anchor="ctr">
            <a:spAutoFit/>
          </a:bodyPr>
          <a:lstStyle/>
          <a:p>
            <a:pPr algn="ctr"/>
            <a:endParaRPr lang="en-US" sz="1800" dirty="0">
              <a:latin typeface="Arial"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F84E71-4DAB-A515-9C45-CCCD09416929}"/>
                  </a:ext>
                </a:extLst>
              </p:cNvPr>
              <p:cNvSpPr txBox="1"/>
              <p:nvPr/>
            </p:nvSpPr>
            <p:spPr bwMode="auto">
              <a:xfrm>
                <a:off x="1681904" y="5930369"/>
                <a:ext cx="1417247" cy="276999"/>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altLang="zh-TW" sz="1800" b="1" i="1" smtClean="0">
                          <a:latin typeface="Cambria Math" panose="02040503050406030204" pitchFamily="18" charset="0"/>
                          <a:ea typeface="Cambria Math"/>
                        </a:rPr>
                        <m:t>𝒂</m:t>
                      </m:r>
                    </m:oMath>
                  </m:oMathPara>
                </a14:m>
                <a:endParaRPr lang="en-US" sz="1800" b="1" dirty="0"/>
              </a:p>
            </p:txBody>
          </p:sp>
        </mc:Choice>
        <mc:Fallback xmlns="">
          <p:sp>
            <p:nvSpPr>
              <p:cNvPr id="13" name="TextBox 12">
                <a:extLst>
                  <a:ext uri="{FF2B5EF4-FFF2-40B4-BE49-F238E27FC236}">
                    <a16:creationId xmlns:a16="http://schemas.microsoft.com/office/drawing/2014/main" id="{17F84E71-4DAB-A515-9C45-CCCD09416929}"/>
                  </a:ext>
                </a:extLst>
              </p:cNvPr>
              <p:cNvSpPr txBox="1">
                <a:spLocks noRot="1" noChangeAspect="1" noMove="1" noResize="1" noEditPoints="1" noAdjustHandles="1" noChangeArrowheads="1" noChangeShapeType="1" noTextEdit="1"/>
              </p:cNvSpPr>
              <p:nvPr/>
            </p:nvSpPr>
            <p:spPr bwMode="auto">
              <a:xfrm>
                <a:off x="1681904" y="5930369"/>
                <a:ext cx="1417247" cy="276999"/>
              </a:xfrm>
              <a:prstGeom prst="rect">
                <a:avLst/>
              </a:prstGeom>
              <a:blipFill>
                <a:blip r:embed="rId11"/>
                <a:stretch>
                  <a:fillRect t="-4545" r="-1786" b="-90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58E06C-9696-ACDD-C861-AE6C0B2D549F}"/>
                  </a:ext>
                </a:extLst>
              </p:cNvPr>
              <p:cNvSpPr txBox="1"/>
              <p:nvPr/>
            </p:nvSpPr>
            <p:spPr bwMode="auto">
              <a:xfrm>
                <a:off x="3926905" y="5920938"/>
                <a:ext cx="1725216" cy="565732"/>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𝑘𝑑</m:t>
                          </m:r>
                        </m:num>
                        <m:den>
                          <m:r>
                            <a:rPr lang="en-US" altLang="zh-TW" sz="1800" i="1">
                              <a:latin typeface="Cambria Math" panose="02040503050406030204" pitchFamily="18" charset="0"/>
                            </a:rPr>
                            <m:t>𝑚</m:t>
                          </m:r>
                        </m:den>
                      </m:f>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ea typeface="Cambria Math" panose="02040503050406030204" pitchFamily="18" charset="0"/>
                                </a:rPr>
                                <m:t>𝜕</m:t>
                              </m:r>
                            </m:e>
                            <m:sup>
                              <m:r>
                                <a:rPr lang="en-US" altLang="zh-TW" sz="1800" i="1">
                                  <a:latin typeface="Cambria Math" panose="02040503050406030204" pitchFamily="18" charset="0"/>
                                </a:rPr>
                                <m:t>2</m:t>
                              </m:r>
                            </m:sup>
                          </m:sSup>
                          <m:acc>
                            <m:accPr>
                              <m:chr m:val="̃"/>
                              <m:ctrlPr>
                                <a:rPr lang="en-US" altLang="zh-TW" sz="1800" i="1">
                                  <a:latin typeface="Cambria Math" panose="02040503050406030204" pitchFamily="18" charset="0"/>
                                  <a:ea typeface="Cambria Math" panose="02040503050406030204" pitchFamily="18" charset="0"/>
                                </a:rPr>
                              </m:ctrlPr>
                            </m:accPr>
                            <m:e>
                              <m:r>
                                <a:rPr lang="en-US" altLang="zh-TW" sz="1800" i="1">
                                  <a:latin typeface="Cambria Math" panose="02040503050406030204" pitchFamily="18" charset="0"/>
                                  <a:ea typeface="Cambria Math" panose="02040503050406030204" pitchFamily="18" charset="0"/>
                                </a:rPr>
                                <m:t>𝜙</m:t>
                              </m:r>
                            </m:e>
                          </m:acc>
                        </m:num>
                        <m:den>
                          <m:r>
                            <a:rPr lang="en-US" altLang="zh-TW" sz="1800" i="1">
                              <a:latin typeface="Cambria Math" panose="02040503050406030204" pitchFamily="18" charset="0"/>
                              <a:ea typeface="Cambria Math" panose="02040503050406030204" pitchFamily="18" charset="0"/>
                            </a:rPr>
                            <m:t>𝜕</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𝑥</m:t>
                              </m:r>
                            </m:e>
                            <m:sup>
                              <m:r>
                                <a:rPr lang="en-US" altLang="zh-TW" sz="1800" i="1">
                                  <a:latin typeface="Cambria Math" panose="02040503050406030204" pitchFamily="18" charset="0"/>
                                </a:rPr>
                                <m:t>2</m:t>
                              </m:r>
                            </m:sup>
                          </m:sSup>
                        </m:den>
                      </m:f>
                      <m:r>
                        <a:rPr lang="en-US"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acc>
                        <m:accPr>
                          <m:chr m:val="̃"/>
                          <m:ctrlPr>
                            <a:rPr lang="en-US" altLang="zh-TW" sz="1800" i="1">
                              <a:latin typeface="Cambria Math" panose="02040503050406030204" pitchFamily="18" charset="0"/>
                              <a:ea typeface="Cambria Math" panose="02040503050406030204" pitchFamily="18" charset="0"/>
                            </a:rPr>
                          </m:ctrlPr>
                        </m:accPr>
                        <m:e>
                          <m:r>
                            <a:rPr lang="en-US" altLang="zh-TW" sz="1800" i="1">
                              <a:latin typeface="Cambria Math" panose="02040503050406030204" pitchFamily="18" charset="0"/>
                              <a:ea typeface="Cambria Math" panose="02040503050406030204" pitchFamily="18" charset="0"/>
                            </a:rPr>
                            <m:t>𝜙</m:t>
                          </m:r>
                        </m:e>
                      </m:acc>
                    </m:oMath>
                  </m:oMathPara>
                </a14:m>
                <a:endParaRPr lang="en-US" sz="1800" b="1" dirty="0"/>
              </a:p>
            </p:txBody>
          </p:sp>
        </mc:Choice>
        <mc:Fallback xmlns="">
          <p:sp>
            <p:nvSpPr>
              <p:cNvPr id="14" name="TextBox 13">
                <a:extLst>
                  <a:ext uri="{FF2B5EF4-FFF2-40B4-BE49-F238E27FC236}">
                    <a16:creationId xmlns:a16="http://schemas.microsoft.com/office/drawing/2014/main" id="{5D58E06C-9696-ACDD-C861-AE6C0B2D549F}"/>
                  </a:ext>
                </a:extLst>
              </p:cNvPr>
              <p:cNvSpPr txBox="1">
                <a:spLocks noRot="1" noChangeAspect="1" noMove="1" noResize="1" noEditPoints="1" noAdjustHandles="1" noChangeArrowheads="1" noChangeShapeType="1" noTextEdit="1"/>
              </p:cNvSpPr>
              <p:nvPr/>
            </p:nvSpPr>
            <p:spPr bwMode="auto">
              <a:xfrm>
                <a:off x="3926905" y="5920938"/>
                <a:ext cx="1725216" cy="565732"/>
              </a:xfrm>
              <a:prstGeom prst="rect">
                <a:avLst/>
              </a:prstGeom>
              <a:blipFill>
                <a:blip r:embed="rId12"/>
                <a:stretch>
                  <a:fillRect l="-735" t="-6667" r="-3676" b="-13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B278837-F58F-AA84-AF86-D57FFC2E9173}"/>
                  </a:ext>
                </a:extLst>
              </p:cNvPr>
              <p:cNvSpPr txBox="1"/>
              <p:nvPr/>
            </p:nvSpPr>
            <p:spPr bwMode="auto">
              <a:xfrm>
                <a:off x="2062881" y="5459036"/>
                <a:ext cx="1071575" cy="285912"/>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𝑿</m:t>
                      </m:r>
                      <m:r>
                        <a:rPr lang="en-US" altLang="zh-TW" sz="1800" b="0" i="1" smtClean="0">
                          <a:latin typeface="Cambria Math" panose="02040503050406030204" pitchFamily="18" charset="0"/>
                        </a:rPr>
                        <m:t>=</m:t>
                      </m:r>
                      <m:r>
                        <a:rPr lang="en-US" sz="1800" b="1" i="1">
                          <a:latin typeface="Cambria Math" panose="02040503050406030204" pitchFamily="18" charset="0"/>
                        </a:rPr>
                        <m:t>𝒂</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𝜔</m:t>
                          </m:r>
                          <m:r>
                            <a:rPr lang="en-US" sz="1800" b="0" i="1" smtClean="0">
                              <a:latin typeface="Cambria Math" panose="02040503050406030204" pitchFamily="18" charset="0"/>
                              <a:ea typeface="Cambria Math" panose="02040503050406030204" pitchFamily="18" charset="0"/>
                            </a:rPr>
                            <m:t>𝑡</m:t>
                          </m:r>
                        </m:sup>
                      </m:sSup>
                    </m:oMath>
                  </m:oMathPara>
                </a14:m>
                <a:endParaRPr lang="en-US" sz="1800" dirty="0"/>
              </a:p>
            </p:txBody>
          </p:sp>
        </mc:Choice>
        <mc:Fallback xmlns="">
          <p:sp>
            <p:nvSpPr>
              <p:cNvPr id="15" name="TextBox 14">
                <a:extLst>
                  <a:ext uri="{FF2B5EF4-FFF2-40B4-BE49-F238E27FC236}">
                    <a16:creationId xmlns:a16="http://schemas.microsoft.com/office/drawing/2014/main" id="{CB278837-F58F-AA84-AF86-D57FFC2E9173}"/>
                  </a:ext>
                </a:extLst>
              </p:cNvPr>
              <p:cNvSpPr txBox="1">
                <a:spLocks noRot="1" noChangeAspect="1" noMove="1" noResize="1" noEditPoints="1" noAdjustHandles="1" noChangeArrowheads="1" noChangeShapeType="1" noTextEdit="1"/>
              </p:cNvSpPr>
              <p:nvPr/>
            </p:nvSpPr>
            <p:spPr bwMode="auto">
              <a:xfrm>
                <a:off x="2062881" y="5459036"/>
                <a:ext cx="1071575" cy="285912"/>
              </a:xfrm>
              <a:prstGeom prst="rect">
                <a:avLst/>
              </a:prstGeom>
              <a:blipFill>
                <a:blip r:embed="rId13"/>
                <a:stretch>
                  <a:fillRect l="-4706" t="-4348" r="-1176" b="-86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422A1A0-9F3E-8F4F-4EDE-AF9276DBF1E5}"/>
                  </a:ext>
                </a:extLst>
              </p:cNvPr>
              <p:cNvSpPr txBox="1"/>
              <p:nvPr/>
            </p:nvSpPr>
            <p:spPr bwMode="auto">
              <a:xfrm>
                <a:off x="4031428" y="5417326"/>
                <a:ext cx="2124748" cy="378437"/>
              </a:xfrm>
              <a:prstGeom prst="rect">
                <a:avLst/>
              </a:prstGeom>
              <a:solidFill>
                <a:srgbClr val="FFFF99"/>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ea typeface="Cambria Math" panose="02040503050406030204" pitchFamily="18" charset="0"/>
                        </a:rPr>
                        <m:t>𝜙</m:t>
                      </m:r>
                      <m:d>
                        <m:dPr>
                          <m:ctrlPr>
                            <a:rPr lang="en-US" altLang="zh-TW" sz="1800" i="1">
                              <a:latin typeface="Cambria Math" panose="02040503050406030204" pitchFamily="18" charset="0"/>
                            </a:rPr>
                          </m:ctrlPr>
                        </m:dPr>
                        <m:e>
                          <m:r>
                            <a:rPr lang="en-US" altLang="zh-TW" sz="1800" i="1">
                              <a:latin typeface="Cambria Math" panose="02040503050406030204" pitchFamily="18" charset="0"/>
                            </a:rPr>
                            <m:t>𝑥</m:t>
                          </m:r>
                          <m:r>
                            <a:rPr lang="en-US" altLang="zh-TW" sz="1800" i="1">
                              <a:latin typeface="Cambria Math" panose="02040503050406030204" pitchFamily="18" charset="0"/>
                            </a:rPr>
                            <m:t>,</m:t>
                          </m:r>
                          <m:r>
                            <a:rPr lang="en-US" altLang="zh-TW" sz="1800" i="1">
                              <a:latin typeface="Cambria Math" panose="02040503050406030204" pitchFamily="18" charset="0"/>
                            </a:rPr>
                            <m:t>𝑡</m:t>
                          </m:r>
                        </m:e>
                      </m:d>
                      <m:r>
                        <a:rPr lang="en-US" altLang="zh-TW" sz="1800" b="0" i="1" smtClean="0">
                          <a:latin typeface="Cambria Math" panose="02040503050406030204" pitchFamily="18" charset="0"/>
                        </a:rPr>
                        <m:t>=</m:t>
                      </m:r>
                      <m:acc>
                        <m:accPr>
                          <m:chr m:val="̃"/>
                          <m:ctrlPr>
                            <a:rPr lang="en-US" altLang="zh-TW" sz="1800" i="1">
                              <a:latin typeface="Cambria Math" panose="02040503050406030204" pitchFamily="18" charset="0"/>
                              <a:ea typeface="Cambria Math" panose="02040503050406030204" pitchFamily="18" charset="0"/>
                            </a:rPr>
                          </m:ctrlPr>
                        </m:accPr>
                        <m:e>
                          <m:r>
                            <a:rPr lang="en-US" altLang="zh-TW" sz="1800" i="1">
                              <a:latin typeface="Cambria Math" panose="02040503050406030204" pitchFamily="18" charset="0"/>
                              <a:ea typeface="Cambria Math" panose="02040503050406030204" pitchFamily="18" charset="0"/>
                            </a:rPr>
                            <m:t>𝜙</m:t>
                          </m:r>
                        </m:e>
                      </m:acc>
                      <m:d>
                        <m:dPr>
                          <m:ctrlPr>
                            <a:rPr lang="en-US" altLang="zh-TW" sz="180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𝑥</m:t>
                          </m:r>
                        </m:e>
                      </m:d>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𝑖</m:t>
                          </m:r>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ea typeface="Cambria Math" panose="02040503050406030204" pitchFamily="18" charset="0"/>
                            </a:rPr>
                            <m:t>𝑡</m:t>
                          </m:r>
                        </m:sup>
                      </m:sSup>
                    </m:oMath>
                  </m:oMathPara>
                </a14:m>
                <a:endParaRPr lang="en-US" sz="1800" dirty="0"/>
              </a:p>
            </p:txBody>
          </p:sp>
        </mc:Choice>
        <mc:Fallback xmlns="">
          <p:sp>
            <p:nvSpPr>
              <p:cNvPr id="17" name="TextBox 16">
                <a:extLst>
                  <a:ext uri="{FF2B5EF4-FFF2-40B4-BE49-F238E27FC236}">
                    <a16:creationId xmlns:a16="http://schemas.microsoft.com/office/drawing/2014/main" id="{8422A1A0-9F3E-8F4F-4EDE-AF9276DBF1E5}"/>
                  </a:ext>
                </a:extLst>
              </p:cNvPr>
              <p:cNvSpPr txBox="1">
                <a:spLocks noRot="1" noChangeAspect="1" noMove="1" noResize="1" noEditPoints="1" noAdjustHandles="1" noChangeArrowheads="1" noChangeShapeType="1" noTextEdit="1"/>
              </p:cNvSpPr>
              <p:nvPr/>
            </p:nvSpPr>
            <p:spPr bwMode="auto">
              <a:xfrm>
                <a:off x="4031428" y="5417326"/>
                <a:ext cx="2124748" cy="378437"/>
              </a:xfrm>
              <a:prstGeom prst="rect">
                <a:avLst/>
              </a:prstGeom>
              <a:blipFill>
                <a:blip r:embed="rId14"/>
                <a:stretch>
                  <a:fillRect b="-1290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12412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E7614-2568-838E-7FF8-D2CA539F03D0}"/>
              </a:ext>
            </a:extLst>
          </p:cNvPr>
          <p:cNvSpPr txBox="1"/>
          <p:nvPr/>
        </p:nvSpPr>
        <p:spPr>
          <a:xfrm>
            <a:off x="1458129" y="1155770"/>
            <a:ext cx="5671529" cy="369332"/>
          </a:xfrm>
          <a:prstGeom prst="rect">
            <a:avLst/>
          </a:prstGeom>
          <a:noFill/>
          <a:ln>
            <a:solidFill>
              <a:srgbClr val="FF0000"/>
            </a:solidFill>
          </a:ln>
        </p:spPr>
        <p:txBody>
          <a:bodyPr wrap="square" rtlCol="0">
            <a:spAutoFit/>
          </a:bodyPr>
          <a:lstStyle/>
          <a:p>
            <a:r>
              <a:rPr lang="en-US" sz="1800" dirty="0">
                <a:solidFill>
                  <a:srgbClr val="FF0000"/>
                </a:solidFill>
                <a:cs typeface="Times New Roman" panose="02020603050405020304" pitchFamily="18" charset="0"/>
              </a:rPr>
              <a:t>System of 2nd order Linear </a:t>
            </a:r>
            <a:r>
              <a:rPr lang="en-US" sz="1800" dirty="0">
                <a:cs typeface="Times New Roman" panose="02020603050405020304" pitchFamily="18" charset="0"/>
              </a:rPr>
              <a:t>ODE with constant coefficients</a:t>
            </a:r>
          </a:p>
        </p:txBody>
      </p:sp>
      <p:sp>
        <p:nvSpPr>
          <p:cNvPr id="11" name="Down Arrow 10">
            <a:extLst>
              <a:ext uri="{FF2B5EF4-FFF2-40B4-BE49-F238E27FC236}">
                <a16:creationId xmlns:a16="http://schemas.microsoft.com/office/drawing/2014/main" id="{CC97B18D-8EF2-D099-63B7-CDBA6CF56F49}"/>
              </a:ext>
            </a:extLst>
          </p:cNvPr>
          <p:cNvSpPr/>
          <p:nvPr/>
        </p:nvSpPr>
        <p:spPr>
          <a:xfrm>
            <a:off x="3122724" y="2552453"/>
            <a:ext cx="139042" cy="514101"/>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3396F48-7414-A343-4302-B17EAF4B4FEC}"/>
              </a:ext>
            </a:extLst>
          </p:cNvPr>
          <p:cNvSpPr txBox="1"/>
          <p:nvPr/>
        </p:nvSpPr>
        <p:spPr>
          <a:xfrm>
            <a:off x="2164614" y="3179947"/>
            <a:ext cx="3744416" cy="369332"/>
          </a:xfrm>
          <a:prstGeom prst="rect">
            <a:avLst/>
          </a:prstGeom>
          <a:noFill/>
          <a:ln>
            <a:solidFill>
              <a:srgbClr val="FF0000"/>
            </a:solidFill>
          </a:ln>
        </p:spPr>
        <p:txBody>
          <a:bodyPr wrap="square" rtlCol="0">
            <a:spAutoFit/>
          </a:bodyPr>
          <a:lstStyle/>
          <a:p>
            <a:r>
              <a:rPr lang="en-US" sz="1800" dirty="0">
                <a:solidFill>
                  <a:srgbClr val="FF0000"/>
                </a:solidFill>
                <a:cs typeface="Times New Roman" panose="02020603050405020304" pitchFamily="18" charset="0"/>
              </a:rPr>
              <a:t>Eigenvalue problem of matrix</a:t>
            </a:r>
            <a:endParaRPr lang="en-US" sz="1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6ACABB1-A646-E673-6F85-D04D01CD4043}"/>
              </a:ext>
            </a:extLst>
          </p:cNvPr>
          <p:cNvSpPr txBox="1"/>
          <p:nvPr/>
        </p:nvSpPr>
        <p:spPr bwMode="auto">
          <a:xfrm>
            <a:off x="3410576" y="2566495"/>
            <a:ext cx="1494136" cy="369332"/>
          </a:xfrm>
          <a:prstGeom prst="rect">
            <a:avLst/>
          </a:prstGeom>
          <a:noFill/>
          <a:ln w="9525">
            <a:noFill/>
            <a:miter lim="800000"/>
            <a:headEnd/>
            <a:tailEnd/>
          </a:ln>
        </p:spPr>
        <p:txBody>
          <a:bodyPr wrap="square" rtlCol="0">
            <a:spAutoFit/>
          </a:bodyPr>
          <a:lstStyle/>
          <a:p>
            <a:r>
              <a:rPr lang="en-US" sz="1800" dirty="0" err="1"/>
              <a:t>複變函數法</a:t>
            </a:r>
            <a:endParaRPr lang="en-US" sz="1800" dirty="0"/>
          </a:p>
        </p:txBody>
      </p:sp>
      <mc:AlternateContent xmlns:mc="http://schemas.openxmlformats.org/markup-compatibility/2006" xmlns:a14="http://schemas.microsoft.com/office/drawing/2010/main">
        <mc:Choice Requires="a14">
          <p:sp>
            <p:nvSpPr>
              <p:cNvPr id="6" name="文字方塊 3">
                <a:extLst>
                  <a:ext uri="{FF2B5EF4-FFF2-40B4-BE49-F238E27FC236}">
                    <a16:creationId xmlns:a16="http://schemas.microsoft.com/office/drawing/2014/main" id="{E8E2202E-5CB6-40CD-733A-144C43DB87F2}"/>
                  </a:ext>
                </a:extLst>
              </p:cNvPr>
              <p:cNvSpPr txBox="1"/>
              <p:nvPr/>
            </p:nvSpPr>
            <p:spPr bwMode="auto">
              <a:xfrm>
                <a:off x="2475927" y="1782267"/>
                <a:ext cx="1432635" cy="648126"/>
              </a:xfrm>
              <a:prstGeom prst="rect">
                <a:avLst/>
              </a:prstGeom>
              <a:solidFill>
                <a:srgbClr val="FFFF00"/>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b="0" i="1" smtClean="0">
                                  <a:latin typeface="Cambria Math" panose="02040503050406030204" pitchFamily="18" charset="0"/>
                                </a:rPr>
                              </m:ctrlPr>
                            </m:sSupPr>
                            <m:e>
                              <m:r>
                                <a:rPr lang="en-US" altLang="zh-TW" sz="1800" i="1">
                                  <a:latin typeface="Cambria Math"/>
                                </a:rPr>
                                <m:t>𝑑</m:t>
                              </m:r>
                            </m:e>
                            <m:sup>
                              <m:r>
                                <a:rPr lang="en-US" altLang="zh-TW" sz="1800" b="0" i="1" smtClean="0">
                                  <a:latin typeface="Cambria Math"/>
                                </a:rPr>
                                <m:t>2</m:t>
                              </m:r>
                            </m:sup>
                          </m:sSup>
                          <m:r>
                            <a:rPr lang="en-US" altLang="zh-TW" sz="1800" b="1" i="1" smtClean="0">
                              <a:latin typeface="Cambria Math"/>
                            </a:rPr>
                            <m:t>𝑿</m:t>
                          </m:r>
                        </m:num>
                        <m:den>
                          <m:r>
                            <a:rPr lang="en-US" altLang="zh-TW" sz="1800" b="0" i="1" smtClean="0">
                              <a:latin typeface="Cambria Math"/>
                            </a:rPr>
                            <m:t>𝑑</m:t>
                          </m:r>
                          <m:sSup>
                            <m:sSupPr>
                              <m:ctrlPr>
                                <a:rPr lang="en-US" altLang="zh-TW" sz="1800" b="0" i="1" smtClean="0">
                                  <a:latin typeface="Cambria Math" panose="02040503050406030204" pitchFamily="18" charset="0"/>
                                </a:rPr>
                              </m:ctrlPr>
                            </m:sSupPr>
                            <m:e>
                              <m:r>
                                <a:rPr lang="en-US" altLang="zh-TW" sz="1800" i="1">
                                  <a:latin typeface="Cambria Math"/>
                                </a:rPr>
                                <m:t>𝑡</m:t>
                              </m:r>
                            </m:e>
                            <m:sup>
                              <m:r>
                                <a:rPr lang="en-US" altLang="zh-TW" sz="1800" b="0" i="1" smtClean="0">
                                  <a:latin typeface="Cambria Math"/>
                                </a:rPr>
                                <m:t>2</m:t>
                              </m:r>
                            </m:sup>
                          </m:sSup>
                        </m:den>
                      </m:f>
                      <m:r>
                        <a:rPr lang="en-US" altLang="zh-TW" sz="1800" b="0" i="1" smtClean="0">
                          <a:latin typeface="Cambria Math"/>
                        </a:rPr>
                        <m:t>=</m:t>
                      </m:r>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𝑿</m:t>
                      </m:r>
                    </m:oMath>
                  </m:oMathPara>
                </a14:m>
                <a:endParaRPr lang="zh-TW" altLang="en-US" sz="1800" b="1" i="1" dirty="0"/>
              </a:p>
            </p:txBody>
          </p:sp>
        </mc:Choice>
        <mc:Fallback xmlns="">
          <p:sp>
            <p:nvSpPr>
              <p:cNvPr id="6" name="文字方塊 3">
                <a:extLst>
                  <a:ext uri="{FF2B5EF4-FFF2-40B4-BE49-F238E27FC236}">
                    <a16:creationId xmlns:a16="http://schemas.microsoft.com/office/drawing/2014/main" id="{E8E2202E-5CB6-40CD-733A-144C43DB87F2}"/>
                  </a:ext>
                </a:extLst>
              </p:cNvPr>
              <p:cNvSpPr txBox="1">
                <a:spLocks noRot="1" noChangeAspect="1" noMove="1" noResize="1" noEditPoints="1" noAdjustHandles="1" noChangeArrowheads="1" noChangeShapeType="1" noTextEdit="1"/>
              </p:cNvSpPr>
              <p:nvPr/>
            </p:nvSpPr>
            <p:spPr bwMode="auto">
              <a:xfrm>
                <a:off x="2475927" y="1782267"/>
                <a:ext cx="1432635" cy="648126"/>
              </a:xfrm>
              <a:prstGeom prst="rect">
                <a:avLst/>
              </a:prstGeom>
              <a:blipFill>
                <a:blip r:embed="rId2"/>
                <a:stretch>
                  <a:fillRect b="-384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BA8767-3D96-1613-2E71-BC3F571A1E06}"/>
                  </a:ext>
                </a:extLst>
              </p:cNvPr>
              <p:cNvSpPr txBox="1"/>
              <p:nvPr/>
            </p:nvSpPr>
            <p:spPr bwMode="auto">
              <a:xfrm>
                <a:off x="2460917" y="3816108"/>
                <a:ext cx="1235338" cy="276999"/>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altLang="zh-TW" sz="1800" b="1" i="1" smtClean="0">
                          <a:latin typeface="Cambria Math" panose="02040503050406030204" pitchFamily="18" charset="0"/>
                          <a:ea typeface="Cambria Math"/>
                        </a:rPr>
                        <m:t>𝒂</m:t>
                      </m:r>
                    </m:oMath>
                  </m:oMathPara>
                </a14:m>
                <a:endParaRPr lang="en-US" sz="1800" b="1" dirty="0"/>
              </a:p>
            </p:txBody>
          </p:sp>
        </mc:Choice>
        <mc:Fallback xmlns="">
          <p:sp>
            <p:nvSpPr>
              <p:cNvPr id="7" name="TextBox 6">
                <a:extLst>
                  <a:ext uri="{FF2B5EF4-FFF2-40B4-BE49-F238E27FC236}">
                    <a16:creationId xmlns:a16="http://schemas.microsoft.com/office/drawing/2014/main" id="{AFBA8767-3D96-1613-2E71-BC3F571A1E06}"/>
                  </a:ext>
                </a:extLst>
              </p:cNvPr>
              <p:cNvSpPr txBox="1">
                <a:spLocks noRot="1" noChangeAspect="1" noMove="1" noResize="1" noEditPoints="1" noAdjustHandles="1" noChangeArrowheads="1" noChangeShapeType="1" noTextEdit="1"/>
              </p:cNvSpPr>
              <p:nvPr/>
            </p:nvSpPr>
            <p:spPr bwMode="auto">
              <a:xfrm>
                <a:off x="2460917" y="3816108"/>
                <a:ext cx="1235338" cy="276999"/>
              </a:xfrm>
              <a:prstGeom prst="rect">
                <a:avLst/>
              </a:prstGeom>
              <a:blipFill>
                <a:blip r:embed="rId3"/>
                <a:stretch>
                  <a:fillRect l="-3061" t="-4348" r="-3061" b="-43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F28864-5657-7482-1F6F-1BA2F06A743E}"/>
                  </a:ext>
                </a:extLst>
              </p:cNvPr>
              <p:cNvSpPr txBox="1"/>
              <p:nvPr/>
            </p:nvSpPr>
            <p:spPr bwMode="auto">
              <a:xfrm>
                <a:off x="5025328" y="2566495"/>
                <a:ext cx="1071575" cy="285912"/>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𝑿</m:t>
                      </m:r>
                      <m:r>
                        <a:rPr lang="en-US" altLang="zh-TW" sz="1800" b="0" i="1" smtClean="0">
                          <a:latin typeface="Cambria Math" panose="02040503050406030204" pitchFamily="18" charset="0"/>
                        </a:rPr>
                        <m:t>=</m:t>
                      </m:r>
                      <m:r>
                        <a:rPr lang="en-US" sz="1800" b="1" i="1">
                          <a:latin typeface="Cambria Math" panose="02040503050406030204" pitchFamily="18" charset="0"/>
                        </a:rPr>
                        <m:t>𝒂</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𝜔</m:t>
                          </m:r>
                          <m:r>
                            <a:rPr lang="en-US" sz="1800" b="0" i="1" smtClean="0">
                              <a:latin typeface="Cambria Math" panose="02040503050406030204" pitchFamily="18" charset="0"/>
                              <a:ea typeface="Cambria Math" panose="02040503050406030204" pitchFamily="18" charset="0"/>
                            </a:rPr>
                            <m:t>𝑡</m:t>
                          </m:r>
                        </m:sup>
                      </m:sSup>
                    </m:oMath>
                  </m:oMathPara>
                </a14:m>
                <a:endParaRPr lang="en-US" sz="1800" dirty="0"/>
              </a:p>
            </p:txBody>
          </p:sp>
        </mc:Choice>
        <mc:Fallback xmlns="">
          <p:sp>
            <p:nvSpPr>
              <p:cNvPr id="8" name="TextBox 7">
                <a:extLst>
                  <a:ext uri="{FF2B5EF4-FFF2-40B4-BE49-F238E27FC236}">
                    <a16:creationId xmlns:a16="http://schemas.microsoft.com/office/drawing/2014/main" id="{16F28864-5657-7482-1F6F-1BA2F06A743E}"/>
                  </a:ext>
                </a:extLst>
              </p:cNvPr>
              <p:cNvSpPr txBox="1">
                <a:spLocks noRot="1" noChangeAspect="1" noMove="1" noResize="1" noEditPoints="1" noAdjustHandles="1" noChangeArrowheads="1" noChangeShapeType="1" noTextEdit="1"/>
              </p:cNvSpPr>
              <p:nvPr/>
            </p:nvSpPr>
            <p:spPr bwMode="auto">
              <a:xfrm>
                <a:off x="5025328" y="2566495"/>
                <a:ext cx="1071575" cy="285912"/>
              </a:xfrm>
              <a:prstGeom prst="rect">
                <a:avLst/>
              </a:prstGeom>
              <a:blipFill>
                <a:blip r:embed="rId4"/>
                <a:stretch>
                  <a:fillRect l="-3488" b="-869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79932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AF1D-93C2-5051-93B5-63B468BE66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1C8EA3-A3AF-63B8-FD62-D2FE40F216F9}"/>
              </a:ext>
            </a:extLst>
          </p:cNvPr>
          <p:cNvSpPr txBox="1"/>
          <p:nvPr/>
        </p:nvSpPr>
        <p:spPr>
          <a:xfrm>
            <a:off x="1458129" y="1155770"/>
            <a:ext cx="5671529" cy="369332"/>
          </a:xfrm>
          <a:prstGeom prst="rect">
            <a:avLst/>
          </a:prstGeom>
          <a:noFill/>
          <a:ln>
            <a:solidFill>
              <a:srgbClr val="FF0000"/>
            </a:solidFill>
          </a:ln>
        </p:spPr>
        <p:txBody>
          <a:bodyPr wrap="square" rtlCol="0">
            <a:spAutoFit/>
          </a:bodyPr>
          <a:lstStyle/>
          <a:p>
            <a:r>
              <a:rPr lang="en-US" sz="1800" dirty="0">
                <a:solidFill>
                  <a:srgbClr val="FF0000"/>
                </a:solidFill>
                <a:cs typeface="Times New Roman" panose="02020603050405020304" pitchFamily="18" charset="0"/>
              </a:rPr>
              <a:t>System of 1st order Linear </a:t>
            </a:r>
            <a:r>
              <a:rPr lang="en-US" sz="1800" dirty="0">
                <a:cs typeface="Times New Roman" panose="02020603050405020304" pitchFamily="18" charset="0"/>
              </a:rPr>
              <a:t>ODE with constant coefficients</a:t>
            </a:r>
          </a:p>
        </p:txBody>
      </p:sp>
      <p:sp>
        <p:nvSpPr>
          <p:cNvPr id="11" name="Down Arrow 10">
            <a:extLst>
              <a:ext uri="{FF2B5EF4-FFF2-40B4-BE49-F238E27FC236}">
                <a16:creationId xmlns:a16="http://schemas.microsoft.com/office/drawing/2014/main" id="{740163BF-C89F-C6D6-12EB-49D51DF19333}"/>
              </a:ext>
            </a:extLst>
          </p:cNvPr>
          <p:cNvSpPr/>
          <p:nvPr/>
        </p:nvSpPr>
        <p:spPr>
          <a:xfrm>
            <a:off x="3122724" y="2552453"/>
            <a:ext cx="139042" cy="514101"/>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6BA1C5C-4BD7-A9F1-68E6-326643582724}"/>
              </a:ext>
            </a:extLst>
          </p:cNvPr>
          <p:cNvSpPr txBox="1"/>
          <p:nvPr/>
        </p:nvSpPr>
        <p:spPr>
          <a:xfrm>
            <a:off x="2051720" y="3232536"/>
            <a:ext cx="4464496" cy="369332"/>
          </a:xfrm>
          <a:prstGeom prst="rect">
            <a:avLst/>
          </a:prstGeom>
          <a:noFill/>
          <a:ln>
            <a:solidFill>
              <a:srgbClr val="FF0000"/>
            </a:solidFill>
          </a:ln>
        </p:spPr>
        <p:txBody>
          <a:bodyPr wrap="square" rtlCol="0">
            <a:spAutoFit/>
          </a:bodyPr>
          <a:lstStyle/>
          <a:p>
            <a:r>
              <a:rPr lang="en-US" sz="1800" dirty="0">
                <a:solidFill>
                  <a:srgbClr val="FF0000"/>
                </a:solidFill>
                <a:cs typeface="Times New Roman" panose="02020603050405020304" pitchFamily="18" charset="0"/>
              </a:rPr>
              <a:t>Identical Eigenvalue problem of matrix</a:t>
            </a:r>
            <a:endParaRPr lang="en-US" sz="1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C58B0BE-A711-FEDF-0CB0-F045F951F83C}"/>
              </a:ext>
            </a:extLst>
          </p:cNvPr>
          <p:cNvSpPr txBox="1"/>
          <p:nvPr/>
        </p:nvSpPr>
        <p:spPr bwMode="auto">
          <a:xfrm>
            <a:off x="3410576" y="2566495"/>
            <a:ext cx="1494136" cy="369332"/>
          </a:xfrm>
          <a:prstGeom prst="rect">
            <a:avLst/>
          </a:prstGeom>
          <a:noFill/>
          <a:ln w="9525">
            <a:noFill/>
            <a:miter lim="800000"/>
            <a:headEnd/>
            <a:tailEnd/>
          </a:ln>
        </p:spPr>
        <p:txBody>
          <a:bodyPr wrap="square" rtlCol="0">
            <a:spAutoFit/>
          </a:bodyPr>
          <a:lstStyle/>
          <a:p>
            <a:r>
              <a:rPr lang="en-US" sz="1800" dirty="0" err="1"/>
              <a:t>複變函數法</a:t>
            </a:r>
            <a:endParaRPr lang="en-US" sz="1800" dirty="0"/>
          </a:p>
        </p:txBody>
      </p:sp>
      <mc:AlternateContent xmlns:mc="http://schemas.openxmlformats.org/markup-compatibility/2006" xmlns:a14="http://schemas.microsoft.com/office/drawing/2010/main">
        <mc:Choice Requires="a14">
          <p:sp>
            <p:nvSpPr>
              <p:cNvPr id="6" name="文字方塊 3">
                <a:extLst>
                  <a:ext uri="{FF2B5EF4-FFF2-40B4-BE49-F238E27FC236}">
                    <a16:creationId xmlns:a16="http://schemas.microsoft.com/office/drawing/2014/main" id="{371E3448-69A2-AEE1-727E-5DF06D1C9BF8}"/>
                  </a:ext>
                </a:extLst>
              </p:cNvPr>
              <p:cNvSpPr txBox="1"/>
              <p:nvPr/>
            </p:nvSpPr>
            <p:spPr bwMode="auto">
              <a:xfrm>
                <a:off x="2475927" y="1782267"/>
                <a:ext cx="1317990" cy="618246"/>
              </a:xfrm>
              <a:prstGeom prst="rect">
                <a:avLst/>
              </a:prstGeom>
              <a:solidFill>
                <a:srgbClr val="FFFF00"/>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r>
                            <a:rPr lang="en-US" altLang="zh-TW" sz="1800" b="0" i="1" smtClean="0">
                              <a:latin typeface="Cambria Math" panose="02040503050406030204" pitchFamily="18" charset="0"/>
                            </a:rPr>
                            <m:t>𝑑</m:t>
                          </m:r>
                          <m:r>
                            <a:rPr lang="en-US" altLang="zh-TW" sz="1800" b="1" i="1" smtClean="0">
                              <a:latin typeface="Cambria Math"/>
                            </a:rPr>
                            <m:t>𝑿</m:t>
                          </m:r>
                        </m:num>
                        <m:den>
                          <m:r>
                            <a:rPr lang="en-US" altLang="zh-TW" sz="1800" b="0" i="1" smtClean="0">
                              <a:latin typeface="Cambria Math"/>
                            </a:rPr>
                            <m:t>𝑑</m:t>
                          </m:r>
                          <m:r>
                            <a:rPr lang="en-US" altLang="zh-TW" sz="1800" b="0" i="1" smtClean="0">
                              <a:latin typeface="Cambria Math" panose="02040503050406030204" pitchFamily="18" charset="0"/>
                            </a:rPr>
                            <m:t>𝑡</m:t>
                          </m:r>
                        </m:den>
                      </m:f>
                      <m:r>
                        <a:rPr lang="en-US" altLang="zh-TW" sz="1800" b="0" i="1" smtClean="0">
                          <a:latin typeface="Cambria Math"/>
                        </a:rPr>
                        <m:t>=</m:t>
                      </m:r>
                      <m:r>
                        <a:rPr lang="en-US" altLang="zh-TW" sz="1800" b="1" i="1" smtClean="0">
                          <a:latin typeface="Cambria Math"/>
                          <a:ea typeface="Cambria Math"/>
                        </a:rPr>
                        <m:t>𝑨</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a:ea typeface="Cambria Math"/>
                        </a:rPr>
                        <m:t>𝑿</m:t>
                      </m:r>
                    </m:oMath>
                  </m:oMathPara>
                </a14:m>
                <a:endParaRPr lang="zh-TW" altLang="en-US" sz="1800" b="1" i="1" dirty="0"/>
              </a:p>
            </p:txBody>
          </p:sp>
        </mc:Choice>
        <mc:Fallback xmlns="">
          <p:sp>
            <p:nvSpPr>
              <p:cNvPr id="6" name="文字方塊 3">
                <a:extLst>
                  <a:ext uri="{FF2B5EF4-FFF2-40B4-BE49-F238E27FC236}">
                    <a16:creationId xmlns:a16="http://schemas.microsoft.com/office/drawing/2014/main" id="{371E3448-69A2-AEE1-727E-5DF06D1C9BF8}"/>
                  </a:ext>
                </a:extLst>
              </p:cNvPr>
              <p:cNvSpPr txBox="1">
                <a:spLocks noRot="1" noChangeAspect="1" noMove="1" noResize="1" noEditPoints="1" noAdjustHandles="1" noChangeArrowheads="1" noChangeShapeType="1" noTextEdit="1"/>
              </p:cNvSpPr>
              <p:nvPr/>
            </p:nvSpPr>
            <p:spPr bwMode="auto">
              <a:xfrm>
                <a:off x="2475927" y="1782267"/>
                <a:ext cx="1317990" cy="618246"/>
              </a:xfrm>
              <a:prstGeom prst="rect">
                <a:avLst/>
              </a:prstGeom>
              <a:blipFill>
                <a:blip r:embed="rId2"/>
                <a:stretch>
                  <a:fillRect b="-4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ED1F1D-65F4-7638-D080-D03BC59F37AC}"/>
                  </a:ext>
                </a:extLst>
              </p:cNvPr>
              <p:cNvSpPr txBox="1"/>
              <p:nvPr/>
            </p:nvSpPr>
            <p:spPr bwMode="auto">
              <a:xfrm>
                <a:off x="2460917" y="3816108"/>
                <a:ext cx="1085233" cy="276999"/>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m:t>
                      </m:r>
                      <m:r>
                        <a:rPr lang="en-US" altLang="zh-TW" sz="1800" i="1" smtClean="0">
                          <a:latin typeface="Cambria Math" panose="02040503050406030204" pitchFamily="18" charset="0"/>
                          <a:ea typeface="Cambria Math" panose="02040503050406030204" pitchFamily="18" charset="0"/>
                        </a:rPr>
                        <m:t>𝜆</m:t>
                      </m:r>
                      <m:r>
                        <a:rPr lang="en-US" altLang="zh-TW" sz="1800" b="1" i="1" smtClean="0">
                          <a:latin typeface="Cambria Math" panose="02040503050406030204" pitchFamily="18" charset="0"/>
                          <a:ea typeface="Cambria Math"/>
                        </a:rPr>
                        <m:t>𝒂</m:t>
                      </m:r>
                    </m:oMath>
                  </m:oMathPara>
                </a14:m>
                <a:endParaRPr lang="en-US" sz="1800" b="1" dirty="0"/>
              </a:p>
            </p:txBody>
          </p:sp>
        </mc:Choice>
        <mc:Fallback xmlns="">
          <p:sp>
            <p:nvSpPr>
              <p:cNvPr id="7" name="TextBox 6">
                <a:extLst>
                  <a:ext uri="{FF2B5EF4-FFF2-40B4-BE49-F238E27FC236}">
                    <a16:creationId xmlns:a16="http://schemas.microsoft.com/office/drawing/2014/main" id="{F2ED1F1D-65F4-7638-D080-D03BC59F37AC}"/>
                  </a:ext>
                </a:extLst>
              </p:cNvPr>
              <p:cNvSpPr txBox="1">
                <a:spLocks noRot="1" noChangeAspect="1" noMove="1" noResize="1" noEditPoints="1" noAdjustHandles="1" noChangeArrowheads="1" noChangeShapeType="1" noTextEdit="1"/>
              </p:cNvSpPr>
              <p:nvPr/>
            </p:nvSpPr>
            <p:spPr bwMode="auto">
              <a:xfrm>
                <a:off x="2460917" y="3816108"/>
                <a:ext cx="1085233" cy="276999"/>
              </a:xfrm>
              <a:prstGeom prst="rect">
                <a:avLst/>
              </a:prstGeom>
              <a:blipFill>
                <a:blip r:embed="rId3"/>
                <a:stretch>
                  <a:fillRect l="-3448" r="-2299" b="-43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6B01D8-4DB7-6FF0-76FD-41F34E970391}"/>
                  </a:ext>
                </a:extLst>
              </p:cNvPr>
              <p:cNvSpPr txBox="1"/>
              <p:nvPr/>
            </p:nvSpPr>
            <p:spPr bwMode="auto">
              <a:xfrm>
                <a:off x="5025328" y="2566495"/>
                <a:ext cx="979114" cy="289951"/>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𝑿</m:t>
                      </m:r>
                      <m:r>
                        <a:rPr lang="en-US" altLang="zh-TW" sz="1800" b="0" i="1" smtClean="0">
                          <a:latin typeface="Cambria Math" panose="02040503050406030204" pitchFamily="18" charset="0"/>
                        </a:rPr>
                        <m:t>=</m:t>
                      </m:r>
                      <m:r>
                        <a:rPr lang="en-US" sz="1800" b="1" i="1">
                          <a:latin typeface="Cambria Math" panose="02040503050406030204" pitchFamily="18" charset="0"/>
                        </a:rPr>
                        <m:t>𝒂</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ea typeface="Cambria Math" panose="02040503050406030204" pitchFamily="18" charset="0"/>
                            </a:rPr>
                            <m:t>𝜆</m:t>
                          </m:r>
                          <m:r>
                            <a:rPr lang="en-US" sz="1800" b="0" i="1" smtClean="0">
                              <a:latin typeface="Cambria Math" panose="02040503050406030204" pitchFamily="18" charset="0"/>
                              <a:ea typeface="Cambria Math" panose="02040503050406030204" pitchFamily="18" charset="0"/>
                            </a:rPr>
                            <m:t>𝑡</m:t>
                          </m:r>
                        </m:sup>
                      </m:sSup>
                    </m:oMath>
                  </m:oMathPara>
                </a14:m>
                <a:endParaRPr lang="en-US" sz="1800" dirty="0"/>
              </a:p>
            </p:txBody>
          </p:sp>
        </mc:Choice>
        <mc:Fallback xmlns="">
          <p:sp>
            <p:nvSpPr>
              <p:cNvPr id="2" name="TextBox 1">
                <a:extLst>
                  <a:ext uri="{FF2B5EF4-FFF2-40B4-BE49-F238E27FC236}">
                    <a16:creationId xmlns:a16="http://schemas.microsoft.com/office/drawing/2014/main" id="{E36B01D8-4DB7-6FF0-76FD-41F34E970391}"/>
                  </a:ext>
                </a:extLst>
              </p:cNvPr>
              <p:cNvSpPr txBox="1">
                <a:spLocks noRot="1" noChangeAspect="1" noMove="1" noResize="1" noEditPoints="1" noAdjustHandles="1" noChangeArrowheads="1" noChangeShapeType="1" noTextEdit="1"/>
              </p:cNvSpPr>
              <p:nvPr/>
            </p:nvSpPr>
            <p:spPr bwMode="auto">
              <a:xfrm>
                <a:off x="5025328" y="2566495"/>
                <a:ext cx="979114" cy="289951"/>
              </a:xfrm>
              <a:prstGeom prst="rect">
                <a:avLst/>
              </a:prstGeom>
              <a:blipFill>
                <a:blip r:embed="rId4"/>
                <a:stretch>
                  <a:fillRect l="-3846" t="-8333" r="-1282" b="-416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48373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3F691A-56DE-9EE1-EC54-FB497A7A3D77}"/>
              </a:ext>
            </a:extLst>
          </p:cNvPr>
          <p:cNvSpPr txBox="1"/>
          <p:nvPr/>
        </p:nvSpPr>
        <p:spPr>
          <a:xfrm>
            <a:off x="2555776" y="1628800"/>
            <a:ext cx="2987013" cy="369332"/>
          </a:xfrm>
          <a:prstGeom prst="rect">
            <a:avLst/>
          </a:prstGeom>
          <a:noFill/>
          <a:ln>
            <a:solidFill>
              <a:srgbClr val="FF0000"/>
            </a:solidFill>
          </a:ln>
        </p:spPr>
        <p:txBody>
          <a:bodyPr wrap="square" rtlCol="0">
            <a:spAutoFit/>
          </a:bodyPr>
          <a:lstStyle/>
          <a:p>
            <a:r>
              <a:rPr lang="en-US" sz="1800" dirty="0">
                <a:solidFill>
                  <a:srgbClr val="FF0000"/>
                </a:solidFill>
                <a:cs typeface="Times New Roman" panose="02020603050405020304" pitchFamily="18" charset="0"/>
              </a:rPr>
              <a:t>Eigenvalue problem of matrix</a:t>
            </a:r>
            <a:endParaRPr 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F178F2-E927-13C3-7B28-99EB9AE8ACDD}"/>
                  </a:ext>
                </a:extLst>
              </p:cNvPr>
              <p:cNvSpPr txBox="1"/>
              <p:nvPr/>
            </p:nvSpPr>
            <p:spPr bwMode="auto">
              <a:xfrm>
                <a:off x="3347864" y="2132856"/>
                <a:ext cx="1085233" cy="276999"/>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m:t>
                      </m:r>
                      <m:r>
                        <a:rPr lang="en-US" altLang="zh-TW" sz="1800" i="1" smtClean="0">
                          <a:latin typeface="Cambria Math" panose="02040503050406030204" pitchFamily="18" charset="0"/>
                          <a:ea typeface="Cambria Math" panose="02040503050406030204" pitchFamily="18" charset="0"/>
                        </a:rPr>
                        <m:t>𝜆</m:t>
                      </m:r>
                      <m:r>
                        <a:rPr lang="en-US" altLang="zh-TW" sz="1800" b="1" i="1" smtClean="0">
                          <a:latin typeface="Cambria Math" panose="02040503050406030204" pitchFamily="18" charset="0"/>
                          <a:ea typeface="Cambria Math"/>
                        </a:rPr>
                        <m:t>𝒂</m:t>
                      </m:r>
                    </m:oMath>
                  </m:oMathPara>
                </a14:m>
                <a:endParaRPr lang="en-US" sz="1800" b="1" dirty="0"/>
              </a:p>
            </p:txBody>
          </p:sp>
        </mc:Choice>
        <mc:Fallback xmlns="">
          <p:sp>
            <p:nvSpPr>
              <p:cNvPr id="3" name="TextBox 2">
                <a:extLst>
                  <a:ext uri="{FF2B5EF4-FFF2-40B4-BE49-F238E27FC236}">
                    <a16:creationId xmlns:a16="http://schemas.microsoft.com/office/drawing/2014/main" id="{99F178F2-E927-13C3-7B28-99EB9AE8ACDD}"/>
                  </a:ext>
                </a:extLst>
              </p:cNvPr>
              <p:cNvSpPr txBox="1">
                <a:spLocks noRot="1" noChangeAspect="1" noMove="1" noResize="1" noEditPoints="1" noAdjustHandles="1" noChangeArrowheads="1" noChangeShapeType="1" noTextEdit="1"/>
              </p:cNvSpPr>
              <p:nvPr/>
            </p:nvSpPr>
            <p:spPr bwMode="auto">
              <a:xfrm>
                <a:off x="3347864" y="2132856"/>
                <a:ext cx="1085233" cy="276999"/>
              </a:xfrm>
              <a:prstGeom prst="rect">
                <a:avLst/>
              </a:prstGeom>
              <a:blipFill>
                <a:blip r:embed="rId2"/>
                <a:stretch>
                  <a:fillRect l="-3488" r="-2326" b="-909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9104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AE988-1140-E6AC-1971-9EE8F68D049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文字方塊 13">
                <a:extLst>
                  <a:ext uri="{FF2B5EF4-FFF2-40B4-BE49-F238E27FC236}">
                    <a16:creationId xmlns:a16="http://schemas.microsoft.com/office/drawing/2014/main" id="{C9B5101B-1E69-8799-0DF6-29AECE2D0588}"/>
                  </a:ext>
                </a:extLst>
              </p:cNvPr>
              <p:cNvSpPr txBox="1"/>
              <p:nvPr/>
            </p:nvSpPr>
            <p:spPr bwMode="auto">
              <a:xfrm>
                <a:off x="761545" y="1917263"/>
                <a:ext cx="2369175"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1" name="文字方塊 13">
                <a:extLst>
                  <a:ext uri="{FF2B5EF4-FFF2-40B4-BE49-F238E27FC236}">
                    <a16:creationId xmlns:a16="http://schemas.microsoft.com/office/drawing/2014/main" id="{C9B5101B-1E69-8799-0DF6-29AECE2D0588}"/>
                  </a:ext>
                </a:extLst>
              </p:cNvPr>
              <p:cNvSpPr txBox="1">
                <a:spLocks noRot="1" noChangeAspect="1" noMove="1" noResize="1" noEditPoints="1" noAdjustHandles="1" noChangeArrowheads="1" noChangeShapeType="1" noTextEdit="1"/>
              </p:cNvSpPr>
              <p:nvPr/>
            </p:nvSpPr>
            <p:spPr bwMode="auto">
              <a:xfrm>
                <a:off x="761545" y="1917263"/>
                <a:ext cx="2369175" cy="555793"/>
              </a:xfrm>
              <a:prstGeom prst="rect">
                <a:avLst/>
              </a:prstGeom>
              <a:blipFill>
                <a:blip r:embed="rId2"/>
                <a:stretch>
                  <a:fillRect l="-535" b="-1363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字方塊 13">
                <a:extLst>
                  <a:ext uri="{FF2B5EF4-FFF2-40B4-BE49-F238E27FC236}">
                    <a16:creationId xmlns:a16="http://schemas.microsoft.com/office/drawing/2014/main" id="{1A0CF952-86B7-C3E5-7F61-617DB051B174}"/>
                  </a:ext>
                </a:extLst>
              </p:cNvPr>
              <p:cNvSpPr txBox="1"/>
              <p:nvPr/>
            </p:nvSpPr>
            <p:spPr bwMode="auto">
              <a:xfrm>
                <a:off x="761545" y="2552031"/>
                <a:ext cx="2162900"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f>
                            <m:fPr>
                              <m:ctrlPr>
                                <a:rPr lang="en-US" altLang="zh-TW" sz="1800" i="1">
                                  <a:latin typeface="Cambria Math" panose="02040503050406030204" pitchFamily="18" charset="0"/>
                                </a:rPr>
                              </m:ctrlPr>
                            </m:fPr>
                            <m:num>
                              <m:r>
                                <a:rPr lang="en-US" altLang="zh-TW" sz="1800" b="0" i="1" smtClean="0">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12" name="文字方塊 13">
                <a:extLst>
                  <a:ext uri="{FF2B5EF4-FFF2-40B4-BE49-F238E27FC236}">
                    <a16:creationId xmlns:a16="http://schemas.microsoft.com/office/drawing/2014/main" id="{1A0CF952-86B7-C3E5-7F61-617DB051B174}"/>
                  </a:ext>
                </a:extLst>
              </p:cNvPr>
              <p:cNvSpPr txBox="1">
                <a:spLocks noRot="1" noChangeAspect="1" noMove="1" noResize="1" noEditPoints="1" noAdjustHandles="1" noChangeArrowheads="1" noChangeShapeType="1" noTextEdit="1"/>
              </p:cNvSpPr>
              <p:nvPr/>
            </p:nvSpPr>
            <p:spPr bwMode="auto">
              <a:xfrm>
                <a:off x="761545" y="2552031"/>
                <a:ext cx="2162900" cy="555793"/>
              </a:xfrm>
              <a:prstGeom prst="rect">
                <a:avLst/>
              </a:prstGeom>
              <a:blipFill>
                <a:blip r:embed="rId3"/>
                <a:stretch>
                  <a:fillRect l="-1170" b="-1363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90B4AE-105C-57EB-BD0D-3142E92D0444}"/>
                  </a:ext>
                </a:extLst>
              </p:cNvPr>
              <p:cNvSpPr txBox="1"/>
              <p:nvPr/>
            </p:nvSpPr>
            <p:spPr bwMode="auto">
              <a:xfrm>
                <a:off x="755390" y="4579206"/>
                <a:ext cx="1703608" cy="1151405"/>
              </a:xfrm>
              <a:prstGeom prst="rect">
                <a:avLst/>
              </a:prstGeom>
              <a:solidFill>
                <a:srgbClr val="FFFF99"/>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lang="en-US" sz="1800" b="1" i="1">
                          <a:latin typeface="Cambria Math" panose="02040503050406030204" pitchFamily="18" charset="0"/>
                        </a:rPr>
                        <m:t>𝒙</m:t>
                      </m:r>
                      <m:r>
                        <a:rPr lang="en-US" sz="1800" b="1" i="1" smtClean="0">
                          <a:latin typeface="Cambria Math" panose="02040503050406030204" pitchFamily="18" charset="0"/>
                        </a:rPr>
                        <m:t>=</m:t>
                      </m:r>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e>
                            </m:mr>
                            <m:mr>
                              <m:e>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e>
                            </m:mr>
                          </m:m>
                        </m:e>
                      </m:d>
                    </m:oMath>
                  </m:oMathPara>
                </a14:m>
                <a:endParaRPr lang="en-US" sz="1800" b="1" dirty="0"/>
              </a:p>
            </p:txBody>
          </p:sp>
        </mc:Choice>
        <mc:Fallback xmlns="">
          <p:sp>
            <p:nvSpPr>
              <p:cNvPr id="7" name="TextBox 6">
                <a:extLst>
                  <a:ext uri="{FF2B5EF4-FFF2-40B4-BE49-F238E27FC236}">
                    <a16:creationId xmlns:a16="http://schemas.microsoft.com/office/drawing/2014/main" id="{5790B4AE-105C-57EB-BD0D-3142E92D0444}"/>
                  </a:ext>
                </a:extLst>
              </p:cNvPr>
              <p:cNvSpPr txBox="1">
                <a:spLocks noRot="1" noChangeAspect="1" noMove="1" noResize="1" noEditPoints="1" noAdjustHandles="1" noChangeArrowheads="1" noChangeShapeType="1" noTextEdit="1"/>
              </p:cNvSpPr>
              <p:nvPr/>
            </p:nvSpPr>
            <p:spPr bwMode="auto">
              <a:xfrm>
                <a:off x="755390" y="4579206"/>
                <a:ext cx="1703608" cy="1151405"/>
              </a:xfrm>
              <a:prstGeom prst="rect">
                <a:avLst/>
              </a:prstGeom>
              <a:blipFill>
                <a:blip r:embed="rId4"/>
                <a:stretch>
                  <a:fillRect l="-2963" b="-543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5816857-3C2B-1177-A59B-D3DCE96C747D}"/>
                  </a:ext>
                </a:extLst>
              </p:cNvPr>
              <p:cNvSpPr txBox="1"/>
              <p:nvPr/>
            </p:nvSpPr>
            <p:spPr bwMode="auto">
              <a:xfrm>
                <a:off x="2776098" y="4864748"/>
                <a:ext cx="2951624" cy="714683"/>
              </a:xfrm>
              <a:prstGeom prst="rect">
                <a:avLst/>
              </a:prstGeom>
              <a:solidFill>
                <a:srgbClr val="FFFF99"/>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i="1">
                          <a:latin typeface="Cambria Math" panose="02040503050406030204" pitchFamily="18" charset="0"/>
                          <a:ea typeface="Cambria Math" panose="02040503050406030204" pitchFamily="18" charset="0"/>
                        </a:rPr>
                        <m:t>∙</m:t>
                      </m:r>
                      <m:r>
                        <a:rPr lang="en-US" sz="1800" b="1" i="1">
                          <a:latin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d>
                        <m:dPr>
                          <m:ctrlPr>
                            <a:rPr lang="en-US" altLang="zh-TW" sz="1800" i="1" smtClean="0">
                              <a:latin typeface="Cambria Math" panose="02040503050406030204" pitchFamily="18" charset="0"/>
                            </a:rPr>
                          </m:ctrlPr>
                        </m:dPr>
                        <m:e>
                          <m:m>
                            <m:mPr>
                              <m:mcs>
                                <m:mc>
                                  <m:mcPr>
                                    <m:count m:val="2"/>
                                    <m:mcJc m:val="center"/>
                                  </m:mcPr>
                                </m:mc>
                              </m:mcs>
                              <m:ctrlPr>
                                <a:rPr lang="en-US" altLang="zh-TW" sz="1800" i="1">
                                  <a:latin typeface="Cambria Math" panose="02040503050406030204" pitchFamily="18" charset="0"/>
                                </a:rPr>
                              </m:ctrlPr>
                            </m:mPr>
                            <m:mr>
                              <m:e>
                                <m:r>
                                  <a:rPr lang="en-US" altLang="zh-TW" sz="1800" b="0" i="1" smtClean="0">
                                    <a:latin typeface="Cambria Math" panose="02040503050406030204" pitchFamily="18" charset="0"/>
                                  </a:rPr>
                                  <m:t>2</m:t>
                                </m:r>
                                <m:sSubSup>
                                  <m:sSubSupPr>
                                    <m:ctrlPr>
                                      <a:rPr lang="en-US" altLang="zh-TW" sz="1800" i="1" smtClean="0">
                                        <a:latin typeface="Cambria Math" panose="02040503050406030204" pitchFamily="18" charset="0"/>
                                      </a:rPr>
                                    </m:ctrlPr>
                                  </m:sSubSupPr>
                                  <m:e>
                                    <m:r>
                                      <a:rPr lang="en-US" altLang="zh-TW" sz="180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rPr>
                                      <m:t>0</m:t>
                                    </m:r>
                                  </m:sub>
                                  <m:sup>
                                    <m:r>
                                      <a:rPr lang="en-US" altLang="zh-TW" sz="1800" b="0" i="1" smtClean="0">
                                        <a:latin typeface="Cambria Math" panose="02040503050406030204" pitchFamily="18" charset="0"/>
                                      </a:rPr>
                                      <m:t>2</m:t>
                                    </m:r>
                                  </m:sup>
                                </m:sSubSup>
                              </m:e>
                              <m:e>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mr>
                            <m:mr>
                              <m:e>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e>
                                <m:r>
                                  <a:rPr lang="en-US" altLang="zh-TW" sz="1800" b="0" i="1" smtClean="0">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mr>
                          </m:m>
                        </m:e>
                      </m:d>
                      <m:r>
                        <a:rPr lang="en-US" altLang="zh-TW" sz="1800" i="1" smtClean="0">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e>
                            </m:mr>
                          </m:m>
                        </m:e>
                      </m:d>
                    </m:oMath>
                  </m:oMathPara>
                </a14:m>
                <a:endParaRPr lang="en-US" sz="1800" dirty="0"/>
              </a:p>
            </p:txBody>
          </p:sp>
        </mc:Choice>
        <mc:Fallback xmlns="">
          <p:sp>
            <p:nvSpPr>
              <p:cNvPr id="17" name="TextBox 16">
                <a:extLst>
                  <a:ext uri="{FF2B5EF4-FFF2-40B4-BE49-F238E27FC236}">
                    <a16:creationId xmlns:a16="http://schemas.microsoft.com/office/drawing/2014/main" id="{55816857-3C2B-1177-A59B-D3DCE96C747D}"/>
                  </a:ext>
                </a:extLst>
              </p:cNvPr>
              <p:cNvSpPr txBox="1">
                <a:spLocks noRot="1" noChangeAspect="1" noMove="1" noResize="1" noEditPoints="1" noAdjustHandles="1" noChangeArrowheads="1" noChangeShapeType="1" noTextEdit="1"/>
              </p:cNvSpPr>
              <p:nvPr/>
            </p:nvSpPr>
            <p:spPr bwMode="auto">
              <a:xfrm>
                <a:off x="2776098" y="4864748"/>
                <a:ext cx="2951624" cy="714683"/>
              </a:xfrm>
              <a:prstGeom prst="rect">
                <a:avLst/>
              </a:prstGeom>
              <a:blipFill>
                <a:blip r:embed="rId5"/>
                <a:stretch>
                  <a:fillRect/>
                </a:stretch>
              </a:blipFill>
              <a:ln>
                <a:noFill/>
              </a:ln>
            </p:spPr>
            <p:txBody>
              <a:bodyPr/>
              <a:lstStyle/>
              <a:p>
                <a:r>
                  <a:rPr lang="en-US">
                    <a:noFill/>
                  </a:rPr>
                  <a:t> </a:t>
                </a:r>
              </a:p>
            </p:txBody>
          </p:sp>
        </mc:Fallback>
      </mc:AlternateContent>
      <p:pic>
        <p:nvPicPr>
          <p:cNvPr id="18" name="Picture 17">
            <a:extLst>
              <a:ext uri="{FF2B5EF4-FFF2-40B4-BE49-F238E27FC236}">
                <a16:creationId xmlns:a16="http://schemas.microsoft.com/office/drawing/2014/main" id="{22DC0544-E929-FE49-0715-5A9507079944}"/>
              </a:ext>
            </a:extLst>
          </p:cNvPr>
          <p:cNvPicPr>
            <a:picLocks noChangeAspect="1"/>
          </p:cNvPicPr>
          <p:nvPr/>
        </p:nvPicPr>
        <p:blipFill>
          <a:blip r:embed="rId6"/>
          <a:srcRect l="15275" t="30880" r="15223" b="45307"/>
          <a:stretch>
            <a:fillRect/>
          </a:stretch>
        </p:blipFill>
        <p:spPr>
          <a:xfrm>
            <a:off x="2452326" y="628771"/>
            <a:ext cx="3277867" cy="627933"/>
          </a:xfrm>
          <a:prstGeom prst="rect">
            <a:avLst/>
          </a:prstGeom>
        </p:spPr>
      </p:pic>
      <p:sp>
        <p:nvSpPr>
          <p:cNvPr id="20" name="Right Arrow 19">
            <a:extLst>
              <a:ext uri="{FF2B5EF4-FFF2-40B4-BE49-F238E27FC236}">
                <a16:creationId xmlns:a16="http://schemas.microsoft.com/office/drawing/2014/main" id="{FDD09E74-6564-5832-B4BB-D1310E1D87B3}"/>
              </a:ext>
            </a:extLst>
          </p:cNvPr>
          <p:cNvSpPr/>
          <p:nvPr/>
        </p:nvSpPr>
        <p:spPr>
          <a:xfrm>
            <a:off x="3261164" y="2473056"/>
            <a:ext cx="292024" cy="271389"/>
          </a:xfrm>
          <a:prstGeom prst="rightArrow">
            <a:avLst/>
          </a:prstGeom>
          <a:solidFill>
            <a:srgbClr val="00B050"/>
          </a:solidFill>
          <a:ln>
            <a:noFill/>
          </a:ln>
        </p:spPr>
        <p:txBody>
          <a:bodyPr wrap="none" rtlCol="0" anchor="ctr">
            <a:spAutoFit/>
          </a:bodyPr>
          <a:lstStyle/>
          <a:p>
            <a:pPr algn="ctr"/>
            <a:endParaRPr lang="en-US" sz="1800" dirty="0">
              <a:latin typeface="Arial" charset="0"/>
            </a:endParaRPr>
          </a:p>
        </p:txBody>
      </p:sp>
      <p:sp>
        <p:nvSpPr>
          <p:cNvPr id="21" name="TextBox 20">
            <a:extLst>
              <a:ext uri="{FF2B5EF4-FFF2-40B4-BE49-F238E27FC236}">
                <a16:creationId xmlns:a16="http://schemas.microsoft.com/office/drawing/2014/main" id="{7E0B3E96-EFDD-F7A0-EBFD-80CFC4BFBA6A}"/>
              </a:ext>
            </a:extLst>
          </p:cNvPr>
          <p:cNvSpPr txBox="1"/>
          <p:nvPr/>
        </p:nvSpPr>
        <p:spPr bwMode="auto">
          <a:xfrm>
            <a:off x="729564" y="1415059"/>
            <a:ext cx="7226810" cy="369332"/>
          </a:xfrm>
          <a:prstGeom prst="rect">
            <a:avLst/>
          </a:prstGeom>
          <a:noFill/>
          <a:ln w="9525">
            <a:noFill/>
            <a:miter lim="800000"/>
            <a:headEnd/>
            <a:tailEnd/>
          </a:ln>
        </p:spPr>
        <p:txBody>
          <a:bodyPr wrap="square" rtlCol="0">
            <a:spAutoFit/>
          </a:bodyPr>
          <a:lstStyle/>
          <a:p>
            <a:pPr algn="l"/>
            <a:r>
              <a:rPr lang="en-US" sz="1800" dirty="0" err="1">
                <a:cs typeface="Times New Roman" pitchFamily="18" charset="0"/>
              </a:rPr>
              <a:t>線性方程式組的右手邊可以以矩陣及行向量的乘積來簡化符號</a:t>
            </a:r>
            <a:r>
              <a:rPr lang="en-US" sz="1800" dirty="0">
                <a:cs typeface="Times New Roman" pitchFamily="18" charset="0"/>
              </a:rPr>
              <a:t>！</a:t>
            </a:r>
            <a:endParaRPr lang="en-US" sz="18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2" name="文字方塊 13">
                <a:extLst>
                  <a:ext uri="{FF2B5EF4-FFF2-40B4-BE49-F238E27FC236}">
                    <a16:creationId xmlns:a16="http://schemas.microsoft.com/office/drawing/2014/main" id="{AC7AB617-E865-6803-9F41-5CCC8970DA58}"/>
                  </a:ext>
                </a:extLst>
              </p:cNvPr>
              <p:cNvSpPr txBox="1"/>
              <p:nvPr/>
            </p:nvSpPr>
            <p:spPr bwMode="auto">
              <a:xfrm>
                <a:off x="3683633" y="1979506"/>
                <a:ext cx="3278783" cy="1151405"/>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e>
                            </m:mr>
                            <m:mr>
                              <m:e>
                                <m:f>
                                  <m:fPr>
                                    <m:ctrlPr>
                                      <a:rPr lang="en-US" altLang="zh-TW" sz="1800" i="1">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e>
                            </m:mr>
                          </m:m>
                        </m:e>
                      </m:d>
                      <m:r>
                        <a:rPr kumimoji="1" lang="en-US" altLang="zh-TW" sz="1800" b="0" i="1" smtClean="0">
                          <a:latin typeface="Cambria Math" panose="02040503050406030204" pitchFamily="18" charset="0"/>
                        </a:rPr>
                        <m:t>=</m:t>
                      </m:r>
                      <m:r>
                        <a:rPr kumimoji="1" lang="en-US" altLang="zh-TW" sz="1800" b="0" i="1" smtClean="0">
                          <a:latin typeface="Cambria Math" panose="02040503050406030204" pitchFamily="18" charset="0"/>
                        </a:rPr>
                        <m:t>−</m:t>
                      </m:r>
                      <m:d>
                        <m:dPr>
                          <m:ctrlPr>
                            <a:rPr lang="en-US" altLang="zh-TW" sz="1800" i="1">
                              <a:latin typeface="Cambria Math" panose="02040503050406030204" pitchFamily="18" charset="0"/>
                            </a:rPr>
                          </m:ctrlPr>
                        </m:dPr>
                        <m:e>
                          <m:m>
                            <m:mPr>
                              <m:mcs>
                                <m:mc>
                                  <m:mcPr>
                                    <m:count m:val="2"/>
                                    <m:mcJc m:val="center"/>
                                  </m:mcPr>
                                </m:mc>
                              </m:mcs>
                              <m:ctrlPr>
                                <a:rPr lang="en-US" altLang="zh-TW" sz="1800" i="1">
                                  <a:latin typeface="Cambria Math" panose="02040503050406030204" pitchFamily="18" charset="0"/>
                                </a:rPr>
                              </m:ctrlPr>
                            </m:mPr>
                            <m:mr>
                              <m:e>
                                <m:f>
                                  <m:fPr>
                                    <m:ctrlPr>
                                      <a:rPr lang="en-US" altLang="zh-TW" sz="1800" i="1">
                                        <a:latin typeface="Cambria Math" panose="02040503050406030204" pitchFamily="18" charset="0"/>
                                      </a:rPr>
                                    </m:ctrlPr>
                                  </m:fPr>
                                  <m:num>
                                    <m:r>
                                      <a:rPr lang="en-US" altLang="zh-TW" sz="1800" i="1">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e>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mr>
                            <m:mr>
                              <m:e>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e>
                                <m:f>
                                  <m:fPr>
                                    <m:ctrlPr>
                                      <a:rPr lang="en-US" altLang="zh-TW" sz="1800" i="1">
                                        <a:latin typeface="Cambria Math" panose="02040503050406030204" pitchFamily="18" charset="0"/>
                                      </a:rPr>
                                    </m:ctrlPr>
                                  </m:fPr>
                                  <m:num>
                                    <m:r>
                                      <a:rPr lang="en-US" altLang="zh-TW" sz="1800" i="1">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mr>
                          </m:m>
                        </m:e>
                      </m:d>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e>
                            </m:mr>
                          </m:m>
                        </m:e>
                      </m:d>
                    </m:oMath>
                  </m:oMathPara>
                </a14:m>
                <a:endParaRPr kumimoji="1" lang="zh-TW" altLang="en-US" sz="1800" dirty="0"/>
              </a:p>
            </p:txBody>
          </p:sp>
        </mc:Choice>
        <mc:Fallback>
          <p:sp>
            <p:nvSpPr>
              <p:cNvPr id="22" name="文字方塊 13">
                <a:extLst>
                  <a:ext uri="{FF2B5EF4-FFF2-40B4-BE49-F238E27FC236}">
                    <a16:creationId xmlns:a16="http://schemas.microsoft.com/office/drawing/2014/main" id="{AC7AB617-E865-6803-9F41-5CCC8970DA58}"/>
                  </a:ext>
                </a:extLst>
              </p:cNvPr>
              <p:cNvSpPr txBox="1">
                <a:spLocks noRot="1" noChangeAspect="1" noMove="1" noResize="1" noEditPoints="1" noAdjustHandles="1" noChangeArrowheads="1" noChangeShapeType="1" noTextEdit="1"/>
              </p:cNvSpPr>
              <p:nvPr/>
            </p:nvSpPr>
            <p:spPr bwMode="auto">
              <a:xfrm>
                <a:off x="3683633" y="1979506"/>
                <a:ext cx="3278783" cy="1151405"/>
              </a:xfrm>
              <a:prstGeom prst="rect">
                <a:avLst/>
              </a:prstGeom>
              <a:blipFill>
                <a:blip r:embed="rId7"/>
                <a:stretch>
                  <a:fillRect b="-6593"/>
                </a:stretch>
              </a:blipFill>
              <a:ln w="9525">
                <a:noFill/>
                <a:miter lim="800000"/>
                <a:headEnd/>
                <a:tailEnd/>
              </a:ln>
            </p:spPr>
            <p:txBody>
              <a:bodyPr/>
              <a:lstStyle/>
              <a:p>
                <a:r>
                  <a:rPr lang="en-US">
                    <a:noFill/>
                  </a:rPr>
                  <a:t> </a:t>
                </a:r>
              </a:p>
            </p:txBody>
          </p:sp>
        </mc:Fallback>
      </mc:AlternateContent>
      <p:pic>
        <p:nvPicPr>
          <p:cNvPr id="1026" name="Picture 2" descr="The characters of the film (Cypher, Morpheus, Thomas Anderson/Neo, and Trinity) in an alleyway holding guns and weapons, with bullets on the ground. Lines of computer code (known as digital rain) can be seen scattered around the poster. The tagline on the bottom reads &quot;ON MARCH 31ST THE FIGHT FOR THE FUTURE BEGINS.&quot;">
            <a:extLst>
              <a:ext uri="{FF2B5EF4-FFF2-40B4-BE49-F238E27FC236}">
                <a16:creationId xmlns:a16="http://schemas.microsoft.com/office/drawing/2014/main" id="{4593E0B5-1F9C-5B14-3EBE-0E4EFBEED4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9275" y="1843674"/>
            <a:ext cx="1774197" cy="26258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8F3DE43-C8AA-43D2-A9A3-10F55AC3900B}"/>
                  </a:ext>
                </a:extLst>
              </p:cNvPr>
              <p:cNvSpPr txBox="1"/>
              <p:nvPr/>
            </p:nvSpPr>
            <p:spPr bwMode="auto">
              <a:xfrm>
                <a:off x="3907499" y="5830479"/>
                <a:ext cx="1509388" cy="555793"/>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𝑑</m:t>
                              </m:r>
                            </m:e>
                            <m:sup>
                              <m:r>
                                <a:rPr lang="en-US" altLang="zh-TW" sz="1800" i="1">
                                  <a:latin typeface="Cambria Math" panose="02040503050406030204" pitchFamily="18" charset="0"/>
                                </a:rPr>
                                <m:t>2</m:t>
                              </m:r>
                            </m:sup>
                          </m:sSup>
                        </m:num>
                        <m:den>
                          <m:r>
                            <a:rPr lang="en-US" altLang="zh-TW" sz="1800" i="1">
                              <a:latin typeface="Cambria Math" panose="02040503050406030204" pitchFamily="18" charset="0"/>
                            </a:rPr>
                            <m:t>𝑑</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𝑡</m:t>
                              </m:r>
                            </m:e>
                            <m:sup>
                              <m:r>
                                <a:rPr lang="en-US" altLang="zh-TW" sz="1800" i="1">
                                  <a:latin typeface="Cambria Math" panose="02040503050406030204" pitchFamily="18" charset="0"/>
                                </a:rPr>
                                <m:t>2</m:t>
                              </m:r>
                            </m:sup>
                          </m:sSup>
                        </m:den>
                      </m:f>
                      <m:r>
                        <a:rPr lang="en-US" sz="1800" b="1" i="1">
                          <a:latin typeface="Cambria Math" panose="02040503050406030204" pitchFamily="18" charset="0"/>
                        </a:rPr>
                        <m:t>𝒙</m:t>
                      </m:r>
                      <m:r>
                        <a:rPr lang="en-US" sz="1800" b="1" i="1" smtClean="0">
                          <a:latin typeface="Cambria Math" panose="02040503050406030204" pitchFamily="18" charset="0"/>
                        </a:rPr>
                        <m:t>=−</m:t>
                      </m:r>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𝒙</m:t>
                      </m:r>
                    </m:oMath>
                  </m:oMathPara>
                </a14:m>
                <a:endParaRPr lang="en-US" sz="1800" b="1" dirty="0"/>
              </a:p>
            </p:txBody>
          </p:sp>
        </mc:Choice>
        <mc:Fallback xmlns="">
          <p:sp>
            <p:nvSpPr>
              <p:cNvPr id="2" name="TextBox 1">
                <a:extLst>
                  <a:ext uri="{FF2B5EF4-FFF2-40B4-BE49-F238E27FC236}">
                    <a16:creationId xmlns:a16="http://schemas.microsoft.com/office/drawing/2014/main" id="{28F3DE43-C8AA-43D2-A9A3-10F55AC3900B}"/>
                  </a:ext>
                </a:extLst>
              </p:cNvPr>
              <p:cNvSpPr txBox="1">
                <a:spLocks noRot="1" noChangeAspect="1" noMove="1" noResize="1" noEditPoints="1" noAdjustHandles="1" noChangeArrowheads="1" noChangeShapeType="1" noTextEdit="1"/>
              </p:cNvSpPr>
              <p:nvPr/>
            </p:nvSpPr>
            <p:spPr bwMode="auto">
              <a:xfrm>
                <a:off x="3907499" y="5830479"/>
                <a:ext cx="1509388" cy="555793"/>
              </a:xfrm>
              <a:prstGeom prst="rect">
                <a:avLst/>
              </a:prstGeom>
              <a:blipFill>
                <a:blip r:embed="rId10"/>
                <a:stretch>
                  <a:fillRect l="-3333" r="-1667" b="-10870"/>
                </a:stretch>
              </a:blipFill>
              <a:ln>
                <a:noFill/>
              </a:ln>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8DCDA1B0-E148-345E-B5BC-9F83A44B748B}"/>
              </a:ext>
            </a:extLst>
          </p:cNvPr>
          <p:cNvCxnSpPr/>
          <p:nvPr/>
        </p:nvCxnSpPr>
        <p:spPr>
          <a:xfrm>
            <a:off x="4944024" y="2204864"/>
            <a:ext cx="157233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2C6AA25-77A1-0D8E-C25B-A93CD845C56A}"/>
              </a:ext>
            </a:extLst>
          </p:cNvPr>
          <p:cNvCxnSpPr/>
          <p:nvPr/>
        </p:nvCxnSpPr>
        <p:spPr>
          <a:xfrm>
            <a:off x="6660232" y="2204864"/>
            <a:ext cx="0" cy="6480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31EE06-1400-0CFB-22AE-F1ABCEBADA06}"/>
                  </a:ext>
                </a:extLst>
              </p:cNvPr>
              <p:cNvSpPr txBox="1"/>
              <p:nvPr/>
            </p:nvSpPr>
            <p:spPr bwMode="auto">
              <a:xfrm>
                <a:off x="755390" y="3696280"/>
                <a:ext cx="1106132" cy="553549"/>
              </a:xfrm>
              <a:prstGeom prst="rect">
                <a:avLst/>
              </a:prstGeom>
              <a:solidFill>
                <a:srgbClr val="FFFF99"/>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a:latin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e>
                            </m:mr>
                          </m:m>
                        </m:e>
                      </m:d>
                    </m:oMath>
                  </m:oMathPara>
                </a14:m>
                <a:endParaRPr lang="en-US" sz="1800" dirty="0"/>
              </a:p>
            </p:txBody>
          </p:sp>
        </mc:Choice>
        <mc:Fallback xmlns="">
          <p:sp>
            <p:nvSpPr>
              <p:cNvPr id="8" name="TextBox 7">
                <a:extLst>
                  <a:ext uri="{FF2B5EF4-FFF2-40B4-BE49-F238E27FC236}">
                    <a16:creationId xmlns:a16="http://schemas.microsoft.com/office/drawing/2014/main" id="{0331EE06-1400-0CFB-22AE-F1ABCEBADA06}"/>
                  </a:ext>
                </a:extLst>
              </p:cNvPr>
              <p:cNvSpPr txBox="1">
                <a:spLocks noRot="1" noChangeAspect="1" noMove="1" noResize="1" noEditPoints="1" noAdjustHandles="1" noChangeArrowheads="1" noChangeShapeType="1" noTextEdit="1"/>
              </p:cNvSpPr>
              <p:nvPr/>
            </p:nvSpPr>
            <p:spPr bwMode="auto">
              <a:xfrm>
                <a:off x="755390" y="3696280"/>
                <a:ext cx="1106132" cy="553549"/>
              </a:xfrm>
              <a:prstGeom prst="rect">
                <a:avLst/>
              </a:prstGeom>
              <a:blipFill>
                <a:blip r:embed="rId11"/>
                <a:stretch>
                  <a:fillRect/>
                </a:stretch>
              </a:blipFill>
              <a:ln>
                <a:no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FB08A92A-04E4-7D60-B532-9F09E99DC546}"/>
              </a:ext>
            </a:extLst>
          </p:cNvPr>
          <p:cNvSpPr txBox="1"/>
          <p:nvPr/>
        </p:nvSpPr>
        <p:spPr bwMode="auto">
          <a:xfrm>
            <a:off x="755390" y="3284984"/>
            <a:ext cx="1190742" cy="369332"/>
          </a:xfrm>
          <a:prstGeom prst="rect">
            <a:avLst/>
          </a:prstGeom>
          <a:noFill/>
          <a:ln w="9525">
            <a:noFill/>
            <a:miter lim="800000"/>
            <a:headEnd/>
            <a:tailEnd/>
          </a:ln>
        </p:spPr>
        <p:txBody>
          <a:bodyPr wrap="square" rtlCol="0">
            <a:spAutoFit/>
          </a:bodyPr>
          <a:lstStyle/>
          <a:p>
            <a:pPr algn="l"/>
            <a:r>
              <a:rPr lang="en-US" sz="1800" dirty="0" err="1">
                <a:cs typeface="Times New Roman" pitchFamily="18" charset="0"/>
              </a:rPr>
              <a:t>行向量</a:t>
            </a:r>
            <a:endParaRPr lang="en-US"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C3041FE-BD53-0699-32F0-BB3DB88A555E}"/>
                  </a:ext>
                </a:extLst>
              </p:cNvPr>
              <p:cNvSpPr txBox="1"/>
              <p:nvPr/>
            </p:nvSpPr>
            <p:spPr bwMode="auto">
              <a:xfrm>
                <a:off x="2778569" y="3269171"/>
                <a:ext cx="2289103" cy="1183978"/>
              </a:xfrm>
              <a:prstGeom prst="rect">
                <a:avLst/>
              </a:prstGeom>
              <a:solidFill>
                <a:srgbClr val="FFFF99"/>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a:latin typeface="Cambria Math" panose="02040503050406030204" pitchFamily="18" charset="0"/>
                        </a:rPr>
                        <m:t>𝑨</m:t>
                      </m:r>
                      <m:r>
                        <a:rPr lang="en-US" sz="1800" b="1" i="1" smtClean="0">
                          <a:latin typeface="Cambria Math" panose="02040503050406030204" pitchFamily="18" charset="0"/>
                          <a:ea typeface="Cambria Math" panose="02040503050406030204" pitchFamily="18" charset="0"/>
                        </a:rPr>
                        <m:t>≡</m:t>
                      </m:r>
                      <m:d>
                        <m:dPr>
                          <m:ctrlPr>
                            <a:rPr lang="en-US" altLang="zh-TW" sz="1800" i="1" smtClean="0">
                              <a:latin typeface="Cambria Math" panose="02040503050406030204" pitchFamily="18" charset="0"/>
                            </a:rPr>
                          </m:ctrlPr>
                        </m:dPr>
                        <m:e>
                          <m:m>
                            <m:mPr>
                              <m:mcs>
                                <m:mc>
                                  <m:mcPr>
                                    <m:count m:val="2"/>
                                    <m:mcJc m:val="center"/>
                                  </m:mcPr>
                                </m:mc>
                              </m:mcs>
                              <m:ctrlPr>
                                <a:rPr lang="en-US" altLang="zh-TW" sz="1800" i="1">
                                  <a:latin typeface="Cambria Math" panose="02040503050406030204" pitchFamily="18" charset="0"/>
                                </a:rPr>
                              </m:ctrlPr>
                            </m:mPr>
                            <m:mr>
                              <m:e>
                                <m:f>
                                  <m:fPr>
                                    <m:ctrlPr>
                                      <a:rPr lang="en-US" altLang="zh-TW" sz="1800" i="1">
                                        <a:latin typeface="Cambria Math" panose="02040503050406030204" pitchFamily="18" charset="0"/>
                                      </a:rPr>
                                    </m:ctrlPr>
                                  </m:fPr>
                                  <m:num>
                                    <m:r>
                                      <a:rPr lang="en-US" altLang="zh-TW" sz="1800" i="1">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e>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mr>
                            <m:mr>
                              <m:e>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e>
                                <m:f>
                                  <m:fPr>
                                    <m:ctrlPr>
                                      <a:rPr lang="en-US" altLang="zh-TW" sz="1800" i="1">
                                        <a:latin typeface="Cambria Math" panose="02040503050406030204" pitchFamily="18" charset="0"/>
                                      </a:rPr>
                                    </m:ctrlPr>
                                  </m:fPr>
                                  <m:num>
                                    <m:r>
                                      <a:rPr lang="en-US" altLang="zh-TW" sz="1800" i="1">
                                        <a:latin typeface="Cambria Math" panose="02040503050406030204" pitchFamily="18" charset="0"/>
                                      </a:rPr>
                                      <m:t>2</m:t>
                                    </m:r>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mr>
                          </m:m>
                        </m:e>
                      </m:d>
                    </m:oMath>
                  </m:oMathPara>
                </a14:m>
                <a:endParaRPr lang="en-US" sz="1800" dirty="0"/>
              </a:p>
            </p:txBody>
          </p:sp>
        </mc:Choice>
        <mc:Fallback xmlns="">
          <p:sp>
            <p:nvSpPr>
              <p:cNvPr id="10" name="TextBox 9">
                <a:extLst>
                  <a:ext uri="{FF2B5EF4-FFF2-40B4-BE49-F238E27FC236}">
                    <a16:creationId xmlns:a16="http://schemas.microsoft.com/office/drawing/2014/main" id="{FC3041FE-BD53-0699-32F0-BB3DB88A555E}"/>
                  </a:ext>
                </a:extLst>
              </p:cNvPr>
              <p:cNvSpPr txBox="1">
                <a:spLocks noRot="1" noChangeAspect="1" noMove="1" noResize="1" noEditPoints="1" noAdjustHandles="1" noChangeArrowheads="1" noChangeShapeType="1" noTextEdit="1"/>
              </p:cNvSpPr>
              <p:nvPr/>
            </p:nvSpPr>
            <p:spPr bwMode="auto">
              <a:xfrm>
                <a:off x="2778569" y="3269171"/>
                <a:ext cx="2289103" cy="1183978"/>
              </a:xfrm>
              <a:prstGeom prst="rect">
                <a:avLst/>
              </a:prstGeom>
              <a:blipFill>
                <a:blip r:embed="rId12"/>
                <a:stretch>
                  <a:fillRect/>
                </a:stretch>
              </a:blipFill>
              <a:ln>
                <a:no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B25D8ABF-747A-5AC6-7C8F-936FEAED6430}"/>
              </a:ext>
            </a:extLst>
          </p:cNvPr>
          <p:cNvSpPr txBox="1"/>
          <p:nvPr/>
        </p:nvSpPr>
        <p:spPr bwMode="auto">
          <a:xfrm>
            <a:off x="5200103" y="3309553"/>
            <a:ext cx="844720" cy="369332"/>
          </a:xfrm>
          <a:prstGeom prst="rect">
            <a:avLst/>
          </a:prstGeom>
          <a:noFill/>
          <a:ln w="9525">
            <a:noFill/>
            <a:miter lim="800000"/>
            <a:headEnd/>
            <a:tailEnd/>
          </a:ln>
        </p:spPr>
        <p:txBody>
          <a:bodyPr wrap="square">
            <a:spAutoFit/>
          </a:bodyPr>
          <a:lstStyle/>
          <a:p>
            <a:r>
              <a:rPr lang="en-US" sz="1800" dirty="0" err="1">
                <a:cs typeface="Times New Roman" pitchFamily="18" charset="0"/>
              </a:rPr>
              <a:t>矩陣</a:t>
            </a:r>
            <a:endParaRPr lang="en-US" sz="18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F2B331-6DAA-DC40-610B-2A3D00A1D526}"/>
                  </a:ext>
                </a:extLst>
              </p:cNvPr>
              <p:cNvSpPr txBox="1"/>
              <p:nvPr/>
            </p:nvSpPr>
            <p:spPr bwMode="auto">
              <a:xfrm>
                <a:off x="6044823" y="4618260"/>
                <a:ext cx="1261548" cy="910699"/>
              </a:xfrm>
              <a:prstGeom prst="rect">
                <a:avLst/>
              </a:prstGeom>
              <a:solidFill>
                <a:srgbClr val="FFFF00"/>
              </a:solid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ea typeface="Cambria Math"/>
                            </a:rPr>
                          </m:ctrlPr>
                        </m:sSub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a:rPr>
                            <m:t>0</m:t>
                          </m:r>
                        </m:sub>
                      </m:sSub>
                      <m:r>
                        <a:rPr lang="en-US" altLang="zh-TW" sz="1800" b="0" i="1" smtClean="0">
                          <a:latin typeface="Cambria Math" panose="02040503050406030204" pitchFamily="18" charset="0"/>
                          <a:ea typeface="Cambria Math" panose="02040503050406030204" pitchFamily="18" charset="0"/>
                        </a:rPr>
                        <m:t>≡</m:t>
                      </m:r>
                      <m:rad>
                        <m:radPr>
                          <m:degHide m:val="on"/>
                          <m:ctrlPr>
                            <a:rPr lang="en-US" altLang="zh-TW" sz="1800" b="0" i="1" smtClean="0">
                              <a:latin typeface="Cambria Math" panose="02040503050406030204" pitchFamily="18" charset="0"/>
                              <a:ea typeface="Cambria Math"/>
                            </a:rPr>
                          </m:ctrlPr>
                        </m:radPr>
                        <m:deg/>
                        <m:e>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𝑘</m:t>
                              </m:r>
                            </m:num>
                            <m:den>
                              <m:r>
                                <a:rPr lang="en-US" altLang="zh-TW" sz="1800" i="1">
                                  <a:latin typeface="Cambria Math" panose="02040503050406030204" pitchFamily="18" charset="0"/>
                                </a:rPr>
                                <m:t>𝑚</m:t>
                              </m:r>
                            </m:den>
                          </m:f>
                        </m:e>
                      </m:rad>
                    </m:oMath>
                  </m:oMathPara>
                </a14:m>
                <a:endParaRPr lang="en-US" sz="1800" dirty="0"/>
              </a:p>
            </p:txBody>
          </p:sp>
        </mc:Choice>
        <mc:Fallback xmlns="">
          <p:sp>
            <p:nvSpPr>
              <p:cNvPr id="5" name="TextBox 4">
                <a:extLst>
                  <a:ext uri="{FF2B5EF4-FFF2-40B4-BE49-F238E27FC236}">
                    <a16:creationId xmlns:a16="http://schemas.microsoft.com/office/drawing/2014/main" id="{8CF2B331-6DAA-DC40-610B-2A3D00A1D526}"/>
                  </a:ext>
                </a:extLst>
              </p:cNvPr>
              <p:cNvSpPr txBox="1">
                <a:spLocks noRot="1" noChangeAspect="1" noMove="1" noResize="1" noEditPoints="1" noAdjustHandles="1" noChangeArrowheads="1" noChangeShapeType="1" noTextEdit="1"/>
              </p:cNvSpPr>
              <p:nvPr/>
            </p:nvSpPr>
            <p:spPr bwMode="auto">
              <a:xfrm>
                <a:off x="6044823" y="4618260"/>
                <a:ext cx="1261548" cy="910699"/>
              </a:xfrm>
              <a:prstGeom prst="rect">
                <a:avLst/>
              </a:prstGeom>
              <a:blipFill>
                <a:blip r:embed="rId13"/>
                <a:stretch>
                  <a:fillRect/>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4648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additive="base">
                                        <p:cTn id="63" dur="500" fill="hold"/>
                                        <p:tgtEl>
                                          <p:spTgt spid="1026"/>
                                        </p:tgtEl>
                                        <p:attrNameLst>
                                          <p:attrName>ppt_x</p:attrName>
                                        </p:attrNameLst>
                                      </p:cBhvr>
                                      <p:tavLst>
                                        <p:tav tm="0">
                                          <p:val>
                                            <p:strVal val="#ppt_x"/>
                                          </p:val>
                                        </p:tav>
                                        <p:tav tm="100000">
                                          <p:val>
                                            <p:strVal val="#ppt_x"/>
                                          </p:val>
                                        </p:tav>
                                      </p:tavLst>
                                    </p:anim>
                                    <p:anim calcmode="lin" valueType="num">
                                      <p:cBhvr additive="base">
                                        <p:cTn id="6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0" grpId="0" animBg="1"/>
      <p:bldP spid="22" grpId="0" animBg="1"/>
      <p:bldP spid="2" grpId="0" animBg="1"/>
      <p:bldP spid="8" grpId="1" animBg="1"/>
      <p:bldP spid="9" grpId="0"/>
      <p:bldP spid="10" grpId="1" animBg="1"/>
      <p:bldP spid="1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35244-1568-18E3-E0DA-DAD73E34CCA9}"/>
              </a:ext>
            </a:extLst>
          </p:cNvPr>
          <p:cNvSpPr txBox="1"/>
          <p:nvPr/>
        </p:nvSpPr>
        <p:spPr bwMode="auto">
          <a:xfrm>
            <a:off x="679661" y="3403296"/>
            <a:ext cx="4008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zh-TW" altLang="en-US" sz="1800" dirty="0"/>
              <a:t>矩陣乘矩陣還是矩陣：</a:t>
            </a:r>
            <a:endParaRPr lang="en-US" sz="18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57E6E5-C709-3519-5D0D-D169DCA1EEE8}"/>
                  </a:ext>
                </a:extLst>
              </p:cNvPr>
              <p:cNvSpPr txBox="1"/>
              <p:nvPr/>
            </p:nvSpPr>
            <p:spPr bwMode="auto">
              <a:xfrm>
                <a:off x="728356" y="949022"/>
                <a:ext cx="5546582" cy="810094"/>
              </a:xfrm>
              <a:prstGeom prst="rect">
                <a:avLst/>
              </a:prstGeom>
              <a:solidFill>
                <a:srgbClr val="FFFF99"/>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d>
                            <m:dPr>
                              <m:ctrlPr>
                                <a:rPr lang="en-US" sz="1800" b="1" i="1" smtClean="0">
                                  <a:latin typeface="Cambria Math" panose="02040503050406030204" pitchFamily="18" charset="0"/>
                                </a:rPr>
                              </m:ctrlPr>
                            </m:dPr>
                            <m:e>
                              <m:r>
                                <a:rPr lang="en-US" sz="1800" b="1" i="1">
                                  <a:latin typeface="Cambria Math" panose="02040503050406030204" pitchFamily="18" charset="0"/>
                                </a:rPr>
                                <m:t>𝑺</m:t>
                              </m:r>
                              <m:r>
                                <a:rPr lang="en-US" sz="1800" b="1" i="1" smtClean="0">
                                  <a:latin typeface="Cambria Math" panose="02040503050406030204" pitchFamily="18" charset="0"/>
                                </a:rPr>
                                <m:t>𝒂</m:t>
                              </m:r>
                            </m:e>
                          </m:d>
                        </m:e>
                        <m:sub>
                          <m:r>
                            <a:rPr lang="en-US" sz="1800" b="1" i="1" smtClean="0">
                              <a:latin typeface="Cambria Math" panose="02040503050406030204" pitchFamily="18" charset="0"/>
                            </a:rPr>
                            <m:t>𝒊</m:t>
                          </m:r>
                        </m:sub>
                      </m:sSub>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a:rPr lang="en-US" sz="1800" b="0" i="1" smtClean="0">
                              <a:latin typeface="Cambria Math" panose="02040503050406030204" pitchFamily="18" charset="0"/>
                            </a:rPr>
                            <m:t>𝑗</m:t>
                          </m:r>
                          <m:r>
                            <a:rPr lang="en-US" sz="1800" i="1">
                              <a:latin typeface="Cambria Math" panose="02040503050406030204" pitchFamily="18" charset="0"/>
                            </a:rPr>
                            <m:t>=1</m:t>
                          </m:r>
                        </m:sub>
                        <m:sup>
                          <m:r>
                            <a:rPr lang="en-US" sz="1800" i="1">
                              <a:latin typeface="Cambria Math" panose="02040503050406030204" pitchFamily="18" charset="0"/>
                            </a:rPr>
                            <m:t>2</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b="0" i="1" smtClean="0">
                                  <a:latin typeface="Cambria Math" panose="02040503050406030204" pitchFamily="18" charset="0"/>
                                  <a:ea typeface="Cambria Math" panose="02040503050406030204" pitchFamily="18" charset="0"/>
                                </a:rPr>
                                <m:t>𝑖𝑗</m:t>
                              </m:r>
                            </m:sub>
                          </m:sSub>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𝑗</m:t>
                              </m:r>
                            </m:sub>
                          </m:sSub>
                        </m:e>
                      </m:nary>
                      <m:r>
                        <a:rPr lang="en-US" sz="1800" b="0" i="1" smtClean="0">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ea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12</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22</m:t>
                                    </m:r>
                                  </m:sub>
                                </m:sSub>
                              </m:e>
                            </m:mr>
                          </m:m>
                        </m:e>
                      </m:d>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e>
                            </m:mr>
                          </m:m>
                        </m:e>
                      </m:d>
                      <m:r>
                        <a:rPr lang="en-US" altLang="zh-TW" sz="1800" b="0" i="1" smtClean="0">
                          <a:latin typeface="Cambria Math" panose="02040503050406030204" pitchFamily="18" charset="0"/>
                        </a:rPr>
                        <m:t>=</m:t>
                      </m:r>
                      <m:d>
                        <m:dPr>
                          <m:ctrlPr>
                            <a:rPr lang="en-US" altLang="zh-TW" sz="1800" b="0" i="1" smtClean="0">
                              <a:latin typeface="Cambria Math" panose="02040503050406030204" pitchFamily="18" charset="0"/>
                            </a:rPr>
                          </m:ctrlPr>
                        </m:dPr>
                        <m:e>
                          <m:m>
                            <m:mPr>
                              <m:mcs>
                                <m:mc>
                                  <m:mcPr>
                                    <m:count m:val="1"/>
                                    <m:mcJc m:val="center"/>
                                  </m:mcPr>
                                </m:mc>
                              </m:mcs>
                              <m:ctrlPr>
                                <a:rPr lang="en-US" altLang="zh-TW" sz="1800" b="0" i="1" smtClean="0">
                                  <a:latin typeface="Cambria Math" panose="02040503050406030204" pitchFamily="18" charset="0"/>
                                </a:rPr>
                              </m:ctrlPr>
                            </m:mP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11</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1</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e>
                            </m:mr>
                          </m:m>
                        </m:e>
                      </m:d>
                    </m:oMath>
                  </m:oMathPara>
                </a14:m>
                <a:endParaRPr lang="en-US" sz="1800" b="1" dirty="0"/>
              </a:p>
            </p:txBody>
          </p:sp>
        </mc:Choice>
        <mc:Fallback xmlns="">
          <p:sp>
            <p:nvSpPr>
              <p:cNvPr id="4" name="TextBox 3">
                <a:extLst>
                  <a:ext uri="{FF2B5EF4-FFF2-40B4-BE49-F238E27FC236}">
                    <a16:creationId xmlns:a16="http://schemas.microsoft.com/office/drawing/2014/main" id="{7B57E6E5-C709-3519-5D0D-D169DCA1EEE8}"/>
                  </a:ext>
                </a:extLst>
              </p:cNvPr>
              <p:cNvSpPr txBox="1">
                <a:spLocks noRot="1" noChangeAspect="1" noMove="1" noResize="1" noEditPoints="1" noAdjustHandles="1" noChangeArrowheads="1" noChangeShapeType="1" noTextEdit="1"/>
              </p:cNvSpPr>
              <p:nvPr/>
            </p:nvSpPr>
            <p:spPr bwMode="auto">
              <a:xfrm>
                <a:off x="728356" y="949022"/>
                <a:ext cx="5546582" cy="810094"/>
              </a:xfrm>
              <a:prstGeom prst="rect">
                <a:avLst/>
              </a:prstGeom>
              <a:blipFill>
                <a:blip r:embed="rId2"/>
                <a:stretch>
                  <a:fillRect t="-106154" b="-161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E84222-FDE7-80BF-1923-ED00D9FB6219}"/>
                  </a:ext>
                </a:extLst>
              </p:cNvPr>
              <p:cNvSpPr txBox="1"/>
              <p:nvPr/>
            </p:nvSpPr>
            <p:spPr bwMode="auto">
              <a:xfrm>
                <a:off x="219542" y="3844241"/>
                <a:ext cx="8696035" cy="810094"/>
              </a:xfrm>
              <a:prstGeom prst="rect">
                <a:avLst/>
              </a:prstGeom>
              <a:solidFill>
                <a:srgbClr val="FFFF99"/>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d>
                            <m:dPr>
                              <m:ctrlPr>
                                <a:rPr lang="en-US" sz="1800" b="1" i="1" smtClean="0">
                                  <a:latin typeface="Cambria Math" panose="02040503050406030204" pitchFamily="18" charset="0"/>
                                </a:rPr>
                              </m:ctrlPr>
                            </m:dPr>
                            <m:e>
                              <m:r>
                                <a:rPr lang="en-US" sz="1800" b="1" i="1">
                                  <a:latin typeface="Cambria Math" panose="02040503050406030204" pitchFamily="18" charset="0"/>
                                </a:rPr>
                                <m:t>𝑺</m:t>
                              </m:r>
                              <m:r>
                                <a:rPr lang="en-US" sz="1800" b="1" i="1" smtClean="0">
                                  <a:latin typeface="Cambria Math" panose="02040503050406030204" pitchFamily="18" charset="0"/>
                                </a:rPr>
                                <m:t>𝑨</m:t>
                              </m:r>
                            </m:e>
                          </m:d>
                        </m:e>
                        <m:sub>
                          <m:r>
                            <a:rPr lang="en-US" sz="1800" b="1" i="1" smtClean="0">
                              <a:latin typeface="Cambria Math" panose="02040503050406030204" pitchFamily="18" charset="0"/>
                            </a:rPr>
                            <m:t>𝒎𝒏</m:t>
                          </m:r>
                        </m:sub>
                      </m:sSub>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a:rPr lang="en-US" sz="1800" b="0" i="1" smtClean="0">
                              <a:latin typeface="Cambria Math" panose="02040503050406030204" pitchFamily="18" charset="0"/>
                            </a:rPr>
                            <m:t>𝑗</m:t>
                          </m:r>
                          <m:r>
                            <a:rPr lang="en-US" sz="1800" i="1">
                              <a:latin typeface="Cambria Math" panose="02040503050406030204" pitchFamily="18" charset="0"/>
                            </a:rPr>
                            <m:t>=1</m:t>
                          </m:r>
                        </m:sub>
                        <m:sup>
                          <m:r>
                            <a:rPr lang="en-US" sz="1800" i="1">
                              <a:latin typeface="Cambria Math" panose="02040503050406030204" pitchFamily="18" charset="0"/>
                            </a:rPr>
                            <m:t>2</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b="0" i="1" smtClean="0">
                                  <a:latin typeface="Cambria Math" panose="02040503050406030204" pitchFamily="18" charset="0"/>
                                  <a:ea typeface="Cambria Math" panose="02040503050406030204" pitchFamily="18" charset="0"/>
                                </a:rPr>
                                <m:t>𝑚𝑗</m:t>
                              </m:r>
                            </m:sub>
                          </m:sSub>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𝐴</m:t>
                              </m:r>
                            </m:e>
                            <m:sub>
                              <m:r>
                                <a:rPr lang="en-US" sz="1800" b="0" i="1" smtClean="0">
                                  <a:latin typeface="Cambria Math" panose="02040503050406030204" pitchFamily="18" charset="0"/>
                                  <a:ea typeface="Cambria Math" panose="02040503050406030204" pitchFamily="18" charset="0"/>
                                </a:rPr>
                                <m:t>𝑗𝑛</m:t>
                              </m:r>
                            </m:sub>
                          </m:sSub>
                        </m:e>
                      </m:nary>
                      <m:r>
                        <a:rPr lang="en-US" sz="1800" b="0" i="1" smtClean="0">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12</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22</m:t>
                                    </m:r>
                                  </m:sub>
                                </m:sSub>
                              </m:e>
                            </m:mr>
                          </m:m>
                        </m:e>
                      </m:d>
                      <m:d>
                        <m:dPr>
                          <m:ctrlPr>
                            <a:rPr lang="en-US" sz="18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m:t>
                                    </m:r>
                                  </m:e>
                                  <m:sub>
                                    <m:r>
                                      <a:rPr lang="en-US" sz="1800" i="1">
                                        <a:latin typeface="Cambria Math" panose="02040503050406030204" pitchFamily="18" charset="0"/>
                                        <a:ea typeface="Cambria Math" panose="02040503050406030204" pitchFamily="18" charset="0"/>
                                      </a:rPr>
                                      <m:t>11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m:t>
                                    </m:r>
                                  </m:e>
                                  <m:sub>
                                    <m:r>
                                      <a:rPr lang="en-US" sz="1800" i="1">
                                        <a:latin typeface="Cambria Math" panose="02040503050406030204" pitchFamily="18" charset="0"/>
                                        <a:ea typeface="Cambria Math" panose="02040503050406030204" pitchFamily="18" charset="0"/>
                                      </a:rPr>
                                      <m:t>12</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m:t>
                                    </m:r>
                                  </m:e>
                                  <m:sub>
                                    <m:r>
                                      <a:rPr lang="en-US" sz="1800" i="1">
                                        <a:latin typeface="Cambria Math" panose="02040503050406030204" pitchFamily="18" charset="0"/>
                                        <a:ea typeface="Cambria Math" panose="02040503050406030204" pitchFamily="18" charset="0"/>
                                      </a:rPr>
                                      <m:t>21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m:t>
                                    </m:r>
                                  </m:e>
                                  <m:sub>
                                    <m:r>
                                      <a:rPr lang="en-US" sz="1800" i="1">
                                        <a:latin typeface="Cambria Math" panose="02040503050406030204" pitchFamily="18" charset="0"/>
                                        <a:ea typeface="Cambria Math" panose="02040503050406030204" pitchFamily="18" charset="0"/>
                                      </a:rPr>
                                      <m:t>22</m:t>
                                    </m:r>
                                  </m:sub>
                                </m:sSub>
                              </m:e>
                            </m:mr>
                          </m:m>
                        </m:e>
                      </m:d>
                      <m:r>
                        <a:rPr lang="en-US" altLang="zh-TW" sz="1800" b="0" i="1" smtClean="0">
                          <a:latin typeface="Cambria Math" panose="02040503050406030204" pitchFamily="18" charset="0"/>
                        </a:rPr>
                        <m:t>=</m:t>
                      </m:r>
                      <m:d>
                        <m:dPr>
                          <m:ctrlPr>
                            <a:rPr lang="en-US" altLang="zh-TW" sz="1800" b="0" i="1" smtClean="0">
                              <a:latin typeface="Cambria Math" panose="02040503050406030204" pitchFamily="18" charset="0"/>
                            </a:rPr>
                          </m:ctrlPr>
                        </m:dPr>
                        <m:e>
                          <m:m>
                            <m:mPr>
                              <m:mcs>
                                <m:mc>
                                  <m:mcPr>
                                    <m:count m:val="2"/>
                                    <m:mcJc m:val="center"/>
                                  </m:mcPr>
                                </m:mc>
                              </m:mcs>
                              <m:ctrlPr>
                                <a:rPr lang="en-US" altLang="zh-TW" sz="1800" b="0" i="1" smtClean="0">
                                  <a:latin typeface="Cambria Math" panose="02040503050406030204" pitchFamily="18" charset="0"/>
                                </a:rPr>
                              </m:ctrlPr>
                            </m:mP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11</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11</m:t>
                                    </m:r>
                                  </m:sub>
                                </m:sSub>
                                <m:r>
                                  <a:rPr lang="en-US" altLang="zh-TW" sz="1800"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21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11</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r>
                                      <a:rPr lang="en-US" altLang="zh-TW" sz="1800" b="0" i="1" smtClean="0">
                                        <a:latin typeface="Cambria Math" panose="02040503050406030204" pitchFamily="18" charset="0"/>
                                      </a:rPr>
                                      <m:t>2</m:t>
                                    </m:r>
                                  </m:sub>
                                </m:sSub>
                                <m:r>
                                  <a:rPr lang="en-US" altLang="zh-TW" sz="1800"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2</m:t>
                                    </m:r>
                                    <m:r>
                                      <a:rPr lang="en-US" altLang="zh-TW" sz="1800" b="0" i="1" smtClean="0">
                                        <a:latin typeface="Cambria Math" panose="02040503050406030204" pitchFamily="18" charset="0"/>
                                      </a:rPr>
                                      <m:t>2</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21</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11</m:t>
                                    </m:r>
                                  </m:sub>
                                </m:sSub>
                                <m:r>
                                  <a:rPr lang="en-US" altLang="zh-TW" sz="1800"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21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21</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1</m:t>
                                    </m:r>
                                    <m:r>
                                      <a:rPr lang="en-US" altLang="zh-TW" sz="1800" b="0" i="1" smtClean="0">
                                        <a:latin typeface="Cambria Math" panose="02040503050406030204" pitchFamily="18" charset="0"/>
                                      </a:rPr>
                                      <m:t>2</m:t>
                                    </m:r>
                                  </m:sub>
                                </m:sSub>
                                <m:r>
                                  <a:rPr lang="en-US" altLang="zh-TW" sz="1800"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22</m:t>
                                    </m:r>
                                  </m:sub>
                                </m:s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m:t>
                                    </m:r>
                                  </m:e>
                                  <m:sub>
                                    <m:r>
                                      <a:rPr lang="en-US" altLang="zh-TW" sz="1800" i="1">
                                        <a:latin typeface="Cambria Math" panose="02040503050406030204" pitchFamily="18" charset="0"/>
                                      </a:rPr>
                                      <m:t>2</m:t>
                                    </m:r>
                                    <m:r>
                                      <a:rPr lang="en-US" altLang="zh-TW" sz="1800" b="0" i="1" smtClean="0">
                                        <a:latin typeface="Cambria Math" panose="02040503050406030204" pitchFamily="18" charset="0"/>
                                      </a:rPr>
                                      <m:t>2</m:t>
                                    </m:r>
                                  </m:sub>
                                </m:sSub>
                              </m:e>
                            </m:mr>
                          </m:m>
                        </m:e>
                      </m:d>
                    </m:oMath>
                  </m:oMathPara>
                </a14:m>
                <a:endParaRPr lang="en-US" sz="1800" b="1" dirty="0"/>
              </a:p>
            </p:txBody>
          </p:sp>
        </mc:Choice>
        <mc:Fallback xmlns="">
          <p:sp>
            <p:nvSpPr>
              <p:cNvPr id="5" name="TextBox 4">
                <a:extLst>
                  <a:ext uri="{FF2B5EF4-FFF2-40B4-BE49-F238E27FC236}">
                    <a16:creationId xmlns:a16="http://schemas.microsoft.com/office/drawing/2014/main" id="{14E84222-FDE7-80BF-1923-ED00D9FB6219}"/>
                  </a:ext>
                </a:extLst>
              </p:cNvPr>
              <p:cNvSpPr txBox="1">
                <a:spLocks noRot="1" noChangeAspect="1" noMove="1" noResize="1" noEditPoints="1" noAdjustHandles="1" noChangeArrowheads="1" noChangeShapeType="1" noTextEdit="1"/>
              </p:cNvSpPr>
              <p:nvPr/>
            </p:nvSpPr>
            <p:spPr bwMode="auto">
              <a:xfrm>
                <a:off x="219542" y="3844241"/>
                <a:ext cx="8696035" cy="810094"/>
              </a:xfrm>
              <a:prstGeom prst="rect">
                <a:avLst/>
              </a:prstGeom>
              <a:blipFill>
                <a:blip r:embed="rId3"/>
                <a:stretch>
                  <a:fillRect t="-106154" b="-161538"/>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07A0DFAA-F55D-CF69-4433-A9E2BB390A8D}"/>
              </a:ext>
            </a:extLst>
          </p:cNvPr>
          <p:cNvSpPr txBox="1"/>
          <p:nvPr/>
        </p:nvSpPr>
        <p:spPr bwMode="auto">
          <a:xfrm>
            <a:off x="683568" y="548680"/>
            <a:ext cx="4008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zh-TW" altLang="en-US" sz="1800" dirty="0"/>
              <a:t>矩陣乘行向量得一行向量：</a:t>
            </a:r>
            <a:endParaRPr lang="en-US" sz="18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B1894FA-532B-E74A-1717-AC9AC3F6827A}"/>
                  </a:ext>
                </a:extLst>
              </p:cNvPr>
              <p:cNvSpPr txBox="1"/>
              <p:nvPr/>
            </p:nvSpPr>
            <p:spPr bwMode="auto">
              <a:xfrm>
                <a:off x="775324" y="2593830"/>
                <a:ext cx="7585538" cy="778803"/>
              </a:xfrm>
              <a:prstGeom prst="rect">
                <a:avLst/>
              </a:prstGeom>
              <a:solidFill>
                <a:srgbClr val="FFFF99"/>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d>
                            <m:dPr>
                              <m:ctrlPr>
                                <a:rPr lang="en-US" sz="1800" b="1" i="1" smtClean="0">
                                  <a:latin typeface="Cambria Math" panose="02040503050406030204" pitchFamily="18" charset="0"/>
                                </a:rPr>
                              </m:ctrlPr>
                            </m:dPr>
                            <m:e>
                              <m:sSup>
                                <m:sSupPr>
                                  <m:ctrlPr>
                                    <a:rPr lang="en-US" altLang="zh-TW" sz="1800" b="1" i="1">
                                      <a:latin typeface="Cambria Math" panose="02040503050406030204" pitchFamily="18" charset="0"/>
                                    </a:rPr>
                                  </m:ctrlPr>
                                </m:sSupPr>
                                <m:e>
                                  <m:r>
                                    <a:rPr lang="en-US" sz="1800" b="1" i="1">
                                      <a:latin typeface="Cambria Math" panose="02040503050406030204" pitchFamily="18" charset="0"/>
                                    </a:rPr>
                                    <m:t>𝒂</m:t>
                                  </m:r>
                                </m:e>
                                <m:sup>
                                  <m:r>
                                    <m:rPr>
                                      <m:sty m:val="p"/>
                                    </m:rPr>
                                    <a:rPr lang="en-US" altLang="zh-TW" sz="1800">
                                      <a:latin typeface="Cambria Math" panose="02040503050406030204" pitchFamily="18" charset="0"/>
                                    </a:rPr>
                                    <m:t>T</m:t>
                                  </m:r>
                                </m:sup>
                              </m:sSup>
                              <m:r>
                                <a:rPr lang="en-US" sz="1800" b="1" i="1">
                                  <a:latin typeface="Cambria Math" panose="02040503050406030204" pitchFamily="18" charset="0"/>
                                </a:rPr>
                                <m:t>𝑺</m:t>
                              </m:r>
                            </m:e>
                          </m:d>
                        </m:e>
                        <m:sub>
                          <m:r>
                            <a:rPr lang="en-US" sz="1800" b="0" i="1" smtClean="0">
                              <a:latin typeface="Cambria Math" panose="02040503050406030204" pitchFamily="18" charset="0"/>
                            </a:rPr>
                            <m:t>𝑗</m:t>
                          </m:r>
                        </m:sub>
                      </m:sSub>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a:rPr lang="en-US" sz="1800" b="0" i="1" smtClean="0">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2</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𝑖</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e>
                      </m:nary>
                      <m:r>
                        <a:rPr lang="en-US" sz="1800" b="0" i="1" smtClean="0">
                          <a:latin typeface="Cambria Math" panose="02040503050406030204" pitchFamily="18" charset="0"/>
                          <a:ea typeface="Cambria Math" panose="02040503050406030204" pitchFamily="18" charset="0"/>
                        </a:rPr>
                        <m:t>=</m:t>
                      </m:r>
                      <m:d>
                        <m:dPr>
                          <m:ctrlPr>
                            <a:rPr lang="en-US" altLang="zh-TW" sz="1800" b="1" i="1">
                              <a:latin typeface="Cambria Math" panose="02040503050406030204" pitchFamily="18" charset="0"/>
                            </a:rPr>
                          </m:ctrlPr>
                        </m:dPr>
                        <m:e>
                          <m:m>
                            <m:mPr>
                              <m:mcs>
                                <m:mc>
                                  <m:mcPr>
                                    <m:count m:val="2"/>
                                    <m:mcJc m:val="center"/>
                                  </m:mcPr>
                                </m:mc>
                              </m:mcs>
                              <m:ctrlPr>
                                <a:rPr lang="en-US" altLang="zh-TW" sz="1800" b="1"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e>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e>
                            </m:mr>
                          </m:m>
                        </m:e>
                      </m:d>
                      <m:d>
                        <m:dPr>
                          <m:ctrlPr>
                            <a:rPr lang="en-US" sz="1800" i="1">
                              <a:latin typeface="Cambria Math" panose="02040503050406030204" pitchFamily="18" charset="0"/>
                              <a:ea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12</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21</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22</m:t>
                                    </m:r>
                                  </m:sub>
                                </m:sSub>
                              </m:e>
                            </m:mr>
                          </m:m>
                        </m:e>
                      </m:d>
                      <m:r>
                        <a:rPr lang="en-US" altLang="zh-TW" sz="1800" b="0" i="1" smtClean="0">
                          <a:latin typeface="Cambria Math" panose="02040503050406030204" pitchFamily="18" charset="0"/>
                        </a:rPr>
                        <m:t>=</m:t>
                      </m:r>
                      <m:d>
                        <m:dPr>
                          <m:ctrlPr>
                            <a:rPr lang="en-US" altLang="zh-TW" sz="1800" b="1"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m>
                            <m:mPr>
                              <m:mcs>
                                <m:mc>
                                  <m:mcPr>
                                    <m:count m:val="2"/>
                                    <m:mcJc m:val="center"/>
                                  </m:mcPr>
                                </m:mc>
                              </m:mcs>
                              <m:ctrlPr>
                                <a:rPr lang="en-US" altLang="zh-TW" sz="1800" b="1" i="1">
                                  <a:latin typeface="Cambria Math" panose="02040503050406030204" pitchFamily="18" charset="0"/>
                                </a:rPr>
                              </m:ctrlPr>
                            </m:mP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11</m:t>
                                    </m:r>
                                  </m:sub>
                                </m:sSub>
                                <m:r>
                                  <a:rPr lang="en-US" altLang="zh-TW" sz="1800"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1</m:t>
                                    </m:r>
                                  </m:sub>
                                </m:sSub>
                              </m:e>
                              <m:e>
                                <m:sSub>
                                  <m:sSubPr>
                                    <m:ctrlPr>
                                      <a:rPr lang="en-US" sz="1800" i="1">
                                        <a:latin typeface="Cambria Math" panose="02040503050406030204" pitchFamily="18" charset="0"/>
                                        <a:ea typeface="Cambria Math" panose="02040503050406030204" pitchFamily="18" charset="0"/>
                                      </a:rPr>
                                    </m:ctrlPr>
                                  </m:sSub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2</m:t>
                                    </m:r>
                                  </m:sub>
                                </m:sSub>
                              </m:e>
                            </m:mr>
                          </m:m>
                        </m:e>
                      </m:d>
                    </m:oMath>
                  </m:oMathPara>
                </a14:m>
                <a:endParaRPr lang="en-US" sz="1800" b="1" dirty="0"/>
              </a:p>
            </p:txBody>
          </p:sp>
        </mc:Choice>
        <mc:Fallback xmlns="">
          <p:sp>
            <p:nvSpPr>
              <p:cNvPr id="12" name="TextBox 11">
                <a:extLst>
                  <a:ext uri="{FF2B5EF4-FFF2-40B4-BE49-F238E27FC236}">
                    <a16:creationId xmlns:a16="http://schemas.microsoft.com/office/drawing/2014/main" id="{3B1894FA-532B-E74A-1717-AC9AC3F6827A}"/>
                  </a:ext>
                </a:extLst>
              </p:cNvPr>
              <p:cNvSpPr txBox="1">
                <a:spLocks noRot="1" noChangeAspect="1" noMove="1" noResize="1" noEditPoints="1" noAdjustHandles="1" noChangeArrowheads="1" noChangeShapeType="1" noTextEdit="1"/>
              </p:cNvSpPr>
              <p:nvPr/>
            </p:nvSpPr>
            <p:spPr bwMode="auto">
              <a:xfrm>
                <a:off x="775324" y="2593830"/>
                <a:ext cx="7585538" cy="778803"/>
              </a:xfrm>
              <a:prstGeom prst="rect">
                <a:avLst/>
              </a:prstGeom>
              <a:blipFill>
                <a:blip r:embed="rId4"/>
                <a:stretch>
                  <a:fillRect t="-112903" b="-174194"/>
                </a:stretch>
              </a:blipFill>
              <a:ln>
                <a:no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6EECDCF1-4BCF-F01A-E3AA-B486CD993391}"/>
              </a:ext>
            </a:extLst>
          </p:cNvPr>
          <p:cNvSpPr txBox="1"/>
          <p:nvPr/>
        </p:nvSpPr>
        <p:spPr bwMode="auto">
          <a:xfrm>
            <a:off x="692607" y="2189516"/>
            <a:ext cx="4008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800" dirty="0" err="1"/>
              <a:t>列向量</a:t>
            </a:r>
            <a:r>
              <a:rPr lang="zh-TW" altLang="en-US" sz="1800" dirty="0"/>
              <a:t>乘矩陣得一列向量：</a:t>
            </a:r>
            <a:endParaRPr lang="en-US" sz="1800" dirty="0"/>
          </a:p>
        </p:txBody>
      </p:sp>
      <p:cxnSp>
        <p:nvCxnSpPr>
          <p:cNvPr id="15" name="Straight Connector 14">
            <a:extLst>
              <a:ext uri="{FF2B5EF4-FFF2-40B4-BE49-F238E27FC236}">
                <a16:creationId xmlns:a16="http://schemas.microsoft.com/office/drawing/2014/main" id="{A475A49E-18EE-BBFA-8AB5-0D635ABAFDF0}"/>
              </a:ext>
            </a:extLst>
          </p:cNvPr>
          <p:cNvCxnSpPr/>
          <p:nvPr/>
        </p:nvCxnSpPr>
        <p:spPr>
          <a:xfrm>
            <a:off x="2700729" y="1179658"/>
            <a:ext cx="1163462" cy="0"/>
          </a:xfrm>
          <a:prstGeom prst="line">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21B768-7E91-0301-7A4C-47CB0321D98F}"/>
              </a:ext>
            </a:extLst>
          </p:cNvPr>
          <p:cNvCxnSpPr>
            <a:cxnSpLocks/>
          </p:cNvCxnSpPr>
          <p:nvPr/>
        </p:nvCxnSpPr>
        <p:spPr>
          <a:xfrm>
            <a:off x="4008207" y="963032"/>
            <a:ext cx="0" cy="838318"/>
          </a:xfrm>
          <a:prstGeom prst="line">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D0994B-2C14-788D-46BE-C7ED4636D38E}"/>
              </a:ext>
            </a:extLst>
          </p:cNvPr>
          <p:cNvCxnSpPr>
            <a:cxnSpLocks/>
          </p:cNvCxnSpPr>
          <p:nvPr/>
        </p:nvCxnSpPr>
        <p:spPr>
          <a:xfrm>
            <a:off x="2891713" y="3008290"/>
            <a:ext cx="1019446" cy="0"/>
          </a:xfrm>
          <a:prstGeom prst="line">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5FAD40-1426-1770-ECC6-D972C9D06726}"/>
              </a:ext>
            </a:extLst>
          </p:cNvPr>
          <p:cNvCxnSpPr>
            <a:cxnSpLocks/>
          </p:cNvCxnSpPr>
          <p:nvPr/>
        </p:nvCxnSpPr>
        <p:spPr>
          <a:xfrm>
            <a:off x="4127183" y="2534315"/>
            <a:ext cx="0" cy="838318"/>
          </a:xfrm>
          <a:prstGeom prst="line">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FE104A-3532-2621-E502-EC6C30661CE9}"/>
              </a:ext>
            </a:extLst>
          </p:cNvPr>
          <p:cNvSpPr txBox="1"/>
          <p:nvPr/>
        </p:nvSpPr>
        <p:spPr bwMode="auto">
          <a:xfrm>
            <a:off x="711645" y="4807121"/>
            <a:ext cx="7271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800" dirty="0" err="1"/>
              <a:t>列向量</a:t>
            </a:r>
            <a:r>
              <a:rPr lang="zh-TW" altLang="en-US" sz="1800" dirty="0"/>
              <a:t>乘矩陣乘行向量，等於</a:t>
            </a:r>
            <a:r>
              <a:rPr lang="en-US" sz="1800" dirty="0" err="1"/>
              <a:t>列向量</a:t>
            </a:r>
            <a:r>
              <a:rPr lang="zh-TW" altLang="en-US" sz="1800" dirty="0"/>
              <a:t>乘行向量，得到一個數：</a:t>
            </a:r>
            <a:endParaRPr lang="en-US" sz="1800"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2181C4-2841-3D0F-DA54-6C8901168408}"/>
                  </a:ext>
                </a:extLst>
              </p:cNvPr>
              <p:cNvSpPr txBox="1"/>
              <p:nvPr/>
            </p:nvSpPr>
            <p:spPr bwMode="auto">
              <a:xfrm>
                <a:off x="722738" y="5227044"/>
                <a:ext cx="1992789" cy="810094"/>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1" i="1" smtClean="0">
                              <a:latin typeface="Cambria Math" panose="02040503050406030204" pitchFamily="18" charset="0"/>
                            </a:rPr>
                            <m:t>𝒃</m:t>
                          </m:r>
                        </m:e>
                        <m:sup>
                          <m:r>
                            <m:rPr>
                              <m:sty m:val="p"/>
                            </m:rPr>
                            <a:rPr lang="en-US" sz="1800" b="0" i="0" smtClean="0">
                              <a:latin typeface="Cambria Math" panose="02040503050406030204" pitchFamily="18" charset="0"/>
                              <a:ea typeface="Cambria Math" panose="02040503050406030204" pitchFamily="18" charset="0"/>
                            </a:rPr>
                            <m:t>T</m:t>
                          </m:r>
                        </m:sup>
                      </m:sSup>
                      <m:r>
                        <a:rPr lang="en-US" sz="1800" b="1" i="1" smtClean="0">
                          <a:latin typeface="Cambria Math" panose="02040503050406030204" pitchFamily="18" charset="0"/>
                        </a:rPr>
                        <m:t>𝑺</m:t>
                      </m:r>
                      <m:r>
                        <a:rPr lang="en-US" sz="1800" b="1" i="1" smtClean="0">
                          <a:latin typeface="Cambria Math" panose="02040503050406030204" pitchFamily="18" charset="0"/>
                          <a:ea typeface="Cambria Math" panose="02040503050406030204" pitchFamily="18" charset="0"/>
                        </a:rPr>
                        <m:t>𝒂</m:t>
                      </m:r>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m:t>
                          </m:r>
                        </m:sub>
                        <m:sup>
                          <m:r>
                            <a:rPr lang="en-US" sz="1800" i="1">
                              <a:latin typeface="Cambria Math" panose="02040503050406030204" pitchFamily="18" charset="0"/>
                            </a:rPr>
                            <m:t>2</m:t>
                          </m:r>
                        </m:sup>
                        <m:e>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𝑏</m:t>
                              </m:r>
                            </m:e>
                            <m:sub>
                              <m:r>
                                <a:rPr lang="en-US" sz="1800" i="1">
                                  <a:latin typeface="Cambria Math" panose="02040503050406030204" pitchFamily="18" charset="0"/>
                                  <a:ea typeface="Cambria Math" panose="02040503050406030204" pitchFamily="18" charset="0"/>
                                </a:rPr>
                                <m:t>𝑖</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b="0" i="1" smtClean="0">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𝑗</m:t>
                              </m:r>
                            </m:sub>
                          </m:sSub>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𝑗</m:t>
                              </m:r>
                            </m:sub>
                          </m:sSub>
                        </m:e>
                      </m:nary>
                    </m:oMath>
                  </m:oMathPara>
                </a14:m>
                <a:endParaRPr lang="en-US" sz="1800" b="1" dirty="0"/>
              </a:p>
            </p:txBody>
          </p:sp>
        </mc:Choice>
        <mc:Fallback xmlns="">
          <p:sp>
            <p:nvSpPr>
              <p:cNvPr id="22" name="TextBox 21">
                <a:extLst>
                  <a:ext uri="{FF2B5EF4-FFF2-40B4-BE49-F238E27FC236}">
                    <a16:creationId xmlns:a16="http://schemas.microsoft.com/office/drawing/2014/main" id="{562181C4-2841-3D0F-DA54-6C8901168408}"/>
                  </a:ext>
                </a:extLst>
              </p:cNvPr>
              <p:cNvSpPr txBox="1">
                <a:spLocks noRot="1" noChangeAspect="1" noMove="1" noResize="1" noEditPoints="1" noAdjustHandles="1" noChangeArrowheads="1" noChangeShapeType="1" noTextEdit="1"/>
              </p:cNvSpPr>
              <p:nvPr/>
            </p:nvSpPr>
            <p:spPr bwMode="auto">
              <a:xfrm>
                <a:off x="722738" y="5227044"/>
                <a:ext cx="1992789" cy="810094"/>
              </a:xfrm>
              <a:prstGeom prst="rect">
                <a:avLst/>
              </a:prstGeom>
              <a:blipFill>
                <a:blip r:embed="rId5"/>
                <a:stretch>
                  <a:fillRect l="-2548" t="-106154" r="-1911" b="-161538"/>
                </a:stretch>
              </a:blipFill>
              <a:ln>
                <a:no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FCA5392F-7B2C-FF9B-0F8E-327C7095577D}"/>
              </a:ext>
            </a:extLst>
          </p:cNvPr>
          <p:cNvSpPr txBox="1"/>
          <p:nvPr/>
        </p:nvSpPr>
        <p:spPr bwMode="auto">
          <a:xfrm>
            <a:off x="3055925" y="5351616"/>
            <a:ext cx="18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err="1"/>
              <a:t>Arfken</a:t>
            </a:r>
            <a:r>
              <a:rPr lang="en-US" sz="1800" dirty="0"/>
              <a:t> p96-99</a:t>
            </a:r>
          </a:p>
        </p:txBody>
      </p:sp>
      <p:cxnSp>
        <p:nvCxnSpPr>
          <p:cNvPr id="24" name="Straight Connector 23">
            <a:extLst>
              <a:ext uri="{FF2B5EF4-FFF2-40B4-BE49-F238E27FC236}">
                <a16:creationId xmlns:a16="http://schemas.microsoft.com/office/drawing/2014/main" id="{3A8ECCC9-3DA9-555C-FFC9-1FC2B8B0AA65}"/>
              </a:ext>
            </a:extLst>
          </p:cNvPr>
          <p:cNvCxnSpPr>
            <a:cxnSpLocks/>
          </p:cNvCxnSpPr>
          <p:nvPr/>
        </p:nvCxnSpPr>
        <p:spPr>
          <a:xfrm>
            <a:off x="2546202" y="4415512"/>
            <a:ext cx="1019446" cy="0"/>
          </a:xfrm>
          <a:prstGeom prst="line">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F787F9-33BA-D042-7E08-B7B3EFCA0A6F}"/>
              </a:ext>
            </a:extLst>
          </p:cNvPr>
          <p:cNvCxnSpPr>
            <a:cxnSpLocks/>
          </p:cNvCxnSpPr>
          <p:nvPr/>
        </p:nvCxnSpPr>
        <p:spPr>
          <a:xfrm>
            <a:off x="4057003" y="3758822"/>
            <a:ext cx="0" cy="838318"/>
          </a:xfrm>
          <a:prstGeom prst="line">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58BBC38-C3D5-35AC-6CE5-660D40D776E6}"/>
              </a:ext>
            </a:extLst>
          </p:cNvPr>
          <p:cNvSpPr/>
          <p:nvPr/>
        </p:nvSpPr>
        <p:spPr>
          <a:xfrm>
            <a:off x="4584804" y="963032"/>
            <a:ext cx="1584176" cy="377947"/>
          </a:xfrm>
          <a:prstGeom prst="ellipse">
            <a:avLst/>
          </a:prstGeom>
          <a:ln>
            <a:solidFill>
              <a:srgbClr val="FF0000"/>
            </a:solidFill>
          </a:ln>
        </p:spPr>
        <p:txBody>
          <a:bodyPr wrap="none" rtlCol="0" anchor="ctr">
            <a:spAutoFit/>
          </a:bodyPr>
          <a:lstStyle/>
          <a:p>
            <a:pPr algn="ctr"/>
            <a:endParaRPr lang="en-US" sz="1800" dirty="0">
              <a:latin typeface="Arial" charset="0"/>
            </a:endParaRPr>
          </a:p>
        </p:txBody>
      </p:sp>
      <p:sp>
        <p:nvSpPr>
          <p:cNvPr id="27" name="Oval 26">
            <a:extLst>
              <a:ext uri="{FF2B5EF4-FFF2-40B4-BE49-F238E27FC236}">
                <a16:creationId xmlns:a16="http://schemas.microsoft.com/office/drawing/2014/main" id="{FA29ED9E-47D3-9CEC-4C03-C2EB59FF38EA}"/>
              </a:ext>
            </a:extLst>
          </p:cNvPr>
          <p:cNvSpPr/>
          <p:nvPr/>
        </p:nvSpPr>
        <p:spPr>
          <a:xfrm>
            <a:off x="5063820" y="2819316"/>
            <a:ext cx="1681705" cy="377947"/>
          </a:xfrm>
          <a:prstGeom prst="ellipse">
            <a:avLst/>
          </a:prstGeom>
          <a:ln>
            <a:solidFill>
              <a:srgbClr val="FF0000"/>
            </a:solidFill>
          </a:ln>
        </p:spPr>
        <p:txBody>
          <a:bodyPr wrap="square" rtlCol="0" anchor="ctr">
            <a:spAutoFit/>
          </a:bodyPr>
          <a:lstStyle/>
          <a:p>
            <a:pPr algn="ctr"/>
            <a:endParaRPr lang="en-US" sz="1800" dirty="0">
              <a:latin typeface="Arial" charset="0"/>
            </a:endParaRPr>
          </a:p>
        </p:txBody>
      </p:sp>
      <p:sp>
        <p:nvSpPr>
          <p:cNvPr id="28" name="Oval 27">
            <a:extLst>
              <a:ext uri="{FF2B5EF4-FFF2-40B4-BE49-F238E27FC236}">
                <a16:creationId xmlns:a16="http://schemas.microsoft.com/office/drawing/2014/main" id="{431D55F3-2BF8-D506-CA15-E7ED6786BF20}"/>
              </a:ext>
            </a:extLst>
          </p:cNvPr>
          <p:cNvSpPr/>
          <p:nvPr/>
        </p:nvSpPr>
        <p:spPr>
          <a:xfrm>
            <a:off x="5358814" y="4249288"/>
            <a:ext cx="1584176" cy="377947"/>
          </a:xfrm>
          <a:prstGeom prst="ellipse">
            <a:avLst/>
          </a:prstGeom>
          <a:ln>
            <a:solidFill>
              <a:srgbClr val="FF0000"/>
            </a:solidFill>
          </a:ln>
        </p:spPr>
        <p:txBody>
          <a:bodyPr wrap="none" rtlCol="0" anchor="ctr">
            <a:spAutoFit/>
          </a:bodyPr>
          <a:lstStyle/>
          <a:p>
            <a:pPr algn="ctr"/>
            <a:endParaRPr lang="en-US" sz="1800" dirty="0">
              <a:latin typeface="Arial"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98A4DF-9B25-9B36-83CF-CF36B2B22D3B}"/>
                  </a:ext>
                </a:extLst>
              </p:cNvPr>
              <p:cNvSpPr txBox="1"/>
              <p:nvPr/>
            </p:nvSpPr>
            <p:spPr bwMode="auto">
              <a:xfrm>
                <a:off x="3637854" y="1858174"/>
                <a:ext cx="3305136" cy="276999"/>
              </a:xfrm>
              <a:prstGeom prst="rect">
                <a:avLst/>
              </a:prstGeom>
              <a:solidFill>
                <a:srgbClr val="FFFF99"/>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𝑺</m:t>
                      </m:r>
                      <m:d>
                        <m:dPr>
                          <m:ctrlPr>
                            <a:rPr lang="en-US" sz="1800" b="1"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1</m:t>
                              </m:r>
                            </m:sub>
                          </m:sSub>
                          <m:sSub>
                            <m:sSubPr>
                              <m:ctrlPr>
                                <a:rPr lang="en-US" sz="1800" b="1" i="1">
                                  <a:latin typeface="Cambria Math" panose="02040503050406030204" pitchFamily="18" charset="0"/>
                                </a:rPr>
                              </m:ctrlPr>
                            </m:sSubPr>
                            <m:e>
                              <m:r>
                                <a:rPr lang="en-US" sz="1800" b="1" i="1">
                                  <a:latin typeface="Cambria Math" panose="02040503050406030204" pitchFamily="18" charset="0"/>
                                </a:rPr>
                                <m:t>𝒂</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2</m:t>
                              </m:r>
                            </m:sub>
                          </m:sSub>
                          <m:sSub>
                            <m:sSubPr>
                              <m:ctrlPr>
                                <a:rPr lang="en-US" sz="1800" b="1" i="1">
                                  <a:latin typeface="Cambria Math" panose="02040503050406030204" pitchFamily="18" charset="0"/>
                                </a:rPr>
                              </m:ctrlPr>
                            </m:sSubPr>
                            <m:e>
                              <m:r>
                                <a:rPr lang="en-US" sz="1800" b="1" i="1">
                                  <a:latin typeface="Cambria Math" panose="02040503050406030204" pitchFamily="18" charset="0"/>
                                </a:rPr>
                                <m:t>𝒂</m:t>
                              </m:r>
                            </m:e>
                            <m:sub>
                              <m:r>
                                <a:rPr lang="en-US" sz="1800" i="1">
                                  <a:latin typeface="Cambria Math" panose="02040503050406030204" pitchFamily="18" charset="0"/>
                                </a:rPr>
                                <m:t>2</m:t>
                              </m:r>
                            </m:sub>
                          </m:sSub>
                        </m:e>
                      </m:d>
                      <m:r>
                        <a:rPr lang="en-US" altLang="zh-TW"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1</m:t>
                          </m:r>
                        </m:sub>
                      </m:sSub>
                      <m:r>
                        <a:rPr lang="en-US" sz="1800" b="1" i="1" smtClean="0">
                          <a:latin typeface="Cambria Math" panose="02040503050406030204" pitchFamily="18" charset="0"/>
                        </a:rPr>
                        <m:t>𝑺</m:t>
                      </m:r>
                      <m:sSub>
                        <m:sSubPr>
                          <m:ctrlPr>
                            <a:rPr lang="en-US" sz="1800" b="1" i="1">
                              <a:latin typeface="Cambria Math" panose="02040503050406030204" pitchFamily="18" charset="0"/>
                            </a:rPr>
                          </m:ctrlPr>
                        </m:sSubPr>
                        <m:e>
                          <m:r>
                            <a:rPr lang="en-US" sz="1800" b="1" i="1">
                              <a:latin typeface="Cambria Math" panose="02040503050406030204" pitchFamily="18" charset="0"/>
                            </a:rPr>
                            <m:t>𝒂</m:t>
                          </m:r>
                        </m:e>
                        <m:sub>
                          <m:r>
                            <a:rPr lang="en-US" sz="1800" b="0" i="1">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b="0" i="1" smtClean="0">
                              <a:latin typeface="Cambria Math" panose="02040503050406030204" pitchFamily="18" charset="0"/>
                            </a:rPr>
                            <m:t>2</m:t>
                          </m:r>
                        </m:sub>
                      </m:sSub>
                      <m:r>
                        <a:rPr lang="en-US" sz="1800" b="1" i="1" smtClean="0">
                          <a:latin typeface="Cambria Math" panose="02040503050406030204" pitchFamily="18" charset="0"/>
                        </a:rPr>
                        <m:t>𝑺</m:t>
                      </m:r>
                      <m:sSub>
                        <m:sSubPr>
                          <m:ctrlPr>
                            <a:rPr lang="en-US" sz="1800" b="1" i="1">
                              <a:latin typeface="Cambria Math" panose="02040503050406030204" pitchFamily="18" charset="0"/>
                            </a:rPr>
                          </m:ctrlPr>
                        </m:sSubPr>
                        <m:e>
                          <m:r>
                            <a:rPr lang="en-US" sz="1800" b="1" i="1">
                              <a:latin typeface="Cambria Math" panose="02040503050406030204" pitchFamily="18" charset="0"/>
                            </a:rPr>
                            <m:t>𝒂</m:t>
                          </m:r>
                        </m:e>
                        <m:sub>
                          <m:r>
                            <a:rPr lang="en-US" sz="1800" b="0" i="1" smtClean="0">
                              <a:latin typeface="Cambria Math" panose="02040503050406030204" pitchFamily="18" charset="0"/>
                            </a:rPr>
                            <m:t>2</m:t>
                          </m:r>
                        </m:sub>
                      </m:sSub>
                    </m:oMath>
                  </m:oMathPara>
                </a14:m>
                <a:endParaRPr lang="en-US" sz="1800" dirty="0"/>
              </a:p>
            </p:txBody>
          </p:sp>
        </mc:Choice>
        <mc:Fallback xmlns="">
          <p:sp>
            <p:nvSpPr>
              <p:cNvPr id="7" name="TextBox 6">
                <a:extLst>
                  <a:ext uri="{FF2B5EF4-FFF2-40B4-BE49-F238E27FC236}">
                    <a16:creationId xmlns:a16="http://schemas.microsoft.com/office/drawing/2014/main" id="{3A98A4DF-9B25-9B36-83CF-CF36B2B22D3B}"/>
                  </a:ext>
                </a:extLst>
              </p:cNvPr>
              <p:cNvSpPr txBox="1">
                <a:spLocks noRot="1" noChangeAspect="1" noMove="1" noResize="1" noEditPoints="1" noAdjustHandles="1" noChangeArrowheads="1" noChangeShapeType="1" noTextEdit="1"/>
              </p:cNvSpPr>
              <p:nvPr/>
            </p:nvSpPr>
            <p:spPr bwMode="auto">
              <a:xfrm>
                <a:off x="3637854" y="1858174"/>
                <a:ext cx="3305136" cy="276999"/>
              </a:xfrm>
              <a:prstGeom prst="rect">
                <a:avLst/>
              </a:prstGeom>
              <a:blipFill>
                <a:blip r:embed="rId6"/>
                <a:stretch>
                  <a:fillRect l="-1149" b="-18182"/>
                </a:stretch>
              </a:blipFill>
              <a:ln>
                <a:no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D3BADD37-9575-57A3-2C74-190445DEDF22}"/>
              </a:ext>
            </a:extLst>
          </p:cNvPr>
          <p:cNvSpPr txBox="1"/>
          <p:nvPr/>
        </p:nvSpPr>
        <p:spPr bwMode="auto">
          <a:xfrm>
            <a:off x="679661" y="1812008"/>
            <a:ext cx="3305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err="1"/>
              <a:t>此規則保證此乘積是線性的</a:t>
            </a:r>
            <a:endParaRPr lang="en-US" sz="1800" dirty="0"/>
          </a:p>
        </p:txBody>
      </p:sp>
    </p:spTree>
    <p:extLst>
      <p:ext uri="{BB962C8B-B14F-4D97-AF65-F5344CB8AC3E}">
        <p14:creationId xmlns:p14="http://schemas.microsoft.com/office/powerpoint/2010/main" val="16487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2" grpId="0" animBg="1"/>
      <p:bldP spid="13" grpId="0"/>
      <p:bldP spid="21" grpId="0"/>
      <p:bldP spid="22" grpId="0" animBg="1"/>
      <p:bldP spid="23" grpId="0"/>
      <p:bldP spid="27" grpId="0" animBg="1"/>
      <p:bldP spid="28"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3">
                <a:extLst>
                  <a:ext uri="{FF2B5EF4-FFF2-40B4-BE49-F238E27FC236}">
                    <a16:creationId xmlns:a16="http://schemas.microsoft.com/office/drawing/2014/main" id="{4D608135-60F9-1912-57FA-B1D8355E5D96}"/>
                  </a:ext>
                </a:extLst>
              </p:cNvPr>
              <p:cNvSpPr txBox="1"/>
              <p:nvPr/>
            </p:nvSpPr>
            <p:spPr bwMode="auto">
              <a:xfrm>
                <a:off x="1315388" y="604302"/>
                <a:ext cx="2721258"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altLang="zh-TW" sz="1800" i="1" smtClean="0">
                              <a:latin typeface="Cambria Math" panose="02040503050406030204" pitchFamily="18" charset="0"/>
                            </a:rPr>
                          </m:ctrlPr>
                        </m:fPr>
                        <m:num>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smtClean="0">
                              <a:latin typeface="Cambria Math" panose="02040503050406030204" pitchFamily="18" charset="0"/>
                              <a:ea typeface="Cambria Math" panose="02040503050406030204" pitchFamily="18" charset="0"/>
                            </a:rPr>
                            <m:t>𝜔</m:t>
                          </m:r>
                        </m:e>
                        <m:sup>
                          <m:r>
                            <a:rPr lang="en-US" altLang="zh-TW" sz="1800" b="0" i="1" smtClean="0">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oMath>
                  </m:oMathPara>
                </a14:m>
                <a:endParaRPr kumimoji="1" lang="zh-TW" altLang="en-US" sz="1800" dirty="0"/>
              </a:p>
            </p:txBody>
          </p:sp>
        </mc:Choice>
        <mc:Fallback xmlns="">
          <p:sp>
            <p:nvSpPr>
              <p:cNvPr id="2" name="文字方塊 13">
                <a:extLst>
                  <a:ext uri="{FF2B5EF4-FFF2-40B4-BE49-F238E27FC236}">
                    <a16:creationId xmlns:a16="http://schemas.microsoft.com/office/drawing/2014/main" id="{4D608135-60F9-1912-57FA-B1D8355E5D96}"/>
                  </a:ext>
                </a:extLst>
              </p:cNvPr>
              <p:cNvSpPr txBox="1">
                <a:spLocks noRot="1" noChangeAspect="1" noMove="1" noResize="1" noEditPoints="1" noAdjustHandles="1" noChangeArrowheads="1" noChangeShapeType="1" noTextEdit="1"/>
              </p:cNvSpPr>
              <p:nvPr/>
            </p:nvSpPr>
            <p:spPr bwMode="auto">
              <a:xfrm>
                <a:off x="1315388" y="604302"/>
                <a:ext cx="2721258" cy="571247"/>
              </a:xfrm>
              <a:prstGeom prst="rect">
                <a:avLst/>
              </a:prstGeom>
              <a:blipFill>
                <a:blip r:embed="rId2"/>
                <a:stretch>
                  <a:fillRect l="-1395" t="-2174" r="-465"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字方塊 13">
                <a:extLst>
                  <a:ext uri="{FF2B5EF4-FFF2-40B4-BE49-F238E27FC236}">
                    <a16:creationId xmlns:a16="http://schemas.microsoft.com/office/drawing/2014/main" id="{EC0AE221-A515-4A35-F691-E5570C894129}"/>
                  </a:ext>
                </a:extLst>
              </p:cNvPr>
              <p:cNvSpPr txBox="1"/>
              <p:nvPr/>
            </p:nvSpPr>
            <p:spPr bwMode="auto">
              <a:xfrm>
                <a:off x="1307405" y="1301548"/>
                <a:ext cx="2948821"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f>
                        <m:fPr>
                          <m:ctrlPr>
                            <a:rPr lang="en-US" altLang="zh-TW" sz="180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oMath>
                  </m:oMathPara>
                </a14:m>
                <a:endParaRPr kumimoji="1" lang="zh-TW" altLang="en-US" sz="1800" dirty="0"/>
              </a:p>
            </p:txBody>
          </p:sp>
        </mc:Choice>
        <mc:Fallback xmlns="">
          <p:sp>
            <p:nvSpPr>
              <p:cNvPr id="3" name="文字方塊 13">
                <a:extLst>
                  <a:ext uri="{FF2B5EF4-FFF2-40B4-BE49-F238E27FC236}">
                    <a16:creationId xmlns:a16="http://schemas.microsoft.com/office/drawing/2014/main" id="{EC0AE221-A515-4A35-F691-E5570C894129}"/>
                  </a:ext>
                </a:extLst>
              </p:cNvPr>
              <p:cNvSpPr txBox="1">
                <a:spLocks noRot="1" noChangeAspect="1" noMove="1" noResize="1" noEditPoints="1" noAdjustHandles="1" noChangeArrowheads="1" noChangeShapeType="1" noTextEdit="1"/>
              </p:cNvSpPr>
              <p:nvPr/>
            </p:nvSpPr>
            <p:spPr bwMode="auto">
              <a:xfrm>
                <a:off x="1307405" y="1301548"/>
                <a:ext cx="2948821" cy="571247"/>
              </a:xfrm>
              <a:prstGeom prst="rect">
                <a:avLst/>
              </a:prstGeom>
              <a:blipFill>
                <a:blip r:embed="rId3"/>
                <a:stretch>
                  <a:fillRect t="-2174"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矩形 14">
                <a:extLst>
                  <a:ext uri="{FF2B5EF4-FFF2-40B4-BE49-F238E27FC236}">
                    <a16:creationId xmlns:a16="http://schemas.microsoft.com/office/drawing/2014/main" id="{FE7AB845-35E0-5ACE-9349-6980B83DC9BA}"/>
                  </a:ext>
                </a:extLst>
              </p:cNvPr>
              <p:cNvSpPr>
                <a:spLocks noChangeArrowheads="1"/>
              </p:cNvSpPr>
              <p:nvPr/>
            </p:nvSpPr>
            <p:spPr bwMode="auto">
              <a:xfrm>
                <a:off x="1259632" y="1998795"/>
                <a:ext cx="667964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solidFill>
                      <a:srgbClr val="FF0000"/>
                    </a:solidFill>
                  </a:rPr>
                  <a:t>微分方程組被轉化為</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𝑎</m:t>
                        </m:r>
                      </m:e>
                      <m:sub>
                        <m:r>
                          <a:rPr lang="en-US" altLang="zh-TW" sz="1800" i="1">
                            <a:solidFill>
                              <a:srgbClr val="FF0000"/>
                            </a:solidFill>
                            <a:latin typeface="Cambria Math" panose="02040503050406030204" pitchFamily="18" charset="0"/>
                          </a:rPr>
                          <m:t>1</m:t>
                        </m:r>
                      </m:sub>
                    </m:sSub>
                    <m:r>
                      <a:rPr lang="en-US" altLang="zh-TW" sz="1800" i="1">
                        <a:solidFill>
                          <a:srgbClr val="FF0000"/>
                        </a:solidFill>
                        <a:latin typeface="Cambria Math" panose="02040503050406030204" pitchFamily="18" charset="0"/>
                      </a:rPr>
                      <m:t>,</m:t>
                    </m:r>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𝑎</m:t>
                        </m:r>
                      </m:e>
                      <m:sub>
                        <m:r>
                          <a:rPr lang="en-US" altLang="zh-TW" sz="1800" i="1">
                            <a:solidFill>
                              <a:srgbClr val="FF0000"/>
                            </a:solidFill>
                            <a:latin typeface="Cambria Math" panose="02040503050406030204" pitchFamily="18" charset="0"/>
                          </a:rPr>
                          <m:t>2</m:t>
                        </m:r>
                      </m:sub>
                    </m:sSub>
                  </m:oMath>
                </a14:m>
                <a:r>
                  <a:rPr lang="zh-TW" altLang="en-US" sz="1800" dirty="0">
                    <a:solidFill>
                      <a:srgbClr val="FF0000"/>
                    </a:solidFill>
                  </a:rPr>
                  <a:t>的一次代數方程組以及一個未知數</a:t>
                </a:r>
                <a14:m>
                  <m:oMath xmlns:m="http://schemas.openxmlformats.org/officeDocument/2006/math">
                    <m:r>
                      <a:rPr lang="zh-TW" altLang="en-US" sz="1800" i="1" smtClean="0">
                        <a:solidFill>
                          <a:srgbClr val="FF0000"/>
                        </a:solidFill>
                        <a:latin typeface="Cambria Math" panose="02040503050406030204" pitchFamily="18" charset="0"/>
                      </a:rPr>
                      <m:t>𝜔</m:t>
                    </m:r>
                  </m:oMath>
                </a14:m>
                <a:r>
                  <a:rPr lang="zh-TW" altLang="en-US" sz="1800" dirty="0">
                    <a:solidFill>
                      <a:srgbClr val="FF0000"/>
                    </a:solidFill>
                  </a:rPr>
                  <a:t>。</a:t>
                </a:r>
              </a:p>
            </p:txBody>
          </p:sp>
        </mc:Choice>
        <mc:Fallback xmlns="">
          <p:sp>
            <p:nvSpPr>
              <p:cNvPr id="4" name="矩形 14">
                <a:extLst>
                  <a:ext uri="{FF2B5EF4-FFF2-40B4-BE49-F238E27FC236}">
                    <a16:creationId xmlns:a16="http://schemas.microsoft.com/office/drawing/2014/main" id="{FE7AB845-35E0-5ACE-9349-6980B83DC9BA}"/>
                  </a:ext>
                </a:extLst>
              </p:cNvPr>
              <p:cNvSpPr>
                <a:spLocks noRot="1" noChangeAspect="1" noMove="1" noResize="1" noEditPoints="1" noAdjustHandles="1" noChangeArrowheads="1" noChangeShapeType="1" noTextEdit="1"/>
              </p:cNvSpPr>
              <p:nvPr/>
            </p:nvSpPr>
            <p:spPr bwMode="auto">
              <a:xfrm>
                <a:off x="1259632" y="1998795"/>
                <a:ext cx="6679649" cy="369332"/>
              </a:xfrm>
              <a:prstGeom prst="rect">
                <a:avLst/>
              </a:prstGeom>
              <a:blipFill>
                <a:blip r:embed="rId4"/>
                <a:stretch>
                  <a:fillRect l="-760"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TextBox 4">
            <a:extLst>
              <a:ext uri="{FF2B5EF4-FFF2-40B4-BE49-F238E27FC236}">
                <a16:creationId xmlns:a16="http://schemas.microsoft.com/office/drawing/2014/main" id="{57DF9907-D765-57DC-FAF1-42A96EAD26E4}"/>
              </a:ext>
            </a:extLst>
          </p:cNvPr>
          <p:cNvSpPr txBox="1"/>
          <p:nvPr/>
        </p:nvSpPr>
        <p:spPr bwMode="auto">
          <a:xfrm>
            <a:off x="1259632" y="3861048"/>
            <a:ext cx="7306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err="1"/>
              <a:t>因為右式為零，此方程組只有在行列式為零時才有解</a:t>
            </a:r>
            <a:r>
              <a:rPr lang="en-US" sz="1800" dirty="0"/>
              <a:t>：</a:t>
            </a:r>
          </a:p>
        </p:txBody>
      </p:sp>
      <mc:AlternateContent xmlns:mc="http://schemas.openxmlformats.org/markup-compatibility/2006" xmlns:a14="http://schemas.microsoft.com/office/drawing/2010/main">
        <mc:Choice Requires="a14">
          <p:sp>
            <p:nvSpPr>
              <p:cNvPr id="6" name="文字方塊 13">
                <a:extLst>
                  <a:ext uri="{FF2B5EF4-FFF2-40B4-BE49-F238E27FC236}">
                    <a16:creationId xmlns:a16="http://schemas.microsoft.com/office/drawing/2014/main" id="{F7B358DD-870A-DEA1-F3E4-363B325D0038}"/>
                  </a:ext>
                </a:extLst>
              </p:cNvPr>
              <p:cNvSpPr txBox="1"/>
              <p:nvPr/>
            </p:nvSpPr>
            <p:spPr bwMode="auto">
              <a:xfrm>
                <a:off x="1336669" y="2480341"/>
                <a:ext cx="3123099"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d>
                        <m:dPr>
                          <m:ctrlPr>
                            <a:rPr lang="en-US" altLang="zh-TW" sz="1800" i="1" smtClean="0">
                              <a:latin typeface="Cambria Math" panose="02040503050406030204" pitchFamily="18" charset="0"/>
                            </a:rPr>
                          </m:ctrlPr>
                        </m:dPr>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r>
                            <a:rPr lang="en-US" altLang="zh-TW"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6" name="文字方塊 13">
                <a:extLst>
                  <a:ext uri="{FF2B5EF4-FFF2-40B4-BE49-F238E27FC236}">
                    <a16:creationId xmlns:a16="http://schemas.microsoft.com/office/drawing/2014/main" id="{F7B358DD-870A-DEA1-F3E4-363B325D0038}"/>
                  </a:ext>
                </a:extLst>
              </p:cNvPr>
              <p:cNvSpPr txBox="1">
                <a:spLocks noRot="1" noChangeAspect="1" noMove="1" noResize="1" noEditPoints="1" noAdjustHandles="1" noChangeArrowheads="1" noChangeShapeType="1" noTextEdit="1"/>
              </p:cNvSpPr>
              <p:nvPr/>
            </p:nvSpPr>
            <p:spPr bwMode="auto">
              <a:xfrm>
                <a:off x="1336669" y="2480341"/>
                <a:ext cx="3123099" cy="571247"/>
              </a:xfrm>
              <a:prstGeom prst="rect">
                <a:avLst/>
              </a:prstGeom>
              <a:blipFill>
                <a:blip r:embed="rId5"/>
                <a:stretch>
                  <a:fillRect t="-2174" r="-810"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字方塊 13">
                <a:extLst>
                  <a:ext uri="{FF2B5EF4-FFF2-40B4-BE49-F238E27FC236}">
                    <a16:creationId xmlns:a16="http://schemas.microsoft.com/office/drawing/2014/main" id="{1C104995-083E-5757-F4E8-3CC494633CA9}"/>
                  </a:ext>
                </a:extLst>
              </p:cNvPr>
              <p:cNvSpPr txBox="1"/>
              <p:nvPr/>
            </p:nvSpPr>
            <p:spPr bwMode="auto">
              <a:xfrm>
                <a:off x="1328686" y="3177587"/>
                <a:ext cx="3345339" cy="571247"/>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f>
                        <m:fPr>
                          <m:ctrlPr>
                            <a:rPr lang="en-US" altLang="zh-TW" sz="1800" i="1" smtClean="0">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d>
                        <m:dPr>
                          <m:ctrlPr>
                            <a:rPr lang="en-US" altLang="zh-TW" sz="1800" i="1" smtClean="0">
                              <a:latin typeface="Cambria Math" panose="02040503050406030204" pitchFamily="18" charset="0"/>
                            </a:rPr>
                          </m:ctrlPr>
                        </m:dPr>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r>
                            <a:rPr lang="en-US" altLang="zh-TW"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7" name="文字方塊 13">
                <a:extLst>
                  <a:ext uri="{FF2B5EF4-FFF2-40B4-BE49-F238E27FC236}">
                    <a16:creationId xmlns:a16="http://schemas.microsoft.com/office/drawing/2014/main" id="{1C104995-083E-5757-F4E8-3CC494633CA9}"/>
                  </a:ext>
                </a:extLst>
              </p:cNvPr>
              <p:cNvSpPr txBox="1">
                <a:spLocks noRot="1" noChangeAspect="1" noMove="1" noResize="1" noEditPoints="1" noAdjustHandles="1" noChangeArrowheads="1" noChangeShapeType="1" noTextEdit="1"/>
              </p:cNvSpPr>
              <p:nvPr/>
            </p:nvSpPr>
            <p:spPr bwMode="auto">
              <a:xfrm>
                <a:off x="1328686" y="3177587"/>
                <a:ext cx="3345339" cy="571247"/>
              </a:xfrm>
              <a:prstGeom prst="rect">
                <a:avLst/>
              </a:prstGeom>
              <a:blipFill>
                <a:blip r:embed="rId6"/>
                <a:stretch>
                  <a:fillRect t="-2174" r="-755"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字方塊 13">
                <a:extLst>
                  <a:ext uri="{FF2B5EF4-FFF2-40B4-BE49-F238E27FC236}">
                    <a16:creationId xmlns:a16="http://schemas.microsoft.com/office/drawing/2014/main" id="{5675B9A2-9D65-9991-16F4-0A9405873AF7}"/>
                  </a:ext>
                </a:extLst>
              </p:cNvPr>
              <p:cNvSpPr txBox="1"/>
              <p:nvPr/>
            </p:nvSpPr>
            <p:spPr bwMode="auto">
              <a:xfrm>
                <a:off x="1336669" y="4387327"/>
                <a:ext cx="3469604" cy="1182311"/>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d>
                        <m:dPr>
                          <m:begChr m:val="|"/>
                          <m:endChr m:val="|"/>
                          <m:ctrlPr>
                            <a:rPr lang="en-US" altLang="zh-TW" sz="1800" i="1" smtClean="0">
                              <a:latin typeface="Cambria Math" panose="02040503050406030204" pitchFamily="18" charset="0"/>
                            </a:rPr>
                          </m:ctrlPr>
                        </m:dPr>
                        <m:e>
                          <m:m>
                            <m:mPr>
                              <m:mcs>
                                <m:mc>
                                  <m:mcPr>
                                    <m:count m:val="2"/>
                                    <m:mcJc m:val="center"/>
                                  </m:mcPr>
                                </m:mc>
                              </m:mcs>
                              <m:ctrlPr>
                                <a:rPr lang="en-US" altLang="zh-TW" sz="1800" i="1" smtClean="0">
                                  <a:latin typeface="Cambria Math" panose="02040503050406030204" pitchFamily="18" charset="0"/>
                                </a:rPr>
                              </m:ctrlPr>
                            </m:mPr>
                            <m:mr>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r>
                                  <a:rPr lang="en-US" altLang="zh-TW" sz="1800" i="1">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e>
                              <m:e>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1</m:t>
                                        </m:r>
                                      </m:sub>
                                    </m:sSub>
                                  </m:den>
                                </m:f>
                              </m:e>
                            </m:mr>
                            <m:mr>
                              <m:e>
                                <m:r>
                                  <a:rPr lang="en-US" altLang="zh-TW" sz="1800" b="0" i="1" smtClean="0">
                                    <a:latin typeface="Cambria Math" panose="02040503050406030204" pitchFamily="18" charset="0"/>
                                  </a:rPr>
                                  <m:t>−</m:t>
                                </m:r>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e>
                              <m:e>
                                <m:f>
                                  <m:fPr>
                                    <m:ctrlPr>
                                      <a:rPr lang="en-US" altLang="zh-TW" sz="1800" i="1">
                                        <a:latin typeface="Cambria Math" panose="02040503050406030204" pitchFamily="18" charset="0"/>
                                      </a:rPr>
                                    </m:ctrlPr>
                                  </m:fPr>
                                  <m:num>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2</m:t>
                                        </m:r>
                                      </m:sub>
                                    </m:sSub>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𝑘</m:t>
                                        </m:r>
                                      </m:e>
                                      <m:sub>
                                        <m:r>
                                          <a:rPr lang="en-US" altLang="zh-TW" sz="1800" i="1">
                                            <a:latin typeface="Cambria Math" panose="02040503050406030204" pitchFamily="18" charset="0"/>
                                          </a:rPr>
                                          <m:t>3</m:t>
                                        </m:r>
                                      </m:sub>
                                    </m:sSub>
                                  </m:num>
                                  <m:den>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2</m:t>
                                        </m:r>
                                      </m:sub>
                                    </m:sSub>
                                  </m:den>
                                </m:f>
                                <m:r>
                                  <a:rPr lang="en-US" altLang="zh-TW" sz="1800" i="1">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e>
                            </m:mr>
                          </m:m>
                        </m:e>
                      </m:d>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10" name="文字方塊 13">
                <a:extLst>
                  <a:ext uri="{FF2B5EF4-FFF2-40B4-BE49-F238E27FC236}">
                    <a16:creationId xmlns:a16="http://schemas.microsoft.com/office/drawing/2014/main" id="{5675B9A2-9D65-9991-16F4-0A9405873AF7}"/>
                  </a:ext>
                </a:extLst>
              </p:cNvPr>
              <p:cNvSpPr txBox="1">
                <a:spLocks noRot="1" noChangeAspect="1" noMove="1" noResize="1" noEditPoints="1" noAdjustHandles="1" noChangeArrowheads="1" noChangeShapeType="1" noTextEdit="1"/>
              </p:cNvSpPr>
              <p:nvPr/>
            </p:nvSpPr>
            <p:spPr bwMode="auto">
              <a:xfrm>
                <a:off x="1336669" y="4387327"/>
                <a:ext cx="3469604" cy="1182311"/>
              </a:xfrm>
              <a:prstGeom prst="rect">
                <a:avLst/>
              </a:prstGeom>
              <a:blipFill>
                <a:blip r:embed="rId7"/>
                <a:stretch>
                  <a:fillRect r="-1095" b="-425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8D0D67-E81F-CAED-744E-97BDD41D5225}"/>
                  </a:ext>
                </a:extLst>
              </p:cNvPr>
              <p:cNvSpPr txBox="1"/>
              <p:nvPr/>
            </p:nvSpPr>
            <p:spPr bwMode="auto">
              <a:xfrm>
                <a:off x="1336669" y="5723301"/>
                <a:ext cx="660261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TW" altLang="en-US" sz="1800" dirty="0">
                    <a:solidFill>
                      <a:srgbClr val="FF0000"/>
                    </a:solidFill>
                  </a:rPr>
                  <a:t>未知數</a:t>
                </a:r>
                <a14:m>
                  <m:oMath xmlns:m="http://schemas.openxmlformats.org/officeDocument/2006/math">
                    <m:sSup>
                      <m:sSupPr>
                        <m:ctrlPr>
                          <a:rPr lang="en-US" altLang="zh-TW" sz="1800" i="1" smtClean="0">
                            <a:solidFill>
                              <a:srgbClr val="FF0000"/>
                            </a:solidFill>
                            <a:latin typeface="Cambria Math" panose="02040503050406030204" pitchFamily="18" charset="0"/>
                            <a:ea typeface="Cambria Math"/>
                          </a:rPr>
                        </m:ctrlPr>
                      </m:sSupPr>
                      <m:e>
                        <m:r>
                          <a:rPr lang="en-US" altLang="zh-TW" sz="1800" i="1">
                            <a:solidFill>
                              <a:srgbClr val="FF0000"/>
                            </a:solidFill>
                            <a:latin typeface="Cambria Math" panose="02040503050406030204" pitchFamily="18" charset="0"/>
                            <a:ea typeface="Cambria Math" panose="02040503050406030204" pitchFamily="18" charset="0"/>
                          </a:rPr>
                          <m:t>𝜔</m:t>
                        </m:r>
                      </m:e>
                      <m:sup>
                        <m:r>
                          <a:rPr lang="en-US" altLang="zh-TW" sz="1800" i="1">
                            <a:solidFill>
                              <a:srgbClr val="FF0000"/>
                            </a:solidFill>
                            <a:latin typeface="Cambria Math" panose="02040503050406030204" pitchFamily="18" charset="0"/>
                            <a:ea typeface="Cambria Math"/>
                          </a:rPr>
                          <m:t>2</m:t>
                        </m:r>
                      </m:sup>
                    </m:sSup>
                    <m:r>
                      <a:rPr lang="zh-TW" altLang="en-US" sz="1800" i="1">
                        <a:solidFill>
                          <a:srgbClr val="FF0000"/>
                        </a:solidFill>
                        <a:latin typeface="Cambria Math" panose="02040503050406030204" pitchFamily="18" charset="0"/>
                      </a:rPr>
                      <m:t>應該只有</m:t>
                    </m:r>
                  </m:oMath>
                </a14:m>
                <a:r>
                  <a:rPr lang="en-US" sz="1800" dirty="0" err="1">
                    <a:solidFill>
                      <a:srgbClr val="FF0000"/>
                    </a:solidFill>
                  </a:rPr>
                  <a:t>兩個解！這其實就是本徵值</a:t>
                </a:r>
                <a:r>
                  <a:rPr lang="en-US" sz="1800" dirty="0">
                    <a:solidFill>
                      <a:srgbClr val="FF0000"/>
                    </a:solidFill>
                  </a:rPr>
                  <a:t>！</a:t>
                </a:r>
              </a:p>
            </p:txBody>
          </p:sp>
        </mc:Choice>
        <mc:Fallback xmlns="">
          <p:sp>
            <p:nvSpPr>
              <p:cNvPr id="12" name="TextBox 11">
                <a:extLst>
                  <a:ext uri="{FF2B5EF4-FFF2-40B4-BE49-F238E27FC236}">
                    <a16:creationId xmlns:a16="http://schemas.microsoft.com/office/drawing/2014/main" id="{1B8D0D67-E81F-CAED-744E-97BDD41D5225}"/>
                  </a:ext>
                </a:extLst>
              </p:cNvPr>
              <p:cNvSpPr txBox="1">
                <a:spLocks noRot="1" noChangeAspect="1" noMove="1" noResize="1" noEditPoints="1" noAdjustHandles="1" noChangeArrowheads="1" noChangeShapeType="1" noTextEdit="1"/>
              </p:cNvSpPr>
              <p:nvPr/>
            </p:nvSpPr>
            <p:spPr bwMode="auto">
              <a:xfrm>
                <a:off x="1336669" y="5723301"/>
                <a:ext cx="6602612" cy="369332"/>
              </a:xfrm>
              <a:prstGeom prst="rect">
                <a:avLst/>
              </a:prstGeom>
              <a:blipFill>
                <a:blip r:embed="rId8"/>
                <a:stretch>
                  <a:fillRect l="-769"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8745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xit" presetSubtype="0" fill="hold" grpId="1"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1" presetClass="exit"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1" presetClass="exit" presetSubtype="0" fill="hold" grpId="1" nodeType="withEffect">
                                  <p:stCondLst>
                                    <p:cond delay="0"/>
                                  </p:stCondLst>
                                  <p:childTnLst>
                                    <p:set>
                                      <p:cBhvr>
                                        <p:cTn id="39" dur="1" fill="hold">
                                          <p:stCondLst>
                                            <p:cond delay="0"/>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1" presetClass="exit"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animBg="1"/>
      <p:bldP spid="6" grpId="1" animBg="1"/>
      <p:bldP spid="7" grpId="0" animBg="1"/>
      <p:bldP spid="7"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D4CF-A4B3-8695-9F0D-E839F39A3EF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14">
                <a:extLst>
                  <a:ext uri="{FF2B5EF4-FFF2-40B4-BE49-F238E27FC236}">
                    <a16:creationId xmlns:a16="http://schemas.microsoft.com/office/drawing/2014/main" id="{5C33E0A6-BCFC-0787-60AC-2B365A3719F2}"/>
                  </a:ext>
                </a:extLst>
              </p:cNvPr>
              <p:cNvSpPr>
                <a:spLocks noChangeArrowheads="1"/>
              </p:cNvSpPr>
              <p:nvPr/>
            </p:nvSpPr>
            <p:spPr bwMode="auto">
              <a:xfrm>
                <a:off x="863766" y="5060881"/>
                <a:ext cx="6046207"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solidFill>
                      <a:srgbClr val="FF0000"/>
                    </a:solidFill>
                  </a:rPr>
                  <a:t>這個</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𝑎</m:t>
                        </m:r>
                      </m:e>
                      <m:sub>
                        <m:r>
                          <a:rPr lang="en-US" altLang="zh-TW" sz="1800" i="1">
                            <a:solidFill>
                              <a:srgbClr val="FF0000"/>
                            </a:solidFill>
                            <a:latin typeface="Cambria Math" panose="02040503050406030204" pitchFamily="18" charset="0"/>
                          </a:rPr>
                          <m:t>1</m:t>
                        </m:r>
                      </m:sub>
                    </m:sSub>
                    <m:r>
                      <a:rPr lang="en-US" altLang="zh-TW" sz="1800" i="1">
                        <a:solidFill>
                          <a:srgbClr val="FF0000"/>
                        </a:solidFill>
                        <a:latin typeface="Cambria Math" panose="02040503050406030204" pitchFamily="18" charset="0"/>
                      </a:rPr>
                      <m:t>,</m:t>
                    </m:r>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𝑎</m:t>
                        </m:r>
                      </m:e>
                      <m:sub>
                        <m:r>
                          <a:rPr lang="en-US" altLang="zh-TW" sz="1800" i="1">
                            <a:solidFill>
                              <a:srgbClr val="FF0000"/>
                            </a:solidFill>
                            <a:latin typeface="Cambria Math" panose="02040503050406030204" pitchFamily="18" charset="0"/>
                          </a:rPr>
                          <m:t>2</m:t>
                        </m:r>
                      </m:sub>
                    </m:sSub>
                  </m:oMath>
                </a14:m>
                <a:r>
                  <a:rPr lang="zh-TW" altLang="en-US" sz="1800" dirty="0">
                    <a:solidFill>
                      <a:srgbClr val="FF0000"/>
                    </a:solidFill>
                  </a:rPr>
                  <a:t>的一次代數方程組也可以以矩陣及行向量表示：</a:t>
                </a:r>
              </a:p>
            </p:txBody>
          </p:sp>
        </mc:Choice>
        <mc:Fallback xmlns="">
          <p:sp>
            <p:nvSpPr>
              <p:cNvPr id="4" name="矩形 14">
                <a:extLst>
                  <a:ext uri="{FF2B5EF4-FFF2-40B4-BE49-F238E27FC236}">
                    <a16:creationId xmlns:a16="http://schemas.microsoft.com/office/drawing/2014/main" id="{5C33E0A6-BCFC-0787-60AC-2B365A3719F2}"/>
                  </a:ext>
                </a:extLst>
              </p:cNvPr>
              <p:cNvSpPr>
                <a:spLocks noRot="1" noChangeAspect="1" noMove="1" noResize="1" noEditPoints="1" noAdjustHandles="1" noChangeArrowheads="1" noChangeShapeType="1" noTextEdit="1"/>
              </p:cNvSpPr>
              <p:nvPr/>
            </p:nvSpPr>
            <p:spPr bwMode="auto">
              <a:xfrm>
                <a:off x="863766" y="5060881"/>
                <a:ext cx="6046207" cy="369332"/>
              </a:xfrm>
              <a:prstGeom prst="rect">
                <a:avLst/>
              </a:prstGeom>
              <a:blipFill>
                <a:blip r:embed="rId2"/>
                <a:stretch>
                  <a:fillRect l="-1048"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33E40-CD6F-3964-9E36-006B7258ABDE}"/>
                  </a:ext>
                </a:extLst>
              </p:cNvPr>
              <p:cNvSpPr txBox="1"/>
              <p:nvPr/>
            </p:nvSpPr>
            <p:spPr bwMode="auto">
              <a:xfrm>
                <a:off x="4203590" y="5642321"/>
                <a:ext cx="1235338" cy="276999"/>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altLang="zh-TW" sz="1800" b="1" i="1" smtClean="0">
                          <a:latin typeface="Cambria Math" panose="02040503050406030204" pitchFamily="18" charset="0"/>
                          <a:ea typeface="Cambria Math"/>
                        </a:rPr>
                        <m:t>𝒂</m:t>
                      </m:r>
                    </m:oMath>
                  </m:oMathPara>
                </a14:m>
                <a:endParaRPr lang="en-US" sz="1800" b="1" dirty="0"/>
              </a:p>
            </p:txBody>
          </p:sp>
        </mc:Choice>
        <mc:Fallback xmlns="">
          <p:sp>
            <p:nvSpPr>
              <p:cNvPr id="15" name="TextBox 14">
                <a:extLst>
                  <a:ext uri="{FF2B5EF4-FFF2-40B4-BE49-F238E27FC236}">
                    <a16:creationId xmlns:a16="http://schemas.microsoft.com/office/drawing/2014/main" id="{10F33E40-CD6F-3964-9E36-006B7258ABDE}"/>
                  </a:ext>
                </a:extLst>
              </p:cNvPr>
              <p:cNvSpPr txBox="1">
                <a:spLocks noRot="1" noChangeAspect="1" noMove="1" noResize="1" noEditPoints="1" noAdjustHandles="1" noChangeArrowheads="1" noChangeShapeType="1" noTextEdit="1"/>
              </p:cNvSpPr>
              <p:nvPr/>
            </p:nvSpPr>
            <p:spPr bwMode="auto">
              <a:xfrm>
                <a:off x="4203590" y="5642321"/>
                <a:ext cx="1235338" cy="276999"/>
              </a:xfrm>
              <a:prstGeom prst="rect">
                <a:avLst/>
              </a:prstGeom>
              <a:blipFill>
                <a:blip r:embed="rId3"/>
                <a:stretch>
                  <a:fillRect l="-5102" t="-4348" r="-2041" b="-43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02D2527-6E0B-3264-4537-3B0B413DEB9E}"/>
                  </a:ext>
                </a:extLst>
              </p:cNvPr>
              <p:cNvSpPr txBox="1"/>
              <p:nvPr/>
            </p:nvSpPr>
            <p:spPr bwMode="auto">
              <a:xfrm>
                <a:off x="5660465" y="5559904"/>
                <a:ext cx="963662"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𝒂</m:t>
                      </m:r>
                      <m:r>
                        <a:rPr lang="en-US" sz="1800" i="1">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2</m:t>
                                    </m:r>
                                  </m:sub>
                                </m:sSub>
                              </m:e>
                            </m:mr>
                          </m:m>
                        </m:e>
                      </m:d>
                    </m:oMath>
                  </m:oMathPara>
                </a14:m>
                <a:endParaRPr lang="en-US" sz="1800" b="1" dirty="0"/>
              </a:p>
            </p:txBody>
          </p:sp>
        </mc:Choice>
        <mc:Fallback xmlns="">
          <p:sp>
            <p:nvSpPr>
              <p:cNvPr id="18" name="TextBox 17">
                <a:extLst>
                  <a:ext uri="{FF2B5EF4-FFF2-40B4-BE49-F238E27FC236}">
                    <a16:creationId xmlns:a16="http://schemas.microsoft.com/office/drawing/2014/main" id="{102D2527-6E0B-3264-4537-3B0B413DEB9E}"/>
                  </a:ext>
                </a:extLst>
              </p:cNvPr>
              <p:cNvSpPr txBox="1">
                <a:spLocks noRot="1" noChangeAspect="1" noMove="1" noResize="1" noEditPoints="1" noAdjustHandles="1" noChangeArrowheads="1" noChangeShapeType="1" noTextEdit="1"/>
              </p:cNvSpPr>
              <p:nvPr/>
            </p:nvSpPr>
            <p:spPr bwMode="auto">
              <a:xfrm>
                <a:off x="5660465" y="5559904"/>
                <a:ext cx="963662" cy="461217"/>
              </a:xfrm>
              <a:prstGeom prst="rect">
                <a:avLst/>
              </a:prstGeom>
              <a:blipFill>
                <a:blip r:embed="rId4"/>
                <a:stretch>
                  <a:fillRect l="-2597" b="-78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26183E-3348-7E53-69AB-EC5AEDE6BFA4}"/>
                  </a:ext>
                </a:extLst>
              </p:cNvPr>
              <p:cNvSpPr txBox="1"/>
              <p:nvPr/>
            </p:nvSpPr>
            <p:spPr bwMode="auto">
              <a:xfrm>
                <a:off x="863766" y="6118834"/>
                <a:ext cx="5726286" cy="369332"/>
              </a:xfrm>
              <a:prstGeom prst="rect">
                <a:avLst/>
              </a:prstGeom>
              <a:noFill/>
              <a:ln w="9525">
                <a:noFill/>
                <a:miter lim="800000"/>
                <a:headEnd/>
                <a:tailEnd/>
              </a:ln>
            </p:spPr>
            <p:txBody>
              <a:bodyPr wrap="square">
                <a:spAutoFit/>
              </a:bodyPr>
              <a:lstStyle/>
              <a:p>
                <a:r>
                  <a:rPr lang="en-US" sz="1800" dirty="0">
                    <a:solidFill>
                      <a:srgbClr val="FF0000"/>
                    </a:solidFill>
                  </a:rPr>
                  <a:t>這稱為矩陣</a:t>
                </a:r>
                <a14:m>
                  <m:oMath xmlns:m="http://schemas.openxmlformats.org/officeDocument/2006/math">
                    <m:r>
                      <a:rPr lang="en-US" sz="1800" b="1" i="1">
                        <a:solidFill>
                          <a:srgbClr val="FF0000"/>
                        </a:solidFill>
                        <a:latin typeface="Cambria Math" panose="02040503050406030204" pitchFamily="18" charset="0"/>
                      </a:rPr>
                      <m:t>𝑨</m:t>
                    </m:r>
                  </m:oMath>
                </a14:m>
                <a:r>
                  <a:rPr lang="en-US" sz="1800" dirty="0" err="1">
                    <a:solidFill>
                      <a:srgbClr val="FF0000"/>
                    </a:solidFill>
                  </a:rPr>
                  <a:t>的本徵值</a:t>
                </a:r>
                <a14:m>
                  <m:oMath xmlns:m="http://schemas.openxmlformats.org/officeDocument/2006/math">
                    <m:r>
                      <a:rPr lang="en-US" sz="1800" i="1" dirty="0" smtClean="0">
                        <a:solidFill>
                          <a:srgbClr val="FF0000"/>
                        </a:solidFill>
                        <a:latin typeface="Cambria Math" panose="02040503050406030204" pitchFamily="18" charset="0"/>
                        <a:ea typeface="Cambria Math" panose="02040503050406030204" pitchFamily="18" charset="0"/>
                      </a:rPr>
                      <m:t>𝜔</m:t>
                    </m:r>
                  </m:oMath>
                </a14:m>
                <a:r>
                  <a:rPr lang="en-US" sz="1800" dirty="0" err="1">
                    <a:solidFill>
                      <a:srgbClr val="FF0000"/>
                    </a:solidFill>
                  </a:rPr>
                  <a:t>問題</a:t>
                </a:r>
                <a:r>
                  <a:rPr lang="en-US" sz="1800" dirty="0">
                    <a:solidFill>
                      <a:srgbClr val="FF0000"/>
                    </a:solidFill>
                  </a:rPr>
                  <a:t>，</a:t>
                </a:r>
                <a14:m>
                  <m:oMath xmlns:m="http://schemas.openxmlformats.org/officeDocument/2006/math">
                    <m:r>
                      <a:rPr lang="en-US" sz="1800" b="1" i="1" smtClean="0">
                        <a:solidFill>
                          <a:srgbClr val="FF0000"/>
                        </a:solidFill>
                        <a:latin typeface="Cambria Math" panose="02040503050406030204" pitchFamily="18" charset="0"/>
                      </a:rPr>
                      <m:t>𝒂</m:t>
                    </m:r>
                  </m:oMath>
                </a14:m>
                <a:r>
                  <a:rPr lang="en-US" sz="1800" dirty="0" err="1">
                    <a:solidFill>
                      <a:srgbClr val="FF0000"/>
                    </a:solidFill>
                  </a:rPr>
                  <a:t>稱為本徵向量</a:t>
                </a:r>
                <a:r>
                  <a:rPr lang="en-US" sz="1800" dirty="0">
                    <a:solidFill>
                      <a:srgbClr val="FF0000"/>
                    </a:solidFill>
                  </a:rPr>
                  <a:t>。</a:t>
                </a:r>
              </a:p>
            </p:txBody>
          </p:sp>
        </mc:Choice>
        <mc:Fallback xmlns="">
          <p:sp>
            <p:nvSpPr>
              <p:cNvPr id="16" name="TextBox 15">
                <a:extLst>
                  <a:ext uri="{FF2B5EF4-FFF2-40B4-BE49-F238E27FC236}">
                    <a16:creationId xmlns:a16="http://schemas.microsoft.com/office/drawing/2014/main" id="{0226183E-3348-7E53-69AB-EC5AEDE6BFA4}"/>
                  </a:ext>
                </a:extLst>
              </p:cNvPr>
              <p:cNvSpPr txBox="1">
                <a:spLocks noRot="1" noChangeAspect="1" noMove="1" noResize="1" noEditPoints="1" noAdjustHandles="1" noChangeArrowheads="1" noChangeShapeType="1" noTextEdit="1"/>
              </p:cNvSpPr>
              <p:nvPr/>
            </p:nvSpPr>
            <p:spPr bwMode="auto">
              <a:xfrm>
                <a:off x="863766" y="6118834"/>
                <a:ext cx="5726286" cy="369332"/>
              </a:xfrm>
              <a:prstGeom prst="rect">
                <a:avLst/>
              </a:prstGeom>
              <a:blipFill>
                <a:blip r:embed="rId5"/>
                <a:stretch>
                  <a:fillRect l="-1109" t="-6667" b="-2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字方塊 4">
                <a:extLst>
                  <a:ext uri="{FF2B5EF4-FFF2-40B4-BE49-F238E27FC236}">
                    <a16:creationId xmlns:a16="http://schemas.microsoft.com/office/drawing/2014/main" id="{19466C2C-CAC2-CED4-3A51-ECBA435EEB62}"/>
                  </a:ext>
                </a:extLst>
              </p:cNvPr>
              <p:cNvSpPr txBox="1"/>
              <p:nvPr/>
            </p:nvSpPr>
            <p:spPr bwMode="auto">
              <a:xfrm>
                <a:off x="949894" y="1634538"/>
                <a:ext cx="1575047" cy="378245"/>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1</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panose="02040503050406030204" pitchFamily="18" charset="0"/>
                            </a:rPr>
                            <m:t>1</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oMath>
                  </m:oMathPara>
                </a14:m>
                <a:endParaRPr lang="zh-TW" altLang="en-US" sz="1800" dirty="0"/>
              </a:p>
            </p:txBody>
          </p:sp>
        </mc:Choice>
        <mc:Fallback xmlns="">
          <p:sp>
            <p:nvSpPr>
              <p:cNvPr id="19" name="文字方塊 4">
                <a:extLst>
                  <a:ext uri="{FF2B5EF4-FFF2-40B4-BE49-F238E27FC236}">
                    <a16:creationId xmlns:a16="http://schemas.microsoft.com/office/drawing/2014/main" id="{19466C2C-CAC2-CED4-3A51-ECBA435EEB62}"/>
                  </a:ext>
                </a:extLst>
              </p:cNvPr>
              <p:cNvSpPr txBox="1">
                <a:spLocks noRot="1" noChangeAspect="1" noMove="1" noResize="1" noEditPoints="1" noAdjustHandles="1" noChangeArrowheads="1" noChangeShapeType="1" noTextEdit="1"/>
              </p:cNvSpPr>
              <p:nvPr/>
            </p:nvSpPr>
            <p:spPr bwMode="auto">
              <a:xfrm>
                <a:off x="949894" y="1634538"/>
                <a:ext cx="1575047" cy="378245"/>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字方塊 4">
                <a:extLst>
                  <a:ext uri="{FF2B5EF4-FFF2-40B4-BE49-F238E27FC236}">
                    <a16:creationId xmlns:a16="http://schemas.microsoft.com/office/drawing/2014/main" id="{3D49C574-E51B-9F40-E25F-3F659311A33C}"/>
                  </a:ext>
                </a:extLst>
              </p:cNvPr>
              <p:cNvSpPr txBox="1"/>
              <p:nvPr/>
            </p:nvSpPr>
            <p:spPr bwMode="auto">
              <a:xfrm>
                <a:off x="2694682" y="1634538"/>
                <a:ext cx="1640321" cy="378245"/>
              </a:xfrm>
              <a:prstGeom prst="rect">
                <a:avLst/>
              </a:prstGeom>
              <a:solidFill>
                <a:srgbClr val="FFFF99"/>
              </a:solid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a:rPr>
                            <m:t>𝑥</m:t>
                          </m:r>
                        </m:e>
                        <m:sub>
                          <m:r>
                            <a:rPr lang="en-US" altLang="zh-TW" sz="1800" b="0" i="1" smtClean="0">
                              <a:latin typeface="Cambria Math" panose="02040503050406030204" pitchFamily="18" charset="0"/>
                            </a:rPr>
                            <m:t>2</m:t>
                          </m:r>
                        </m:sub>
                      </m:sSub>
                      <m:r>
                        <a:rPr lang="en-US" altLang="zh-TW" sz="1800" b="0" i="1" smtClean="0">
                          <a:latin typeface="Cambria Math"/>
                        </a:rPr>
                        <m:t>=</m:t>
                      </m:r>
                      <m:sSub>
                        <m:sSubPr>
                          <m:ctrlPr>
                            <a:rPr lang="en-US" altLang="zh-TW" sz="1800" b="0" i="1" smtClean="0">
                              <a:latin typeface="Cambria Math" panose="02040503050406030204" pitchFamily="18" charset="0"/>
                            </a:rPr>
                          </m:ctrlPr>
                        </m:sSubPr>
                        <m:e>
                          <m:r>
                            <a:rPr lang="en-US" altLang="zh-TW" sz="1800" b="0" i="1" smtClean="0">
                              <a:latin typeface="Cambria Math"/>
                            </a:rPr>
                            <m:t>𝑎</m:t>
                          </m:r>
                        </m:e>
                        <m:sub>
                          <m:r>
                            <a:rPr lang="en-US" altLang="zh-TW" sz="1800" b="0" i="1" smtClean="0">
                              <a:latin typeface="Cambria Math" panose="02040503050406030204" pitchFamily="18" charset="0"/>
                            </a:rPr>
                            <m:t>2</m:t>
                          </m:r>
                        </m:sub>
                      </m:sSub>
                      <m:r>
                        <a:rPr lang="en-US" altLang="zh-TW" sz="1800" b="0" i="1" smtClean="0">
                          <a:latin typeface="Cambria Math"/>
                          <a:ea typeface="Cambria Math"/>
                        </a:rPr>
                        <m:t>∙</m:t>
                      </m:r>
                      <m:sSup>
                        <m:sSupPr>
                          <m:ctrlPr>
                            <a:rPr lang="en-US" altLang="zh-TW" sz="1800" b="0" i="1" smtClean="0">
                              <a:latin typeface="Cambria Math" panose="02040503050406030204" pitchFamily="18" charset="0"/>
                              <a:ea typeface="Cambria Math"/>
                            </a:rPr>
                          </m:ctrlPr>
                        </m:sSupPr>
                        <m:e>
                          <m:r>
                            <a:rPr lang="en-US" altLang="zh-TW" sz="1800" b="0" i="1" smtClean="0">
                              <a:latin typeface="Cambria Math"/>
                              <a:ea typeface="Cambria Math"/>
                            </a:rPr>
                            <m:t>𝑒</m:t>
                          </m:r>
                        </m:e>
                        <m:sup>
                          <m:r>
                            <a:rPr lang="en-US" altLang="zh-TW" sz="1800" b="0" i="1" smtClean="0">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oMath>
                  </m:oMathPara>
                </a14:m>
                <a:endParaRPr lang="zh-TW" altLang="en-US" sz="1800" dirty="0"/>
              </a:p>
            </p:txBody>
          </p:sp>
        </mc:Choice>
        <mc:Fallback xmlns="">
          <p:sp>
            <p:nvSpPr>
              <p:cNvPr id="20" name="文字方塊 4">
                <a:extLst>
                  <a:ext uri="{FF2B5EF4-FFF2-40B4-BE49-F238E27FC236}">
                    <a16:creationId xmlns:a16="http://schemas.microsoft.com/office/drawing/2014/main" id="{3D49C574-E51B-9F40-E25F-3F659311A33C}"/>
                  </a:ext>
                </a:extLst>
              </p:cNvPr>
              <p:cNvSpPr txBox="1">
                <a:spLocks noRot="1" noChangeAspect="1" noMove="1" noResize="1" noEditPoints="1" noAdjustHandles="1" noChangeArrowheads="1" noChangeShapeType="1" noTextEdit="1"/>
              </p:cNvSpPr>
              <p:nvPr/>
            </p:nvSpPr>
            <p:spPr bwMode="auto">
              <a:xfrm>
                <a:off x="2694682" y="1634538"/>
                <a:ext cx="1640321" cy="378245"/>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矩形 4">
                <a:extLst>
                  <a:ext uri="{FF2B5EF4-FFF2-40B4-BE49-F238E27FC236}">
                    <a16:creationId xmlns:a16="http://schemas.microsoft.com/office/drawing/2014/main" id="{86B6BF1A-1F1A-B58C-B556-D70F16C9F686}"/>
                  </a:ext>
                </a:extLst>
              </p:cNvPr>
              <p:cNvSpPr>
                <a:spLocks noChangeArrowheads="1"/>
              </p:cNvSpPr>
              <p:nvPr/>
            </p:nvSpPr>
            <p:spPr bwMode="auto">
              <a:xfrm>
                <a:off x="874749" y="1225176"/>
                <a:ext cx="7644040" cy="381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None/>
                </a:pPr>
                <a:r>
                  <a:rPr lang="zh-TW" altLang="en-US" sz="1800" dirty="0"/>
                  <a:t>先設</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panose="02040503050406030204" pitchFamily="18" charset="0"/>
                          </a:rPr>
                          <m:t>1,</m:t>
                        </m:r>
                        <m:r>
                          <a:rPr lang="en-US" altLang="zh-TW" sz="1800" i="1">
                            <a:latin typeface="Cambria Math" panose="02040503050406030204" pitchFamily="18" charset="0"/>
                          </a:rPr>
                          <m:t>2</m:t>
                        </m:r>
                      </m:sub>
                    </m:sSub>
                  </m:oMath>
                </a14:m>
                <a:r>
                  <a:rPr lang="zh-TW" altLang="en-US" sz="1800" dirty="0"/>
                  <a:t>為複數，猜想其解如簡諧運動也可以寫成虛數的指數函數：</a:t>
                </a:r>
              </a:p>
            </p:txBody>
          </p:sp>
        </mc:Choice>
        <mc:Fallback xmlns="">
          <p:sp>
            <p:nvSpPr>
              <p:cNvPr id="21" name="矩形 4">
                <a:extLst>
                  <a:ext uri="{FF2B5EF4-FFF2-40B4-BE49-F238E27FC236}">
                    <a16:creationId xmlns:a16="http://schemas.microsoft.com/office/drawing/2014/main" id="{86B6BF1A-1F1A-B58C-B556-D70F16C9F686}"/>
                  </a:ext>
                </a:extLst>
              </p:cNvPr>
              <p:cNvSpPr>
                <a:spLocks noRot="1" noChangeAspect="1" noMove="1" noResize="1" noEditPoints="1" noAdjustHandles="1" noChangeArrowheads="1" noChangeShapeType="1" noTextEdit="1"/>
              </p:cNvSpPr>
              <p:nvPr/>
            </p:nvSpPr>
            <p:spPr bwMode="auto">
              <a:xfrm>
                <a:off x="874749" y="1225176"/>
                <a:ext cx="7644040" cy="381515"/>
              </a:xfrm>
              <a:prstGeom prst="rect">
                <a:avLst/>
              </a:prstGeom>
              <a:blipFill>
                <a:blip r:embed="rId8"/>
                <a:stretch>
                  <a:fillRect l="-663"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字方塊 13">
                <a:extLst>
                  <a:ext uri="{FF2B5EF4-FFF2-40B4-BE49-F238E27FC236}">
                    <a16:creationId xmlns:a16="http://schemas.microsoft.com/office/drawing/2014/main" id="{D2B02F29-5DAC-DBF9-EA0B-4C0D8EB3FEFF}"/>
                  </a:ext>
                </a:extLst>
              </p:cNvPr>
              <p:cNvSpPr txBox="1"/>
              <p:nvPr/>
            </p:nvSpPr>
            <p:spPr bwMode="auto">
              <a:xfrm>
                <a:off x="957051" y="3374094"/>
                <a:ext cx="3653308" cy="287836"/>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en-US" altLang="zh-TW" sz="1800" i="1" smtClean="0">
                              <a:latin typeface="Cambria Math" panose="02040503050406030204" pitchFamily="18" charset="0"/>
                              <a:ea typeface="Cambria Math" panose="02040503050406030204" pitchFamily="18" charset="0"/>
                            </a:rPr>
                            <m:t>𝜔</m:t>
                          </m:r>
                        </m:e>
                        <m:sup>
                          <m:r>
                            <a:rPr lang="en-US" altLang="zh-TW" sz="1800" b="0" i="1" smtClean="0">
                              <a:latin typeface="Cambria Math" panose="02040503050406030204" pitchFamily="18" charset="0"/>
                              <a:ea typeface="Cambria Math"/>
                            </a:rPr>
                            <m:t>2</m:t>
                          </m:r>
                        </m:sup>
                      </m:s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r>
                        <a:rPr kumimoji="1" lang="en-US" altLang="zh-TW" sz="1800" b="0" i="1" smtClean="0">
                          <a:latin typeface="Cambria Math" panose="02040503050406030204" pitchFamily="18" charset="0"/>
                        </a:rPr>
                        <m:t>=</m:t>
                      </m:r>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oMath>
                  </m:oMathPara>
                </a14:m>
                <a:endParaRPr kumimoji="1" lang="zh-TW" altLang="en-US" sz="1800" dirty="0"/>
              </a:p>
            </p:txBody>
          </p:sp>
        </mc:Choice>
        <mc:Fallback xmlns="">
          <p:sp>
            <p:nvSpPr>
              <p:cNvPr id="22" name="文字方塊 13">
                <a:extLst>
                  <a:ext uri="{FF2B5EF4-FFF2-40B4-BE49-F238E27FC236}">
                    <a16:creationId xmlns:a16="http://schemas.microsoft.com/office/drawing/2014/main" id="{D2B02F29-5DAC-DBF9-EA0B-4C0D8EB3FEFF}"/>
                  </a:ext>
                </a:extLst>
              </p:cNvPr>
              <p:cNvSpPr txBox="1">
                <a:spLocks noRot="1" noChangeAspect="1" noMove="1" noResize="1" noEditPoints="1" noAdjustHandles="1" noChangeArrowheads="1" noChangeShapeType="1" noTextEdit="1"/>
              </p:cNvSpPr>
              <p:nvPr/>
            </p:nvSpPr>
            <p:spPr bwMode="auto">
              <a:xfrm>
                <a:off x="957051" y="3374094"/>
                <a:ext cx="3653308" cy="287836"/>
              </a:xfrm>
              <a:prstGeom prst="rect">
                <a:avLst/>
              </a:prstGeom>
              <a:blipFill>
                <a:blip r:embed="rId9"/>
                <a:stretch>
                  <a:fillRect b="-125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字方塊 13">
                <a:extLst>
                  <a:ext uri="{FF2B5EF4-FFF2-40B4-BE49-F238E27FC236}">
                    <a16:creationId xmlns:a16="http://schemas.microsoft.com/office/drawing/2014/main" id="{1A1F0F9B-89A1-C314-4A6E-6400DF336648}"/>
                  </a:ext>
                </a:extLst>
              </p:cNvPr>
              <p:cNvSpPr txBox="1"/>
              <p:nvPr/>
            </p:nvSpPr>
            <p:spPr bwMode="auto">
              <a:xfrm>
                <a:off x="980751" y="4113282"/>
                <a:ext cx="3703513" cy="287836"/>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r>
                        <a:rPr kumimoji="1"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p>
                        <m:sSupPr>
                          <m:ctrlPr>
                            <a:rPr lang="en-US" altLang="zh-TW" sz="1800" i="1">
                              <a:latin typeface="Cambria Math" panose="02040503050406030204" pitchFamily="18" charset="0"/>
                              <a:ea typeface="Cambria Math"/>
                            </a:rPr>
                          </m:ctrlPr>
                        </m:sSupPr>
                        <m:e>
                          <m:r>
                            <a:rPr lang="en-US" altLang="zh-TW" sz="1800" i="1">
                              <a:latin typeface="Cambria Math"/>
                              <a:ea typeface="Cambria Math"/>
                            </a:rPr>
                            <m:t>𝑒</m:t>
                          </m:r>
                        </m:e>
                        <m:sup>
                          <m:r>
                            <a:rPr lang="en-US" altLang="zh-TW" sz="1800" i="1">
                              <a:latin typeface="Cambria Math"/>
                              <a:ea typeface="Cambria Math"/>
                            </a:rPr>
                            <m:t>𝑖</m:t>
                          </m:r>
                          <m:r>
                            <a:rPr lang="en-US" altLang="zh-TW" sz="1800" i="1">
                              <a:latin typeface="Cambria Math" panose="02040503050406030204" pitchFamily="18" charset="0"/>
                              <a:ea typeface="Cambria Math" panose="02040503050406030204" pitchFamily="18" charset="0"/>
                            </a:rPr>
                            <m:t>𝜔</m:t>
                          </m:r>
                          <m:r>
                            <a:rPr lang="en-US" altLang="zh-TW" sz="1800" i="1">
                              <a:latin typeface="Cambria Math"/>
                            </a:rPr>
                            <m:t>𝑡</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23" name="文字方塊 13">
                <a:extLst>
                  <a:ext uri="{FF2B5EF4-FFF2-40B4-BE49-F238E27FC236}">
                    <a16:creationId xmlns:a16="http://schemas.microsoft.com/office/drawing/2014/main" id="{1A1F0F9B-89A1-C314-4A6E-6400DF336648}"/>
                  </a:ext>
                </a:extLst>
              </p:cNvPr>
              <p:cNvSpPr txBox="1">
                <a:spLocks noRot="1" noChangeAspect="1" noMove="1" noResize="1" noEditPoints="1" noAdjustHandles="1" noChangeArrowheads="1" noChangeShapeType="1" noTextEdit="1"/>
              </p:cNvSpPr>
              <p:nvPr/>
            </p:nvSpPr>
            <p:spPr bwMode="auto">
              <a:xfrm>
                <a:off x="980751" y="4113282"/>
                <a:ext cx="3703513" cy="287836"/>
              </a:xfrm>
              <a:prstGeom prst="rect">
                <a:avLst/>
              </a:prstGeom>
              <a:blipFill>
                <a:blip r:embed="rId10"/>
                <a:stretch>
                  <a:fillRect l="-342"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字方塊 13">
                <a:extLst>
                  <a:ext uri="{FF2B5EF4-FFF2-40B4-BE49-F238E27FC236}">
                    <a16:creationId xmlns:a16="http://schemas.microsoft.com/office/drawing/2014/main" id="{BCA824BE-ADB2-DB01-434A-FCF5F55DD4A9}"/>
                  </a:ext>
                </a:extLst>
              </p:cNvPr>
              <p:cNvSpPr txBox="1"/>
              <p:nvPr/>
            </p:nvSpPr>
            <p:spPr bwMode="auto">
              <a:xfrm>
                <a:off x="5442426" y="3339041"/>
                <a:ext cx="2296463" cy="282450"/>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smtClean="0">
                              <a:latin typeface="Cambria Math" panose="02040503050406030204" pitchFamily="18" charset="0"/>
                              <a:ea typeface="Cambria Math" panose="02040503050406030204" pitchFamily="18" charset="0"/>
                            </a:rPr>
                            <m:t>𝜔</m:t>
                          </m:r>
                        </m:e>
                        <m:sup>
                          <m:r>
                            <a:rPr lang="en-US" altLang="zh-TW" sz="1800" b="0" i="1" smtClean="0">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oMath>
                  </m:oMathPara>
                </a14:m>
                <a:endParaRPr kumimoji="1" lang="zh-TW" altLang="en-US" sz="1800" dirty="0"/>
              </a:p>
            </p:txBody>
          </p:sp>
        </mc:Choice>
        <mc:Fallback xmlns="">
          <p:sp>
            <p:nvSpPr>
              <p:cNvPr id="24" name="文字方塊 13">
                <a:extLst>
                  <a:ext uri="{FF2B5EF4-FFF2-40B4-BE49-F238E27FC236}">
                    <a16:creationId xmlns:a16="http://schemas.microsoft.com/office/drawing/2014/main" id="{BCA824BE-ADB2-DB01-434A-FCF5F55DD4A9}"/>
                  </a:ext>
                </a:extLst>
              </p:cNvPr>
              <p:cNvSpPr txBox="1">
                <a:spLocks noRot="1" noChangeAspect="1" noMove="1" noResize="1" noEditPoints="1" noAdjustHandles="1" noChangeArrowheads="1" noChangeShapeType="1" noTextEdit="1"/>
              </p:cNvSpPr>
              <p:nvPr/>
            </p:nvSpPr>
            <p:spPr bwMode="auto">
              <a:xfrm>
                <a:off x="5442426" y="3339041"/>
                <a:ext cx="2296463" cy="282450"/>
              </a:xfrm>
              <a:prstGeom prst="rect">
                <a:avLst/>
              </a:prstGeom>
              <a:blipFill>
                <a:blip r:embed="rId11"/>
                <a:stretch>
                  <a:fillRect l="-1648" b="-130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字方塊 13">
                <a:extLst>
                  <a:ext uri="{FF2B5EF4-FFF2-40B4-BE49-F238E27FC236}">
                    <a16:creationId xmlns:a16="http://schemas.microsoft.com/office/drawing/2014/main" id="{BEB3353A-4061-D937-E000-41B2EF2FDBC3}"/>
                  </a:ext>
                </a:extLst>
              </p:cNvPr>
              <p:cNvSpPr txBox="1"/>
              <p:nvPr/>
            </p:nvSpPr>
            <p:spPr bwMode="auto">
              <a:xfrm>
                <a:off x="5386673" y="4116423"/>
                <a:ext cx="2474908" cy="282450"/>
              </a:xfrm>
              <a:prstGeom prst="rect">
                <a:avLst/>
              </a:prstGeom>
              <a:solidFill>
                <a:srgbClr val="FFFF00"/>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oMath>
                  </m:oMathPara>
                </a14:m>
                <a:endParaRPr kumimoji="1" lang="zh-TW" altLang="en-US" sz="1800" dirty="0"/>
              </a:p>
            </p:txBody>
          </p:sp>
        </mc:Choice>
        <mc:Fallback xmlns="">
          <p:sp>
            <p:nvSpPr>
              <p:cNvPr id="25" name="文字方塊 13">
                <a:extLst>
                  <a:ext uri="{FF2B5EF4-FFF2-40B4-BE49-F238E27FC236}">
                    <a16:creationId xmlns:a16="http://schemas.microsoft.com/office/drawing/2014/main" id="{BEB3353A-4061-D937-E000-41B2EF2FDBC3}"/>
                  </a:ext>
                </a:extLst>
              </p:cNvPr>
              <p:cNvSpPr txBox="1">
                <a:spLocks noRot="1" noChangeAspect="1" noMove="1" noResize="1" noEditPoints="1" noAdjustHandles="1" noChangeArrowheads="1" noChangeShapeType="1" noTextEdit="1"/>
              </p:cNvSpPr>
              <p:nvPr/>
            </p:nvSpPr>
            <p:spPr bwMode="auto">
              <a:xfrm>
                <a:off x="5386673" y="4116423"/>
                <a:ext cx="2474908" cy="282450"/>
              </a:xfrm>
              <a:prstGeom prst="rect">
                <a:avLst/>
              </a:prstGeom>
              <a:blipFill>
                <a:blip r:embed="rId12"/>
                <a:stretch>
                  <a:fillRect l="-510" b="-17391"/>
                </a:stretch>
              </a:blipFill>
              <a:ln w="9525">
                <a:noFill/>
                <a:miter lim="800000"/>
                <a:headEnd/>
                <a:tailEnd/>
              </a:ln>
            </p:spPr>
            <p:txBody>
              <a:bodyPr/>
              <a:lstStyle/>
              <a:p>
                <a:r>
                  <a:rPr lang="en-US">
                    <a:noFill/>
                  </a:rPr>
                  <a:t> </a:t>
                </a:r>
              </a:p>
            </p:txBody>
          </p:sp>
        </mc:Fallback>
      </mc:AlternateContent>
      <p:sp>
        <p:nvSpPr>
          <p:cNvPr id="29" name="Right Arrow 28">
            <a:extLst>
              <a:ext uri="{FF2B5EF4-FFF2-40B4-BE49-F238E27FC236}">
                <a16:creationId xmlns:a16="http://schemas.microsoft.com/office/drawing/2014/main" id="{DED3F7B3-41C3-579E-FA43-8B56035C7ED7}"/>
              </a:ext>
            </a:extLst>
          </p:cNvPr>
          <p:cNvSpPr/>
          <p:nvPr/>
        </p:nvSpPr>
        <p:spPr>
          <a:xfrm>
            <a:off x="4684264" y="3758725"/>
            <a:ext cx="317384" cy="175100"/>
          </a:xfrm>
          <a:prstGeom prst="rightArrow">
            <a:avLst/>
          </a:prstGeom>
          <a:solidFill>
            <a:srgbClr val="00B050"/>
          </a:solidFill>
          <a:ln>
            <a:noFill/>
          </a:ln>
        </p:spPr>
        <p:txBody>
          <a:bodyPr wrap="none" rtlCol="0" anchor="ctr">
            <a:spAutoFit/>
          </a:bodyPr>
          <a:lstStyle/>
          <a:p>
            <a:pPr algn="ctr"/>
            <a:endParaRPr lang="en-US" sz="1800" dirty="0">
              <a:latin typeface="Arial" charset="0"/>
            </a:endParaRPr>
          </a:p>
        </p:txBody>
      </p:sp>
      <mc:AlternateContent xmlns:mc="http://schemas.openxmlformats.org/markup-compatibility/2006" xmlns:a14="http://schemas.microsoft.com/office/drawing/2010/main">
        <mc:Choice Requires="a14">
          <p:sp>
            <p:nvSpPr>
              <p:cNvPr id="30" name="矩形 14">
                <a:extLst>
                  <a:ext uri="{FF2B5EF4-FFF2-40B4-BE49-F238E27FC236}">
                    <a16:creationId xmlns:a16="http://schemas.microsoft.com/office/drawing/2014/main" id="{570A6F03-0155-F917-8855-7B6D4923FFF8}"/>
                  </a:ext>
                </a:extLst>
              </p:cNvPr>
              <p:cNvSpPr>
                <a:spLocks noChangeArrowheads="1"/>
              </p:cNvSpPr>
              <p:nvPr/>
            </p:nvSpPr>
            <p:spPr bwMode="auto">
              <a:xfrm>
                <a:off x="863766" y="4630905"/>
                <a:ext cx="667964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800" dirty="0">
                    <a:solidFill>
                      <a:srgbClr val="FF0000"/>
                    </a:solidFill>
                  </a:rPr>
                  <a:t>微分方程組被轉化為</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𝑎</m:t>
                        </m:r>
                      </m:e>
                      <m:sub>
                        <m:r>
                          <a:rPr lang="en-US" altLang="zh-TW" sz="1800" i="1">
                            <a:solidFill>
                              <a:srgbClr val="FF0000"/>
                            </a:solidFill>
                            <a:latin typeface="Cambria Math" panose="02040503050406030204" pitchFamily="18" charset="0"/>
                          </a:rPr>
                          <m:t>1</m:t>
                        </m:r>
                      </m:sub>
                    </m:sSub>
                    <m:r>
                      <a:rPr lang="en-US" altLang="zh-TW" sz="1800" i="1">
                        <a:solidFill>
                          <a:srgbClr val="FF0000"/>
                        </a:solidFill>
                        <a:latin typeface="Cambria Math" panose="02040503050406030204" pitchFamily="18" charset="0"/>
                      </a:rPr>
                      <m:t>,</m:t>
                    </m:r>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𝑎</m:t>
                        </m:r>
                      </m:e>
                      <m:sub>
                        <m:r>
                          <a:rPr lang="en-US" altLang="zh-TW" sz="1800" i="1">
                            <a:solidFill>
                              <a:srgbClr val="FF0000"/>
                            </a:solidFill>
                            <a:latin typeface="Cambria Math" panose="02040503050406030204" pitchFamily="18" charset="0"/>
                          </a:rPr>
                          <m:t>2</m:t>
                        </m:r>
                      </m:sub>
                    </m:sSub>
                  </m:oMath>
                </a14:m>
                <a:r>
                  <a:rPr lang="zh-TW" altLang="en-US" sz="1800" dirty="0">
                    <a:solidFill>
                      <a:srgbClr val="FF0000"/>
                    </a:solidFill>
                  </a:rPr>
                  <a:t>的一次代數方程組以及一個未知數</a:t>
                </a:r>
                <a14:m>
                  <m:oMath xmlns:m="http://schemas.openxmlformats.org/officeDocument/2006/math">
                    <m:r>
                      <a:rPr lang="zh-TW" altLang="en-US" sz="1800" i="1" smtClean="0">
                        <a:solidFill>
                          <a:srgbClr val="FF0000"/>
                        </a:solidFill>
                        <a:latin typeface="Cambria Math" panose="02040503050406030204" pitchFamily="18" charset="0"/>
                      </a:rPr>
                      <m:t>𝜔</m:t>
                    </m:r>
                  </m:oMath>
                </a14:m>
                <a:r>
                  <a:rPr lang="zh-TW" altLang="en-US" sz="1800" dirty="0">
                    <a:solidFill>
                      <a:srgbClr val="FF0000"/>
                    </a:solidFill>
                  </a:rPr>
                  <a:t>。</a:t>
                </a:r>
              </a:p>
            </p:txBody>
          </p:sp>
        </mc:Choice>
        <mc:Fallback xmlns="">
          <p:sp>
            <p:nvSpPr>
              <p:cNvPr id="30" name="矩形 14">
                <a:extLst>
                  <a:ext uri="{FF2B5EF4-FFF2-40B4-BE49-F238E27FC236}">
                    <a16:creationId xmlns:a16="http://schemas.microsoft.com/office/drawing/2014/main" id="{570A6F03-0155-F917-8855-7B6D4923FFF8}"/>
                  </a:ext>
                </a:extLst>
              </p:cNvPr>
              <p:cNvSpPr>
                <a:spLocks noRot="1" noChangeAspect="1" noMove="1" noResize="1" noEditPoints="1" noAdjustHandles="1" noChangeArrowheads="1" noChangeShapeType="1" noTextEdit="1"/>
              </p:cNvSpPr>
              <p:nvPr/>
            </p:nvSpPr>
            <p:spPr bwMode="auto">
              <a:xfrm>
                <a:off x="863766" y="4630905"/>
                <a:ext cx="6679649" cy="369332"/>
              </a:xfrm>
              <a:prstGeom prst="rect">
                <a:avLst/>
              </a:prstGeom>
              <a:blipFill>
                <a:blip r:embed="rId13"/>
                <a:stretch>
                  <a:fillRect l="-951"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5E501D2-7607-E36D-9C40-957ADFC22FC9}"/>
                  </a:ext>
                </a:extLst>
              </p:cNvPr>
              <p:cNvSpPr txBox="1"/>
              <p:nvPr/>
            </p:nvSpPr>
            <p:spPr bwMode="auto">
              <a:xfrm>
                <a:off x="4979606" y="1640912"/>
                <a:ext cx="2158283" cy="461217"/>
              </a:xfrm>
              <a:prstGeom prst="rect">
                <a:avLst/>
              </a:prstGeom>
              <a:solidFill>
                <a:srgbClr val="FFFF00"/>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𝒙</m:t>
                      </m:r>
                      <m:r>
                        <a:rPr lang="en-US" sz="1800" i="1">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e>
                            </m:mr>
                          </m:m>
                        </m:e>
                      </m:d>
                      <m:r>
                        <a:rPr lang="en-US" altLang="zh-TW" sz="1800" b="0" i="1" smtClean="0">
                          <a:latin typeface="Cambria Math" panose="02040503050406030204" pitchFamily="18" charset="0"/>
                        </a:rPr>
                        <m:t>=</m:t>
                      </m:r>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e>
                            </m:mr>
                          </m:m>
                        </m:e>
                      </m:d>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𝜔</m:t>
                          </m:r>
                          <m:r>
                            <a:rPr lang="en-US" sz="1800" b="0" i="1" smtClean="0">
                              <a:latin typeface="Cambria Math" panose="02040503050406030204" pitchFamily="18" charset="0"/>
                              <a:ea typeface="Cambria Math" panose="02040503050406030204" pitchFamily="18" charset="0"/>
                            </a:rPr>
                            <m:t>𝑡</m:t>
                          </m:r>
                        </m:sup>
                      </m:sSup>
                    </m:oMath>
                  </m:oMathPara>
                </a14:m>
                <a:endParaRPr lang="en-US" sz="1800" dirty="0"/>
              </a:p>
            </p:txBody>
          </p:sp>
        </mc:Choice>
        <mc:Fallback xmlns="">
          <p:sp>
            <p:nvSpPr>
              <p:cNvPr id="2" name="TextBox 1">
                <a:extLst>
                  <a:ext uri="{FF2B5EF4-FFF2-40B4-BE49-F238E27FC236}">
                    <a16:creationId xmlns:a16="http://schemas.microsoft.com/office/drawing/2014/main" id="{25E501D2-7607-E36D-9C40-957ADFC22FC9}"/>
                  </a:ext>
                </a:extLst>
              </p:cNvPr>
              <p:cNvSpPr txBox="1">
                <a:spLocks noRot="1" noChangeAspect="1" noMove="1" noResize="1" noEditPoints="1" noAdjustHandles="1" noChangeArrowheads="1" noChangeShapeType="1" noTextEdit="1"/>
              </p:cNvSpPr>
              <p:nvPr/>
            </p:nvSpPr>
            <p:spPr bwMode="auto">
              <a:xfrm>
                <a:off x="4979606" y="1640912"/>
                <a:ext cx="2158283" cy="461217"/>
              </a:xfrm>
              <a:prstGeom prst="rect">
                <a:avLst/>
              </a:prstGeom>
              <a:blipFill>
                <a:blip r:embed="rId14"/>
                <a:stretch>
                  <a:fillRect l="-1170"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6E1D10F-9811-89DA-4B12-5E43A7413861}"/>
                  </a:ext>
                </a:extLst>
              </p:cNvPr>
              <p:cNvSpPr txBox="1"/>
              <p:nvPr/>
            </p:nvSpPr>
            <p:spPr bwMode="auto">
              <a:xfrm>
                <a:off x="863766" y="2393666"/>
                <a:ext cx="7138904" cy="553549"/>
              </a:xfrm>
              <a:prstGeom prst="rect">
                <a:avLst/>
              </a:prstGeom>
              <a:noFill/>
              <a:ln w="9525">
                <a:noFill/>
                <a:miter lim="800000"/>
                <a:headEnd/>
                <a:tailEnd/>
              </a:ln>
            </p:spPr>
            <p:txBody>
              <a:bodyPr wrap="square" rtlCol="0">
                <a:spAutoFit/>
              </a:bodyPr>
              <a:lstStyle/>
              <a:p>
                <a:r>
                  <a:rPr lang="en-US" sz="1800" dirty="0" err="1">
                    <a:latin typeface="Times New Roman" pitchFamily="18" charset="0"/>
                    <a:cs typeface="Times New Roman" pitchFamily="18" charset="0"/>
                  </a:rPr>
                  <a:t>可以想見此解要成立，</a:t>
                </a:r>
                <a14:m>
                  <m:oMath xmlns:m="http://schemas.openxmlformats.org/officeDocument/2006/math">
                    <m:r>
                      <a:rPr lang="en-US" sz="1800" i="1">
                        <a:latin typeface="Cambria Math" panose="02040503050406030204" pitchFamily="18" charset="0"/>
                        <a:ea typeface="Cambria Math" panose="02040503050406030204" pitchFamily="18" charset="0"/>
                      </a:rPr>
                      <m:t>𝜔</m:t>
                    </m:r>
                  </m:oMath>
                </a14:m>
                <a:r>
                  <a:rPr lang="en-US" sz="1800" dirty="0" err="1">
                    <a:latin typeface="Times New Roman" pitchFamily="18" charset="0"/>
                    <a:cs typeface="Times New Roman" pitchFamily="18" charset="0"/>
                  </a:rPr>
                  <a:t>須是特定的值</a:t>
                </a:r>
                <a:r>
                  <a:rPr lang="en-US" sz="1800" dirty="0">
                    <a:latin typeface="Times New Roman" pitchFamily="18" charset="0"/>
                    <a:cs typeface="Times New Roman" pitchFamily="18" charset="0"/>
                  </a:rPr>
                  <a:t>，</a:t>
                </a:r>
                <a14:m>
                  <m:oMath xmlns:m="http://schemas.openxmlformats.org/officeDocument/2006/math">
                    <m:d>
                      <m:dPr>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e>
                          </m:mr>
                          <m:m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e>
                          </m:mr>
                        </m:m>
                      </m:e>
                    </m:d>
                  </m:oMath>
                </a14:m>
                <a:r>
                  <a:rPr lang="en-US" sz="1800" dirty="0" err="1">
                    <a:latin typeface="Times New Roman" pitchFamily="18" charset="0"/>
                    <a:cs typeface="Times New Roman" pitchFamily="18" charset="0"/>
                  </a:rPr>
                  <a:t>必須是特定的行向量</a:t>
                </a:r>
                <a:r>
                  <a:rPr lang="en-US" sz="1800" dirty="0">
                    <a:latin typeface="Times New Roman" pitchFamily="18" charset="0"/>
                    <a:cs typeface="Times New Roman" pitchFamily="18" charset="0"/>
                  </a:rPr>
                  <a:t>。</a:t>
                </a:r>
              </a:p>
            </p:txBody>
          </p:sp>
        </mc:Choice>
        <mc:Fallback xmlns="">
          <p:sp>
            <p:nvSpPr>
              <p:cNvPr id="3" name="TextBox 2">
                <a:extLst>
                  <a:ext uri="{FF2B5EF4-FFF2-40B4-BE49-F238E27FC236}">
                    <a16:creationId xmlns:a16="http://schemas.microsoft.com/office/drawing/2014/main" id="{A6E1D10F-9811-89DA-4B12-5E43A7413861}"/>
                  </a:ext>
                </a:extLst>
              </p:cNvPr>
              <p:cNvSpPr txBox="1">
                <a:spLocks noRot="1" noChangeAspect="1" noMove="1" noResize="1" noEditPoints="1" noAdjustHandles="1" noChangeArrowheads="1" noChangeShapeType="1" noTextEdit="1"/>
              </p:cNvSpPr>
              <p:nvPr/>
            </p:nvSpPr>
            <p:spPr bwMode="auto">
              <a:xfrm>
                <a:off x="863766" y="2393666"/>
                <a:ext cx="7138904" cy="553549"/>
              </a:xfrm>
              <a:prstGeom prst="rect">
                <a:avLst/>
              </a:prstGeom>
              <a:blipFill>
                <a:blip r:embed="rId15"/>
                <a:stretch>
                  <a:fillRect l="-88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54DA9160-68FF-02AA-1D51-8E563121F3C9}"/>
                  </a:ext>
                </a:extLst>
              </p:cNvPr>
              <p:cNvSpPr>
                <a:spLocks noChangeArrowheads="1"/>
              </p:cNvSpPr>
              <p:nvPr/>
            </p:nvSpPr>
            <p:spPr bwMode="auto">
              <a:xfrm>
                <a:off x="863766" y="2102129"/>
                <a:ext cx="7644040" cy="381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None/>
                </a:pPr>
                <a:r>
                  <a:rPr lang="zh-TW" altLang="en-US" sz="1800" dirty="0"/>
                  <a:t>注意此猜想中，</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a:rPr>
                          <m:t>𝑥</m:t>
                        </m:r>
                      </m:e>
                      <m:sub>
                        <m:r>
                          <a:rPr lang="en-US" altLang="zh-TW" sz="1800" b="0" i="1" smtClean="0">
                            <a:latin typeface="Cambria Math" panose="02040503050406030204" pitchFamily="18" charset="0"/>
                          </a:rPr>
                          <m:t>1,</m:t>
                        </m:r>
                        <m:r>
                          <a:rPr lang="en-US" altLang="zh-TW" sz="1800" i="1">
                            <a:latin typeface="Cambria Math" panose="02040503050406030204" pitchFamily="18" charset="0"/>
                          </a:rPr>
                          <m:t>2</m:t>
                        </m:r>
                      </m:sub>
                    </m:sSub>
                  </m:oMath>
                </a14:m>
                <a:r>
                  <a:rPr lang="zh-TW" altLang="en-US" sz="1800" dirty="0"/>
                  <a:t>是以同樣的方式一起隨時間振盪：</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𝑖</m:t>
                        </m:r>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ea typeface="Cambria Math" panose="02040503050406030204" pitchFamily="18" charset="0"/>
                          </a:rPr>
                          <m:t>𝑡</m:t>
                        </m:r>
                      </m:sup>
                    </m:sSup>
                  </m:oMath>
                </a14:m>
                <a:r>
                  <a:rPr lang="zh-TW" altLang="en-US" sz="1800" dirty="0"/>
                  <a:t>。</a:t>
                </a:r>
              </a:p>
            </p:txBody>
          </p:sp>
        </mc:Choice>
        <mc:Fallback xmlns="">
          <p:sp>
            <p:nvSpPr>
              <p:cNvPr id="5" name="矩形 4">
                <a:extLst>
                  <a:ext uri="{FF2B5EF4-FFF2-40B4-BE49-F238E27FC236}">
                    <a16:creationId xmlns:a16="http://schemas.microsoft.com/office/drawing/2014/main" id="{54DA9160-68FF-02AA-1D51-8E563121F3C9}"/>
                  </a:ext>
                </a:extLst>
              </p:cNvPr>
              <p:cNvSpPr>
                <a:spLocks noRot="1" noChangeAspect="1" noMove="1" noResize="1" noEditPoints="1" noAdjustHandles="1" noChangeArrowheads="1" noChangeShapeType="1" noTextEdit="1"/>
              </p:cNvSpPr>
              <p:nvPr/>
            </p:nvSpPr>
            <p:spPr bwMode="auto">
              <a:xfrm>
                <a:off x="863766" y="2102129"/>
                <a:ext cx="7644040" cy="381515"/>
              </a:xfrm>
              <a:prstGeom prst="rect">
                <a:avLst/>
              </a:prstGeom>
              <a:blipFill>
                <a:blip r:embed="rId16"/>
                <a:stretch>
                  <a:fillRect l="-829"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TextBox 5">
            <a:extLst>
              <a:ext uri="{FF2B5EF4-FFF2-40B4-BE49-F238E27FC236}">
                <a16:creationId xmlns:a16="http://schemas.microsoft.com/office/drawing/2014/main" id="{3C804361-37AC-3C55-3006-747D3EA637E8}"/>
              </a:ext>
            </a:extLst>
          </p:cNvPr>
          <p:cNvSpPr txBox="1"/>
          <p:nvPr/>
        </p:nvSpPr>
        <p:spPr bwMode="auto">
          <a:xfrm>
            <a:off x="874749" y="2869420"/>
            <a:ext cx="4492532" cy="369332"/>
          </a:xfrm>
          <a:prstGeom prst="rect">
            <a:avLst/>
          </a:prstGeom>
          <a:noFill/>
          <a:ln w="9525">
            <a:noFill/>
            <a:miter lim="800000"/>
            <a:headEnd/>
            <a:tailEnd/>
          </a:ln>
        </p:spPr>
        <p:txBody>
          <a:bodyPr wrap="square" rtlCol="0">
            <a:spAutoFit/>
          </a:bodyPr>
          <a:lstStyle/>
          <a:p>
            <a:pPr algn="l"/>
            <a:r>
              <a:rPr lang="en-US" sz="1800" dirty="0" err="1">
                <a:latin typeface="Times New Roman" pitchFamily="18" charset="0"/>
                <a:cs typeface="Times New Roman" pitchFamily="18" charset="0"/>
              </a:rPr>
              <a:t>要找到它們，就要將解代入方程式</a:t>
            </a:r>
            <a:r>
              <a:rPr lang="en-US" sz="18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7" name="文字方塊 13">
                <a:extLst>
                  <a:ext uri="{FF2B5EF4-FFF2-40B4-BE49-F238E27FC236}">
                    <a16:creationId xmlns:a16="http://schemas.microsoft.com/office/drawing/2014/main" id="{45AD70B7-A5C6-0BE9-3950-C3AC51CDBE4F}"/>
                  </a:ext>
                </a:extLst>
              </p:cNvPr>
              <p:cNvSpPr txBox="1"/>
              <p:nvPr/>
            </p:nvSpPr>
            <p:spPr bwMode="auto">
              <a:xfrm>
                <a:off x="949894" y="643953"/>
                <a:ext cx="2417008"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1</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7" name="文字方塊 13">
                <a:extLst>
                  <a:ext uri="{FF2B5EF4-FFF2-40B4-BE49-F238E27FC236}">
                    <a16:creationId xmlns:a16="http://schemas.microsoft.com/office/drawing/2014/main" id="{45AD70B7-A5C6-0BE9-3950-C3AC51CDBE4F}"/>
                  </a:ext>
                </a:extLst>
              </p:cNvPr>
              <p:cNvSpPr txBox="1">
                <a:spLocks noRot="1" noChangeAspect="1" noMove="1" noResize="1" noEditPoints="1" noAdjustHandles="1" noChangeArrowheads="1" noChangeShapeType="1" noTextEdit="1"/>
              </p:cNvSpPr>
              <p:nvPr/>
            </p:nvSpPr>
            <p:spPr bwMode="auto">
              <a:xfrm>
                <a:off x="949894" y="643953"/>
                <a:ext cx="2417008" cy="555793"/>
              </a:xfrm>
              <a:prstGeom prst="rect">
                <a:avLst/>
              </a:prstGeom>
              <a:blipFill>
                <a:blip r:embed="rId17"/>
                <a:stretch>
                  <a:fillRect l="-1571" r="-524" b="-13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字方塊 13">
                <a:extLst>
                  <a:ext uri="{FF2B5EF4-FFF2-40B4-BE49-F238E27FC236}">
                    <a16:creationId xmlns:a16="http://schemas.microsoft.com/office/drawing/2014/main" id="{F2949AC9-C8A4-CEB5-69D7-BCDC52028F27}"/>
                  </a:ext>
                </a:extLst>
              </p:cNvPr>
              <p:cNvSpPr txBox="1"/>
              <p:nvPr/>
            </p:nvSpPr>
            <p:spPr bwMode="auto">
              <a:xfrm>
                <a:off x="3490550" y="643952"/>
                <a:ext cx="2249205" cy="555793"/>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kumimoji="1" lang="en-US" altLang="zh-TW" sz="1800" i="1" smtClean="0">
                              <a:latin typeface="Cambria Math" panose="02040503050406030204" pitchFamily="18" charset="0"/>
                            </a:rPr>
                          </m:ctrlPr>
                        </m:fPr>
                        <m:num>
                          <m:sSup>
                            <m:sSupPr>
                              <m:ctrlPr>
                                <a:rPr kumimoji="1" lang="en-US" altLang="zh-TW" sz="1800" i="1" smtClean="0">
                                  <a:latin typeface="Cambria Math" panose="02040503050406030204" pitchFamily="18" charset="0"/>
                                </a:rPr>
                              </m:ctrlPr>
                            </m:sSupPr>
                            <m:e>
                              <m:r>
                                <a:rPr kumimoji="1" lang="en-US" altLang="zh-TW" sz="1800" b="0" i="1" smtClean="0">
                                  <a:latin typeface="Cambria Math" panose="02040503050406030204" pitchFamily="18" charset="0"/>
                                </a:rPr>
                                <m:t>𝑑</m:t>
                              </m:r>
                            </m:e>
                            <m:sup>
                              <m:r>
                                <a:rPr kumimoji="1" lang="en-US" altLang="zh-TW" sz="1800" b="0" i="1" smtClean="0">
                                  <a:latin typeface="Cambria Math" panose="02040503050406030204" pitchFamily="18" charset="0"/>
                                </a:rPr>
                                <m:t>2</m:t>
                              </m:r>
                            </m:sup>
                          </m:sSup>
                          <m:sSub>
                            <m:sSubPr>
                              <m:ctrlPr>
                                <a:rPr kumimoji="1" lang="en-US" altLang="zh-TW" sz="1800" b="0" i="1" smtClean="0">
                                  <a:latin typeface="Cambria Math" panose="02040503050406030204" pitchFamily="18" charset="0"/>
                                </a:rPr>
                              </m:ctrlPr>
                            </m:sSubPr>
                            <m:e>
                              <m:r>
                                <a:rPr kumimoji="1" lang="en-US" altLang="zh-TW" sz="1800" b="0" i="1" smtClean="0">
                                  <a:latin typeface="Cambria Math" panose="02040503050406030204" pitchFamily="18" charset="0"/>
                                </a:rPr>
                                <m:t>𝑥</m:t>
                              </m:r>
                            </m:e>
                            <m:sub>
                              <m:r>
                                <a:rPr kumimoji="1" lang="en-US" altLang="zh-TW" sz="1800" b="0" i="1" smtClean="0">
                                  <a:latin typeface="Cambria Math" panose="02040503050406030204" pitchFamily="18" charset="0"/>
                                </a:rPr>
                                <m:t>2</m:t>
                              </m:r>
                            </m:sub>
                          </m:sSub>
                        </m:num>
                        <m:den>
                          <m:r>
                            <a:rPr kumimoji="1" lang="en-US" altLang="zh-TW" sz="1800" b="0" i="1" smtClean="0">
                              <a:latin typeface="Cambria Math" panose="02040503050406030204" pitchFamily="18" charset="0"/>
                            </a:rPr>
                            <m:t>𝑑</m:t>
                          </m:r>
                          <m:sSup>
                            <m:sSupPr>
                              <m:ctrlPr>
                                <a:rPr kumimoji="1" lang="en-US" altLang="zh-TW" sz="1800" b="0" i="1" smtClean="0">
                                  <a:latin typeface="Cambria Math" panose="02040503050406030204" pitchFamily="18" charset="0"/>
                                </a:rPr>
                              </m:ctrlPr>
                            </m:sSupPr>
                            <m:e>
                              <m:r>
                                <a:rPr kumimoji="1" lang="en-US" altLang="zh-TW" sz="1800" b="0" i="1" smtClean="0">
                                  <a:latin typeface="Cambria Math" panose="02040503050406030204" pitchFamily="18" charset="0"/>
                                </a:rPr>
                                <m:t>𝑡</m:t>
                              </m:r>
                            </m:e>
                            <m:sup>
                              <m:r>
                                <a:rPr kumimoji="1" lang="en-US" altLang="zh-TW" sz="1800" b="0" i="1" smtClean="0">
                                  <a:latin typeface="Cambria Math" panose="02040503050406030204" pitchFamily="18" charset="0"/>
                                </a:rPr>
                                <m:t>2</m:t>
                              </m:r>
                            </m:sup>
                          </m:sSup>
                        </m:den>
                      </m:f>
                      <m:r>
                        <a:rPr kumimoji="1"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𝑥</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i="1">
                              <a:latin typeface="Cambria Math" panose="02040503050406030204" pitchFamily="18" charset="0"/>
                            </a:rPr>
                            <m:t>𝑥</m:t>
                          </m:r>
                        </m:e>
                        <m:sub>
                          <m:r>
                            <a:rPr lang="en-US" altLang="zh-TW" sz="1800" i="1">
                              <a:latin typeface="Cambria Math" panose="02040503050406030204" pitchFamily="18" charset="0"/>
                            </a:rPr>
                            <m:t>2</m:t>
                          </m:r>
                        </m:sub>
                      </m:sSub>
                    </m:oMath>
                  </m:oMathPara>
                </a14:m>
                <a:endParaRPr kumimoji="1" lang="zh-TW" altLang="en-US" sz="1800" dirty="0"/>
              </a:p>
            </p:txBody>
          </p:sp>
        </mc:Choice>
        <mc:Fallback xmlns="">
          <p:sp>
            <p:nvSpPr>
              <p:cNvPr id="8" name="文字方塊 13">
                <a:extLst>
                  <a:ext uri="{FF2B5EF4-FFF2-40B4-BE49-F238E27FC236}">
                    <a16:creationId xmlns:a16="http://schemas.microsoft.com/office/drawing/2014/main" id="{F2949AC9-C8A4-CEB5-69D7-BCDC52028F27}"/>
                  </a:ext>
                </a:extLst>
              </p:cNvPr>
              <p:cNvSpPr txBox="1">
                <a:spLocks noRot="1" noChangeAspect="1" noMove="1" noResize="1" noEditPoints="1" noAdjustHandles="1" noChangeArrowheads="1" noChangeShapeType="1" noTextEdit="1"/>
              </p:cNvSpPr>
              <p:nvPr/>
            </p:nvSpPr>
            <p:spPr bwMode="auto">
              <a:xfrm>
                <a:off x="3490550" y="643952"/>
                <a:ext cx="2249205" cy="555793"/>
              </a:xfrm>
              <a:prstGeom prst="rect">
                <a:avLst/>
              </a:prstGeom>
              <a:blipFill>
                <a:blip r:embed="rId18"/>
                <a:stretch>
                  <a:fillRect l="-2247" b="-13333"/>
                </a:stretch>
              </a:blipFill>
              <a:ln w="9525">
                <a:noFill/>
                <a:miter lim="800000"/>
                <a:headEnd/>
                <a:tailEnd/>
              </a:ln>
            </p:spPr>
            <p:txBody>
              <a:bodyPr/>
              <a:lstStyle/>
              <a:p>
                <a:r>
                  <a:rPr lang="en-US">
                    <a:noFill/>
                  </a:rPr>
                  <a:t> </a:t>
                </a:r>
              </a:p>
            </p:txBody>
          </p:sp>
        </mc:Fallback>
      </mc:AlternateContent>
      <p:sp>
        <p:nvSpPr>
          <p:cNvPr id="9" name="TextBox 8">
            <a:extLst>
              <a:ext uri="{FF2B5EF4-FFF2-40B4-BE49-F238E27FC236}">
                <a16:creationId xmlns:a16="http://schemas.microsoft.com/office/drawing/2014/main" id="{6F0A4D59-F23E-3558-F6EC-95B4FFFEEBC3}"/>
              </a:ext>
            </a:extLst>
          </p:cNvPr>
          <p:cNvSpPr txBox="1"/>
          <p:nvPr/>
        </p:nvSpPr>
        <p:spPr bwMode="auto">
          <a:xfrm>
            <a:off x="854848" y="5581522"/>
            <a:ext cx="3829416" cy="369332"/>
          </a:xfrm>
          <a:prstGeom prst="rect">
            <a:avLst/>
          </a:prstGeom>
          <a:noFill/>
          <a:ln w="9525">
            <a:noFill/>
            <a:miter lim="800000"/>
            <a:headEnd/>
            <a:tailEnd/>
          </a:ln>
        </p:spPr>
        <p:txBody>
          <a:bodyPr wrap="square" rtlCol="0">
            <a:spAutoFit/>
          </a:bodyPr>
          <a:lstStyle/>
          <a:p>
            <a:pPr algn="l"/>
            <a:r>
              <a:rPr lang="en-US" sz="1800" dirty="0" err="1">
                <a:latin typeface="Times New Roman" pitchFamily="18" charset="0"/>
                <a:cs typeface="Times New Roman" pitchFamily="18" charset="0"/>
              </a:rPr>
              <a:t>以矩陣及行向量的語言來寫</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4783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par>
                                <p:cTn id="64" presetID="2" presetClass="entr" presetSubtype="4" fill="hold" grpId="1"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ppt_x"/>
                                          </p:val>
                                        </p:tav>
                                        <p:tav tm="100000">
                                          <p:val>
                                            <p:strVal val="#ppt_x"/>
                                          </p:val>
                                        </p:tav>
                                      </p:tavLst>
                                    </p:anim>
                                    <p:anim calcmode="lin" valueType="num">
                                      <p:cBhvr additive="base">
                                        <p:cTn id="7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5" grpId="1" animBg="1"/>
      <p:bldP spid="18" grpId="0" animBg="1"/>
      <p:bldP spid="16" grpId="0"/>
      <p:bldP spid="22" grpId="0" animBg="1"/>
      <p:bldP spid="23" grpId="0" animBg="1"/>
      <p:bldP spid="24" grpId="0" animBg="1"/>
      <p:bldP spid="25" grpId="0" animBg="1"/>
      <p:bldP spid="29" grpId="0" animBg="1"/>
      <p:bldP spid="30" grpId="0"/>
      <p:bldP spid="3" grpId="0"/>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D850D-F43E-5303-FCC4-79516EB6583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3">
                <a:extLst>
                  <a:ext uri="{FF2B5EF4-FFF2-40B4-BE49-F238E27FC236}">
                    <a16:creationId xmlns:a16="http://schemas.microsoft.com/office/drawing/2014/main" id="{C284C7F0-2E37-3917-1D69-DAA491160A99}"/>
                  </a:ext>
                </a:extLst>
              </p:cNvPr>
              <p:cNvSpPr txBox="1"/>
              <p:nvPr/>
            </p:nvSpPr>
            <p:spPr bwMode="auto">
              <a:xfrm>
                <a:off x="1250805" y="625556"/>
                <a:ext cx="2296463"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smtClean="0">
                              <a:latin typeface="Cambria Math" panose="02040503050406030204" pitchFamily="18" charset="0"/>
                              <a:ea typeface="Cambria Math" panose="02040503050406030204" pitchFamily="18" charset="0"/>
                            </a:rPr>
                            <m:t>𝜔</m:t>
                          </m:r>
                        </m:e>
                        <m:sup>
                          <m:r>
                            <a:rPr lang="en-US" altLang="zh-TW" sz="1800" b="0" i="1" smtClean="0">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𝑎</m:t>
                          </m:r>
                        </m:e>
                        <m:sub>
                          <m:r>
                            <a:rPr lang="en-US" altLang="zh-TW" sz="1800" i="1">
                              <a:latin typeface="Cambria Math" panose="02040503050406030204" pitchFamily="18" charset="0"/>
                            </a:rPr>
                            <m:t>1</m:t>
                          </m:r>
                        </m:sub>
                      </m:sSub>
                    </m:oMath>
                  </m:oMathPara>
                </a14:m>
                <a:endParaRPr kumimoji="1" lang="zh-TW" altLang="en-US" sz="1800" dirty="0"/>
              </a:p>
            </p:txBody>
          </p:sp>
        </mc:Choice>
        <mc:Fallback xmlns="">
          <p:sp>
            <p:nvSpPr>
              <p:cNvPr id="2" name="文字方塊 13">
                <a:extLst>
                  <a:ext uri="{FF2B5EF4-FFF2-40B4-BE49-F238E27FC236}">
                    <a16:creationId xmlns:a16="http://schemas.microsoft.com/office/drawing/2014/main" id="{C284C7F0-2E37-3917-1D69-DAA491160A99}"/>
                  </a:ext>
                </a:extLst>
              </p:cNvPr>
              <p:cNvSpPr txBox="1">
                <a:spLocks noRot="1" noChangeAspect="1" noMove="1" noResize="1" noEditPoints="1" noAdjustHandles="1" noChangeArrowheads="1" noChangeShapeType="1" noTextEdit="1"/>
              </p:cNvSpPr>
              <p:nvPr/>
            </p:nvSpPr>
            <p:spPr bwMode="auto">
              <a:xfrm>
                <a:off x="1250805" y="625556"/>
                <a:ext cx="2296463" cy="282450"/>
              </a:xfrm>
              <a:prstGeom prst="rect">
                <a:avLst/>
              </a:prstGeom>
              <a:blipFill>
                <a:blip r:embed="rId2"/>
                <a:stretch>
                  <a:fillRect l="-1648" t="-4348" b="-173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字方塊 13">
                <a:extLst>
                  <a:ext uri="{FF2B5EF4-FFF2-40B4-BE49-F238E27FC236}">
                    <a16:creationId xmlns:a16="http://schemas.microsoft.com/office/drawing/2014/main" id="{4760C482-AF7F-B013-AF2D-40DD4813C4CB}"/>
                  </a:ext>
                </a:extLst>
              </p:cNvPr>
              <p:cNvSpPr txBox="1"/>
              <p:nvPr/>
            </p:nvSpPr>
            <p:spPr bwMode="auto">
              <a:xfrm>
                <a:off x="1241430" y="1090117"/>
                <a:ext cx="2474908"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b="0" i="1" smtClean="0">
                              <a:latin typeface="Cambria Math" panose="02040503050406030204" pitchFamily="18" charset="0"/>
                            </a:rPr>
                            <m:t>2</m:t>
                          </m:r>
                        </m:sub>
                      </m:sSub>
                    </m:oMath>
                  </m:oMathPara>
                </a14:m>
                <a:endParaRPr kumimoji="1" lang="zh-TW" altLang="en-US" sz="1800" dirty="0"/>
              </a:p>
            </p:txBody>
          </p:sp>
        </mc:Choice>
        <mc:Fallback xmlns="">
          <p:sp>
            <p:nvSpPr>
              <p:cNvPr id="3" name="文字方塊 13">
                <a:extLst>
                  <a:ext uri="{FF2B5EF4-FFF2-40B4-BE49-F238E27FC236}">
                    <a16:creationId xmlns:a16="http://schemas.microsoft.com/office/drawing/2014/main" id="{4760C482-AF7F-B013-AF2D-40DD4813C4CB}"/>
                  </a:ext>
                </a:extLst>
              </p:cNvPr>
              <p:cNvSpPr txBox="1">
                <a:spLocks noRot="1" noChangeAspect="1" noMove="1" noResize="1" noEditPoints="1" noAdjustHandles="1" noChangeArrowheads="1" noChangeShapeType="1" noTextEdit="1"/>
              </p:cNvSpPr>
              <p:nvPr/>
            </p:nvSpPr>
            <p:spPr bwMode="auto">
              <a:xfrm>
                <a:off x="1241430" y="1090117"/>
                <a:ext cx="2474908" cy="282450"/>
              </a:xfrm>
              <a:prstGeom prst="rect">
                <a:avLst/>
              </a:prstGeom>
              <a:blipFill>
                <a:blip r:embed="rId3"/>
                <a:stretch>
                  <a:fillRect b="-16667"/>
                </a:stretch>
              </a:blipFill>
              <a:ln w="9525">
                <a:noFill/>
                <a:miter lim="800000"/>
                <a:headEnd/>
                <a:tailEnd/>
              </a:ln>
            </p:spPr>
            <p:txBody>
              <a:bodyPr/>
              <a:lstStyle/>
              <a:p>
                <a:r>
                  <a:rPr lang="en-US">
                    <a:noFill/>
                  </a:rPr>
                  <a:t> </a:t>
                </a:r>
              </a:p>
            </p:txBody>
          </p:sp>
        </mc:Fallback>
      </mc:AlternateContent>
      <p:sp>
        <p:nvSpPr>
          <p:cNvPr id="5" name="TextBox 4">
            <a:extLst>
              <a:ext uri="{FF2B5EF4-FFF2-40B4-BE49-F238E27FC236}">
                <a16:creationId xmlns:a16="http://schemas.microsoft.com/office/drawing/2014/main" id="{6570DA15-936D-AE8A-446F-5A9D98BF9FCA}"/>
              </a:ext>
            </a:extLst>
          </p:cNvPr>
          <p:cNvSpPr txBox="1"/>
          <p:nvPr/>
        </p:nvSpPr>
        <p:spPr bwMode="auto">
          <a:xfrm>
            <a:off x="1193657" y="3672903"/>
            <a:ext cx="7306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800" dirty="0" err="1"/>
              <a:t>因為右式為零，此方程組只有在行列式為零時才有解</a:t>
            </a:r>
            <a:r>
              <a:rPr lang="en-US" sz="1800" dirty="0"/>
              <a:t>：</a:t>
            </a:r>
          </a:p>
        </p:txBody>
      </p:sp>
      <mc:AlternateContent xmlns:mc="http://schemas.openxmlformats.org/markup-compatibility/2006" xmlns:a14="http://schemas.microsoft.com/office/drawing/2010/main">
        <mc:Choice Requires="a14">
          <p:sp>
            <p:nvSpPr>
              <p:cNvPr id="6" name="文字方塊 13">
                <a:extLst>
                  <a:ext uri="{FF2B5EF4-FFF2-40B4-BE49-F238E27FC236}">
                    <a16:creationId xmlns:a16="http://schemas.microsoft.com/office/drawing/2014/main" id="{85C524C9-24DA-D217-3B12-B3B267252762}"/>
                  </a:ext>
                </a:extLst>
              </p:cNvPr>
              <p:cNvSpPr txBox="1"/>
              <p:nvPr/>
            </p:nvSpPr>
            <p:spPr bwMode="auto">
              <a:xfrm>
                <a:off x="1241430" y="2142308"/>
                <a:ext cx="2661754"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d>
                        <m:dPr>
                          <m:ctrlPr>
                            <a:rPr lang="en-US" altLang="zh-TW" sz="1800" i="1" smtClean="0">
                              <a:latin typeface="Cambria Math" panose="02040503050406030204" pitchFamily="18" charset="0"/>
                            </a:rPr>
                          </m:ctrlPr>
                        </m:d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6" name="文字方塊 13">
                <a:extLst>
                  <a:ext uri="{FF2B5EF4-FFF2-40B4-BE49-F238E27FC236}">
                    <a16:creationId xmlns:a16="http://schemas.microsoft.com/office/drawing/2014/main" id="{85C524C9-24DA-D217-3B12-B3B267252762}"/>
                  </a:ext>
                </a:extLst>
              </p:cNvPr>
              <p:cNvSpPr txBox="1">
                <a:spLocks noRot="1" noChangeAspect="1" noMove="1" noResize="1" noEditPoints="1" noAdjustHandles="1" noChangeArrowheads="1" noChangeShapeType="1" noTextEdit="1"/>
              </p:cNvSpPr>
              <p:nvPr/>
            </p:nvSpPr>
            <p:spPr bwMode="auto">
              <a:xfrm>
                <a:off x="1241430" y="2142308"/>
                <a:ext cx="2661754" cy="282450"/>
              </a:xfrm>
              <a:prstGeom prst="rect">
                <a:avLst/>
              </a:prstGeom>
              <a:blipFill>
                <a:blip r:embed="rId4"/>
                <a:stretch>
                  <a:fillRect r="-1422" b="-125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字方塊 13">
                <a:extLst>
                  <a:ext uri="{FF2B5EF4-FFF2-40B4-BE49-F238E27FC236}">
                    <a16:creationId xmlns:a16="http://schemas.microsoft.com/office/drawing/2014/main" id="{43B00944-DBE1-5CF7-3CA4-C1C1DD6D3C9B}"/>
                  </a:ext>
                </a:extLst>
              </p:cNvPr>
              <p:cNvSpPr txBox="1"/>
              <p:nvPr/>
            </p:nvSpPr>
            <p:spPr bwMode="auto">
              <a:xfrm>
                <a:off x="1250805" y="2580224"/>
                <a:ext cx="2834879"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1</m:t>
                          </m:r>
                        </m:sub>
                      </m:sSub>
                      <m:r>
                        <a:rPr lang="en-US" altLang="zh-TW" sz="1800" b="0" i="1" smtClean="0">
                          <a:latin typeface="Cambria Math" panose="02040503050406030204" pitchFamily="18" charset="0"/>
                        </a:rPr>
                        <m:t>+</m:t>
                      </m:r>
                      <m:d>
                        <m:dPr>
                          <m:ctrlPr>
                            <a:rPr lang="en-US" altLang="zh-TW" sz="1800" i="1" smtClean="0">
                              <a:latin typeface="Cambria Math" panose="02040503050406030204" pitchFamily="18" charset="0"/>
                            </a:rPr>
                          </m:ctrlPr>
                        </m:dP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b="0" i="1" smtClean="0">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e>
                      </m:d>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𝑎</m:t>
                          </m:r>
                        </m:e>
                        <m:sub>
                          <m:r>
                            <a:rPr lang="en-US" altLang="zh-TW" sz="1800" i="1">
                              <a:latin typeface="Cambria Math" panose="02040503050406030204" pitchFamily="18" charset="0"/>
                            </a:rPr>
                            <m:t>2</m:t>
                          </m:r>
                        </m:sub>
                      </m:sSub>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7" name="文字方塊 13">
                <a:extLst>
                  <a:ext uri="{FF2B5EF4-FFF2-40B4-BE49-F238E27FC236}">
                    <a16:creationId xmlns:a16="http://schemas.microsoft.com/office/drawing/2014/main" id="{43B00944-DBE1-5CF7-3CA4-C1C1DD6D3C9B}"/>
                  </a:ext>
                </a:extLst>
              </p:cNvPr>
              <p:cNvSpPr txBox="1">
                <a:spLocks noRot="1" noChangeAspect="1" noMove="1" noResize="1" noEditPoints="1" noAdjustHandles="1" noChangeArrowheads="1" noChangeShapeType="1" noTextEdit="1"/>
              </p:cNvSpPr>
              <p:nvPr/>
            </p:nvSpPr>
            <p:spPr bwMode="auto">
              <a:xfrm>
                <a:off x="1250805" y="2580224"/>
                <a:ext cx="2834879" cy="282450"/>
              </a:xfrm>
              <a:prstGeom prst="rect">
                <a:avLst/>
              </a:prstGeom>
              <a:blipFill>
                <a:blip r:embed="rId5"/>
                <a:stretch>
                  <a:fillRect r="-1339" b="-173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字方塊 13">
                <a:extLst>
                  <a:ext uri="{FF2B5EF4-FFF2-40B4-BE49-F238E27FC236}">
                    <a16:creationId xmlns:a16="http://schemas.microsoft.com/office/drawing/2014/main" id="{BEBEB305-A835-D12C-7B9B-0920FF6ACB5C}"/>
                  </a:ext>
                </a:extLst>
              </p:cNvPr>
              <p:cNvSpPr txBox="1"/>
              <p:nvPr/>
            </p:nvSpPr>
            <p:spPr bwMode="auto">
              <a:xfrm>
                <a:off x="1244953" y="4188893"/>
                <a:ext cx="2794483" cy="616259"/>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d>
                        <m:dPr>
                          <m:begChr m:val="|"/>
                          <m:endChr m:val="|"/>
                          <m:ctrlPr>
                            <a:rPr lang="en-US" altLang="zh-TW" sz="1800" i="1" smtClean="0">
                              <a:latin typeface="Cambria Math" panose="02040503050406030204" pitchFamily="18" charset="0"/>
                            </a:rPr>
                          </m:ctrlPr>
                        </m:dPr>
                        <m:e>
                          <m:m>
                            <m:mPr>
                              <m:mcs>
                                <m:mc>
                                  <m:mcPr>
                                    <m:count m:val="2"/>
                                    <m:mcJc m:val="center"/>
                                  </m:mcPr>
                                </m:mc>
                              </m:mcs>
                              <m:ctrlPr>
                                <a:rPr lang="en-US" altLang="zh-TW" sz="1800" i="1" smtClean="0">
                                  <a:latin typeface="Cambria Math" panose="02040503050406030204" pitchFamily="18" charset="0"/>
                                </a:rPr>
                              </m:ctrlPr>
                            </m:mPr>
                            <m:mr>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i="1">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e>
                              <m:e>
                                <m:r>
                                  <a:rPr lang="en-US" altLang="zh-TW" sz="1800" i="1">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mr>
                            <m:mr>
                              <m:e>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e>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i="1">
                                    <a:latin typeface="Cambria Math" panose="02040503050406030204" pitchFamily="18" charset="0"/>
                                  </a:rPr>
                                  <m:t>−</m:t>
                                </m:r>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e>
                            </m:mr>
                          </m:m>
                        </m:e>
                      </m:d>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10" name="文字方塊 13">
                <a:extLst>
                  <a:ext uri="{FF2B5EF4-FFF2-40B4-BE49-F238E27FC236}">
                    <a16:creationId xmlns:a16="http://schemas.microsoft.com/office/drawing/2014/main" id="{BEBEB305-A835-D12C-7B9B-0920FF6ACB5C}"/>
                  </a:ext>
                </a:extLst>
              </p:cNvPr>
              <p:cNvSpPr txBox="1">
                <a:spLocks noRot="1" noChangeAspect="1" noMove="1" noResize="1" noEditPoints="1" noAdjustHandles="1" noChangeArrowheads="1" noChangeShapeType="1" noTextEdit="1"/>
              </p:cNvSpPr>
              <p:nvPr/>
            </p:nvSpPr>
            <p:spPr bwMode="auto">
              <a:xfrm>
                <a:off x="1244953" y="4188893"/>
                <a:ext cx="2794483" cy="616259"/>
              </a:xfrm>
              <a:prstGeom prst="rect">
                <a:avLst/>
              </a:prstGeom>
              <a:blipFill>
                <a:blip r:embed="rId6"/>
                <a:stretch>
                  <a:fillRect r="-1351" b="-6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56B92E-798C-7206-16AC-DAEA698B334D}"/>
                  </a:ext>
                </a:extLst>
              </p:cNvPr>
              <p:cNvSpPr txBox="1"/>
              <p:nvPr/>
            </p:nvSpPr>
            <p:spPr bwMode="auto">
              <a:xfrm>
                <a:off x="1193657" y="5198921"/>
                <a:ext cx="660261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TW" altLang="en-US" sz="1800" dirty="0">
                    <a:solidFill>
                      <a:srgbClr val="FF0000"/>
                    </a:solidFill>
                  </a:rPr>
                  <a:t>未知數</a:t>
                </a:r>
                <a14:m>
                  <m:oMath xmlns:m="http://schemas.openxmlformats.org/officeDocument/2006/math">
                    <m:sSup>
                      <m:sSupPr>
                        <m:ctrlPr>
                          <a:rPr lang="en-US" altLang="zh-TW" sz="1800" i="1" smtClean="0">
                            <a:solidFill>
                              <a:srgbClr val="FF0000"/>
                            </a:solidFill>
                            <a:latin typeface="Cambria Math" panose="02040503050406030204" pitchFamily="18" charset="0"/>
                            <a:ea typeface="Cambria Math"/>
                          </a:rPr>
                        </m:ctrlPr>
                      </m:sSupPr>
                      <m:e>
                        <m:r>
                          <a:rPr lang="en-US" altLang="zh-TW" sz="1800" i="1">
                            <a:solidFill>
                              <a:srgbClr val="FF0000"/>
                            </a:solidFill>
                            <a:latin typeface="Cambria Math" panose="02040503050406030204" pitchFamily="18" charset="0"/>
                            <a:ea typeface="Cambria Math" panose="02040503050406030204" pitchFamily="18" charset="0"/>
                          </a:rPr>
                          <m:t>𝜔</m:t>
                        </m:r>
                      </m:e>
                      <m:sup>
                        <m:r>
                          <a:rPr lang="en-US" altLang="zh-TW" sz="1800" i="1">
                            <a:solidFill>
                              <a:srgbClr val="FF0000"/>
                            </a:solidFill>
                            <a:latin typeface="Cambria Math" panose="02040503050406030204" pitchFamily="18" charset="0"/>
                            <a:ea typeface="Cambria Math"/>
                          </a:rPr>
                          <m:t>2</m:t>
                        </m:r>
                      </m:sup>
                    </m:sSup>
                    <m:r>
                      <a:rPr lang="zh-TW" altLang="en-US" sz="1800" i="1">
                        <a:solidFill>
                          <a:srgbClr val="FF0000"/>
                        </a:solidFill>
                        <a:latin typeface="Cambria Math" panose="02040503050406030204" pitchFamily="18" charset="0"/>
                      </a:rPr>
                      <m:t>應該只有</m:t>
                    </m:r>
                  </m:oMath>
                </a14:m>
                <a:r>
                  <a:rPr lang="en-US" sz="1800" dirty="0" err="1">
                    <a:solidFill>
                      <a:srgbClr val="FF0000"/>
                    </a:solidFill>
                  </a:rPr>
                  <a:t>兩個解</a:t>
                </a:r>
                <a:r>
                  <a:rPr lang="en-US" sz="1800" dirty="0">
                    <a:solidFill>
                      <a:srgbClr val="FF0000"/>
                    </a:solidFill>
                  </a:rPr>
                  <a:t>！</a:t>
                </a:r>
              </a:p>
            </p:txBody>
          </p:sp>
        </mc:Choice>
        <mc:Fallback xmlns="">
          <p:sp>
            <p:nvSpPr>
              <p:cNvPr id="12" name="TextBox 11">
                <a:extLst>
                  <a:ext uri="{FF2B5EF4-FFF2-40B4-BE49-F238E27FC236}">
                    <a16:creationId xmlns:a16="http://schemas.microsoft.com/office/drawing/2014/main" id="{9856B92E-798C-7206-16AC-DAEA698B334D}"/>
                  </a:ext>
                </a:extLst>
              </p:cNvPr>
              <p:cNvSpPr txBox="1">
                <a:spLocks noRot="1" noChangeAspect="1" noMove="1" noResize="1" noEditPoints="1" noAdjustHandles="1" noChangeArrowheads="1" noChangeShapeType="1" noTextEdit="1"/>
              </p:cNvSpPr>
              <p:nvPr/>
            </p:nvSpPr>
            <p:spPr bwMode="auto">
              <a:xfrm>
                <a:off x="1193657" y="5198921"/>
                <a:ext cx="6602612" cy="369332"/>
              </a:xfrm>
              <a:prstGeom prst="rect">
                <a:avLst/>
              </a:prstGeom>
              <a:blipFill>
                <a:blip r:embed="rId7"/>
                <a:stretch>
                  <a:fillRect l="-962"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字方塊 13">
                <a:extLst>
                  <a:ext uri="{FF2B5EF4-FFF2-40B4-BE49-F238E27FC236}">
                    <a16:creationId xmlns:a16="http://schemas.microsoft.com/office/drawing/2014/main" id="{85F41D73-B5BD-4EB8-AF96-D31D3242057A}"/>
                  </a:ext>
                </a:extLst>
              </p:cNvPr>
              <p:cNvSpPr txBox="1"/>
              <p:nvPr/>
            </p:nvSpPr>
            <p:spPr bwMode="auto">
              <a:xfrm>
                <a:off x="4224306" y="4412379"/>
                <a:ext cx="2602187" cy="282450"/>
              </a:xfrm>
              <a:prstGeom prst="rect">
                <a:avLst/>
              </a:prstGeom>
              <a:solidFill>
                <a:srgbClr val="FFFF99"/>
              </a:solidFill>
              <a:ln w="9525">
                <a:noFill/>
                <a:miter lim="800000"/>
                <a:headEnd/>
                <a:tailEnd/>
              </a:ln>
            </p:spPr>
            <p:txBody>
              <a:bodyPr wrap="none" lIns="0" tIns="0" rIns="0" bIns="0" rtlCol="0">
                <a:spAutoFit/>
              </a:bodyPr>
              <a:lstStyle/>
              <a:p>
                <a:pPr>
                  <a:spcBef>
                    <a:spcPct val="50000"/>
                  </a:spcBef>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rPr>
                          </m:ctrlPr>
                        </m:sSupPr>
                        <m:e>
                          <m:d>
                            <m:dPr>
                              <m:ctrlPr>
                                <a:rPr lang="en-US" altLang="zh-TW" sz="1800" i="1">
                                  <a:latin typeface="Cambria Math" panose="02040503050406030204" pitchFamily="18" charset="0"/>
                                </a:rPr>
                              </m:ctrlPr>
                            </m:dPr>
                            <m:e>
                              <m:sSup>
                                <m:sSupPr>
                                  <m:ctrlPr>
                                    <a:rPr lang="en-US" altLang="zh-TW" sz="1800" i="1">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altLang="zh-TW" sz="1800" b="0" i="1" smtClean="0">
                                  <a:latin typeface="Cambria Math" panose="02040503050406030204" pitchFamily="18" charset="0"/>
                                  <a:ea typeface="Cambria Math"/>
                                </a:rPr>
                                <m:t>−</m:t>
                              </m:r>
                              <m:r>
                                <a:rPr lang="en-US" altLang="zh-TW" sz="1800" i="1">
                                  <a:latin typeface="Cambria Math" panose="02040503050406030204" pitchFamily="18" charset="0"/>
                                </a:rPr>
                                <m:t>2</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d>
                        </m:e>
                        <m:sup>
                          <m:r>
                            <a:rPr lang="en-US" altLang="zh-TW" sz="1800" b="0" i="1" smtClean="0">
                              <a:latin typeface="Cambria Math" panose="02040503050406030204" pitchFamily="18" charset="0"/>
                            </a:rPr>
                            <m:t>2</m:t>
                          </m:r>
                        </m:sup>
                      </m:sSup>
                      <m:r>
                        <a:rPr lang="en-US" altLang="zh-TW" sz="1800" b="0" i="1" smtClean="0">
                          <a:latin typeface="Cambria Math" panose="02040503050406030204" pitchFamily="18" charset="0"/>
                        </a:rPr>
                        <m:t>−</m:t>
                      </m:r>
                      <m:sSup>
                        <m:sSupPr>
                          <m:ctrlPr>
                            <a:rPr lang="en-US" altLang="zh-TW" sz="1800" i="1">
                              <a:latin typeface="Cambria Math" panose="02040503050406030204" pitchFamily="18" charset="0"/>
                            </a:rPr>
                          </m:ctrlPr>
                        </m:sSupPr>
                        <m:e>
                          <m:d>
                            <m:dPr>
                              <m:ctrlPr>
                                <a:rPr lang="en-US" altLang="zh-TW" sz="1800" i="1" smtClean="0">
                                  <a:latin typeface="Cambria Math" panose="02040503050406030204" pitchFamily="18" charset="0"/>
                                </a:rPr>
                              </m:ctrlPr>
                            </m:dPr>
                            <m:e>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e>
                          </m:d>
                        </m:e>
                        <m:sup>
                          <m:r>
                            <a:rPr lang="en-US" altLang="zh-TW" sz="1800" i="1">
                              <a:latin typeface="Cambria Math" panose="02040503050406030204" pitchFamily="18" charset="0"/>
                            </a:rPr>
                            <m:t>2</m:t>
                          </m:r>
                        </m:sup>
                      </m:sSup>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kumimoji="1" lang="zh-TW" altLang="en-US" sz="1800" dirty="0"/>
              </a:p>
            </p:txBody>
          </p:sp>
        </mc:Choice>
        <mc:Fallback xmlns="">
          <p:sp>
            <p:nvSpPr>
              <p:cNvPr id="8" name="文字方塊 13">
                <a:extLst>
                  <a:ext uri="{FF2B5EF4-FFF2-40B4-BE49-F238E27FC236}">
                    <a16:creationId xmlns:a16="http://schemas.microsoft.com/office/drawing/2014/main" id="{85F41D73-B5BD-4EB8-AF96-D31D3242057A}"/>
                  </a:ext>
                </a:extLst>
              </p:cNvPr>
              <p:cNvSpPr txBox="1">
                <a:spLocks noRot="1" noChangeAspect="1" noMove="1" noResize="1" noEditPoints="1" noAdjustHandles="1" noChangeArrowheads="1" noChangeShapeType="1" noTextEdit="1"/>
              </p:cNvSpPr>
              <p:nvPr/>
            </p:nvSpPr>
            <p:spPr bwMode="auto">
              <a:xfrm>
                <a:off x="4224306" y="4412379"/>
                <a:ext cx="2602187" cy="282450"/>
              </a:xfrm>
              <a:prstGeom prst="rect">
                <a:avLst/>
              </a:prstGeom>
              <a:blipFill>
                <a:blip r:embed="rId8"/>
                <a:stretch>
                  <a:fillRect r="-1456" b="-1739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EFFA3E4-9253-A6AD-EA0E-486CBA50B928}"/>
                  </a:ext>
                </a:extLst>
              </p:cNvPr>
              <p:cNvSpPr txBox="1"/>
              <p:nvPr/>
            </p:nvSpPr>
            <p:spPr bwMode="auto">
              <a:xfrm>
                <a:off x="1270694" y="5692349"/>
                <a:ext cx="1557766" cy="374783"/>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ea typeface="Cambria Math"/>
                            </a:rPr>
                          </m:ctrlPr>
                        </m:sSupPr>
                        <m:e>
                          <m:r>
                            <a:rPr lang="en-US" altLang="zh-TW" sz="1800" i="1">
                              <a:latin typeface="Cambria Math" panose="02040503050406030204" pitchFamily="18" charset="0"/>
                              <a:ea typeface="Cambria Math" panose="02040503050406030204" pitchFamily="18" charset="0"/>
                            </a:rPr>
                            <m:t>𝜔</m:t>
                          </m:r>
                        </m:e>
                        <m:sup>
                          <m:r>
                            <a:rPr lang="en-US" altLang="zh-TW" sz="1800" i="1">
                              <a:latin typeface="Cambria Math" panose="02040503050406030204" pitchFamily="18" charset="0"/>
                              <a:ea typeface="Cambria Math"/>
                            </a:rPr>
                            <m:t>2</m:t>
                          </m:r>
                        </m:sup>
                      </m:sSup>
                      <m:r>
                        <a:rPr lang="en-US" altLang="zh-TW" sz="1800" b="0" i="1" smtClean="0">
                          <a:latin typeface="Cambria Math" panose="02040503050406030204" pitchFamily="18" charset="0"/>
                          <a:ea typeface="Cambria Math"/>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r>
                        <a:rPr lang="en-US" altLang="zh-TW" sz="1800" b="0" i="1" smtClean="0">
                          <a:latin typeface="Cambria Math" panose="02040503050406030204" pitchFamily="18" charset="0"/>
                        </a:rPr>
                        <m:t>,3</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rPr>
                            <m:t>0</m:t>
                          </m:r>
                        </m:sub>
                        <m:sup>
                          <m:r>
                            <a:rPr lang="en-US" altLang="zh-TW" sz="1800" i="1">
                              <a:latin typeface="Cambria Math" panose="02040503050406030204" pitchFamily="18" charset="0"/>
                            </a:rPr>
                            <m:t>2</m:t>
                          </m:r>
                        </m:sup>
                      </m:sSubSup>
                    </m:oMath>
                  </m:oMathPara>
                </a14:m>
                <a:endParaRPr lang="en-US" sz="1800" dirty="0"/>
              </a:p>
            </p:txBody>
          </p:sp>
        </mc:Choice>
        <mc:Fallback xmlns="">
          <p:sp>
            <p:nvSpPr>
              <p:cNvPr id="11" name="TextBox 10">
                <a:extLst>
                  <a:ext uri="{FF2B5EF4-FFF2-40B4-BE49-F238E27FC236}">
                    <a16:creationId xmlns:a16="http://schemas.microsoft.com/office/drawing/2014/main" id="{8EFFA3E4-9253-A6AD-EA0E-486CBA50B928}"/>
                  </a:ext>
                </a:extLst>
              </p:cNvPr>
              <p:cNvSpPr txBox="1">
                <a:spLocks noRot="1" noChangeAspect="1" noMove="1" noResize="1" noEditPoints="1" noAdjustHandles="1" noChangeArrowheads="1" noChangeShapeType="1" noTextEdit="1"/>
              </p:cNvSpPr>
              <p:nvPr/>
            </p:nvSpPr>
            <p:spPr bwMode="auto">
              <a:xfrm>
                <a:off x="1270694" y="5692349"/>
                <a:ext cx="1557766" cy="374783"/>
              </a:xfrm>
              <a:prstGeom prst="rect">
                <a:avLst/>
              </a:prstGeom>
              <a:blipFill>
                <a:blip r:embed="rId9"/>
                <a:stretch>
                  <a:fillRect b="-3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5166533-72EB-E059-20D7-CD9855405BA8}"/>
                  </a:ext>
                </a:extLst>
              </p:cNvPr>
              <p:cNvSpPr txBox="1"/>
              <p:nvPr/>
            </p:nvSpPr>
            <p:spPr bwMode="auto">
              <a:xfrm>
                <a:off x="3068266" y="5692349"/>
                <a:ext cx="1296144" cy="369332"/>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ea typeface="Cambria Math"/>
                            </a:rPr>
                          </m:ctrlPr>
                        </m:sSub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a:rPr>
                            <m:t>1</m:t>
                          </m:r>
                        </m:sub>
                      </m:sSub>
                      <m:r>
                        <a:rPr lang="en-US" altLang="zh-TW" sz="1800" i="1">
                          <a:latin typeface="Cambria Math" panose="02040503050406030204" pitchFamily="18" charset="0"/>
                          <a:ea typeface="Cambria Math"/>
                        </a:rPr>
                        <m:t>≡</m:t>
                      </m:r>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panose="02040503050406030204" pitchFamily="18" charset="0"/>
                            </a:rPr>
                            <m:t>0</m:t>
                          </m:r>
                        </m:sub>
                      </m:sSub>
                    </m:oMath>
                  </m:oMathPara>
                </a14:m>
                <a:endParaRPr lang="en-US" sz="1800" dirty="0"/>
              </a:p>
            </p:txBody>
          </p:sp>
        </mc:Choice>
        <mc:Fallback xmlns="">
          <p:sp>
            <p:nvSpPr>
              <p:cNvPr id="13" name="TextBox 12">
                <a:extLst>
                  <a:ext uri="{FF2B5EF4-FFF2-40B4-BE49-F238E27FC236}">
                    <a16:creationId xmlns:a16="http://schemas.microsoft.com/office/drawing/2014/main" id="{B5166533-72EB-E059-20D7-CD9855405BA8}"/>
                  </a:ext>
                </a:extLst>
              </p:cNvPr>
              <p:cNvSpPr txBox="1">
                <a:spLocks noRot="1" noChangeAspect="1" noMove="1" noResize="1" noEditPoints="1" noAdjustHandles="1" noChangeArrowheads="1" noChangeShapeType="1" noTextEdit="1"/>
              </p:cNvSpPr>
              <p:nvPr/>
            </p:nvSpPr>
            <p:spPr bwMode="auto">
              <a:xfrm>
                <a:off x="3068266" y="5692349"/>
                <a:ext cx="1296144" cy="369332"/>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4B5E53C-C5D3-C237-B1D1-B2F9638AE921}"/>
                  </a:ext>
                </a:extLst>
              </p:cNvPr>
              <p:cNvSpPr txBox="1"/>
              <p:nvPr/>
            </p:nvSpPr>
            <p:spPr bwMode="auto">
              <a:xfrm>
                <a:off x="4381208" y="5672443"/>
                <a:ext cx="1451222" cy="401970"/>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ea typeface="Cambria Math"/>
                            </a:rPr>
                          </m:ctrlPr>
                        </m:sSubPr>
                        <m:e>
                          <m:r>
                            <a:rPr lang="en-US" altLang="zh-TW" sz="1800" b="0" i="1" smtClean="0">
                              <a:latin typeface="Cambria Math" panose="02040503050406030204" pitchFamily="18" charset="0"/>
                              <a:ea typeface="Cambria Math" panose="02040503050406030204" pitchFamily="18" charset="0"/>
                            </a:rPr>
                            <m:t>𝜔</m:t>
                          </m:r>
                        </m:e>
                        <m:sub>
                          <m:r>
                            <a:rPr lang="en-US" altLang="zh-TW" sz="1800" b="0" i="1" smtClean="0">
                              <a:latin typeface="Cambria Math" panose="02040503050406030204" pitchFamily="18" charset="0"/>
                              <a:ea typeface="Cambria Math"/>
                            </a:rPr>
                            <m:t>2</m:t>
                          </m:r>
                        </m:sub>
                      </m:sSub>
                      <m:r>
                        <a:rPr lang="en-US" altLang="zh-TW" sz="1800" i="1">
                          <a:latin typeface="Cambria Math" panose="02040503050406030204" pitchFamily="18" charset="0"/>
                          <a:ea typeface="Cambria Math"/>
                        </a:rPr>
                        <m:t>≡</m:t>
                      </m:r>
                      <m:rad>
                        <m:radPr>
                          <m:degHide m:val="on"/>
                          <m:ctrlPr>
                            <a:rPr lang="en-US" altLang="zh-TW" sz="1800" b="0" i="1" smtClean="0">
                              <a:latin typeface="Cambria Math" panose="02040503050406030204" pitchFamily="18" charset="0"/>
                              <a:ea typeface="Cambria Math"/>
                            </a:rPr>
                          </m:ctrlPr>
                        </m:radPr>
                        <m:deg/>
                        <m:e>
                          <m:r>
                            <a:rPr lang="en-US" altLang="zh-TW" sz="1800" b="0" i="1" smtClean="0">
                              <a:latin typeface="Cambria Math" panose="02040503050406030204" pitchFamily="18" charset="0"/>
                              <a:ea typeface="Cambria Math"/>
                            </a:rPr>
                            <m:t>3</m:t>
                          </m:r>
                        </m:e>
                      </m:rad>
                      <m:sSub>
                        <m:sSubPr>
                          <m:ctrlPr>
                            <a:rPr lang="en-US" altLang="zh-TW" sz="1800" i="1">
                              <a:latin typeface="Cambria Math" panose="02040503050406030204" pitchFamily="18" charset="0"/>
                              <a:ea typeface="Cambria Math"/>
                            </a:rPr>
                          </m:ctrlPr>
                        </m:sSubPr>
                        <m:e>
                          <m:r>
                            <a:rPr lang="en-US" altLang="zh-TW" sz="1800" i="1">
                              <a:latin typeface="Cambria Math" panose="02040503050406030204" pitchFamily="18" charset="0"/>
                              <a:ea typeface="Cambria Math" panose="02040503050406030204" pitchFamily="18" charset="0"/>
                            </a:rPr>
                            <m:t>𝜔</m:t>
                          </m:r>
                        </m:e>
                        <m:sub>
                          <m:r>
                            <a:rPr lang="en-US" altLang="zh-TW" sz="1800" i="1">
                              <a:latin typeface="Cambria Math" panose="02040503050406030204" pitchFamily="18" charset="0"/>
                              <a:ea typeface="Cambria Math" panose="02040503050406030204" pitchFamily="18" charset="0"/>
                            </a:rPr>
                            <m:t>0</m:t>
                          </m:r>
                        </m:sub>
                      </m:sSub>
                    </m:oMath>
                  </m:oMathPara>
                </a14:m>
                <a:endParaRPr lang="en-US" sz="1800" dirty="0"/>
              </a:p>
            </p:txBody>
          </p:sp>
        </mc:Choice>
        <mc:Fallback xmlns="">
          <p:sp>
            <p:nvSpPr>
              <p:cNvPr id="14" name="TextBox 13">
                <a:extLst>
                  <a:ext uri="{FF2B5EF4-FFF2-40B4-BE49-F238E27FC236}">
                    <a16:creationId xmlns:a16="http://schemas.microsoft.com/office/drawing/2014/main" id="{E4B5E53C-C5D3-C237-B1D1-B2F9638AE921}"/>
                  </a:ext>
                </a:extLst>
              </p:cNvPr>
              <p:cNvSpPr txBox="1">
                <a:spLocks noRot="1" noChangeAspect="1" noMove="1" noResize="1" noEditPoints="1" noAdjustHandles="1" noChangeArrowheads="1" noChangeShapeType="1" noTextEdit="1"/>
              </p:cNvSpPr>
              <p:nvPr/>
            </p:nvSpPr>
            <p:spPr bwMode="auto">
              <a:xfrm>
                <a:off x="4381208" y="5672443"/>
                <a:ext cx="1451222" cy="401970"/>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E322D84-9FFE-D720-67B7-977C2C879866}"/>
                  </a:ext>
                </a:extLst>
              </p:cNvPr>
              <p:cNvSpPr txBox="1"/>
              <p:nvPr/>
            </p:nvSpPr>
            <p:spPr bwMode="auto">
              <a:xfrm>
                <a:off x="1193657" y="1515736"/>
                <a:ext cx="5726286" cy="369332"/>
              </a:xfrm>
              <a:prstGeom prst="rect">
                <a:avLst/>
              </a:prstGeom>
              <a:noFill/>
              <a:ln w="9525">
                <a:noFill/>
                <a:miter lim="800000"/>
                <a:headEnd/>
                <a:tailEnd/>
              </a:ln>
            </p:spPr>
            <p:txBody>
              <a:bodyPr wrap="square">
                <a:spAutoFit/>
              </a:bodyPr>
              <a:lstStyle/>
              <a:p>
                <a:r>
                  <a:rPr lang="en-US" sz="1800" dirty="0">
                    <a:solidFill>
                      <a:srgbClr val="FF0000"/>
                    </a:solidFill>
                  </a:rPr>
                  <a:t>這稱為矩陣</a:t>
                </a:r>
                <a14:m>
                  <m:oMath xmlns:m="http://schemas.openxmlformats.org/officeDocument/2006/math">
                    <m:r>
                      <a:rPr lang="en-US" sz="1800" b="1" i="1">
                        <a:solidFill>
                          <a:srgbClr val="FF0000"/>
                        </a:solidFill>
                        <a:latin typeface="Cambria Math" panose="02040503050406030204" pitchFamily="18" charset="0"/>
                      </a:rPr>
                      <m:t>𝑨</m:t>
                    </m:r>
                  </m:oMath>
                </a14:m>
                <a:r>
                  <a:rPr lang="en-US" sz="1800" dirty="0" err="1">
                    <a:solidFill>
                      <a:srgbClr val="FF0000"/>
                    </a:solidFill>
                  </a:rPr>
                  <a:t>的本徵值</a:t>
                </a:r>
                <a14:m>
                  <m:oMath xmlns:m="http://schemas.openxmlformats.org/officeDocument/2006/math">
                    <m:r>
                      <a:rPr lang="en-US" sz="1800" i="1" dirty="0" smtClean="0">
                        <a:solidFill>
                          <a:srgbClr val="FF0000"/>
                        </a:solidFill>
                        <a:latin typeface="Cambria Math" panose="02040503050406030204" pitchFamily="18" charset="0"/>
                        <a:ea typeface="Cambria Math" panose="02040503050406030204" pitchFamily="18" charset="0"/>
                      </a:rPr>
                      <m:t>𝜔</m:t>
                    </m:r>
                  </m:oMath>
                </a14:m>
                <a:r>
                  <a:rPr lang="en-US" sz="1800" dirty="0" err="1">
                    <a:solidFill>
                      <a:srgbClr val="FF0000"/>
                    </a:solidFill>
                  </a:rPr>
                  <a:t>問題</a:t>
                </a:r>
                <a:r>
                  <a:rPr lang="en-US" sz="1800" dirty="0">
                    <a:solidFill>
                      <a:srgbClr val="FF0000"/>
                    </a:solidFill>
                  </a:rPr>
                  <a:t>，</a:t>
                </a:r>
                <a14:m>
                  <m:oMath xmlns:m="http://schemas.openxmlformats.org/officeDocument/2006/math">
                    <m:r>
                      <a:rPr lang="en-US" sz="1800" b="1" i="1" smtClean="0">
                        <a:solidFill>
                          <a:srgbClr val="FF0000"/>
                        </a:solidFill>
                        <a:latin typeface="Cambria Math" panose="02040503050406030204" pitchFamily="18" charset="0"/>
                      </a:rPr>
                      <m:t>𝒂</m:t>
                    </m:r>
                  </m:oMath>
                </a14:m>
                <a:r>
                  <a:rPr lang="en-US" sz="1800" dirty="0" err="1">
                    <a:solidFill>
                      <a:srgbClr val="FF0000"/>
                    </a:solidFill>
                  </a:rPr>
                  <a:t>稱為本徵向量</a:t>
                </a:r>
                <a:r>
                  <a:rPr lang="en-US" sz="1800" dirty="0">
                    <a:solidFill>
                      <a:srgbClr val="FF0000"/>
                    </a:solidFill>
                  </a:rPr>
                  <a:t>。</a:t>
                </a:r>
              </a:p>
            </p:txBody>
          </p:sp>
        </mc:Choice>
        <mc:Fallback xmlns="">
          <p:sp>
            <p:nvSpPr>
              <p:cNvPr id="16" name="TextBox 15">
                <a:extLst>
                  <a:ext uri="{FF2B5EF4-FFF2-40B4-BE49-F238E27FC236}">
                    <a16:creationId xmlns:a16="http://schemas.microsoft.com/office/drawing/2014/main" id="{6E322D84-9FFE-D720-67B7-977C2C879866}"/>
                  </a:ext>
                </a:extLst>
              </p:cNvPr>
              <p:cNvSpPr txBox="1">
                <a:spLocks noRot="1" noChangeAspect="1" noMove="1" noResize="1" noEditPoints="1" noAdjustHandles="1" noChangeArrowheads="1" noChangeShapeType="1" noTextEdit="1"/>
              </p:cNvSpPr>
              <p:nvPr/>
            </p:nvSpPr>
            <p:spPr bwMode="auto">
              <a:xfrm>
                <a:off x="1193657" y="1515736"/>
                <a:ext cx="5726286" cy="369332"/>
              </a:xfrm>
              <a:prstGeom prst="rect">
                <a:avLst/>
              </a:prstGeom>
              <a:blipFill>
                <a:blip r:embed="rId12"/>
                <a:stretch>
                  <a:fillRect l="-1109" t="-6667" b="-2333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2082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p:bldP spid="8" grpId="0" animBg="1"/>
      <p:bldP spid="11" grpId="0" animBg="1"/>
      <p:bldP spid="13" grpId="0" animBg="1"/>
      <p:bldP spid="14" grpId="0" animBg="1"/>
    </p:bldLst>
  </p:timing>
</p:sld>
</file>

<file path=ppt/theme/theme1.xml><?xml version="1.0" encoding="utf-8"?>
<a:theme xmlns:a="http://schemas.openxmlformats.org/drawingml/2006/main" name="預設簡報設計">
  <a:themeElements>
    <a:clrScheme name="自訂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92D050"/>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1800" dirty="0">
            <a:latin typeface="Arial" charset="0"/>
          </a:defRPr>
        </a:defPPr>
      </a:lst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lgn="l">
          <a:defRPr sz="1800" dirty="0" err="1">
            <a:latin typeface="Times New Roman" pitchFamily="18" charset="0"/>
            <a:cs typeface="Times New Roman" pitchFamily="18" charset="0"/>
          </a:defRPr>
        </a:defPPr>
      </a:lstStyle>
    </a:tx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9256</TotalTime>
  <Words>2174</Words>
  <Application>Microsoft Macintosh PowerPoint</Application>
  <PresentationFormat>On-screen Show (4:3)</PresentationFormat>
  <Paragraphs>325</Paragraphs>
  <Slides>43</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PMingLiU</vt:lpstr>
      <vt:lpstr>Arial</vt:lpstr>
      <vt:lpstr>Calibri</vt:lpstr>
      <vt:lpstr>Cambria Math</vt:lpstr>
      <vt:lpstr>Times New Roman</vt:lpstr>
      <vt:lpstr>預設簡報設計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chvchang</dc:creator>
  <cp:lastModifiedBy>Chia-Hung Vincent Chang</cp:lastModifiedBy>
  <cp:revision>721</cp:revision>
  <cp:lastPrinted>2025-09-29T04:07:25Z</cp:lastPrinted>
  <dcterms:created xsi:type="dcterms:W3CDTF">1601-01-01T00:00:00Z</dcterms:created>
  <dcterms:modified xsi:type="dcterms:W3CDTF">2025-09-30T08:54:30Z</dcterms:modified>
</cp:coreProperties>
</file>