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91" r:id="rId2"/>
    <p:sldId id="557" r:id="rId3"/>
    <p:sldId id="2171" r:id="rId4"/>
    <p:sldId id="2175" r:id="rId5"/>
    <p:sldId id="2172" r:id="rId6"/>
    <p:sldId id="2173" r:id="rId7"/>
    <p:sldId id="2176" r:id="rId8"/>
    <p:sldId id="2185" r:id="rId9"/>
    <p:sldId id="2198" r:id="rId10"/>
    <p:sldId id="2189" r:id="rId11"/>
    <p:sldId id="2186" r:id="rId12"/>
    <p:sldId id="2197" r:id="rId13"/>
    <p:sldId id="2188" r:id="rId14"/>
    <p:sldId id="2187" r:id="rId15"/>
    <p:sldId id="2178" r:id="rId16"/>
    <p:sldId id="2194" r:id="rId17"/>
    <p:sldId id="2192" r:id="rId18"/>
    <p:sldId id="2193" r:id="rId19"/>
    <p:sldId id="2196" r:id="rId20"/>
    <p:sldId id="2199" r:id="rId21"/>
    <p:sldId id="2195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844FA"/>
    <a:srgbClr val="8137BA"/>
    <a:srgbClr val="9A40E3"/>
    <a:srgbClr val="FFFFCC"/>
    <a:srgbClr val="CCFF99"/>
    <a:srgbClr val="E8E98C"/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4"/>
    <p:restoredTop sz="94660"/>
  </p:normalViewPr>
  <p:slideViewPr>
    <p:cSldViewPr>
      <p:cViewPr varScale="1">
        <p:scale>
          <a:sx n="131" d="100"/>
          <a:sy n="131" d="100"/>
        </p:scale>
        <p:origin x="1120" y="192"/>
      </p:cViewPr>
      <p:guideLst>
        <p:guide orient="horz" pos="37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22C1-858C-40F2-9CEF-97638D9759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17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333F-DC5F-49A8-A27D-39D427AE7F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2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BD74-4370-4350-BF05-C16C365BF4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5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8178-E5C6-425F-ABE2-C03B06F777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691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B7B6-4B28-416C-B531-3F14524982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21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5B47-38D7-443B-8E22-B68E29E645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15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DD4B-E796-4828-9B50-0763B70BA9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901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B896-6B21-468E-BFFE-6871CB0895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59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F449-D3DB-4E48-96FC-673C1D4605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4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728C-9714-4779-9A36-D8229DC316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065F-69DE-4F9F-99E9-87C2C28613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72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 i="0">
                <a:latin typeface="Times New Roman" panose="02020603050405020304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 i="0">
                <a:latin typeface="Times New Roman" panose="02020603050405020304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 i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7863CF-9144-4DAD-A8A4-D2DFDFE307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Times New Roman" panose="02020603050405020304" pitchFamily="18" charset="0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0" i="0">
          <a:solidFill>
            <a:schemeClr val="tx1"/>
          </a:solidFill>
          <a:latin typeface="Times New Roman" panose="02020603050405020304" pitchFamily="18" charset="0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0" i="0">
          <a:solidFill>
            <a:schemeClr val="tx1"/>
          </a:solidFill>
          <a:latin typeface="Times New Roman" panose="02020603050405020304" pitchFamily="1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0" i="0">
          <a:solidFill>
            <a:schemeClr val="tx1"/>
          </a:solidFill>
          <a:latin typeface="Times New Roman" panose="02020603050405020304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0" i="0">
          <a:solidFill>
            <a:schemeClr val="tx1"/>
          </a:solidFill>
          <a:latin typeface="Times New Roman" panose="02020603050405020304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0" i="0">
          <a:solidFill>
            <a:schemeClr val="tx1"/>
          </a:solidFill>
          <a:latin typeface="Times New Roman" panose="02020603050405020304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47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420.png"/><Relationship Id="rId4" Type="http://schemas.microsoft.com/office/2007/relationships/hdphoto" Target="../media/hdphoto1.wdp"/><Relationship Id="rId9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4.wdp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1.png"/><Relationship Id="rId5" Type="http://schemas.openxmlformats.org/officeDocument/2006/relationships/image" Target="../media/image651.png"/><Relationship Id="rId4" Type="http://schemas.openxmlformats.org/officeDocument/2006/relationships/image" Target="../media/image6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1.png"/><Relationship Id="rId4" Type="http://schemas.openxmlformats.org/officeDocument/2006/relationships/image" Target="../media/image6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12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80.png"/><Relationship Id="rId18" Type="http://schemas.openxmlformats.org/officeDocument/2006/relationships/image" Target="../media/image730.png"/><Relationship Id="rId3" Type="http://schemas.openxmlformats.org/officeDocument/2006/relationships/image" Target="../media/image50.pn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17" Type="http://schemas.openxmlformats.org/officeDocument/2006/relationships/image" Target="../media/image720.png"/><Relationship Id="rId2" Type="http://schemas.openxmlformats.org/officeDocument/2006/relationships/image" Target="../media/image731.png"/><Relationship Id="rId16" Type="http://schemas.openxmlformats.org/officeDocument/2006/relationships/image" Target="../media/image71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1.png"/><Relationship Id="rId11" Type="http://schemas.openxmlformats.org/officeDocument/2006/relationships/image" Target="../media/image660.png"/><Relationship Id="rId5" Type="http://schemas.openxmlformats.org/officeDocument/2006/relationships/image" Target="../media/image630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19" Type="http://schemas.openxmlformats.org/officeDocument/2006/relationships/image" Target="../media/image740.png"/><Relationship Id="rId4" Type="http://schemas.microsoft.com/office/2007/relationships/hdphoto" Target="../media/hdphoto5.wdp"/><Relationship Id="rId9" Type="http://schemas.openxmlformats.org/officeDocument/2006/relationships/image" Target="../media/image640.png"/><Relationship Id="rId14" Type="http://schemas.openxmlformats.org/officeDocument/2006/relationships/image" Target="../media/image6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1.png"/><Relationship Id="rId3" Type="http://schemas.microsoft.com/office/2007/relationships/hdphoto" Target="../media/hdphoto6.wdp"/><Relationship Id="rId7" Type="http://schemas.openxmlformats.org/officeDocument/2006/relationships/image" Target="../media/image790.png"/><Relationship Id="rId12" Type="http://schemas.openxmlformats.org/officeDocument/2006/relationships/image" Target="../media/image84.png"/><Relationship Id="rId17" Type="http://schemas.openxmlformats.org/officeDocument/2006/relationships/image" Target="../media/image90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76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microsoft.com/office/2007/relationships/hdphoto" Target="../media/hdphoto8.wdp"/><Relationship Id="rId7" Type="http://schemas.openxmlformats.org/officeDocument/2006/relationships/image" Target="../media/image97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950.png"/><Relationship Id="rId10" Type="http://schemas.openxmlformats.org/officeDocument/2006/relationships/image" Target="../media/image1000.png"/><Relationship Id="rId4" Type="http://schemas.openxmlformats.org/officeDocument/2006/relationships/image" Target="../media/image103.png"/><Relationship Id="rId9" Type="http://schemas.openxmlformats.org/officeDocument/2006/relationships/image" Target="../media/image9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4.png"/><Relationship Id="rId10" Type="http://schemas.openxmlformats.org/officeDocument/2006/relationships/image" Target="../media/image10.png"/><Relationship Id="rId4" Type="http://schemas.openxmlformats.org/officeDocument/2006/relationships/image" Target="../media/image310.png"/><Relationship Id="rId9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287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8B89CF-772B-FD68-1DFF-399631AF2A08}"/>
                  </a:ext>
                </a:extLst>
              </p:cNvPr>
              <p:cNvSpPr txBox="1"/>
              <p:nvPr/>
            </p:nvSpPr>
            <p:spPr bwMode="auto">
              <a:xfrm>
                <a:off x="544602" y="969323"/>
                <a:ext cx="2952328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i="1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8B89CF-772B-FD68-1DFF-399631AF2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02" y="969323"/>
                <a:ext cx="2952328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86E8301-F267-24EE-B245-42CD1ABBD3CE}"/>
              </a:ext>
            </a:extLst>
          </p:cNvPr>
          <p:cNvSpPr txBox="1"/>
          <p:nvPr/>
        </p:nvSpPr>
        <p:spPr bwMode="auto">
          <a:xfrm>
            <a:off x="3524492" y="1077727"/>
            <a:ext cx="3054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General forced oscillation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4E90CF-D002-1B25-AAE7-481B49C8A32F}"/>
                  </a:ext>
                </a:extLst>
              </p:cNvPr>
              <p:cNvSpPr txBox="1"/>
              <p:nvPr/>
            </p:nvSpPr>
            <p:spPr bwMode="auto">
              <a:xfrm>
                <a:off x="538734" y="1945008"/>
                <a:ext cx="284602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ℱ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4E90CF-D002-1B25-AAE7-481B49C8A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734" y="1945008"/>
                <a:ext cx="2846027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556220-25E8-C700-0E58-9A41E2CCA005}"/>
                  </a:ext>
                </a:extLst>
              </p:cNvPr>
              <p:cNvSpPr txBox="1"/>
              <p:nvPr/>
            </p:nvSpPr>
            <p:spPr bwMode="auto">
              <a:xfrm>
                <a:off x="580270" y="2406027"/>
                <a:ext cx="273894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ℱ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556220-25E8-C700-0E58-9A41E2CCA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270" y="2406027"/>
                <a:ext cx="27389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D022B34-59D5-D79A-583D-547515641444}"/>
              </a:ext>
            </a:extLst>
          </p:cNvPr>
          <p:cNvSpPr txBox="1"/>
          <p:nvPr/>
        </p:nvSpPr>
        <p:spPr bwMode="auto">
          <a:xfrm>
            <a:off x="538734" y="2821202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Taking a Fourier Transformation on the whole differential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BEEA13-41C5-51AB-8725-63B439BC1465}"/>
                  </a:ext>
                </a:extLst>
              </p:cNvPr>
              <p:cNvSpPr txBox="1"/>
              <p:nvPr/>
            </p:nvSpPr>
            <p:spPr bwMode="auto">
              <a:xfrm>
                <a:off x="572094" y="3282221"/>
                <a:ext cx="5115212" cy="3747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BEEA13-41C5-51AB-8725-63B439BC1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094" y="3282221"/>
                <a:ext cx="5115212" cy="374783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46F518-41FC-E9FF-258B-A51CDAF9011C}"/>
                  </a:ext>
                </a:extLst>
              </p:cNvPr>
              <p:cNvSpPr txBox="1"/>
              <p:nvPr/>
            </p:nvSpPr>
            <p:spPr bwMode="auto">
              <a:xfrm>
                <a:off x="572094" y="4036863"/>
                <a:ext cx="2738948" cy="6982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46F518-41FC-E9FF-258B-A51CDAF90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094" y="4036863"/>
                <a:ext cx="2738948" cy="69820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244616-5122-C983-1200-ED099DBB19BD}"/>
                  </a:ext>
                </a:extLst>
              </p:cNvPr>
              <p:cNvSpPr txBox="1"/>
              <p:nvPr/>
            </p:nvSpPr>
            <p:spPr bwMode="auto">
              <a:xfrm>
                <a:off x="538734" y="3667531"/>
                <a:ext cx="78128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Again, the differential equation is transformed into an algebraic equation for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244616-5122-C983-1200-ED099DBB1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734" y="3667531"/>
                <a:ext cx="7812868" cy="369332"/>
              </a:xfrm>
              <a:prstGeom prst="rect">
                <a:avLst/>
              </a:prstGeom>
              <a:blipFill>
                <a:blip r:embed="rId7"/>
                <a:stretch>
                  <a:fillRect l="-649" t="-6667" r="-325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F773AB-8983-7052-6AA6-6954AAF7716A}"/>
                  </a:ext>
                </a:extLst>
              </p:cNvPr>
              <p:cNvSpPr txBox="1"/>
              <p:nvPr/>
            </p:nvSpPr>
            <p:spPr bwMode="auto">
              <a:xfrm>
                <a:off x="580270" y="5130439"/>
                <a:ext cx="5253940" cy="90191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F773AB-8983-7052-6AA6-6954AAF7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270" y="5130439"/>
                <a:ext cx="5253940" cy="901914"/>
              </a:xfrm>
              <a:prstGeom prst="rect">
                <a:avLst/>
              </a:prstGeom>
              <a:blipFill>
                <a:blip r:embed="rId8"/>
                <a:stretch>
                  <a:fillRect t="-111111" b="-16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09C005-8C4F-574C-3AB7-9983ECFDF89A}"/>
                  </a:ext>
                </a:extLst>
              </p:cNvPr>
              <p:cNvSpPr txBox="1"/>
              <p:nvPr/>
            </p:nvSpPr>
            <p:spPr bwMode="auto">
              <a:xfrm>
                <a:off x="522521" y="4735067"/>
                <a:ext cx="73474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Taking the inverse Fourier Transformation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we solved the ODE.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09C005-8C4F-574C-3AB7-9983ECFDF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521" y="4735067"/>
                <a:ext cx="7347460" cy="369332"/>
              </a:xfrm>
              <a:prstGeom prst="rect">
                <a:avLst/>
              </a:prstGeom>
              <a:blipFill>
                <a:blip r:embed="rId9"/>
                <a:stretch>
                  <a:fillRect l="-86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654DC5-0DA7-F0ED-E79A-A1F2E8324F39}"/>
              </a:ext>
            </a:extLst>
          </p:cNvPr>
          <p:cNvSpPr txBox="1"/>
          <p:nvPr/>
        </p:nvSpPr>
        <p:spPr bwMode="auto">
          <a:xfrm>
            <a:off x="572094" y="6094934"/>
            <a:ext cx="51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How to do the integral? Complex analysis.</a:t>
            </a:r>
          </a:p>
        </p:txBody>
      </p:sp>
      <p:pic>
        <p:nvPicPr>
          <p:cNvPr id="2" name="Picture 10" descr="http://www.insula.com.au/physics/1279images/Image909.gif">
            <a:extLst>
              <a:ext uri="{FF2B5EF4-FFF2-40B4-BE49-F238E27FC236}">
                <a16:creationId xmlns:a16="http://schemas.microsoft.com/office/drawing/2014/main" id="{7624E241-ECA3-32C0-E97C-38082478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568980" cy="118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0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2" grpId="0" animBg="1"/>
      <p:bldP spid="16" grpId="0"/>
      <p:bldP spid="17" grpId="0" animBg="1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B1812-B6CD-A7C4-319D-B43611AABEFE}"/>
              </a:ext>
            </a:extLst>
          </p:cNvPr>
          <p:cNvSpPr txBox="1"/>
          <p:nvPr/>
        </p:nvSpPr>
        <p:spPr>
          <a:xfrm>
            <a:off x="912991" y="40590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 integral is zero only for analytic functions.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49E3C-9DC8-429B-E52E-A931637B52E4}"/>
              </a:ext>
            </a:extLst>
          </p:cNvPr>
          <p:cNvSpPr txBox="1"/>
          <p:nvPr/>
        </p:nvSpPr>
        <p:spPr>
          <a:xfrm>
            <a:off x="912991" y="775235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Nonanalytic functions could 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478E45-FA2A-92D7-A88B-651DFF309B62}"/>
                  </a:ext>
                </a:extLst>
              </p:cNvPr>
              <p:cNvSpPr txBox="1"/>
              <p:nvPr/>
            </p:nvSpPr>
            <p:spPr>
              <a:xfrm>
                <a:off x="1000540" y="1143296"/>
                <a:ext cx="589905" cy="5203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478E45-FA2A-92D7-A88B-651DFF309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40" y="1143296"/>
                <a:ext cx="589905" cy="520399"/>
              </a:xfrm>
              <a:prstGeom prst="rect">
                <a:avLst/>
              </a:prstGeom>
              <a:blipFill>
                <a:blip r:embed="rId2"/>
                <a:stretch>
                  <a:fillRect l="-2083" t="-7143" r="-208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26F29C1-36CA-7B36-0280-DDB231D0C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" y="1836188"/>
            <a:ext cx="1805206" cy="144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863C8B-1F30-3E4C-420C-91CD2C097B39}"/>
                  </a:ext>
                </a:extLst>
              </p:cNvPr>
              <p:cNvSpPr txBox="1"/>
              <p:nvPr/>
            </p:nvSpPr>
            <p:spPr>
              <a:xfrm>
                <a:off x="1605036" y="1196209"/>
                <a:ext cx="7011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function diverges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 call it a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pole of order one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863C8B-1F30-3E4C-420C-91CD2C097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36" y="1196209"/>
                <a:ext cx="7011809" cy="369332"/>
              </a:xfrm>
              <a:prstGeom prst="rect">
                <a:avLst/>
              </a:prstGeom>
              <a:blipFill>
                <a:blip r:embed="rId5"/>
                <a:stretch>
                  <a:fillRect l="-72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C7962C0-F77C-ED07-0336-5DD38FA59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4" t="6286" r="52335"/>
          <a:stretch>
            <a:fillRect/>
          </a:stretch>
        </p:blipFill>
        <p:spPr>
          <a:xfrm>
            <a:off x="989191" y="4009228"/>
            <a:ext cx="1677809" cy="1427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06A15E-9B90-6BBC-A747-5667C7DBA00F}"/>
                  </a:ext>
                </a:extLst>
              </p:cNvPr>
              <p:cNvSpPr txBox="1"/>
              <p:nvPr/>
            </p:nvSpPr>
            <p:spPr>
              <a:xfrm>
                <a:off x="989191" y="3321535"/>
                <a:ext cx="2516009" cy="58426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06A15E-9B90-6BBC-A747-5667C7DB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91" y="3321535"/>
                <a:ext cx="2516009" cy="584263"/>
              </a:xfrm>
              <a:prstGeom prst="rect">
                <a:avLst/>
              </a:prstGeom>
              <a:blipFill>
                <a:blip r:embed="rId8"/>
                <a:stretch>
                  <a:fillRect t="-425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66435C-4520-4289-2F38-BABCA2BB6001}"/>
                  </a:ext>
                </a:extLst>
              </p:cNvPr>
              <p:cNvSpPr txBox="1"/>
              <p:nvPr/>
            </p:nvSpPr>
            <p:spPr>
              <a:xfrm>
                <a:off x="3505200" y="3429000"/>
                <a:ext cx="4418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function has 3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poles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66435C-4520-4289-2F38-BABCA2BB6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429000"/>
                <a:ext cx="4418191" cy="369332"/>
              </a:xfrm>
              <a:prstGeom prst="rect">
                <a:avLst/>
              </a:prstGeom>
              <a:blipFill>
                <a:blip r:embed="rId9"/>
                <a:stretch>
                  <a:fillRect l="-1149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B4FE968-01AB-96AC-BEAA-81EBC394BC23}"/>
              </a:ext>
            </a:extLst>
          </p:cNvPr>
          <p:cNvSpPr txBox="1"/>
          <p:nvPr/>
        </p:nvSpPr>
        <p:spPr>
          <a:xfrm>
            <a:off x="989191" y="624458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functions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singularities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FD1659-1C50-2167-BED6-9AAE80273059}"/>
                  </a:ext>
                </a:extLst>
              </p:cNvPr>
              <p:cNvSpPr txBox="1"/>
              <p:nvPr/>
            </p:nvSpPr>
            <p:spPr>
              <a:xfrm>
                <a:off x="972978" y="5464752"/>
                <a:ext cx="1998822" cy="72622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FD1659-1C50-2167-BED6-9AAE80273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78" y="5464752"/>
                <a:ext cx="1998822" cy="726224"/>
              </a:xfrm>
              <a:prstGeom prst="rect">
                <a:avLst/>
              </a:prstGeom>
              <a:blipFill>
                <a:blip r:embed="rId10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3329D0F-9978-78EA-6C01-45B574CA28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8"/>
          <a:stretch>
            <a:fillRect/>
          </a:stretch>
        </p:blipFill>
        <p:spPr>
          <a:xfrm>
            <a:off x="4646791" y="4347547"/>
            <a:ext cx="2600315" cy="18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BF23EB-B6C2-1443-EECA-5AD29CDF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3176"/>
            <a:ext cx="2120548" cy="207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8AEA88-8F04-45DB-437C-0F8E24ED44C2}"/>
                  </a:ext>
                </a:extLst>
              </p:cNvPr>
              <p:cNvSpPr txBox="1"/>
              <p:nvPr/>
            </p:nvSpPr>
            <p:spPr>
              <a:xfrm>
                <a:off x="3263548" y="2981596"/>
                <a:ext cx="3374065" cy="6798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8AEA88-8F04-45DB-437C-0F8E24ED4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48" y="2981596"/>
                <a:ext cx="3374065" cy="679866"/>
              </a:xfrm>
              <a:prstGeom prst="rect">
                <a:avLst/>
              </a:prstGeom>
              <a:blipFill>
                <a:blip r:embed="rId4"/>
                <a:stretch>
                  <a:fillRect l="-27715" t="-160000" r="-749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81104E5-6549-1875-35CA-35FFC79522EB}"/>
              </a:ext>
            </a:extLst>
          </p:cNvPr>
          <p:cNvSpPr txBox="1"/>
          <p:nvPr/>
        </p:nvSpPr>
        <p:spPr>
          <a:xfrm>
            <a:off x="783981" y="4825376"/>
            <a:ext cx="803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Contour integrals of the function with poles are equal, independent of contours.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41305A-4A3F-94A7-591C-C8DD2175A0E4}"/>
              </a:ext>
            </a:extLst>
          </p:cNvPr>
          <p:cNvSpPr txBox="1"/>
          <p:nvPr/>
        </p:nvSpPr>
        <p:spPr>
          <a:xfrm>
            <a:off x="809921" y="1134842"/>
            <a:ext cx="69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Cauchy Theorem, we can devise contours that circumvent poles.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FD9A4-1BFF-C9AF-510B-7218121998AB}"/>
              </a:ext>
            </a:extLst>
          </p:cNvPr>
          <p:cNvSpPr txBox="1"/>
          <p:nvPr/>
        </p:nvSpPr>
        <p:spPr>
          <a:xfrm>
            <a:off x="847210" y="1519601"/>
            <a:ext cx="631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these contours, integrals equal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45E70C-8326-95C5-AE01-3BD38DF54A01}"/>
                  </a:ext>
                </a:extLst>
              </p:cNvPr>
              <p:cNvSpPr txBox="1"/>
              <p:nvPr/>
            </p:nvSpPr>
            <p:spPr>
              <a:xfrm>
                <a:off x="838200" y="1916892"/>
                <a:ext cx="8144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zero integral equals the difference between the integrals along contours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45E70C-8326-95C5-AE01-3BD38DF54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6892"/>
                <a:ext cx="8144390" cy="369332"/>
              </a:xfrm>
              <a:prstGeom prst="rect">
                <a:avLst/>
              </a:prstGeom>
              <a:blipFill>
                <a:blip r:embed="rId5"/>
                <a:stretch>
                  <a:fillRect l="-77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4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16C17-2E38-AC95-09E6-BEC7E03F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97CD95-8AB4-C13B-DFCD-44789CB08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67" y="5069235"/>
            <a:ext cx="1805655" cy="1770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78CBE4-364D-8D1F-2F34-C03DB7FAAFCD}"/>
                  </a:ext>
                </a:extLst>
              </p:cNvPr>
              <p:cNvSpPr txBox="1"/>
              <p:nvPr/>
            </p:nvSpPr>
            <p:spPr>
              <a:xfrm>
                <a:off x="1093076" y="1008837"/>
                <a:ext cx="4715971" cy="83478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78CBE4-364D-8D1F-2F34-C03DB7FAA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76" y="1008837"/>
                <a:ext cx="4715971" cy="834780"/>
              </a:xfrm>
              <a:prstGeom prst="rect">
                <a:avLst/>
              </a:prstGeom>
              <a:blipFill>
                <a:blip r:embed="rId4"/>
                <a:stretch>
                  <a:fillRect l="-19571" t="-122727" r="-268" b="-19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6AD267-80AE-AF98-C3C2-6B6DCB56A5CA}"/>
                  </a:ext>
                </a:extLst>
              </p:cNvPr>
              <p:cNvSpPr txBox="1"/>
              <p:nvPr/>
            </p:nvSpPr>
            <p:spPr>
              <a:xfrm>
                <a:off x="3435667" y="5456464"/>
                <a:ext cx="3374065" cy="6798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6AD267-80AE-AF98-C3C2-6B6DCB56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667" y="5456464"/>
                <a:ext cx="3374065" cy="679866"/>
              </a:xfrm>
              <a:prstGeom prst="rect">
                <a:avLst/>
              </a:prstGeom>
              <a:blipFill>
                <a:blip r:embed="rId5"/>
                <a:stretch>
                  <a:fillRect l="-28090" t="-160000" r="-749" b="-2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881AE3-5335-A79B-010F-4B397FF2CFA8}"/>
              </a:ext>
            </a:extLst>
          </p:cNvPr>
          <p:cNvSpPr txBox="1"/>
          <p:nvPr/>
        </p:nvSpPr>
        <p:spPr>
          <a:xfrm>
            <a:off x="1060315" y="215011"/>
            <a:ext cx="798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compute contour integral of functions with a pole choosing the best contour: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478A1-9308-13EE-EF14-38F640A33621}"/>
              </a:ext>
            </a:extLst>
          </p:cNvPr>
          <p:cNvSpPr txBox="1"/>
          <p:nvPr/>
        </p:nvSpPr>
        <p:spPr>
          <a:xfrm>
            <a:off x="1010319" y="4683690"/>
            <a:ext cx="803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Contour integrals of a function around its pole are equal, independent of contours.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D7FD3-178F-FD83-B2CD-B586263DE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79" y="982206"/>
            <a:ext cx="1777089" cy="1742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6581A4-0671-107A-2D26-2EEA59E43A4A}"/>
                  </a:ext>
                </a:extLst>
              </p:cNvPr>
              <p:cNvSpPr txBox="1"/>
              <p:nvPr/>
            </p:nvSpPr>
            <p:spPr>
              <a:xfrm>
                <a:off x="1093076" y="1889407"/>
                <a:ext cx="1904689" cy="647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6581A4-0671-107A-2D26-2EEA59E43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76" y="1889407"/>
                <a:ext cx="1904689" cy="647357"/>
              </a:xfrm>
              <a:prstGeom prst="rect">
                <a:avLst/>
              </a:prstGeom>
              <a:blipFill>
                <a:blip r:embed="rId6"/>
                <a:stretch>
                  <a:fillRect l="-48684" t="-169231" r="-1316" b="-25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1813FA-9E9D-DACD-5327-83FB377D81AC}"/>
              </a:ext>
            </a:extLst>
          </p:cNvPr>
          <p:cNvCxnSpPr>
            <a:cxnSpLocks/>
          </p:cNvCxnSpPr>
          <p:nvPr/>
        </p:nvCxnSpPr>
        <p:spPr>
          <a:xfrm flipV="1">
            <a:off x="7469619" y="1256933"/>
            <a:ext cx="338887" cy="5540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732861-925E-CD9E-BE80-38FC5D684738}"/>
                  </a:ext>
                </a:extLst>
              </p:cNvPr>
              <p:cNvSpPr txBox="1"/>
              <p:nvPr/>
            </p:nvSpPr>
            <p:spPr>
              <a:xfrm>
                <a:off x="7379679" y="1622684"/>
                <a:ext cx="42882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𝜃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732861-925E-CD9E-BE80-38FC5D684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679" y="1622684"/>
                <a:ext cx="42882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39967B-CA87-AA54-84B9-2B0FCCB1F088}"/>
              </a:ext>
            </a:extLst>
          </p:cNvPr>
          <p:cNvCxnSpPr>
            <a:cxnSpLocks/>
          </p:cNvCxnSpPr>
          <p:nvPr/>
        </p:nvCxnSpPr>
        <p:spPr>
          <a:xfrm>
            <a:off x="7469619" y="1853821"/>
            <a:ext cx="6720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E67316-0C36-653E-988F-06607C3E34D4}"/>
                  </a:ext>
                </a:extLst>
              </p:cNvPr>
              <p:cNvSpPr txBox="1"/>
              <p:nvPr/>
            </p:nvSpPr>
            <p:spPr>
              <a:xfrm>
                <a:off x="1066800" y="3063649"/>
                <a:ext cx="5550879" cy="83478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E67316-0C36-653E-988F-06607C3E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63649"/>
                <a:ext cx="5550879" cy="834780"/>
              </a:xfrm>
              <a:prstGeom prst="rect">
                <a:avLst/>
              </a:prstGeom>
              <a:blipFill>
                <a:blip r:embed="rId8"/>
                <a:stretch>
                  <a:fillRect l="-16895" t="-122388" r="-228" b="-18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52415D-D079-D717-D89D-729EEE54D376}"/>
                  </a:ext>
                </a:extLst>
              </p:cNvPr>
              <p:cNvSpPr txBox="1"/>
              <p:nvPr/>
            </p:nvSpPr>
            <p:spPr>
              <a:xfrm>
                <a:off x="1093076" y="3971781"/>
                <a:ext cx="2000419" cy="647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52415D-D079-D717-D89D-729EEE54D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76" y="3971781"/>
                <a:ext cx="2000419" cy="647357"/>
              </a:xfrm>
              <a:prstGeom prst="rect">
                <a:avLst/>
              </a:prstGeom>
              <a:blipFill>
                <a:blip r:embed="rId9"/>
                <a:stretch>
                  <a:fillRect l="-46541" t="-169231" r="-1887" b="-2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D9DADD-213B-647A-7F6F-0B844ABABB8A}"/>
              </a:ext>
            </a:extLst>
          </p:cNvPr>
          <p:cNvSpPr txBox="1"/>
          <p:nvPr/>
        </p:nvSpPr>
        <p:spPr>
          <a:xfrm>
            <a:off x="1002435" y="2673894"/>
            <a:ext cx="769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 integral of functions with poles of order two or higher is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3B645E-F84C-6959-687A-34EDE0BC0D57}"/>
                  </a:ext>
                </a:extLst>
              </p:cNvPr>
              <p:cNvSpPr txBox="1"/>
              <p:nvPr/>
            </p:nvSpPr>
            <p:spPr>
              <a:xfrm>
                <a:off x="1093075" y="584343"/>
                <a:ext cx="5085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circle with center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3B645E-F84C-6959-687A-34EDE0BC0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75" y="584343"/>
                <a:ext cx="5085791" cy="369332"/>
              </a:xfrm>
              <a:prstGeom prst="rect">
                <a:avLst/>
              </a:prstGeom>
              <a:blipFill>
                <a:blip r:embed="rId10"/>
                <a:stretch>
                  <a:fillRect l="-746" t="-13793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50C571-3C78-E697-0228-FD8939537217}"/>
                  </a:ext>
                </a:extLst>
              </p:cNvPr>
              <p:cNvSpPr txBox="1"/>
              <p:nvPr/>
            </p:nvSpPr>
            <p:spPr>
              <a:xfrm>
                <a:off x="3018829" y="2028419"/>
                <a:ext cx="3127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 is independent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50C571-3C78-E697-0228-FD893953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29" y="2028419"/>
                <a:ext cx="3127407" cy="369332"/>
              </a:xfrm>
              <a:prstGeom prst="rect">
                <a:avLst/>
              </a:prstGeom>
              <a:blipFill>
                <a:blip r:embed="rId11"/>
                <a:stretch>
                  <a:fillRect l="-161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0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66F6D-3DA4-FDE0-CA12-2CD7FAC1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495AA0-8C01-7AD6-D66C-745A81FBA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7219"/>
            <a:ext cx="2766623" cy="220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12A274-092C-AC31-3A94-C4FBD74356E4}"/>
                  </a:ext>
                </a:extLst>
              </p:cNvPr>
              <p:cNvSpPr txBox="1"/>
              <p:nvPr/>
            </p:nvSpPr>
            <p:spPr>
              <a:xfrm>
                <a:off x="611221" y="1027563"/>
                <a:ext cx="2727157" cy="64735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12A274-092C-AC31-3A94-C4FBD7435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21" y="1027563"/>
                <a:ext cx="2727157" cy="647357"/>
              </a:xfrm>
              <a:prstGeom prst="rect">
                <a:avLst/>
              </a:prstGeom>
              <a:blipFill>
                <a:blip r:embed="rId4"/>
                <a:stretch>
                  <a:fillRect l="-34722" t="-174510" r="-926" b="-26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F1BD94-3DF8-AB73-2855-A64DFF2470F1}"/>
              </a:ext>
            </a:extLst>
          </p:cNvPr>
          <p:cNvSpPr txBox="1"/>
          <p:nvPr/>
        </p:nvSpPr>
        <p:spPr>
          <a:xfrm>
            <a:off x="598691" y="3420376"/>
            <a:ext cx="765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calculate the function value in the middle from values on the edge.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E3CEB-3472-4E42-1D92-A0984A02F5DE}"/>
              </a:ext>
            </a:extLst>
          </p:cNvPr>
          <p:cNvSpPr txBox="1"/>
          <p:nvPr/>
        </p:nvSpPr>
        <p:spPr>
          <a:xfrm>
            <a:off x="598691" y="5583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Cauchy Integral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5FE0F7-C8CB-6738-2D00-8AFF293E8BE2}"/>
                  </a:ext>
                </a:extLst>
              </p:cNvPr>
              <p:cNvSpPr txBox="1"/>
              <p:nvPr/>
            </p:nvSpPr>
            <p:spPr>
              <a:xfrm>
                <a:off x="668151" y="5439760"/>
                <a:ext cx="3492045" cy="647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5FE0F7-C8CB-6738-2D00-8AFF293E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1" y="5439760"/>
                <a:ext cx="3492045" cy="647357"/>
              </a:xfrm>
              <a:prstGeom prst="rect">
                <a:avLst/>
              </a:prstGeom>
              <a:blipFill>
                <a:blip r:embed="rId5"/>
                <a:stretch>
                  <a:fillRect l="-15217" t="-171154" r="-1087" b="-2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05EE3-8FD5-0A9D-412E-455E80A2D4EB}"/>
                  </a:ext>
                </a:extLst>
              </p:cNvPr>
              <p:cNvSpPr txBox="1"/>
              <p:nvPr/>
            </p:nvSpPr>
            <p:spPr>
              <a:xfrm>
                <a:off x="668151" y="4786436"/>
                <a:ext cx="1805302" cy="53751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05EE3-8FD5-0A9D-412E-455E80A2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1" y="4786436"/>
                <a:ext cx="1805302" cy="537519"/>
              </a:xfrm>
              <a:prstGeom prst="rect">
                <a:avLst/>
              </a:prstGeom>
              <a:blipFill>
                <a:blip r:embed="rId6"/>
                <a:stretch>
                  <a:fillRect l="-349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5C4311-86C8-126D-EA71-223D597031A3}"/>
                  </a:ext>
                </a:extLst>
              </p:cNvPr>
              <p:cNvSpPr txBox="1"/>
              <p:nvPr/>
            </p:nvSpPr>
            <p:spPr>
              <a:xfrm>
                <a:off x="613282" y="1782239"/>
                <a:ext cx="4471865" cy="83478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e>
                      </m:groupCh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5C4311-86C8-126D-EA71-223D59703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82" y="1782239"/>
                <a:ext cx="4471865" cy="834780"/>
              </a:xfrm>
              <a:prstGeom prst="rect">
                <a:avLst/>
              </a:prstGeom>
              <a:blipFill>
                <a:blip r:embed="rId7"/>
                <a:stretch>
                  <a:fillRect l="-20113" t="-122727" r="-283" b="-19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BEA49C-B9BE-FC95-FF7F-00C4E6E5AA7D}"/>
                  </a:ext>
                </a:extLst>
              </p:cNvPr>
              <p:cNvSpPr txBox="1"/>
              <p:nvPr/>
            </p:nvSpPr>
            <p:spPr>
              <a:xfrm>
                <a:off x="621458" y="2727235"/>
                <a:ext cx="2343014" cy="647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BEA49C-B9BE-FC95-FF7F-00C4E6E5A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8" y="2727235"/>
                <a:ext cx="2343014" cy="647357"/>
              </a:xfrm>
              <a:prstGeom prst="rect">
                <a:avLst/>
              </a:prstGeom>
              <a:blipFill>
                <a:blip r:embed="rId8"/>
                <a:stretch>
                  <a:fillRect l="-39785" t="-169231" r="-2688" b="-2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3D73B1-258F-9401-F8EF-92F4AFA50258}"/>
                  </a:ext>
                </a:extLst>
              </p:cNvPr>
              <p:cNvSpPr txBox="1"/>
              <p:nvPr/>
            </p:nvSpPr>
            <p:spPr>
              <a:xfrm>
                <a:off x="611221" y="3982998"/>
                <a:ext cx="80948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 pole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3D73B1-258F-9401-F8EF-92F4AFA50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21" y="3982998"/>
                <a:ext cx="8094849" cy="369332"/>
              </a:xfrm>
              <a:prstGeom prst="rect">
                <a:avLst/>
              </a:prstGeom>
              <a:blipFill>
                <a:blip r:embed="rId9"/>
                <a:stretch>
                  <a:fillRect l="-62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BF7618-A63B-ED75-99E0-700A5435E512}"/>
                  </a:ext>
                </a:extLst>
              </p:cNvPr>
              <p:cNvSpPr txBox="1"/>
              <p:nvPr/>
            </p:nvSpPr>
            <p:spPr>
              <a:xfrm>
                <a:off x="598691" y="4259475"/>
                <a:ext cx="8316710" cy="513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(you could add analytic function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higher poles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only pole 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matters)  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BF7618-A63B-ED75-99E0-700A5435E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91" y="4259475"/>
                <a:ext cx="8316710" cy="513539"/>
              </a:xfrm>
              <a:prstGeom prst="rect">
                <a:avLst/>
              </a:prstGeom>
              <a:blipFill>
                <a:blip r:embed="rId10"/>
                <a:stretch>
                  <a:fillRect l="-610" r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33C412-689B-DAA0-AA30-C5A0A2D998A5}"/>
                  </a:ext>
                </a:extLst>
              </p:cNvPr>
              <p:cNvSpPr txBox="1"/>
              <p:nvPr/>
            </p:nvSpPr>
            <p:spPr>
              <a:xfrm>
                <a:off x="6436535" y="4786436"/>
                <a:ext cx="1423530" cy="7264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33C412-689B-DAA0-AA30-C5A0A2D99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535" y="4786436"/>
                <a:ext cx="1423530" cy="726481"/>
              </a:xfrm>
              <a:prstGeom prst="rect">
                <a:avLst/>
              </a:prstGeom>
              <a:blipFill>
                <a:blip r:embed="rId11"/>
                <a:stretch>
                  <a:fillRect l="-66372" t="-153448" r="-3540" b="-2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140877-38E0-D1EE-878F-C5BFD665DA86}"/>
                  </a:ext>
                </a:extLst>
              </p:cNvPr>
              <p:cNvSpPr txBox="1"/>
              <p:nvPr/>
            </p:nvSpPr>
            <p:spPr>
              <a:xfrm>
                <a:off x="6456885" y="5618882"/>
                <a:ext cx="2000419" cy="647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140877-38E0-D1EE-878F-C5BFD665D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885" y="5618882"/>
                <a:ext cx="2000419" cy="647357"/>
              </a:xfrm>
              <a:prstGeom prst="rect">
                <a:avLst/>
              </a:prstGeom>
              <a:blipFill>
                <a:blip r:embed="rId12"/>
                <a:stretch>
                  <a:fillRect l="-47468" t="-169231" r="-2532" b="-2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3F9B63-54CA-5093-80AB-EF49A9C89555}"/>
                  </a:ext>
                </a:extLst>
              </p:cNvPr>
              <p:cNvSpPr txBox="1"/>
              <p:nvPr/>
            </p:nvSpPr>
            <p:spPr>
              <a:xfrm>
                <a:off x="621458" y="6282452"/>
                <a:ext cx="6846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only non-zero contour integral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its residue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留數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3F9B63-54CA-5093-80AB-EF49A9C89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8" y="6282452"/>
                <a:ext cx="6846142" cy="369332"/>
              </a:xfrm>
              <a:prstGeom prst="rect">
                <a:avLst/>
              </a:prstGeom>
              <a:blipFill>
                <a:blip r:embed="rId13"/>
                <a:stretch>
                  <a:fillRect l="-55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9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3" grpId="0" animBg="1"/>
      <p:bldP spid="7" grpId="0" animBg="1"/>
      <p:bldP spid="8" grpId="0"/>
      <p:bldP spid="13" grpId="0"/>
      <p:bldP spid="14" grpId="1" animBg="1"/>
      <p:bldP spid="15" grpId="1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51A83-8985-8283-07D2-7BA949D9D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30" r="50665"/>
          <a:stretch>
            <a:fillRect/>
          </a:stretch>
        </p:blipFill>
        <p:spPr>
          <a:xfrm>
            <a:off x="2667000" y="3688455"/>
            <a:ext cx="3352800" cy="2522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DE9900-776D-1BFF-C5BF-0619E4567870}"/>
                  </a:ext>
                </a:extLst>
              </p:cNvPr>
              <p:cNvSpPr txBox="1"/>
              <p:nvPr/>
            </p:nvSpPr>
            <p:spPr>
              <a:xfrm>
                <a:off x="838200" y="2362200"/>
                <a:ext cx="6795963" cy="69095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DE9900-776D-1BFF-C5BF-0619E4567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2200"/>
                <a:ext cx="6795963" cy="690958"/>
              </a:xfrm>
              <a:prstGeom prst="rect">
                <a:avLst/>
              </a:prstGeom>
              <a:blipFill>
                <a:blip r:embed="rId4"/>
                <a:stretch>
                  <a:fillRect l="-8224" t="-161818" b="-2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54312F-D2E9-95DC-DE6C-1AAF1EF01D64}"/>
                  </a:ext>
                </a:extLst>
              </p:cNvPr>
              <p:cNvSpPr txBox="1"/>
              <p:nvPr/>
            </p:nvSpPr>
            <p:spPr>
              <a:xfrm>
                <a:off x="838200" y="1605063"/>
                <a:ext cx="3311676" cy="58285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54312F-D2E9-95DC-DE6C-1AAF1EF01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5063"/>
                <a:ext cx="3311676" cy="582852"/>
              </a:xfrm>
              <a:prstGeom prst="rect">
                <a:avLst/>
              </a:prstGeom>
              <a:blipFill>
                <a:blip r:embed="rId5"/>
                <a:stretch>
                  <a:fillRect l="-1533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AF428-510D-5B7B-9C0D-2CA298A214D1}"/>
                  </a:ext>
                </a:extLst>
              </p:cNvPr>
              <p:cNvSpPr txBox="1"/>
              <p:nvPr/>
            </p:nvSpPr>
            <p:spPr>
              <a:xfrm>
                <a:off x="812260" y="3232307"/>
                <a:ext cx="378930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Res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Res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AF428-510D-5B7B-9C0D-2CA298A21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60" y="3232307"/>
                <a:ext cx="3789306" cy="276999"/>
              </a:xfrm>
              <a:prstGeom prst="rect">
                <a:avLst/>
              </a:prstGeom>
              <a:blipFill>
                <a:blip r:embed="rId6"/>
                <a:stretch>
                  <a:fillRect t="-4348" r="-66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C602286-8964-B322-318A-D524CC047EEA}"/>
              </a:ext>
            </a:extLst>
          </p:cNvPr>
          <p:cNvSpPr txBox="1"/>
          <p:nvPr/>
        </p:nvSpPr>
        <p:spPr>
          <a:xfrm>
            <a:off x="152400" y="618019"/>
            <a:ext cx="721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function has more than one poles, contour integral would be the 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42325-8C05-B08D-2709-C8256BC473D8}"/>
              </a:ext>
            </a:extLst>
          </p:cNvPr>
          <p:cNvSpPr txBox="1"/>
          <p:nvPr/>
        </p:nvSpPr>
        <p:spPr>
          <a:xfrm>
            <a:off x="152400" y="1021413"/>
            <a:ext cx="899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its residue at all the poles, defined as the contour integral along small circles round the poles.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5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4BFDF-E78C-B715-9E96-0260C17F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444"/>
          <a:stretch>
            <a:fillRect/>
          </a:stretch>
        </p:blipFill>
        <p:spPr>
          <a:xfrm>
            <a:off x="1524000" y="1866900"/>
            <a:ext cx="5884985" cy="312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B120E7-11C1-2C66-B242-003BF651CBB0}"/>
                  </a:ext>
                </a:extLst>
              </p:cNvPr>
              <p:cNvSpPr txBox="1"/>
              <p:nvPr/>
            </p:nvSpPr>
            <p:spPr>
              <a:xfrm>
                <a:off x="2561493" y="505250"/>
                <a:ext cx="3168560" cy="75616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B120E7-11C1-2C66-B242-003BF651C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493" y="505250"/>
                <a:ext cx="3168560" cy="756169"/>
              </a:xfrm>
              <a:prstGeom prst="rect">
                <a:avLst/>
              </a:prstGeom>
              <a:blipFill>
                <a:blip r:embed="rId3"/>
                <a:stretch>
                  <a:fillRect l="-28685" t="-139344" b="-2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E09504-92CF-080C-C72E-C0B44265924B}"/>
                  </a:ext>
                </a:extLst>
              </p:cNvPr>
              <p:cNvSpPr txBox="1"/>
              <p:nvPr/>
            </p:nvSpPr>
            <p:spPr>
              <a:xfrm>
                <a:off x="3214152" y="5225446"/>
                <a:ext cx="3389774" cy="647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E09504-92CF-080C-C72E-C0B442659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152" y="5225446"/>
                <a:ext cx="3389774" cy="647357"/>
              </a:xfrm>
              <a:prstGeom prst="rect">
                <a:avLst/>
              </a:prstGeom>
              <a:blipFill>
                <a:blip r:embed="rId4"/>
                <a:stretch>
                  <a:fillRect l="-746" t="-169231" r="-2239" b="-2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6E709C-1F3F-8216-57D1-46B3599B53DD}"/>
                  </a:ext>
                </a:extLst>
              </p:cNvPr>
              <p:cNvSpPr txBox="1"/>
              <p:nvPr/>
            </p:nvSpPr>
            <p:spPr>
              <a:xfrm>
                <a:off x="1524000" y="5280366"/>
                <a:ext cx="1333185" cy="53751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6E709C-1F3F-8216-57D1-46B3599B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280366"/>
                <a:ext cx="1333185" cy="537519"/>
              </a:xfrm>
              <a:prstGeom prst="rect">
                <a:avLst/>
              </a:prstGeom>
              <a:blipFill>
                <a:blip r:embed="rId5"/>
                <a:stretch>
                  <a:fillRect l="-5660" r="-94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37B06B-92E3-4D9C-3FB1-06BFC1967B30}"/>
              </a:ext>
            </a:extLst>
          </p:cNvPr>
          <p:cNvSpPr txBox="1"/>
          <p:nvPr/>
        </p:nvSpPr>
        <p:spPr>
          <a:xfrm>
            <a:off x="779585" y="1301573"/>
            <a:ext cx="825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Contour integrals of a function equal the sum of residues of poles inside the contour.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8ABDF-7D33-08F2-9F17-605FD7D1C057}"/>
              </a:ext>
            </a:extLst>
          </p:cNvPr>
          <p:cNvSpPr txBox="1"/>
          <p:nvPr/>
        </p:nvSpPr>
        <p:spPr>
          <a:xfrm>
            <a:off x="304801" y="608632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residue at a pole is defined as the contour integral along a small circle around the pole.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7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66D80-22B8-6F73-9C1F-377490EC5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54CC8-4B0F-F88D-C351-AEED276BD2D6}"/>
                  </a:ext>
                </a:extLst>
              </p:cNvPr>
              <p:cNvSpPr txBox="1"/>
              <p:nvPr/>
            </p:nvSpPr>
            <p:spPr bwMode="auto">
              <a:xfrm>
                <a:off x="1048349" y="2266344"/>
                <a:ext cx="2952328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i="1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54CC8-4B0F-F88D-C351-AEED276BD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349" y="2266344"/>
                <a:ext cx="2952328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F275FAA-C0DA-94F2-6085-A0729531D3B9}"/>
              </a:ext>
            </a:extLst>
          </p:cNvPr>
          <p:cNvSpPr txBox="1"/>
          <p:nvPr/>
        </p:nvSpPr>
        <p:spPr bwMode="auto">
          <a:xfrm>
            <a:off x="4000677" y="2455411"/>
            <a:ext cx="3054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General forced oscillation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FA3EC8-B293-1F37-C537-42A440057739}"/>
                  </a:ext>
                </a:extLst>
              </p:cNvPr>
              <p:cNvSpPr txBox="1"/>
              <p:nvPr/>
            </p:nvSpPr>
            <p:spPr bwMode="auto">
              <a:xfrm>
                <a:off x="1040173" y="3035596"/>
                <a:ext cx="2738948" cy="6982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FA3EC8-B293-1F37-C537-42A440057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173" y="3035596"/>
                <a:ext cx="2738948" cy="698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38E0E4-99A4-F0AB-6D4B-FB2106C2FD85}"/>
                  </a:ext>
                </a:extLst>
              </p:cNvPr>
              <p:cNvSpPr txBox="1"/>
              <p:nvPr/>
            </p:nvSpPr>
            <p:spPr bwMode="auto">
              <a:xfrm>
                <a:off x="1048349" y="4129172"/>
                <a:ext cx="3892760" cy="90191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38E0E4-99A4-F0AB-6D4B-FB2106C2F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349" y="4129172"/>
                <a:ext cx="3892760" cy="901914"/>
              </a:xfrm>
              <a:prstGeom prst="rect">
                <a:avLst/>
              </a:prstGeom>
              <a:blipFill>
                <a:blip r:embed="rId4"/>
                <a:stretch>
                  <a:fillRect t="-109722" b="-17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0AB6A1-EEBD-6A1C-9A17-76257A57F14A}"/>
                  </a:ext>
                </a:extLst>
              </p:cNvPr>
              <p:cNvSpPr txBox="1"/>
              <p:nvPr/>
            </p:nvSpPr>
            <p:spPr bwMode="auto">
              <a:xfrm>
                <a:off x="990600" y="3733800"/>
                <a:ext cx="73474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Taking the inverse Fourier Transformation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we solved the ODE.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0AB6A1-EEBD-6A1C-9A17-76257A57F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733800"/>
                <a:ext cx="7347460" cy="369332"/>
              </a:xfrm>
              <a:prstGeom prst="rect">
                <a:avLst/>
              </a:prstGeom>
              <a:blipFill>
                <a:blip r:embed="rId5"/>
                <a:stretch>
                  <a:fillRect l="-864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6FAE93A-E681-9ABE-B88A-742A028B4B8E}"/>
              </a:ext>
            </a:extLst>
          </p:cNvPr>
          <p:cNvSpPr txBox="1"/>
          <p:nvPr/>
        </p:nvSpPr>
        <p:spPr bwMode="auto">
          <a:xfrm>
            <a:off x="1040173" y="5093667"/>
            <a:ext cx="51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How to do the integral? Complex analysis.</a:t>
            </a:r>
          </a:p>
        </p:txBody>
      </p:sp>
      <p:pic>
        <p:nvPicPr>
          <p:cNvPr id="2" name="Picture 10" descr="http://www.insula.com.au/physics/1279images/Image909.gif">
            <a:extLst>
              <a:ext uri="{FF2B5EF4-FFF2-40B4-BE49-F238E27FC236}">
                <a16:creationId xmlns:a16="http://schemas.microsoft.com/office/drawing/2014/main" id="{F9AB8910-43F0-9417-54F3-A5219317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09" y="962211"/>
            <a:ext cx="2568980" cy="118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1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856AB8-C117-3C9F-E534-309CC7D0DC8D}"/>
                  </a:ext>
                </a:extLst>
              </p:cNvPr>
              <p:cNvSpPr txBox="1"/>
              <p:nvPr/>
            </p:nvSpPr>
            <p:spPr>
              <a:xfrm>
                <a:off x="1250223" y="558441"/>
                <a:ext cx="1998822" cy="72622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856AB8-C117-3C9F-E534-309CC7D0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223" y="558441"/>
                <a:ext cx="1998822" cy="7262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13BEC8-F366-351E-3A32-DF5E8547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r="5748"/>
          <a:stretch>
            <a:fillRect/>
          </a:stretch>
        </p:blipFill>
        <p:spPr>
          <a:xfrm>
            <a:off x="4572000" y="152400"/>
            <a:ext cx="3124200" cy="2138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A380F-46E7-4EDE-AB25-2BD4DD19962F}"/>
              </a:ext>
            </a:extLst>
          </p:cNvPr>
          <p:cNvSpPr txBox="1"/>
          <p:nvPr/>
        </p:nvSpPr>
        <p:spPr>
          <a:xfrm>
            <a:off x="1297134" y="250438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Poles at: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34FA2E-9E29-6837-5C85-1D3625DF9BB6}"/>
                  </a:ext>
                </a:extLst>
              </p:cNvPr>
              <p:cNvSpPr txBox="1"/>
              <p:nvPr/>
            </p:nvSpPr>
            <p:spPr>
              <a:xfrm>
                <a:off x="3248843" y="2396308"/>
                <a:ext cx="2867773" cy="56368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𝑖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34FA2E-9E29-6837-5C85-1D3625DF9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43" y="2396308"/>
                <a:ext cx="2867773" cy="563680"/>
              </a:xfrm>
              <a:prstGeom prst="rect">
                <a:avLst/>
              </a:prstGeom>
              <a:blipFill>
                <a:blip r:embed="rId5"/>
                <a:stretch>
                  <a:fillRect l="-881" r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FFAD0-7E3D-D5FB-1066-F9166D465B60}"/>
                  </a:ext>
                </a:extLst>
              </p:cNvPr>
              <p:cNvSpPr txBox="1"/>
              <p:nvPr/>
            </p:nvSpPr>
            <p:spPr>
              <a:xfrm>
                <a:off x="6934200" y="2013588"/>
                <a:ext cx="33816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FFAD0-7E3D-D5FB-1066-F9166D465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013588"/>
                <a:ext cx="338169" cy="276999"/>
              </a:xfrm>
              <a:prstGeom prst="rect">
                <a:avLst/>
              </a:prstGeom>
              <a:blipFill>
                <a:blip r:embed="rId6"/>
                <a:stretch>
                  <a:fillRect l="-7407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386B27-BEC6-B282-2F02-29D1A3AE4A48}"/>
                  </a:ext>
                </a:extLst>
              </p:cNvPr>
              <p:cNvSpPr txBox="1"/>
              <p:nvPr/>
            </p:nvSpPr>
            <p:spPr>
              <a:xfrm>
                <a:off x="5273688" y="2013588"/>
                <a:ext cx="33816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386B27-BEC6-B282-2F02-29D1A3AE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688" y="2013588"/>
                <a:ext cx="338169" cy="276999"/>
              </a:xfrm>
              <a:prstGeom prst="rect">
                <a:avLst/>
              </a:prstGeom>
              <a:blipFill>
                <a:blip r:embed="rId7"/>
                <a:stretch>
                  <a:fillRect l="-714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67EB63-2791-8A85-E28D-4B1894F2876A}"/>
                  </a:ext>
                </a:extLst>
              </p:cNvPr>
              <p:cNvSpPr txBox="1"/>
              <p:nvPr/>
            </p:nvSpPr>
            <p:spPr>
              <a:xfrm>
                <a:off x="1297134" y="1750855"/>
                <a:ext cx="1998822" cy="7070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67EB63-2791-8A85-E28D-4B1894F28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34" y="1750855"/>
                <a:ext cx="1998822" cy="707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731A69-9A37-9174-B1A4-2C26E8E5AACF}"/>
                  </a:ext>
                </a:extLst>
              </p:cNvPr>
              <p:cNvSpPr txBox="1"/>
              <p:nvPr/>
            </p:nvSpPr>
            <p:spPr>
              <a:xfrm>
                <a:off x="3514011" y="4193849"/>
                <a:ext cx="1286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731A69-9A37-9174-B1A4-2C26E8E5A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11" y="4193849"/>
                <a:ext cx="1286591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CD6151-4D30-48A6-A746-A1E8BF9DAAD6}"/>
                  </a:ext>
                </a:extLst>
              </p:cNvPr>
              <p:cNvSpPr txBox="1"/>
              <p:nvPr/>
            </p:nvSpPr>
            <p:spPr>
              <a:xfrm>
                <a:off x="4572000" y="4024989"/>
                <a:ext cx="1555126" cy="7032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CD6151-4D30-48A6-A746-A1E8BF9DA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24989"/>
                <a:ext cx="1555126" cy="70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3ACAE4-77C0-432A-FE0C-D63B551C1210}"/>
                  </a:ext>
                </a:extLst>
              </p:cNvPr>
              <p:cNvSpPr txBox="1"/>
              <p:nvPr/>
            </p:nvSpPr>
            <p:spPr>
              <a:xfrm>
                <a:off x="3514011" y="6039952"/>
                <a:ext cx="1286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3ACAE4-77C0-432A-FE0C-D63B551C1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11" y="6039952"/>
                <a:ext cx="1286591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B732DA-E1A9-FA53-0332-91223DE326DB}"/>
                  </a:ext>
                </a:extLst>
              </p:cNvPr>
              <p:cNvSpPr txBox="1"/>
              <p:nvPr/>
            </p:nvSpPr>
            <p:spPr>
              <a:xfrm>
                <a:off x="4572000" y="5871092"/>
                <a:ext cx="1855222" cy="7032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B732DA-E1A9-FA53-0332-91223DE32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871092"/>
                <a:ext cx="1855222" cy="7032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8C492B-90E6-EBED-1F7C-E52B458F985C}"/>
                  </a:ext>
                </a:extLst>
              </p:cNvPr>
              <p:cNvSpPr txBox="1"/>
              <p:nvPr/>
            </p:nvSpPr>
            <p:spPr>
              <a:xfrm>
                <a:off x="1250223" y="1333460"/>
                <a:ext cx="34668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Elevate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complex number.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8C492B-90E6-EBED-1F7C-E52B458F9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223" y="1333460"/>
                <a:ext cx="3466841" cy="369332"/>
              </a:xfrm>
              <a:prstGeom prst="rect">
                <a:avLst/>
              </a:prstGeom>
              <a:blipFill>
                <a:blip r:embed="rId13"/>
                <a:stretch>
                  <a:fillRect l="-146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5B850B-1F63-8557-1C20-A25D09F6D3F5}"/>
                  </a:ext>
                </a:extLst>
              </p:cNvPr>
              <p:cNvSpPr txBox="1"/>
              <p:nvPr/>
            </p:nvSpPr>
            <p:spPr>
              <a:xfrm>
                <a:off x="3717653" y="3103713"/>
                <a:ext cx="2302148" cy="7032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5B850B-1F63-8557-1C20-A25D09F6D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653" y="3103713"/>
                <a:ext cx="2302148" cy="7032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A8D70D-2422-7B39-8D93-F693AC070CD4}"/>
                  </a:ext>
                </a:extLst>
              </p:cNvPr>
              <p:cNvSpPr txBox="1"/>
              <p:nvPr/>
            </p:nvSpPr>
            <p:spPr>
              <a:xfrm>
                <a:off x="6911051" y="3608463"/>
                <a:ext cx="1697964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A8D70D-2422-7B39-8D93-F693AC070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051" y="3608463"/>
                <a:ext cx="1697964" cy="276999"/>
              </a:xfrm>
              <a:prstGeom prst="rect">
                <a:avLst/>
              </a:prstGeom>
              <a:blipFill>
                <a:blip r:embed="rId15"/>
                <a:stretch>
                  <a:fillRect l="-2985" t="-4545" r="-4478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C6D8E1-BE89-4A1C-07DB-2AEF64C1C193}"/>
                  </a:ext>
                </a:extLst>
              </p:cNvPr>
              <p:cNvSpPr txBox="1"/>
              <p:nvPr/>
            </p:nvSpPr>
            <p:spPr>
              <a:xfrm>
                <a:off x="6911051" y="2970894"/>
                <a:ext cx="1333185" cy="53751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C6D8E1-BE89-4A1C-07DB-2AEF64C1C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051" y="2970894"/>
                <a:ext cx="1333185" cy="537519"/>
              </a:xfrm>
              <a:prstGeom prst="rect">
                <a:avLst/>
              </a:prstGeom>
              <a:blipFill>
                <a:blip r:embed="rId16"/>
                <a:stretch>
                  <a:fillRect l="-5714" r="-190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A01EEC4D-C393-6977-2F8B-3A9A5CDCBE4B}"/>
              </a:ext>
            </a:extLst>
          </p:cNvPr>
          <p:cNvSpPr/>
          <p:nvPr/>
        </p:nvSpPr>
        <p:spPr>
          <a:xfrm>
            <a:off x="3717653" y="2970894"/>
            <a:ext cx="1235347" cy="105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408DA5-8E9F-F866-0A4E-FAD5A6AAC9B1}"/>
              </a:ext>
            </a:extLst>
          </p:cNvPr>
          <p:cNvCxnSpPr/>
          <p:nvPr/>
        </p:nvCxnSpPr>
        <p:spPr>
          <a:xfrm flipV="1">
            <a:off x="4876800" y="3102406"/>
            <a:ext cx="2819400" cy="174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147E5A-2CFF-7063-65C3-DE92AC869B56}"/>
                  </a:ext>
                </a:extLst>
              </p:cNvPr>
              <p:cNvSpPr txBox="1"/>
              <p:nvPr/>
            </p:nvSpPr>
            <p:spPr>
              <a:xfrm>
                <a:off x="3743935" y="4909127"/>
                <a:ext cx="2302148" cy="7032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147E5A-2CFF-7063-65C3-DE92AC869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35" y="4909127"/>
                <a:ext cx="2302148" cy="7032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2C844CD4-C751-5F32-189D-CDCB823F52DE}"/>
              </a:ext>
            </a:extLst>
          </p:cNvPr>
          <p:cNvSpPr/>
          <p:nvPr/>
        </p:nvSpPr>
        <p:spPr>
          <a:xfrm>
            <a:off x="3742970" y="4821940"/>
            <a:ext cx="1235347" cy="105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A90048-E3A1-1C3F-72C9-854F4808F149}"/>
              </a:ext>
            </a:extLst>
          </p:cNvPr>
          <p:cNvCxnSpPr>
            <a:cxnSpLocks/>
          </p:cNvCxnSpPr>
          <p:nvPr/>
        </p:nvCxnSpPr>
        <p:spPr>
          <a:xfrm flipV="1">
            <a:off x="4953000" y="3147172"/>
            <a:ext cx="2807033" cy="2065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D28ED6-A184-F9E7-7829-E2E091A8F429}"/>
                  </a:ext>
                </a:extLst>
              </p:cNvPr>
              <p:cNvSpPr txBox="1"/>
              <p:nvPr/>
            </p:nvSpPr>
            <p:spPr>
              <a:xfrm>
                <a:off x="1297134" y="3201578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pole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D28ED6-A184-F9E7-7829-E2E091A8F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34" y="3201578"/>
                <a:ext cx="1905000" cy="369332"/>
              </a:xfrm>
              <a:prstGeom prst="rect">
                <a:avLst/>
              </a:prstGeom>
              <a:blipFill>
                <a:blip r:embed="rId18"/>
                <a:stretch>
                  <a:fillRect l="-3311" t="-6667" r="-529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74AB45-B3C3-6621-2F19-089EC174626B}"/>
                  </a:ext>
                </a:extLst>
              </p:cNvPr>
              <p:cNvSpPr txBox="1"/>
              <p:nvPr/>
            </p:nvSpPr>
            <p:spPr>
              <a:xfrm>
                <a:off x="1255478" y="502788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pole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74AB45-B3C3-6621-2F19-089EC1746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78" y="5027880"/>
                <a:ext cx="1905000" cy="369332"/>
              </a:xfrm>
              <a:prstGeom prst="rect">
                <a:avLst/>
              </a:prstGeom>
              <a:blipFill>
                <a:blip r:embed="rId19"/>
                <a:stretch>
                  <a:fillRect l="-1987" t="-10345" r="-5960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3EA56-BC63-70DA-9AB4-3809A82D191B}"/>
                  </a:ext>
                </a:extLst>
              </p:cNvPr>
              <p:cNvSpPr txBox="1"/>
              <p:nvPr/>
            </p:nvSpPr>
            <p:spPr>
              <a:xfrm>
                <a:off x="7272369" y="152400"/>
                <a:ext cx="235898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3EA56-BC63-70DA-9AB4-3809A82D1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69" y="152400"/>
                <a:ext cx="235898" cy="276999"/>
              </a:xfrm>
              <a:prstGeom prst="rect">
                <a:avLst/>
              </a:prstGeom>
              <a:blipFill>
                <a:blip r:embed="rId20"/>
                <a:stretch>
                  <a:fillRect l="-10000" r="-5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3" grpId="0" animBg="1"/>
      <p:bldP spid="14" grpId="0"/>
      <p:bldP spid="15" grpId="0" animBg="1"/>
      <p:bldP spid="28" grpId="0" animBg="1"/>
      <p:bldP spid="31" grpId="0" animBg="1"/>
      <p:bldP spid="34" grpId="0" animBg="1"/>
      <p:bldP spid="35" grpId="0" animBg="1"/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E7913FE-DA14-0E50-329C-3259FF756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7" t="7039"/>
          <a:stretch>
            <a:fillRect/>
          </a:stretch>
        </p:blipFill>
        <p:spPr>
          <a:xfrm>
            <a:off x="5687947" y="966131"/>
            <a:ext cx="2740659" cy="1549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EB7CF0-FB2B-7A7D-B56A-BBA2595486DF}"/>
                  </a:ext>
                </a:extLst>
              </p:cNvPr>
              <p:cNvSpPr txBox="1"/>
              <p:nvPr/>
            </p:nvSpPr>
            <p:spPr>
              <a:xfrm>
                <a:off x="721354" y="2654421"/>
                <a:ext cx="7762766" cy="83317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EB7CF0-FB2B-7A7D-B56A-BBA259548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54" y="2654421"/>
                <a:ext cx="7762766" cy="833177"/>
              </a:xfrm>
              <a:prstGeom prst="rect">
                <a:avLst/>
              </a:prstGeom>
              <a:blipFill>
                <a:blip r:embed="rId4"/>
                <a:stretch>
                  <a:fillRect l="-11419" t="-120896" b="-189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ADF69F-D3E1-1646-4B7A-A81B9A2A6A25}"/>
                  </a:ext>
                </a:extLst>
              </p:cNvPr>
              <p:cNvSpPr txBox="1"/>
              <p:nvPr/>
            </p:nvSpPr>
            <p:spPr>
              <a:xfrm>
                <a:off x="712343" y="5696118"/>
                <a:ext cx="3009542" cy="7332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ADF69F-D3E1-1646-4B7A-A81B9A2A6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43" y="5696118"/>
                <a:ext cx="3009542" cy="733278"/>
              </a:xfrm>
              <a:prstGeom prst="rect">
                <a:avLst/>
              </a:prstGeom>
              <a:blipFill>
                <a:blip r:embed="rId5"/>
                <a:stretch>
                  <a:fillRect l="-31513" t="-150847" r="-840" b="-2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F3BD3A-1C18-6D00-E646-501F027A631B}"/>
                  </a:ext>
                </a:extLst>
              </p:cNvPr>
              <p:cNvSpPr txBox="1"/>
              <p:nvPr/>
            </p:nvSpPr>
            <p:spPr>
              <a:xfrm>
                <a:off x="712342" y="4708217"/>
                <a:ext cx="2564257" cy="5907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  <m:groupChr>
                        <m:groupChrPr>
                          <m:chr m:val="→"/>
                          <m:pos m:val="top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1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→∞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groupCh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F3BD3A-1C18-6D00-E646-501F027A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42" y="4708217"/>
                <a:ext cx="2564257" cy="590739"/>
              </a:xfrm>
              <a:prstGeom prst="rect">
                <a:avLst/>
              </a:prstGeom>
              <a:blipFill>
                <a:blip r:embed="rId6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6DB41C-3DD2-2EB3-DE76-7562A454B1A3}"/>
                  </a:ext>
                </a:extLst>
              </p:cNvPr>
              <p:cNvSpPr txBox="1"/>
              <p:nvPr/>
            </p:nvSpPr>
            <p:spPr>
              <a:xfrm>
                <a:off x="648054" y="5290127"/>
                <a:ext cx="8165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Take the limit </a:t>
                </a:r>
                <a14:m>
                  <m:oMath xmlns:m="http://schemas.openxmlformats.org/officeDocument/2006/math">
                    <m:r>
                      <m:rPr>
                        <m:brk m:alnAt="1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integral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vanishes.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6DB41C-3DD2-2EB3-DE76-7562A454B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54" y="5290127"/>
                <a:ext cx="8165306" cy="369332"/>
              </a:xfrm>
              <a:prstGeom prst="rect">
                <a:avLst/>
              </a:prstGeom>
              <a:blipFill>
                <a:blip r:embed="rId7"/>
                <a:stretch>
                  <a:fillRect l="-465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546FAF-E3EB-528D-D500-06A331AF7D87}"/>
                  </a:ext>
                </a:extLst>
              </p:cNvPr>
              <p:cNvSpPr txBox="1"/>
              <p:nvPr/>
            </p:nvSpPr>
            <p:spPr>
              <a:xfrm>
                <a:off x="7862966" y="1943062"/>
                <a:ext cx="4923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546FAF-E3EB-528D-D500-06A331AF7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966" y="1943062"/>
                <a:ext cx="4923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5554F9-13AA-C1CF-6510-E6C9F0E31D52}"/>
              </a:ext>
            </a:extLst>
          </p:cNvPr>
          <p:cNvCxnSpPr/>
          <p:nvPr/>
        </p:nvCxnSpPr>
        <p:spPr>
          <a:xfrm flipH="1" flipV="1">
            <a:off x="7605864" y="1943062"/>
            <a:ext cx="381000" cy="169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AF689-20C9-814D-46B5-39AE9AD77758}"/>
              </a:ext>
            </a:extLst>
          </p:cNvPr>
          <p:cNvCxnSpPr>
            <a:cxnSpLocks/>
          </p:cNvCxnSpPr>
          <p:nvPr/>
        </p:nvCxnSpPr>
        <p:spPr>
          <a:xfrm flipV="1">
            <a:off x="5175196" y="1573292"/>
            <a:ext cx="1565958" cy="1351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1F76CC-4B83-AFEA-D6ED-933167FF4B46}"/>
              </a:ext>
            </a:extLst>
          </p:cNvPr>
          <p:cNvCxnSpPr>
            <a:cxnSpLocks/>
          </p:cNvCxnSpPr>
          <p:nvPr/>
        </p:nvCxnSpPr>
        <p:spPr>
          <a:xfrm flipH="1" flipV="1">
            <a:off x="7416755" y="2191769"/>
            <a:ext cx="32606" cy="540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82B575-48BD-A0BC-E245-72DF28B67C4D}"/>
                  </a:ext>
                </a:extLst>
              </p:cNvPr>
              <p:cNvSpPr txBox="1"/>
              <p:nvPr/>
            </p:nvSpPr>
            <p:spPr>
              <a:xfrm>
                <a:off x="670189" y="966131"/>
                <a:ext cx="2387705" cy="73148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82B575-48BD-A0BC-E245-72DF28B6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9" y="966131"/>
                <a:ext cx="2387705" cy="731482"/>
              </a:xfrm>
              <a:prstGeom prst="rect">
                <a:avLst/>
              </a:prstGeom>
              <a:blipFill>
                <a:blip r:embed="rId9"/>
                <a:stretch>
                  <a:fillRect l="-39683" t="-150847" r="-529" b="-2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1EFD18-D5D8-9768-69B0-9A2E66BAE5DC}"/>
                  </a:ext>
                </a:extLst>
              </p:cNvPr>
              <p:cNvSpPr txBox="1"/>
              <p:nvPr/>
            </p:nvSpPr>
            <p:spPr>
              <a:xfrm>
                <a:off x="7082536" y="1127794"/>
                <a:ext cx="49230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1"/>
                        </m:rP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1EFD18-D5D8-9768-69B0-9A2E66BAE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536" y="1127794"/>
                <a:ext cx="49230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8548F0-0BF7-64A2-3A50-FA215779F2B5}"/>
              </a:ext>
            </a:extLst>
          </p:cNvPr>
          <p:cNvCxnSpPr>
            <a:cxnSpLocks/>
          </p:cNvCxnSpPr>
          <p:nvPr/>
        </p:nvCxnSpPr>
        <p:spPr>
          <a:xfrm>
            <a:off x="6843864" y="1413758"/>
            <a:ext cx="85898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4F5191-0B2D-A470-E841-795D4E0EDDC3}"/>
              </a:ext>
            </a:extLst>
          </p:cNvPr>
          <p:cNvSpPr txBox="1"/>
          <p:nvPr/>
        </p:nvSpPr>
        <p:spPr>
          <a:xfrm>
            <a:off x="648054" y="3568700"/>
            <a:ext cx="539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integral on real axis is part of this contour integral.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54174-1ECC-4FB6-55F6-80D2B65EEAAF}"/>
              </a:ext>
            </a:extLst>
          </p:cNvPr>
          <p:cNvSpPr txBox="1"/>
          <p:nvPr/>
        </p:nvSpPr>
        <p:spPr>
          <a:xfrm>
            <a:off x="609600" y="533400"/>
            <a:ext cx="450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contour of lower half circle: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062783-405E-53BE-09F8-0B6B0653677D}"/>
                  </a:ext>
                </a:extLst>
              </p:cNvPr>
              <p:cNvSpPr txBox="1"/>
              <p:nvPr/>
            </p:nvSpPr>
            <p:spPr>
              <a:xfrm>
                <a:off x="648054" y="2051050"/>
                <a:ext cx="4854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contour integral is the same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062783-405E-53BE-09F8-0B6B06536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54" y="2051050"/>
                <a:ext cx="4854103" cy="369332"/>
              </a:xfrm>
              <a:prstGeom prst="rect">
                <a:avLst/>
              </a:prstGeom>
              <a:blipFill>
                <a:blip r:embed="rId11"/>
                <a:stretch>
                  <a:fillRect l="-78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A8956D-2BEE-C562-B00B-9089B20B4574}"/>
              </a:ext>
            </a:extLst>
          </p:cNvPr>
          <p:cNvCxnSpPr/>
          <p:nvPr/>
        </p:nvCxnSpPr>
        <p:spPr>
          <a:xfrm>
            <a:off x="6906354" y="1573292"/>
            <a:ext cx="367002" cy="702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E93736-0975-B76F-6808-03593E1671B1}"/>
                  </a:ext>
                </a:extLst>
              </p:cNvPr>
              <p:cNvSpPr txBox="1"/>
              <p:nvPr/>
            </p:nvSpPr>
            <p:spPr>
              <a:xfrm>
                <a:off x="6843864" y="1523495"/>
                <a:ext cx="42882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𝜃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E93736-0975-B76F-6808-03593E167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864" y="1523495"/>
                <a:ext cx="42882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31B4DD-218B-0D64-477B-6A54F153065D}"/>
                  </a:ext>
                </a:extLst>
              </p:cNvPr>
              <p:cNvSpPr txBox="1"/>
              <p:nvPr/>
            </p:nvSpPr>
            <p:spPr>
              <a:xfrm>
                <a:off x="668844" y="3925778"/>
                <a:ext cx="8165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lower circle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imaginary part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exponential is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31B4DD-218B-0D64-477B-6A54F153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4" y="3925778"/>
                <a:ext cx="8165306" cy="369332"/>
              </a:xfrm>
              <a:prstGeom prst="rect">
                <a:avLst/>
              </a:prstGeom>
              <a:blipFill>
                <a:blip r:embed="rId13"/>
                <a:stretch>
                  <a:fillRect l="-62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1A31E5-47EE-EAA8-8A15-89AF0279419D}"/>
                  </a:ext>
                </a:extLst>
              </p:cNvPr>
              <p:cNvSpPr txBox="1"/>
              <p:nvPr/>
            </p:nvSpPr>
            <p:spPr>
              <a:xfrm>
                <a:off x="668844" y="4295110"/>
                <a:ext cx="5908004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small as the circle becomes large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1A31E5-47EE-EAA8-8A15-89AF02794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4" y="4295110"/>
                <a:ext cx="5908004" cy="378245"/>
              </a:xfrm>
              <a:prstGeom prst="rect">
                <a:avLst/>
              </a:prstGeom>
              <a:blipFill>
                <a:blip r:embed="rId14"/>
                <a:stretch>
                  <a:fillRect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E71FB0-B4AD-F184-0651-03A80A1D4225}"/>
                  </a:ext>
                </a:extLst>
              </p:cNvPr>
              <p:cNvSpPr txBox="1"/>
              <p:nvPr/>
            </p:nvSpPr>
            <p:spPr>
              <a:xfrm>
                <a:off x="630842" y="1697613"/>
                <a:ext cx="539664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contour integral equals sum of the residues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E71FB0-B4AD-F184-0651-03A80A1D4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2" y="1697613"/>
                <a:ext cx="5396641" cy="381515"/>
              </a:xfrm>
              <a:prstGeom prst="rect">
                <a:avLst/>
              </a:prstGeom>
              <a:blipFill>
                <a:blip r:embed="rId15"/>
                <a:stretch>
                  <a:fillRect l="-939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AA9832-B3EC-B9BA-3B9D-28D093FFE614}"/>
                  </a:ext>
                </a:extLst>
              </p:cNvPr>
              <p:cNvSpPr txBox="1"/>
              <p:nvPr/>
            </p:nvSpPr>
            <p:spPr>
              <a:xfrm>
                <a:off x="6757417" y="4338885"/>
                <a:ext cx="196606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Im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AA9832-B3EC-B9BA-3B9D-28D093FFE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417" y="4338885"/>
                <a:ext cx="1966062" cy="369332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428E4F-08CF-55E1-23FE-D16C9D940C9E}"/>
                  </a:ext>
                </a:extLst>
              </p:cNvPr>
              <p:cNvSpPr txBox="1"/>
              <p:nvPr/>
            </p:nvSpPr>
            <p:spPr>
              <a:xfrm>
                <a:off x="8078909" y="981564"/>
                <a:ext cx="235898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428E4F-08CF-55E1-23FE-D16C9D94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909" y="981564"/>
                <a:ext cx="235898" cy="276999"/>
              </a:xfrm>
              <a:prstGeom prst="rect">
                <a:avLst/>
              </a:prstGeom>
              <a:blipFill>
                <a:blip r:embed="rId17"/>
                <a:stretch>
                  <a:fillRect l="-10526" r="-1052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7A18C-8146-B9BB-0C46-C927CEFE2435}"/>
                  </a:ext>
                </a:extLst>
              </p:cNvPr>
              <p:cNvSpPr txBox="1"/>
              <p:nvPr/>
            </p:nvSpPr>
            <p:spPr>
              <a:xfrm>
                <a:off x="5446994" y="4312650"/>
                <a:ext cx="90282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7A18C-8146-B9BB-0C46-C927CEFE2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994" y="4312650"/>
                <a:ext cx="90282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7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/>
      <p:bldP spid="2" grpId="0"/>
      <p:bldP spid="12" grpId="0"/>
      <p:bldP spid="22" grpId="0"/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C5C30-13D6-265D-FE98-F2A6F8B0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1E657-AD76-33C4-D4CE-8217EEA9B68C}"/>
                  </a:ext>
                </a:extLst>
              </p:cNvPr>
              <p:cNvSpPr txBox="1"/>
              <p:nvPr/>
            </p:nvSpPr>
            <p:spPr>
              <a:xfrm>
                <a:off x="746659" y="1600200"/>
                <a:ext cx="8244942" cy="80958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→∞</m:t>
                          </m:r>
                        </m:e>
                      </m:groupChr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Res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anose="020206030504050203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Res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Times New Roman" panose="020206030504050203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1E657-AD76-33C4-D4CE-8217EEA9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59" y="1600200"/>
                <a:ext cx="8244942" cy="809581"/>
              </a:xfrm>
              <a:prstGeom prst="rect">
                <a:avLst/>
              </a:prstGeom>
              <a:blipFill>
                <a:blip r:embed="rId2"/>
                <a:stretch>
                  <a:fillRect l="-10769" t="-131250" b="-198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AD198D-CEFA-3E60-9E34-81BEE6882869}"/>
                  </a:ext>
                </a:extLst>
              </p:cNvPr>
              <p:cNvSpPr txBox="1"/>
              <p:nvPr/>
            </p:nvSpPr>
            <p:spPr bwMode="auto">
              <a:xfrm>
                <a:off x="746658" y="2978043"/>
                <a:ext cx="8040979" cy="9019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AD198D-CEFA-3E60-9E34-81BEE6882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658" y="2978043"/>
                <a:ext cx="8040979" cy="901914"/>
              </a:xfrm>
              <a:prstGeom prst="rect">
                <a:avLst/>
              </a:prstGeom>
              <a:blipFill>
                <a:blip r:embed="rId3"/>
                <a:stretch>
                  <a:fillRect t="-109722" b="-17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EF1AE-130C-FA13-E3D3-69B70B591E69}"/>
                  </a:ext>
                </a:extLst>
              </p:cNvPr>
              <p:cNvSpPr txBox="1"/>
              <p:nvPr/>
            </p:nvSpPr>
            <p:spPr bwMode="auto">
              <a:xfrm>
                <a:off x="749346" y="4140265"/>
                <a:ext cx="4889454" cy="6580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e>
                      </m:rad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EF1AE-130C-FA13-E3D3-69B70B59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46" y="4140265"/>
                <a:ext cx="4889454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8CA2BC-7229-2A09-01CD-A1F6507175DC}"/>
              </a:ext>
            </a:extLst>
          </p:cNvPr>
          <p:cNvSpPr txBox="1"/>
          <p:nvPr/>
        </p:nvSpPr>
        <p:spPr>
          <a:xfrm>
            <a:off x="717755" y="1156131"/>
            <a:ext cx="59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contour integral equals the integral on the real axis: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28DFB-204B-CFE9-9A48-CA943671B8B2}"/>
              </a:ext>
            </a:extLst>
          </p:cNvPr>
          <p:cNvSpPr txBox="1"/>
          <p:nvPr/>
        </p:nvSpPr>
        <p:spPr>
          <a:xfrm>
            <a:off x="717755" y="786799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Contour integrals of a function equal the sum of residues of poles inside.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BCA3770-CCD3-8AF4-7BFB-708146C34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7" t="7039"/>
          <a:stretch>
            <a:fillRect/>
          </a:stretch>
        </p:blipFill>
        <p:spPr>
          <a:xfrm>
            <a:off x="5696559" y="4140265"/>
            <a:ext cx="3323979" cy="1879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DE746C-DF42-BF00-A614-09561CCB9DA8}"/>
                  </a:ext>
                </a:extLst>
              </p:cNvPr>
              <p:cNvSpPr txBox="1"/>
              <p:nvPr/>
            </p:nvSpPr>
            <p:spPr>
              <a:xfrm>
                <a:off x="8574888" y="4199050"/>
                <a:ext cx="235898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DE746C-DF42-BF00-A614-09561CCB9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88" y="4199050"/>
                <a:ext cx="235898" cy="276999"/>
              </a:xfrm>
              <a:prstGeom prst="rect">
                <a:avLst/>
              </a:prstGeom>
              <a:blipFill>
                <a:blip r:embed="rId7"/>
                <a:stretch>
                  <a:fillRect l="-15789" r="-1052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0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F28E205-B8E6-7E49-B01A-4CFC9DC70447}"/>
              </a:ext>
            </a:extLst>
          </p:cNvPr>
          <p:cNvSpPr txBox="1"/>
          <p:nvPr/>
        </p:nvSpPr>
        <p:spPr>
          <a:xfrm>
            <a:off x="3429000" y="205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Analysis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03595-019A-3F60-7808-1FD8CF6EF8BC}"/>
              </a:ext>
            </a:extLst>
          </p:cNvPr>
          <p:cNvSpPr txBox="1"/>
          <p:nvPr/>
        </p:nvSpPr>
        <p:spPr>
          <a:xfrm>
            <a:off x="1368357" y="2938564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miracles do occur.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9319C-A598-F6BF-CEA4-93C80C0492D3}"/>
              </a:ext>
            </a:extLst>
          </p:cNvPr>
          <p:cNvSpPr txBox="1"/>
          <p:nvPr/>
        </p:nvSpPr>
        <p:spPr>
          <a:xfrm>
            <a:off x="1371600" y="34290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making things more complicated, we could make them much more simple.</a:t>
            </a:r>
          </a:p>
        </p:txBody>
      </p:sp>
    </p:spTree>
    <p:extLst>
      <p:ext uri="{BB962C8B-B14F-4D97-AF65-F5344CB8AC3E}">
        <p14:creationId xmlns:p14="http://schemas.microsoft.com/office/powerpoint/2010/main" val="240230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B0155-4DB1-1BE4-E82F-AFF26438CE04}"/>
                  </a:ext>
                </a:extLst>
              </p:cNvPr>
              <p:cNvSpPr txBox="1"/>
              <p:nvPr/>
            </p:nvSpPr>
            <p:spPr>
              <a:xfrm>
                <a:off x="2007743" y="244125"/>
                <a:ext cx="76200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B0155-4DB1-1BE4-E82F-AFF26438C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43" y="244125"/>
                <a:ext cx="7620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4F4221-EA95-FBE7-5DB2-3675B5B38770}"/>
              </a:ext>
            </a:extLst>
          </p:cNvPr>
          <p:cNvSpPr txBox="1"/>
          <p:nvPr/>
        </p:nvSpPr>
        <p:spPr>
          <a:xfrm>
            <a:off x="1093343" y="24412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984D8-F7FB-2F00-2A3F-9AFB32F6FC6E}"/>
              </a:ext>
            </a:extLst>
          </p:cNvPr>
          <p:cNvSpPr/>
          <p:nvPr/>
        </p:nvSpPr>
        <p:spPr>
          <a:xfrm>
            <a:off x="1550543" y="701326"/>
            <a:ext cx="40386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4D40F6-5EAF-B51C-F6F3-78888A1934E8}"/>
              </a:ext>
            </a:extLst>
          </p:cNvPr>
          <p:cNvSpPr/>
          <p:nvPr/>
        </p:nvSpPr>
        <p:spPr>
          <a:xfrm>
            <a:off x="2583101" y="1044226"/>
            <a:ext cx="1828800" cy="1828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F6E51-DC80-8452-854F-A4AF7C1D8715}"/>
              </a:ext>
            </a:extLst>
          </p:cNvPr>
          <p:cNvSpPr/>
          <p:nvPr/>
        </p:nvSpPr>
        <p:spPr>
          <a:xfrm>
            <a:off x="2464944" y="1996726"/>
            <a:ext cx="213359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0A2EEE-4E09-E79B-4368-A1BD2628BC63}"/>
              </a:ext>
            </a:extLst>
          </p:cNvPr>
          <p:cNvCxnSpPr>
            <a:cxnSpLocks/>
          </p:cNvCxnSpPr>
          <p:nvPr/>
        </p:nvCxnSpPr>
        <p:spPr>
          <a:xfrm flipV="1">
            <a:off x="3455543" y="777526"/>
            <a:ext cx="0" cy="2362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ED809F-2B1C-B829-B84F-89387B59B72B}"/>
              </a:ext>
            </a:extLst>
          </p:cNvPr>
          <p:cNvCxnSpPr/>
          <p:nvPr/>
        </p:nvCxnSpPr>
        <p:spPr>
          <a:xfrm>
            <a:off x="2083944" y="1996726"/>
            <a:ext cx="2971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C5D500-387B-A397-9408-234131BBC8E3}"/>
              </a:ext>
            </a:extLst>
          </p:cNvPr>
          <p:cNvCxnSpPr>
            <a:cxnSpLocks/>
          </p:cNvCxnSpPr>
          <p:nvPr/>
        </p:nvCxnSpPr>
        <p:spPr>
          <a:xfrm>
            <a:off x="2583101" y="1996726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C6C4FC-6527-881B-C6E1-C891CE6AD2B7}"/>
              </a:ext>
            </a:extLst>
          </p:cNvPr>
          <p:cNvCxnSpPr/>
          <p:nvPr/>
        </p:nvCxnSpPr>
        <p:spPr>
          <a:xfrm>
            <a:off x="3684143" y="1996726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6F52AF-95A7-9DAC-4A54-D21775BD1A0B}"/>
              </a:ext>
            </a:extLst>
          </p:cNvPr>
          <p:cNvCxnSpPr>
            <a:cxnSpLocks/>
            <a:stCxn id="11" idx="7"/>
          </p:cNvCxnSpPr>
          <p:nvPr/>
        </p:nvCxnSpPr>
        <p:spPr>
          <a:xfrm flipH="1" flipV="1">
            <a:off x="4065143" y="1215676"/>
            <a:ext cx="78936" cy="963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72A5F6E-FA48-59CB-34B3-F7DCF782EDE2}"/>
              </a:ext>
            </a:extLst>
          </p:cNvPr>
          <p:cNvSpPr/>
          <p:nvPr/>
        </p:nvSpPr>
        <p:spPr>
          <a:xfrm>
            <a:off x="2998343" y="230152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4CE957-EE25-AD80-2658-3B489478CBEC}"/>
              </a:ext>
            </a:extLst>
          </p:cNvPr>
          <p:cNvSpPr/>
          <p:nvPr/>
        </p:nvSpPr>
        <p:spPr>
          <a:xfrm>
            <a:off x="3868614" y="230152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2BDCE5-D66A-DEE2-3212-2349845C6820}"/>
              </a:ext>
            </a:extLst>
          </p:cNvPr>
          <p:cNvSpPr txBox="1"/>
          <p:nvPr/>
        </p:nvSpPr>
        <p:spPr>
          <a:xfrm>
            <a:off x="1093343" y="329932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would choose an upper half circle.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18B351-0A84-0127-2270-AFE69591FE69}"/>
                  </a:ext>
                </a:extLst>
              </p:cNvPr>
              <p:cNvSpPr txBox="1"/>
              <p:nvPr/>
            </p:nvSpPr>
            <p:spPr>
              <a:xfrm>
                <a:off x="1119886" y="4425595"/>
                <a:ext cx="2411857" cy="5907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  <m:groupChr>
                        <m:groupChrPr>
                          <m:chr m:val="→"/>
                          <m:pos m:val="top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1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→∞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groupCh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18B351-0A84-0127-2270-AFE69591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6" y="4425595"/>
                <a:ext cx="2411857" cy="590739"/>
              </a:xfrm>
              <a:prstGeom prst="rect">
                <a:avLst/>
              </a:prstGeom>
              <a:blipFill>
                <a:blip r:embed="rId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1996BC-D26F-9457-C484-599C6A432179}"/>
                  </a:ext>
                </a:extLst>
              </p:cNvPr>
              <p:cNvSpPr txBox="1"/>
              <p:nvPr/>
            </p:nvSpPr>
            <p:spPr>
              <a:xfrm>
                <a:off x="1093343" y="3668654"/>
                <a:ext cx="56122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circle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imaginary part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positive.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1996BC-D26F-9457-C484-599C6A432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43" y="3668654"/>
                <a:ext cx="5612257" cy="369332"/>
              </a:xfrm>
              <a:prstGeom prst="rect">
                <a:avLst/>
              </a:prstGeom>
              <a:blipFill>
                <a:blip r:embed="rId4"/>
                <a:stretch>
                  <a:fillRect l="-67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00BEEE-F8A8-A41E-77F5-51DF129A1230}"/>
                  </a:ext>
                </a:extLst>
              </p:cNvPr>
              <p:cNvSpPr txBox="1"/>
              <p:nvPr/>
            </p:nvSpPr>
            <p:spPr>
              <a:xfrm>
                <a:off x="1105882" y="4011629"/>
                <a:ext cx="5908004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again becomes small as the circle becomes large.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00BEEE-F8A8-A41E-77F5-51DF129A1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82" y="4011629"/>
                <a:ext cx="5908004" cy="378245"/>
              </a:xfrm>
              <a:prstGeom prst="rect">
                <a:avLst/>
              </a:prstGeom>
              <a:blipFill>
                <a:blip r:embed="rId5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0A3372-6111-B18A-38C9-081A6D79D46E}"/>
                  </a:ext>
                </a:extLst>
              </p:cNvPr>
              <p:cNvSpPr txBox="1"/>
              <p:nvPr/>
            </p:nvSpPr>
            <p:spPr>
              <a:xfrm>
                <a:off x="6579743" y="3681076"/>
                <a:ext cx="167640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Im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0A3372-6111-B18A-38C9-081A6D79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43" y="3681076"/>
                <a:ext cx="1676400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4E4D05-85AE-3E2E-CD53-F10C1DEF1314}"/>
                  </a:ext>
                </a:extLst>
              </p:cNvPr>
              <p:cNvSpPr txBox="1"/>
              <p:nvPr/>
            </p:nvSpPr>
            <p:spPr>
              <a:xfrm>
                <a:off x="1119886" y="5109253"/>
                <a:ext cx="5908004" cy="80958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→∞</m:t>
                          </m:r>
                        </m:e>
                      </m:groupChr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4E4D05-85AE-3E2E-CD53-F10C1DEF1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6" y="5109253"/>
                <a:ext cx="5908004" cy="809581"/>
              </a:xfrm>
              <a:prstGeom prst="rect">
                <a:avLst/>
              </a:prstGeom>
              <a:blipFill>
                <a:blip r:embed="rId7"/>
                <a:stretch>
                  <a:fillRect l="-14378" t="-127692" b="-1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174B95E-38BF-7742-4D60-71D5860D9391}"/>
              </a:ext>
            </a:extLst>
          </p:cNvPr>
          <p:cNvSpPr txBox="1"/>
          <p:nvPr/>
        </p:nvSpPr>
        <p:spPr>
          <a:xfrm>
            <a:off x="1093343" y="6011753"/>
            <a:ext cx="756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now the contour does not surround the poles, and the integral is zero.</a:t>
            </a:r>
          </a:p>
        </p:txBody>
      </p:sp>
    </p:spTree>
    <p:extLst>
      <p:ext uri="{BB962C8B-B14F-4D97-AF65-F5344CB8AC3E}">
        <p14:creationId xmlns:p14="http://schemas.microsoft.com/office/powerpoint/2010/main" val="127556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CF1F7-B063-C0B3-BD67-361D4D1F6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22" y="65425"/>
            <a:ext cx="2971800" cy="1633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57E0A5-6210-881A-B5CD-45393C43C7BB}"/>
                  </a:ext>
                </a:extLst>
              </p:cNvPr>
              <p:cNvSpPr txBox="1"/>
              <p:nvPr/>
            </p:nvSpPr>
            <p:spPr bwMode="auto">
              <a:xfrm>
                <a:off x="1275694" y="1752718"/>
                <a:ext cx="6781800" cy="9033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ℱ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57E0A5-6210-881A-B5CD-45393C43C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5694" y="1752718"/>
                <a:ext cx="6781800" cy="903389"/>
              </a:xfrm>
              <a:prstGeom prst="rect">
                <a:avLst/>
              </a:prstGeom>
              <a:blipFill>
                <a:blip r:embed="rId4"/>
                <a:stretch>
                  <a:fillRect t="-111111" b="-16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BC766-7F47-A914-A171-A19CD2D0B35D}"/>
                  </a:ext>
                </a:extLst>
              </p:cNvPr>
              <p:cNvSpPr txBox="1"/>
              <p:nvPr/>
            </p:nvSpPr>
            <p:spPr bwMode="auto">
              <a:xfrm>
                <a:off x="1275694" y="2685021"/>
                <a:ext cx="2305706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𝜔𝜏</m:t>
                              </m:r>
                            </m:e>
                          </m:func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BC766-7F47-A914-A171-A19CD2D0B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5694" y="2685021"/>
                <a:ext cx="2305706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F56CFA-04E9-B315-B60F-F232593A1F05}"/>
                  </a:ext>
                </a:extLst>
              </p:cNvPr>
              <p:cNvSpPr txBox="1"/>
              <p:nvPr/>
            </p:nvSpPr>
            <p:spPr bwMode="auto">
              <a:xfrm>
                <a:off x="1275694" y="3648760"/>
                <a:ext cx="6268106" cy="6543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)=2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𝜏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𝜏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F56CFA-04E9-B315-B60F-F232593A1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5694" y="3648760"/>
                <a:ext cx="6268106" cy="654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B8C2D7-2BA6-5160-06FB-8FB1F7C62A45}"/>
                  </a:ext>
                </a:extLst>
              </p:cNvPr>
              <p:cNvSpPr txBox="1"/>
              <p:nvPr/>
            </p:nvSpPr>
            <p:spPr>
              <a:xfrm>
                <a:off x="4687615" y="4343400"/>
                <a:ext cx="3903279" cy="65601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𝑖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≡=±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B8C2D7-2BA6-5160-06FB-8FB1F7C62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615" y="4343400"/>
                <a:ext cx="3903279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AC39DB-E506-2AEC-392C-CE7AF6F7C33B}"/>
                  </a:ext>
                </a:extLst>
              </p:cNvPr>
              <p:cNvSpPr txBox="1"/>
              <p:nvPr/>
            </p:nvSpPr>
            <p:spPr>
              <a:xfrm>
                <a:off x="1279636" y="4947181"/>
                <a:ext cx="571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simplified into a real form: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AC39DB-E506-2AEC-392C-CE7AF6F7C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636" y="4947181"/>
                <a:ext cx="5715000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B74EB9-BC55-9037-BDEB-DAB0ED0064FC}"/>
                  </a:ext>
                </a:extLst>
              </p:cNvPr>
              <p:cNvSpPr txBox="1"/>
              <p:nvPr/>
            </p:nvSpPr>
            <p:spPr bwMode="auto">
              <a:xfrm>
                <a:off x="1761797" y="6044046"/>
                <a:ext cx="4715203" cy="68723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B74EB9-BC55-9037-BDEB-DAB0ED00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1797" y="6044046"/>
                <a:ext cx="4715203" cy="687239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E24711-C948-FF2A-2F10-F98DA42BFD16}"/>
                  </a:ext>
                </a:extLst>
              </p:cNvPr>
              <p:cNvSpPr txBox="1"/>
              <p:nvPr/>
            </p:nvSpPr>
            <p:spPr bwMode="auto">
              <a:xfrm>
                <a:off x="1304597" y="5316513"/>
                <a:ext cx="5172403" cy="68723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𝜏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E24711-C948-FF2A-2F10-F98DA42BF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4597" y="5316513"/>
                <a:ext cx="5172403" cy="687239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B3706CE-2947-F396-5545-141C9FA510BC}"/>
              </a:ext>
            </a:extLst>
          </p:cNvPr>
          <p:cNvSpPr txBox="1"/>
          <p:nvPr/>
        </p:nvSpPr>
        <p:spPr>
          <a:xfrm>
            <a:off x="1275693" y="457200"/>
            <a:ext cx="341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example, consider:</a:t>
            </a:r>
          </a:p>
        </p:txBody>
      </p:sp>
    </p:spTree>
    <p:extLst>
      <p:ext uri="{BB962C8B-B14F-4D97-AF65-F5344CB8AC3E}">
        <p14:creationId xmlns:p14="http://schemas.microsoft.com/office/powerpoint/2010/main" val="41178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CDA1D2-2E4F-B422-09D5-3FF369210B58}"/>
              </a:ext>
            </a:extLst>
          </p:cNvPr>
          <p:cNvSpPr txBox="1"/>
          <p:nvPr/>
        </p:nvSpPr>
        <p:spPr>
          <a:xfrm>
            <a:off x="533400" y="2917347"/>
            <a:ext cx="8349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complex functions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analytic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meaning they have continuous 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derivatives.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3922A6-47C2-F6DD-EF59-310AEBEDE8AA}"/>
                  </a:ext>
                </a:extLst>
              </p:cNvPr>
              <p:cNvSpPr txBox="1"/>
              <p:nvPr/>
            </p:nvSpPr>
            <p:spPr>
              <a:xfrm>
                <a:off x="541506" y="588381"/>
                <a:ext cx="7762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Elevate the real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continuous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 complex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3922A6-47C2-F6DD-EF59-310AEBED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6" y="588381"/>
                <a:ext cx="7762864" cy="369332"/>
              </a:xfrm>
              <a:prstGeom prst="rect">
                <a:avLst/>
              </a:prstGeom>
              <a:blipFill>
                <a:blip r:embed="rId2"/>
                <a:stretch>
                  <a:fillRect l="-65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2CCC46-FF72-753E-958B-A452FE387A15}"/>
                  </a:ext>
                </a:extLst>
              </p:cNvPr>
              <p:cNvSpPr txBox="1"/>
              <p:nvPr/>
            </p:nvSpPr>
            <p:spPr>
              <a:xfrm>
                <a:off x="2284570" y="1030058"/>
                <a:ext cx="3290644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2CCC46-FF72-753E-958B-A452FE38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70" y="1030058"/>
                <a:ext cx="3290644" cy="276999"/>
              </a:xfrm>
              <a:prstGeom prst="rect">
                <a:avLst/>
              </a:prstGeom>
              <a:blipFill>
                <a:blip r:embed="rId3"/>
                <a:stretch>
                  <a:fillRect l="-2308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E27ED-F2A6-7BD8-1600-4429DCFE87C0}"/>
                  </a:ext>
                </a:extLst>
              </p:cNvPr>
              <p:cNvSpPr txBox="1"/>
              <p:nvPr/>
            </p:nvSpPr>
            <p:spPr>
              <a:xfrm>
                <a:off x="2293750" y="1814657"/>
                <a:ext cx="220980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E27ED-F2A6-7BD8-1600-4429DCFE8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750" y="1814657"/>
                <a:ext cx="2209800" cy="276999"/>
              </a:xfrm>
              <a:prstGeom prst="rect">
                <a:avLst/>
              </a:prstGeom>
              <a:blipFill>
                <a:blip r:embed="rId4"/>
                <a:stretch>
                  <a:fillRect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6EBCE6-A160-45D7-FE2B-5A548AFFEF10}"/>
                  </a:ext>
                </a:extLst>
              </p:cNvPr>
              <p:cNvSpPr txBox="1"/>
              <p:nvPr/>
            </p:nvSpPr>
            <p:spPr>
              <a:xfrm>
                <a:off x="2292808" y="1414532"/>
                <a:ext cx="129540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6EBCE6-A160-45D7-FE2B-5A548AFFE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08" y="1414532"/>
                <a:ext cx="1295400" cy="276999"/>
              </a:xfrm>
              <a:prstGeom prst="rect">
                <a:avLst/>
              </a:prstGeom>
              <a:blipFill>
                <a:blip r:embed="rId5"/>
                <a:stretch>
                  <a:fillRect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1A99A1-DB62-418B-3FE2-F2C50FC8037E}"/>
                  </a:ext>
                </a:extLst>
              </p:cNvPr>
              <p:cNvSpPr txBox="1"/>
              <p:nvPr/>
            </p:nvSpPr>
            <p:spPr>
              <a:xfrm>
                <a:off x="2292808" y="2199023"/>
                <a:ext cx="365760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1A99A1-DB62-418B-3FE2-F2C50FC80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08" y="2199023"/>
                <a:ext cx="3657600" cy="276999"/>
              </a:xfrm>
              <a:prstGeom prst="rect">
                <a:avLst/>
              </a:prstGeom>
              <a:blipFill>
                <a:blip r:embed="rId6"/>
                <a:stretch>
                  <a:fillRect t="-4545" r="-346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204250-48DF-A025-9E5F-C027C86E74AF}"/>
                  </a:ext>
                </a:extLst>
              </p:cNvPr>
              <p:cNvSpPr txBox="1"/>
              <p:nvPr/>
            </p:nvSpPr>
            <p:spPr>
              <a:xfrm>
                <a:off x="2281137" y="4573454"/>
                <a:ext cx="3490300" cy="55579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204250-48DF-A025-9E5F-C027C86E7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37" y="4573454"/>
                <a:ext cx="3490300" cy="555793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08E5D-DCDE-7FF0-94AF-BAB7A17D69B0}"/>
                  </a:ext>
                </a:extLst>
              </p:cNvPr>
              <p:cNvSpPr txBox="1"/>
              <p:nvPr/>
            </p:nvSpPr>
            <p:spPr>
              <a:xfrm>
                <a:off x="2281137" y="3843882"/>
                <a:ext cx="2971800" cy="6365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08E5D-DCDE-7FF0-94AF-BAB7A17D6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37" y="3843882"/>
                <a:ext cx="2971800" cy="636585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2DA6C5-D238-4DEC-FAA8-6E2E7AAE8285}"/>
                  </a:ext>
                </a:extLst>
              </p:cNvPr>
              <p:cNvSpPr txBox="1"/>
              <p:nvPr/>
            </p:nvSpPr>
            <p:spPr>
              <a:xfrm>
                <a:off x="575552" y="5246313"/>
                <a:ext cx="83076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Mononomials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continuous derivatives and hence are </a:t>
                </a:r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 everywhere.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2DA6C5-D238-4DEC-FAA8-6E2E7AAE8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2" y="5246313"/>
                <a:ext cx="8307613" cy="369332"/>
              </a:xfrm>
              <a:prstGeom prst="rect">
                <a:avLst/>
              </a:prstGeom>
              <a:blipFill>
                <a:blip r:embed="rId9"/>
                <a:stretch>
                  <a:fillRect l="-611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A4CD4C4-EA6C-CF98-A20C-31E7BFF8CF27}"/>
              </a:ext>
            </a:extLst>
          </p:cNvPr>
          <p:cNvSpPr txBox="1"/>
          <p:nvPr/>
        </p:nvSpPr>
        <p:spPr>
          <a:xfrm>
            <a:off x="533400" y="339771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 of complex functions can define as usual!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B4A96-DB04-DB03-B401-83B466C7FDB6}"/>
              </a:ext>
            </a:extLst>
          </p:cNvPr>
          <p:cNvSpPr txBox="1"/>
          <p:nvPr/>
        </p:nvSpPr>
        <p:spPr>
          <a:xfrm>
            <a:off x="561290" y="4497770"/>
            <a:ext cx="223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D57B5-646B-BD70-9DDE-32952BEC2F86}"/>
              </a:ext>
            </a:extLst>
          </p:cNvPr>
          <p:cNvSpPr txBox="1"/>
          <p:nvPr/>
        </p:nvSpPr>
        <p:spPr>
          <a:xfrm>
            <a:off x="590143" y="5643276"/>
            <a:ext cx="666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Polynomials are analytic everywhere.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C8BAD6-81C6-5FEE-0CF2-C6B91721B46A}"/>
                  </a:ext>
                </a:extLst>
              </p:cNvPr>
              <p:cNvSpPr txBox="1"/>
              <p:nvPr/>
            </p:nvSpPr>
            <p:spPr>
              <a:xfrm>
                <a:off x="556097" y="2526013"/>
                <a:ext cx="83059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 and good behaved like polynomials,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be quite restricted. 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C8BAD6-81C6-5FEE-0CF2-C6B91721B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97" y="2526013"/>
                <a:ext cx="8305992" cy="369332"/>
              </a:xfrm>
              <a:prstGeom prst="rect">
                <a:avLst/>
              </a:prstGeom>
              <a:blipFill>
                <a:blip r:embed="rId10"/>
                <a:stretch>
                  <a:fillRect l="-611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EF459EB-B692-8504-808F-DA6D051332B3}"/>
              </a:ext>
            </a:extLst>
          </p:cNvPr>
          <p:cNvSpPr txBox="1"/>
          <p:nvPr/>
        </p:nvSpPr>
        <p:spPr>
          <a:xfrm>
            <a:off x="575553" y="1720055"/>
            <a:ext cx="174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584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3" grpId="0" animBg="1"/>
      <p:bldP spid="15" grpId="0" animBg="1"/>
      <p:bldP spid="17" grpId="0"/>
      <p:bldP spid="18" grpId="0"/>
      <p:bldP spid="19" grpId="0"/>
      <p:bldP spid="20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84D56-8477-94C7-8E06-D48DC8C65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49"/>
          <a:stretch>
            <a:fillRect/>
          </a:stretch>
        </p:blipFill>
        <p:spPr>
          <a:xfrm>
            <a:off x="1752600" y="1143000"/>
            <a:ext cx="5486400" cy="5561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74C9E7-BC7A-E995-F1BB-EA39AA6A2181}"/>
              </a:ext>
            </a:extLst>
          </p:cNvPr>
          <p:cNvSpPr txBox="1"/>
          <p:nvPr/>
        </p:nvSpPr>
        <p:spPr>
          <a:xfrm>
            <a:off x="1752600" y="381000"/>
            <a:ext cx="666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infinite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Polynomials or power series are analytic, too.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D9F12-3E77-5197-DD13-8A3D61B610FD}"/>
              </a:ext>
            </a:extLst>
          </p:cNvPr>
          <p:cNvSpPr txBox="1"/>
          <p:nvPr/>
        </p:nvSpPr>
        <p:spPr>
          <a:xfrm>
            <a:off x="1752600" y="750332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exponential function and Sine Cosine functions are analytic.</a:t>
            </a:r>
          </a:p>
        </p:txBody>
      </p:sp>
    </p:spTree>
    <p:extLst>
      <p:ext uri="{BB962C8B-B14F-4D97-AF65-F5344CB8AC3E}">
        <p14:creationId xmlns:p14="http://schemas.microsoft.com/office/powerpoint/2010/main" val="317938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C8E223-20D7-9990-7D62-DA242A65A3F4}"/>
                  </a:ext>
                </a:extLst>
              </p:cNvPr>
              <p:cNvSpPr txBox="1"/>
              <p:nvPr/>
            </p:nvSpPr>
            <p:spPr>
              <a:xfrm>
                <a:off x="762000" y="1933612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derivatives, on a plane we can approach a point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multiple ways.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C8E223-20D7-9990-7D62-DA242A65A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33612"/>
                <a:ext cx="7315200" cy="369332"/>
              </a:xfrm>
              <a:prstGeom prst="rect">
                <a:avLst/>
              </a:prstGeom>
              <a:blipFill>
                <a:blip r:embed="rId2"/>
                <a:stretch>
                  <a:fillRect l="-694" t="-6667" r="-34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D31FBC-BCB6-CE11-0614-16876A22637F}"/>
              </a:ext>
            </a:extLst>
          </p:cNvPr>
          <p:cNvSpPr txBox="1"/>
          <p:nvPr/>
        </p:nvSpPr>
        <p:spPr>
          <a:xfrm>
            <a:off x="762000" y="77945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nalyticity poses extremely strong restrictions on the function.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26078-D2B2-82E5-B981-363C49A8FDAC}"/>
              </a:ext>
            </a:extLst>
          </p:cNvPr>
          <p:cNvSpPr txBox="1"/>
          <p:nvPr/>
        </p:nvSpPr>
        <p:spPr>
          <a:xfrm>
            <a:off x="762000" y="1148782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key is complex variables is essentially </a:t>
            </a:r>
            <a:r>
              <a:rPr lang="en-GB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two-dimensional plane.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130BD-2CD0-0C39-FB89-9E00E9E15524}"/>
              </a:ext>
            </a:extLst>
          </p:cNvPr>
          <p:cNvSpPr txBox="1"/>
          <p:nvPr/>
        </p:nvSpPr>
        <p:spPr>
          <a:xfrm>
            <a:off x="762000" y="155081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calculus is in essence vectorial calculus on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960A38-1B61-93C0-4DDB-115F416DF6A2}"/>
                  </a:ext>
                </a:extLst>
              </p:cNvPr>
              <p:cNvSpPr txBox="1"/>
              <p:nvPr/>
            </p:nvSpPr>
            <p:spPr>
              <a:xfrm>
                <a:off x="3036651" y="2407787"/>
                <a:ext cx="2971800" cy="63658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960A38-1B61-93C0-4DDB-115F416DF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651" y="2407787"/>
                <a:ext cx="2971800" cy="636585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B692BF-2D22-D0EC-9985-839AC44EC943}"/>
                  </a:ext>
                </a:extLst>
              </p:cNvPr>
              <p:cNvSpPr txBox="1"/>
              <p:nvPr/>
            </p:nvSpPr>
            <p:spPr>
              <a:xfrm>
                <a:off x="1045350" y="3421430"/>
                <a:ext cx="144780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B692BF-2D22-D0EC-9985-839AC44EC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50" y="3421430"/>
                <a:ext cx="1447800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35740A8-3A92-DCC6-FDB4-529BA1A883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2" t="17471" r="57576" b="17639"/>
          <a:stretch>
            <a:fillRect/>
          </a:stretch>
        </p:blipFill>
        <p:spPr>
          <a:xfrm>
            <a:off x="1045350" y="3942728"/>
            <a:ext cx="2764276" cy="2113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113E7B-9E54-6886-B958-FB38793D64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758" t="17471" r="5454" b="17639"/>
          <a:stretch>
            <a:fillRect/>
          </a:stretch>
        </p:blipFill>
        <p:spPr>
          <a:xfrm>
            <a:off x="4941276" y="3942728"/>
            <a:ext cx="2601671" cy="2113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00432B-7AD4-9B59-054C-2247A45098BF}"/>
                  </a:ext>
                </a:extLst>
              </p:cNvPr>
              <p:cNvSpPr txBox="1"/>
              <p:nvPr/>
            </p:nvSpPr>
            <p:spPr>
              <a:xfrm>
                <a:off x="2645549" y="3350448"/>
                <a:ext cx="167640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always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00432B-7AD4-9B59-054C-2247A4509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549" y="3350448"/>
                <a:ext cx="1676400" cy="369332"/>
              </a:xfrm>
              <a:prstGeom prst="rect">
                <a:avLst/>
              </a:prstGeom>
              <a:blipFill>
                <a:blip r:embed="rId6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A37183-2FCD-1123-A47B-B3EE61E24A81}"/>
                  </a:ext>
                </a:extLst>
              </p:cNvPr>
              <p:cNvSpPr txBox="1"/>
              <p:nvPr/>
            </p:nvSpPr>
            <p:spPr>
              <a:xfrm>
                <a:off x="4968839" y="3421430"/>
                <a:ext cx="144780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A37183-2FCD-1123-A47B-B3EE61E24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39" y="3421430"/>
                <a:ext cx="1447800" cy="276999"/>
              </a:xfrm>
              <a:prstGeom prst="rect">
                <a:avLst/>
              </a:prstGeom>
              <a:blipFill>
                <a:blip r:embed="rId7"/>
                <a:stretch>
                  <a:fillRect l="-2609" r="-173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3FCB6E-3CBA-F3D8-807E-10BD248EB8B8}"/>
                  </a:ext>
                </a:extLst>
              </p:cNvPr>
              <p:cNvSpPr txBox="1"/>
              <p:nvPr/>
            </p:nvSpPr>
            <p:spPr>
              <a:xfrm>
                <a:off x="6569038" y="3350448"/>
                <a:ext cx="167640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always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3FCB6E-3CBA-F3D8-807E-10BD248EB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038" y="3350448"/>
                <a:ext cx="1676400" cy="369332"/>
              </a:xfrm>
              <a:prstGeom prst="rect">
                <a:avLst/>
              </a:prstGeom>
              <a:blipFill>
                <a:blip r:embed="rId8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9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33425-9600-51CD-FF4F-9CD57584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2" t="17471" r="57576" b="17639"/>
          <a:stretch>
            <a:fillRect/>
          </a:stretch>
        </p:blipFill>
        <p:spPr>
          <a:xfrm>
            <a:off x="5410200" y="1243468"/>
            <a:ext cx="1924892" cy="1471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955405-8FD1-293C-99F1-469CF207EE37}"/>
                  </a:ext>
                </a:extLst>
              </p:cNvPr>
              <p:cNvSpPr txBox="1"/>
              <p:nvPr/>
            </p:nvSpPr>
            <p:spPr>
              <a:xfrm>
                <a:off x="1141622" y="521421"/>
                <a:ext cx="6021178" cy="64588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955405-8FD1-293C-99F1-469CF207E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22" y="521421"/>
                <a:ext cx="6021178" cy="645882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1A8E4-FE7F-E1BD-1219-3A047BE8FC08}"/>
                  </a:ext>
                </a:extLst>
              </p:cNvPr>
              <p:cNvSpPr txBox="1"/>
              <p:nvPr/>
            </p:nvSpPr>
            <p:spPr>
              <a:xfrm>
                <a:off x="1130841" y="1238025"/>
                <a:ext cx="3811621" cy="80259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1A8E4-FE7F-E1BD-1219-3A047BE8F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41" y="1238025"/>
                <a:ext cx="3811621" cy="802592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6659175-4DDE-6740-D1BE-94C9F2BD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758" t="17471" r="5454" b="17639"/>
          <a:stretch>
            <a:fillRect/>
          </a:stretch>
        </p:blipFill>
        <p:spPr>
          <a:xfrm>
            <a:off x="5547079" y="3233481"/>
            <a:ext cx="1832149" cy="1488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14FD1-84BC-896F-D999-1DF141957152}"/>
                  </a:ext>
                </a:extLst>
              </p:cNvPr>
              <p:cNvSpPr txBox="1"/>
              <p:nvPr/>
            </p:nvSpPr>
            <p:spPr>
              <a:xfrm>
                <a:off x="1155852" y="2508034"/>
                <a:ext cx="5890098" cy="67717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14FD1-84BC-896F-D999-1DF14195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52" y="2508034"/>
                <a:ext cx="5890098" cy="677173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0379EB-FC2B-7EAB-0F9D-45BDBF8FCA89}"/>
                  </a:ext>
                </a:extLst>
              </p:cNvPr>
              <p:cNvSpPr txBox="1"/>
              <p:nvPr/>
            </p:nvSpPr>
            <p:spPr>
              <a:xfrm>
                <a:off x="1163959" y="3298709"/>
                <a:ext cx="3657601" cy="89723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0379EB-FC2B-7EAB-0F9D-45BDBF8FC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59" y="3298709"/>
                <a:ext cx="3657601" cy="897233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DCEECA-A337-7F39-1520-C372C572B0AE}"/>
                  </a:ext>
                </a:extLst>
              </p:cNvPr>
              <p:cNvSpPr txBox="1"/>
              <p:nvPr/>
            </p:nvSpPr>
            <p:spPr>
              <a:xfrm>
                <a:off x="1130841" y="4602832"/>
                <a:ext cx="1256489" cy="6663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DCEECA-A337-7F39-1520-C372C572B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41" y="4602832"/>
                <a:ext cx="1256489" cy="666336"/>
              </a:xfrm>
              <a:prstGeom prst="rect">
                <a:avLst/>
              </a:prstGeom>
              <a:blipFill>
                <a:blip r:embed="rId7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774BEA-BC22-C20D-91D6-BDD4C5AECE3C}"/>
                  </a:ext>
                </a:extLst>
              </p:cNvPr>
              <p:cNvSpPr txBox="1"/>
              <p:nvPr/>
            </p:nvSpPr>
            <p:spPr>
              <a:xfrm>
                <a:off x="2589177" y="4608572"/>
                <a:ext cx="1256489" cy="6663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774BEA-BC22-C20D-91D6-BDD4C5AEC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177" y="4608572"/>
                <a:ext cx="1256489" cy="666336"/>
              </a:xfrm>
              <a:prstGeom prst="rect">
                <a:avLst/>
              </a:prstGeom>
              <a:blipFill>
                <a:blip r:embed="rId8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261564D-1087-57FA-1AAB-EC9BB69FA9CB}"/>
              </a:ext>
            </a:extLst>
          </p:cNvPr>
          <p:cNvSpPr txBox="1"/>
          <p:nvPr/>
        </p:nvSpPr>
        <p:spPr>
          <a:xfrm>
            <a:off x="1109070" y="5301825"/>
            <a:ext cx="78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Cauchy-Riemann Condition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real and imaginary parts of an analytic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323DF9-DC40-DFCD-C6C7-A7A0A67F3D66}"/>
                  </a:ext>
                </a:extLst>
              </p:cNvPr>
              <p:cNvSpPr txBox="1"/>
              <p:nvPr/>
            </p:nvSpPr>
            <p:spPr>
              <a:xfrm>
                <a:off x="1151107" y="5716711"/>
                <a:ext cx="220980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323DF9-DC40-DFCD-C6C7-A7A0A67F3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07" y="5716711"/>
                <a:ext cx="2209800" cy="276999"/>
              </a:xfrm>
              <a:prstGeom prst="rect">
                <a:avLst/>
              </a:prstGeom>
              <a:blipFill>
                <a:blip r:embed="rId9"/>
                <a:stretch>
                  <a:fillRect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01F05-14ED-75AC-EA7E-DFA0BF001993}"/>
                  </a:ext>
                </a:extLst>
              </p:cNvPr>
              <p:cNvSpPr txBox="1"/>
              <p:nvPr/>
            </p:nvSpPr>
            <p:spPr>
              <a:xfrm>
                <a:off x="3581400" y="5750817"/>
                <a:ext cx="365760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01F05-14ED-75AC-EA7E-DFA0BF00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750817"/>
                <a:ext cx="3657600" cy="276999"/>
              </a:xfrm>
              <a:prstGeom prst="rect">
                <a:avLst/>
              </a:prstGeom>
              <a:blipFill>
                <a:blip r:embed="rId10"/>
                <a:stretch>
                  <a:fillRect r="-346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7A985E-260F-2EAA-7960-FCC37E640CF5}"/>
                  </a:ext>
                </a:extLst>
              </p:cNvPr>
              <p:cNvSpPr txBox="1"/>
              <p:nvPr/>
            </p:nvSpPr>
            <p:spPr>
              <a:xfrm>
                <a:off x="1478199" y="181367"/>
                <a:ext cx="144780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7A985E-260F-2EAA-7960-FCC37E640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99" y="181367"/>
                <a:ext cx="1447800" cy="276999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DED918A-77B4-5F5B-F215-51A0F96D9EA8}"/>
              </a:ext>
            </a:extLst>
          </p:cNvPr>
          <p:cNvSpPr txBox="1"/>
          <p:nvPr/>
        </p:nvSpPr>
        <p:spPr>
          <a:xfrm>
            <a:off x="1151107" y="152400"/>
            <a:ext cx="65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0EC315-EA23-3867-4FC2-B89673C85450}"/>
                  </a:ext>
                </a:extLst>
              </p:cNvPr>
              <p:cNvSpPr txBox="1"/>
              <p:nvPr/>
            </p:nvSpPr>
            <p:spPr>
              <a:xfrm>
                <a:off x="1478081" y="2113706"/>
                <a:ext cx="144780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0EC315-EA23-3867-4FC2-B89673C85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81" y="2113706"/>
                <a:ext cx="1447800" cy="276999"/>
              </a:xfrm>
              <a:prstGeom prst="rect">
                <a:avLst/>
              </a:prstGeom>
              <a:blipFill>
                <a:blip r:embed="rId12"/>
                <a:stretch>
                  <a:fillRect l="-1739" r="-173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71099D7-42DA-21B6-4E77-2F422F607E01}"/>
              </a:ext>
            </a:extLst>
          </p:cNvPr>
          <p:cNvSpPr txBox="1"/>
          <p:nvPr/>
        </p:nvSpPr>
        <p:spPr>
          <a:xfrm>
            <a:off x="1150989" y="2084739"/>
            <a:ext cx="65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DFF821-C713-316B-AD92-43C1A1B35750}"/>
              </a:ext>
            </a:extLst>
          </p:cNvPr>
          <p:cNvSpPr txBox="1"/>
          <p:nvPr/>
        </p:nvSpPr>
        <p:spPr>
          <a:xfrm>
            <a:off x="1130841" y="4258433"/>
            <a:ext cx="46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expressions must equal to each other.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CC0297-1521-C0AB-DE05-49F72B24E2BA}"/>
              </a:ext>
            </a:extLst>
          </p:cNvPr>
          <p:cNvCxnSpPr>
            <a:cxnSpLocks/>
          </p:cNvCxnSpPr>
          <p:nvPr/>
        </p:nvCxnSpPr>
        <p:spPr>
          <a:xfrm>
            <a:off x="3962400" y="1979456"/>
            <a:ext cx="0" cy="15257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4DDDE8-F5FA-169F-9FA3-EE30AB6EFBFA}"/>
              </a:ext>
            </a:extLst>
          </p:cNvPr>
          <p:cNvCxnSpPr>
            <a:cxnSpLocks/>
          </p:cNvCxnSpPr>
          <p:nvPr/>
        </p:nvCxnSpPr>
        <p:spPr>
          <a:xfrm>
            <a:off x="4580786" y="2016586"/>
            <a:ext cx="0" cy="14886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8984A5-48C0-8453-0191-714584E4FEEB}"/>
                  </a:ext>
                </a:extLst>
              </p:cNvPr>
              <p:cNvSpPr txBox="1"/>
              <p:nvPr/>
            </p:nvSpPr>
            <p:spPr>
              <a:xfrm>
                <a:off x="1142885" y="6039264"/>
                <a:ext cx="1676515" cy="666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8984A5-48C0-8453-0191-714584E4F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85" y="6039264"/>
                <a:ext cx="1676515" cy="666336"/>
              </a:xfrm>
              <a:prstGeom prst="rect">
                <a:avLst/>
              </a:prstGeom>
              <a:blipFill>
                <a:blip r:embed="rId1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DFAF04-1633-D9E8-20FA-91F6A914FE49}"/>
                  </a:ext>
                </a:extLst>
              </p:cNvPr>
              <p:cNvSpPr txBox="1"/>
              <p:nvPr/>
            </p:nvSpPr>
            <p:spPr>
              <a:xfrm>
                <a:off x="3036651" y="6061635"/>
                <a:ext cx="1784909" cy="666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DFAF04-1633-D9E8-20FA-91F6A914F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651" y="6061635"/>
                <a:ext cx="1784909" cy="666336"/>
              </a:xfrm>
              <a:prstGeom prst="rect">
                <a:avLst/>
              </a:prstGeom>
              <a:blipFill>
                <a:blip r:embed="rId1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5" grpId="0"/>
      <p:bldP spid="11" grpId="0" animBg="1"/>
      <p:bldP spid="12" grpId="0" animBg="1"/>
      <p:bldP spid="15" grpId="0" animBg="1"/>
      <p:bldP spid="16" grpId="0"/>
      <p:bldP spid="17" grpId="0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F3C8C1-01B2-016F-70EC-3571E72B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62488"/>
            <a:ext cx="5886450" cy="3572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F4BF7-5DEE-97E3-5C76-F812C4513FC0}"/>
                  </a:ext>
                </a:extLst>
              </p:cNvPr>
              <p:cNvSpPr txBox="1"/>
              <p:nvPr/>
            </p:nvSpPr>
            <p:spPr>
              <a:xfrm>
                <a:off x="3733800" y="533400"/>
                <a:ext cx="1006365" cy="8575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F4BF7-5DEE-97E3-5C76-F812C451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3400"/>
                <a:ext cx="1006365" cy="857542"/>
              </a:xfrm>
              <a:prstGeom prst="rect">
                <a:avLst/>
              </a:prstGeom>
              <a:blipFill>
                <a:blip r:embed="rId3"/>
                <a:stretch>
                  <a:fillRect l="-95000" t="-117647" r="-3750" b="-18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B608BF-7307-9A2B-6A87-F5A08F355BDA}"/>
              </a:ext>
            </a:extLst>
          </p:cNvPr>
          <p:cNvSpPr txBox="1"/>
          <p:nvPr/>
        </p:nvSpPr>
        <p:spPr>
          <a:xfrm>
            <a:off x="788932" y="1407383"/>
            <a:ext cx="756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integration is along a path on the complex plane and path dependent!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CB56B-4A82-7B7F-B749-8BFE2531348E}"/>
              </a:ext>
            </a:extLst>
          </p:cNvPr>
          <p:cNvSpPr txBox="1"/>
          <p:nvPr/>
        </p:nvSpPr>
        <p:spPr>
          <a:xfrm>
            <a:off x="788932" y="1776715"/>
            <a:ext cx="606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basically a line integral on 2D plane.</a:t>
            </a:r>
          </a:p>
        </p:txBody>
      </p:sp>
    </p:spTree>
    <p:extLst>
      <p:ext uri="{BB962C8B-B14F-4D97-AF65-F5344CB8AC3E}">
        <p14:creationId xmlns:p14="http://schemas.microsoft.com/office/powerpoint/2010/main" val="401329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BBF7EA-0D03-A291-5FAA-3A51827AD944}"/>
                  </a:ext>
                </a:extLst>
              </p:cNvPr>
              <p:cNvSpPr txBox="1"/>
              <p:nvPr/>
            </p:nvSpPr>
            <p:spPr>
              <a:xfrm>
                <a:off x="913853" y="209197"/>
                <a:ext cx="7081618" cy="8575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𝑖𝑣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𝑣𝑑𝑥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BBF7EA-0D03-A291-5FAA-3A51827AD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53" y="209197"/>
                <a:ext cx="7081618" cy="857542"/>
              </a:xfrm>
              <a:prstGeom prst="rect">
                <a:avLst/>
              </a:prstGeom>
              <a:blipFill>
                <a:blip r:embed="rId2"/>
                <a:stretch>
                  <a:fillRect l="-13082" t="-116176" b="-18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2">
                <a:extLst>
                  <a:ext uri="{FF2B5EF4-FFF2-40B4-BE49-F238E27FC236}">
                    <a16:creationId xmlns:a16="http://schemas.microsoft.com/office/drawing/2014/main" id="{19D2BEBF-47AE-8E4F-7935-47AE43D2A450}"/>
                  </a:ext>
                </a:extLst>
              </p:cNvPr>
              <p:cNvSpPr txBox="1"/>
              <p:nvPr/>
            </p:nvSpPr>
            <p:spPr>
              <a:xfrm>
                <a:off x="913853" y="2741308"/>
                <a:ext cx="2791838" cy="95167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2" name="文字方塊 22">
                <a:extLst>
                  <a:ext uri="{FF2B5EF4-FFF2-40B4-BE49-F238E27FC236}">
                    <a16:creationId xmlns:a16="http://schemas.microsoft.com/office/drawing/2014/main" id="{19D2BEBF-47AE-8E4F-7935-47AE43D2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53" y="2741308"/>
                <a:ext cx="2791838" cy="951671"/>
              </a:xfrm>
              <a:prstGeom prst="rect">
                <a:avLst/>
              </a:prstGeom>
              <a:blipFill>
                <a:blip r:embed="rId3"/>
                <a:stretch>
                  <a:fillRect l="-29091" t="-101333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DBA5DA-7A65-38B6-B2D8-4D220CB307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498" t="54868" r="4612" b="22008"/>
          <a:stretch>
            <a:fillRect/>
          </a:stretch>
        </p:blipFill>
        <p:spPr>
          <a:xfrm>
            <a:off x="6420277" y="1134298"/>
            <a:ext cx="2210776" cy="1555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2">
                <a:extLst>
                  <a:ext uri="{FF2B5EF4-FFF2-40B4-BE49-F238E27FC236}">
                    <a16:creationId xmlns:a16="http://schemas.microsoft.com/office/drawing/2014/main" id="{5A11D029-90B5-DD25-1087-B4FB94AC6CA5}"/>
                  </a:ext>
                </a:extLst>
              </p:cNvPr>
              <p:cNvSpPr txBox="1"/>
              <p:nvPr/>
            </p:nvSpPr>
            <p:spPr>
              <a:xfrm>
                <a:off x="3804062" y="2821635"/>
                <a:ext cx="4455268" cy="8188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5" name="文字方塊 22">
                <a:extLst>
                  <a:ext uri="{FF2B5EF4-FFF2-40B4-BE49-F238E27FC236}">
                    <a16:creationId xmlns:a16="http://schemas.microsoft.com/office/drawing/2014/main" id="{5A11D029-90B5-DD25-1087-B4FB94AC6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062" y="2821635"/>
                <a:ext cx="4455268" cy="818814"/>
              </a:xfrm>
              <a:prstGeom prst="rect">
                <a:avLst/>
              </a:prstGeom>
              <a:blipFill>
                <a:blip r:embed="rId5"/>
                <a:stretch>
                  <a:fillRect l="-19318"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BA8163-7BA3-30DA-82AA-9D1828ACDC0D}"/>
                  </a:ext>
                </a:extLst>
              </p:cNvPr>
              <p:cNvSpPr txBox="1"/>
              <p:nvPr/>
            </p:nvSpPr>
            <p:spPr>
              <a:xfrm>
                <a:off x="963630" y="4059660"/>
                <a:ext cx="4412554" cy="72648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𝑣𝑑𝑦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BA8163-7BA3-30DA-82AA-9D1828ACD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30" y="4059660"/>
                <a:ext cx="4412554" cy="726481"/>
              </a:xfrm>
              <a:prstGeom prst="rect">
                <a:avLst/>
              </a:prstGeom>
              <a:blipFill>
                <a:blip r:embed="rId6"/>
                <a:stretch>
                  <a:fillRect l="-21203" t="-153448" r="-573" b="-2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E59C48-D619-793D-8516-66D63785A938}"/>
                  </a:ext>
                </a:extLst>
              </p:cNvPr>
              <p:cNvSpPr txBox="1"/>
              <p:nvPr/>
            </p:nvSpPr>
            <p:spPr>
              <a:xfrm>
                <a:off x="970115" y="5132020"/>
                <a:ext cx="4203009" cy="72648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𝑢𝑑𝑦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E59C48-D619-793D-8516-66D63785A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15" y="5132020"/>
                <a:ext cx="4203009" cy="726481"/>
              </a:xfrm>
              <a:prstGeom prst="rect">
                <a:avLst/>
              </a:prstGeom>
              <a:blipFill>
                <a:blip r:embed="rId7"/>
                <a:stretch>
                  <a:fillRect l="-22289" t="-155172" r="-602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7DD5BF-9DA8-DB8F-6899-0D92D3D3FFE8}"/>
                  </a:ext>
                </a:extLst>
              </p:cNvPr>
              <p:cNvSpPr txBox="1"/>
              <p:nvPr/>
            </p:nvSpPr>
            <p:spPr>
              <a:xfrm>
                <a:off x="6738982" y="5160492"/>
                <a:ext cx="1256489" cy="666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7DD5BF-9DA8-DB8F-6899-0D92D3D3F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982" y="5160492"/>
                <a:ext cx="1256489" cy="666336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046D5F-8D1A-4896-9A75-0D3E37B3FD10}"/>
                  </a:ext>
                </a:extLst>
              </p:cNvPr>
              <p:cNvSpPr txBox="1"/>
              <p:nvPr/>
            </p:nvSpPr>
            <p:spPr>
              <a:xfrm>
                <a:off x="6725982" y="4135345"/>
                <a:ext cx="1269489" cy="666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046D5F-8D1A-4896-9A75-0D3E37B3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82" y="4135345"/>
                <a:ext cx="1269489" cy="666336"/>
              </a:xfrm>
              <a:prstGeom prst="rect">
                <a:avLst/>
              </a:prstGeom>
              <a:blipFill>
                <a:blip r:embed="rId9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4D3242-E14C-D08B-AACC-41A2E7459CC0}"/>
                  </a:ext>
                </a:extLst>
              </p:cNvPr>
              <p:cNvSpPr txBox="1"/>
              <p:nvPr/>
            </p:nvSpPr>
            <p:spPr>
              <a:xfrm>
                <a:off x="913853" y="1499234"/>
                <a:ext cx="4732769" cy="72648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𝑣𝑑𝑦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𝑢𝑑𝑦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4D3242-E14C-D08B-AACC-41A2E7459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53" y="1499234"/>
                <a:ext cx="4732769" cy="726481"/>
              </a:xfrm>
              <a:prstGeom prst="rect">
                <a:avLst/>
              </a:prstGeom>
              <a:blipFill>
                <a:blip r:embed="rId10"/>
                <a:stretch>
                  <a:fillRect l="-18231" t="-155172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405993-0716-C763-922B-46BB98C67B60}"/>
                  </a:ext>
                </a:extLst>
              </p:cNvPr>
              <p:cNvSpPr txBox="1"/>
              <p:nvPr/>
            </p:nvSpPr>
            <p:spPr>
              <a:xfrm>
                <a:off x="986328" y="5929962"/>
                <a:ext cx="1408783" cy="7264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405993-0716-C763-922B-46BB98C67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28" y="5929962"/>
                <a:ext cx="1408783" cy="726481"/>
              </a:xfrm>
              <a:prstGeom prst="rect">
                <a:avLst/>
              </a:prstGeom>
              <a:blipFill>
                <a:blip r:embed="rId11"/>
                <a:stretch>
                  <a:fillRect l="-66964" t="-155172" r="-2679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2F62548-DAF1-F712-4C91-976F8089F37A}"/>
              </a:ext>
            </a:extLst>
          </p:cNvPr>
          <p:cNvSpPr txBox="1"/>
          <p:nvPr/>
        </p:nvSpPr>
        <p:spPr>
          <a:xfrm>
            <a:off x="2510327" y="5929962"/>
            <a:ext cx="564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Contour integral is zero for analytic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43A6EC-8D09-75B6-F4AA-781CDC15BE5D}"/>
                  </a:ext>
                </a:extLst>
              </p:cNvPr>
              <p:cNvSpPr txBox="1"/>
              <p:nvPr/>
            </p:nvSpPr>
            <p:spPr>
              <a:xfrm>
                <a:off x="913853" y="1069645"/>
                <a:ext cx="54999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24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closed curve, we call it a contour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43A6EC-8D09-75B6-F4AA-781CDC15B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53" y="1069645"/>
                <a:ext cx="5499938" cy="369332"/>
              </a:xfrm>
              <a:prstGeom prst="rect">
                <a:avLst/>
              </a:prstGeom>
              <a:blipFill>
                <a:blip r:embed="rId12"/>
                <a:stretch>
                  <a:fillRect l="-115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4BB0B7D-D5E3-7E49-AEFB-AD8C355C1756}"/>
              </a:ext>
            </a:extLst>
          </p:cNvPr>
          <p:cNvSpPr txBox="1"/>
          <p:nvPr/>
        </p:nvSpPr>
        <p:spPr>
          <a:xfrm>
            <a:off x="875889" y="2322706"/>
            <a:ext cx="45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Stokes’ Law to the contour on a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2FEC32-1D7C-5224-B58C-BCE057201174}"/>
                  </a:ext>
                </a:extLst>
              </p:cNvPr>
              <p:cNvSpPr txBox="1"/>
              <p:nvPr/>
            </p:nvSpPr>
            <p:spPr>
              <a:xfrm>
                <a:off x="963630" y="3672623"/>
                <a:ext cx="729570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apply the Cauchy-Riemann Condition: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2FEC32-1D7C-5224-B58C-BCE057201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30" y="3672623"/>
                <a:ext cx="7295700" cy="391261"/>
              </a:xfrm>
              <a:prstGeom prst="rect">
                <a:avLst/>
              </a:prstGeom>
              <a:blipFill>
                <a:blip r:embed="rId13"/>
                <a:stretch>
                  <a:fillRect l="-521" t="-303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2081FF-7F71-497F-6444-D305465B6090}"/>
                  </a:ext>
                </a:extLst>
              </p:cNvPr>
              <p:cNvSpPr txBox="1"/>
              <p:nvPr/>
            </p:nvSpPr>
            <p:spPr>
              <a:xfrm>
                <a:off x="958766" y="4731043"/>
                <a:ext cx="4591454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2081FF-7F71-497F-6444-D305465B6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66" y="4731043"/>
                <a:ext cx="4591454" cy="391261"/>
              </a:xfrm>
              <a:prstGeom prst="rect">
                <a:avLst/>
              </a:prstGeom>
              <a:blipFill>
                <a:blip r:embed="rId14"/>
                <a:stretch>
                  <a:fillRect l="-1105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6325534-CD23-58AD-0F8B-7E3A7B02F44C}"/>
              </a:ext>
            </a:extLst>
          </p:cNvPr>
          <p:cNvSpPr txBox="1"/>
          <p:nvPr/>
        </p:nvSpPr>
        <p:spPr>
          <a:xfrm>
            <a:off x="2510327" y="6308176"/>
            <a:ext cx="4591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Cauchy Theorem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/>
      <p:bldP spid="15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B4BAE5-02E9-74D7-869C-674282986962}"/>
                  </a:ext>
                </a:extLst>
              </p:cNvPr>
              <p:cNvSpPr txBox="1"/>
              <p:nvPr/>
            </p:nvSpPr>
            <p:spPr>
              <a:xfrm>
                <a:off x="1371601" y="1905000"/>
                <a:ext cx="1408783" cy="7264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B4BAE5-02E9-74D7-869C-67428298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1905000"/>
                <a:ext cx="1408783" cy="726481"/>
              </a:xfrm>
              <a:prstGeom prst="rect">
                <a:avLst/>
              </a:prstGeom>
              <a:blipFill>
                <a:blip r:embed="rId2"/>
                <a:stretch>
                  <a:fillRect l="-68468" t="-155172" r="-3604" b="-2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AB3F7B-7D68-610B-752E-B2514BB05B45}"/>
              </a:ext>
            </a:extLst>
          </p:cNvPr>
          <p:cNvSpPr txBox="1"/>
          <p:nvPr/>
        </p:nvSpPr>
        <p:spPr>
          <a:xfrm>
            <a:off x="2895600" y="1905000"/>
            <a:ext cx="564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Contour integral is zero for analytic functions.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18CCB-4A20-B262-6226-8E667CEABAFF}"/>
              </a:ext>
            </a:extLst>
          </p:cNvPr>
          <p:cNvSpPr txBox="1"/>
          <p:nvPr/>
        </p:nvSpPr>
        <p:spPr>
          <a:xfrm>
            <a:off x="2895600" y="2283214"/>
            <a:ext cx="4591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Cauchy Theorem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80642-74B2-FDB2-53DD-D92DE7BA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498" t="54868" r="4612" b="22008"/>
          <a:stretch>
            <a:fillRect/>
          </a:stretch>
        </p:blipFill>
        <p:spPr>
          <a:xfrm>
            <a:off x="3018168" y="2971800"/>
            <a:ext cx="2773031" cy="195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10337</TotalTime>
  <Words>1414</Words>
  <Application>Microsoft Macintosh PowerPoint</Application>
  <PresentationFormat>On-screen Show (4:3)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 Math</vt:lpstr>
      <vt:lpstr>Times New Roman</vt:lpstr>
      <vt:lpstr>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Chia-Hung Chang</dc:creator>
  <cp:lastModifiedBy>Chia-Hung Vincent Chang</cp:lastModifiedBy>
  <cp:revision>497</cp:revision>
  <cp:lastPrinted>2025-11-29T12:37:26Z</cp:lastPrinted>
  <dcterms:created xsi:type="dcterms:W3CDTF">1601-01-01T00:00:00Z</dcterms:created>
  <dcterms:modified xsi:type="dcterms:W3CDTF">2026-05-17T08:30:15Z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