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286" r:id="rId2"/>
    <p:sldId id="834" r:id="rId3"/>
    <p:sldId id="835" r:id="rId4"/>
    <p:sldId id="836" r:id="rId5"/>
    <p:sldId id="1755" r:id="rId6"/>
    <p:sldId id="2116" r:id="rId7"/>
    <p:sldId id="1881" r:id="rId8"/>
    <p:sldId id="405" r:id="rId9"/>
    <p:sldId id="1880" r:id="rId10"/>
    <p:sldId id="1807" r:id="rId11"/>
    <p:sldId id="534" r:id="rId12"/>
    <p:sldId id="535" r:id="rId13"/>
    <p:sldId id="1808" r:id="rId14"/>
    <p:sldId id="1879" r:id="rId15"/>
    <p:sldId id="1878" r:id="rId16"/>
    <p:sldId id="582" r:id="rId17"/>
    <p:sldId id="1815" r:id="rId18"/>
    <p:sldId id="1822" r:id="rId19"/>
    <p:sldId id="542" r:id="rId20"/>
    <p:sldId id="2118" r:id="rId21"/>
    <p:sldId id="550" r:id="rId22"/>
    <p:sldId id="596" r:id="rId23"/>
    <p:sldId id="543" r:id="rId24"/>
    <p:sldId id="1870" r:id="rId25"/>
    <p:sldId id="2141" r:id="rId26"/>
    <p:sldId id="2120" r:id="rId27"/>
    <p:sldId id="2121" r:id="rId28"/>
    <p:sldId id="2122" r:id="rId29"/>
    <p:sldId id="2123" r:id="rId30"/>
    <p:sldId id="2124" r:id="rId31"/>
    <p:sldId id="2125" r:id="rId32"/>
    <p:sldId id="2126" r:id="rId33"/>
    <p:sldId id="2127" r:id="rId34"/>
    <p:sldId id="2128" r:id="rId35"/>
    <p:sldId id="2142" r:id="rId36"/>
    <p:sldId id="2134" r:id="rId37"/>
    <p:sldId id="544" r:id="rId38"/>
    <p:sldId id="1754" r:id="rId39"/>
    <p:sldId id="2135" r:id="rId40"/>
    <p:sldId id="2136" r:id="rId41"/>
    <p:sldId id="2140" r:id="rId42"/>
    <p:sldId id="557" r:id="rId43"/>
    <p:sldId id="2119" r:id="rId44"/>
    <p:sldId id="2129" r:id="rId45"/>
    <p:sldId id="2133" r:id="rId46"/>
    <p:sldId id="2130" r:id="rId47"/>
    <p:sldId id="2131" r:id="rId48"/>
    <p:sldId id="2132" r:id="rId49"/>
    <p:sldId id="289" r:id="rId50"/>
    <p:sldId id="2137" r:id="rId51"/>
    <p:sldId id="1824" r:id="rId52"/>
    <p:sldId id="2138" r:id="rId53"/>
    <p:sldId id="2139" r:id="rId54"/>
    <p:sldId id="421" r:id="rId55"/>
    <p:sldId id="459" r:id="rId56"/>
    <p:sldId id="1869" r:id="rId57"/>
    <p:sldId id="1867" r:id="rId58"/>
    <p:sldId id="1868" r:id="rId59"/>
    <p:sldId id="506" r:id="rId60"/>
    <p:sldId id="509" r:id="rId61"/>
    <p:sldId id="507" r:id="rId62"/>
    <p:sldId id="528" r:id="rId63"/>
    <p:sldId id="595" r:id="rId64"/>
    <p:sldId id="1799" r:id="rId65"/>
    <p:sldId id="549" r:id="rId66"/>
    <p:sldId id="551" r:id="rId67"/>
    <p:sldId id="849" r:id="rId68"/>
    <p:sldId id="838" r:id="rId69"/>
    <p:sldId id="579" r:id="rId70"/>
    <p:sldId id="552" r:id="rId71"/>
    <p:sldId id="553" r:id="rId72"/>
    <p:sldId id="1876" r:id="rId73"/>
    <p:sldId id="1813" r:id="rId74"/>
    <p:sldId id="845" r:id="rId75"/>
    <p:sldId id="1874" r:id="rId76"/>
    <p:sldId id="1809" r:id="rId77"/>
    <p:sldId id="1810" r:id="rId78"/>
    <p:sldId id="1796" r:id="rId79"/>
    <p:sldId id="1797" r:id="rId80"/>
    <p:sldId id="1877" r:id="rId81"/>
    <p:sldId id="548" r:id="rId82"/>
    <p:sldId id="840" r:id="rId83"/>
    <p:sldId id="842" r:id="rId84"/>
    <p:sldId id="555" r:id="rId85"/>
    <p:sldId id="402" r:id="rId86"/>
    <p:sldId id="844" r:id="rId87"/>
    <p:sldId id="843" r:id="rId88"/>
    <p:sldId id="290" r:id="rId89"/>
    <p:sldId id="360" r:id="rId90"/>
    <p:sldId id="1801" r:id="rId91"/>
    <p:sldId id="295" r:id="rId92"/>
    <p:sldId id="395" r:id="rId93"/>
    <p:sldId id="576" r:id="rId94"/>
    <p:sldId id="363" r:id="rId95"/>
    <p:sldId id="1803" r:id="rId96"/>
    <p:sldId id="403" r:id="rId97"/>
    <p:sldId id="1802" r:id="rId98"/>
    <p:sldId id="1804" r:id="rId99"/>
    <p:sldId id="298" r:id="rId10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23"/>
    <p:restoredTop sz="96197" autoAdjust="0"/>
  </p:normalViewPr>
  <p:slideViewPr>
    <p:cSldViewPr>
      <p:cViewPr varScale="1">
        <p:scale>
          <a:sx n="127" d="100"/>
          <a:sy n="127" d="100"/>
        </p:scale>
        <p:origin x="1152" y="192"/>
      </p:cViewPr>
      <p:guideLst>
        <p:guide orient="horz" pos="2160"/>
        <p:guide pos="39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AB7B3-28CE-EB48-82BF-E373403BC0FD}" type="datetimeFigureOut">
              <a:rPr lang="zh-TW" altLang="en-US">
                <a:latin typeface="Times New Roman" panose="02020603050405020304" pitchFamily="18" charset="0"/>
              </a:rPr>
              <a:pPr/>
              <a:t>2026/5/19</a:t>
            </a:fld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898D7B-F0D9-BB42-A27C-15D50A29E167}" type="slidenum">
              <a:rPr lang="zh-TW" altLang="en-US">
                <a:latin typeface="Times New Roman" panose="02020603050405020304" pitchFamily="18" charset="0"/>
              </a:rPr>
              <a:pPr/>
              <a:t>‹#›</a:t>
            </a:fld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77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imes New Roman" panose="02020603050405020304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Times New Roman" panose="02020603050405020304" pitchFamily="18" charset="0"/>
              </a:defRPr>
            </a:lvl1pPr>
          </a:lstStyle>
          <a:p>
            <a:fld id="{B304C246-3A2B-F348-9465-8E68C4C0E5EF}" type="datetimeFigureOut">
              <a:rPr lang="zh-TW" altLang="en-US" smtClean="0"/>
              <a:pPr/>
              <a:t>2026/5/19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imes New Roman" panose="02020603050405020304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Times New Roman" panose="02020603050405020304" pitchFamily="18" charset="0"/>
              </a:defRPr>
            </a:lvl1pPr>
          </a:lstStyle>
          <a:p>
            <a:fld id="{73947E1B-FF17-7548-9E10-A7BBA981013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804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A3181-AF47-48B8-B17A-28BC6B5E9B68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625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21B851-A435-A94C-9A08-BA190C238983}" type="datetimeFigureOut">
              <a:rPr lang="zh-TW" altLang="en-US"/>
              <a:pPr/>
              <a:t>2026/5/19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FA6A8-BB60-1048-834C-2C4D86F3F51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5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AB96D-D590-4645-B8A4-8251465EC80D}" type="datetimeFigureOut">
              <a:rPr lang="zh-TW" altLang="en-US"/>
              <a:pPr/>
              <a:t>2026/5/19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D9E5-7591-984C-8777-C30518FCE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0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B044-C07D-B149-9228-3FFB26309AC3}" type="datetimeFigureOut">
              <a:rPr lang="zh-TW" altLang="en-US"/>
              <a:pPr/>
              <a:t>2026/5/19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038F9-B5DA-1841-845C-B1DBACCEB4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5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680F0-B15D-2042-A9DD-01D417DAAF47}" type="datetimeFigureOut">
              <a:rPr lang="zh-TW" altLang="en-US"/>
              <a:pPr/>
              <a:t>2026/5/19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6AE2E-D9FA-2D49-BCDB-4BF568AADA3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55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64202-FC2F-CF45-86A3-7A12ECA7BB93}" type="datetimeFigureOut">
              <a:rPr lang="zh-TW" altLang="en-US"/>
              <a:pPr/>
              <a:t>2026/5/19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0CDE5-27F1-464B-AF1E-648F1F0386D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0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3DD29-39C0-E84E-9F95-7743502D6FF7}" type="datetimeFigureOut">
              <a:rPr lang="zh-TW" altLang="en-US"/>
              <a:pPr/>
              <a:t>2026/5/19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EF304-D9FD-ED49-8F4C-7C885158934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0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71F76D-1C65-1148-A1F1-7C9168D2D7C3}" type="datetimeFigureOut">
              <a:rPr lang="zh-TW" altLang="en-US"/>
              <a:pPr/>
              <a:t>2026/5/19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6379D-893C-7942-9AFB-D3BE5C77F0E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00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971128-EDE1-D341-9589-F61BF3CA10DD}" type="datetimeFigureOut">
              <a:rPr lang="zh-TW" altLang="en-US"/>
              <a:pPr/>
              <a:t>2026/5/19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A3137-585D-8943-A153-675EA86748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08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2B254-1E6A-C74A-9873-724327BAA65D}" type="datetimeFigureOut">
              <a:rPr lang="zh-TW" altLang="en-US"/>
              <a:pPr/>
              <a:t>2026/5/19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F7C92-676F-C447-9CBC-78F50A693BA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2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954ED-3537-A34C-8B72-3DF09C34A270}" type="datetimeFigureOut">
              <a:rPr lang="zh-TW" altLang="en-US"/>
              <a:pPr/>
              <a:t>2026/5/19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8ECA9-BEF3-4445-98B7-63021BABA4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6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F01D4-B39C-9B48-9FBB-8FFED6DF1529}" type="datetimeFigureOut">
              <a:rPr lang="zh-TW" altLang="en-US"/>
              <a:pPr/>
              <a:t>2026/5/19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5952-7D6B-1B43-90E6-D11FC5EAE4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8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96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DE32DF6-3493-534B-8A77-B18DA6667262}" type="datetimeFigureOut">
              <a:rPr lang="zh-TW" altLang="en-US"/>
              <a:pPr/>
              <a:t>2026/5/19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8BD758-6FD0-1441-BB7C-CB648216DB9E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43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3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1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520.png"/><Relationship Id="rId3" Type="http://schemas.openxmlformats.org/officeDocument/2006/relationships/image" Target="../media/image71.png"/><Relationship Id="rId7" Type="http://schemas.openxmlformats.org/officeDocument/2006/relationships/image" Target="../media/image470.png"/><Relationship Id="rId12" Type="http://schemas.openxmlformats.org/officeDocument/2006/relationships/image" Target="../media/image510.png"/><Relationship Id="rId17" Type="http://schemas.openxmlformats.org/officeDocument/2006/relationships/image" Target="../media/image76.png"/><Relationship Id="rId2" Type="http://schemas.openxmlformats.org/officeDocument/2006/relationships/image" Target="../media/image70.png"/><Relationship Id="rId16" Type="http://schemas.openxmlformats.org/officeDocument/2006/relationships/image" Target="../media/image5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0.png"/><Relationship Id="rId11" Type="http://schemas.openxmlformats.org/officeDocument/2006/relationships/image" Target="../media/image500.png"/><Relationship Id="rId5" Type="http://schemas.openxmlformats.org/officeDocument/2006/relationships/image" Target="../media/image73.png"/><Relationship Id="rId15" Type="http://schemas.openxmlformats.org/officeDocument/2006/relationships/image" Target="../media/image571.png"/><Relationship Id="rId10" Type="http://schemas.openxmlformats.org/officeDocument/2006/relationships/image" Target="../media/image560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5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580.png"/><Relationship Id="rId9" Type="http://schemas.openxmlformats.org/officeDocument/2006/relationships/image" Target="../media/image6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7" Type="http://schemas.openxmlformats.org/officeDocument/2006/relationships/image" Target="../media/image74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4" Type="http://schemas.openxmlformats.org/officeDocument/2006/relationships/image" Target="../media/image710.png"/><Relationship Id="rId9" Type="http://schemas.openxmlformats.org/officeDocument/2006/relationships/image" Target="../media/image7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81.jpeg"/><Relationship Id="rId7" Type="http://schemas.openxmlformats.org/officeDocument/2006/relationships/image" Target="../media/image82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00.png"/><Relationship Id="rId10" Type="http://schemas.openxmlformats.org/officeDocument/2006/relationships/image" Target="../media/image84.png"/><Relationship Id="rId4" Type="http://schemas.openxmlformats.org/officeDocument/2006/relationships/image" Target="../media/image781.png"/><Relationship Id="rId9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4.png"/><Relationship Id="rId3" Type="http://schemas.openxmlformats.org/officeDocument/2006/relationships/image" Target="../media/image87.png"/><Relationship Id="rId7" Type="http://schemas.openxmlformats.org/officeDocument/2006/relationships/image" Target="../media/image901.png"/><Relationship Id="rId12" Type="http://schemas.openxmlformats.org/officeDocument/2006/relationships/image" Target="../media/image9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870.png"/><Relationship Id="rId5" Type="http://schemas.openxmlformats.org/officeDocument/2006/relationships/image" Target="../media/image89.png"/><Relationship Id="rId10" Type="http://schemas.openxmlformats.org/officeDocument/2006/relationships/image" Target="../media/image860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jpeg"/><Relationship Id="rId7" Type="http://schemas.openxmlformats.org/officeDocument/2006/relationships/image" Target="../media/image940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95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7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6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4.png"/><Relationship Id="rId5" Type="http://schemas.openxmlformats.org/officeDocument/2006/relationships/image" Target="../media/image109.png"/><Relationship Id="rId10" Type="http://schemas.openxmlformats.org/officeDocument/2006/relationships/image" Target="../media/image113.png"/><Relationship Id="rId4" Type="http://schemas.openxmlformats.org/officeDocument/2006/relationships/image" Target="../media/image108.png"/><Relationship Id="rId9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5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14.jpe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5.png"/><Relationship Id="rId3" Type="http://schemas.openxmlformats.org/officeDocument/2006/relationships/image" Target="../media/image1200.png"/><Relationship Id="rId7" Type="http://schemas.openxmlformats.org/officeDocument/2006/relationships/image" Target="../media/image130.png"/><Relationship Id="rId12" Type="http://schemas.openxmlformats.org/officeDocument/2006/relationships/image" Target="../media/image13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0.png"/><Relationship Id="rId11" Type="http://schemas.openxmlformats.org/officeDocument/2006/relationships/image" Target="../media/image114.jpeg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0.png"/><Relationship Id="rId3" Type="http://schemas.openxmlformats.org/officeDocument/2006/relationships/image" Target="NULL"/><Relationship Id="rId7" Type="http://schemas.openxmlformats.org/officeDocument/2006/relationships/image" Target="../media/image1281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310.png"/><Relationship Id="rId7" Type="http://schemas.openxmlformats.org/officeDocument/2006/relationships/image" Target="../media/image1331.png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1.png"/><Relationship Id="rId5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3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3.png"/><Relationship Id="rId2" Type="http://schemas.openxmlformats.org/officeDocument/2006/relationships/image" Target="../media/image14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72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1.png"/><Relationship Id="rId15" Type="http://schemas.openxmlformats.org/officeDocument/2006/relationships/image" Target="../media/image159.png"/><Relationship Id="rId10" Type="http://schemas.openxmlformats.org/officeDocument/2006/relationships/image" Target="../media/image154.png"/><Relationship Id="rId4" Type="http://schemas.openxmlformats.org/officeDocument/2006/relationships/image" Target="../media/image1482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400.png"/><Relationship Id="rId3" Type="http://schemas.openxmlformats.org/officeDocument/2006/relationships/image" Target="NULL"/><Relationship Id="rId7" Type="http://schemas.openxmlformats.org/officeDocument/2006/relationships/image" Target="../media/image1370.png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163.png"/><Relationship Id="rId5" Type="http://schemas.openxmlformats.org/officeDocument/2006/relationships/image" Target="../media/image160.png"/><Relationship Id="rId15" Type="http://schemas.openxmlformats.org/officeDocument/2006/relationships/image" Target="../media/image1410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62.png"/><Relationship Id="rId14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1.png"/><Relationship Id="rId3" Type="http://schemas.openxmlformats.org/officeDocument/2006/relationships/image" Target="NULL"/><Relationship Id="rId7" Type="http://schemas.openxmlformats.org/officeDocument/2006/relationships/image" Target="../media/image1461.png"/><Relationship Id="rId12" Type="http://schemas.openxmlformats.org/officeDocument/2006/relationships/image" Target="../media/image1501.png"/><Relationship Id="rId2" Type="http://schemas.openxmlformats.org/officeDocument/2006/relationships/image" Target="../media/image14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1.png"/><Relationship Id="rId11" Type="http://schemas.openxmlformats.org/officeDocument/2006/relationships/image" Target="../media/image1490.png"/><Relationship Id="rId5" Type="http://schemas.openxmlformats.org/officeDocument/2006/relationships/image" Target="../media/image1440.png"/><Relationship Id="rId10" Type="http://schemas.openxmlformats.org/officeDocument/2006/relationships/image" Target="../media/image1481.png"/><Relationship Id="rId4" Type="http://schemas.openxmlformats.org/officeDocument/2006/relationships/image" Target="../media/image1431.png"/><Relationship Id="rId9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-personal.umich.edu/~jbourj/images/money/addition/schrodinger12.jp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0.png"/><Relationship Id="rId3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1550.png"/><Relationship Id="rId5" Type="http://schemas.openxmlformats.org/officeDocument/2006/relationships/image" Target="../media/image1510.png"/><Relationship Id="rId10" Type="http://schemas.openxmlformats.org/officeDocument/2006/relationships/image" Target="../media/image1541.png"/><Relationship Id="rId4" Type="http://schemas.openxmlformats.org/officeDocument/2006/relationships/image" Target="NULL"/><Relationship Id="rId9" Type="http://schemas.openxmlformats.org/officeDocument/2006/relationships/image" Target="../media/image153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1.png"/><Relationship Id="rId7" Type="http://schemas.openxmlformats.org/officeDocument/2006/relationships/image" Target="../media/image187.png"/><Relationship Id="rId2" Type="http://schemas.openxmlformats.org/officeDocument/2006/relationships/image" Target="../media/image18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630.png"/><Relationship Id="rId7" Type="http://schemas.openxmlformats.org/officeDocument/2006/relationships/image" Target="NULL"/><Relationship Id="rId12" Type="http://schemas.openxmlformats.org/officeDocument/2006/relationships/image" Target="../media/image197.png"/><Relationship Id="rId2" Type="http://schemas.openxmlformats.org/officeDocument/2006/relationships/image" Target="../media/image162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962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0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1610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image" Target="../media/image14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90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28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20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1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2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72.png"/><Relationship Id="rId4" Type="http://schemas.openxmlformats.org/officeDocument/2006/relationships/image" Target="../media/image19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5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051.png"/><Relationship Id="rId5" Type="http://schemas.openxmlformats.org/officeDocument/2006/relationships/image" Target="../media/image28.png"/><Relationship Id="rId10" Type="http://schemas.openxmlformats.org/officeDocument/2006/relationships/image" Target="../media/image31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hyperlink" Target="https://www.google.com.tw/url?sa=i&amp;rct=j&amp;q=&amp;esrc=s&amp;source=images&amp;cd=&amp;cad=rja&amp;uact=8&amp;ved=0CAcQjRw&amp;url=https://www.flickr.com/photos/27902472@N03/5939906540/&amp;ei=j10_Vd-dOcW_mAW4sIGAAg&amp;psig=AFQjCNGI7pDRp8TtyGf2Cg3liFd3ADFpjA&amp;ust=1430302417955279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12" Type="http://schemas.openxmlformats.org/officeDocument/2006/relationships/image" Target="../media/image239.pn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png"/><Relationship Id="rId11" Type="http://schemas.openxmlformats.org/officeDocument/2006/relationships/image" Target="../media/image950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Relationship Id="rId9" Type="http://schemas.openxmlformats.org/officeDocument/2006/relationships/image" Target="../media/image238.pn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7.png"/><Relationship Id="rId3" Type="http://schemas.openxmlformats.org/officeDocument/2006/relationships/image" Target="../media/image9710.png"/><Relationship Id="rId7" Type="http://schemas.openxmlformats.org/officeDocument/2006/relationships/image" Target="../media/image244.png"/><Relationship Id="rId12" Type="http://schemas.openxmlformats.org/officeDocument/2006/relationships/image" Target="../media/image990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11" Type="http://schemas.openxmlformats.org/officeDocument/2006/relationships/image" Target="../media/image246.png"/><Relationship Id="rId5" Type="http://schemas.openxmlformats.org/officeDocument/2006/relationships/image" Target="../media/image242.png"/><Relationship Id="rId10" Type="http://schemas.openxmlformats.org/officeDocument/2006/relationships/image" Target="../media/image245.png"/><Relationship Id="rId4" Type="http://schemas.openxmlformats.org/officeDocument/2006/relationships/image" Target="../media/image241.png"/><Relationship Id="rId9" Type="http://schemas.openxmlformats.org/officeDocument/2006/relationships/image" Target="../media/image22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5" Type="http://schemas.openxmlformats.org/officeDocument/2006/relationships/image" Target="../media/image224.png"/><Relationship Id="rId4" Type="http://schemas.openxmlformats.org/officeDocument/2006/relationships/image" Target="../media/image25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0.png"/><Relationship Id="rId3" Type="http://schemas.openxmlformats.org/officeDocument/2006/relationships/image" Target="../media/image1040.png"/><Relationship Id="rId7" Type="http://schemas.openxmlformats.org/officeDocument/2006/relationships/image" Target="../media/image256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png"/><Relationship Id="rId11" Type="http://schemas.openxmlformats.org/officeDocument/2006/relationships/image" Target="../media/image257.png"/><Relationship Id="rId5" Type="http://schemas.openxmlformats.org/officeDocument/2006/relationships/image" Target="../media/image254.png"/><Relationship Id="rId10" Type="http://schemas.openxmlformats.org/officeDocument/2006/relationships/image" Target="../media/image1110.png"/><Relationship Id="rId4" Type="http://schemas.openxmlformats.org/officeDocument/2006/relationships/image" Target="../media/image1050.png"/><Relationship Id="rId9" Type="http://schemas.openxmlformats.org/officeDocument/2006/relationships/image" Target="../media/image110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790.png"/><Relationship Id="rId7" Type="http://schemas.openxmlformats.org/officeDocument/2006/relationships/image" Target="../media/image261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10" Type="http://schemas.openxmlformats.org/officeDocument/2006/relationships/image" Target="../media/image910.png"/><Relationship Id="rId4" Type="http://schemas.openxmlformats.org/officeDocument/2006/relationships/image" Target="../media/image258.png"/><Relationship Id="rId9" Type="http://schemas.openxmlformats.org/officeDocument/2006/relationships/image" Target="../media/image26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1150.png"/><Relationship Id="rId7" Type="http://schemas.openxmlformats.org/officeDocument/2006/relationships/image" Target="../media/image267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png"/><Relationship Id="rId11" Type="http://schemas.openxmlformats.org/officeDocument/2006/relationships/image" Target="../media/image270.png"/><Relationship Id="rId5" Type="http://schemas.openxmlformats.org/officeDocument/2006/relationships/image" Target="../media/image265.png"/><Relationship Id="rId10" Type="http://schemas.openxmlformats.org/officeDocument/2006/relationships/image" Target="../media/image269.png"/><Relationship Id="rId4" Type="http://schemas.openxmlformats.org/officeDocument/2006/relationships/image" Target="../media/image264.png"/><Relationship Id="rId9" Type="http://schemas.openxmlformats.org/officeDocument/2006/relationships/image" Target="../media/image128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image" Target="../media/image2120.png"/><Relationship Id="rId7" Type="http://schemas.openxmlformats.org/officeDocument/2006/relationships/image" Target="../media/image274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3.png"/><Relationship Id="rId5" Type="http://schemas.openxmlformats.org/officeDocument/2006/relationships/image" Target="../media/image272.png"/><Relationship Id="rId10" Type="http://schemas.openxmlformats.org/officeDocument/2006/relationships/image" Target="../media/image2190.png"/><Relationship Id="rId4" Type="http://schemas.openxmlformats.org/officeDocument/2006/relationships/image" Target="../media/image2130.png"/><Relationship Id="rId9" Type="http://schemas.openxmlformats.org/officeDocument/2006/relationships/image" Target="../media/image27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0.png"/><Relationship Id="rId13" Type="http://schemas.openxmlformats.org/officeDocument/2006/relationships/image" Target="../media/image1330.png"/><Relationship Id="rId3" Type="http://schemas.openxmlformats.org/officeDocument/2006/relationships/image" Target="../media/image277.png"/><Relationship Id="rId7" Type="http://schemas.openxmlformats.org/officeDocument/2006/relationships/image" Target="../media/image2430.png"/><Relationship Id="rId12" Type="http://schemas.openxmlformats.org/officeDocument/2006/relationships/image" Target="../media/image225.jpeg"/><Relationship Id="rId2" Type="http://schemas.openxmlformats.org/officeDocument/2006/relationships/image" Target="../media/image2381.png"/><Relationship Id="rId16" Type="http://schemas.openxmlformats.org/officeDocument/2006/relationships/image" Target="../media/image25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0.png"/><Relationship Id="rId11" Type="http://schemas.openxmlformats.org/officeDocument/2006/relationships/image" Target="../media/image283.png"/><Relationship Id="rId5" Type="http://schemas.openxmlformats.org/officeDocument/2006/relationships/image" Target="../media/image279.png"/><Relationship Id="rId15" Type="http://schemas.openxmlformats.org/officeDocument/2006/relationships/image" Target="../media/image2510.png"/><Relationship Id="rId10" Type="http://schemas.openxmlformats.org/officeDocument/2006/relationships/image" Target="../media/image282.png"/><Relationship Id="rId4" Type="http://schemas.openxmlformats.org/officeDocument/2006/relationships/image" Target="../media/image278.png"/><Relationship Id="rId9" Type="http://schemas.openxmlformats.org/officeDocument/2006/relationships/image" Target="../media/image281.png"/><Relationship Id="rId14" Type="http://schemas.openxmlformats.org/officeDocument/2006/relationships/image" Target="../media/image28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7" Type="http://schemas.openxmlformats.org/officeDocument/2006/relationships/image" Target="../media/image237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0.png"/><Relationship Id="rId5" Type="http://schemas.openxmlformats.org/officeDocument/2006/relationships/image" Target="../media/image1350.png"/><Relationship Id="rId10" Type="http://schemas.openxmlformats.org/officeDocument/2006/relationships/image" Target="../media/image1450.png"/><Relationship Id="rId4" Type="http://schemas.openxmlformats.org/officeDocument/2006/relationships/image" Target="../media/image2340.png"/><Relationship Id="rId9" Type="http://schemas.openxmlformats.org/officeDocument/2006/relationships/image" Target="../media/image143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3" Type="http://schemas.openxmlformats.org/officeDocument/2006/relationships/image" Target="../media/image1420.png"/><Relationship Id="rId7" Type="http://schemas.openxmlformats.org/officeDocument/2006/relationships/image" Target="../media/image288.png"/><Relationship Id="rId12" Type="http://schemas.openxmlformats.org/officeDocument/2006/relationships/image" Target="../media/image1540.png"/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0.png"/><Relationship Id="rId11" Type="http://schemas.openxmlformats.org/officeDocument/2006/relationships/image" Target="../media/image1530.png"/><Relationship Id="rId5" Type="http://schemas.openxmlformats.org/officeDocument/2006/relationships/image" Target="../media/image1470.png"/><Relationship Id="rId10" Type="http://schemas.openxmlformats.org/officeDocument/2006/relationships/image" Target="../media/image292.png"/><Relationship Id="rId4" Type="http://schemas.openxmlformats.org/officeDocument/2006/relationships/image" Target="../media/image1460.png"/><Relationship Id="rId9" Type="http://schemas.openxmlformats.org/officeDocument/2006/relationships/image" Target="../media/image2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0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0.png"/><Relationship Id="rId4" Type="http://schemas.openxmlformats.org/officeDocument/2006/relationships/image" Target="../media/image16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6.png"/><Relationship Id="rId4" Type="http://schemas.openxmlformats.org/officeDocument/2006/relationships/image" Target="../media/image29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0.png"/><Relationship Id="rId13" Type="http://schemas.openxmlformats.org/officeDocument/2006/relationships/image" Target="../media/image1770.png"/><Relationship Id="rId3" Type="http://schemas.openxmlformats.org/officeDocument/2006/relationships/image" Target="../media/image1670.png"/><Relationship Id="rId7" Type="http://schemas.openxmlformats.org/officeDocument/2006/relationships/image" Target="../media/image1711.png"/><Relationship Id="rId12" Type="http://schemas.openxmlformats.org/officeDocument/2006/relationships/image" Target="../media/image29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0.png"/><Relationship Id="rId11" Type="http://schemas.openxmlformats.org/officeDocument/2006/relationships/image" Target="../media/image1750.png"/><Relationship Id="rId5" Type="http://schemas.openxmlformats.org/officeDocument/2006/relationships/image" Target="../media/image1690.png"/><Relationship Id="rId10" Type="http://schemas.openxmlformats.org/officeDocument/2006/relationships/image" Target="../media/image1740.png"/><Relationship Id="rId4" Type="http://schemas.openxmlformats.org/officeDocument/2006/relationships/image" Target="../media/image1680.png"/><Relationship Id="rId9" Type="http://schemas.openxmlformats.org/officeDocument/2006/relationships/image" Target="../media/image1730.png"/><Relationship Id="rId14" Type="http://schemas.openxmlformats.org/officeDocument/2006/relationships/image" Target="../media/image29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307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6.png"/><Relationship Id="rId11" Type="http://schemas.openxmlformats.org/officeDocument/2006/relationships/image" Target="NULL"/><Relationship Id="rId5" Type="http://schemas.openxmlformats.org/officeDocument/2006/relationships/image" Target="../media/image1790.png"/><Relationship Id="rId10" Type="http://schemas.openxmlformats.org/officeDocument/2006/relationships/image" Target="../media/image231.png"/><Relationship Id="rId4" Type="http://schemas.openxmlformats.org/officeDocument/2006/relationships/image" Target="../media/image305.png"/><Relationship Id="rId9" Type="http://schemas.openxmlformats.org/officeDocument/2006/relationships/image" Target="NUL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301.png"/><Relationship Id="rId3" Type="http://schemas.openxmlformats.org/officeDocument/2006/relationships/image" Target="../media/image240.png"/><Relationship Id="rId7" Type="http://schemas.openxmlformats.org/officeDocument/2006/relationships/image" Target="../media/image284.png"/><Relationship Id="rId12" Type="http://schemas.openxmlformats.org/officeDocument/2006/relationships/image" Target="../media/image300.png"/><Relationship Id="rId2" Type="http://schemas.openxmlformats.org/officeDocument/2006/relationships/image" Target="../media/image2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11" Type="http://schemas.openxmlformats.org/officeDocument/2006/relationships/image" Target="../media/image299.png"/><Relationship Id="rId5" Type="http://schemas.openxmlformats.org/officeDocument/2006/relationships/image" Target="../media/image249.png"/><Relationship Id="rId10" Type="http://schemas.openxmlformats.org/officeDocument/2006/relationships/image" Target="../media/image295.png"/><Relationship Id="rId4" Type="http://schemas.openxmlformats.org/officeDocument/2006/relationships/image" Target="../media/image248.png"/><Relationship Id="rId9" Type="http://schemas.openxmlformats.org/officeDocument/2006/relationships/image" Target="../media/image294.png"/><Relationship Id="rId14" Type="http://schemas.openxmlformats.org/officeDocument/2006/relationships/image" Target="../media/image30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png"/><Relationship Id="rId3" Type="http://schemas.openxmlformats.org/officeDocument/2006/relationships/image" Target="../media/image304.png"/><Relationship Id="rId7" Type="http://schemas.openxmlformats.org/officeDocument/2006/relationships/image" Target="../media/image321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9.png"/><Relationship Id="rId5" Type="http://schemas.openxmlformats.org/officeDocument/2006/relationships/image" Target="../media/image318.png"/><Relationship Id="rId10" Type="http://schemas.openxmlformats.org/officeDocument/2006/relationships/image" Target="../media/image300.png"/><Relationship Id="rId4" Type="http://schemas.openxmlformats.org/officeDocument/2006/relationships/image" Target="../media/image1990.png"/><Relationship Id="rId9" Type="http://schemas.openxmlformats.org/officeDocument/2006/relationships/image" Target="../media/image32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323.png"/><Relationship Id="rId7" Type="http://schemas.openxmlformats.org/officeDocument/2006/relationships/image" Target="../media/image283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4.png"/><Relationship Id="rId5" Type="http://schemas.openxmlformats.org/officeDocument/2006/relationships/image" Target="../media/image2801.png"/><Relationship Id="rId4" Type="http://schemas.openxmlformats.org/officeDocument/2006/relationships/image" Target="../media/image279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306.jpeg"/><Relationship Id="rId7" Type="http://schemas.openxmlformats.org/officeDocument/2006/relationships/image" Target="../media/image329.pn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8.png"/><Relationship Id="rId5" Type="http://schemas.openxmlformats.org/officeDocument/2006/relationships/image" Target="../media/image327.png"/><Relationship Id="rId4" Type="http://schemas.openxmlformats.org/officeDocument/2006/relationships/image" Target="../media/image2570.png"/><Relationship Id="rId9" Type="http://schemas.openxmlformats.org/officeDocument/2006/relationships/image" Target="../media/image209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1.png"/><Relationship Id="rId3" Type="http://schemas.openxmlformats.org/officeDocument/2006/relationships/image" Target="../media/image333.png"/><Relationship Id="rId7" Type="http://schemas.openxmlformats.org/officeDocument/2006/relationships/image" Target="../media/image337.pn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6.png"/><Relationship Id="rId5" Type="http://schemas.openxmlformats.org/officeDocument/2006/relationships/image" Target="../media/image308.jpeg"/><Relationship Id="rId4" Type="http://schemas.openxmlformats.org/officeDocument/2006/relationships/image" Target="../media/image334.png"/><Relationship Id="rId9" Type="http://schemas.openxmlformats.org/officeDocument/2006/relationships/image" Target="../media/image273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0.png"/><Relationship Id="rId7" Type="http://schemas.openxmlformats.org/officeDocument/2006/relationships/image" Target="../media/image338.png"/><Relationship Id="rId2" Type="http://schemas.openxmlformats.org/officeDocument/2006/relationships/image" Target="../media/image29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jpeg"/><Relationship Id="rId5" Type="http://schemas.openxmlformats.org/officeDocument/2006/relationships/image" Target="../media/image307.jpeg"/><Relationship Id="rId4" Type="http://schemas.openxmlformats.org/officeDocument/2006/relationships/image" Target="../media/image30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3" Type="http://schemas.openxmlformats.org/officeDocument/2006/relationships/image" Target="../media/image343.png"/><Relationship Id="rId7" Type="http://schemas.openxmlformats.org/officeDocument/2006/relationships/image" Target="../media/image347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6.png"/><Relationship Id="rId5" Type="http://schemas.openxmlformats.org/officeDocument/2006/relationships/image" Target="../media/image345.png"/><Relationship Id="rId4" Type="http://schemas.openxmlformats.org/officeDocument/2006/relationships/image" Target="../media/image344.png"/><Relationship Id="rId9" Type="http://schemas.openxmlformats.org/officeDocument/2006/relationships/image" Target="../media/image215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0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1610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image" Target="../media/image14.jpeg"/><Relationship Id="rId16" Type="http://schemas.openxmlformats.org/officeDocument/2006/relationships/image" Target="../media/image3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90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28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2011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0.png"/><Relationship Id="rId3" Type="http://schemas.openxmlformats.org/officeDocument/2006/relationships/image" Target="../media/image351.png"/><Relationship Id="rId7" Type="http://schemas.openxmlformats.org/officeDocument/2006/relationships/image" Target="../media/image285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70.png"/><Relationship Id="rId5" Type="http://schemas.openxmlformats.org/officeDocument/2006/relationships/image" Target="../media/image314.png"/><Relationship Id="rId4" Type="http://schemas.openxmlformats.org/officeDocument/2006/relationships/image" Target="../media/image352.png"/><Relationship Id="rId9" Type="http://schemas.openxmlformats.org/officeDocument/2006/relationships/image" Target="../media/image287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0.pn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1.png"/><Relationship Id="rId5" Type="http://schemas.openxmlformats.org/officeDocument/2006/relationships/image" Target="../media/image316.jpeg"/><Relationship Id="rId4" Type="http://schemas.openxmlformats.org/officeDocument/2006/relationships/image" Target="../media/image30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80.png"/><Relationship Id="rId4" Type="http://schemas.openxmlformats.org/officeDocument/2006/relationships/image" Target="../media/image49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0.png"/><Relationship Id="rId3" Type="http://schemas.openxmlformats.org/officeDocument/2006/relationships/image" Target="../media/image3050.png"/><Relationship Id="rId7" Type="http://schemas.openxmlformats.org/officeDocument/2006/relationships/image" Target="../media/image3110.png"/><Relationship Id="rId2" Type="http://schemas.openxmlformats.org/officeDocument/2006/relationships/image" Target="../media/image30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8.png"/><Relationship Id="rId11" Type="http://schemas.openxmlformats.org/officeDocument/2006/relationships/image" Target="../media/image70.png"/><Relationship Id="rId5" Type="http://schemas.openxmlformats.org/officeDocument/2006/relationships/image" Target="../media/image357.png"/><Relationship Id="rId10" Type="http://schemas.openxmlformats.org/officeDocument/2006/relationships/image" Target="../media/image359.png"/><Relationship Id="rId4" Type="http://schemas.openxmlformats.org/officeDocument/2006/relationships/image" Target="../media/image317.jpeg"/><Relationship Id="rId9" Type="http://schemas.openxmlformats.org/officeDocument/2006/relationships/image" Target="../media/image313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10.png"/><Relationship Id="rId4" Type="http://schemas.openxmlformats.org/officeDocument/2006/relationships/image" Target="../media/image36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0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322.jpeg"/><Relationship Id="rId7" Type="http://schemas.openxmlformats.org/officeDocument/2006/relationships/image" Target="../media/image323.jpeg"/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5.png"/><Relationship Id="rId5" Type="http://schemas.openxmlformats.org/officeDocument/2006/relationships/image" Target="../media/image368.png"/><Relationship Id="rId4" Type="http://schemas.openxmlformats.org/officeDocument/2006/relationships/image" Target="../media/image3220.png"/><Relationship Id="rId9" Type="http://schemas.openxmlformats.org/officeDocument/2006/relationships/image" Target="../media/image19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0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7" Type="http://schemas.openxmlformats.org/officeDocument/2006/relationships/image" Target="../media/image3320.png"/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4.png"/><Relationship Id="rId5" Type="http://schemas.openxmlformats.org/officeDocument/2006/relationships/image" Target="../media/image3010.png"/><Relationship Id="rId4" Type="http://schemas.openxmlformats.org/officeDocument/2006/relationships/image" Target="../media/image1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F39_1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1"/>
          <a:stretch/>
        </p:blipFill>
        <p:spPr bwMode="auto">
          <a:xfrm>
            <a:off x="1259632" y="1312422"/>
            <a:ext cx="2177587" cy="282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F39_1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30038"/>
            <a:ext cx="4615086" cy="282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1257605" y="262772"/>
            <a:ext cx="7418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氫原子中的電子定態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</a:rPr>
              <a:t> Electron Stationary State inside Hydrogen Atom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9C085F95-3ABE-9643-B191-7B28409E15B7}"/>
                  </a:ext>
                </a:extLst>
              </p:cNvPr>
              <p:cNvSpPr txBox="1"/>
              <p:nvPr/>
            </p:nvSpPr>
            <p:spPr bwMode="auto">
              <a:xfrm>
                <a:off x="5937457" y="616857"/>
                <a:ext cx="1414810" cy="6463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9C085F95-3ABE-9643-B191-7B28409E1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37457" y="616857"/>
                <a:ext cx="141481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40D95D4-74F0-3487-50FE-941B10BD6157}"/>
              </a:ext>
            </a:extLst>
          </p:cNvPr>
          <p:cNvSpPr txBox="1"/>
          <p:nvPr/>
        </p:nvSpPr>
        <p:spPr bwMode="auto">
          <a:xfrm>
            <a:off x="2348425" y="775208"/>
            <a:ext cx="3975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電子受到來自原子核的庫倫位能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5EF7DA-10F9-1E48-1B77-E83DFBBBA1B8}"/>
                  </a:ext>
                </a:extLst>
              </p:cNvPr>
              <p:cNvSpPr txBox="1"/>
              <p:nvPr/>
            </p:nvSpPr>
            <p:spPr bwMode="auto">
              <a:xfrm>
                <a:off x="982117" y="4626967"/>
                <a:ext cx="55930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氫原子核比電子重的多，可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假設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TW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5EF7DA-10F9-1E48-1B77-E83DFBBBA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2117" y="4626967"/>
                <a:ext cx="5593098" cy="369332"/>
              </a:xfrm>
              <a:prstGeom prst="rect">
                <a:avLst/>
              </a:prstGeom>
              <a:blipFill>
                <a:blip r:embed="rId5"/>
                <a:stretch>
                  <a:fillRect l="-90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147986-9C9C-D15D-D395-286CA7E48F97}"/>
                  </a:ext>
                </a:extLst>
              </p:cNvPr>
              <p:cNvSpPr txBox="1"/>
              <p:nvPr/>
            </p:nvSpPr>
            <p:spPr bwMode="auto">
              <a:xfrm>
                <a:off x="6575214" y="4210324"/>
                <a:ext cx="1728192" cy="6510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𝜇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147986-9C9C-D15D-D395-286CA7E48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5214" y="4210324"/>
                <a:ext cx="1728192" cy="651012"/>
              </a:xfrm>
              <a:prstGeom prst="rect">
                <a:avLst/>
              </a:prstGeom>
              <a:blipFill>
                <a:blip r:embed="rId6"/>
                <a:stretch>
                  <a:fillRect b="-19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3DD563-22AE-2691-C291-1654015AB781}"/>
                  </a:ext>
                </a:extLst>
              </p:cNvPr>
              <p:cNvSpPr txBox="1"/>
              <p:nvPr/>
            </p:nvSpPr>
            <p:spPr bwMode="auto">
              <a:xfrm>
                <a:off x="968456" y="4242093"/>
                <a:ext cx="54470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這是二體問題，電子繞質心以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 reduced mass, 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運動：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3DD563-22AE-2691-C291-1654015AB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456" y="4242093"/>
                <a:ext cx="5447090" cy="369332"/>
              </a:xfrm>
              <a:prstGeom prst="rect">
                <a:avLst/>
              </a:prstGeom>
              <a:blipFill>
                <a:blip r:embed="rId7"/>
                <a:stretch>
                  <a:fillRect l="-932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76583B8-B9C5-5ADF-9827-3889F1716F37}"/>
              </a:ext>
            </a:extLst>
          </p:cNvPr>
          <p:cNvSpPr txBox="1"/>
          <p:nvPr/>
        </p:nvSpPr>
        <p:spPr bwMode="auto">
          <a:xfrm>
            <a:off x="982115" y="5043610"/>
            <a:ext cx="4237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這是球狀對稱下的薛丁格波方程式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25726-208D-FBD9-68D1-481B6CD1899D}"/>
              </a:ext>
            </a:extLst>
          </p:cNvPr>
          <p:cNvSpPr txBox="1"/>
          <p:nvPr/>
        </p:nvSpPr>
        <p:spPr bwMode="auto">
          <a:xfrm>
            <a:off x="968456" y="5450163"/>
            <a:ext cx="76943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在球狀或圓柱對稱下波方程式可分解解的空間部分，通常都是特殊函數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3528AF-72A2-646D-1907-5203AEF1D16B}"/>
              </a:ext>
            </a:extLst>
          </p:cNvPr>
          <p:cNvSpPr txBox="1"/>
          <p:nvPr/>
        </p:nvSpPr>
        <p:spPr bwMode="auto">
          <a:xfrm>
            <a:off x="3707453" y="5882348"/>
            <a:ext cx="2216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Special Functions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8">
            <a:extLst>
              <a:ext uri="{FF2B5EF4-FFF2-40B4-BE49-F238E27FC236}">
                <a16:creationId xmlns:a16="http://schemas.microsoft.com/office/drawing/2014/main" id="{D12B6412-C39C-4010-914A-AA441D248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42" t="55876" r="34002" b="5273"/>
          <a:stretch/>
        </p:blipFill>
        <p:spPr>
          <a:xfrm>
            <a:off x="6299664" y="258115"/>
            <a:ext cx="2107729" cy="1812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601E0C-2BB6-029F-1E07-7CBABAA9F803}"/>
              </a:ext>
            </a:extLst>
          </p:cNvPr>
          <p:cNvSpPr txBox="1"/>
          <p:nvPr/>
        </p:nvSpPr>
        <p:spPr bwMode="auto">
          <a:xfrm>
            <a:off x="760395" y="3440115"/>
            <a:ext cx="7681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梯度向量便可定義於這個垂直基底之上，分量就是沿各個方向的變化率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5EFB2B-422E-961C-680B-563BF2470BDC}"/>
                  </a:ext>
                </a:extLst>
              </p:cNvPr>
              <p:cNvSpPr txBox="1"/>
              <p:nvPr/>
            </p:nvSpPr>
            <p:spPr bwMode="auto">
              <a:xfrm>
                <a:off x="827584" y="3861048"/>
                <a:ext cx="4116422" cy="6656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den>
                      </m:f>
                    </m:oMath>
                  </m:oMathPara>
                </a14:m>
                <a:endParaRPr lang="en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5EFB2B-422E-961C-680B-563BF2470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861048"/>
                <a:ext cx="4116422" cy="665695"/>
              </a:xfrm>
              <a:prstGeom prst="rect">
                <a:avLst/>
              </a:prstGeom>
              <a:blipFill>
                <a:blip r:embed="rId3"/>
                <a:stretch>
                  <a:fillRect b="-740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544B1AF8-2622-E742-47FF-2CCBBB9E1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42" t="55876" r="34002" b="5273"/>
          <a:stretch/>
        </p:blipFill>
        <p:spPr>
          <a:xfrm>
            <a:off x="5818720" y="3835145"/>
            <a:ext cx="2458650" cy="2114054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947B58B-D587-8869-83C7-286C9FF3E6BF}"/>
              </a:ext>
            </a:extLst>
          </p:cNvPr>
          <p:cNvCxnSpPr>
            <a:cxnSpLocks/>
          </p:cNvCxnSpPr>
          <p:nvPr/>
        </p:nvCxnSpPr>
        <p:spPr>
          <a:xfrm flipV="1">
            <a:off x="7359754" y="4076991"/>
            <a:ext cx="323857" cy="334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E933260-1C56-6106-3451-A10DAF69C59A}"/>
              </a:ext>
            </a:extLst>
          </p:cNvPr>
          <p:cNvCxnSpPr>
            <a:cxnSpLocks/>
          </p:cNvCxnSpPr>
          <p:nvPr/>
        </p:nvCxnSpPr>
        <p:spPr>
          <a:xfrm>
            <a:off x="7359754" y="4393455"/>
            <a:ext cx="246558" cy="331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2C5BAC8-922C-EE8C-2595-418E2C938515}"/>
              </a:ext>
            </a:extLst>
          </p:cNvPr>
          <p:cNvCxnSpPr>
            <a:cxnSpLocks/>
          </p:cNvCxnSpPr>
          <p:nvPr/>
        </p:nvCxnSpPr>
        <p:spPr>
          <a:xfrm flipV="1">
            <a:off x="7359754" y="4346371"/>
            <a:ext cx="499595" cy="65507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B90E67-A35D-BFA0-3B03-354EF5E83D66}"/>
                  </a:ext>
                </a:extLst>
              </p:cNvPr>
              <p:cNvSpPr txBox="1"/>
              <p:nvPr/>
            </p:nvSpPr>
            <p:spPr bwMode="auto">
              <a:xfrm>
                <a:off x="7729258" y="3835145"/>
                <a:ext cx="195182" cy="2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B90E67-A35D-BFA0-3B03-354EF5E83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9258" y="3835145"/>
                <a:ext cx="195182" cy="254007"/>
              </a:xfrm>
              <a:prstGeom prst="rect">
                <a:avLst/>
              </a:prstGeom>
              <a:blipFill>
                <a:blip r:embed="rId4"/>
                <a:stretch>
                  <a:fillRect t="-13636" r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092F274-BDA9-351F-8AF1-1A38C024556E}"/>
                  </a:ext>
                </a:extLst>
              </p:cNvPr>
              <p:cNvSpPr txBox="1"/>
              <p:nvPr/>
            </p:nvSpPr>
            <p:spPr bwMode="auto">
              <a:xfrm>
                <a:off x="7864574" y="4136142"/>
                <a:ext cx="195182" cy="256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092F274-BDA9-351F-8AF1-1A38C0245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4574" y="4136142"/>
                <a:ext cx="195182" cy="256609"/>
              </a:xfrm>
              <a:prstGeom prst="rect">
                <a:avLst/>
              </a:prstGeom>
              <a:blipFill>
                <a:blip r:embed="rId5"/>
                <a:stretch>
                  <a:fillRect l="-37500" t="-13636" r="-31250" b="-227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34BD73C-DEDE-1A54-F695-E2ACC23DC9BA}"/>
                  </a:ext>
                </a:extLst>
              </p:cNvPr>
              <p:cNvSpPr txBox="1"/>
              <p:nvPr/>
            </p:nvSpPr>
            <p:spPr bwMode="auto">
              <a:xfrm>
                <a:off x="7581818" y="4653760"/>
                <a:ext cx="172740" cy="256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34BD73C-DEDE-1A54-F695-E2ACC23DC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1818" y="4653760"/>
                <a:ext cx="172740" cy="256609"/>
              </a:xfrm>
              <a:prstGeom prst="rect">
                <a:avLst/>
              </a:prstGeom>
              <a:blipFill>
                <a:blip r:embed="rId6"/>
                <a:stretch>
                  <a:fillRect l="-28571" t="-19048" r="-21429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78A54A-2F24-5F7A-09DF-F83633BA8F8B}"/>
                  </a:ext>
                </a:extLst>
              </p:cNvPr>
              <p:cNvSpPr txBox="1"/>
              <p:nvPr/>
            </p:nvSpPr>
            <p:spPr bwMode="auto">
              <a:xfrm>
                <a:off x="827584" y="5357205"/>
                <a:ext cx="4671728" cy="5734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78A54A-2F24-5F7A-09DF-F83633BA8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357205"/>
                <a:ext cx="4671728" cy="573427"/>
              </a:xfrm>
              <a:prstGeom prst="rect">
                <a:avLst/>
              </a:prstGeom>
              <a:blipFill>
                <a:blip r:embed="rId7"/>
                <a:stretch>
                  <a:fillRect l="-815" t="-2128"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3AE0DB-664E-8078-8C76-C7CAAD2634A2}"/>
                  </a:ext>
                </a:extLst>
              </p:cNvPr>
              <p:cNvSpPr txBox="1"/>
              <p:nvPr/>
            </p:nvSpPr>
            <p:spPr bwMode="auto">
              <a:xfrm>
                <a:off x="812949" y="2550356"/>
                <a:ext cx="331451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TW" alt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=1,2,3 </m:t>
                      </m:r>
                      <m:r>
                        <m:rPr>
                          <m:sty m:val="p"/>
                        </m:rPr>
                        <a:rPr lang="en-US" altLang="zh-TW" b="0" i="0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or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3AE0DB-664E-8078-8C76-C7CAAD263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2949" y="2550356"/>
                <a:ext cx="3314516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FB68758-5DC3-829C-9651-7366A044E45F}"/>
                  </a:ext>
                </a:extLst>
              </p:cNvPr>
              <p:cNvSpPr txBox="1"/>
              <p:nvPr/>
            </p:nvSpPr>
            <p:spPr bwMode="auto">
              <a:xfrm>
                <a:off x="5593248" y="2550356"/>
                <a:ext cx="105826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FB68758-5DC3-829C-9651-7366A044E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3248" y="2550356"/>
                <a:ext cx="105826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84969E-2FB4-D51E-EA39-6340B3976B1F}"/>
                  </a:ext>
                </a:extLst>
              </p:cNvPr>
              <p:cNvSpPr txBox="1"/>
              <p:nvPr/>
            </p:nvSpPr>
            <p:spPr bwMode="auto">
              <a:xfrm>
                <a:off x="6831160" y="2554652"/>
                <a:ext cx="1454616" cy="39408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84969E-2FB4-D51E-EA39-6340B3976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1160" y="2554652"/>
                <a:ext cx="1454616" cy="394082"/>
              </a:xfrm>
              <a:prstGeom prst="rect">
                <a:avLst/>
              </a:prstGeom>
              <a:blipFill>
                <a:blip r:embed="rId10"/>
                <a:stretch>
                  <a:fillRect b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A4CDB8E-2073-ABFC-A29A-A244E55754A6}"/>
                  </a:ext>
                </a:extLst>
              </p:cNvPr>
              <p:cNvSpPr txBox="1"/>
              <p:nvPr/>
            </p:nvSpPr>
            <p:spPr bwMode="auto">
              <a:xfrm>
                <a:off x="4428075" y="2551430"/>
                <a:ext cx="105826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A4CDB8E-2073-ABFC-A29A-A244E5575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8075" y="2551430"/>
                <a:ext cx="105826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A912000-6EBB-89D7-D839-1AC82DE8AE29}"/>
              </a:ext>
            </a:extLst>
          </p:cNvPr>
          <p:cNvSpPr txBox="1"/>
          <p:nvPr/>
        </p:nvSpPr>
        <p:spPr bwMode="auto">
          <a:xfrm>
            <a:off x="749974" y="4910985"/>
            <a:ext cx="2619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用分量來表示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3375AC-2F0B-9106-E160-3B4446573750}"/>
                  </a:ext>
                </a:extLst>
              </p:cNvPr>
              <p:cNvSpPr txBox="1"/>
              <p:nvPr/>
            </p:nvSpPr>
            <p:spPr bwMode="auto">
              <a:xfrm>
                <a:off x="736607" y="475363"/>
                <a:ext cx="53335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考慮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極座標的變化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d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所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空間位移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3375AC-2F0B-9106-E160-3B4446573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6607" y="475363"/>
                <a:ext cx="5333562" cy="369332"/>
              </a:xfrm>
              <a:prstGeom prst="rect">
                <a:avLst/>
              </a:prstGeom>
              <a:blipFill>
                <a:blip r:embed="rId12"/>
                <a:stretch>
                  <a:fillRect l="-118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0C4DB7F-405E-A55D-A848-19A33427004A}"/>
              </a:ext>
            </a:extLst>
          </p:cNvPr>
          <p:cNvSpPr txBox="1"/>
          <p:nvPr/>
        </p:nvSpPr>
        <p:spPr bwMode="auto">
          <a:xfrm>
            <a:off x="759094" y="870393"/>
            <a:ext cx="6921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位移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大小與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極座標的變化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成正比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79EB89-CCB5-19DA-D45D-A6FA373FDDB4}"/>
                  </a:ext>
                </a:extLst>
              </p:cNvPr>
              <p:cNvSpPr txBox="1"/>
              <p:nvPr/>
            </p:nvSpPr>
            <p:spPr bwMode="auto">
              <a:xfrm>
                <a:off x="2360022" y="1329292"/>
                <a:ext cx="134855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79EB89-CCB5-19DA-D45D-A6FA373FD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0022" y="1329292"/>
                <a:ext cx="134855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522D8D-3AB4-DD8E-6C07-E7D1B2F62D78}"/>
                  </a:ext>
                </a:extLst>
              </p:cNvPr>
              <p:cNvSpPr txBox="1"/>
              <p:nvPr/>
            </p:nvSpPr>
            <p:spPr bwMode="auto">
              <a:xfrm>
                <a:off x="4140833" y="1318227"/>
                <a:ext cx="1942703" cy="39408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522D8D-3AB4-DD8E-6C07-E7D1B2F62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0833" y="1318227"/>
                <a:ext cx="1942703" cy="394082"/>
              </a:xfrm>
              <a:prstGeom prst="rect">
                <a:avLst/>
              </a:prstGeom>
              <a:blipFill>
                <a:blip r:embed="rId14"/>
                <a:stretch>
                  <a:fillRect b="-93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DA7AC6-1C09-FD11-859D-1D0022A1546A}"/>
                  </a:ext>
                </a:extLst>
              </p:cNvPr>
              <p:cNvSpPr txBox="1"/>
              <p:nvPr/>
            </p:nvSpPr>
            <p:spPr bwMode="auto">
              <a:xfrm>
                <a:off x="826317" y="1314493"/>
                <a:ext cx="106869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</m:oMath>
                  </m:oMathPara>
                </a14:m>
                <a:endParaRPr lang="en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DA7AC6-1C09-FD11-859D-1D0022A15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6317" y="1314493"/>
                <a:ext cx="106869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BAB4D71-E833-DB87-06D0-52CC4E2D42F1}"/>
              </a:ext>
            </a:extLst>
          </p:cNvPr>
          <p:cNvSpPr txBox="1"/>
          <p:nvPr/>
        </p:nvSpPr>
        <p:spPr bwMode="auto">
          <a:xfrm>
            <a:off x="771480" y="2102217"/>
            <a:ext cx="8291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同樣的極座標變化，位移大小與位置有關，我們可以用一組普遍的符號來描述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EE6C2-D3C9-778C-6421-81DF165E9C26}"/>
                  </a:ext>
                </a:extLst>
              </p:cNvPr>
              <p:cNvSpPr txBox="1"/>
              <p:nvPr/>
            </p:nvSpPr>
            <p:spPr bwMode="auto">
              <a:xfrm>
                <a:off x="771480" y="2979642"/>
                <a:ext cx="8249679" cy="381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d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所對應的空間位移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，其方向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在每一點都彼此垂直，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EE6C2-D3C9-778C-6421-81DF165E9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1480" y="2979642"/>
                <a:ext cx="8249679" cy="381066"/>
              </a:xfrm>
              <a:prstGeom prst="rect">
                <a:avLst/>
              </a:prstGeom>
              <a:blipFill>
                <a:blip r:embed="rId16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90C32B-FF5C-5162-E137-6BACC5145DDE}"/>
              </a:ext>
            </a:extLst>
          </p:cNvPr>
          <p:cNvCxnSpPr>
            <a:cxnSpLocks/>
          </p:cNvCxnSpPr>
          <p:nvPr/>
        </p:nvCxnSpPr>
        <p:spPr>
          <a:xfrm>
            <a:off x="7618926" y="776179"/>
            <a:ext cx="135632" cy="1829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1F5B13-98F7-35AE-5E08-4CE25D7FD1FE}"/>
                  </a:ext>
                </a:extLst>
              </p:cNvPr>
              <p:cNvSpPr txBox="1"/>
              <p:nvPr/>
            </p:nvSpPr>
            <p:spPr bwMode="auto">
              <a:xfrm>
                <a:off x="7714030" y="634490"/>
                <a:ext cx="389145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𝑟𝑑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1F5B13-98F7-35AE-5E08-4CE25D7FD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14030" y="634490"/>
                <a:ext cx="389145" cy="246221"/>
              </a:xfrm>
              <a:prstGeom prst="rect">
                <a:avLst/>
              </a:prstGeom>
              <a:blipFill>
                <a:blip r:embed="rId17"/>
                <a:stretch>
                  <a:fillRect l="-12903" r="-12903" b="-47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343776-141A-A2A2-17E6-B1488B154EDE}"/>
              </a:ext>
            </a:extLst>
          </p:cNvPr>
          <p:cNvCxnSpPr>
            <a:cxnSpLocks/>
          </p:cNvCxnSpPr>
          <p:nvPr/>
        </p:nvCxnSpPr>
        <p:spPr>
          <a:xfrm flipV="1">
            <a:off x="7092280" y="959101"/>
            <a:ext cx="636978" cy="453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39C4C9F1-A92B-54AC-091C-BF67E51ABD6A}"/>
              </a:ext>
            </a:extLst>
          </p:cNvPr>
          <p:cNvCxnSpPr>
            <a:cxnSpLocks/>
          </p:cNvCxnSpPr>
          <p:nvPr/>
        </p:nvCxnSpPr>
        <p:spPr>
          <a:xfrm rot="5400000">
            <a:off x="7207109" y="749428"/>
            <a:ext cx="526090" cy="120683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FE330C2-CF95-9526-F741-23067E09A9ED}"/>
                  </a:ext>
                </a:extLst>
              </p:cNvPr>
              <p:cNvSpPr txBox="1"/>
              <p:nvPr/>
            </p:nvSpPr>
            <p:spPr bwMode="auto">
              <a:xfrm>
                <a:off x="7288460" y="318500"/>
                <a:ext cx="29136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FE330C2-CF95-9526-F741-23067E09A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8460" y="318500"/>
                <a:ext cx="291362" cy="246221"/>
              </a:xfrm>
              <a:prstGeom prst="rect">
                <a:avLst/>
              </a:prstGeom>
              <a:blipFill>
                <a:blip r:embed="rId18"/>
                <a:stretch>
                  <a:fillRect l="-17391" r="-13043" b="-47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D01B1C9-62B7-E2B7-D6F6-45D8A34D3DEB}"/>
                  </a:ext>
                </a:extLst>
              </p:cNvPr>
              <p:cNvSpPr txBox="1"/>
              <p:nvPr/>
            </p:nvSpPr>
            <p:spPr bwMode="auto">
              <a:xfrm>
                <a:off x="2576150" y="1701100"/>
                <a:ext cx="13485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不變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D01B1C9-62B7-E2B7-D6F6-45D8A34D3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6150" y="1701100"/>
                <a:ext cx="1348555" cy="369332"/>
              </a:xfrm>
              <a:prstGeom prst="rect">
                <a:avLst/>
              </a:prstGeom>
              <a:blipFill>
                <a:blip r:embed="rId19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C612809-2AD1-1CCD-8316-EE5AB389459A}"/>
                  </a:ext>
                </a:extLst>
              </p:cNvPr>
              <p:cNvSpPr txBox="1"/>
              <p:nvPr/>
            </p:nvSpPr>
            <p:spPr bwMode="auto">
              <a:xfrm>
                <a:off x="4470165" y="1666830"/>
                <a:ext cx="13485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不變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C612809-2AD1-1CCD-8316-EE5AB3894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0165" y="1666830"/>
                <a:ext cx="1348555" cy="369332"/>
              </a:xfrm>
              <a:prstGeom prst="rect">
                <a:avLst/>
              </a:prstGeom>
              <a:blipFill>
                <a:blip r:embed="rId2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51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43" grpId="0"/>
      <p:bldP spid="44" grpId="0"/>
      <p:bldP spid="45" grpId="0"/>
      <p:bldP spid="4" grpId="0" animBg="1"/>
      <p:bldP spid="11" grpId="0" animBg="1"/>
      <p:bldP spid="12" grpId="0" animBg="1"/>
      <p:bldP spid="18" grpId="0" animBg="1"/>
      <p:bldP spid="19" grpId="0" animBg="1"/>
      <p:bldP spid="20" grpId="0"/>
      <p:bldP spid="1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45B53B-9FAC-1472-FCBB-AE5C0798F923}"/>
              </a:ext>
            </a:extLst>
          </p:cNvPr>
          <p:cNvSpPr/>
          <p:nvPr/>
        </p:nvSpPr>
        <p:spPr>
          <a:xfrm>
            <a:off x="626388" y="883258"/>
            <a:ext cx="6723854" cy="1384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5D893-9985-44BB-1461-C82C87DE0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7" t="42053" b="13792"/>
          <a:stretch/>
        </p:blipFill>
        <p:spPr>
          <a:xfrm>
            <a:off x="1035757" y="883258"/>
            <a:ext cx="5969114" cy="1384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024ABC-B9EF-9057-147A-9622F63BBFE5}"/>
                  </a:ext>
                </a:extLst>
              </p:cNvPr>
              <p:cNvSpPr txBox="1"/>
              <p:nvPr/>
            </p:nvSpPr>
            <p:spPr bwMode="auto">
              <a:xfrm>
                <a:off x="626388" y="1441810"/>
                <a:ext cx="2347502" cy="2673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TW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n-TW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TW" sz="160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n-TW" sz="16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TW" sz="1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024ABC-B9EF-9057-147A-9622F63BB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388" y="1441810"/>
                <a:ext cx="2347502" cy="267381"/>
              </a:xfrm>
              <a:prstGeom prst="rect">
                <a:avLst/>
              </a:prstGeom>
              <a:blipFill>
                <a:blip r:embed="rId3"/>
                <a:stretch>
                  <a:fillRect l="-1613" t="-154545" r="-3226" b="-23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F99888-0B8E-123A-90CD-E27BBC3E38C2}"/>
                  </a:ext>
                </a:extLst>
              </p:cNvPr>
              <p:cNvSpPr txBox="1"/>
              <p:nvPr/>
            </p:nvSpPr>
            <p:spPr bwMode="auto">
              <a:xfrm>
                <a:off x="4779154" y="1451176"/>
                <a:ext cx="2571088" cy="2673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TW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n-TW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TW" sz="160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n-TW" sz="16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TW" sz="1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F99888-0B8E-123A-90CD-E27BBC3E3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154" y="1451176"/>
                <a:ext cx="2571088" cy="267381"/>
              </a:xfrm>
              <a:prstGeom prst="rect">
                <a:avLst/>
              </a:prstGeom>
              <a:blipFill>
                <a:blip r:embed="rId4"/>
                <a:stretch>
                  <a:fillRect l="-2956" t="-154545" b="-22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105D1D-ACCD-9825-D1D0-3BE19BFBF3EB}"/>
                  </a:ext>
                </a:extLst>
              </p:cNvPr>
              <p:cNvSpPr txBox="1"/>
              <p:nvPr/>
            </p:nvSpPr>
            <p:spPr bwMode="auto">
              <a:xfrm>
                <a:off x="690886" y="2632539"/>
                <a:ext cx="8349166" cy="48288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TW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TW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TW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TW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105D1D-ACCD-9825-D1D0-3BE19BFBF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886" y="2632539"/>
                <a:ext cx="8349166" cy="482889"/>
              </a:xfrm>
              <a:prstGeom prst="rect">
                <a:avLst/>
              </a:prstGeom>
              <a:blipFill>
                <a:blip r:embed="rId5"/>
                <a:stretch>
                  <a:fillRect l="-456" t="-187179" r="-912" b="-2564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F47ED73-2F31-A790-D222-D1CAF338DC42}"/>
              </a:ext>
            </a:extLst>
          </p:cNvPr>
          <p:cNvSpPr txBox="1"/>
          <p:nvPr/>
        </p:nvSpPr>
        <p:spPr bwMode="auto">
          <a:xfrm>
            <a:off x="729168" y="4455645"/>
            <a:ext cx="65742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其他四個面的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通量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也可以以類似方法處理，可以得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3E776D-B50D-098F-31AF-661BBC1D5A34}"/>
                  </a:ext>
                </a:extLst>
              </p:cNvPr>
              <p:cNvSpPr txBox="1"/>
              <p:nvPr/>
            </p:nvSpPr>
            <p:spPr bwMode="auto">
              <a:xfrm>
                <a:off x="690886" y="3188540"/>
                <a:ext cx="3592620" cy="5733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TW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TW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3E776D-B50D-098F-31AF-661BBC1D5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886" y="3188540"/>
                <a:ext cx="3592620" cy="573362"/>
              </a:xfrm>
              <a:prstGeom prst="rect">
                <a:avLst/>
              </a:prstGeom>
              <a:blipFill>
                <a:blip r:embed="rId6"/>
                <a:stretch>
                  <a:fillRect t="-2174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74ABB2-B1A7-9B9F-1C11-B7E7B13B461B}"/>
                  </a:ext>
                </a:extLst>
              </p:cNvPr>
              <p:cNvSpPr txBox="1"/>
              <p:nvPr/>
            </p:nvSpPr>
            <p:spPr bwMode="auto">
              <a:xfrm>
                <a:off x="699906" y="3822880"/>
                <a:ext cx="2936884" cy="5733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74ABB2-B1A7-9B9F-1C11-B7E7B13B4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906" y="3822880"/>
                <a:ext cx="2936884" cy="573362"/>
              </a:xfrm>
              <a:prstGeom prst="rect">
                <a:avLst/>
              </a:prstGeom>
              <a:blipFill>
                <a:blip r:embed="rId7"/>
                <a:stretch>
                  <a:fillRect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1C1613-C49D-6103-C2F7-5A732208EB0E}"/>
                  </a:ext>
                </a:extLst>
              </p:cNvPr>
              <p:cNvSpPr txBox="1"/>
              <p:nvPr/>
            </p:nvSpPr>
            <p:spPr bwMode="auto">
              <a:xfrm>
                <a:off x="539552" y="450625"/>
                <a:ext cx="7843729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散度：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小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長方體的高斯面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某向量場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通量等於散度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TW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∇</m:t>
                        </m:r>
                      </m:e>
                    </m:acc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乘體積！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1C1613-C49D-6103-C2F7-5A732208E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450625"/>
                <a:ext cx="7843729" cy="402931"/>
              </a:xfrm>
              <a:prstGeom prst="rect">
                <a:avLst/>
              </a:prstGeom>
              <a:blipFill>
                <a:blip r:embed="rId8"/>
                <a:stretch>
                  <a:fillRect l="-647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18CE82-13F9-1A9A-759B-892084FFA3ED}"/>
                  </a:ext>
                </a:extLst>
              </p:cNvPr>
              <p:cNvSpPr txBox="1"/>
              <p:nvPr/>
            </p:nvSpPr>
            <p:spPr bwMode="auto">
              <a:xfrm>
                <a:off x="626388" y="2267743"/>
                <a:ext cx="6677022" cy="381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如圖這兩面的通量等於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注意三個向量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垂直)：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18CE82-13F9-1A9A-759B-892084FFA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388" y="2267743"/>
                <a:ext cx="6677022" cy="381066"/>
              </a:xfrm>
              <a:prstGeom prst="rect">
                <a:avLst/>
              </a:prstGeom>
              <a:blipFill>
                <a:blip r:embed="rId9"/>
                <a:stretch>
                  <a:fillRect l="-759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8AC50A-C7E1-0979-4DC2-A28BB26AFB7A}"/>
              </a:ext>
            </a:extLst>
          </p:cNvPr>
          <p:cNvCxnSpPr>
            <a:cxnSpLocks/>
          </p:cNvCxnSpPr>
          <p:nvPr/>
        </p:nvCxnSpPr>
        <p:spPr>
          <a:xfrm flipV="1">
            <a:off x="1774753" y="1644919"/>
            <a:ext cx="1608506" cy="8566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F1A726-AF34-B6B8-4328-B60AD4E2427A}"/>
              </a:ext>
            </a:extLst>
          </p:cNvPr>
          <p:cNvCxnSpPr>
            <a:cxnSpLocks/>
          </p:cNvCxnSpPr>
          <p:nvPr/>
        </p:nvCxnSpPr>
        <p:spPr>
          <a:xfrm flipV="1">
            <a:off x="1770755" y="1515068"/>
            <a:ext cx="2599030" cy="988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7EA5FF-731A-6CC5-47D1-22018D732850}"/>
                  </a:ext>
                </a:extLst>
              </p:cNvPr>
              <p:cNvSpPr txBox="1"/>
              <p:nvPr/>
            </p:nvSpPr>
            <p:spPr bwMode="auto">
              <a:xfrm>
                <a:off x="4808755" y="3632123"/>
                <a:ext cx="2338266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anose="02020603050405020304" pitchFamily="18" charset="0"/>
                    <a:cs typeface="Times New Roman" pitchFamily="18" charset="0"/>
                  </a:rPr>
                  <a:t>注意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,3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有關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7EA5FF-731A-6CC5-47D1-22018D732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8755" y="3632123"/>
                <a:ext cx="2338266" cy="381515"/>
              </a:xfrm>
              <a:prstGeom prst="rect">
                <a:avLst/>
              </a:prstGeom>
              <a:blipFill>
                <a:blip r:embed="rId10"/>
                <a:stretch>
                  <a:fillRect l="-2162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C58CF8-B69C-1366-23AE-74464703F905}"/>
                  </a:ext>
                </a:extLst>
              </p:cNvPr>
              <p:cNvSpPr txBox="1"/>
              <p:nvPr/>
            </p:nvSpPr>
            <p:spPr bwMode="auto">
              <a:xfrm>
                <a:off x="5909109" y="3211809"/>
                <a:ext cx="105826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C58CF8-B69C-1366-23AE-74464703F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9109" y="3211809"/>
                <a:ext cx="105826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E9A10D-68B7-74EF-F236-9B8FEC8184B8}"/>
                  </a:ext>
                </a:extLst>
              </p:cNvPr>
              <p:cNvSpPr txBox="1"/>
              <p:nvPr/>
            </p:nvSpPr>
            <p:spPr bwMode="auto">
              <a:xfrm>
                <a:off x="7147021" y="3216105"/>
                <a:ext cx="1454616" cy="39408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E9A10D-68B7-74EF-F236-9B8FEC818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7021" y="3216105"/>
                <a:ext cx="1454616" cy="394082"/>
              </a:xfrm>
              <a:prstGeom prst="rect">
                <a:avLst/>
              </a:prstGeom>
              <a:blipFill>
                <a:blip r:embed="rId12"/>
                <a:stretch>
                  <a:fillRect b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DF70E6-D1CA-930A-75A7-0C8877DF7E30}"/>
                  </a:ext>
                </a:extLst>
              </p:cNvPr>
              <p:cNvSpPr txBox="1"/>
              <p:nvPr/>
            </p:nvSpPr>
            <p:spPr bwMode="auto">
              <a:xfrm>
                <a:off x="4743936" y="3212883"/>
                <a:ext cx="105826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DF70E6-D1CA-930A-75A7-0C8877DF7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3936" y="3212883"/>
                <a:ext cx="105826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B3824C-466D-0B8E-C84E-8993E1E090A6}"/>
                  </a:ext>
                </a:extLst>
              </p:cNvPr>
              <p:cNvSpPr txBox="1"/>
              <p:nvPr/>
            </p:nvSpPr>
            <p:spPr bwMode="auto">
              <a:xfrm>
                <a:off x="729480" y="4911377"/>
                <a:ext cx="5451871" cy="5733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B3824C-466D-0B8E-C84E-8993E1E09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480" y="4911377"/>
                <a:ext cx="5451871" cy="573362"/>
              </a:xfrm>
              <a:prstGeom prst="rect">
                <a:avLst/>
              </a:prstGeom>
              <a:blipFill>
                <a:blip r:embed="rId14"/>
                <a:stretch>
                  <a:fillRect t="-2128"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0453223-6728-77F6-17FC-5E22A70DEA5C}"/>
                  </a:ext>
                </a:extLst>
              </p:cNvPr>
              <p:cNvSpPr txBox="1"/>
              <p:nvPr/>
            </p:nvSpPr>
            <p:spPr bwMode="auto">
              <a:xfrm>
                <a:off x="709361" y="5532429"/>
                <a:ext cx="6437659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>
                        <a:latin typeface="Times New Roman" pitchFamily="18" charset="0"/>
                        <a:cs typeface="Times New Roman" pitchFamily="18" charset="0"/>
                      </a:rPr>
                      <m:t>散度</m:t>
                    </m:r>
                    <m:acc>
                      <m:accPr>
                        <m:chr m:val="⃗"/>
                        <m:ctrlPr>
                          <a:rPr lang="en-TW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TW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∇</m:t>
                        </m:r>
                      </m:e>
                    </m:acc>
                    <m:r>
                      <a:rPr lang="en-TW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𝑉</m:t>
                        </m:r>
                      </m:e>
                    </m:acc>
                    <m:r>
                      <m:rPr>
                        <m:nor/>
                      </m:rPr>
                      <a:rPr lang="en-TW">
                        <a:latin typeface="Times New Roman" pitchFamily="18" charset="0"/>
                        <a:cs typeface="Times New Roman" pitchFamily="18" charset="0"/>
                      </a:rPr>
                      <m:t>等於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通量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除以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體積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0453223-6728-77F6-17FC-5E22A70DE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361" y="5532429"/>
                <a:ext cx="6437659" cy="402931"/>
              </a:xfrm>
              <a:prstGeom prst="rect">
                <a:avLst/>
              </a:prstGeom>
              <a:blipFill>
                <a:blip r:embed="rId15"/>
                <a:stretch>
                  <a:fillRect l="-197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F72EB5-87F3-B69D-F528-5E8E6ECEE07E}"/>
                  </a:ext>
                </a:extLst>
              </p:cNvPr>
              <p:cNvSpPr txBox="1"/>
              <p:nvPr/>
            </p:nvSpPr>
            <p:spPr bwMode="auto">
              <a:xfrm>
                <a:off x="718266" y="5977321"/>
                <a:ext cx="6290792" cy="59099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F72EB5-87F3-B69D-F528-5E8E6ECEE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266" y="5977321"/>
                <a:ext cx="6290792" cy="590996"/>
              </a:xfrm>
              <a:prstGeom prst="rect">
                <a:avLst/>
              </a:prstGeom>
              <a:blipFill>
                <a:blip r:embed="rId16"/>
                <a:stretch>
                  <a:fillRect t="-2128"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3CAA1F-3952-4EA4-F997-64A0C61CF5BD}"/>
                  </a:ext>
                </a:extLst>
              </p:cNvPr>
              <p:cNvSpPr txBox="1"/>
              <p:nvPr/>
            </p:nvSpPr>
            <p:spPr bwMode="auto">
              <a:xfrm>
                <a:off x="507590" y="117986"/>
                <a:ext cx="85324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考慮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極座標的變化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d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所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空間位移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組成的長方體小體積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>
                    <a:cs typeface="Times New Roman" pitchFamily="18" charset="0"/>
                  </a:rPr>
                  <a:t>邊長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3CAA1F-3952-4EA4-F997-64A0C61CF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590" y="117986"/>
                <a:ext cx="8532462" cy="369332"/>
              </a:xfrm>
              <a:prstGeom prst="rect">
                <a:avLst/>
              </a:prstGeom>
              <a:blipFill>
                <a:blip r:embed="rId17"/>
                <a:stretch>
                  <a:fillRect l="-4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503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20" grpId="0"/>
      <p:bldP spid="21" grpId="0" animBg="1"/>
      <p:bldP spid="22" grpId="0" animBg="1"/>
      <p:bldP spid="23" grpId="0" animBg="1"/>
      <p:bldP spid="24" grpId="0" animBg="1"/>
      <p:bldP spid="26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9F4DFD34-9F39-A898-78A0-E329A3DD561C}"/>
                  </a:ext>
                </a:extLst>
              </p:cNvPr>
              <p:cNvSpPr txBox="1"/>
              <p:nvPr/>
            </p:nvSpPr>
            <p:spPr bwMode="auto">
              <a:xfrm>
                <a:off x="971600" y="5013176"/>
                <a:ext cx="6281400" cy="6948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9F4DFD34-9F39-A898-78A0-E329A3DD5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5013176"/>
                <a:ext cx="6281400" cy="694806"/>
              </a:xfrm>
              <a:prstGeom prst="rect">
                <a:avLst/>
              </a:prstGeom>
              <a:blipFill>
                <a:blip r:embed="rId2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0CDF60A-7414-852F-40C7-BDB37D726932}"/>
              </a:ext>
            </a:extLst>
          </p:cNvPr>
          <p:cNvSpPr txBox="1"/>
          <p:nvPr/>
        </p:nvSpPr>
        <p:spPr bwMode="auto">
          <a:xfrm>
            <a:off x="971600" y="3540821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極座標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2B1BD-48D1-0029-6431-CF127A49FCC3}"/>
              </a:ext>
            </a:extLst>
          </p:cNvPr>
          <p:cNvSpPr txBox="1"/>
          <p:nvPr/>
        </p:nvSpPr>
        <p:spPr bwMode="auto">
          <a:xfrm>
            <a:off x="963340" y="2082570"/>
            <a:ext cx="3395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代入梯度就可以得到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C0D78C-7D67-ED9F-CE51-A11FE320FD41}"/>
                  </a:ext>
                </a:extLst>
              </p:cNvPr>
              <p:cNvSpPr txBox="1"/>
              <p:nvPr/>
            </p:nvSpPr>
            <p:spPr bwMode="auto">
              <a:xfrm>
                <a:off x="971600" y="1268269"/>
                <a:ext cx="6290792" cy="59099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C0D78C-7D67-ED9F-CE51-A11FE320F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268269"/>
                <a:ext cx="6290792" cy="590996"/>
              </a:xfrm>
              <a:prstGeom prst="rect">
                <a:avLst/>
              </a:prstGeom>
              <a:blipFill>
                <a:blip r:embed="rId3"/>
                <a:stretch>
                  <a:fillRect t="-2083" b="-104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5B5441-325F-6ABE-16B8-7161AF40DC58}"/>
                  </a:ext>
                </a:extLst>
              </p:cNvPr>
              <p:cNvSpPr txBox="1"/>
              <p:nvPr/>
            </p:nvSpPr>
            <p:spPr bwMode="auto">
              <a:xfrm>
                <a:off x="4298280" y="1980522"/>
                <a:ext cx="2922403" cy="5734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5B5441-325F-6ABE-16B8-7161AF40D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98280" y="1980522"/>
                <a:ext cx="2922403" cy="573427"/>
              </a:xfrm>
              <a:prstGeom prst="rect">
                <a:avLst/>
              </a:prstGeom>
              <a:blipFill>
                <a:blip r:embed="rId4"/>
                <a:stretch>
                  <a:fillRect l="-1299" t="-4348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A37D62-F44E-3A25-2156-D3F3BDEFF008}"/>
                  </a:ext>
                </a:extLst>
              </p:cNvPr>
              <p:cNvSpPr txBox="1"/>
              <p:nvPr/>
            </p:nvSpPr>
            <p:spPr bwMode="auto">
              <a:xfrm>
                <a:off x="968129" y="2709648"/>
                <a:ext cx="7760134" cy="5734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𝜕𝜓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𝜕𝜓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𝜕𝜓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A37D62-F44E-3A25-2156-D3F3BDEFF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129" y="2709648"/>
                <a:ext cx="7760134" cy="573427"/>
              </a:xfrm>
              <a:prstGeom prst="rect">
                <a:avLst/>
              </a:prstGeom>
              <a:blipFill>
                <a:blip r:embed="rId5"/>
                <a:stretch>
                  <a:fillRect t="-4348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BA08BA-ECB7-7DE0-3836-3304FE50DF64}"/>
                  </a:ext>
                </a:extLst>
              </p:cNvPr>
              <p:cNvSpPr txBox="1"/>
              <p:nvPr/>
            </p:nvSpPr>
            <p:spPr bwMode="auto">
              <a:xfrm>
                <a:off x="3151740" y="3524571"/>
                <a:ext cx="105826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BA08BA-ECB7-7DE0-3836-3304FE50D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51740" y="3524571"/>
                <a:ext cx="105826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123B9D-8D8F-64A1-97D9-9849728210C8}"/>
                  </a:ext>
                </a:extLst>
              </p:cNvPr>
              <p:cNvSpPr txBox="1"/>
              <p:nvPr/>
            </p:nvSpPr>
            <p:spPr bwMode="auto">
              <a:xfrm>
                <a:off x="4389652" y="3528867"/>
                <a:ext cx="1454616" cy="39408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123B9D-8D8F-64A1-97D9-984972821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9652" y="3528867"/>
                <a:ext cx="1454616" cy="394082"/>
              </a:xfrm>
              <a:prstGeom prst="rect">
                <a:avLst/>
              </a:prstGeom>
              <a:blipFill>
                <a:blip r:embed="rId7"/>
                <a:stretch>
                  <a:fillRect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D28D4A-D4EF-3307-6BDB-425AA1702201}"/>
                  </a:ext>
                </a:extLst>
              </p:cNvPr>
              <p:cNvSpPr txBox="1"/>
              <p:nvPr/>
            </p:nvSpPr>
            <p:spPr bwMode="auto">
              <a:xfrm>
                <a:off x="1986567" y="3525645"/>
                <a:ext cx="105826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D28D4A-D4EF-3307-6BDB-425AA1702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6567" y="3525645"/>
                <a:ext cx="105826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E040EA-0335-BFA7-9F44-501BC35318EC}"/>
                  </a:ext>
                </a:extLst>
              </p:cNvPr>
              <p:cNvSpPr txBox="1"/>
              <p:nvPr/>
            </p:nvSpPr>
            <p:spPr bwMode="auto">
              <a:xfrm>
                <a:off x="963340" y="4124556"/>
                <a:ext cx="7760134" cy="5734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𝜕𝜓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𝜕𝜃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𝜕𝜓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𝜕𝜃</m:t>
                                  </m:r>
                                </m:den>
                              </m:f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𝜙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𝜕𝜓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𝜙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E040EA-0335-BFA7-9F44-501BC3531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3340" y="4124556"/>
                <a:ext cx="7760134" cy="573427"/>
              </a:xfrm>
              <a:prstGeom prst="rect">
                <a:avLst/>
              </a:prstGeom>
              <a:blipFill>
                <a:blip r:embed="rId9"/>
                <a:stretch>
                  <a:fillRect t="-2128" b="-170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577A50C-991D-ADE2-E626-8197B13CFCF6}"/>
              </a:ext>
            </a:extLst>
          </p:cNvPr>
          <p:cNvCxnSpPr/>
          <p:nvPr/>
        </p:nvCxnSpPr>
        <p:spPr>
          <a:xfrm flipH="1" flipV="1">
            <a:off x="3347864" y="1700808"/>
            <a:ext cx="1872208" cy="2797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D936B74-60AC-E9E7-CE07-79EA65115275}"/>
              </a:ext>
            </a:extLst>
          </p:cNvPr>
          <p:cNvCxnSpPr>
            <a:cxnSpLocks/>
          </p:cNvCxnSpPr>
          <p:nvPr/>
        </p:nvCxnSpPr>
        <p:spPr>
          <a:xfrm flipH="1" flipV="1">
            <a:off x="4823377" y="1698418"/>
            <a:ext cx="1188783" cy="3165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59DEB6-CD7B-6CAA-4073-151D9A50DCF9}"/>
              </a:ext>
            </a:extLst>
          </p:cNvPr>
          <p:cNvCxnSpPr>
            <a:cxnSpLocks/>
          </p:cNvCxnSpPr>
          <p:nvPr/>
        </p:nvCxnSpPr>
        <p:spPr>
          <a:xfrm flipH="1" flipV="1">
            <a:off x="6350074" y="1708424"/>
            <a:ext cx="372258" cy="3065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7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972A8-0DCE-1FCF-EB73-0BB86E446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9FF58913-4941-A131-9478-F0C5661B9346}"/>
                  </a:ext>
                </a:extLst>
              </p:cNvPr>
              <p:cNvSpPr txBox="1"/>
              <p:nvPr/>
            </p:nvSpPr>
            <p:spPr bwMode="auto">
              <a:xfrm>
                <a:off x="1187624" y="1100055"/>
                <a:ext cx="5972019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9FF58913-4941-A131-9478-F0C5661B9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100055"/>
                <a:ext cx="5972019" cy="694806"/>
              </a:xfrm>
              <a:prstGeom prst="rect">
                <a:avLst/>
              </a:prstGeom>
              <a:blipFill>
                <a:blip r:embed="rId2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BF4D939-A143-9DB2-9D5F-25EF027244E5}"/>
              </a:ext>
            </a:extLst>
          </p:cNvPr>
          <p:cNvSpPr txBox="1"/>
          <p:nvPr/>
        </p:nvSpPr>
        <p:spPr bwMode="auto">
          <a:xfrm>
            <a:off x="1240536" y="1876182"/>
            <a:ext cx="5819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這看起來很複雜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，但第二項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加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第三項就是角動量大小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A2C28F-002C-35A0-E3C9-7357314E1645}"/>
              </a:ext>
            </a:extLst>
          </p:cNvPr>
          <p:cNvSpPr/>
          <p:nvPr/>
        </p:nvSpPr>
        <p:spPr>
          <a:xfrm>
            <a:off x="3400776" y="1110028"/>
            <a:ext cx="3936152" cy="6948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C9E1D73F-8A3C-B70A-75B0-85DCF3440C8E}"/>
                  </a:ext>
                </a:extLst>
              </p:cNvPr>
              <p:cNvSpPr txBox="1"/>
              <p:nvPr/>
            </p:nvSpPr>
            <p:spPr bwMode="auto">
              <a:xfrm>
                <a:off x="1207785" y="2355126"/>
                <a:ext cx="2509982" cy="68800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C9E1D73F-8A3C-B70A-75B0-85DCF3440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7785" y="2355126"/>
                <a:ext cx="2509982" cy="688009"/>
              </a:xfrm>
              <a:prstGeom prst="rect">
                <a:avLst/>
              </a:prstGeom>
              <a:blipFill>
                <a:blip r:embed="rId3"/>
                <a:stretch>
                  <a:fillRect t="-1818" b="-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0">
            <a:extLst>
              <a:ext uri="{FF2B5EF4-FFF2-40B4-BE49-F238E27FC236}">
                <a16:creationId xmlns:a16="http://schemas.microsoft.com/office/drawing/2014/main" id="{EC75E7BB-B606-54A0-9DB4-47EF33D7B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785" y="587203"/>
            <a:ext cx="5112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可以寫成</a:t>
            </a:r>
            <a:r>
              <a:rPr lang="zh-TW" altLang="en-US" dirty="0">
                <a:latin typeface="Times New Roman" panose="02020603050405020304" pitchFamily="18" charset="0"/>
              </a:rPr>
              <a:t>極座標兩次微分，沒有交差項。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0B004896-BB3B-9AD3-9CCE-671DA5DBB191}"/>
                  </a:ext>
                </a:extLst>
              </p:cNvPr>
              <p:cNvSpPr txBox="1"/>
              <p:nvPr/>
            </p:nvSpPr>
            <p:spPr bwMode="auto">
              <a:xfrm>
                <a:off x="1211831" y="3512354"/>
                <a:ext cx="329327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0B004896-BB3B-9AD3-9CCE-671DA5DBB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1831" y="3512354"/>
                <a:ext cx="3293272" cy="7173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3759822-588F-E316-CBEB-9801801FBDC1}"/>
              </a:ext>
            </a:extLst>
          </p:cNvPr>
          <p:cNvSpPr txBox="1"/>
          <p:nvPr/>
        </p:nvSpPr>
        <p:spPr bwMode="auto">
          <a:xfrm>
            <a:off x="1187624" y="3123228"/>
            <a:ext cx="4517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Time-Independent Schrodinger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9C1CA7DC-672E-D64D-227D-9D9B0D46EF36}"/>
                  </a:ext>
                </a:extLst>
              </p:cNvPr>
              <p:cNvSpPr txBox="1"/>
              <p:nvPr/>
            </p:nvSpPr>
            <p:spPr bwMode="auto">
              <a:xfrm>
                <a:off x="96428" y="4772988"/>
                <a:ext cx="8892479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𝜕𝜃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9C1CA7DC-672E-D64D-227D-9D9B0D46E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428" y="4772988"/>
                <a:ext cx="8892479" cy="717312"/>
              </a:xfrm>
              <a:prstGeom prst="rect">
                <a:avLst/>
              </a:prstGeom>
              <a:blipFill>
                <a:blip r:embed="rId5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83DC89B7-ADB3-9368-EF87-8EE38EDCDA49}"/>
                  </a:ext>
                </a:extLst>
              </p:cNvPr>
              <p:cNvSpPr txBox="1"/>
              <p:nvPr/>
            </p:nvSpPr>
            <p:spPr bwMode="auto">
              <a:xfrm>
                <a:off x="1242084" y="5976241"/>
                <a:ext cx="330058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83DC89B7-ADB3-9368-EF87-8EE38EDCD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2084" y="5976241"/>
                <a:ext cx="3300584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7FDE04D-F76D-E1B0-E13E-C3B54C24C6EF}"/>
              </a:ext>
            </a:extLst>
          </p:cNvPr>
          <p:cNvSpPr txBox="1"/>
          <p:nvPr/>
        </p:nvSpPr>
        <p:spPr bwMode="auto">
          <a:xfrm>
            <a:off x="1187624" y="5495182"/>
            <a:ext cx="3495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Separation of variables: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CDEFDA-817F-A708-D12A-282B121742DC}"/>
              </a:ext>
            </a:extLst>
          </p:cNvPr>
          <p:cNvSpPr txBox="1"/>
          <p:nvPr/>
        </p:nvSpPr>
        <p:spPr>
          <a:xfrm>
            <a:off x="1187624" y="4299336"/>
            <a:ext cx="774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若去掉位能項，同樣的式子也適用於古典波方程式的Helmholtz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Equation！</a:t>
            </a:r>
          </a:p>
        </p:txBody>
      </p:sp>
    </p:spTree>
    <p:extLst>
      <p:ext uri="{BB962C8B-B14F-4D97-AF65-F5344CB8AC3E}">
        <p14:creationId xmlns:p14="http://schemas.microsoft.com/office/powerpoint/2010/main" val="20158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4" grpId="0" animBg="1"/>
      <p:bldP spid="5" grpId="0"/>
      <p:bldP spid="6" grpId="0" animBg="1"/>
      <p:bldP spid="8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A4502620-EC52-1625-47FB-4DA43F2EF1B4}"/>
                  </a:ext>
                </a:extLst>
              </p:cNvPr>
              <p:cNvSpPr txBox="1"/>
              <p:nvPr/>
            </p:nvSpPr>
            <p:spPr bwMode="auto">
              <a:xfrm>
                <a:off x="187424" y="1196752"/>
                <a:ext cx="8892479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𝜕𝜃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A4502620-EC52-1625-47FB-4DA43F2EF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424" y="1196752"/>
                <a:ext cx="8892479" cy="717312"/>
              </a:xfrm>
              <a:prstGeom prst="rect">
                <a:avLst/>
              </a:prstGeom>
              <a:blipFill>
                <a:blip r:embed="rId2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BF90B2D5-AE58-DCE7-714A-CB118D14E7E6}"/>
                  </a:ext>
                </a:extLst>
              </p:cNvPr>
              <p:cNvSpPr txBox="1"/>
              <p:nvPr/>
            </p:nvSpPr>
            <p:spPr bwMode="auto">
              <a:xfrm>
                <a:off x="3188605" y="2279033"/>
                <a:ext cx="299418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BF90B2D5-AE58-DCE7-714A-CB118D14E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8605" y="2279033"/>
                <a:ext cx="299418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own Arrow 4">
            <a:extLst>
              <a:ext uri="{FF2B5EF4-FFF2-40B4-BE49-F238E27FC236}">
                <a16:creationId xmlns:a16="http://schemas.microsoft.com/office/drawing/2014/main" id="{3C83EDB2-6D76-E4EF-3BC1-BB4EA11032A2}"/>
              </a:ext>
            </a:extLst>
          </p:cNvPr>
          <p:cNvSpPr/>
          <p:nvPr/>
        </p:nvSpPr>
        <p:spPr>
          <a:xfrm>
            <a:off x="2196835" y="2082449"/>
            <a:ext cx="288032" cy="86409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52D3B4F5-6432-FE01-637B-B16851BF6582}"/>
                  </a:ext>
                </a:extLst>
              </p:cNvPr>
              <p:cNvSpPr txBox="1"/>
              <p:nvPr/>
            </p:nvSpPr>
            <p:spPr bwMode="auto">
              <a:xfrm>
                <a:off x="4790086" y="3875746"/>
                <a:ext cx="3893374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52D3B4F5-6432-FE01-637B-B16851BF6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0086" y="3875746"/>
                <a:ext cx="3893374" cy="694806"/>
              </a:xfrm>
              <a:prstGeom prst="rect">
                <a:avLst/>
              </a:prstGeom>
              <a:blipFill>
                <a:blip r:embed="rId5"/>
                <a:stretch>
                  <a:fillRect b="-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47E8AF6E-9D8E-54E5-7E64-CCB97C9504E1}"/>
                  </a:ext>
                </a:extLst>
              </p:cNvPr>
              <p:cNvSpPr txBox="1"/>
              <p:nvPr/>
            </p:nvSpPr>
            <p:spPr bwMode="auto">
              <a:xfrm>
                <a:off x="6300788" y="4895741"/>
                <a:ext cx="245156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Φ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47E8AF6E-9D8E-54E5-7E64-CCB97C950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0788" y="4895741"/>
                <a:ext cx="2451569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wn Arrow 7">
            <a:extLst>
              <a:ext uri="{FF2B5EF4-FFF2-40B4-BE49-F238E27FC236}">
                <a16:creationId xmlns:a16="http://schemas.microsoft.com/office/drawing/2014/main" id="{8B787968-CD01-0702-B763-FC30D49D803F}"/>
              </a:ext>
            </a:extLst>
          </p:cNvPr>
          <p:cNvSpPr/>
          <p:nvPr/>
        </p:nvSpPr>
        <p:spPr>
          <a:xfrm>
            <a:off x="6012756" y="4648359"/>
            <a:ext cx="288032" cy="86409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EAA3D183-EAC9-E361-FCB5-242FB84E6BCC}"/>
                  </a:ext>
                </a:extLst>
              </p:cNvPr>
              <p:cNvSpPr txBox="1"/>
              <p:nvPr/>
            </p:nvSpPr>
            <p:spPr bwMode="auto">
              <a:xfrm>
                <a:off x="0" y="3096421"/>
                <a:ext cx="4932040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𝑑𝑅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EAA3D183-EAC9-E361-FCB5-242FB84E6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096421"/>
                <a:ext cx="4932040" cy="7173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own Arrow 9">
            <a:extLst>
              <a:ext uri="{FF2B5EF4-FFF2-40B4-BE49-F238E27FC236}">
                <a16:creationId xmlns:a16="http://schemas.microsoft.com/office/drawing/2014/main" id="{D29B178F-A3F4-5A88-FEFE-8CEB94E1D646}"/>
              </a:ext>
            </a:extLst>
          </p:cNvPr>
          <p:cNvSpPr/>
          <p:nvPr/>
        </p:nvSpPr>
        <p:spPr>
          <a:xfrm>
            <a:off x="6576461" y="2067508"/>
            <a:ext cx="288032" cy="15435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A6857125-6032-DBCF-0B1D-36B0AD02ED53}"/>
              </a:ext>
            </a:extLst>
          </p:cNvPr>
          <p:cNvSpPr/>
          <p:nvPr/>
        </p:nvSpPr>
        <p:spPr>
          <a:xfrm>
            <a:off x="4932040" y="4648359"/>
            <a:ext cx="288032" cy="86409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A8DE128-8B3D-B120-9B27-8C1F08E39995}"/>
                  </a:ext>
                </a:extLst>
              </p:cNvPr>
              <p:cNvSpPr txBox="1"/>
              <p:nvPr/>
            </p:nvSpPr>
            <p:spPr bwMode="auto">
              <a:xfrm>
                <a:off x="6062452" y="5611357"/>
                <a:ext cx="1670586" cy="6948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A8DE128-8B3D-B120-9B27-8C1F08E39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2452" y="5611357"/>
                <a:ext cx="1670586" cy="694806"/>
              </a:xfrm>
              <a:prstGeom prst="rect">
                <a:avLst/>
              </a:prstGeom>
              <a:blipFill>
                <a:blip r:embed="rId8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7E5E694F-BCC9-EA2A-73DA-1490984FAF20}"/>
                  </a:ext>
                </a:extLst>
              </p:cNvPr>
              <p:cNvSpPr txBox="1"/>
              <p:nvPr/>
            </p:nvSpPr>
            <p:spPr bwMode="auto">
              <a:xfrm>
                <a:off x="971600" y="5651668"/>
                <a:ext cx="4403984" cy="64248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𝑑𝑃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7E5E694F-BCC9-EA2A-73DA-1490984FA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5651668"/>
                <a:ext cx="4403984" cy="642484"/>
              </a:xfrm>
              <a:prstGeom prst="rect">
                <a:avLst/>
              </a:prstGeom>
              <a:blipFill>
                <a:blip r:embed="rId9"/>
                <a:stretch>
                  <a:fillRect b="-1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C85DD13-14CF-BCC5-6158-4FEC1A997AA8}"/>
              </a:ext>
            </a:extLst>
          </p:cNvPr>
          <p:cNvSpPr txBox="1"/>
          <p:nvPr/>
        </p:nvSpPr>
        <p:spPr bwMode="auto">
          <a:xfrm>
            <a:off x="2824421" y="580038"/>
            <a:ext cx="3495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Two steps of separation variables</a:t>
            </a:r>
          </a:p>
        </p:txBody>
      </p:sp>
    </p:spTree>
    <p:extLst>
      <p:ext uri="{BB962C8B-B14F-4D97-AF65-F5344CB8AC3E}">
        <p14:creationId xmlns:p14="http://schemas.microsoft.com/office/powerpoint/2010/main" val="135760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56" name="Text Box 10"/>
              <p:cNvSpPr txBox="1">
                <a:spLocks noChangeArrowheads="1"/>
              </p:cNvSpPr>
              <p:nvPr/>
            </p:nvSpPr>
            <p:spPr bwMode="auto">
              <a:xfrm>
                <a:off x="712393" y="1794118"/>
                <a:ext cx="60905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panose="02020603050405020304" pitchFamily="18" charset="0"/>
                  </a:rPr>
                  <a:t>對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與對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的微分是分開的，並沒有交叉項。</a:t>
                </a:r>
              </a:p>
            </p:txBody>
          </p:sp>
        </mc:Choice>
        <mc:Fallback xmlns="">
          <p:sp>
            <p:nvSpPr>
              <p:cNvPr id="2056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393" y="1794118"/>
                <a:ext cx="6090530" cy="369332"/>
              </a:xfrm>
              <a:prstGeom prst="rect">
                <a:avLst/>
              </a:prstGeom>
              <a:blipFill>
                <a:blip r:embed="rId2"/>
                <a:stretch>
                  <a:fillRect l="-104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9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01" y="459119"/>
            <a:ext cx="1520886" cy="182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740082" y="2638965"/>
                <a:ext cx="299418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0082" y="2638965"/>
                <a:ext cx="299418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2F56CFD9-FF50-8B43-A9C8-640A722EEE21}"/>
                  </a:ext>
                </a:extLst>
              </p:cNvPr>
              <p:cNvSpPr txBox="1"/>
              <p:nvPr/>
            </p:nvSpPr>
            <p:spPr bwMode="auto">
              <a:xfrm>
                <a:off x="758413" y="1059697"/>
                <a:ext cx="5613787" cy="6249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2F56CFD9-FF50-8B43-A9C8-640A722EE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413" y="1059697"/>
                <a:ext cx="5613787" cy="624915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150209B-0042-FD1F-83E7-D3992C7C09AE}"/>
                  </a:ext>
                </a:extLst>
              </p:cNvPr>
              <p:cNvSpPr txBox="1"/>
              <p:nvPr/>
            </p:nvSpPr>
            <p:spPr bwMode="auto">
              <a:xfrm>
                <a:off x="712393" y="3536491"/>
                <a:ext cx="5278740" cy="62491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𝑌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𝑅𝑌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150209B-0042-FD1F-83E7-D3992C7C0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393" y="3536491"/>
                <a:ext cx="5278740" cy="624915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AE563C-690F-BD5E-C155-976EE3247E37}"/>
                  </a:ext>
                </a:extLst>
              </p:cNvPr>
              <p:cNvSpPr txBox="1"/>
              <p:nvPr/>
            </p:nvSpPr>
            <p:spPr bwMode="auto">
              <a:xfrm>
                <a:off x="673352" y="4290061"/>
                <a:ext cx="72830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除以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𝑅𝑌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，第二項與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移到右邊，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其餘只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有關，移到左邊</a:t>
                </a:r>
                <a:r>
                  <a:rPr lang="en-TW" dirty="0">
                    <a:latin typeface="Times New Roman" panose="02020603050405020304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AE563C-690F-BD5E-C155-976EE3247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352" y="4290061"/>
                <a:ext cx="7283024" cy="369332"/>
              </a:xfrm>
              <a:prstGeom prst="rect">
                <a:avLst/>
              </a:prstGeom>
              <a:blipFill>
                <a:blip r:embed="rId7"/>
                <a:stretch>
                  <a:fillRect l="-69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832B8C-C52B-5A32-AF1F-A56E48D08A52}"/>
                  </a:ext>
                </a:extLst>
              </p:cNvPr>
              <p:cNvSpPr txBox="1"/>
              <p:nvPr/>
            </p:nvSpPr>
            <p:spPr bwMode="auto">
              <a:xfrm>
                <a:off x="651379" y="3059291"/>
                <a:ext cx="79788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要得到</a:t>
                </a:r>
                <a:r>
                  <a:rPr lang="en-US" altLang="zh-TW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個別滿足的方程式，將上式代入定態方程式：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832B8C-C52B-5A32-AF1F-A56E48D08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379" y="3059291"/>
                <a:ext cx="7978804" cy="369332"/>
              </a:xfrm>
              <a:prstGeom prst="rect">
                <a:avLst/>
              </a:prstGeom>
              <a:blipFill>
                <a:blip r:embed="rId8"/>
                <a:stretch>
                  <a:fillRect l="-63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2FC17D-3ED7-F876-FDB8-57E2B97C15C6}"/>
                  </a:ext>
                </a:extLst>
              </p:cNvPr>
              <p:cNvSpPr txBox="1"/>
              <p:nvPr/>
            </p:nvSpPr>
            <p:spPr bwMode="auto">
              <a:xfrm>
                <a:off x="693000" y="5613637"/>
                <a:ext cx="82027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現在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右邊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只與</m:t>
                    </m:r>
                    <m:r>
                      <a:rPr lang="zh-TW" altLang="el-GR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有關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無關，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左邊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只與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有關，因此兩邊都只能是常數</a:t>
                </a:r>
                <a:r>
                  <a:rPr lang="en-TW">
                    <a:latin typeface="Times New Roman" panose="02020603050405020304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2FC17D-3ED7-F876-FDB8-57E2B97C1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000" y="5613637"/>
                <a:ext cx="8202785" cy="369332"/>
              </a:xfrm>
              <a:prstGeom prst="rect">
                <a:avLst/>
              </a:prstGeom>
              <a:blipFill>
                <a:blip r:embed="rId9"/>
                <a:stretch>
                  <a:fillRect l="-618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10">
            <a:extLst>
              <a:ext uri="{FF2B5EF4-FFF2-40B4-BE49-F238E27FC236}">
                <a16:creationId xmlns:a16="http://schemas.microsoft.com/office/drawing/2014/main" id="{C637E945-D358-AF9A-B4D5-D75CB33CC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000" y="579939"/>
            <a:ext cx="49591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定態波函數的與時間無關薛定格方程式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DB4178AC-F097-B931-23F6-C4A279104A0F}"/>
                  </a:ext>
                </a:extLst>
              </p:cNvPr>
              <p:cNvSpPr txBox="1"/>
              <p:nvPr/>
            </p:nvSpPr>
            <p:spPr bwMode="auto">
              <a:xfrm>
                <a:off x="727866" y="4806148"/>
                <a:ext cx="5904656" cy="7146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DB4178AC-F097-B931-23F6-C4A279104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866" y="4806148"/>
                <a:ext cx="5904656" cy="7146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A0AC70-7604-B9A5-66C6-D5684A5DBD92}"/>
                  </a:ext>
                </a:extLst>
              </p:cNvPr>
              <p:cNvSpPr txBox="1"/>
              <p:nvPr/>
            </p:nvSpPr>
            <p:spPr bwMode="auto">
              <a:xfrm>
                <a:off x="686372" y="2214444"/>
                <a:ext cx="66219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我們預期一個解可以分解為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的函數與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的函數的乘積：</a:t>
                </a:r>
                <a:endParaRPr lang="en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A0AC70-7604-B9A5-66C6-D5684A5DB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6372" y="2214444"/>
                <a:ext cx="6621931" cy="369332"/>
              </a:xfrm>
              <a:prstGeom prst="rect">
                <a:avLst/>
              </a:prstGeom>
              <a:blipFill>
                <a:blip r:embed="rId11"/>
                <a:stretch>
                  <a:fillRect l="-9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64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14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52EA242F-F07C-9575-D0BC-E574148480EC}"/>
                  </a:ext>
                </a:extLst>
              </p:cNvPr>
              <p:cNvSpPr txBox="1"/>
              <p:nvPr/>
            </p:nvSpPr>
            <p:spPr bwMode="auto">
              <a:xfrm>
                <a:off x="590851" y="725480"/>
                <a:ext cx="2007728" cy="6109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52EA242F-F07C-9575-D0BC-E57414848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851" y="725480"/>
                <a:ext cx="2007728" cy="610936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037E14-85DD-EA2E-F525-444E0412B514}"/>
                  </a:ext>
                </a:extLst>
              </p:cNvPr>
              <p:cNvSpPr txBox="1"/>
              <p:nvPr/>
            </p:nvSpPr>
            <p:spPr bwMode="auto">
              <a:xfrm>
                <a:off x="546082" y="298191"/>
                <a:ext cx="20162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右邊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等於常數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TW">
                    <a:latin typeface="Times New Roman" panose="02020603050405020304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037E14-85DD-EA2E-F525-444E0412B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082" y="298191"/>
                <a:ext cx="2016224" cy="369332"/>
              </a:xfrm>
              <a:prstGeom prst="rect">
                <a:avLst/>
              </a:prstGeom>
              <a:blipFill>
                <a:blip r:embed="rId3"/>
                <a:stretch>
                  <a:fillRect l="-12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34D9DD88-1EF2-41B2-ABF0-05A3E8EBCDA6}"/>
                  </a:ext>
                </a:extLst>
              </p:cNvPr>
              <p:cNvSpPr txBox="1"/>
              <p:nvPr/>
            </p:nvSpPr>
            <p:spPr bwMode="auto">
              <a:xfrm>
                <a:off x="2850338" y="846282"/>
                <a:ext cx="2399308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34D9DD88-1EF2-41B2-ABF0-05A3E8EBC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0338" y="846282"/>
                <a:ext cx="2399308" cy="376770"/>
              </a:xfrm>
              <a:prstGeom prst="rect">
                <a:avLst/>
              </a:prstGeom>
              <a:blipFill>
                <a:blip r:embed="rId4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16CE8B74-EA9E-5D1F-F6CE-AC97E590E149}"/>
                  </a:ext>
                </a:extLst>
              </p:cNvPr>
              <p:cNvSpPr txBox="1"/>
              <p:nvPr/>
            </p:nvSpPr>
            <p:spPr bwMode="auto">
              <a:xfrm>
                <a:off x="583752" y="1445989"/>
                <a:ext cx="4066498" cy="6948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16CE8B74-EA9E-5D1F-F6CE-AC97E590E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752" y="1445989"/>
                <a:ext cx="4066498" cy="694806"/>
              </a:xfrm>
              <a:prstGeom prst="rect">
                <a:avLst/>
              </a:prstGeom>
              <a:blipFill>
                <a:blip r:embed="rId5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FC82F2-0F34-141D-0D9F-79B18F673DC0}"/>
                  </a:ext>
                </a:extLst>
              </p:cNvPr>
              <p:cNvSpPr txBox="1"/>
              <p:nvPr/>
            </p:nvSpPr>
            <p:spPr bwMode="auto">
              <a:xfrm>
                <a:off x="4693533" y="1439248"/>
                <a:ext cx="3744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注意，位能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未出現於此方程式。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FC82F2-0F34-141D-0D9F-79B18F673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93533" y="1439248"/>
                <a:ext cx="3744416" cy="369332"/>
              </a:xfrm>
              <a:prstGeom prst="rect">
                <a:avLst/>
              </a:prstGeom>
              <a:blipFill>
                <a:blip r:embed="rId6"/>
                <a:stretch>
                  <a:fillRect l="-135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AE6A66D9-DF69-D149-B39B-D84735CCED74}"/>
                  </a:ext>
                </a:extLst>
              </p:cNvPr>
              <p:cNvSpPr txBox="1"/>
              <p:nvPr/>
            </p:nvSpPr>
            <p:spPr bwMode="auto">
              <a:xfrm>
                <a:off x="583752" y="2369454"/>
                <a:ext cx="245156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Φ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AE6A66D9-DF69-D149-B39B-D84735CCE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752" y="2369454"/>
                <a:ext cx="2451569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19B2ECDB-731E-00BB-AA1E-37B984CA7B9D}"/>
                  </a:ext>
                </a:extLst>
              </p:cNvPr>
              <p:cNvSpPr txBox="1"/>
              <p:nvPr/>
            </p:nvSpPr>
            <p:spPr bwMode="auto">
              <a:xfrm>
                <a:off x="531275" y="2967445"/>
                <a:ext cx="4335482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zh-TW" altLang="el-GR" i="1"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e>
                          </m:d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zh-TW" altLang="el-GR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Φ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19B2ECDB-731E-00BB-AA1E-37B984CA7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275" y="2967445"/>
                <a:ext cx="4335482" cy="694806"/>
              </a:xfrm>
              <a:prstGeom prst="rect">
                <a:avLst/>
              </a:prstGeom>
              <a:blipFill>
                <a:blip r:embed="rId8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93C7697C-2A2D-B1BE-1C12-4B28A09099C0}"/>
                  </a:ext>
                </a:extLst>
              </p:cNvPr>
              <p:cNvSpPr txBox="1"/>
              <p:nvPr/>
            </p:nvSpPr>
            <p:spPr bwMode="auto">
              <a:xfrm>
                <a:off x="551468" y="4274730"/>
                <a:ext cx="4174540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zh-TW" altLang="en-US" i="1">
                          <a:latin typeface="Cambria Math"/>
                        </a:rPr>
                        <m:t>𝜃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93C7697C-2A2D-B1BE-1C12-4B28A0909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468" y="4274730"/>
                <a:ext cx="4174540" cy="694806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A99226-0A15-3182-3E02-DDF6F4914BBC}"/>
                  </a:ext>
                </a:extLst>
              </p:cNvPr>
              <p:cNvSpPr txBox="1"/>
              <p:nvPr/>
            </p:nvSpPr>
            <p:spPr bwMode="auto">
              <a:xfrm>
                <a:off x="531275" y="3715857"/>
                <a:ext cx="4642752" cy="505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Divided the whole equation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l-GR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zh-TW" altLang="el-GR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  <m:r>
                          <a:rPr lang="el-GR" altLang="zh-TW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latin typeface="Cambria Math"/>
                            <a:ea typeface="Cambria Math"/>
                          </a:rPr>
                          <m:t>Φ</m:t>
                        </m:r>
                        <m:d>
                          <m:dPr>
                            <m:ctrlPr>
                              <a:rPr lang="el-GR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zh-TW" altLang="el-GR" i="1">
                                <a:latin typeface="Cambria Math"/>
                                <a:ea typeface="Cambria Math"/>
                              </a:rPr>
                              <m:t>𝜙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altLang="zh-TW">
                                <a:latin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zh-TW" altLang="en-US" i="1">
                            <a:latin typeface="Cambria Math"/>
                          </a:rPr>
                          <m:t>𝜃</m:t>
                        </m:r>
                      </m:den>
                    </m:f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A99226-0A15-3182-3E02-DDF6F4914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275" y="3715857"/>
                <a:ext cx="4642752" cy="505267"/>
              </a:xfrm>
              <a:prstGeom prst="rect">
                <a:avLst/>
              </a:prstGeom>
              <a:blipFill>
                <a:blip r:embed="rId10"/>
                <a:stretch>
                  <a:fillRect l="-1090" b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9011A2-5DED-BC67-388D-F58E2C63639B}"/>
                  </a:ext>
                </a:extLst>
              </p:cNvPr>
              <p:cNvSpPr txBox="1"/>
              <p:nvPr/>
            </p:nvSpPr>
            <p:spPr bwMode="auto">
              <a:xfrm>
                <a:off x="564482" y="5085184"/>
                <a:ext cx="85699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The left-hand side depends on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𝜃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while the right on </a:t>
                </a:r>
                <a14:m>
                  <m:oMath xmlns:m="http://schemas.openxmlformats.org/officeDocument/2006/math">
                    <m:r>
                      <a:rPr lang="zh-TW" altLang="el-GR" i="1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only. It could only be a constant.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9011A2-5DED-BC67-388D-F58E2C636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482" y="5085184"/>
                <a:ext cx="8569985" cy="369332"/>
              </a:xfrm>
              <a:prstGeom prst="rect">
                <a:avLst/>
              </a:prstGeom>
              <a:blipFill>
                <a:blip r:embed="rId11"/>
                <a:stretch>
                  <a:fillRect l="-59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字方塊 11">
                <a:extLst>
                  <a:ext uri="{FF2B5EF4-FFF2-40B4-BE49-F238E27FC236}">
                    <a16:creationId xmlns:a16="http://schemas.microsoft.com/office/drawing/2014/main" id="{1FF0AD95-ED9F-06C6-FD44-302014408595}"/>
                  </a:ext>
                </a:extLst>
              </p:cNvPr>
              <p:cNvSpPr txBox="1"/>
              <p:nvPr/>
            </p:nvSpPr>
            <p:spPr bwMode="auto">
              <a:xfrm>
                <a:off x="597950" y="5546940"/>
                <a:ext cx="4771563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zh-TW" altLang="en-US" i="1">
                          <a:latin typeface="Cambria Math"/>
                        </a:rPr>
                        <m:t>𝜃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文字方塊 11">
                <a:extLst>
                  <a:ext uri="{FF2B5EF4-FFF2-40B4-BE49-F238E27FC236}">
                    <a16:creationId xmlns:a16="http://schemas.microsoft.com/office/drawing/2014/main" id="{1FF0AD95-ED9F-06C6-FD44-30201440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950" y="5546940"/>
                <a:ext cx="4771563" cy="694806"/>
              </a:xfrm>
              <a:prstGeom prst="rect">
                <a:avLst/>
              </a:prstGeom>
              <a:blipFill>
                <a:blip r:embed="rId12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E57516A-AB89-4EEB-4B5E-D70CDBB7A4A7}"/>
              </a:ext>
            </a:extLst>
          </p:cNvPr>
          <p:cNvSpPr txBox="1"/>
          <p:nvPr/>
        </p:nvSpPr>
        <p:spPr>
          <a:xfrm>
            <a:off x="4707077" y="1829141"/>
            <a:ext cx="4185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Helmholtz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Eq的解的角度部分也滿足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3F948A-1FF1-D60E-D83C-2AFE2EFA47D8}"/>
              </a:ext>
            </a:extLst>
          </p:cNvPr>
          <p:cNvSpPr txBox="1"/>
          <p:nvPr/>
        </p:nvSpPr>
        <p:spPr bwMode="auto">
          <a:xfrm>
            <a:off x="3131840" y="2369454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Spherical Harmonics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最有用的枯燥數學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22A761-C880-ADC9-7008-FBA22DCDF096}"/>
                  </a:ext>
                </a:extLst>
              </p:cNvPr>
              <p:cNvSpPr txBox="1"/>
              <p:nvPr/>
            </p:nvSpPr>
            <p:spPr bwMode="auto">
              <a:xfrm>
                <a:off x="5367947" y="842563"/>
                <a:ext cx="3185202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是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角動量大小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的本徵值</a:t>
                </a:r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22A761-C880-ADC9-7008-FBA22DCDF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7947" y="842563"/>
                <a:ext cx="3185202" cy="376770"/>
              </a:xfrm>
              <a:prstGeom prst="rect">
                <a:avLst/>
              </a:prstGeom>
              <a:blipFill>
                <a:blip r:embed="rId13"/>
                <a:stretch>
                  <a:fillRect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527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/>
      <p:bldP spid="17" grpId="0"/>
      <p:bldP spid="20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AE5DE-1022-207D-DB4B-F0FA6A065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12" descr="deBroglie_E">
            <a:extLst>
              <a:ext uri="{FF2B5EF4-FFF2-40B4-BE49-F238E27FC236}">
                <a16:creationId xmlns:a16="http://schemas.microsoft.com/office/drawing/2014/main" id="{16D809A6-01A5-BDC0-59D1-65AB4A313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2" y="3931089"/>
            <a:ext cx="2531503" cy="199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D:\Dropbox\Documents\課程\YoungTextBook\Images\Chapter41\A_Images\A_Figures_and_Photos\41_05_Figure.jpg">
            <a:extLst>
              <a:ext uri="{FF2B5EF4-FFF2-40B4-BE49-F238E27FC236}">
                <a16:creationId xmlns:a16="http://schemas.microsoft.com/office/drawing/2014/main" id="{BA21BAF6-1E8F-3F5D-81FD-204C94D9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2" y="1023589"/>
            <a:ext cx="25209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8FBC7D-9F96-75F6-EDC1-22AD7477896E}"/>
                  </a:ext>
                </a:extLst>
              </p:cNvPr>
              <p:cNvSpPr txBox="1"/>
              <p:nvPr/>
            </p:nvSpPr>
            <p:spPr bwMode="auto">
              <a:xfrm>
                <a:off x="3301100" y="2317062"/>
                <a:ext cx="1577430" cy="3799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Φ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8FBC7D-9F96-75F6-EDC1-22AD74778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1100" y="2317062"/>
                <a:ext cx="1577430" cy="379976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C45ECB-3BAD-91C8-DC50-69C0E6EA8412}"/>
                  </a:ext>
                </a:extLst>
              </p:cNvPr>
              <p:cNvSpPr txBox="1"/>
              <p:nvPr/>
            </p:nvSpPr>
            <p:spPr bwMode="auto">
              <a:xfrm>
                <a:off x="7093746" y="3331457"/>
                <a:ext cx="1287084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∙2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C45ECB-3BAD-91C8-DC50-69C0E6EA8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3746" y="3331457"/>
                <a:ext cx="1287084" cy="3782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F79C0390-47FC-F9D7-230E-8A313C4A6DCC}"/>
                  </a:ext>
                </a:extLst>
              </p:cNvPr>
              <p:cNvSpPr txBox="1"/>
              <p:nvPr/>
            </p:nvSpPr>
            <p:spPr bwMode="auto">
              <a:xfrm>
                <a:off x="3301100" y="3763233"/>
                <a:ext cx="145341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integer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F79C0390-47FC-F9D7-230E-8A313C4A6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1100" y="3763233"/>
                <a:ext cx="1453411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D846C0-4345-BD14-7578-DECDCF5CC1B4}"/>
                  </a:ext>
                </a:extLst>
              </p:cNvPr>
              <p:cNvSpPr txBox="1"/>
              <p:nvPr/>
            </p:nvSpPr>
            <p:spPr bwMode="auto">
              <a:xfrm>
                <a:off x="3204482" y="3328777"/>
                <a:ext cx="39740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要求波函數繞一圈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加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後值不變。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D846C0-4345-BD14-7578-DECDCF5CC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4482" y="3328777"/>
                <a:ext cx="3974023" cy="369332"/>
              </a:xfrm>
              <a:prstGeom prst="rect">
                <a:avLst/>
              </a:prstGeom>
              <a:blipFill>
                <a:blip r:embed="rId7"/>
                <a:stretch>
                  <a:fillRect l="-12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C51A1A1C-1AE2-B768-DC37-8AD5703C6115}"/>
                  </a:ext>
                </a:extLst>
              </p:cNvPr>
              <p:cNvSpPr txBox="1"/>
              <p:nvPr/>
            </p:nvSpPr>
            <p:spPr bwMode="auto">
              <a:xfrm>
                <a:off x="3301100" y="1498684"/>
                <a:ext cx="1655966" cy="6649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C51A1A1C-1AE2-B768-DC37-8AD5703C6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1100" y="1498684"/>
                <a:ext cx="1655966" cy="664926"/>
              </a:xfrm>
              <a:prstGeom prst="rect">
                <a:avLst/>
              </a:prstGeom>
              <a:blipFill>
                <a:blip r:embed="rId8"/>
                <a:stretch>
                  <a:fillRect b="-75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240227-E660-9F64-397B-41930F7A6AFF}"/>
                  </a:ext>
                </a:extLst>
              </p:cNvPr>
              <p:cNvSpPr txBox="1"/>
              <p:nvPr/>
            </p:nvSpPr>
            <p:spPr bwMode="auto">
              <a:xfrm>
                <a:off x="3221084" y="1064228"/>
                <a:ext cx="49433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The right-hand side is an ODE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Φ</m:t>
                    </m:r>
                    <m:d>
                      <m:dPr>
                        <m:ctrlPr>
                          <a:rPr lang="el-GR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l-GR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240227-E660-9F64-397B-41930F7A6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1084" y="1064228"/>
                <a:ext cx="4943308" cy="369332"/>
              </a:xfrm>
              <a:prstGeom prst="rect">
                <a:avLst/>
              </a:prstGeom>
              <a:blipFill>
                <a:blip r:embed="rId9"/>
                <a:stretch>
                  <a:fillRect l="-102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5C5AB-9798-8581-C510-906E2801899B}"/>
              </a:ext>
            </a:extLst>
          </p:cNvPr>
          <p:cNvSpPr txBox="1"/>
          <p:nvPr/>
        </p:nvSpPr>
        <p:spPr bwMode="auto">
          <a:xfrm>
            <a:off x="3220714" y="4663184"/>
            <a:ext cx="5330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這個解其實就是環狀空間週期性條件下的定態解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028452-CBA1-3716-E096-F569D03BA58E}"/>
              </a:ext>
            </a:extLst>
          </p:cNvPr>
          <p:cNvSpPr txBox="1"/>
          <p:nvPr/>
        </p:nvSpPr>
        <p:spPr bwMode="auto">
          <a:xfrm>
            <a:off x="3220714" y="5743854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因此滿足正交定理與展開定理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3C9A10-4B33-B1E6-9D28-3CCE1737E725}"/>
                  </a:ext>
                </a:extLst>
              </p:cNvPr>
              <p:cNvSpPr txBox="1"/>
              <p:nvPr/>
            </p:nvSpPr>
            <p:spPr bwMode="auto">
              <a:xfrm>
                <a:off x="3301100" y="5103813"/>
                <a:ext cx="4249868" cy="47128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=−∞⋯−1,0,1,⋯∞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83C9A10-4B33-B1E6-9D28-3CCE1737E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1100" y="5103813"/>
                <a:ext cx="4249868" cy="4712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8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1" grpId="0"/>
      <p:bldP spid="4" grpId="0"/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250FA-5072-3FD1-882A-C383BC740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99C696C-E201-5DDF-0C40-496301C1ABE5}"/>
              </a:ext>
            </a:extLst>
          </p:cNvPr>
          <p:cNvSpPr txBox="1"/>
          <p:nvPr/>
        </p:nvSpPr>
        <p:spPr bwMode="auto">
          <a:xfrm>
            <a:off x="679262" y="3027934"/>
            <a:ext cx="5909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This is called 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Associated Legendre Equation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30EA54-93B1-9AD0-9730-75EF7B40EC2C}"/>
              </a:ext>
            </a:extLst>
          </p:cNvPr>
          <p:cNvSpPr txBox="1"/>
          <p:nvPr/>
        </p:nvSpPr>
        <p:spPr bwMode="auto">
          <a:xfrm>
            <a:off x="679262" y="3514656"/>
            <a:ext cx="7964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它們也出現在古典物理以極座標表示的波動方程式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適用於球形邊界條件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1BEE7B-4A9E-E2C6-3B4D-96E15745F82B}"/>
              </a:ext>
            </a:extLst>
          </p:cNvPr>
          <p:cNvSpPr txBox="1"/>
          <p:nvPr/>
        </p:nvSpPr>
        <p:spPr bwMode="auto">
          <a:xfrm>
            <a:off x="684319" y="3927380"/>
            <a:ext cx="77753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在角度相關的波函數，古典波動方程式與薛丁格波方程式幾乎完全一致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5A12B410-6824-B232-3564-03841C43D3F4}"/>
                  </a:ext>
                </a:extLst>
              </p:cNvPr>
              <p:cNvSpPr txBox="1"/>
              <p:nvPr/>
            </p:nvSpPr>
            <p:spPr bwMode="auto">
              <a:xfrm>
                <a:off x="713621" y="1576505"/>
                <a:ext cx="3610154" cy="64248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zh-TW" altLang="en-US" i="1">
                          <a:latin typeface="Cambria Math"/>
                        </a:rPr>
                        <m:t>𝜃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5A12B410-6824-B232-3564-03841C43D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21" y="1576505"/>
                <a:ext cx="3610154" cy="642484"/>
              </a:xfrm>
              <a:prstGeom prst="rect">
                <a:avLst/>
              </a:prstGeom>
              <a:blipFill>
                <a:blip r:embed="rId2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37198DB5-D27F-306A-34FC-FF6875C5B08F}"/>
                  </a:ext>
                </a:extLst>
              </p:cNvPr>
              <p:cNvSpPr txBox="1"/>
              <p:nvPr/>
            </p:nvSpPr>
            <p:spPr bwMode="auto">
              <a:xfrm>
                <a:off x="694733" y="2330556"/>
                <a:ext cx="4403984" cy="64248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𝑑𝑃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37198DB5-D27F-306A-34FC-FF6875C5B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733" y="2330556"/>
                <a:ext cx="4403984" cy="6424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34C599-C6C6-2922-8EE3-4CC13B3120F2}"/>
                  </a:ext>
                </a:extLst>
              </p:cNvPr>
              <p:cNvSpPr txBox="1"/>
              <p:nvPr/>
            </p:nvSpPr>
            <p:spPr bwMode="auto">
              <a:xfrm>
                <a:off x="679262" y="1120141"/>
                <a:ext cx="49433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The left-hand side is an ODE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34C599-C6C6-2922-8EE3-4CC13B312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262" y="1120141"/>
                <a:ext cx="4943308" cy="369332"/>
              </a:xfrm>
              <a:prstGeom prst="rect">
                <a:avLst/>
              </a:prstGeom>
              <a:blipFill>
                <a:blip r:embed="rId6"/>
                <a:stretch>
                  <a:fillRect l="-1026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undefined">
            <a:extLst>
              <a:ext uri="{FF2B5EF4-FFF2-40B4-BE49-F238E27FC236}">
                <a16:creationId xmlns:a16="http://schemas.microsoft.com/office/drawing/2014/main" id="{DAFAE007-4B07-91B3-BA5A-A7DCCCFE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57" y="344548"/>
            <a:ext cx="1571731" cy="196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C7FC2D-518E-464C-4105-DC4A02DF715E}"/>
              </a:ext>
            </a:extLst>
          </p:cNvPr>
          <p:cNvSpPr txBox="1"/>
          <p:nvPr/>
        </p:nvSpPr>
        <p:spPr bwMode="auto">
          <a:xfrm>
            <a:off x="5898077" y="2351676"/>
            <a:ext cx="2573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Adrien-Marie Legendre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9D13F-43AB-8999-CD3F-526C5EFF5D25}"/>
              </a:ext>
            </a:extLst>
          </p:cNvPr>
          <p:cNvSpPr txBox="1"/>
          <p:nvPr/>
        </p:nvSpPr>
        <p:spPr bwMode="auto">
          <a:xfrm>
            <a:off x="6354533" y="2698452"/>
            <a:ext cx="1311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1752-1833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089F85E6-EBA0-9920-2EDE-D83F80E4C89D}"/>
                  </a:ext>
                </a:extLst>
              </p:cNvPr>
              <p:cNvSpPr txBox="1"/>
              <p:nvPr/>
            </p:nvSpPr>
            <p:spPr bwMode="auto">
              <a:xfrm>
                <a:off x="713621" y="4921332"/>
                <a:ext cx="5041156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089F85E6-EBA0-9920-2EDE-D83F80E4C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21" y="4921332"/>
                <a:ext cx="5041156" cy="7203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>
            <a:extLst>
              <a:ext uri="{FF2B5EF4-FFF2-40B4-BE49-F238E27FC236}">
                <a16:creationId xmlns:a16="http://schemas.microsoft.com/office/drawing/2014/main" id="{8121A741-843C-34DA-880C-0F3DA901D2B7}"/>
              </a:ext>
            </a:extLst>
          </p:cNvPr>
          <p:cNvSpPr/>
          <p:nvPr/>
        </p:nvSpPr>
        <p:spPr>
          <a:xfrm>
            <a:off x="3419872" y="4437112"/>
            <a:ext cx="214110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5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4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42A8FDD-91A9-4745-78B3-B32B19089121}"/>
              </a:ext>
            </a:extLst>
          </p:cNvPr>
          <p:cNvSpPr/>
          <p:nvPr/>
        </p:nvSpPr>
        <p:spPr>
          <a:xfrm>
            <a:off x="5668849" y="3351581"/>
            <a:ext cx="3068896" cy="2042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4E752140-464D-A164-72C1-D4F9C8DD49DB}"/>
                  </a:ext>
                </a:extLst>
              </p:cNvPr>
              <p:cNvSpPr txBox="1"/>
              <p:nvPr/>
            </p:nvSpPr>
            <p:spPr bwMode="auto">
              <a:xfrm>
                <a:off x="856835" y="1162765"/>
                <a:ext cx="3767863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4E752140-464D-A164-72C1-D4F9C8DD4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835" y="1162765"/>
                <a:ext cx="3767863" cy="7203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33DFA52-E66E-C8EC-9861-395C091E25A3}"/>
              </a:ext>
            </a:extLst>
          </p:cNvPr>
          <p:cNvSpPr txBox="1"/>
          <p:nvPr/>
        </p:nvSpPr>
        <p:spPr bwMode="auto">
          <a:xfrm>
            <a:off x="840479" y="2785473"/>
            <a:ext cx="19150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變更變數：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425E6770-BA89-63A4-CD31-291403A74CE8}"/>
                  </a:ext>
                </a:extLst>
              </p:cNvPr>
              <p:cNvSpPr txBox="1"/>
              <p:nvPr/>
            </p:nvSpPr>
            <p:spPr bwMode="auto">
              <a:xfrm>
                <a:off x="840479" y="5565311"/>
                <a:ext cx="4412810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425E6770-BA89-63A4-CD31-291403A74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0479" y="5565311"/>
                <a:ext cx="4412810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214A8CD6-8C32-F103-EBA1-79E6B201CE01}"/>
                  </a:ext>
                </a:extLst>
              </p:cNvPr>
              <p:cNvSpPr txBox="1"/>
              <p:nvPr/>
            </p:nvSpPr>
            <p:spPr bwMode="auto">
              <a:xfrm>
                <a:off x="4740263" y="2816419"/>
                <a:ext cx="180020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1−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214A8CD6-8C32-F103-EBA1-79E6B201C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0263" y="2816419"/>
                <a:ext cx="18002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3510FE58-D677-6EEF-0DA6-28B5F0A23E34}"/>
                  </a:ext>
                </a:extLst>
              </p:cNvPr>
              <p:cNvSpPr txBox="1"/>
              <p:nvPr/>
            </p:nvSpPr>
            <p:spPr bwMode="auto">
              <a:xfrm>
                <a:off x="2183566" y="2824624"/>
                <a:ext cx="244113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𝑧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≡</m:t>
                    </m:r>
                    <m:func>
                      <m:func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i="0" smtClean="0">
                            <a:latin typeface="Cambria Math" panose="02040503050406030204" pitchFamily="18" charset="0"/>
                            <a:ea typeface="Cambria Math"/>
                          </a:rPr>
                          <m:t>cos</m:t>
                        </m:r>
                      </m:fName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altLang="zh-TW" dirty="0">
                    <a:latin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/>
                      </a:rPr>
                      <m:t>−1&lt;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𝑧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&lt;1</m:t>
                    </m:r>
                  </m:oMath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3510FE58-D677-6EEF-0DA6-28B5F0A23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3566" y="2824624"/>
                <a:ext cx="2441132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BC6CA454-73ED-BA57-DC6D-92E435E79E2E}"/>
                  </a:ext>
                </a:extLst>
              </p:cNvPr>
              <p:cNvSpPr txBox="1"/>
              <p:nvPr/>
            </p:nvSpPr>
            <p:spPr bwMode="auto">
              <a:xfrm>
                <a:off x="856835" y="3271003"/>
                <a:ext cx="2722935" cy="61831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BC6CA454-73ED-BA57-DC6D-92E435E79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835" y="3271003"/>
                <a:ext cx="2722935" cy="618311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>
            <a:extLst>
              <a:ext uri="{FF2B5EF4-FFF2-40B4-BE49-F238E27FC236}">
                <a16:creationId xmlns:a16="http://schemas.microsoft.com/office/drawing/2014/main" id="{24D56963-738C-C5F8-C86C-5D55176D9531}"/>
              </a:ext>
            </a:extLst>
          </p:cNvPr>
          <p:cNvSpPr/>
          <p:nvPr/>
        </p:nvSpPr>
        <p:spPr>
          <a:xfrm>
            <a:off x="3709840" y="3918177"/>
            <a:ext cx="432048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3CB10-C717-7A63-F63E-9F2BFB9DDE3D}"/>
              </a:ext>
            </a:extLst>
          </p:cNvPr>
          <p:cNvSpPr txBox="1"/>
          <p:nvPr/>
        </p:nvSpPr>
        <p:spPr bwMode="auto">
          <a:xfrm>
            <a:off x="797956" y="719072"/>
            <a:ext cx="6684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求解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Legendre Equation：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EF26EBC4-F970-B890-9018-E381E486A188}"/>
                  </a:ext>
                </a:extLst>
              </p:cNvPr>
              <p:cNvSpPr txBox="1"/>
              <p:nvPr/>
            </p:nvSpPr>
            <p:spPr bwMode="auto">
              <a:xfrm>
                <a:off x="857683" y="4367150"/>
                <a:ext cx="3501656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𝑑𝑃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EF26EBC4-F970-B890-9018-E381E486A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683" y="4367150"/>
                <a:ext cx="3501656" cy="720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76DE621E-DE17-B2D5-A3CB-FBEE7E189D4F}"/>
                  </a:ext>
                </a:extLst>
              </p:cNvPr>
              <p:cNvSpPr txBox="1"/>
              <p:nvPr/>
            </p:nvSpPr>
            <p:spPr bwMode="auto">
              <a:xfrm>
                <a:off x="871051" y="1974119"/>
                <a:ext cx="4077718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76DE621E-DE17-B2D5-A3CB-FBEE7E189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051" y="1974119"/>
                <a:ext cx="4077718" cy="7203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>
            <a:extLst>
              <a:ext uri="{FF2B5EF4-FFF2-40B4-BE49-F238E27FC236}">
                <a16:creationId xmlns:a16="http://schemas.microsoft.com/office/drawing/2014/main" id="{45C036BD-B343-3C19-D834-20BF2420B0FE}"/>
              </a:ext>
            </a:extLst>
          </p:cNvPr>
          <p:cNvSpPr/>
          <p:nvPr/>
        </p:nvSpPr>
        <p:spPr>
          <a:xfrm>
            <a:off x="3751752" y="5133263"/>
            <a:ext cx="432048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0" descr="D:\Dropbox\Documents\課程\YoungTextBook\Images\Chapter41\A_Images\A_Figures_and_Photos\41_05_Figure.jpg">
            <a:extLst>
              <a:ext uri="{FF2B5EF4-FFF2-40B4-BE49-F238E27FC236}">
                <a16:creationId xmlns:a16="http://schemas.microsoft.com/office/drawing/2014/main" id="{ADBC5CE6-16EC-4491-A904-B327EDADE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99" y="719072"/>
            <a:ext cx="2091290" cy="25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lot of the six first Legendre polynomials.">
            <a:extLst>
              <a:ext uri="{FF2B5EF4-FFF2-40B4-BE49-F238E27FC236}">
                <a16:creationId xmlns:a16="http://schemas.microsoft.com/office/drawing/2014/main" id="{733BF654-8848-28F0-F1C4-B675C5EAE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56992"/>
            <a:ext cx="3028107" cy="202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1">
                <a:extLst>
                  <a:ext uri="{FF2B5EF4-FFF2-40B4-BE49-F238E27FC236}">
                    <a16:creationId xmlns:a16="http://schemas.microsoft.com/office/drawing/2014/main" id="{AAA9438D-4A88-E9AB-08DE-AC7CD52C1D53}"/>
                  </a:ext>
                </a:extLst>
              </p:cNvPr>
              <p:cNvSpPr txBox="1"/>
              <p:nvPr/>
            </p:nvSpPr>
            <p:spPr bwMode="auto">
              <a:xfrm>
                <a:off x="8088524" y="5499282"/>
                <a:ext cx="649221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4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1">
                <a:extLst>
                  <a:ext uri="{FF2B5EF4-FFF2-40B4-BE49-F238E27FC236}">
                    <a16:creationId xmlns:a16="http://schemas.microsoft.com/office/drawing/2014/main" id="{AAA9438D-4A88-E9AB-08DE-AC7CD52C1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8524" y="5499282"/>
                <a:ext cx="649221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A27B9A-B530-44F5-7D85-6BF89BB74761}"/>
              </a:ext>
            </a:extLst>
          </p:cNvPr>
          <p:cNvCxnSpPr/>
          <p:nvPr/>
        </p:nvCxnSpPr>
        <p:spPr>
          <a:xfrm flipV="1">
            <a:off x="8549169" y="5290146"/>
            <a:ext cx="0" cy="209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1">
                <a:extLst>
                  <a:ext uri="{FF2B5EF4-FFF2-40B4-BE49-F238E27FC236}">
                    <a16:creationId xmlns:a16="http://schemas.microsoft.com/office/drawing/2014/main" id="{F6F9304B-298C-A970-2AF4-07D69B776BD2}"/>
                  </a:ext>
                </a:extLst>
              </p:cNvPr>
              <p:cNvSpPr txBox="1"/>
              <p:nvPr/>
            </p:nvSpPr>
            <p:spPr bwMode="auto">
              <a:xfrm>
                <a:off x="6585220" y="5489274"/>
                <a:ext cx="649221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zh-TW" altLang="en-US" sz="14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11">
                <a:extLst>
                  <a:ext uri="{FF2B5EF4-FFF2-40B4-BE49-F238E27FC236}">
                    <a16:creationId xmlns:a16="http://schemas.microsoft.com/office/drawing/2014/main" id="{F6F9304B-298C-A970-2AF4-07D69B776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5220" y="5489274"/>
                <a:ext cx="649221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745747B-A0CB-5A17-EB71-708E513BE78D}"/>
              </a:ext>
            </a:extLst>
          </p:cNvPr>
          <p:cNvCxnSpPr>
            <a:cxnSpLocks/>
          </p:cNvCxnSpPr>
          <p:nvPr/>
        </p:nvCxnSpPr>
        <p:spPr>
          <a:xfrm flipH="1" flipV="1">
            <a:off x="6244913" y="5290146"/>
            <a:ext cx="664917" cy="2268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92A14067-93D8-F2FC-E45E-F0589CC557A1}"/>
                  </a:ext>
                </a:extLst>
              </p:cNvPr>
              <p:cNvSpPr txBox="1"/>
              <p:nvPr/>
            </p:nvSpPr>
            <p:spPr bwMode="auto">
              <a:xfrm>
                <a:off x="3749710" y="3280073"/>
                <a:ext cx="1800200" cy="61831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92A14067-93D8-F2FC-E45E-F0589CC55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9710" y="3280073"/>
                <a:ext cx="1800200" cy="618311"/>
              </a:xfrm>
              <a:prstGeom prst="rect">
                <a:avLst/>
              </a:prstGeom>
              <a:blipFill>
                <a:blip r:embed="rId13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26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23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" y="1232537"/>
            <a:ext cx="4529138" cy="542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123728" y="420303"/>
            <a:ext cx="4824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Quantization as an Eigenvalue Problem 1926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2123728" y="764704"/>
            <a:ext cx="56239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</a:rPr>
              <a:t>能量的量子化作為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（不過就是）</a:t>
            </a:r>
            <a:r>
              <a:rPr lang="zh-TW" altLang="en-US" sz="1800" dirty="0">
                <a:latin typeface="Times New Roman" panose="02020603050405020304" pitchFamily="18" charset="0"/>
              </a:rPr>
              <a:t>一個本徵值問題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56C8B-ACE5-241A-199D-D1CDF8C4F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019840"/>
            <a:ext cx="6568617" cy="46424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EB68BF-8347-95EB-839E-5A642953AA27}"/>
              </a:ext>
            </a:extLst>
          </p:cNvPr>
          <p:cNvSpPr/>
          <p:nvPr/>
        </p:nvSpPr>
        <p:spPr bwMode="auto">
          <a:xfrm>
            <a:off x="2627784" y="5116542"/>
            <a:ext cx="6336704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166DF-86A2-4131-A93D-C8065D065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EF441332-718B-DD58-5E7B-3F9A5A8360EA}"/>
                  </a:ext>
                </a:extLst>
              </p:cNvPr>
              <p:cNvSpPr txBox="1"/>
              <p:nvPr/>
            </p:nvSpPr>
            <p:spPr bwMode="auto">
              <a:xfrm>
                <a:off x="3645246" y="1788645"/>
                <a:ext cx="1800200" cy="61831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EF441332-718B-DD58-5E7B-3F9A5A836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5246" y="1788645"/>
                <a:ext cx="1800200" cy="618311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E8F2EC6F-0545-C732-8CB3-697446E7ABE4}"/>
              </a:ext>
            </a:extLst>
          </p:cNvPr>
          <p:cNvSpPr/>
          <p:nvPr/>
        </p:nvSpPr>
        <p:spPr>
          <a:xfrm>
            <a:off x="5604351" y="2061201"/>
            <a:ext cx="3068896" cy="2042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5C998-134C-BE94-D3C8-99A43DB502EA}"/>
              </a:ext>
            </a:extLst>
          </p:cNvPr>
          <p:cNvSpPr txBox="1"/>
          <p:nvPr/>
        </p:nvSpPr>
        <p:spPr bwMode="auto">
          <a:xfrm>
            <a:off x="797012" y="1216018"/>
            <a:ext cx="19150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變更變數：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13C6B25E-71DB-89F2-2E79-4DCC4B71D463}"/>
                  </a:ext>
                </a:extLst>
              </p:cNvPr>
              <p:cNvSpPr txBox="1"/>
              <p:nvPr/>
            </p:nvSpPr>
            <p:spPr bwMode="auto">
              <a:xfrm>
                <a:off x="786660" y="4488723"/>
                <a:ext cx="5591504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13C6B25E-71DB-89F2-2E79-4DCC4B71D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660" y="4488723"/>
                <a:ext cx="5591504" cy="720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D828EB0D-FDF6-D504-96AC-DA3E6DDBCD10}"/>
                  </a:ext>
                </a:extLst>
              </p:cNvPr>
              <p:cNvSpPr txBox="1"/>
              <p:nvPr/>
            </p:nvSpPr>
            <p:spPr bwMode="auto">
              <a:xfrm>
                <a:off x="3645246" y="2496732"/>
                <a:ext cx="180020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1−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D828EB0D-FDF6-D504-96AC-DA3E6DDBC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5246" y="2496732"/>
                <a:ext cx="18002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FBA9C39F-08B5-94D5-E9BE-956E7FE28AC0}"/>
                  </a:ext>
                </a:extLst>
              </p:cNvPr>
              <p:cNvSpPr txBox="1"/>
              <p:nvPr/>
            </p:nvSpPr>
            <p:spPr bwMode="auto">
              <a:xfrm>
                <a:off x="2140099" y="1255169"/>
                <a:ext cx="244113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𝑧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≡</m:t>
                    </m:r>
                    <m:func>
                      <m:func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i="0" smtClean="0">
                            <a:latin typeface="Cambria Math" panose="02040503050406030204" pitchFamily="18" charset="0"/>
                            <a:ea typeface="Cambria Math"/>
                          </a:rPr>
                          <m:t>cos</m:t>
                        </m:r>
                      </m:fName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altLang="zh-TW" dirty="0">
                    <a:latin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/>
                      </a:rPr>
                      <m:t>−1&lt;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𝑧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&lt;1</m:t>
                    </m:r>
                  </m:oMath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FBA9C39F-08B5-94D5-E9BE-956E7FE28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0099" y="1255169"/>
                <a:ext cx="2441132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0D2C42AF-40CC-6215-272A-834DDD986FDF}"/>
                  </a:ext>
                </a:extLst>
              </p:cNvPr>
              <p:cNvSpPr txBox="1"/>
              <p:nvPr/>
            </p:nvSpPr>
            <p:spPr bwMode="auto">
              <a:xfrm>
                <a:off x="851064" y="1806603"/>
                <a:ext cx="2586523" cy="61831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0D2C42AF-40CC-6215-272A-834DDD986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064" y="1806603"/>
                <a:ext cx="2586523" cy="618311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>
            <a:extLst>
              <a:ext uri="{FF2B5EF4-FFF2-40B4-BE49-F238E27FC236}">
                <a16:creationId xmlns:a16="http://schemas.microsoft.com/office/drawing/2014/main" id="{D322E3AE-882F-09BB-8652-03117B09837F}"/>
              </a:ext>
            </a:extLst>
          </p:cNvPr>
          <p:cNvSpPr/>
          <p:nvPr/>
        </p:nvSpPr>
        <p:spPr>
          <a:xfrm>
            <a:off x="3387382" y="2960255"/>
            <a:ext cx="432048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D1F16EEF-2C2E-68CE-6215-08B67ECB1A07}"/>
                  </a:ext>
                </a:extLst>
              </p:cNvPr>
              <p:cNvSpPr txBox="1"/>
              <p:nvPr/>
            </p:nvSpPr>
            <p:spPr bwMode="auto">
              <a:xfrm>
                <a:off x="786660" y="3421711"/>
                <a:ext cx="4764135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𝑑𝑃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D1F16EEF-2C2E-68CE-6215-08B67ECB1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660" y="3421711"/>
                <a:ext cx="4764135" cy="720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D9BF1F0A-742C-25B9-C9D2-26559A304E08}"/>
                  </a:ext>
                </a:extLst>
              </p:cNvPr>
              <p:cNvSpPr txBox="1"/>
              <p:nvPr/>
            </p:nvSpPr>
            <p:spPr bwMode="auto">
              <a:xfrm>
                <a:off x="827584" y="404664"/>
                <a:ext cx="5041156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D9BF1F0A-742C-25B9-C9D2-26559A304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04664"/>
                <a:ext cx="5041156" cy="7203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>
            <a:extLst>
              <a:ext uri="{FF2B5EF4-FFF2-40B4-BE49-F238E27FC236}">
                <a16:creationId xmlns:a16="http://schemas.microsoft.com/office/drawing/2014/main" id="{10CFCF80-74ED-F247-A421-846F5306699C}"/>
              </a:ext>
            </a:extLst>
          </p:cNvPr>
          <p:cNvSpPr/>
          <p:nvPr/>
        </p:nvSpPr>
        <p:spPr>
          <a:xfrm>
            <a:off x="3738988" y="4034956"/>
            <a:ext cx="432048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14398A8A-7752-C547-E04B-613169B6EE12}"/>
                  </a:ext>
                </a:extLst>
              </p:cNvPr>
              <p:cNvSpPr txBox="1"/>
              <p:nvPr/>
            </p:nvSpPr>
            <p:spPr bwMode="auto">
              <a:xfrm>
                <a:off x="793183" y="5921639"/>
                <a:ext cx="422507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14398A8A-7752-C547-E04B-613169B6E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183" y="5921639"/>
                <a:ext cx="4225079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727DEC-128E-7CEF-DCE9-C159048E6FFD}"/>
                  </a:ext>
                </a:extLst>
              </p:cNvPr>
              <p:cNvSpPr txBox="1"/>
              <p:nvPr/>
            </p:nvSpPr>
            <p:spPr bwMode="auto">
              <a:xfrm>
                <a:off x="733457" y="5525855"/>
                <a:ext cx="79397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先考慮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的情況：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的解可由此解得到。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727DEC-128E-7CEF-DCE9-C159048E6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457" y="5525855"/>
                <a:ext cx="7939790" cy="369332"/>
              </a:xfrm>
              <a:prstGeom prst="rect">
                <a:avLst/>
              </a:prstGeom>
              <a:blipFill>
                <a:blip r:embed="rId10"/>
                <a:stretch>
                  <a:fillRect l="-63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2583CDA-ABD1-3D8D-561D-E7BB4D2F9FC2}"/>
              </a:ext>
            </a:extLst>
          </p:cNvPr>
          <p:cNvSpPr txBox="1"/>
          <p:nvPr/>
        </p:nvSpPr>
        <p:spPr bwMode="auto">
          <a:xfrm>
            <a:off x="5018261" y="6061036"/>
            <a:ext cx="3654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called Legendre Equation.</a:t>
            </a:r>
            <a:endParaRPr lang="en-US" dirty="0"/>
          </a:p>
        </p:txBody>
      </p:sp>
      <p:pic>
        <p:nvPicPr>
          <p:cNvPr id="18" name="Picture 10" descr="D:\Dropbox\Documents\課程\YoungTextBook\Images\Chapter41\A_Images\A_Figures_and_Photos\41_05_Figure.jpg">
            <a:extLst>
              <a:ext uri="{FF2B5EF4-FFF2-40B4-BE49-F238E27FC236}">
                <a16:creationId xmlns:a16="http://schemas.microsoft.com/office/drawing/2014/main" id="{AAC9C448-E92C-776F-F7E0-D91074E02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4176"/>
            <a:ext cx="1584176" cy="190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lot of the six first Legendre polynomials.">
            <a:extLst>
              <a:ext uri="{FF2B5EF4-FFF2-40B4-BE49-F238E27FC236}">
                <a16:creationId xmlns:a16="http://schemas.microsoft.com/office/drawing/2014/main" id="{781F08DF-E8B9-3302-F97C-6D9D8F41B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30" y="2066612"/>
            <a:ext cx="3028107" cy="202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1">
                <a:extLst>
                  <a:ext uri="{FF2B5EF4-FFF2-40B4-BE49-F238E27FC236}">
                    <a16:creationId xmlns:a16="http://schemas.microsoft.com/office/drawing/2014/main" id="{93992752-AA7E-B926-2EC5-7E2D3D58B606}"/>
                  </a:ext>
                </a:extLst>
              </p:cNvPr>
              <p:cNvSpPr txBox="1"/>
              <p:nvPr/>
            </p:nvSpPr>
            <p:spPr bwMode="auto">
              <a:xfrm>
                <a:off x="8024026" y="4208902"/>
                <a:ext cx="649221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4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1">
                <a:extLst>
                  <a:ext uri="{FF2B5EF4-FFF2-40B4-BE49-F238E27FC236}">
                    <a16:creationId xmlns:a16="http://schemas.microsoft.com/office/drawing/2014/main" id="{93992752-AA7E-B926-2EC5-7E2D3D58B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24026" y="4208902"/>
                <a:ext cx="649221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A77ABC-A4B0-EC3E-06B1-E793D74F77B0}"/>
              </a:ext>
            </a:extLst>
          </p:cNvPr>
          <p:cNvCxnSpPr/>
          <p:nvPr/>
        </p:nvCxnSpPr>
        <p:spPr>
          <a:xfrm flipV="1">
            <a:off x="8484671" y="3999766"/>
            <a:ext cx="0" cy="209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1">
                <a:extLst>
                  <a:ext uri="{FF2B5EF4-FFF2-40B4-BE49-F238E27FC236}">
                    <a16:creationId xmlns:a16="http://schemas.microsoft.com/office/drawing/2014/main" id="{EBB1C786-9A6A-9B72-E031-05CFD2860E59}"/>
                  </a:ext>
                </a:extLst>
              </p:cNvPr>
              <p:cNvSpPr txBox="1"/>
              <p:nvPr/>
            </p:nvSpPr>
            <p:spPr bwMode="auto">
              <a:xfrm>
                <a:off x="6520722" y="4198894"/>
                <a:ext cx="649221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zh-TW" altLang="en-US" sz="14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11">
                <a:extLst>
                  <a:ext uri="{FF2B5EF4-FFF2-40B4-BE49-F238E27FC236}">
                    <a16:creationId xmlns:a16="http://schemas.microsoft.com/office/drawing/2014/main" id="{EBB1C786-9A6A-9B72-E031-05CFD2860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20722" y="4198894"/>
                <a:ext cx="649221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252E79-A03D-8235-BA48-EF5F31B4D939}"/>
              </a:ext>
            </a:extLst>
          </p:cNvPr>
          <p:cNvCxnSpPr>
            <a:cxnSpLocks/>
          </p:cNvCxnSpPr>
          <p:nvPr/>
        </p:nvCxnSpPr>
        <p:spPr>
          <a:xfrm flipH="1" flipV="1">
            <a:off x="6180415" y="3999766"/>
            <a:ext cx="664917" cy="2268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2005E1-226C-AEA0-2ACB-F261B04E1138}"/>
              </a:ext>
            </a:extLst>
          </p:cNvPr>
          <p:cNvCxnSpPr>
            <a:cxnSpLocks/>
          </p:cNvCxnSpPr>
          <p:nvPr/>
        </p:nvCxnSpPr>
        <p:spPr>
          <a:xfrm flipV="1">
            <a:off x="7308304" y="330842"/>
            <a:ext cx="0" cy="11418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D3369DB-F19D-FFE4-13AF-B710E6A2B3F8}"/>
              </a:ext>
            </a:extLst>
          </p:cNvPr>
          <p:cNvCxnSpPr>
            <a:cxnSpLocks/>
          </p:cNvCxnSpPr>
          <p:nvPr/>
        </p:nvCxnSpPr>
        <p:spPr>
          <a:xfrm>
            <a:off x="7308304" y="1472702"/>
            <a:ext cx="0" cy="5884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BEBFC3F9-4959-17A1-99DF-CE102A4C9F67}"/>
              </a:ext>
            </a:extLst>
          </p:cNvPr>
          <p:cNvSpPr/>
          <p:nvPr/>
        </p:nvSpPr>
        <p:spPr>
          <a:xfrm>
            <a:off x="2357467" y="764826"/>
            <a:ext cx="990695" cy="360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9E44C89-A391-59A9-9D7C-171600C7F2F6}"/>
              </a:ext>
            </a:extLst>
          </p:cNvPr>
          <p:cNvSpPr/>
          <p:nvPr/>
        </p:nvSpPr>
        <p:spPr>
          <a:xfrm>
            <a:off x="783648" y="794234"/>
            <a:ext cx="990695" cy="360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AA3B210-E8EE-5460-71AB-7BE2B8F62019}"/>
              </a:ext>
            </a:extLst>
          </p:cNvPr>
          <p:cNvSpPr/>
          <p:nvPr/>
        </p:nvSpPr>
        <p:spPr>
          <a:xfrm>
            <a:off x="3888135" y="771174"/>
            <a:ext cx="990695" cy="360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2592887-5A3D-C020-8078-5C2B13926E4E}"/>
              </a:ext>
            </a:extLst>
          </p:cNvPr>
          <p:cNvSpPr/>
          <p:nvPr/>
        </p:nvSpPr>
        <p:spPr>
          <a:xfrm>
            <a:off x="1664863" y="560948"/>
            <a:ext cx="990695" cy="360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33CEC6-B5B1-3138-B7BC-3B421EFCB136}"/>
              </a:ext>
            </a:extLst>
          </p:cNvPr>
          <p:cNvSpPr txBox="1"/>
          <p:nvPr/>
        </p:nvSpPr>
        <p:spPr bwMode="auto">
          <a:xfrm>
            <a:off x="5659630" y="5175340"/>
            <a:ext cx="32938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Associated Legendre Equation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2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5" grpId="0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8" grpId="0" animBg="1"/>
      <p:bldP spid="11" grpId="0"/>
      <p:bldP spid="17" grpId="0"/>
      <p:bldP spid="20" grpId="0" animBg="1"/>
      <p:bldP spid="23" grpId="0" animBg="1"/>
      <p:bldP spid="44" grpId="0" animBg="1"/>
      <p:bldP spid="45" grpId="0" animBg="1"/>
      <p:bldP spid="46" grpId="0" animBg="1"/>
      <p:bldP spid="47" grpId="0" animBg="1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C68F2A-0A3C-F74E-12F4-8BE6D4E449ED}"/>
                  </a:ext>
                </a:extLst>
              </p:cNvPr>
              <p:cNvSpPr txBox="1"/>
              <p:nvPr/>
            </p:nvSpPr>
            <p:spPr bwMode="auto">
              <a:xfrm>
                <a:off x="959403" y="2750092"/>
                <a:ext cx="35694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猜測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解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會是一個有限次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多項式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C68F2A-0A3C-F74E-12F4-8BE6D4E44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403" y="2750092"/>
                <a:ext cx="3569426" cy="369332"/>
              </a:xfrm>
              <a:prstGeom prst="rect">
                <a:avLst/>
              </a:prstGeom>
              <a:blipFill>
                <a:blip r:embed="rId2"/>
                <a:stretch>
                  <a:fillRect l="-141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CA214-04D2-E479-B61F-89D74BEE7E93}"/>
                  </a:ext>
                </a:extLst>
              </p:cNvPr>
              <p:cNvSpPr txBox="1"/>
              <p:nvPr/>
            </p:nvSpPr>
            <p:spPr bwMode="auto">
              <a:xfrm>
                <a:off x="1009029" y="3732618"/>
                <a:ext cx="4291303" cy="28193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−1)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CA214-04D2-E479-B61F-89D74BEE7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9029" y="3732618"/>
                <a:ext cx="4291303" cy="281937"/>
              </a:xfrm>
              <a:prstGeom prst="rect">
                <a:avLst/>
              </a:prstGeom>
              <a:blipFill>
                <a:blip r:embed="rId3"/>
                <a:stretch>
                  <a:fillRect r="-590" b="-3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0A355-0C94-AEB0-20F4-220B5B7B79D6}"/>
                  </a:ext>
                </a:extLst>
              </p:cNvPr>
              <p:cNvSpPr txBox="1"/>
              <p:nvPr/>
            </p:nvSpPr>
            <p:spPr bwMode="auto">
              <a:xfrm>
                <a:off x="4419521" y="2468898"/>
                <a:ext cx="1761622" cy="8771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0A355-0C94-AEB0-20F4-220B5B7B7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521" y="2468898"/>
                <a:ext cx="1761622" cy="877100"/>
              </a:xfrm>
              <a:prstGeom prst="rect">
                <a:avLst/>
              </a:prstGeom>
              <a:blipFill>
                <a:blip r:embed="rId4"/>
                <a:stretch>
                  <a:fillRect t="-94286" b="-14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AF27A708-AD1A-6A40-1F25-53C8081E089F}"/>
                  </a:ext>
                </a:extLst>
              </p:cNvPr>
              <p:cNvSpPr txBox="1"/>
              <p:nvPr/>
            </p:nvSpPr>
            <p:spPr bwMode="auto">
              <a:xfrm>
                <a:off x="1042140" y="1680244"/>
                <a:ext cx="422507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AF27A708-AD1A-6A40-1F25-53C8081E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140" y="1680244"/>
                <a:ext cx="4225079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1CA2FD4-D91A-A246-C8A1-7968147D0FF4}"/>
              </a:ext>
            </a:extLst>
          </p:cNvPr>
          <p:cNvSpPr txBox="1"/>
          <p:nvPr/>
        </p:nvSpPr>
        <p:spPr bwMode="auto">
          <a:xfrm>
            <a:off x="959403" y="3276729"/>
            <a:ext cx="4647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代入微分方程式，各項取最高次項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39D7AC3-E315-A68B-2605-B0A7C9229B42}"/>
                  </a:ext>
                </a:extLst>
              </p:cNvPr>
              <p:cNvSpPr txBox="1"/>
              <p:nvPr/>
            </p:nvSpPr>
            <p:spPr bwMode="auto">
              <a:xfrm>
                <a:off x="1038836" y="4291528"/>
                <a:ext cx="3489993" cy="28193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−1)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39D7AC3-E315-A68B-2605-B0A7C9229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8836" y="4291528"/>
                <a:ext cx="3489993" cy="281937"/>
              </a:xfrm>
              <a:prstGeom prst="rect">
                <a:avLst/>
              </a:prstGeom>
              <a:blipFill>
                <a:blip r:embed="rId6"/>
                <a:stretch>
                  <a:fillRect r="-1087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9E98DC-D1AE-7648-C183-FF5E2742D34B}"/>
                  </a:ext>
                </a:extLst>
              </p:cNvPr>
              <p:cNvSpPr txBox="1"/>
              <p:nvPr/>
            </p:nvSpPr>
            <p:spPr bwMode="auto">
              <a:xfrm>
                <a:off x="1059386" y="4811643"/>
                <a:ext cx="2657907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b="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e>
                      </m:d>
                      <m:r>
                        <a:rPr lang="zh-TW" alt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=0,1,2,….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9E98DC-D1AE-7648-C183-FF5E2742D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9386" y="4811643"/>
                <a:ext cx="2657907" cy="276999"/>
              </a:xfrm>
              <a:prstGeom prst="rect">
                <a:avLst/>
              </a:prstGeom>
              <a:blipFill>
                <a:blip r:embed="rId7"/>
                <a:stretch>
                  <a:fillRect l="-476" t="-4348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367BFA-35E1-7EDE-7FB4-1814F9769CA2}"/>
                  </a:ext>
                </a:extLst>
              </p:cNvPr>
              <p:cNvSpPr txBox="1"/>
              <p:nvPr/>
            </p:nvSpPr>
            <p:spPr bwMode="auto">
              <a:xfrm>
                <a:off x="972586" y="6026317"/>
                <a:ext cx="7559853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確認角動量大小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的本徵值為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量子化的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+1</m:t>
                        </m:r>
                      </m:e>
                    </m:d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必須是正整數。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367BFA-35E1-7EDE-7FB4-1814F9769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586" y="6026317"/>
                <a:ext cx="7559853" cy="376770"/>
              </a:xfrm>
              <a:prstGeom prst="rect">
                <a:avLst/>
              </a:prstGeom>
              <a:blipFill>
                <a:blip r:embed="rId8"/>
                <a:stretch>
                  <a:fillRect l="-671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F8B25C-F10C-6927-6D98-290199DD2CAC}"/>
                  </a:ext>
                </a:extLst>
              </p:cNvPr>
              <p:cNvSpPr txBox="1"/>
              <p:nvPr/>
            </p:nvSpPr>
            <p:spPr bwMode="auto">
              <a:xfrm>
                <a:off x="1009029" y="1188733"/>
                <a:ext cx="8074882" cy="379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</a:rPr>
                  <a:t>means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Φ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𝑖𝑚</m:t>
                        </m:r>
                        <m:r>
                          <a:rPr lang="zh-TW" altLang="en-US" i="1">
                            <a:latin typeface="Cambria Math"/>
                            <a:ea typeface="Cambria Math"/>
                          </a:rPr>
                          <m:t>𝜙</m:t>
                        </m:r>
                      </m:sup>
                    </m:sSup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</a:rPr>
                  <a:t> is a constant.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𝑟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zh-TW" altLang="en-US" i="1">
                            <a:latin typeface="Cambria Math"/>
                          </a:rPr>
                          <m:t>𝜃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zh-TW" altLang="en-US" i="1">
                            <a:latin typeface="Cambria Math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altLang="zh-TW" dirty="0">
                    <a:latin typeface="Times New Roman" panose="02020603050405020304" pitchFamily="18" charset="0"/>
                  </a:rPr>
                  <a:t> is independent of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𝜙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F8B25C-F10C-6927-6D98-290199DD2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9029" y="1188733"/>
                <a:ext cx="8074882" cy="379976"/>
              </a:xfrm>
              <a:prstGeom prst="rect">
                <a:avLst/>
              </a:prstGeom>
              <a:blipFill>
                <a:blip r:embed="rId9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F0AC94-8ADA-A267-2326-F945665A168B}"/>
                  </a:ext>
                </a:extLst>
              </p:cNvPr>
              <p:cNvSpPr txBox="1"/>
              <p:nvPr/>
            </p:nvSpPr>
            <p:spPr bwMode="auto">
              <a:xfrm>
                <a:off x="972587" y="752526"/>
                <a:ext cx="72769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0" dirty="0" err="1">
                    <a:cs typeface="Times New Roman" pitchFamily="18" charset="0"/>
                  </a:rPr>
                  <a:t>先討論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方程式簡化為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標準的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Legendre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Equation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F0AC94-8ADA-A267-2326-F945665A1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587" y="752526"/>
                <a:ext cx="7276959" cy="369332"/>
              </a:xfrm>
              <a:prstGeom prst="rect">
                <a:avLst/>
              </a:prstGeom>
              <a:blipFill>
                <a:blip r:embed="rId10"/>
                <a:stretch>
                  <a:fillRect l="-6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0" descr="D:\Dropbox\Documents\課程\YoungTextBook\Images\Chapter41\A_Images\A_Figures_and_Photos\41_05_Figure.jpg">
            <a:extLst>
              <a:ext uri="{FF2B5EF4-FFF2-40B4-BE49-F238E27FC236}">
                <a16:creationId xmlns:a16="http://schemas.microsoft.com/office/drawing/2014/main" id="{42778A46-1BA5-97E6-6738-ACA3E869C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214" y="1635650"/>
            <a:ext cx="1584176" cy="190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F24926-801B-DA29-7B07-E5733770199D}"/>
                  </a:ext>
                </a:extLst>
              </p:cNvPr>
              <p:cNvSpPr txBox="1"/>
              <p:nvPr/>
            </p:nvSpPr>
            <p:spPr bwMode="auto">
              <a:xfrm>
                <a:off x="1013769" y="5179491"/>
                <a:ext cx="63109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等於這樣的值時，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Legendre Equation</a:t>
                </a:r>
                <a:r>
                  <a:rPr lang="en-US" dirty="0" err="1">
                    <a:solidFill>
                      <a:srgbClr val="FF0000"/>
                    </a:solidFill>
                  </a:rPr>
                  <a:t>才有解</a:t>
                </a:r>
                <a:r>
                  <a:rPr lang="en-US" dirty="0">
                    <a:solidFill>
                      <a:srgbClr val="FF0000"/>
                    </a:solidFill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F24926-801B-DA29-7B07-E57337701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3769" y="5179491"/>
                <a:ext cx="6310988" cy="369332"/>
              </a:xfrm>
              <a:prstGeom prst="rect">
                <a:avLst/>
              </a:prstGeom>
              <a:blipFill>
                <a:blip r:embed="rId12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17F7044-CE98-C51E-5BA5-8FFAA9822BA3}"/>
                  </a:ext>
                </a:extLst>
              </p:cNvPr>
              <p:cNvSpPr txBox="1"/>
              <p:nvPr/>
            </p:nvSpPr>
            <p:spPr bwMode="auto">
              <a:xfrm>
                <a:off x="1023183" y="5575959"/>
                <a:ext cx="2488061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17F7044-CE98-C51E-5BA5-8FFAA9822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3183" y="5575959"/>
                <a:ext cx="2488061" cy="376770"/>
              </a:xfrm>
              <a:prstGeom prst="rect">
                <a:avLst/>
              </a:prstGeom>
              <a:blipFill>
                <a:blip r:embed="rId13"/>
                <a:stretch>
                  <a:fillRect t="-6667"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AE2791-1A4B-4D4D-494C-15036FD78132}"/>
                  </a:ext>
                </a:extLst>
              </p:cNvPr>
              <p:cNvSpPr txBox="1"/>
              <p:nvPr/>
            </p:nvSpPr>
            <p:spPr bwMode="auto">
              <a:xfrm>
                <a:off x="3529860" y="5548823"/>
                <a:ext cx="457200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是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角動量大小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的本徵值</a:t>
                </a:r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AE2791-1A4B-4D4D-494C-15036FD78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9860" y="5548823"/>
                <a:ext cx="4572000" cy="376770"/>
              </a:xfrm>
              <a:prstGeom prst="rect">
                <a:avLst/>
              </a:prstGeom>
              <a:blipFill>
                <a:blip r:embed="rId14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441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  <p:bldP spid="17" grpId="0"/>
      <p:bldP spid="2" grpId="0" animBg="1"/>
      <p:bldP spid="3" grpId="0" animBg="1"/>
      <p:bldP spid="4" grpId="0"/>
      <p:bldP spid="11" grpId="0"/>
      <p:bldP spid="12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C68F2A-0A3C-F74E-12F4-8BE6D4E449ED}"/>
              </a:ext>
            </a:extLst>
          </p:cNvPr>
          <p:cNvSpPr txBox="1"/>
          <p:nvPr/>
        </p:nvSpPr>
        <p:spPr bwMode="auto">
          <a:xfrm>
            <a:off x="1312456" y="1762649"/>
            <a:ext cx="31349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解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會是一個有限次多項式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CA214-04D2-E479-B61F-89D74BEE7E93}"/>
                  </a:ext>
                </a:extLst>
              </p:cNvPr>
              <p:cNvSpPr txBox="1"/>
              <p:nvPr/>
            </p:nvSpPr>
            <p:spPr bwMode="auto">
              <a:xfrm>
                <a:off x="1312456" y="2683874"/>
                <a:ext cx="5851474" cy="7847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nary>
                        <m:naryPr>
                          <m:chr m:val="∑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7CA214-04D2-E479-B61F-89D74BEE7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2456" y="2683874"/>
                <a:ext cx="5851474" cy="784767"/>
              </a:xfrm>
              <a:prstGeom prst="rect">
                <a:avLst/>
              </a:prstGeom>
              <a:blipFill>
                <a:blip r:embed="rId2"/>
                <a:stretch>
                  <a:fillRect t="-109524" r="-651" b="-1698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F3B440-0964-95A0-6969-A0936A409F39}"/>
                  </a:ext>
                </a:extLst>
              </p:cNvPr>
              <p:cNvSpPr txBox="1"/>
              <p:nvPr/>
            </p:nvSpPr>
            <p:spPr bwMode="auto">
              <a:xfrm>
                <a:off x="2466951" y="5590491"/>
                <a:ext cx="2618089" cy="57676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F3B440-0964-95A0-6969-A0936A409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6951" y="5590491"/>
                <a:ext cx="2618089" cy="576761"/>
              </a:xfrm>
              <a:prstGeom prst="rect">
                <a:avLst/>
              </a:prstGeom>
              <a:blipFill>
                <a:blip r:embed="rId3"/>
                <a:stretch>
                  <a:fillRect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F93093-23F1-AC47-F9B7-0AAFB4F15C83}"/>
                  </a:ext>
                </a:extLst>
              </p:cNvPr>
              <p:cNvSpPr txBox="1"/>
              <p:nvPr/>
            </p:nvSpPr>
            <p:spPr bwMode="auto">
              <a:xfrm>
                <a:off x="1323105" y="3662730"/>
                <a:ext cx="6391172" cy="7847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nary>
                        <m:naryPr>
                          <m:chr m:val="∑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F93093-23F1-AC47-F9B7-0AAFB4F15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3105" y="3662730"/>
                <a:ext cx="6391172" cy="784767"/>
              </a:xfrm>
              <a:prstGeom prst="rect">
                <a:avLst/>
              </a:prstGeom>
              <a:blipFill>
                <a:blip r:embed="rId4"/>
                <a:stretch>
                  <a:fillRect l="-12897" t="-109524" r="-397" b="-1698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678EE2-F95B-FE3B-5388-5D1DD5ADBF6C}"/>
                  </a:ext>
                </a:extLst>
              </p:cNvPr>
              <p:cNvSpPr txBox="1"/>
              <p:nvPr/>
            </p:nvSpPr>
            <p:spPr bwMode="auto">
              <a:xfrm>
                <a:off x="2483768" y="5085184"/>
                <a:ext cx="4547783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678EE2-F95B-FE3B-5388-5D1DD5ADB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5085184"/>
                <a:ext cx="4547783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own Arrow 10">
            <a:extLst>
              <a:ext uri="{FF2B5EF4-FFF2-40B4-BE49-F238E27FC236}">
                <a16:creationId xmlns:a16="http://schemas.microsoft.com/office/drawing/2014/main" id="{05F3EB9C-867E-E126-098C-032CEA915789}"/>
              </a:ext>
            </a:extLst>
          </p:cNvPr>
          <p:cNvSpPr/>
          <p:nvPr/>
        </p:nvSpPr>
        <p:spPr>
          <a:xfrm>
            <a:off x="4336792" y="4593249"/>
            <a:ext cx="398618" cy="36699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8A3B0-107F-ABE2-7ABA-54A787C64A90}"/>
              </a:ext>
            </a:extLst>
          </p:cNvPr>
          <p:cNvSpPr txBox="1"/>
          <p:nvPr/>
        </p:nvSpPr>
        <p:spPr bwMode="auto">
          <a:xfrm>
            <a:off x="5219714" y="5698710"/>
            <a:ext cx="194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ecursion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0A355-0C94-AEB0-20F4-220B5B7B79D6}"/>
                  </a:ext>
                </a:extLst>
              </p:cNvPr>
              <p:cNvSpPr txBox="1"/>
              <p:nvPr/>
            </p:nvSpPr>
            <p:spPr bwMode="auto">
              <a:xfrm>
                <a:off x="4198661" y="1504515"/>
                <a:ext cx="1761622" cy="8771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0A355-0C94-AEB0-20F4-220B5B7B7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8661" y="1504515"/>
                <a:ext cx="1761622" cy="877100"/>
              </a:xfrm>
              <a:prstGeom prst="rect">
                <a:avLst/>
              </a:prstGeom>
              <a:blipFill>
                <a:blip r:embed="rId6"/>
                <a:stretch>
                  <a:fillRect t="-94286" b="-14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65F6FC-68B9-70E2-5C64-7C2F0A9189B3}"/>
                  </a:ext>
                </a:extLst>
              </p:cNvPr>
              <p:cNvSpPr txBox="1"/>
              <p:nvPr/>
            </p:nvSpPr>
            <p:spPr bwMode="auto">
              <a:xfrm>
                <a:off x="4896701" y="4567504"/>
                <a:ext cx="2138393" cy="374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itchFamily="18" charset="0"/>
                  </a:rPr>
                  <a:t>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的係數為零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65F6FC-68B9-70E2-5C64-7C2F0A918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6701" y="4567504"/>
                <a:ext cx="2138393" cy="374270"/>
              </a:xfrm>
              <a:prstGeom prst="rect">
                <a:avLst/>
              </a:prstGeom>
              <a:blipFill>
                <a:blip r:embed="rId7"/>
                <a:stretch>
                  <a:fillRect l="-2367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AF27A708-AD1A-6A40-1F25-53C8081E089F}"/>
                  </a:ext>
                </a:extLst>
              </p:cNvPr>
              <p:cNvSpPr txBox="1"/>
              <p:nvPr/>
            </p:nvSpPr>
            <p:spPr bwMode="auto">
              <a:xfrm>
                <a:off x="1331601" y="731449"/>
                <a:ext cx="447681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AF27A708-AD1A-6A40-1F25-53C8081E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01" y="731449"/>
                <a:ext cx="4476815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1CA2FD4-D91A-A246-C8A1-7968147D0FF4}"/>
              </a:ext>
            </a:extLst>
          </p:cNvPr>
          <p:cNvSpPr txBox="1"/>
          <p:nvPr/>
        </p:nvSpPr>
        <p:spPr bwMode="auto">
          <a:xfrm>
            <a:off x="1312456" y="2223940"/>
            <a:ext cx="2071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代入微分方程式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ABB81B-8EDC-DE28-2C92-F09BA207B41B}"/>
              </a:ext>
            </a:extLst>
          </p:cNvPr>
          <p:cNvSpPr txBox="1"/>
          <p:nvPr/>
        </p:nvSpPr>
        <p:spPr bwMode="auto">
          <a:xfrm>
            <a:off x="1331601" y="279724"/>
            <a:ext cx="4373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Legendre Equation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56240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7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4CFD2DB-EE76-71DB-9F11-69D793BB14A6}"/>
              </a:ext>
            </a:extLst>
          </p:cNvPr>
          <p:cNvSpPr txBox="1"/>
          <p:nvPr/>
        </p:nvSpPr>
        <p:spPr bwMode="auto">
          <a:xfrm>
            <a:off x="3891304" y="1366975"/>
            <a:ext cx="194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ecursion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7B2DCD-30E9-CDEC-7F0B-BD7B69B2CBC7}"/>
                  </a:ext>
                </a:extLst>
              </p:cNvPr>
              <p:cNvSpPr txBox="1"/>
              <p:nvPr/>
            </p:nvSpPr>
            <p:spPr bwMode="auto">
              <a:xfrm>
                <a:off x="869832" y="2022403"/>
                <a:ext cx="69444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如果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不是整數，這個遞迴關係會一直繼續到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7B2DCD-30E9-CDEC-7F0B-BD7B69B2C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832" y="2022403"/>
                <a:ext cx="6944476" cy="369332"/>
              </a:xfrm>
              <a:prstGeom prst="rect">
                <a:avLst/>
              </a:prstGeom>
              <a:blipFill>
                <a:blip r:embed="rId2"/>
                <a:stretch>
                  <a:fillRect l="-73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D86277E-EF38-8064-9AD0-99ABDD5D0143}"/>
                  </a:ext>
                </a:extLst>
              </p:cNvPr>
              <p:cNvSpPr txBox="1"/>
              <p:nvPr/>
            </p:nvSpPr>
            <p:spPr bwMode="auto">
              <a:xfrm>
                <a:off x="869832" y="2458754"/>
                <a:ext cx="6944476" cy="533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而當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很大時</a:t>
                </a:r>
                <a:r>
                  <a:rPr lang="en-US" dirty="0">
                    <a:latin typeface="Times New Roman" panose="02020603050405020304" pitchFamily="18" charset="0"/>
                  </a:rPr>
                  <a:t>，</a:t>
                </a:r>
                <a:r>
                  <a:rPr lang="en-TW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num>
                      <m:den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D86277E-EF38-8064-9AD0-99ABDD5D0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832" y="2458754"/>
                <a:ext cx="6944476" cy="533544"/>
              </a:xfrm>
              <a:prstGeom prst="rect">
                <a:avLst/>
              </a:prstGeom>
              <a:blipFill>
                <a:blip r:embed="rId3"/>
                <a:stretch>
                  <a:fillRect l="-7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9F4B08-2CE7-F16E-AF69-1FAA7EC8F387}"/>
                  </a:ext>
                </a:extLst>
              </p:cNvPr>
              <p:cNvSpPr txBox="1"/>
              <p:nvPr/>
            </p:nvSpPr>
            <p:spPr bwMode="auto">
              <a:xfrm>
                <a:off x="971600" y="3090678"/>
                <a:ext cx="5946299" cy="8478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9F4B08-2CE7-F16E-AF69-1FAA7EC8F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090678"/>
                <a:ext cx="5946299" cy="847861"/>
              </a:xfrm>
              <a:prstGeom prst="rect">
                <a:avLst/>
              </a:prstGeom>
              <a:blipFill>
                <a:blip r:embed="rId5"/>
                <a:stretch>
                  <a:fillRect t="-100000" b="-1529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3F886C3-4D1F-A47A-C636-BFDE925D0EF9}"/>
                  </a:ext>
                </a:extLst>
              </p:cNvPr>
              <p:cNvSpPr txBox="1"/>
              <p:nvPr/>
            </p:nvSpPr>
            <p:spPr bwMode="auto">
              <a:xfrm>
                <a:off x="971600" y="5085184"/>
                <a:ext cx="76379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</a:rPr>
                  <a:t>若要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dirty="0">
                    <a:latin typeface="+mj-ea"/>
                    <a:ea typeface="+mj-ea"/>
                  </a:rPr>
                  <a:t>不發散，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必須</a:t>
                </a:r>
                <a:r>
                  <a:rPr lang="en-US" dirty="0" err="1">
                    <a:latin typeface="Times New Roman" panose="02020603050405020304" pitchFamily="18" charset="0"/>
                  </a:rPr>
                  <a:t>是整數，遞迴關係一</a:t>
                </a:r>
                <a:r>
                  <a:rPr lang="en-US" dirty="0">
                    <a:latin typeface="Times New Roman" panose="02020603050405020304" pitchFamily="18" charset="0"/>
                  </a:rPr>
                  <a:t>定要停止於某個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3F886C3-4D1F-A47A-C636-BFDE925D0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5085184"/>
                <a:ext cx="7637979" cy="369332"/>
              </a:xfrm>
              <a:prstGeom prst="rect">
                <a:avLst/>
              </a:prstGeom>
              <a:blipFill>
                <a:blip r:embed="rId6"/>
                <a:stretch>
                  <a:fillRect l="-66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4A0255-2FCF-3C66-1773-F6E18F9B016F}"/>
                  </a:ext>
                </a:extLst>
              </p:cNvPr>
              <p:cNvSpPr txBox="1"/>
              <p:nvPr/>
            </p:nvSpPr>
            <p:spPr bwMode="auto">
              <a:xfrm>
                <a:off x="971600" y="4469373"/>
                <a:ext cx="7242443" cy="483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是發散的，因此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 在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也是發散的。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4A0255-2FCF-3C66-1773-F6E18F9B0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469373"/>
                <a:ext cx="7242443" cy="483466"/>
              </a:xfrm>
              <a:prstGeom prst="rect">
                <a:avLst/>
              </a:prstGeom>
              <a:blipFill>
                <a:blip r:embed="rId7"/>
                <a:stretch>
                  <a:fillRect t="-74359" b="-11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44684C1-A52B-B570-CE31-826415B3D4C5}"/>
              </a:ext>
            </a:extLst>
          </p:cNvPr>
          <p:cNvSpPr txBox="1"/>
          <p:nvPr/>
        </p:nvSpPr>
        <p:spPr bwMode="auto">
          <a:xfrm>
            <a:off x="971600" y="4079236"/>
            <a:ext cx="3839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兩者的差是有限的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24BBCC-E050-025F-7DB4-3CD3C5C7A12F}"/>
                  </a:ext>
                </a:extLst>
              </p:cNvPr>
              <p:cNvSpPr txBox="1"/>
              <p:nvPr/>
            </p:nvSpPr>
            <p:spPr bwMode="auto">
              <a:xfrm>
                <a:off x="971600" y="1263260"/>
                <a:ext cx="2618089" cy="57676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24BBCC-E050-025F-7DB4-3CD3C5C7A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263260"/>
                <a:ext cx="2618089" cy="576761"/>
              </a:xfrm>
              <a:prstGeom prst="rect">
                <a:avLst/>
              </a:prstGeom>
              <a:blipFill>
                <a:blip r:embed="rId8"/>
                <a:stretch>
                  <a:fillRect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2011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ADBBF-DD87-8691-079C-B6C5B53D1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178794-5E2C-84A3-1FA8-FF9478CEB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79" b="54200"/>
          <a:stretch/>
        </p:blipFill>
        <p:spPr>
          <a:xfrm>
            <a:off x="648996" y="3933056"/>
            <a:ext cx="7846008" cy="2042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027810-3257-CC86-7B80-19D1794466F6}"/>
                  </a:ext>
                </a:extLst>
              </p:cNvPr>
              <p:cNvSpPr txBox="1"/>
              <p:nvPr/>
            </p:nvSpPr>
            <p:spPr bwMode="auto">
              <a:xfrm>
                <a:off x="6102184" y="2533687"/>
                <a:ext cx="909800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027810-3257-CC86-7B80-19D179446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02184" y="2533687"/>
                <a:ext cx="909800" cy="276999"/>
              </a:xfrm>
              <a:prstGeom prst="rect">
                <a:avLst/>
              </a:prstGeom>
              <a:blipFill>
                <a:blip r:embed="rId3"/>
                <a:stretch>
                  <a:fillRect l="-2778" r="-5556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9D6E34-2EE3-8E22-4316-26A9CA993507}"/>
                  </a:ext>
                </a:extLst>
              </p:cNvPr>
              <p:cNvSpPr txBox="1"/>
              <p:nvPr/>
            </p:nvSpPr>
            <p:spPr bwMode="auto">
              <a:xfrm>
                <a:off x="2190456" y="2360269"/>
                <a:ext cx="2897909" cy="5767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9D6E34-2EE3-8E22-4316-26A9CA993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0456" y="2360269"/>
                <a:ext cx="2897909" cy="576761"/>
              </a:xfrm>
              <a:prstGeom prst="rect">
                <a:avLst/>
              </a:prstGeom>
              <a:blipFill>
                <a:blip r:embed="rId4"/>
                <a:stretch>
                  <a:fillRect b="-63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AB4546E0-8C93-B9E2-5705-0025E1ACF259}"/>
              </a:ext>
            </a:extLst>
          </p:cNvPr>
          <p:cNvSpPr/>
          <p:nvPr/>
        </p:nvSpPr>
        <p:spPr>
          <a:xfrm>
            <a:off x="5607471" y="2524502"/>
            <a:ext cx="360040" cy="29536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4EBA6E-FAE3-62E6-390E-FA537A850C6E}"/>
              </a:ext>
            </a:extLst>
          </p:cNvPr>
          <p:cNvSpPr/>
          <p:nvPr/>
        </p:nvSpPr>
        <p:spPr>
          <a:xfrm>
            <a:off x="777250" y="3933055"/>
            <a:ext cx="7323142" cy="5061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2F7969-B194-C29C-0385-7A2D6B61E7A9}"/>
                  </a:ext>
                </a:extLst>
              </p:cNvPr>
              <p:cNvSpPr txBox="1"/>
              <p:nvPr/>
            </p:nvSpPr>
            <p:spPr bwMode="auto">
              <a:xfrm>
                <a:off x="7085316" y="2495742"/>
                <a:ext cx="12241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為正整數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2F7969-B194-C29C-0385-7A2D6B61E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85316" y="2495742"/>
                <a:ext cx="1224136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ABD908-5CAE-E826-4060-ECD6E12C1020}"/>
                  </a:ext>
                </a:extLst>
              </p:cNvPr>
              <p:cNvSpPr txBox="1"/>
              <p:nvPr/>
            </p:nvSpPr>
            <p:spPr bwMode="auto">
              <a:xfrm>
                <a:off x="792682" y="2514722"/>
                <a:ext cx="123771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ABD908-5CAE-E826-4060-ECD6E12C1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682" y="2514722"/>
                <a:ext cx="1237711" cy="276999"/>
              </a:xfrm>
              <a:prstGeom prst="rect">
                <a:avLst/>
              </a:prstGeom>
              <a:blipFill>
                <a:blip r:embed="rId6"/>
                <a:stretch>
                  <a:fillRect l="-2041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E91D1E-14E0-9113-704F-2619A7360F1B}"/>
                  </a:ext>
                </a:extLst>
              </p:cNvPr>
              <p:cNvSpPr txBox="1"/>
              <p:nvPr/>
            </p:nvSpPr>
            <p:spPr bwMode="auto">
              <a:xfrm>
                <a:off x="794365" y="3440875"/>
                <a:ext cx="338437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≡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E91D1E-14E0-9113-704F-2619A7360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365" y="3440875"/>
                <a:ext cx="3384376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495132D-F794-F649-BDC7-32318D74C44B}"/>
              </a:ext>
            </a:extLst>
          </p:cNvPr>
          <p:cNvSpPr txBox="1"/>
          <p:nvPr/>
        </p:nvSpPr>
        <p:spPr bwMode="auto">
          <a:xfrm>
            <a:off x="711290" y="4501397"/>
            <a:ext cx="26415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Legendre Polynomials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A33C96-D8F4-73BF-2261-4196039C860C}"/>
                  </a:ext>
                </a:extLst>
              </p:cNvPr>
              <p:cNvSpPr txBox="1"/>
              <p:nvPr/>
            </p:nvSpPr>
            <p:spPr bwMode="auto">
              <a:xfrm>
                <a:off x="5523696" y="4795205"/>
                <a:ext cx="2811850" cy="6707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!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A33C96-D8F4-73BF-2261-4196039C8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3696" y="4795205"/>
                <a:ext cx="2811850" cy="670761"/>
              </a:xfrm>
              <a:prstGeom prst="rect">
                <a:avLst/>
              </a:prstGeom>
              <a:blipFill>
                <a:blip r:embed="rId9"/>
                <a:stretch>
                  <a:fillRect b="-37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61AE1C9-53AF-4AA2-93F3-9F44D862133E}"/>
                  </a:ext>
                </a:extLst>
              </p:cNvPr>
              <p:cNvSpPr txBox="1"/>
              <p:nvPr/>
            </p:nvSpPr>
            <p:spPr bwMode="auto">
              <a:xfrm>
                <a:off x="706503" y="1807849"/>
                <a:ext cx="69444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當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是整數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，遞迴關係停止於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61AE1C9-53AF-4AA2-93F3-9F44D8621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503" y="1807849"/>
                <a:ext cx="6944476" cy="369332"/>
              </a:xfrm>
              <a:prstGeom prst="rect">
                <a:avLst/>
              </a:prstGeom>
              <a:blipFill>
                <a:blip r:embed="rId10"/>
                <a:stretch>
                  <a:fillRect l="-7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31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2" grpId="0" animBg="1"/>
      <p:bldP spid="4" grpId="0" animBg="1"/>
      <p:bldP spid="10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C83063-E996-335D-A17B-F46DAD0BC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501228"/>
            <a:ext cx="56769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73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17C951-7341-15BE-1FBC-FB08E4D274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>
            <a:fillRect/>
          </a:stretch>
        </p:blipFill>
        <p:spPr>
          <a:xfrm>
            <a:off x="2088931" y="94320"/>
            <a:ext cx="4966138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16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D53CB-2B7A-974D-EE05-0E2F155029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1" y="0"/>
            <a:ext cx="4718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11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B39DB-4945-3C02-FE79-115E80B024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24" y="0"/>
            <a:ext cx="4671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66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C98D85-24D3-38A4-E072-BF4D84BD88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24" y="0"/>
            <a:ext cx="467195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AB336-78B8-CB4B-424C-33FF6D588534}"/>
              </a:ext>
            </a:extLst>
          </p:cNvPr>
          <p:cNvSpPr/>
          <p:nvPr/>
        </p:nvSpPr>
        <p:spPr>
          <a:xfrm>
            <a:off x="2236024" y="1340768"/>
            <a:ext cx="4671952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5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09587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303263" y="2860402"/>
            <a:ext cx="4071938" cy="714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0631FF7B-04BF-D5FE-30D5-0C26AF285908}"/>
                  </a:ext>
                </a:extLst>
              </p:cNvPr>
              <p:cNvSpPr txBox="1"/>
              <p:nvPr/>
            </p:nvSpPr>
            <p:spPr bwMode="auto">
              <a:xfrm>
                <a:off x="3727585" y="3675005"/>
                <a:ext cx="5155213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0631FF7B-04BF-D5FE-30D5-0C26AF285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27585" y="3675005"/>
                <a:ext cx="5155213" cy="717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A6BBB41-EAA7-05D2-FBD9-CD52682B32E1}"/>
              </a:ext>
            </a:extLst>
          </p:cNvPr>
          <p:cNvSpPr txBox="1"/>
          <p:nvPr/>
        </p:nvSpPr>
        <p:spPr bwMode="auto">
          <a:xfrm>
            <a:off x="6156176" y="4581128"/>
            <a:ext cx="1368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定態方程式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5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9CD64-0037-002A-3EEF-07241E319C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24" y="0"/>
            <a:ext cx="4671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6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08030A-31D3-9279-A819-62354FEA79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24" y="0"/>
            <a:ext cx="4671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45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D7EC6F-E953-2BCD-A772-E46BCF7844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05" y="0"/>
            <a:ext cx="461339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AAEFC7-B98E-8E8A-C284-7C3632B881C4}"/>
              </a:ext>
            </a:extLst>
          </p:cNvPr>
          <p:cNvSpPr/>
          <p:nvPr/>
        </p:nvSpPr>
        <p:spPr>
          <a:xfrm>
            <a:off x="2339752" y="3356992"/>
            <a:ext cx="439248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77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E0014-43E1-B642-78C7-FB78375144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05" y="0"/>
            <a:ext cx="4613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05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7581A-4113-2D51-1AA2-E89C01576D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05" y="0"/>
            <a:ext cx="461339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B36625-A256-D914-1349-DC34693CC1A6}"/>
              </a:ext>
            </a:extLst>
          </p:cNvPr>
          <p:cNvSpPr/>
          <p:nvPr/>
        </p:nvSpPr>
        <p:spPr>
          <a:xfrm>
            <a:off x="2375756" y="1700808"/>
            <a:ext cx="4356484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28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225768-C9CA-EF72-DEED-34F9A92E3FEE}"/>
                  </a:ext>
                </a:extLst>
              </p:cNvPr>
              <p:cNvSpPr txBox="1"/>
              <p:nvPr/>
            </p:nvSpPr>
            <p:spPr bwMode="auto">
              <a:xfrm>
                <a:off x="2123728" y="1844824"/>
                <a:ext cx="2901115" cy="83247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225768-C9CA-EF72-DEED-34F9A92E3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1844824"/>
                <a:ext cx="2901115" cy="832472"/>
              </a:xfrm>
              <a:prstGeom prst="rect">
                <a:avLst/>
              </a:prstGeom>
              <a:blipFill>
                <a:blip r:embed="rId2"/>
                <a:stretch>
                  <a:fillRect l="-31004" t="-124242" r="-873" b="-1924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4D0E23-9B29-F29F-7F29-FE6ACDAFCC75}"/>
                  </a:ext>
                </a:extLst>
              </p:cNvPr>
              <p:cNvSpPr txBox="1"/>
              <p:nvPr/>
            </p:nvSpPr>
            <p:spPr bwMode="auto">
              <a:xfrm>
                <a:off x="2110751" y="2996952"/>
                <a:ext cx="1847814" cy="75552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4D0E23-9B29-F29F-7F29-FE6ACDAFC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0751" y="2996952"/>
                <a:ext cx="1847814" cy="755528"/>
              </a:xfrm>
              <a:prstGeom prst="rect">
                <a:avLst/>
              </a:prstGeom>
              <a:blipFill>
                <a:blip r:embed="rId3"/>
                <a:stretch>
                  <a:fillRect l="-5479" t="-120000" b="-18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4B813C7-6297-D587-75F5-DA96166A6EE9}"/>
              </a:ext>
            </a:extLst>
          </p:cNvPr>
          <p:cNvSpPr txBox="1"/>
          <p:nvPr/>
        </p:nvSpPr>
        <p:spPr bwMode="auto">
          <a:xfrm>
            <a:off x="2123728" y="1268760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正交定理與展開定理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56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CA9EEA0-29C9-1983-EE68-6B5CF9C2B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E6AE94-849D-4729-7845-552A3B7BFD64}"/>
                  </a:ext>
                </a:extLst>
              </p:cNvPr>
              <p:cNvSpPr txBox="1"/>
              <p:nvPr/>
            </p:nvSpPr>
            <p:spPr bwMode="auto">
              <a:xfrm>
                <a:off x="1063046" y="5790480"/>
                <a:ext cx="79014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比較起原式，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這樣的選擇使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項被除掉了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方程式中無發散的項。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E6AE94-849D-4729-7845-552A3B7BF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046" y="5790480"/>
                <a:ext cx="7901442" cy="369332"/>
              </a:xfrm>
              <a:prstGeom prst="rect">
                <a:avLst/>
              </a:prstGeom>
              <a:blipFill>
                <a:blip r:embed="rId2"/>
                <a:stretch>
                  <a:fillRect l="-641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F9F773-BCC1-CEE5-204C-AB0B3330609D}"/>
                  </a:ext>
                </a:extLst>
              </p:cNvPr>
              <p:cNvSpPr txBox="1"/>
              <p:nvPr/>
            </p:nvSpPr>
            <p:spPr bwMode="auto">
              <a:xfrm>
                <a:off x="1009803" y="2271121"/>
                <a:ext cx="71603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我們可以取法SHO，解可能是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1−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的函數乘上一個多項式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F9F773-BCC1-CEE5-204C-AB0B33306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9803" y="2271121"/>
                <a:ext cx="7160339" cy="369332"/>
              </a:xfrm>
              <a:prstGeom prst="rect">
                <a:avLst/>
              </a:prstGeom>
              <a:blipFill>
                <a:blip r:embed="rId3"/>
                <a:stretch>
                  <a:fillRect l="-70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5B5FFC-581B-3154-DA0F-68DE690F224A}"/>
                  </a:ext>
                </a:extLst>
              </p:cNvPr>
              <p:cNvSpPr txBox="1"/>
              <p:nvPr/>
            </p:nvSpPr>
            <p:spPr bwMode="auto">
              <a:xfrm>
                <a:off x="1079612" y="4673120"/>
                <a:ext cx="64087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代入上式，經過整理，可以得到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需要滿足的方程式：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5B5FFC-581B-3154-DA0F-68DE690F2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612" y="4673120"/>
                <a:ext cx="6408711" cy="369332"/>
              </a:xfrm>
              <a:prstGeom prst="rect">
                <a:avLst/>
              </a:prstGeom>
              <a:blipFill>
                <a:blip r:embed="rId4"/>
                <a:stretch>
                  <a:fillRect l="-59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221CAF-5E09-59FD-DE43-D4ADDF49C7E6}"/>
                  </a:ext>
                </a:extLst>
              </p:cNvPr>
              <p:cNvSpPr txBox="1"/>
              <p:nvPr/>
            </p:nvSpPr>
            <p:spPr bwMode="auto">
              <a:xfrm>
                <a:off x="1009805" y="139110"/>
                <a:ext cx="38746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已確認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221CAF-5E09-59FD-DE43-D4ADDF49C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9805" y="139110"/>
                <a:ext cx="3874682" cy="369332"/>
              </a:xfrm>
              <a:prstGeom prst="rect">
                <a:avLst/>
              </a:prstGeom>
              <a:blipFill>
                <a:blip r:embed="rId5"/>
                <a:stretch>
                  <a:fillRect l="-1307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C9F515-6C67-91FA-17BF-D676C6161435}"/>
                  </a:ext>
                </a:extLst>
              </p:cNvPr>
              <p:cNvSpPr txBox="1"/>
              <p:nvPr/>
            </p:nvSpPr>
            <p:spPr bwMode="auto">
              <a:xfrm>
                <a:off x="1027739" y="1348903"/>
                <a:ext cx="69127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注意式中只出現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，所以若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為負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，結果與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正值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完全相同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C9F515-6C67-91FA-17BF-D676C6161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7739" y="1348903"/>
                <a:ext cx="6912769" cy="369332"/>
              </a:xfrm>
              <a:prstGeom prst="rect">
                <a:avLst/>
              </a:prstGeom>
              <a:blipFill>
                <a:blip r:embed="rId6"/>
                <a:stretch>
                  <a:fillRect l="-9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277AFC-5441-7695-D208-4E69310840F8}"/>
                  </a:ext>
                </a:extLst>
              </p:cNvPr>
              <p:cNvSpPr txBox="1"/>
              <p:nvPr/>
            </p:nvSpPr>
            <p:spPr bwMode="auto">
              <a:xfrm>
                <a:off x="1064247" y="4245849"/>
                <a:ext cx="2571650" cy="3849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277AFC-5441-7695-D208-4E6931084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4247" y="4245849"/>
                <a:ext cx="2571650" cy="384977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9341F60A-E60A-8E9D-F4AA-4D23898D8522}"/>
                  </a:ext>
                </a:extLst>
              </p:cNvPr>
              <p:cNvSpPr txBox="1"/>
              <p:nvPr/>
            </p:nvSpPr>
            <p:spPr bwMode="auto">
              <a:xfrm>
                <a:off x="1006703" y="514647"/>
                <a:ext cx="6099008" cy="80823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9341F60A-E60A-8E9D-F4AA-4D23898D8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703" y="514647"/>
                <a:ext cx="6099008" cy="8082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98D1F4FB-6F8B-92BD-2940-18A331997F45}"/>
                  </a:ext>
                </a:extLst>
              </p:cNvPr>
              <p:cNvSpPr txBox="1"/>
              <p:nvPr/>
            </p:nvSpPr>
            <p:spPr bwMode="auto">
              <a:xfrm>
                <a:off x="1082368" y="5070306"/>
                <a:ext cx="587459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98D1F4FB-6F8B-92BD-2940-18A331997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2368" y="5070306"/>
                <a:ext cx="5874599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315DA6-1B6C-C15B-2513-4B23E193A431}"/>
                  </a:ext>
                </a:extLst>
              </p:cNvPr>
              <p:cNvSpPr txBox="1"/>
              <p:nvPr/>
            </p:nvSpPr>
            <p:spPr bwMode="auto">
              <a:xfrm>
                <a:off x="1063046" y="6197488"/>
                <a:ext cx="3134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解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𝐹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會是一個有限次多項式。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315DA6-1B6C-C15B-2513-4B23E193A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046" y="6197488"/>
                <a:ext cx="3134922" cy="369332"/>
              </a:xfrm>
              <a:prstGeom prst="rect">
                <a:avLst/>
              </a:prstGeom>
              <a:blipFill>
                <a:blip r:embed="rId10"/>
                <a:stretch>
                  <a:fillRect l="-161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4A638D-694B-3BA3-3B9E-EEF044B88560}"/>
                  </a:ext>
                </a:extLst>
              </p:cNvPr>
              <p:cNvSpPr txBox="1"/>
              <p:nvPr/>
            </p:nvSpPr>
            <p:spPr bwMode="auto">
              <a:xfrm>
                <a:off x="1006703" y="1662173"/>
                <a:ext cx="7957785" cy="5227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因為多了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此項當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→1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會發散，此式的的解不再是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的有限次多項式。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4A638D-694B-3BA3-3B9E-EEF044B88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703" y="1662173"/>
                <a:ext cx="7957785" cy="522707"/>
              </a:xfrm>
              <a:prstGeom prst="rect">
                <a:avLst/>
              </a:prstGeom>
              <a:blipFill>
                <a:blip r:embed="rId11"/>
                <a:stretch>
                  <a:fillRect l="-637" b="-73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F74983-AE90-B175-6953-2AC5023BC045}"/>
                  </a:ext>
                </a:extLst>
              </p:cNvPr>
              <p:cNvSpPr txBox="1"/>
              <p:nvPr/>
            </p:nvSpPr>
            <p:spPr bwMode="auto">
              <a:xfrm>
                <a:off x="1027739" y="2656681"/>
                <a:ext cx="53714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要找到這函數，取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方程式趨近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F74983-AE90-B175-6953-2AC5023BC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7739" y="2656681"/>
                <a:ext cx="5371402" cy="369332"/>
              </a:xfrm>
              <a:prstGeom prst="rect">
                <a:avLst/>
              </a:prstGeom>
              <a:blipFill>
                <a:blip r:embed="rId12"/>
                <a:stretch>
                  <a:fillRect l="-117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068FA532-9B17-B68D-61D7-90BEEC1FD283}"/>
                  </a:ext>
                </a:extLst>
              </p:cNvPr>
              <p:cNvSpPr txBox="1"/>
              <p:nvPr/>
            </p:nvSpPr>
            <p:spPr bwMode="auto">
              <a:xfrm>
                <a:off x="1028416" y="3036784"/>
                <a:ext cx="3499194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𝑑𝑃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𝑑𝑧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068FA532-9B17-B68D-61D7-90BEEC1FD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8416" y="3036784"/>
                <a:ext cx="3499194" cy="7203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FDFBED-E831-6496-687C-A1F374C5AC89}"/>
                  </a:ext>
                </a:extLst>
              </p:cNvPr>
              <p:cNvSpPr txBox="1"/>
              <p:nvPr/>
            </p:nvSpPr>
            <p:spPr bwMode="auto">
              <a:xfrm>
                <a:off x="1028609" y="3797928"/>
                <a:ext cx="6459714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因此猜想解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可能是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乘上一個多項式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FDFBED-E831-6496-687C-A1F374C5A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8609" y="3797928"/>
                <a:ext cx="6459714" cy="379656"/>
              </a:xfrm>
              <a:prstGeom prst="rect">
                <a:avLst/>
              </a:prstGeom>
              <a:blipFill>
                <a:blip r:embed="rId14"/>
                <a:stretch>
                  <a:fillRect l="-982"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2AD22A-6637-2BC7-6C89-58E6332F3DC4}"/>
                  </a:ext>
                </a:extLst>
              </p:cNvPr>
              <p:cNvSpPr txBox="1"/>
              <p:nvPr/>
            </p:nvSpPr>
            <p:spPr bwMode="auto">
              <a:xfrm>
                <a:off x="4884487" y="3193339"/>
                <a:ext cx="1843593" cy="3849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2AD22A-6637-2BC7-6C89-58E6332F3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4487" y="3193339"/>
                <a:ext cx="1843593" cy="3849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74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4" grpId="0" animBg="1"/>
      <p:bldP spid="5" grpId="0" animBg="1"/>
      <p:bldP spid="6" grpId="0"/>
      <p:bldP spid="9" grpId="0"/>
      <p:bldP spid="11" grpId="0" animBg="1"/>
      <p:bldP spid="13" grpId="0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38F3D9-0A93-8B3B-9D76-BA6B6B2ED191}"/>
                  </a:ext>
                </a:extLst>
              </p:cNvPr>
              <p:cNvSpPr txBox="1"/>
              <p:nvPr/>
            </p:nvSpPr>
            <p:spPr bwMode="auto">
              <a:xfrm>
                <a:off x="1063046" y="5790480"/>
                <a:ext cx="79014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比較起原式，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這樣的選擇使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項被除掉了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方程式中無發散的項。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38F3D9-0A93-8B3B-9D76-BA6B6B2ED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046" y="5790480"/>
                <a:ext cx="7901442" cy="369332"/>
              </a:xfrm>
              <a:prstGeom prst="rect">
                <a:avLst/>
              </a:prstGeom>
              <a:blipFill>
                <a:blip r:embed="rId2"/>
                <a:stretch>
                  <a:fillRect l="-641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7C7D14-D2D9-F0F6-E770-D19AB23548EB}"/>
                  </a:ext>
                </a:extLst>
              </p:cNvPr>
              <p:cNvSpPr txBox="1"/>
              <p:nvPr/>
            </p:nvSpPr>
            <p:spPr bwMode="auto">
              <a:xfrm>
                <a:off x="1009803" y="2271121"/>
                <a:ext cx="71603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我們可以取法SHO，解可能是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1−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的函數乘上一個多項式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7C7D14-D2D9-F0F6-E770-D19AB2354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9803" y="2271121"/>
                <a:ext cx="7160339" cy="369332"/>
              </a:xfrm>
              <a:prstGeom prst="rect">
                <a:avLst/>
              </a:prstGeom>
              <a:blipFill>
                <a:blip r:embed="rId3"/>
                <a:stretch>
                  <a:fillRect l="-70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89211C-2138-96E7-E2F6-4EEC02B9E194}"/>
                  </a:ext>
                </a:extLst>
              </p:cNvPr>
              <p:cNvSpPr txBox="1"/>
              <p:nvPr/>
            </p:nvSpPr>
            <p:spPr bwMode="auto">
              <a:xfrm>
                <a:off x="1079612" y="4673120"/>
                <a:ext cx="64087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代入上式，經過整理，可以得到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需要滿足的方程式：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89211C-2138-96E7-E2F6-4EEC02B9E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612" y="4673120"/>
                <a:ext cx="6408711" cy="369332"/>
              </a:xfrm>
              <a:prstGeom prst="rect">
                <a:avLst/>
              </a:prstGeom>
              <a:blipFill>
                <a:blip r:embed="rId4"/>
                <a:stretch>
                  <a:fillRect l="-59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06E2C8-32D3-CBDF-CACD-534D0D908EC3}"/>
                  </a:ext>
                </a:extLst>
              </p:cNvPr>
              <p:cNvSpPr txBox="1"/>
              <p:nvPr/>
            </p:nvSpPr>
            <p:spPr bwMode="auto">
              <a:xfrm>
                <a:off x="1009805" y="139110"/>
                <a:ext cx="24820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06E2C8-32D3-CBDF-CACD-534D0D908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9805" y="139110"/>
                <a:ext cx="2482075" cy="369332"/>
              </a:xfrm>
              <a:prstGeom prst="rect">
                <a:avLst/>
              </a:prstGeom>
              <a:blipFill>
                <a:blip r:embed="rId5"/>
                <a:stretch>
                  <a:fillRect l="-203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02BBFF-F47C-1C4E-124B-C4BC5E16692E}"/>
                  </a:ext>
                </a:extLst>
              </p:cNvPr>
              <p:cNvSpPr txBox="1"/>
              <p:nvPr/>
            </p:nvSpPr>
            <p:spPr bwMode="auto">
              <a:xfrm>
                <a:off x="1027739" y="1348903"/>
                <a:ext cx="69127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注意式中只出現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，所以若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為負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，結果與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正值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完全相同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02BBFF-F47C-1C4E-124B-C4BC5E166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7739" y="1348903"/>
                <a:ext cx="6912769" cy="369332"/>
              </a:xfrm>
              <a:prstGeom prst="rect">
                <a:avLst/>
              </a:prstGeom>
              <a:blipFill>
                <a:blip r:embed="rId6"/>
                <a:stretch>
                  <a:fillRect l="-9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F3D3DB-FCDD-EABE-D5DD-69A5A8AE2C50}"/>
                  </a:ext>
                </a:extLst>
              </p:cNvPr>
              <p:cNvSpPr txBox="1"/>
              <p:nvPr/>
            </p:nvSpPr>
            <p:spPr bwMode="auto">
              <a:xfrm>
                <a:off x="1064247" y="4245849"/>
                <a:ext cx="2571650" cy="3849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F3D3DB-FCDD-EABE-D5DD-69A5A8AE2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4247" y="4245849"/>
                <a:ext cx="2571650" cy="384977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56070CDC-8DC4-36B8-F7A3-1ECA80E4501F}"/>
                  </a:ext>
                </a:extLst>
              </p:cNvPr>
              <p:cNvSpPr txBox="1"/>
              <p:nvPr/>
            </p:nvSpPr>
            <p:spPr bwMode="auto">
              <a:xfrm>
                <a:off x="1006703" y="514647"/>
                <a:ext cx="5581522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56070CDC-8DC4-36B8-F7A3-1ECA80E45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703" y="514647"/>
                <a:ext cx="5581522" cy="7203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A79399D7-0AF8-B899-04FE-9E696E66BDEF}"/>
                  </a:ext>
                </a:extLst>
              </p:cNvPr>
              <p:cNvSpPr txBox="1"/>
              <p:nvPr/>
            </p:nvSpPr>
            <p:spPr bwMode="auto">
              <a:xfrm>
                <a:off x="1082369" y="5070306"/>
                <a:ext cx="550585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A79399D7-0AF8-B899-04FE-9E696E66B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2369" y="5070306"/>
                <a:ext cx="5505856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5AF5F-48DD-245C-0758-ECB40B811007}"/>
                  </a:ext>
                </a:extLst>
              </p:cNvPr>
              <p:cNvSpPr txBox="1"/>
              <p:nvPr/>
            </p:nvSpPr>
            <p:spPr bwMode="auto">
              <a:xfrm>
                <a:off x="1063046" y="6197488"/>
                <a:ext cx="3134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解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𝐹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會是一個有限次多項式。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A5AF5F-48DD-245C-0758-ECB40B811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3046" y="6197488"/>
                <a:ext cx="3134922" cy="369332"/>
              </a:xfrm>
              <a:prstGeom prst="rect">
                <a:avLst/>
              </a:prstGeom>
              <a:blipFill>
                <a:blip r:embed="rId10"/>
                <a:stretch>
                  <a:fillRect l="-161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6B7BE5-059C-71BA-0219-92089E8FFC3D}"/>
                  </a:ext>
                </a:extLst>
              </p:cNvPr>
              <p:cNvSpPr txBox="1"/>
              <p:nvPr/>
            </p:nvSpPr>
            <p:spPr bwMode="auto">
              <a:xfrm>
                <a:off x="1006703" y="1662173"/>
                <a:ext cx="7957785" cy="5227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多了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此項在邊界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→1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會發散，此式的的解不再是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的有限次多項式。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6B7BE5-059C-71BA-0219-92089E8FF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703" y="1662173"/>
                <a:ext cx="7957785" cy="522707"/>
              </a:xfrm>
              <a:prstGeom prst="rect">
                <a:avLst/>
              </a:prstGeom>
              <a:blipFill>
                <a:blip r:embed="rId11"/>
                <a:stretch>
                  <a:fillRect l="-637" b="-73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24FE0C-12ED-6101-F45D-E05854547966}"/>
                  </a:ext>
                </a:extLst>
              </p:cNvPr>
              <p:cNvSpPr txBox="1"/>
              <p:nvPr/>
            </p:nvSpPr>
            <p:spPr bwMode="auto">
              <a:xfrm>
                <a:off x="1027739" y="2656681"/>
                <a:ext cx="53714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要找到這函數，取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方程式趨近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24FE0C-12ED-6101-F45D-E05854547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7739" y="2656681"/>
                <a:ext cx="5371402" cy="369332"/>
              </a:xfrm>
              <a:prstGeom prst="rect">
                <a:avLst/>
              </a:prstGeom>
              <a:blipFill>
                <a:blip r:embed="rId12"/>
                <a:stretch>
                  <a:fillRect l="-117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A38A327A-2075-DB37-C298-A7E6E80789E3}"/>
                  </a:ext>
                </a:extLst>
              </p:cNvPr>
              <p:cNvSpPr txBox="1"/>
              <p:nvPr/>
            </p:nvSpPr>
            <p:spPr bwMode="auto">
              <a:xfrm>
                <a:off x="1028416" y="3036784"/>
                <a:ext cx="3499194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𝑑𝑃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𝑑𝑧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A38A327A-2075-DB37-C298-A7E6E8078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8416" y="3036784"/>
                <a:ext cx="3499194" cy="7203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51CA04-4412-96C5-822B-A0F6D73E957D}"/>
                  </a:ext>
                </a:extLst>
              </p:cNvPr>
              <p:cNvSpPr txBox="1"/>
              <p:nvPr/>
            </p:nvSpPr>
            <p:spPr bwMode="auto">
              <a:xfrm>
                <a:off x="1028609" y="3797928"/>
                <a:ext cx="6459714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因此猜想解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可能是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乘上一個多項式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51CA04-4412-96C5-822B-A0F6D73E9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8609" y="3797928"/>
                <a:ext cx="6459714" cy="379656"/>
              </a:xfrm>
              <a:prstGeom prst="rect">
                <a:avLst/>
              </a:prstGeom>
              <a:blipFill>
                <a:blip r:embed="rId14"/>
                <a:stretch>
                  <a:fillRect l="-982"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5ACCE1C-4771-1045-C74D-FD5AD27452E3}"/>
                  </a:ext>
                </a:extLst>
              </p:cNvPr>
              <p:cNvSpPr txBox="1"/>
              <p:nvPr/>
            </p:nvSpPr>
            <p:spPr bwMode="auto">
              <a:xfrm>
                <a:off x="4884487" y="3193339"/>
                <a:ext cx="1843593" cy="3849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5ACCE1C-4771-1045-C74D-FD5AD2745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4487" y="3193339"/>
                <a:ext cx="1843593" cy="3849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F441D5E-5FAC-49EA-2F43-ACF76FFF0E2C}"/>
              </a:ext>
            </a:extLst>
          </p:cNvPr>
          <p:cNvSpPr txBox="1"/>
          <p:nvPr/>
        </p:nvSpPr>
        <p:spPr bwMode="auto">
          <a:xfrm>
            <a:off x="2100514" y="124168"/>
            <a:ext cx="5909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This is called 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Associated Legendre Equation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4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4" grpId="0" animBg="1"/>
      <p:bldP spid="5" grpId="0" animBg="1"/>
      <p:bldP spid="6" grpId="0"/>
      <p:bldP spid="9" grpId="0"/>
      <p:bldP spid="11" grpId="0" animBg="1"/>
      <p:bldP spid="13" grpId="0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/>
              <p:nvPr/>
            </p:nvSpPr>
            <p:spPr bwMode="auto">
              <a:xfrm>
                <a:off x="4190166" y="3081572"/>
                <a:ext cx="193104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0166" y="3081572"/>
                <a:ext cx="1931041" cy="695447"/>
              </a:xfrm>
              <a:prstGeom prst="rect">
                <a:avLst/>
              </a:prstGeom>
              <a:blipFill>
                <a:blip r:embed="rId2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/>
              <p:nvPr/>
            </p:nvSpPr>
            <p:spPr bwMode="auto">
              <a:xfrm>
                <a:off x="846293" y="1995334"/>
                <a:ext cx="7857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退而求其次，薛丁格猜想解可能是一個非多項式函數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乘上多項式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293" y="1995334"/>
                <a:ext cx="7857490" cy="369332"/>
              </a:xfrm>
              <a:prstGeom prst="rect">
                <a:avLst/>
              </a:prstGeom>
              <a:blipFill>
                <a:blip r:embed="rId3"/>
                <a:stretch>
                  <a:fillRect l="-645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/>
              <p:nvPr/>
            </p:nvSpPr>
            <p:spPr bwMode="auto">
              <a:xfrm>
                <a:off x="912418" y="869703"/>
                <a:ext cx="225068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2418" y="869703"/>
                <a:ext cx="2250681" cy="695447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/>
              <p:nvPr/>
            </p:nvSpPr>
            <p:spPr bwMode="auto">
              <a:xfrm>
                <a:off x="846292" y="2668472"/>
                <a:ext cx="7857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他的想法是：非多項式函數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在無限遠處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比較重要。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292" y="2668472"/>
                <a:ext cx="7857491" cy="369332"/>
              </a:xfrm>
              <a:prstGeom prst="rect">
                <a:avLst/>
              </a:prstGeom>
              <a:blipFill>
                <a:blip r:embed="rId5"/>
                <a:stretch>
                  <a:fillRect l="-645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/>
              <p:nvPr/>
            </p:nvSpPr>
            <p:spPr bwMode="auto">
              <a:xfrm>
                <a:off x="4190166" y="3825137"/>
                <a:ext cx="157620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0166" y="3825137"/>
                <a:ext cx="1576201" cy="532518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/>
              <p:nvPr/>
            </p:nvSpPr>
            <p:spPr bwMode="auto">
              <a:xfrm>
                <a:off x="3200763" y="2920204"/>
                <a:ext cx="9894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0763" y="2920204"/>
                <a:ext cx="989403" cy="369332"/>
              </a:xfrm>
              <a:prstGeom prst="rect">
                <a:avLst/>
              </a:prstGeom>
              <a:blipFill>
                <a:blip r:embed="rId7"/>
                <a:stretch>
                  <a:fillRect b="-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/>
              <p:nvPr/>
            </p:nvSpPr>
            <p:spPr bwMode="auto">
              <a:xfrm>
                <a:off x="878017" y="3906730"/>
                <a:ext cx="33809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解出此方程式就可以得到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017" y="3906730"/>
                <a:ext cx="3380909" cy="369332"/>
              </a:xfrm>
              <a:prstGeom prst="rect">
                <a:avLst/>
              </a:prstGeom>
              <a:blipFill>
                <a:blip r:embed="rId8"/>
                <a:stretch>
                  <a:fillRect l="-14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EEFCB3-682C-9DDA-1A65-A0C07AF76784}"/>
                  </a:ext>
                </a:extLst>
              </p:cNvPr>
              <p:cNvSpPr txBox="1"/>
              <p:nvPr/>
            </p:nvSpPr>
            <p:spPr bwMode="auto">
              <a:xfrm>
                <a:off x="846293" y="1589079"/>
                <a:ext cx="70711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此式沒有有限次多項式解。第二項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在無限遠處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發散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EEFCB3-682C-9DDA-1A65-A0C07AF76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293" y="1589079"/>
                <a:ext cx="7071187" cy="369332"/>
              </a:xfrm>
              <a:prstGeom prst="rect">
                <a:avLst/>
              </a:prstGeom>
              <a:blipFill>
                <a:blip r:embed="rId9"/>
                <a:stretch>
                  <a:fillRect l="-717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/>
              <p:nvPr/>
            </p:nvSpPr>
            <p:spPr bwMode="auto">
              <a:xfrm>
                <a:off x="941985" y="3057809"/>
                <a:ext cx="2310697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1985" y="3057809"/>
                <a:ext cx="2310697" cy="695447"/>
              </a:xfrm>
              <a:prstGeom prst="rect">
                <a:avLst/>
              </a:prstGeom>
              <a:blipFill>
                <a:blip r:embed="rId10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0F46666F-F91F-F783-4BDE-85DEF1ADCD07}"/>
              </a:ext>
            </a:extLst>
          </p:cNvPr>
          <p:cNvSpPr/>
          <p:nvPr/>
        </p:nvSpPr>
        <p:spPr>
          <a:xfrm>
            <a:off x="3505400" y="3272724"/>
            <a:ext cx="432048" cy="27438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9">
                <a:extLst>
                  <a:ext uri="{FF2B5EF4-FFF2-40B4-BE49-F238E27FC236}">
                    <a16:creationId xmlns:a16="http://schemas.microsoft.com/office/drawing/2014/main" id="{57868DBF-E3E4-99C2-E77E-391370891721}"/>
                  </a:ext>
                </a:extLst>
              </p:cNvPr>
              <p:cNvSpPr txBox="1"/>
              <p:nvPr/>
            </p:nvSpPr>
            <p:spPr bwMode="auto">
              <a:xfrm>
                <a:off x="899592" y="4725556"/>
                <a:ext cx="2097434" cy="53251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9">
                <a:extLst>
                  <a:ext uri="{FF2B5EF4-FFF2-40B4-BE49-F238E27FC236}">
                    <a16:creationId xmlns:a16="http://schemas.microsoft.com/office/drawing/2014/main" id="{57868DBF-E3E4-99C2-E77E-391370891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4725556"/>
                <a:ext cx="2097434" cy="532518"/>
              </a:xfrm>
              <a:prstGeom prst="rect">
                <a:avLst/>
              </a:prstGeom>
              <a:blipFill>
                <a:blip r:embed="rId11"/>
                <a:stretch>
                  <a:fillRect b="-46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6280EB61-C42D-7A15-669D-0C8CAE83DFED}"/>
                  </a:ext>
                </a:extLst>
              </p:cNvPr>
              <p:cNvSpPr txBox="1"/>
              <p:nvPr/>
            </p:nvSpPr>
            <p:spPr bwMode="auto">
              <a:xfrm>
                <a:off x="880586" y="5410576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6280EB61-C42D-7A15-669D-0C8CAE83D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586" y="5410576"/>
                <a:ext cx="3026919" cy="695447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15A394F5-E17E-8972-18F8-F1A878724A59}"/>
              </a:ext>
            </a:extLst>
          </p:cNvPr>
          <p:cNvSpPr txBox="1"/>
          <p:nvPr/>
        </p:nvSpPr>
        <p:spPr bwMode="auto">
          <a:xfrm>
            <a:off x="3940033" y="5564050"/>
            <a:ext cx="25948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此式真的有多項式解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D314F5-501B-4BD4-036B-F7312CDEC123}"/>
              </a:ext>
            </a:extLst>
          </p:cNvPr>
          <p:cNvSpPr txBox="1"/>
          <p:nvPr/>
        </p:nvSpPr>
        <p:spPr bwMode="auto">
          <a:xfrm>
            <a:off x="3337125" y="1039541"/>
            <a:ext cx="857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SHO</a:t>
            </a:r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00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C6276B80-1C55-460F-563A-C58144C55667}"/>
                  </a:ext>
                </a:extLst>
              </p:cNvPr>
              <p:cNvSpPr txBox="1"/>
              <p:nvPr/>
            </p:nvSpPr>
            <p:spPr bwMode="auto">
              <a:xfrm>
                <a:off x="663387" y="654466"/>
                <a:ext cx="542078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C6276B80-1C55-460F-563A-C58144C55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387" y="654466"/>
                <a:ext cx="5420781" cy="648126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F2537D1-F350-FE4C-6583-8BF854D47E9A}"/>
              </a:ext>
            </a:extLst>
          </p:cNvPr>
          <p:cNvSpPr txBox="1"/>
          <p:nvPr/>
        </p:nvSpPr>
        <p:spPr bwMode="auto">
          <a:xfrm>
            <a:off x="556635" y="24650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Method 0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級數法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BA35438-44CF-8CE7-4AF0-C9D4D8C79339}"/>
                  </a:ext>
                </a:extLst>
              </p:cNvPr>
              <p:cNvSpPr txBox="1"/>
              <p:nvPr/>
            </p:nvSpPr>
            <p:spPr bwMode="auto">
              <a:xfrm>
                <a:off x="663387" y="1461170"/>
                <a:ext cx="387510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BA35438-44CF-8CE7-4AF0-C9D4D8C79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387" y="1461170"/>
                <a:ext cx="3875100" cy="369332"/>
              </a:xfrm>
              <a:prstGeom prst="rect">
                <a:avLst/>
              </a:prstGeom>
              <a:blipFill>
                <a:blip r:embed="rId3"/>
                <a:stretch>
                  <a:fillRect b="-103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8A367E6D-D4C9-9079-C1FD-695BD759B3F5}"/>
                  </a:ext>
                </a:extLst>
              </p:cNvPr>
              <p:cNvSpPr txBox="1"/>
              <p:nvPr/>
            </p:nvSpPr>
            <p:spPr bwMode="auto">
              <a:xfrm>
                <a:off x="663386" y="2369570"/>
                <a:ext cx="775410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+6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+12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⋯+</m:t>
                      </m:r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8A367E6D-D4C9-9079-C1FD-695BD759B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386" y="2369570"/>
                <a:ext cx="7754109" cy="648126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2EC9988-7E69-3592-A1D8-9A6984BFBE6C}"/>
                  </a:ext>
                </a:extLst>
              </p:cNvPr>
              <p:cNvSpPr txBox="1"/>
              <p:nvPr/>
            </p:nvSpPr>
            <p:spPr bwMode="auto">
              <a:xfrm>
                <a:off x="679825" y="3152515"/>
                <a:ext cx="5772729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      </m:t>
                      </m:r>
                      <m:r>
                        <a:rPr lang="zh-TW" altLang="en-US" sz="18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  2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2EC9988-7E69-3592-A1D8-9A6984BFB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825" y="3152515"/>
                <a:ext cx="5772729" cy="61824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13B74F1-5030-4251-4D21-3A3D3E67A748}"/>
                  </a:ext>
                </a:extLst>
              </p:cNvPr>
              <p:cNvSpPr txBox="1"/>
              <p:nvPr/>
            </p:nvSpPr>
            <p:spPr bwMode="auto">
              <a:xfrm>
                <a:off x="1189374" y="3948519"/>
                <a:ext cx="4316117" cy="4177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13B74F1-5030-4251-4D21-3A3D3E67A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9374" y="3948519"/>
                <a:ext cx="4316117" cy="417743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wn Arrow 7">
            <a:extLst>
              <a:ext uri="{FF2B5EF4-FFF2-40B4-BE49-F238E27FC236}">
                <a16:creationId xmlns:a16="http://schemas.microsoft.com/office/drawing/2014/main" id="{F00A5DB1-89F3-32D8-5DF2-01D2F19DAC4B}"/>
              </a:ext>
            </a:extLst>
          </p:cNvPr>
          <p:cNvSpPr/>
          <p:nvPr/>
        </p:nvSpPr>
        <p:spPr>
          <a:xfrm>
            <a:off x="2085273" y="1942104"/>
            <a:ext cx="21602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34B0E4A7-056D-12F9-FCFF-B8FAE62C59F3}"/>
                  </a:ext>
                </a:extLst>
              </p:cNvPr>
              <p:cNvSpPr txBox="1"/>
              <p:nvPr/>
            </p:nvSpPr>
            <p:spPr bwMode="auto">
              <a:xfrm>
                <a:off x="683568" y="4952489"/>
                <a:ext cx="7951597" cy="4069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34B0E4A7-056D-12F9-FCFF-B8FAE62C5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4952489"/>
                <a:ext cx="7951597" cy="406906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928DC8-D3E0-D89E-C6ED-9D5635767D2C}"/>
                  </a:ext>
                </a:extLst>
              </p:cNvPr>
              <p:cNvSpPr txBox="1"/>
              <p:nvPr/>
            </p:nvSpPr>
            <p:spPr bwMode="auto">
              <a:xfrm>
                <a:off x="663386" y="4473342"/>
                <a:ext cx="4572000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</a:rPr>
                  <a:t>代入方程式後，挑出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r>
                  <a:rPr lang="en-US" dirty="0" err="1">
                    <a:solidFill>
                      <a:schemeClr val="tx1"/>
                    </a:solidFill>
                  </a:rPr>
                  <a:t>項，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係數必須為零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928DC8-D3E0-D89E-C6ED-9D5635767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386" y="4473342"/>
                <a:ext cx="4572000" cy="378245"/>
              </a:xfrm>
              <a:prstGeom prst="rect">
                <a:avLst/>
              </a:prstGeom>
              <a:blipFill>
                <a:blip r:embed="rId8"/>
                <a:stretch>
                  <a:fillRect l="-1108" t="-6452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A067D51-A14E-925C-1D69-C6BF444A49FB}"/>
              </a:ext>
            </a:extLst>
          </p:cNvPr>
          <p:cNvSpPr txBox="1"/>
          <p:nvPr/>
        </p:nvSpPr>
        <p:spPr bwMode="auto">
          <a:xfrm>
            <a:off x="709118" y="542255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>
                <a:solidFill>
                  <a:srgbClr val="FF0000"/>
                </a:solidFill>
                <a:latin typeface="Times New Roman" panose="02020603050405020304" pitchFamily="18" charset="0"/>
              </a:rPr>
              <a:t>遞迴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關係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7E06EEC2-67C1-39E1-4332-A434780D475A}"/>
                  </a:ext>
                </a:extLst>
              </p:cNvPr>
              <p:cNvSpPr txBox="1"/>
              <p:nvPr/>
            </p:nvSpPr>
            <p:spPr bwMode="auto">
              <a:xfrm>
                <a:off x="679825" y="5805979"/>
                <a:ext cx="4976807" cy="7046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7E06EEC2-67C1-39E1-4332-A434780D4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825" y="5805979"/>
                <a:ext cx="4976807" cy="704616"/>
              </a:xfrm>
              <a:prstGeom prst="rect">
                <a:avLst/>
              </a:prstGeom>
              <a:blipFill>
                <a:blip r:embed="rId9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6E1DB13-52E7-4395-42AA-DDDAE2D17715}"/>
              </a:ext>
            </a:extLst>
          </p:cNvPr>
          <p:cNvSpPr txBox="1"/>
          <p:nvPr/>
        </p:nvSpPr>
        <p:spPr bwMode="auto">
          <a:xfrm>
            <a:off x="6084168" y="809149"/>
            <a:ext cx="3225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</a:rPr>
              <a:t>此式可以有有限次多項式解：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0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3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8"/>
          <a:stretch/>
        </p:blipFill>
        <p:spPr bwMode="auto">
          <a:xfrm>
            <a:off x="482538" y="562220"/>
            <a:ext cx="5600700" cy="452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312764" y="1124744"/>
            <a:ext cx="1500188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3492" name="文字方塊 3"/>
          <p:cNvSpPr txBox="1">
            <a:spLocks noChangeArrowheads="1"/>
          </p:cNvSpPr>
          <p:nvPr/>
        </p:nvSpPr>
        <p:spPr bwMode="auto">
          <a:xfrm>
            <a:off x="6633244" y="3962825"/>
            <a:ext cx="1553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>
                <a:latin typeface="Calibri" pitchFamily="34" charset="0"/>
              </a:rPr>
              <a:t>氫原子能階</a:t>
            </a:r>
          </a:p>
        </p:txBody>
      </p:sp>
      <p:sp>
        <p:nvSpPr>
          <p:cNvPr id="63493" name="文字方塊 4"/>
          <p:cNvSpPr txBox="1">
            <a:spLocks noChangeArrowheads="1"/>
          </p:cNvSpPr>
          <p:nvPr/>
        </p:nvSpPr>
        <p:spPr bwMode="auto">
          <a:xfrm>
            <a:off x="465176" y="5212557"/>
            <a:ext cx="7128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>
                <a:latin typeface="Calibri" pitchFamily="34" charset="0"/>
              </a:rPr>
              <a:t>薛丁格能嚴格地得到正確的氫原子能階是天大的成就！</a:t>
            </a:r>
          </a:p>
        </p:txBody>
      </p:sp>
      <p:sp>
        <p:nvSpPr>
          <p:cNvPr id="2" name="矩形 1"/>
          <p:cNvSpPr/>
          <p:nvPr/>
        </p:nvSpPr>
        <p:spPr>
          <a:xfrm>
            <a:off x="452389" y="55977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800" dirty="0">
                <a:latin typeface="Calibri" pitchFamily="34" charset="0"/>
              </a:rPr>
              <a:t>而且</a:t>
            </a: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完全只用大家所熟悉的波的概念！</a:t>
            </a:r>
            <a:endParaRPr lang="zh-TW" altLang="en-US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10" descr="Schrodinger 1000 Austrian Schilli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13121"/>
            <a:ext cx="2718273" cy="133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467544" y="157089"/>
                <a:ext cx="74899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Times New Roman" panose="02020603050405020304" pitchFamily="18" charset="0"/>
                  </a:rPr>
                  <a:t>此方程式只有對某些能量值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</a:rPr>
                  <a:t>才有解！數學的本徵值問題。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157089"/>
                <a:ext cx="7489926" cy="369332"/>
              </a:xfrm>
              <a:prstGeom prst="rect">
                <a:avLst/>
              </a:prstGeom>
              <a:blipFill>
                <a:blip r:embed="rId5"/>
                <a:stretch>
                  <a:fillRect l="-677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 bwMode="auto">
          <a:xfrm>
            <a:off x="461079" y="6373116"/>
            <a:ext cx="5191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能量的量子化原來是電子的波性的表現！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424833" y="5993223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</a:rPr>
              <a:t>這個方法到現在都是解氫原子能階最簡單的方法。</a:t>
            </a:r>
          </a:p>
        </p:txBody>
      </p:sp>
      <p:pic>
        <p:nvPicPr>
          <p:cNvPr id="6" name="圖片 14" descr="afg003.jpg">
            <a:extLst>
              <a:ext uri="{FF2B5EF4-FFF2-40B4-BE49-F238E27FC236}">
                <a16:creationId xmlns:a16="http://schemas.microsoft.com/office/drawing/2014/main" id="{C5B65042-951A-5DB1-A46F-448100729D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6364796" y="562220"/>
            <a:ext cx="2074009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98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35B55C-B8F6-977A-69FF-EECD9056D84B}"/>
                  </a:ext>
                </a:extLst>
              </p:cNvPr>
              <p:cNvSpPr txBox="1"/>
              <p:nvPr/>
            </p:nvSpPr>
            <p:spPr bwMode="auto">
              <a:xfrm>
                <a:off x="899592" y="1916832"/>
                <a:ext cx="82444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如同SHM，此</a:t>
                </a:r>
                <a:r>
                  <a:rPr lang="en-GB" b="0" i="0" u="none" strike="noStrike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Recursion</a:t>
                </a:r>
                <a:r>
                  <a:rPr lang="zh-TW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遞迴</a:t>
                </a:r>
                <a:r>
                  <a:rPr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關係必須在某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處中斷，才有有限次多項式解。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35B55C-B8F6-977A-69FF-EECD9056D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1916832"/>
                <a:ext cx="8244408" cy="369332"/>
              </a:xfrm>
              <a:prstGeom prst="rect">
                <a:avLst/>
              </a:prstGeom>
              <a:blipFill>
                <a:blip r:embed="rId2"/>
                <a:stretch>
                  <a:fillRect l="-7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C62FB1E2-7795-360D-48C6-1023E08EA9C7}"/>
                  </a:ext>
                </a:extLst>
              </p:cNvPr>
              <p:cNvSpPr txBox="1"/>
              <p:nvPr/>
            </p:nvSpPr>
            <p:spPr bwMode="auto">
              <a:xfrm>
                <a:off x="899593" y="1076125"/>
                <a:ext cx="4976807" cy="7046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C62FB1E2-7795-360D-48C6-1023E08EA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3" y="1076125"/>
                <a:ext cx="4976807" cy="704616"/>
              </a:xfrm>
              <a:prstGeom prst="rect">
                <a:avLst/>
              </a:prstGeom>
              <a:blipFill>
                <a:blip r:embed="rId3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50EDA9DB-913B-58C3-749A-44416AFCFE93}"/>
                  </a:ext>
                </a:extLst>
              </p:cNvPr>
              <p:cNvSpPr txBox="1"/>
              <p:nvPr/>
            </p:nvSpPr>
            <p:spPr bwMode="auto">
              <a:xfrm>
                <a:off x="899593" y="2724384"/>
                <a:ext cx="468051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50EDA9DB-913B-58C3-749A-44416AFCF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3" y="2724384"/>
                <a:ext cx="468051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161F59-0721-52EB-7046-E0583C17DB68}"/>
                  </a:ext>
                </a:extLst>
              </p:cNvPr>
              <p:cNvSpPr txBox="1"/>
              <p:nvPr/>
            </p:nvSpPr>
            <p:spPr bwMode="auto">
              <a:xfrm>
                <a:off x="919208" y="2286164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時遞迴關係分子必須為零。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161F59-0721-52EB-7046-E0583C17D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208" y="2286164"/>
                <a:ext cx="4572000" cy="369332"/>
              </a:xfrm>
              <a:prstGeom prst="rect">
                <a:avLst/>
              </a:prstGeom>
              <a:blipFill>
                <a:blip r:embed="rId5"/>
                <a:stretch>
                  <a:fillRect l="-27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0851B4A-E37D-EECC-EDBD-FD06797EDD51}"/>
                  </a:ext>
                </a:extLst>
              </p:cNvPr>
              <p:cNvSpPr txBox="1"/>
              <p:nvPr/>
            </p:nvSpPr>
            <p:spPr bwMode="auto">
              <a:xfrm>
                <a:off x="899592" y="3579619"/>
                <a:ext cx="276276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0851B4A-E37D-EECC-EDBD-FD06797ED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3579619"/>
                <a:ext cx="27627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62E7F0C-1060-E294-8E3F-979D5101717D}"/>
              </a:ext>
            </a:extLst>
          </p:cNvPr>
          <p:cNvSpPr txBox="1"/>
          <p:nvPr/>
        </p:nvSpPr>
        <p:spPr bwMode="auto">
          <a:xfrm>
            <a:off x="899592" y="4060578"/>
            <a:ext cx="936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通常設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8D5070F4-C740-FE1B-3049-AB30F933B36A}"/>
                  </a:ext>
                </a:extLst>
              </p:cNvPr>
              <p:cNvSpPr txBox="1"/>
              <p:nvPr/>
            </p:nvSpPr>
            <p:spPr bwMode="auto">
              <a:xfrm>
                <a:off x="1835696" y="4045946"/>
                <a:ext cx="12373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sz="1800" i="1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8D5070F4-C740-FE1B-3049-AB30F933B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4045946"/>
                <a:ext cx="123736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5104469C-BF9C-7E85-3CEF-43A0734A0E79}"/>
                  </a:ext>
                </a:extLst>
              </p:cNvPr>
              <p:cNvSpPr txBox="1"/>
              <p:nvPr/>
            </p:nvSpPr>
            <p:spPr bwMode="auto">
              <a:xfrm>
                <a:off x="905664" y="4653136"/>
                <a:ext cx="150609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5104469C-BF9C-7E85-3CEF-43A0734A0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664" y="4653136"/>
                <a:ext cx="150609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CDA8169-AB66-D535-7DA5-B706BF8A86D2}"/>
              </a:ext>
            </a:extLst>
          </p:cNvPr>
          <p:cNvSpPr txBox="1"/>
          <p:nvPr/>
        </p:nvSpPr>
        <p:spPr bwMode="auto">
          <a:xfrm>
            <a:off x="2555776" y="4653136"/>
            <a:ext cx="3317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方程式才有解！同時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7980AD7E-FE3A-C3E0-2CB3-26CB8CFDCF19}"/>
                  </a:ext>
                </a:extLst>
              </p:cNvPr>
              <p:cNvSpPr txBox="1"/>
              <p:nvPr/>
            </p:nvSpPr>
            <p:spPr bwMode="auto">
              <a:xfrm>
                <a:off x="5021796" y="4651769"/>
                <a:ext cx="85460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sz="1800" i="1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7980AD7E-FE3A-C3E0-2CB3-26CB8CFDC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21796" y="4651769"/>
                <a:ext cx="85460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E51306-A34B-AA30-45D8-7C015B62C236}"/>
                  </a:ext>
                </a:extLst>
              </p:cNvPr>
              <p:cNvSpPr txBox="1"/>
              <p:nvPr/>
            </p:nvSpPr>
            <p:spPr bwMode="auto">
              <a:xfrm>
                <a:off x="831734" y="5507004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方程式有一個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次多項式解</a:t>
                </a:r>
                <a:r>
                  <a:rPr lang="en-TW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E51306-A34B-AA30-45D8-7C015B62C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1734" y="5507004"/>
                <a:ext cx="5328592" cy="369332"/>
              </a:xfrm>
              <a:prstGeom prst="rect">
                <a:avLst/>
              </a:prstGeom>
              <a:blipFill>
                <a:blip r:embed="rId10"/>
                <a:stretch>
                  <a:fillRect l="-9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EF7BBE-1BC6-8A62-4521-7B0A83B291F5}"/>
                  </a:ext>
                </a:extLst>
              </p:cNvPr>
              <p:cNvSpPr txBox="1"/>
              <p:nvPr/>
            </p:nvSpPr>
            <p:spPr bwMode="auto">
              <a:xfrm>
                <a:off x="5512254" y="5507004"/>
                <a:ext cx="172404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EF7BBE-1BC6-8A62-4521-7B0A83B29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2254" y="5507004"/>
                <a:ext cx="172404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6D9854-5B49-E2F1-291B-743D70A1DDF8}"/>
                  </a:ext>
                </a:extLst>
              </p:cNvPr>
              <p:cNvSpPr txBox="1"/>
              <p:nvPr/>
            </p:nvSpPr>
            <p:spPr bwMode="auto">
              <a:xfrm>
                <a:off x="851350" y="6021385"/>
                <a:ext cx="2850652" cy="30207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6D9854-5B49-E2F1-291B-743D70A1D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350" y="6021385"/>
                <a:ext cx="2850652" cy="302070"/>
              </a:xfrm>
              <a:prstGeom prst="rect">
                <a:avLst/>
              </a:prstGeom>
              <a:blipFill>
                <a:blip r:embed="rId12"/>
                <a:stretch>
                  <a:fillRect l="-444" t="-8333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6413AB-283D-8709-478B-C6E9EDAF96E2}"/>
                  </a:ext>
                </a:extLst>
              </p:cNvPr>
              <p:cNvSpPr txBox="1"/>
              <p:nvPr/>
            </p:nvSpPr>
            <p:spPr bwMode="auto">
              <a:xfrm>
                <a:off x="851350" y="5119463"/>
                <a:ext cx="59570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通常選擇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=0,1,2,3……,</m:t>
                    </m:r>
                    <m:d>
                      <m:dPr>
                        <m:begChr m:val="|"/>
                        <m:endChr m:val="|"/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作為量子數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6413AB-283D-8709-478B-C6E9EDAF9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350" y="5119463"/>
                <a:ext cx="5957048" cy="369332"/>
              </a:xfrm>
              <a:prstGeom prst="rect">
                <a:avLst/>
              </a:prstGeom>
              <a:blipFill>
                <a:blip r:embed="rId13"/>
                <a:stretch>
                  <a:fillRect l="-106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443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9" grpId="0" animBg="1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BF8C6-10C1-FDE8-AD12-13EC955EE80C}"/>
              </a:ext>
            </a:extLst>
          </p:cNvPr>
          <p:cNvSpPr txBox="1"/>
          <p:nvPr/>
        </p:nvSpPr>
        <p:spPr bwMode="auto">
          <a:xfrm>
            <a:off x="1331640" y="1014056"/>
            <a:ext cx="707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Associated Legendre Equation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是一個Sturm-Liouville問題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01B766-5B33-EBBF-A8D9-7F703244DE0F}"/>
                  </a:ext>
                </a:extLst>
              </p:cNvPr>
              <p:cNvSpPr txBox="1"/>
              <p:nvPr/>
            </p:nvSpPr>
            <p:spPr bwMode="auto">
              <a:xfrm>
                <a:off x="1438833" y="1438092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滿足正交定理與展開定理：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01B766-5B33-EBBF-A8D9-7F703244D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833" y="1438092"/>
                <a:ext cx="4572000" cy="369332"/>
              </a:xfrm>
              <a:prstGeom prst="rect">
                <a:avLst/>
              </a:prstGeom>
              <a:blipFill>
                <a:blip r:embed="rId2"/>
                <a:stretch>
                  <a:fillRect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B9CBFF-4685-AF18-2902-09E14C637A8B}"/>
                  </a:ext>
                </a:extLst>
              </p:cNvPr>
              <p:cNvSpPr txBox="1"/>
              <p:nvPr/>
            </p:nvSpPr>
            <p:spPr bwMode="auto">
              <a:xfrm>
                <a:off x="1417191" y="1862128"/>
                <a:ext cx="3191964" cy="83247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sup>
                          </m:sSubSup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𝑃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sup>
                          </m:sSubSup>
                          <m:d>
                            <m:d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B9CBFF-4685-AF18-2902-09E14C637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7191" y="1862128"/>
                <a:ext cx="3191964" cy="832472"/>
              </a:xfrm>
              <a:prstGeom prst="rect">
                <a:avLst/>
              </a:prstGeom>
              <a:blipFill>
                <a:blip r:embed="rId3"/>
                <a:stretch>
                  <a:fillRect l="-26984" t="-120896" b="-18806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031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869E82-43E8-721D-CB15-CD36724D1F59}"/>
                  </a:ext>
                </a:extLst>
              </p:cNvPr>
              <p:cNvSpPr txBox="1"/>
              <p:nvPr/>
            </p:nvSpPr>
            <p:spPr bwMode="auto">
              <a:xfrm>
                <a:off x="827585" y="2783562"/>
                <a:ext cx="6147061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比較兩式，這是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一樣的式子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當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+1, 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𝑑𝐹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𝑑𝑍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869E82-43E8-721D-CB15-CD36724D1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5" y="2783562"/>
                <a:ext cx="6147061" cy="491288"/>
              </a:xfrm>
              <a:prstGeom prst="rect">
                <a:avLst/>
              </a:prstGeom>
              <a:blipFill>
                <a:blip r:embed="rId3"/>
                <a:stretch>
                  <a:fillRect l="-1031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D31FF5-E9A5-FB3D-B74B-C2461C56A294}"/>
                  </a:ext>
                </a:extLst>
              </p:cNvPr>
              <p:cNvSpPr txBox="1"/>
              <p:nvPr/>
            </p:nvSpPr>
            <p:spPr bwMode="auto">
              <a:xfrm>
                <a:off x="827585" y="3784698"/>
                <a:ext cx="76504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因此我們可以推論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就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（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的解）的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次微分。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D31FF5-E9A5-FB3D-B74B-C2461C56A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5" y="3784698"/>
                <a:ext cx="7650478" cy="369332"/>
              </a:xfrm>
              <a:prstGeom prst="rect">
                <a:avLst/>
              </a:prstGeom>
              <a:blipFill>
                <a:blip r:embed="rId4"/>
                <a:stretch>
                  <a:fillRect l="-829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96A770-1387-8DC2-7409-2A05BFA4BB75}"/>
                  </a:ext>
                </a:extLst>
              </p:cNvPr>
              <p:cNvSpPr txBox="1"/>
              <p:nvPr/>
            </p:nvSpPr>
            <p:spPr bwMode="auto">
              <a:xfrm>
                <a:off x="827585" y="3258570"/>
                <a:ext cx="7903284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所以若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某一個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的解，</a:t>
                </a:r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𝑑𝐹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𝑑𝑍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的解。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96A770-1387-8DC2-7409-2A05BFA4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5" y="3258570"/>
                <a:ext cx="7903284" cy="491288"/>
              </a:xfrm>
              <a:prstGeom prst="rect">
                <a:avLst/>
              </a:prstGeom>
              <a:blipFill>
                <a:blip r:embed="rId5"/>
                <a:stretch>
                  <a:fillRect l="-803" b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239F2B6-80AD-F7E7-06F2-38D0F1736628}"/>
                  </a:ext>
                </a:extLst>
              </p:cNvPr>
              <p:cNvSpPr txBox="1"/>
              <p:nvPr/>
            </p:nvSpPr>
            <p:spPr bwMode="auto">
              <a:xfrm>
                <a:off x="2877497" y="5267853"/>
                <a:ext cx="3385863" cy="56393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239F2B6-80AD-F7E7-06F2-38D0F1736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7497" y="5267853"/>
                <a:ext cx="3385863" cy="563937"/>
              </a:xfrm>
              <a:prstGeom prst="rect">
                <a:avLst/>
              </a:prstGeom>
              <a:blipFill>
                <a:blip r:embed="rId6"/>
                <a:stretch>
                  <a:fillRect l="-1124" b="-108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C54DB3-571E-EBBB-390A-21FA3A7EBA22}"/>
                  </a:ext>
                </a:extLst>
              </p:cNvPr>
              <p:cNvSpPr txBox="1"/>
              <p:nvPr/>
            </p:nvSpPr>
            <p:spPr bwMode="auto">
              <a:xfrm>
                <a:off x="2855395" y="4227110"/>
                <a:ext cx="2002600" cy="56393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𝐹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C54DB3-571E-EBBB-390A-21FA3A7EB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5395" y="4227110"/>
                <a:ext cx="2002600" cy="563937"/>
              </a:xfrm>
              <a:prstGeom prst="rect">
                <a:avLst/>
              </a:prstGeom>
              <a:blipFill>
                <a:blip r:embed="rId7"/>
                <a:stretch>
                  <a:fillRect l="-1887" b="-108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7D1BD71-3E5A-399F-8F32-6CEAA3BFC394}"/>
                  </a:ext>
                </a:extLst>
              </p:cNvPr>
              <p:cNvSpPr txBox="1"/>
              <p:nvPr/>
            </p:nvSpPr>
            <p:spPr bwMode="auto">
              <a:xfrm>
                <a:off x="836984" y="943152"/>
                <a:ext cx="587459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7D1BD71-3E5A-399F-8F32-6CEAA3BFC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984" y="943152"/>
                <a:ext cx="5874599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8334F83-1AA2-1401-A294-CF2FF63DC407}"/>
              </a:ext>
            </a:extLst>
          </p:cNvPr>
          <p:cNvSpPr txBox="1"/>
          <p:nvPr/>
        </p:nvSpPr>
        <p:spPr bwMode="auto">
          <a:xfrm>
            <a:off x="819533" y="1685665"/>
            <a:ext cx="45789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但有一更快的作法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上式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微分，得到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9B6BB185-ADE9-E899-6CDA-D1CA7FB26ED0}"/>
                  </a:ext>
                </a:extLst>
              </p:cNvPr>
              <p:cNvSpPr txBox="1"/>
              <p:nvPr/>
            </p:nvSpPr>
            <p:spPr bwMode="auto">
              <a:xfrm>
                <a:off x="836985" y="2102237"/>
                <a:ext cx="560722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9B6BB185-ADE9-E899-6CDA-D1CA7FB26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985" y="2102237"/>
                <a:ext cx="5607224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BD25548-1F4D-EA43-A573-D0902E2B16B4}"/>
              </a:ext>
            </a:extLst>
          </p:cNvPr>
          <p:cNvSpPr txBox="1"/>
          <p:nvPr/>
        </p:nvSpPr>
        <p:spPr bwMode="auto">
          <a:xfrm>
            <a:off x="836984" y="4844784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綜合兩個公式的結果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C78290-98DC-9AAD-0383-FD7D2158F2AD}"/>
                  </a:ext>
                </a:extLst>
              </p:cNvPr>
              <p:cNvSpPr txBox="1"/>
              <p:nvPr/>
            </p:nvSpPr>
            <p:spPr bwMode="auto">
              <a:xfrm>
                <a:off x="836984" y="5939393"/>
                <a:ext cx="65423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就是標準的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Associated Legendre Function。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C78290-98DC-9AAD-0383-FD7D2158F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984" y="5939393"/>
                <a:ext cx="6542325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816AD765-2547-D2B3-1D84-6F50EE1E0526}"/>
                  </a:ext>
                </a:extLst>
              </p:cNvPr>
              <p:cNvSpPr txBox="1"/>
              <p:nvPr/>
            </p:nvSpPr>
            <p:spPr bwMode="auto">
              <a:xfrm>
                <a:off x="819533" y="214587"/>
                <a:ext cx="422507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816AD765-2547-D2B3-1D84-6F50EE1E0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533" y="214587"/>
                <a:ext cx="4225079" cy="648126"/>
              </a:xfrm>
              <a:prstGeom prst="rect">
                <a:avLst/>
              </a:prstGeom>
              <a:blipFill>
                <a:blip r:embed="rId11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667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44A72-C4D6-300C-91BA-11EC5FD05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59955-B80D-1E8A-E0D2-D45DC9A7393F}"/>
                  </a:ext>
                </a:extLst>
              </p:cNvPr>
              <p:cNvSpPr txBox="1"/>
              <p:nvPr/>
            </p:nvSpPr>
            <p:spPr bwMode="auto">
              <a:xfrm>
                <a:off x="823850" y="2246212"/>
                <a:ext cx="6147061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比較兩式，這是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一樣的式子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，但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+1, 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𝑑𝐹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𝑑𝑍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59955-B80D-1E8A-E0D2-D45DC9A73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850" y="2246212"/>
                <a:ext cx="6147061" cy="491288"/>
              </a:xfrm>
              <a:prstGeom prst="rect">
                <a:avLst/>
              </a:prstGeom>
              <a:blipFill>
                <a:blip r:embed="rId2"/>
                <a:stretch>
                  <a:fillRect l="-823" b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9791C3-394E-CE96-5BCE-EA897257D25E}"/>
                  </a:ext>
                </a:extLst>
              </p:cNvPr>
              <p:cNvSpPr txBox="1"/>
              <p:nvPr/>
            </p:nvSpPr>
            <p:spPr bwMode="auto">
              <a:xfrm>
                <a:off x="832285" y="4257554"/>
                <a:ext cx="821696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因此我們可以推論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（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的解）的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次微分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≠0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的解。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9791C3-394E-CE96-5BCE-EA897257D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2285" y="4257554"/>
                <a:ext cx="8216963" cy="369332"/>
              </a:xfrm>
              <a:prstGeom prst="rect">
                <a:avLst/>
              </a:prstGeom>
              <a:blipFill>
                <a:blip r:embed="rId3"/>
                <a:stretch>
                  <a:fillRect l="-6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B1B2DA-CAED-7B25-2FA8-04EAD0244F78}"/>
                  </a:ext>
                </a:extLst>
              </p:cNvPr>
              <p:cNvSpPr txBox="1"/>
              <p:nvPr/>
            </p:nvSpPr>
            <p:spPr bwMode="auto">
              <a:xfrm>
                <a:off x="822886" y="2785133"/>
                <a:ext cx="7903284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所以若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某一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的解，</a:t>
                </a:r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𝑑𝐹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𝑑𝑍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的解。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B1B2DA-CAED-7B25-2FA8-04EAD0244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886" y="2785133"/>
                <a:ext cx="7903284" cy="491288"/>
              </a:xfrm>
              <a:prstGeom prst="rect">
                <a:avLst/>
              </a:prstGeom>
              <a:blipFill>
                <a:blip r:embed="rId4"/>
                <a:stretch>
                  <a:fillRect l="-642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1F34114-DAB7-B63D-CBC6-DAA67C559D72}"/>
                  </a:ext>
                </a:extLst>
              </p:cNvPr>
              <p:cNvSpPr txBox="1"/>
              <p:nvPr/>
            </p:nvSpPr>
            <p:spPr bwMode="auto">
              <a:xfrm>
                <a:off x="2879067" y="5672688"/>
                <a:ext cx="3385863" cy="56393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1F34114-DAB7-B63D-CBC6-DAA67C559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9067" y="5672688"/>
                <a:ext cx="3385863" cy="563937"/>
              </a:xfrm>
              <a:prstGeom prst="rect">
                <a:avLst/>
              </a:prstGeom>
              <a:blipFill>
                <a:blip r:embed="rId5"/>
                <a:stretch>
                  <a:fillRect l="-746" b="-108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13D184-F0B5-A99F-A02B-04906C50AEF3}"/>
                  </a:ext>
                </a:extLst>
              </p:cNvPr>
              <p:cNvSpPr txBox="1"/>
              <p:nvPr/>
            </p:nvSpPr>
            <p:spPr bwMode="auto">
              <a:xfrm>
                <a:off x="2860096" y="4699966"/>
                <a:ext cx="2002600" cy="56393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𝐹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13D184-F0B5-A99F-A02B-04906C50A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60096" y="4699966"/>
                <a:ext cx="2002600" cy="563937"/>
              </a:xfrm>
              <a:prstGeom prst="rect">
                <a:avLst/>
              </a:prstGeom>
              <a:blipFill>
                <a:blip r:embed="rId6"/>
                <a:stretch>
                  <a:fillRect l="-2516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5916934A-8FBE-93C3-48C1-71946517F44D}"/>
                  </a:ext>
                </a:extLst>
              </p:cNvPr>
              <p:cNvSpPr txBox="1"/>
              <p:nvPr/>
            </p:nvSpPr>
            <p:spPr bwMode="auto">
              <a:xfrm>
                <a:off x="821905" y="593950"/>
                <a:ext cx="542637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5916934A-8FBE-93C3-48C1-71946517F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905" y="593950"/>
                <a:ext cx="5426376" cy="648126"/>
              </a:xfrm>
              <a:prstGeom prst="rect">
                <a:avLst/>
              </a:prstGeom>
              <a:blipFill>
                <a:blip r:embed="rId7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D1D1B2D-C690-8759-C4BC-84B7F8575A75}"/>
              </a:ext>
            </a:extLst>
          </p:cNvPr>
          <p:cNvSpPr txBox="1"/>
          <p:nvPr/>
        </p:nvSpPr>
        <p:spPr bwMode="auto">
          <a:xfrm>
            <a:off x="809624" y="1259468"/>
            <a:ext cx="45789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上式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微分，得到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ECA8ED19-6B97-D287-748E-CDF3D2E3B02F}"/>
                  </a:ext>
                </a:extLst>
              </p:cNvPr>
              <p:cNvSpPr txBox="1"/>
              <p:nvPr/>
            </p:nvSpPr>
            <p:spPr bwMode="auto">
              <a:xfrm>
                <a:off x="832284" y="1628800"/>
                <a:ext cx="747943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+2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𝑑𝐹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ECA8ED19-6B97-D287-748E-CDF3D2E3B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2284" y="1628800"/>
                <a:ext cx="7479431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DBE70D4-2A39-480C-7493-C47C976C2F83}"/>
              </a:ext>
            </a:extLst>
          </p:cNvPr>
          <p:cNvSpPr txBox="1"/>
          <p:nvPr/>
        </p:nvSpPr>
        <p:spPr bwMode="auto">
          <a:xfrm>
            <a:off x="841685" y="5317640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綜合兩個公式的結果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8734B2-BB2E-8773-4418-338417108B68}"/>
                  </a:ext>
                </a:extLst>
              </p:cNvPr>
              <p:cNvSpPr txBox="1"/>
              <p:nvPr/>
            </p:nvSpPr>
            <p:spPr bwMode="auto">
              <a:xfrm>
                <a:off x="857916" y="6267127"/>
                <a:ext cx="65423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就是標準的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Associated Legendre Function。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8734B2-BB2E-8773-4418-338417108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916" y="6267127"/>
                <a:ext cx="6542325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C0A6AD25-BE98-718E-470F-F23081CA01B3}"/>
                  </a:ext>
                </a:extLst>
              </p:cNvPr>
              <p:cNvSpPr txBox="1"/>
              <p:nvPr/>
            </p:nvSpPr>
            <p:spPr bwMode="auto">
              <a:xfrm>
                <a:off x="991788" y="3596171"/>
                <a:ext cx="422507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𝑧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C0A6AD25-BE98-718E-470F-F23081CA0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1788" y="3596171"/>
                <a:ext cx="4225079" cy="648126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36ADAD-765F-14D4-C55C-F58E9DB7914C}"/>
                  </a:ext>
                </a:extLst>
              </p:cNvPr>
              <p:cNvSpPr txBox="1"/>
              <p:nvPr/>
            </p:nvSpPr>
            <p:spPr bwMode="auto">
              <a:xfrm>
                <a:off x="832284" y="3213583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cs typeface="Times New Roman" pitchFamily="18" charset="0"/>
                  </a:rPr>
                  <a:t>已知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 err="1">
                    <a:cs typeface="Times New Roman" pitchFamily="18" charset="0"/>
                  </a:rPr>
                  <a:t>時</a:t>
                </a:r>
                <a:r>
                  <a:rPr lang="en-US" dirty="0"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就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的解。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36ADAD-765F-14D4-C55C-F58E9DB79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2284" y="3213583"/>
                <a:ext cx="4572000" cy="369332"/>
              </a:xfrm>
              <a:prstGeom prst="rect">
                <a:avLst/>
              </a:prstGeom>
              <a:blipFill>
                <a:blip r:embed="rId11"/>
                <a:stretch>
                  <a:fillRect l="-1108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A884EC5-8B64-B379-B7D1-3C3E35922D81}"/>
              </a:ext>
            </a:extLst>
          </p:cNvPr>
          <p:cNvSpPr txBox="1"/>
          <p:nvPr/>
        </p:nvSpPr>
        <p:spPr bwMode="auto">
          <a:xfrm>
            <a:off x="832284" y="22461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Method 1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微分法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07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/>
      <p:bldP spid="3" grpId="0"/>
      <p:bldP spid="2" grpId="0" animBg="1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DF4C8-E709-6A9F-3433-4E7177A283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05" y="0"/>
            <a:ext cx="4613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824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1C94D8-2D50-FBD1-43D4-9DD9DAED16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05" y="0"/>
            <a:ext cx="4613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86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6F20A-8C99-6747-B6D2-09E0CD13F4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05" y="0"/>
            <a:ext cx="4613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790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261572-0913-1BA1-6398-A1A084B670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05" y="0"/>
            <a:ext cx="4613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20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1F0D8-AD7D-67BF-7E26-F1A5DAEA91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05" y="0"/>
            <a:ext cx="4613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22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4"/>
          <p:cNvSpPr txBox="1">
            <a:spLocks noChangeArrowheads="1"/>
          </p:cNvSpPr>
          <p:nvPr/>
        </p:nvSpPr>
        <p:spPr bwMode="auto">
          <a:xfrm>
            <a:off x="5083389" y="3467966"/>
            <a:ext cx="1366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才有解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4211960" y="2924944"/>
                <a:ext cx="4521734" cy="39177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60" y="2924944"/>
                <a:ext cx="4521734" cy="391774"/>
              </a:xfrm>
              <a:prstGeom prst="rect">
                <a:avLst/>
              </a:prstGeom>
              <a:blipFill>
                <a:blip r:embed="rId2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A199198-253E-09E9-EC05-2953C03EAE22}"/>
                  </a:ext>
                </a:extLst>
              </p:cNvPr>
              <p:cNvSpPr txBox="1"/>
              <p:nvPr/>
            </p:nvSpPr>
            <p:spPr bwMode="auto">
              <a:xfrm>
                <a:off x="4221569" y="4592686"/>
                <a:ext cx="2197909" cy="6646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A199198-253E-09E9-EC05-2953C03EA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1569" y="4592686"/>
                <a:ext cx="2197909" cy="664606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F4CCE85-9AE3-52BE-35A2-6EC8420A6A08}"/>
                  </a:ext>
                </a:extLst>
              </p:cNvPr>
              <p:cNvSpPr txBox="1"/>
              <p:nvPr/>
            </p:nvSpPr>
            <p:spPr bwMode="auto">
              <a:xfrm>
                <a:off x="4221569" y="5359931"/>
                <a:ext cx="295459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F4CCE85-9AE3-52BE-35A2-6EC8420A6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1569" y="5359931"/>
                <a:ext cx="2954593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AF28CD-F7A4-C3E2-224C-C9703DA0F705}"/>
                  </a:ext>
                </a:extLst>
              </p:cNvPr>
              <p:cNvSpPr txBox="1"/>
              <p:nvPr/>
            </p:nvSpPr>
            <p:spPr bwMode="auto">
              <a:xfrm>
                <a:off x="4209695" y="1213489"/>
                <a:ext cx="47873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次的多項式，微分次數不能超過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AF28CD-F7A4-C3E2-224C-C9703DA0F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9695" y="1213489"/>
                <a:ext cx="4787393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A40C4C-F65D-DEEC-FFF0-626474509585}"/>
                  </a:ext>
                </a:extLst>
              </p:cNvPr>
              <p:cNvSpPr txBox="1"/>
              <p:nvPr/>
            </p:nvSpPr>
            <p:spPr bwMode="auto">
              <a:xfrm>
                <a:off x="4254442" y="1686380"/>
                <a:ext cx="7825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A40C4C-F65D-DEEC-FFF0-626474509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4442" y="1686380"/>
                <a:ext cx="782522" cy="276999"/>
              </a:xfrm>
              <a:prstGeom prst="rect">
                <a:avLst/>
              </a:prstGeom>
              <a:blipFill>
                <a:blip r:embed="rId6"/>
                <a:stretch>
                  <a:fillRect r="-6452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C61D67-5790-1DA8-4EA8-90244F16CCDF}"/>
                  </a:ext>
                </a:extLst>
              </p:cNvPr>
              <p:cNvSpPr txBox="1"/>
              <p:nvPr/>
            </p:nvSpPr>
            <p:spPr bwMode="auto">
              <a:xfrm>
                <a:off x="4213732" y="3538317"/>
                <a:ext cx="7825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C61D67-5790-1DA8-4EA8-90244F16C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3732" y="3538317"/>
                <a:ext cx="782522" cy="276999"/>
              </a:xfrm>
              <a:prstGeom prst="rect">
                <a:avLst/>
              </a:prstGeom>
              <a:blipFill>
                <a:blip r:embed="rId7"/>
                <a:stretch>
                  <a:fillRect r="-4762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6907D6-4B96-E346-5858-702F17202658}"/>
                  </a:ext>
                </a:extLst>
              </p:cNvPr>
              <p:cNvSpPr txBox="1"/>
              <p:nvPr/>
            </p:nvSpPr>
            <p:spPr bwMode="auto">
              <a:xfrm>
                <a:off x="4221569" y="491464"/>
                <a:ext cx="3694666" cy="6044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6907D6-4B96-E346-5858-702F17202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1569" y="491464"/>
                <a:ext cx="3694666" cy="604461"/>
              </a:xfrm>
              <a:prstGeom prst="rect">
                <a:avLst/>
              </a:prstGeom>
              <a:blipFill>
                <a:blip r:embed="rId8"/>
                <a:stretch>
                  <a:fillRect b="-102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A208448-00F5-E241-8E01-4D7753C94453}"/>
                  </a:ext>
                </a:extLst>
              </p:cNvPr>
              <p:cNvSpPr txBox="1"/>
              <p:nvPr/>
            </p:nvSpPr>
            <p:spPr bwMode="auto">
              <a:xfrm>
                <a:off x="4211959" y="4028382"/>
                <a:ext cx="1190390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A208448-00F5-E241-8E01-4D7753C94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59" y="4028382"/>
                <a:ext cx="1190390" cy="276999"/>
              </a:xfrm>
              <a:prstGeom prst="rect">
                <a:avLst/>
              </a:prstGeom>
              <a:blipFill>
                <a:blip r:embed="rId9"/>
                <a:stretch>
                  <a:fillRect r="-3158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A4CC91-FBA3-DBE6-5597-9EC03120D3B9}"/>
                  </a:ext>
                </a:extLst>
              </p:cNvPr>
              <p:cNvSpPr txBox="1"/>
              <p:nvPr/>
            </p:nvSpPr>
            <p:spPr bwMode="auto">
              <a:xfrm>
                <a:off x="4200171" y="2002996"/>
                <a:ext cx="4247841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確認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的本徵值滿足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A4CC91-FBA3-DBE6-5597-9EC03120D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0171" y="2002996"/>
                <a:ext cx="4247841" cy="376770"/>
              </a:xfrm>
              <a:prstGeom prst="rect">
                <a:avLst/>
              </a:prstGeom>
              <a:blipFill>
                <a:blip r:embed="rId10"/>
                <a:stretch>
                  <a:fillRect l="-1190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979F04-5C5B-8782-FD94-5DC0D9A900C3}"/>
                  </a:ext>
                </a:extLst>
              </p:cNvPr>
              <p:cNvSpPr txBox="1"/>
              <p:nvPr/>
            </p:nvSpPr>
            <p:spPr bwMode="auto">
              <a:xfrm>
                <a:off x="4265628" y="2489990"/>
                <a:ext cx="972510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979F04-5C5B-8782-FD94-5DC0D9A90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5628" y="2489990"/>
                <a:ext cx="972510" cy="276999"/>
              </a:xfrm>
              <a:prstGeom prst="rect">
                <a:avLst/>
              </a:prstGeom>
              <a:blipFill>
                <a:blip r:embed="rId11"/>
                <a:stretch>
                  <a:fillRect l="-2597" r="-3896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8297D96-B6B3-865C-A144-320C65BA7C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1840"/>
          <a:stretch/>
        </p:blipFill>
        <p:spPr>
          <a:xfrm>
            <a:off x="710394" y="420909"/>
            <a:ext cx="3157357" cy="59309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89FAD5-B329-306B-321C-F15187080080}"/>
              </a:ext>
            </a:extLst>
          </p:cNvPr>
          <p:cNvSpPr/>
          <p:nvPr/>
        </p:nvSpPr>
        <p:spPr>
          <a:xfrm>
            <a:off x="674844" y="916635"/>
            <a:ext cx="2582788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474D39-BAB3-32ED-BA66-E35E4F22ADED}"/>
                  </a:ext>
                </a:extLst>
              </p:cNvPr>
              <p:cNvSpPr txBox="1"/>
              <p:nvPr/>
            </p:nvSpPr>
            <p:spPr bwMode="auto">
              <a:xfrm>
                <a:off x="5298133" y="1622957"/>
                <a:ext cx="26062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474D39-BAB3-32ED-BA66-E35E4F22A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8133" y="1622957"/>
                <a:ext cx="2606228" cy="369332"/>
              </a:xfrm>
              <a:prstGeom prst="rect">
                <a:avLst/>
              </a:prstGeom>
              <a:blipFill>
                <a:blip r:embed="rId1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83504F4C-1577-295C-2D11-BF142FD7BAC3}"/>
                  </a:ext>
                </a:extLst>
              </p:cNvPr>
              <p:cNvSpPr txBox="1"/>
              <p:nvPr/>
            </p:nvSpPr>
            <p:spPr bwMode="auto">
              <a:xfrm>
                <a:off x="5508104" y="3982215"/>
                <a:ext cx="315939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+1,⋯0, 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83504F4C-1577-295C-2D11-BF142FD7B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3982215"/>
                <a:ext cx="315939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0944C71-2273-ED04-8DF6-EB9D707A0723}"/>
              </a:ext>
            </a:extLst>
          </p:cNvPr>
          <p:cNvSpPr txBox="1"/>
          <p:nvPr/>
        </p:nvSpPr>
        <p:spPr bwMode="auto">
          <a:xfrm>
            <a:off x="4209695" y="5831902"/>
            <a:ext cx="21585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Spherical Harmonics</a:t>
            </a:r>
          </a:p>
        </p:txBody>
      </p:sp>
    </p:spTree>
    <p:extLst>
      <p:ext uri="{BB962C8B-B14F-4D97-AF65-F5344CB8AC3E}">
        <p14:creationId xmlns:p14="http://schemas.microsoft.com/office/powerpoint/2010/main" val="612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13" grpId="0" animBg="1"/>
      <p:bldP spid="3" grpId="0" animBg="1"/>
      <p:bldP spid="4" grpId="0" animBg="1"/>
      <p:bldP spid="8" grpId="0" animBg="1"/>
      <p:bldP spid="10" grpId="0" animBg="1"/>
      <p:bldP spid="5" grpId="0" animBg="1"/>
      <p:bldP spid="14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4"/>
          <p:cNvSpPr txBox="1">
            <a:spLocks noChangeArrowheads="1"/>
          </p:cNvSpPr>
          <p:nvPr/>
        </p:nvSpPr>
        <p:spPr bwMode="auto">
          <a:xfrm>
            <a:off x="5279733" y="4502056"/>
            <a:ext cx="1366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才有解</a:t>
            </a: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4997645" y="2095590"/>
            <a:ext cx="1366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才有解</a:t>
            </a:r>
          </a:p>
        </p:txBody>
      </p:sp>
      <p:pic>
        <p:nvPicPr>
          <p:cNvPr id="7180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15" y="755965"/>
            <a:ext cx="2231479" cy="267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936994" y="1259655"/>
                <a:ext cx="4955331" cy="5298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的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6994" y="1259655"/>
                <a:ext cx="4955331" cy="529825"/>
              </a:xfrm>
              <a:prstGeom prst="rect">
                <a:avLst/>
              </a:prstGeom>
              <a:blipFill>
                <a:blip r:embed="rId3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324922" y="3596707"/>
                <a:ext cx="349223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922" y="3596707"/>
                <a:ext cx="3492238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3908588" y="4506516"/>
                <a:ext cx="137114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≥0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8588" y="4506516"/>
                <a:ext cx="137114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941587" y="3202438"/>
                <a:ext cx="191918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=0,1,2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1587" y="3202438"/>
                <a:ext cx="191918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3936994" y="2089258"/>
                <a:ext cx="102951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≥</m:t>
                    </m:r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6994" y="2089258"/>
                <a:ext cx="1029513" cy="369332"/>
              </a:xfrm>
              <a:prstGeom prst="rect">
                <a:avLst/>
              </a:prstGeom>
              <a:blipFill>
                <a:blip r:embed="rId7"/>
                <a:stretch>
                  <a:fillRect t="-6667" r="-3659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D8D46B-F053-CE43-7B09-A25CA2B72632}"/>
                  </a:ext>
                </a:extLst>
              </p:cNvPr>
              <p:cNvSpPr txBox="1"/>
              <p:nvPr/>
            </p:nvSpPr>
            <p:spPr bwMode="auto">
              <a:xfrm>
                <a:off x="3906451" y="5048104"/>
                <a:ext cx="7825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D8D46B-F053-CE43-7B09-A25CA2B72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6451" y="5048104"/>
                <a:ext cx="782522" cy="276999"/>
              </a:xfrm>
              <a:prstGeom prst="rect">
                <a:avLst/>
              </a:prstGeom>
              <a:blipFill>
                <a:blip r:embed="rId8"/>
                <a:stretch>
                  <a:fillRect r="-4762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A57566D8-FBE9-1612-3BE9-A9EB6146B4E9}"/>
                  </a:ext>
                </a:extLst>
              </p:cNvPr>
              <p:cNvSpPr txBox="1"/>
              <p:nvPr/>
            </p:nvSpPr>
            <p:spPr bwMode="auto">
              <a:xfrm>
                <a:off x="3939152" y="2647235"/>
                <a:ext cx="116416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A57566D8-FBE9-1612-3BE9-A9EB6146B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9152" y="2647235"/>
                <a:ext cx="116416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/>
              <p:nvPr/>
            </p:nvSpPr>
            <p:spPr bwMode="auto">
              <a:xfrm>
                <a:off x="702888" y="4104274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888" y="4104274"/>
                <a:ext cx="1368153" cy="369332"/>
              </a:xfrm>
              <a:prstGeom prst="rect">
                <a:avLst/>
              </a:prstGeom>
              <a:blipFill>
                <a:blip r:embed="rId10"/>
                <a:stretch>
                  <a:fillRect l="-36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/>
              <p:nvPr/>
            </p:nvSpPr>
            <p:spPr bwMode="auto">
              <a:xfrm>
                <a:off x="2226661" y="4104274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6661" y="4104274"/>
                <a:ext cx="1368153" cy="369332"/>
              </a:xfrm>
              <a:prstGeom prst="rect">
                <a:avLst/>
              </a:prstGeom>
              <a:blipFill>
                <a:blip r:embed="rId11"/>
                <a:stretch>
                  <a:fillRect l="-36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EDDDE-9D02-6601-267F-C4E1A69BA723}"/>
              </a:ext>
            </a:extLst>
          </p:cNvPr>
          <p:cNvCxnSpPr>
            <a:cxnSpLocks/>
          </p:cNvCxnSpPr>
          <p:nvPr/>
        </p:nvCxnSpPr>
        <p:spPr>
          <a:xfrm flipV="1">
            <a:off x="1170940" y="3906718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C6B20C-0618-FC0C-EEBE-64ADD6A7B6BD}"/>
              </a:ext>
            </a:extLst>
          </p:cNvPr>
          <p:cNvCxnSpPr>
            <a:cxnSpLocks/>
          </p:cNvCxnSpPr>
          <p:nvPr/>
        </p:nvCxnSpPr>
        <p:spPr>
          <a:xfrm flipH="1" flipV="1">
            <a:off x="2287065" y="3950389"/>
            <a:ext cx="252028" cy="2358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72D6E1-36CC-F78B-19C9-2FC8D24EB2D0}"/>
              </a:ext>
            </a:extLst>
          </p:cNvPr>
          <p:cNvCxnSpPr>
            <a:cxnSpLocks/>
          </p:cNvCxnSpPr>
          <p:nvPr/>
        </p:nvCxnSpPr>
        <p:spPr>
          <a:xfrm flipV="1">
            <a:off x="2868870" y="3906718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/>
              <p:nvPr/>
            </p:nvSpPr>
            <p:spPr bwMode="auto">
              <a:xfrm>
                <a:off x="3906958" y="3959517"/>
                <a:ext cx="4672464" cy="39177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6958" y="3959517"/>
                <a:ext cx="4672464" cy="391774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/>
              <p:nvPr/>
            </p:nvSpPr>
            <p:spPr bwMode="auto">
              <a:xfrm>
                <a:off x="3903882" y="5482886"/>
                <a:ext cx="315939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+1,⋯0, 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3882" y="5482886"/>
                <a:ext cx="315939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5373CA-1E6F-10BA-5F4D-A2615C870536}"/>
                  </a:ext>
                </a:extLst>
              </p:cNvPr>
              <p:cNvSpPr txBox="1"/>
              <p:nvPr/>
            </p:nvSpPr>
            <p:spPr bwMode="auto">
              <a:xfrm>
                <a:off x="1008444" y="5203877"/>
                <a:ext cx="2330190" cy="68268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5373CA-1E6F-10BA-5F4D-A2615C870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444" y="5203877"/>
                <a:ext cx="2330190" cy="682687"/>
              </a:xfrm>
              <a:prstGeom prst="rect">
                <a:avLst/>
              </a:prstGeom>
              <a:blipFill>
                <a:blip r:embed="rId14"/>
                <a:stretch>
                  <a:fillRect l="-1622" b="-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2AD9BE80-1819-5250-8420-497C4F62C293}"/>
                  </a:ext>
                </a:extLst>
              </p:cNvPr>
              <p:cNvSpPr txBox="1"/>
              <p:nvPr/>
            </p:nvSpPr>
            <p:spPr bwMode="auto">
              <a:xfrm>
                <a:off x="3881408" y="6073201"/>
                <a:ext cx="1602169" cy="3799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2AD9BE80-1819-5250-8420-497C4F62C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1408" y="6073201"/>
                <a:ext cx="1602169" cy="379976"/>
              </a:xfrm>
              <a:prstGeom prst="rect">
                <a:avLst/>
              </a:prstGeom>
              <a:blipFill>
                <a:blip r:embed="rId1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5619D-5A60-A506-4A84-87DAB045978D}"/>
                  </a:ext>
                </a:extLst>
              </p:cNvPr>
              <p:cNvSpPr txBox="1"/>
              <p:nvPr/>
            </p:nvSpPr>
            <p:spPr bwMode="auto">
              <a:xfrm>
                <a:off x="3833465" y="771466"/>
                <a:ext cx="40546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能量只與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  <a:cs typeface="Times New Roman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有關。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一般會先選定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5619D-5A60-A506-4A84-87DAB0459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3465" y="771466"/>
                <a:ext cx="4054604" cy="369332"/>
              </a:xfrm>
              <a:prstGeom prst="rect">
                <a:avLst/>
              </a:prstGeom>
              <a:blipFill>
                <a:blip r:embed="rId16"/>
                <a:stretch>
                  <a:fillRect l="-12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AD7B6D-1569-9C36-D9F5-FB7B20BF2949}"/>
                  </a:ext>
                </a:extLst>
              </p:cNvPr>
              <p:cNvSpPr txBox="1"/>
              <p:nvPr/>
            </p:nvSpPr>
            <p:spPr bwMode="auto">
              <a:xfrm>
                <a:off x="5220072" y="2646956"/>
                <a:ext cx="16751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會有最大值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AD7B6D-1569-9C36-D9F5-FB7B20BF2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2646956"/>
                <a:ext cx="1675183" cy="369332"/>
              </a:xfrm>
              <a:prstGeom prst="rect">
                <a:avLst/>
              </a:prstGeom>
              <a:blipFill>
                <a:blip r:embed="rId1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C7F676-7A98-42E2-B916-D86CAAF7DB3D}"/>
                  </a:ext>
                </a:extLst>
              </p:cNvPr>
              <p:cNvSpPr txBox="1"/>
              <p:nvPr/>
            </p:nvSpPr>
            <p:spPr bwMode="auto">
              <a:xfrm>
                <a:off x="4815623" y="4990241"/>
                <a:ext cx="19166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會有最大值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C7F676-7A98-42E2-B916-D86CAAF7D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5623" y="4990241"/>
                <a:ext cx="1916617" cy="369332"/>
              </a:xfrm>
              <a:prstGeom prst="rect">
                <a:avLst/>
              </a:prstGeom>
              <a:blipFill>
                <a:blip r:embed="rId18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94492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7439-46B7-10F6-B1E2-897EC9720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64704"/>
            <a:ext cx="4697893" cy="5927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/>
              <p:nvPr/>
            </p:nvSpPr>
            <p:spPr bwMode="auto">
              <a:xfrm>
                <a:off x="467544" y="122478"/>
                <a:ext cx="8424937" cy="561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稱Polar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Plot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代表方向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的機率密度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𝑙𝑚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𝑙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機率密度與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無關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122478"/>
                <a:ext cx="8424937" cy="561564"/>
              </a:xfrm>
              <a:prstGeom prst="rect">
                <a:avLst/>
              </a:prstGeom>
              <a:blipFill>
                <a:blip r:embed="rId3"/>
                <a:stretch>
                  <a:fillRect l="-602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0E2334-DC29-BCBD-E7AF-26F808B41F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840"/>
          <a:stretch/>
        </p:blipFill>
        <p:spPr>
          <a:xfrm>
            <a:off x="5580902" y="820517"/>
            <a:ext cx="3157357" cy="5930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E4F7A-2B8B-15D4-7347-E00F663F9033}"/>
              </a:ext>
            </a:extLst>
          </p:cNvPr>
          <p:cNvSpPr txBox="1"/>
          <p:nvPr/>
        </p:nvSpPr>
        <p:spPr bwMode="auto">
          <a:xfrm>
            <a:off x="1398941" y="926029"/>
            <a:ext cx="6480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常數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3A32C-430C-712A-9BB3-145F0C5FDEAA}"/>
              </a:ext>
            </a:extLst>
          </p:cNvPr>
          <p:cNvSpPr txBox="1"/>
          <p:nvPr/>
        </p:nvSpPr>
        <p:spPr bwMode="auto">
          <a:xfrm>
            <a:off x="2803097" y="949370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水平面較大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8E500-F038-FC1A-C9D4-4F3FC5577E9E}"/>
              </a:ext>
            </a:extLst>
          </p:cNvPr>
          <p:cNvSpPr txBox="1"/>
          <p:nvPr/>
        </p:nvSpPr>
        <p:spPr bwMode="auto">
          <a:xfrm>
            <a:off x="4422648" y="926029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垂直面較大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71455-8B89-ECEE-DCAE-81337E0FB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7" t="10164" r="66054" b="82551"/>
          <a:stretch/>
        </p:blipFill>
        <p:spPr>
          <a:xfrm>
            <a:off x="1648390" y="1795467"/>
            <a:ext cx="828093" cy="33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328907-CBDE-4F35-EB46-6EF019231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8" t="17448" r="45948" b="74053"/>
          <a:stretch/>
        </p:blipFill>
        <p:spPr>
          <a:xfrm>
            <a:off x="2977960" y="1988684"/>
            <a:ext cx="1157286" cy="337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C4492-4FDF-3F1E-B691-768B3CD3C6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" t="25947" r="53990" b="65555"/>
          <a:stretch/>
        </p:blipFill>
        <p:spPr>
          <a:xfrm>
            <a:off x="4507957" y="1988684"/>
            <a:ext cx="967298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67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7439-46B7-10F6-B1E2-897EC9720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32796"/>
            <a:ext cx="4697893" cy="5927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/>
              <p:nvPr/>
            </p:nvSpPr>
            <p:spPr bwMode="auto">
              <a:xfrm>
                <a:off x="3877528" y="4977527"/>
                <a:ext cx="500404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𝑙𝑙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水平面最大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，而且越來越扁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7528" y="4977527"/>
                <a:ext cx="5004048" cy="369332"/>
              </a:xfrm>
              <a:prstGeom prst="rect">
                <a:avLst/>
              </a:prstGeom>
              <a:blipFill>
                <a:blip r:embed="rId3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B6E4F7A-2B8B-15D4-7347-E00F663F9033}"/>
              </a:ext>
            </a:extLst>
          </p:cNvPr>
          <p:cNvSpPr txBox="1"/>
          <p:nvPr/>
        </p:nvSpPr>
        <p:spPr bwMode="auto">
          <a:xfrm>
            <a:off x="1691680" y="836712"/>
            <a:ext cx="6480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常數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3A32C-430C-712A-9BB3-145F0C5FDEAA}"/>
              </a:ext>
            </a:extLst>
          </p:cNvPr>
          <p:cNvSpPr txBox="1"/>
          <p:nvPr/>
        </p:nvSpPr>
        <p:spPr bwMode="auto">
          <a:xfrm>
            <a:off x="3095836" y="860053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水平面較大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8E500-F038-FC1A-C9D4-4F3FC5577E9E}"/>
              </a:ext>
            </a:extLst>
          </p:cNvPr>
          <p:cNvSpPr txBox="1"/>
          <p:nvPr/>
        </p:nvSpPr>
        <p:spPr bwMode="auto">
          <a:xfrm>
            <a:off x="4715387" y="836712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垂直面較大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71455-8B89-ECEE-DCAE-81337E0FB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7" t="10164" r="66054" b="82551"/>
          <a:stretch/>
        </p:blipFill>
        <p:spPr>
          <a:xfrm>
            <a:off x="1941129" y="1706150"/>
            <a:ext cx="828093" cy="33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328907-CBDE-4F35-EB46-6EF019231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8" t="17448" r="45948" b="74053"/>
          <a:stretch/>
        </p:blipFill>
        <p:spPr>
          <a:xfrm>
            <a:off x="3270699" y="1899367"/>
            <a:ext cx="1157286" cy="337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C4492-4FDF-3F1E-B691-768B3CD3C6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" t="25947" r="53990" b="65555"/>
          <a:stretch/>
        </p:blipFill>
        <p:spPr>
          <a:xfrm>
            <a:off x="4800696" y="1899367"/>
            <a:ext cx="967298" cy="30777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20CD17B-CAD8-2CC9-AC31-D9513ED594EA}"/>
              </a:ext>
            </a:extLst>
          </p:cNvPr>
          <p:cNvSpPr/>
          <p:nvPr/>
        </p:nvSpPr>
        <p:spPr>
          <a:xfrm>
            <a:off x="827584" y="2037387"/>
            <a:ext cx="1512168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559857-B5E0-56AE-2EEA-A965F27C6D91}"/>
              </a:ext>
            </a:extLst>
          </p:cNvPr>
          <p:cNvSpPr/>
          <p:nvPr/>
        </p:nvSpPr>
        <p:spPr>
          <a:xfrm>
            <a:off x="745921" y="3349861"/>
            <a:ext cx="1512168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31ADAF-7A93-FA10-B81B-54060813C22C}"/>
              </a:ext>
            </a:extLst>
          </p:cNvPr>
          <p:cNvSpPr/>
          <p:nvPr/>
        </p:nvSpPr>
        <p:spPr>
          <a:xfrm>
            <a:off x="2321750" y="4730756"/>
            <a:ext cx="1512168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2F81B1-7E4A-90D1-C2FD-49554CB6736B}"/>
              </a:ext>
            </a:extLst>
          </p:cNvPr>
          <p:cNvSpPr/>
          <p:nvPr/>
        </p:nvSpPr>
        <p:spPr>
          <a:xfrm>
            <a:off x="2483138" y="596198"/>
            <a:ext cx="1800829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C05E2B-FF33-0907-4D37-CC0E56284552}"/>
                  </a:ext>
                </a:extLst>
              </p:cNvPr>
              <p:cNvSpPr txBox="1"/>
              <p:nvPr/>
            </p:nvSpPr>
            <p:spPr bwMode="auto">
              <a:xfrm>
                <a:off x="3849342" y="5415158"/>
                <a:ext cx="526208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對於大的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𝑙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幾乎全部集中在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err="1"/>
                  <a:t>平面上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C05E2B-FF33-0907-4D37-CC0E56284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9342" y="5415158"/>
                <a:ext cx="5262081" cy="369332"/>
              </a:xfrm>
              <a:prstGeom prst="rect">
                <a:avLst/>
              </a:prstGeom>
              <a:blipFill>
                <a:blip r:embed="rId5"/>
                <a:stretch>
                  <a:fillRect l="-721" t="-6667" r="-72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03268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AE5DE-1022-207D-DB4B-F0FA6A065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B21278-0E2D-1C45-BB9F-87968C5DF227}"/>
                  </a:ext>
                </a:extLst>
              </p:cNvPr>
              <p:cNvSpPr txBox="1"/>
              <p:nvPr/>
            </p:nvSpPr>
            <p:spPr bwMode="auto">
              <a:xfrm>
                <a:off x="1288767" y="2637077"/>
                <a:ext cx="5624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/>
                  <a:t>就是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TW" dirty="0"/>
                  <a:t>的微分，</a:t>
                </a:r>
                <a:r>
                  <a:rPr lang="en-GB" dirty="0"/>
                  <a:t>不含</a:t>
                </a:r>
                <a14:m>
                  <m:oMath xmlns:m="http://schemas.openxmlformats.org/officeDocument/2006/math">
                    <m:r>
                      <a:rPr lang="zh-TW" altLang="el-GR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𝑟</m:t>
                    </m:r>
                  </m:oMath>
                </a14:m>
                <a:r>
                  <a:rPr lang="en-GB" dirty="0" err="1"/>
                  <a:t>的微分</a:t>
                </a:r>
                <a:r>
                  <a:rPr lang="en-TW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TW" dirty="0"/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/>
                  <a:t>的本徵態</a:t>
                </a:r>
                <a:r>
                  <a:rPr lang="en-US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B21278-0E2D-1C45-BB9F-87968C5DF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8767" y="2637077"/>
                <a:ext cx="5624490" cy="369332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D7F06BB2-4FFA-36D6-2417-415C8A444583}"/>
                  </a:ext>
                </a:extLst>
              </p:cNvPr>
              <p:cNvSpPr/>
              <p:nvPr/>
            </p:nvSpPr>
            <p:spPr>
              <a:xfrm>
                <a:off x="1316867" y="3072304"/>
                <a:ext cx="5185172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𝑖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zh-TW" altLang="el-GR" i="1"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D7F06BB2-4FFA-36D6-2417-415C8A444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867" y="3072304"/>
                <a:ext cx="5185172" cy="676532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AFA22A60-9ADC-0B90-ACDC-3C16176555AD}"/>
                  </a:ext>
                </a:extLst>
              </p:cNvPr>
              <p:cNvSpPr/>
              <p:nvPr/>
            </p:nvSpPr>
            <p:spPr>
              <a:xfrm>
                <a:off x="1337816" y="1911607"/>
                <a:ext cx="1577798" cy="6656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AFA22A60-9ADC-0B90-ACDC-3C16176555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816" y="1911607"/>
                <a:ext cx="1577798" cy="665695"/>
              </a:xfrm>
              <a:prstGeom prst="rect">
                <a:avLst/>
              </a:prstGeom>
              <a:blipFill>
                <a:blip r:embed="rId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3307B4-9C41-FA6C-A30A-1D6E1F291C65}"/>
                  </a:ext>
                </a:extLst>
              </p:cNvPr>
              <p:cNvSpPr txBox="1"/>
              <p:nvPr/>
            </p:nvSpPr>
            <p:spPr bwMode="auto">
              <a:xfrm>
                <a:off x="1316867" y="1463139"/>
                <a:ext cx="34637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同時與兩個量子數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有關。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3307B4-9C41-FA6C-A30A-1D6E1F291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6867" y="1463139"/>
                <a:ext cx="3463733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FE54C5E2-AD5F-299B-5CC5-D0C57D4218DF}"/>
                  </a:ext>
                </a:extLst>
              </p:cNvPr>
              <p:cNvSpPr txBox="1"/>
              <p:nvPr/>
            </p:nvSpPr>
            <p:spPr bwMode="auto">
              <a:xfrm>
                <a:off x="1303540" y="5399706"/>
                <a:ext cx="2182905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FE54C5E2-AD5F-299B-5CC5-D0C57D421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3540" y="5399706"/>
                <a:ext cx="2182905" cy="376770"/>
              </a:xfrm>
              <a:prstGeom prst="rect">
                <a:avLst/>
              </a:prstGeom>
              <a:blipFill>
                <a:blip r:embed="rId6"/>
                <a:stretch>
                  <a:fillRect t="-3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70B9F204-C9BA-A48D-D3AA-EB27AA054CB3}"/>
                  </a:ext>
                </a:extLst>
              </p:cNvPr>
              <p:cNvSpPr txBox="1"/>
              <p:nvPr/>
            </p:nvSpPr>
            <p:spPr bwMode="auto">
              <a:xfrm>
                <a:off x="1331640" y="4149080"/>
                <a:ext cx="4421098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𝜕𝜃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70B9F204-C9BA-A48D-D3AA-EB27AA054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4149080"/>
                <a:ext cx="4421098" cy="717312"/>
              </a:xfrm>
              <a:prstGeom prst="rect">
                <a:avLst/>
              </a:prstGeom>
              <a:blipFill>
                <a:blip r:embed="rId7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2EDBC8C-7EDE-0CE7-86AF-0FF7E22A082A}"/>
                  </a:ext>
                </a:extLst>
              </p:cNvPr>
              <p:cNvSpPr txBox="1"/>
              <p:nvPr/>
            </p:nvSpPr>
            <p:spPr bwMode="auto">
              <a:xfrm>
                <a:off x="1303540" y="4936843"/>
                <a:ext cx="30403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GB" dirty="0"/>
                  <a:t>就</a:t>
                </a:r>
                <a:r>
                  <a:rPr lang="en-TW" dirty="0"/>
                  <a:t>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/>
                  <a:t>的本徵態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/>
                      <m:t>。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2EDBC8C-7EDE-0CE7-86AF-0FF7E22A0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3540" y="4936843"/>
                <a:ext cx="3040341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BB512A26-EC8F-52CE-8032-F280F0E8E8D2}"/>
                  </a:ext>
                </a:extLst>
              </p:cNvPr>
              <p:cNvSpPr txBox="1"/>
              <p:nvPr/>
            </p:nvSpPr>
            <p:spPr bwMode="auto">
              <a:xfrm>
                <a:off x="1331640" y="1044722"/>
                <a:ext cx="295459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BB512A26-EC8F-52CE-8032-F280F0E8E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1044722"/>
                <a:ext cx="2954593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25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2" grpId="0" animBg="1"/>
      <p:bldP spid="4" grpId="0" animBg="1"/>
      <p:bldP spid="10" grpId="0" animBg="1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78B1574-5FF4-A222-6AF2-A313CE59BD8E}"/>
                  </a:ext>
                </a:extLst>
              </p:cNvPr>
              <p:cNvSpPr txBox="1"/>
              <p:nvPr/>
            </p:nvSpPr>
            <p:spPr bwMode="auto">
              <a:xfrm>
                <a:off x="1187624" y="2204864"/>
                <a:ext cx="69983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所以</a:t>
                </a:r>
                <a:r>
                  <a:rPr lang="en-US" dirty="0" err="1">
                    <a:cs typeface="Times New Roman" pitchFamily="18" charset="0"/>
                  </a:rPr>
                  <a:t>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/>
                  <a:t>滿足正交定理與展開定理！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78B1574-5FF4-A222-6AF2-A313CE59B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204864"/>
                <a:ext cx="6998385" cy="369332"/>
              </a:xfrm>
              <a:prstGeom prst="rect">
                <a:avLst/>
              </a:prstGeom>
              <a:blipFill>
                <a:blip r:embed="rId2"/>
                <a:stretch>
                  <a:fillRect l="-72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00B31E-B0BC-E22F-CF42-017EA4A11F15}"/>
                  </a:ext>
                </a:extLst>
              </p:cNvPr>
              <p:cNvSpPr txBox="1"/>
              <p:nvPr/>
            </p:nvSpPr>
            <p:spPr bwMode="auto">
              <a:xfrm>
                <a:off x="1259632" y="3140968"/>
                <a:ext cx="3672408" cy="8771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𝑙𝑚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00B31E-B0BC-E22F-CF42-017EA4A11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140968"/>
                <a:ext cx="3672408" cy="877100"/>
              </a:xfrm>
              <a:prstGeom prst="rect">
                <a:avLst/>
              </a:prstGeom>
              <a:blipFill>
                <a:blip r:embed="rId3"/>
                <a:stretch>
                  <a:fillRect t="-94286" b="-14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E82B39-2361-4021-D574-1C36944F8A3E}"/>
                  </a:ext>
                </a:extLst>
              </p:cNvPr>
              <p:cNvSpPr txBox="1"/>
              <p:nvPr/>
            </p:nvSpPr>
            <p:spPr bwMode="auto">
              <a:xfrm>
                <a:off x="1187623" y="2608647"/>
                <a:ext cx="69983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任一角度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函數都可以以Spherical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Harmonic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展開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E82B39-2361-4021-D574-1C36944F8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3" y="2608647"/>
                <a:ext cx="6998385" cy="369332"/>
              </a:xfrm>
              <a:prstGeom prst="rect">
                <a:avLst/>
              </a:prstGeom>
              <a:blipFill>
                <a:blip r:embed="rId4"/>
                <a:stretch>
                  <a:fillRect l="-72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C0EE126-E753-B563-DE0C-C5F62C601F64}"/>
              </a:ext>
            </a:extLst>
          </p:cNvPr>
          <p:cNvSpPr txBox="1"/>
          <p:nvPr/>
        </p:nvSpPr>
        <p:spPr bwMode="auto">
          <a:xfrm>
            <a:off x="1197318" y="1361593"/>
            <a:ext cx="7079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這兩個方程式都是Sturm-Liouville問題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</p:spTree>
    <p:extLst>
      <p:ext uri="{BB962C8B-B14F-4D97-AF65-F5344CB8AC3E}">
        <p14:creationId xmlns:p14="http://schemas.microsoft.com/office/powerpoint/2010/main" val="8128095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8243888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矩形 2"/>
          <p:cNvSpPr>
            <a:spLocks noChangeArrowheads="1"/>
          </p:cNvSpPr>
          <p:nvPr/>
        </p:nvSpPr>
        <p:spPr bwMode="auto">
          <a:xfrm>
            <a:off x="191344" y="5516563"/>
            <a:ext cx="87129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+mj-lt"/>
              </a:rPr>
              <a:t>The anisotropies of the Cosmic Microwave Background (CMB) as observed by Planck 2013.</a:t>
            </a:r>
            <a:endParaRPr lang="zh-TW" altLang="en-US" sz="1800" dirty="0">
              <a:latin typeface="+mj-l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44488"/>
            <a:ext cx="7862887" cy="61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5551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23DEB9-8088-0F98-A4F8-662BD0780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320" y="846477"/>
            <a:ext cx="4165359" cy="516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210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A9570C-FA86-C781-409F-37E45A0AD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290142"/>
            <a:ext cx="6032500" cy="370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51B35-70B9-CE12-D2BC-7BCC86E4D8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918"/>
          <a:stretch/>
        </p:blipFill>
        <p:spPr>
          <a:xfrm>
            <a:off x="1568549" y="3998542"/>
            <a:ext cx="6007100" cy="26495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244DA8-B761-6ACF-64CF-4E7A2618C10C}"/>
              </a:ext>
            </a:extLst>
          </p:cNvPr>
          <p:cNvSpPr/>
          <p:nvPr/>
        </p:nvSpPr>
        <p:spPr>
          <a:xfrm>
            <a:off x="2483768" y="1196752"/>
            <a:ext cx="4968552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60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D2960-A09D-A9D8-5DE3-8CA3F42BD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52736"/>
            <a:ext cx="6496861" cy="428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64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975086" cy="448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796136" y="6508447"/>
            <a:ext cx="3125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"Credit: Mark Whittle, University of Virginia"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547664" y="963433"/>
                <a:ext cx="5975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較粗的點表示溫度相對角度變化較小，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變化度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𝑙</m:t>
                    </m:r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較小。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963433"/>
                <a:ext cx="5975086" cy="369332"/>
              </a:xfrm>
              <a:prstGeom prst="rect">
                <a:avLst/>
              </a:prstGeom>
              <a:blipFill>
                <a:blip r:embed="rId3"/>
                <a:stretch>
                  <a:fillRect l="-847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547664" y="198928"/>
                <a:ext cx="2487861" cy="7645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𝑙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𝑙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98928"/>
                <a:ext cx="2487861" cy="764505"/>
              </a:xfrm>
              <a:prstGeom prst="rect">
                <a:avLst/>
              </a:prstGeom>
              <a:blipFill>
                <a:blip r:embed="rId4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547664" y="1363145"/>
                <a:ext cx="6099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較細的點表示溫度相對角度變化較大，變化度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較大。 。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363145"/>
                <a:ext cx="6099042" cy="369332"/>
              </a:xfrm>
              <a:prstGeom prst="rect">
                <a:avLst/>
              </a:prstGeom>
              <a:blipFill>
                <a:blip r:embed="rId5"/>
                <a:stretch>
                  <a:fillRect l="-83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B40280-154B-18A9-75F6-59F4178BBD0B}"/>
                  </a:ext>
                </a:extLst>
              </p:cNvPr>
              <p:cNvSpPr txBox="1"/>
              <p:nvPr/>
            </p:nvSpPr>
            <p:spPr>
              <a:xfrm>
                <a:off x="4035524" y="366281"/>
                <a:ext cx="50009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溫度差異對角度的變化作展開。變化度記為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𝑙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B40280-154B-18A9-75F6-59F4178BB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524" y="366281"/>
                <a:ext cx="5000972" cy="369332"/>
              </a:xfrm>
              <a:prstGeom prst="rect">
                <a:avLst/>
              </a:prstGeom>
              <a:blipFill>
                <a:blip r:embed="rId6"/>
                <a:stretch>
                  <a:fillRect l="-1013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3844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81F51-21AD-5BA4-C3FF-05FE35377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32349071-A5DD-E777-3357-BDE2555CDE65}"/>
                  </a:ext>
                </a:extLst>
              </p:cNvPr>
              <p:cNvSpPr txBox="1"/>
              <p:nvPr/>
            </p:nvSpPr>
            <p:spPr bwMode="auto">
              <a:xfrm>
                <a:off x="846430" y="799620"/>
                <a:ext cx="227222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32349071-A5DD-E777-3357-BDE2555CD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430" y="799620"/>
                <a:ext cx="2272225" cy="369332"/>
              </a:xfrm>
              <a:prstGeom prst="rect">
                <a:avLst/>
              </a:prstGeom>
              <a:blipFill>
                <a:blip r:embed="rId2"/>
                <a:stretch>
                  <a:fillRect t="-9677"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856F3F58-70E9-C839-6A90-4151CBD83F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8365" y="381000"/>
                <a:ext cx="789979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anose="02020603050405020304" pitchFamily="18" charset="0"/>
                  </a:rPr>
                  <a:t>若是在三度空間，波函數可以分離為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𝑟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個別的函數的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模式解</a:t>
                </a:r>
                <a:r>
                  <a:rPr lang="zh-TW" altLang="en-US" dirty="0">
                    <a:latin typeface="Times New Roman" panose="02020603050405020304" pitchFamily="18" charset="0"/>
                  </a:rPr>
                  <a:t>：</a:t>
                </a:r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856F3F58-70E9-C839-6A90-4151CBD83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365" y="381000"/>
                <a:ext cx="7899795" cy="369332"/>
              </a:xfrm>
              <a:prstGeom prst="rect">
                <a:avLst/>
              </a:prstGeom>
              <a:blipFill>
                <a:blip r:embed="rId3"/>
                <a:stretch>
                  <a:fillRect l="-642" t="-13333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8195C70-F204-DC16-655C-A25422125005}"/>
                  </a:ext>
                </a:extLst>
              </p:cNvPr>
              <p:cNvSpPr txBox="1"/>
              <p:nvPr/>
            </p:nvSpPr>
            <p:spPr bwMode="auto">
              <a:xfrm>
                <a:off x="846430" y="1613234"/>
                <a:ext cx="1664302" cy="648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8195C70-F204-DC16-655C-A25422125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430" y="1613234"/>
                <a:ext cx="1664302" cy="648254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6EF1AFE-1A18-1E8F-5EC8-5BB5B9E3248A}"/>
              </a:ext>
            </a:extLst>
          </p:cNvPr>
          <p:cNvSpPr txBox="1"/>
          <p:nvPr/>
        </p:nvSpPr>
        <p:spPr bwMode="auto">
          <a:xfrm>
            <a:off x="838201" y="1201489"/>
            <a:ext cx="3470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以古典波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為例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6E335747-42D6-DCF7-6102-3D36C8A0543E}"/>
                  </a:ext>
                </a:extLst>
              </p:cNvPr>
              <p:cNvSpPr txBox="1"/>
              <p:nvPr/>
            </p:nvSpPr>
            <p:spPr bwMode="auto">
              <a:xfrm>
                <a:off x="851922" y="2616639"/>
                <a:ext cx="2038507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6E335747-42D6-DCF7-6102-3D36C8A05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922" y="2616639"/>
                <a:ext cx="2038507" cy="648126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1C10DA8-C14E-07F2-7568-94BF28B6F3F0}"/>
              </a:ext>
            </a:extLst>
          </p:cNvPr>
          <p:cNvSpPr txBox="1"/>
          <p:nvPr/>
        </p:nvSpPr>
        <p:spPr bwMode="auto">
          <a:xfrm>
            <a:off x="851921" y="2274080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得到：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5B1DA05A-323F-26C3-B6BB-74B99261D11F}"/>
                  </a:ext>
                </a:extLst>
              </p:cNvPr>
              <p:cNvSpPr txBox="1"/>
              <p:nvPr/>
            </p:nvSpPr>
            <p:spPr bwMode="auto">
              <a:xfrm>
                <a:off x="854116" y="3702846"/>
                <a:ext cx="2027769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5B1DA05A-323F-26C3-B6BB-74B99261D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116" y="3702846"/>
                <a:ext cx="2027769" cy="694806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AA6978-6737-42BC-42C4-5B7392D714D0}"/>
                  </a:ext>
                </a:extLst>
              </p:cNvPr>
              <p:cNvSpPr txBox="1"/>
              <p:nvPr/>
            </p:nvSpPr>
            <p:spPr bwMode="auto">
              <a:xfrm>
                <a:off x="846429" y="3289554"/>
                <a:ext cx="3039772" cy="375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左右邊都除以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l-GR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𝑇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：</a:t>
                </a:r>
                <a:endParaRPr lang="en-GB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AA6978-6737-42BC-42C4-5B7392D71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429" y="3289554"/>
                <a:ext cx="3039772" cy="375552"/>
              </a:xfrm>
              <a:prstGeom prst="rect">
                <a:avLst/>
              </a:prstGeom>
              <a:blipFill>
                <a:blip r:embed="rId7"/>
                <a:stretch>
                  <a:fillRect l="-1660" t="-13333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58ED4F-2559-68F0-5F29-B3C5B980ABB8}"/>
                  </a:ext>
                </a:extLst>
              </p:cNvPr>
              <p:cNvSpPr txBox="1"/>
              <p:nvPr/>
            </p:nvSpPr>
            <p:spPr bwMode="auto">
              <a:xfrm>
                <a:off x="846429" y="4418495"/>
                <a:ext cx="78915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現在右邊只與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有關，左邊只與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有關，但兩者是獨立變數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58ED4F-2559-68F0-5F29-B3C5B980A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429" y="4418495"/>
                <a:ext cx="7891566" cy="369332"/>
              </a:xfrm>
              <a:prstGeom prst="rect">
                <a:avLst/>
              </a:prstGeom>
              <a:blipFill>
                <a:blip r:embed="rId8"/>
                <a:stretch>
                  <a:fillRect l="-643" t="-13793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DF9E9F1-39F5-E235-BE36-C131768D5D2E}"/>
                  </a:ext>
                </a:extLst>
              </p:cNvPr>
              <p:cNvSpPr txBox="1"/>
              <p:nvPr/>
            </p:nvSpPr>
            <p:spPr bwMode="auto">
              <a:xfrm>
                <a:off x="854116" y="4780765"/>
                <a:ext cx="77082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若要相等，則左右兩式都與各自的變數無關，是一常數。設此常數為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DF9E9F1-39F5-E235-BE36-C131768D5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116" y="4780765"/>
                <a:ext cx="7708294" cy="369332"/>
              </a:xfrm>
              <a:prstGeom prst="rect">
                <a:avLst/>
              </a:prstGeom>
              <a:blipFill>
                <a:blip r:embed="rId9"/>
                <a:stretch>
                  <a:fillRect l="-6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B17946F6-E0A7-DA5F-4AE1-9D82E0A9952E}"/>
                  </a:ext>
                </a:extLst>
              </p:cNvPr>
              <p:cNvSpPr txBox="1"/>
              <p:nvPr/>
            </p:nvSpPr>
            <p:spPr bwMode="auto">
              <a:xfrm>
                <a:off x="880295" y="5251571"/>
                <a:ext cx="2532481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B17946F6-E0A7-DA5F-4AE1-9D82E0A99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295" y="5251571"/>
                <a:ext cx="2532481" cy="694806"/>
              </a:xfrm>
              <a:prstGeom prst="rect">
                <a:avLst/>
              </a:prstGeom>
              <a:blipFill>
                <a:blip r:embed="rId10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A207E93-CFDA-49ED-1E3C-2F56B277FDFB}"/>
              </a:ext>
            </a:extLst>
          </p:cNvPr>
          <p:cNvCxnSpPr>
            <a:cxnSpLocks/>
          </p:cNvCxnSpPr>
          <p:nvPr/>
        </p:nvCxnSpPr>
        <p:spPr>
          <a:xfrm flipH="1">
            <a:off x="1430797" y="1189635"/>
            <a:ext cx="1053136" cy="5883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8A6EFE-F2A6-5C85-9095-994C278F717F}"/>
              </a:ext>
            </a:extLst>
          </p:cNvPr>
          <p:cNvCxnSpPr>
            <a:cxnSpLocks/>
          </p:cNvCxnSpPr>
          <p:nvPr/>
        </p:nvCxnSpPr>
        <p:spPr>
          <a:xfrm flipH="1">
            <a:off x="2279859" y="1168952"/>
            <a:ext cx="204074" cy="509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CA5FAB4-830A-4C8A-BA11-0740F55C05E4}"/>
              </a:ext>
            </a:extLst>
          </p:cNvPr>
          <p:cNvSpPr txBox="1"/>
          <p:nvPr/>
        </p:nvSpPr>
        <p:spPr>
          <a:xfrm>
            <a:off x="3275856" y="811988"/>
            <a:ext cx="3470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Method of Separation of Variables</a:t>
            </a:r>
            <a:r>
              <a:rPr lang="en-GB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8E0935D-0C5C-425F-793C-CD935D8823C2}"/>
              </a:ext>
            </a:extLst>
          </p:cNvPr>
          <p:cNvSpPr/>
          <p:nvPr/>
        </p:nvSpPr>
        <p:spPr>
          <a:xfrm>
            <a:off x="3556396" y="5486400"/>
            <a:ext cx="329804" cy="2286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426D00-3542-6F40-D88F-9528948F1204}"/>
                  </a:ext>
                </a:extLst>
              </p:cNvPr>
              <p:cNvSpPr txBox="1"/>
              <p:nvPr/>
            </p:nvSpPr>
            <p:spPr bwMode="auto">
              <a:xfrm>
                <a:off x="4049378" y="6075131"/>
                <a:ext cx="1242070" cy="2769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426D00-3542-6F40-D88F-9528948F1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9378" y="6075131"/>
                <a:ext cx="1242070" cy="276999"/>
              </a:xfrm>
              <a:prstGeom prst="rect">
                <a:avLst/>
              </a:prstGeom>
              <a:blipFill>
                <a:blip r:embed="rId11"/>
                <a:stretch>
                  <a:fillRect l="-3030" t="-4348" r="-5051" b="-304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7">
                <a:extLst>
                  <a:ext uri="{FF2B5EF4-FFF2-40B4-BE49-F238E27FC236}">
                    <a16:creationId xmlns:a16="http://schemas.microsoft.com/office/drawing/2014/main" id="{10583C71-1A8B-B769-2060-17FDEB6A5102}"/>
                  </a:ext>
                </a:extLst>
              </p:cNvPr>
              <p:cNvSpPr txBox="1"/>
              <p:nvPr/>
            </p:nvSpPr>
            <p:spPr bwMode="auto">
              <a:xfrm>
                <a:off x="4029820" y="5274911"/>
                <a:ext cx="160288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7">
                <a:extLst>
                  <a:ext uri="{FF2B5EF4-FFF2-40B4-BE49-F238E27FC236}">
                    <a16:creationId xmlns:a16="http://schemas.microsoft.com/office/drawing/2014/main" id="{10583C71-1A8B-B769-2060-17FDEB6A5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9820" y="5274911"/>
                <a:ext cx="1602888" cy="648126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62AC63F-B74A-7910-EA8B-093E6542288F}"/>
              </a:ext>
            </a:extLst>
          </p:cNvPr>
          <p:cNvSpPr txBox="1"/>
          <p:nvPr/>
        </p:nvSpPr>
        <p:spPr>
          <a:xfrm>
            <a:off x="5486400" y="6075131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Helmholtz Equation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6EFB6F-F8A9-39FA-46CA-A710CF4F80B1}"/>
              </a:ext>
            </a:extLst>
          </p:cNvPr>
          <p:cNvSpPr txBox="1"/>
          <p:nvPr/>
        </p:nvSpPr>
        <p:spPr>
          <a:xfrm>
            <a:off x="6172200" y="2981777"/>
            <a:ext cx="2920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Hermann von Helmholtz 1821-1894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A99DCF14-E41E-A78D-EA97-358B17894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459" y="883261"/>
            <a:ext cx="1619481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7">
                <a:extLst>
                  <a:ext uri="{FF2B5EF4-FFF2-40B4-BE49-F238E27FC236}">
                    <a16:creationId xmlns:a16="http://schemas.microsoft.com/office/drawing/2014/main" id="{D53D4D79-36C2-9070-ED65-62ECA8C3CA9F}"/>
                  </a:ext>
                </a:extLst>
              </p:cNvPr>
              <p:cNvSpPr txBox="1"/>
              <p:nvPr/>
            </p:nvSpPr>
            <p:spPr bwMode="auto">
              <a:xfrm>
                <a:off x="3750552" y="1565377"/>
                <a:ext cx="301762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7">
                <a:extLst>
                  <a:ext uri="{FF2B5EF4-FFF2-40B4-BE49-F238E27FC236}">
                    <a16:creationId xmlns:a16="http://schemas.microsoft.com/office/drawing/2014/main" id="{D53D4D79-36C2-9070-ED65-62ECA8C3C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0552" y="1565377"/>
                <a:ext cx="3017621" cy="695447"/>
              </a:xfrm>
              <a:prstGeom prst="rect">
                <a:avLst/>
              </a:prstGeom>
              <a:blipFill>
                <a:blip r:embed="rId1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eft Arrow 21">
            <a:extLst>
              <a:ext uri="{FF2B5EF4-FFF2-40B4-BE49-F238E27FC236}">
                <a16:creationId xmlns:a16="http://schemas.microsoft.com/office/drawing/2014/main" id="{D8D55632-1779-EC04-98B9-42F16064F79E}"/>
              </a:ext>
            </a:extLst>
          </p:cNvPr>
          <p:cNvSpPr/>
          <p:nvPr/>
        </p:nvSpPr>
        <p:spPr>
          <a:xfrm>
            <a:off x="2812894" y="1838848"/>
            <a:ext cx="462962" cy="217895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10" grpId="0"/>
      <p:bldP spid="11" grpId="0"/>
      <p:bldP spid="13" grpId="0"/>
      <p:bldP spid="14" grpId="0" animBg="1"/>
      <p:bldP spid="9" grpId="0" animBg="1"/>
      <p:bldP spid="15" grpId="0" animBg="1"/>
      <p:bldP spid="20" grpId="0" animBg="1"/>
      <p:bldP spid="16" grpId="0"/>
      <p:bldP spid="21" grpId="0"/>
      <p:bldP spid="17" grpId="0" animBg="1"/>
      <p:bldP spid="17" grpId="1" animBg="1"/>
      <p:bldP spid="22" grpId="0" animBg="1"/>
      <p:bldP spid="22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42971" y="5298729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底色部分隨角度變化小，極粗。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142971" y="5668061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倒影部分隨角度變化大，極細。</a:t>
            </a:r>
          </a:p>
        </p:txBody>
      </p:sp>
      <p:sp>
        <p:nvSpPr>
          <p:cNvPr id="6" name="AutoShape 6" descr="data:image/jpeg;base64,/9j/4AAQSkZJRgABAQAAAQABAAD/2wCEAAkGBxQTEhUUExQWFRUXGB0aGBcYGR0YHhoaGBwcGB0aHBoYHCggGBolHBwYIjEhJSkrLi4uGB8zODMtNygtLisBCgoKDg0OGxAQGywkHyQsLCwvLDQsLS0sLCwsLCwsLCwsLDQsLCwsLCwsLCwsLCwsLCwsLCwsLCwsLCwsLCwsLP/AABEIAJkBSQMBIgACEQEDEQH/xAAbAAACAwEBAQAAAAAAAAAAAAADBAECBQAGB//EADsQAAECBAQEBAUDAwMEAwAAAAECEQADITEEEkFRYXGBkSKhsfAFEzLB0RRC4VJy8RVikiNDgqIGM7L/xAAZAQADAQEBAAAAAAAAAAAAAAABAgMABAX/xAAnEQACAgICAgICAQUAAAAAAAAAAQIRAyESMQRBUWETIjIUcYGR8P/aAAwDAQACEQMRAD8A8pMCCWrUtb72iF/DUqceKmxEZs3EqB+ptwHhjBfFEA1ClvwO/EsO0NQlMJ/paAWOZvXtDEvAp/Zm9fJoJL+NAU+UWYijJp4dSl6PrF5vxOQUuJayTdKykgXqFfwI2zUxOZh2vmffL7eFRMA+krP/AIkekPq+JMcwlBKg3iKs21kEDeL/AOvZ2C5aVNq2X86GDZqYmjEHV2P9Ib+YYlYhINQT75tCsz4nZpaPXQnaKTCVaBhsfuY1WMkbiJgulKlVoGT9j7cR368/tlMWc605A19Y8+FFPA6spt6OI5WLVbMprfUTtCcDUbqMSs3lDuR/iLSpxqQAKUpmfhmApHnTjy2vAu33gYxZ67uT94NM1Hs5S1kO2UClgAR1L/5iF4hQe/MN9jbhHkkY1f8AV/7GkT85Si5WX5+2hXF+zaR6HEYw6V6fiFpk57uewjKlys1SrvWLfIb6Vh+o+8FI1obzh65u8PSZoscyTxDjzjNw6VZgc8sjUW+0aUgEi6SBsQk9jSA4p9hui81KWbMewH3tBpMgpTmCsoFyyvVmjsKmoaYpKthlO/8ATp/MdiZigTmW5a6Skd7EdYVX0Osn1/3+x6R8RUjQqG5DDpV2jVw85aw6SluSn6VjzaVooVqWpqeGYA2tBXXSHpXxTDpI/wDsS6T9S81TT6co8j0hZY/hFoZpezfRMUKEiur/AGP5iwxxsVg++EZOFyLqJskjV3pzpfrvD6cKE/8AcqeAHrCvGrtm/M+rGZU4ktlf3yhsuaBJjNlAgkk5hwFuZD0hj5j/AEjLxDVfVqUreDxfaHWT7LT5ykkhTsB58PbVg2Fmqyglw4erfj0hOaiclL1ULsGzdla8LxWV8VIIFrOCACehVT8wvBPdoZ5XHSTNFRWQcxJ2INvf2hGZnBYqO4N+5NjDcn43Lf6C9XIq3GnvSIxWIl/UoH+7JQ6MVCgLtCx/VglNyQlh5L+Mgvo7v1D7QbEqOVnGlOfXaITi0rHhlKOlOejVJ35QwrEpq40NAkkg/eo8oMmnL5Am6Fc6QwoT1ftBlTCA4LH7couAgqz5MuhdxaBTMSAfCgcS7+sTeKM2M8zSo08BhyU5iWfXcXhfEMNyNDuN4PgMWsJcAN3twgE6aC6nKDq1udGhZQp10GMr29iExDm3kfZhlEkiya8T9oT/AFiQWzk7bH7QUYlqgKbv6Qs+RT9X1oNiZZKbgt+3XvGdPSxD/fzhorO5rsR+fbRE3Dk1qx1/xGx41J23QmS1pGfOAJuep2gTneDTEEFjX3wMSw3PaOiX6aWzllGz5ojDEkktWwdu9KweVgqVLdW/zApSnLhNdWG0aWHnZT9CTxCUv5m8dtHJKT9CX+ng/vD8RBZfwyjmYB/tIUSdiGTlI6iHVkM/y21oAkjkQaQv89GiUp/uWfsqDxE5yDJ+Gymqqt9a20BjMxckAsMpAsRTvvzhxa0CgMvix/KoBM4KRycRuI8ZP2Xw8qW3iy99Oorzhibh5PFm0IJ8oWRiGSxCP7gKwNWIlj+Hbzg0mNxa+QU+Sl/CCRuaeUCmyVMGQ25Z3qbHQMRTg8HXMRokk7ExVQ5DqD94VlKFlSjVwzRaWAmpS52Iiy3Oo7xCUneNaBQMqerGJUSNI0pGFSo+NZJ2A/LemkMzcAkMPmCWbD5gNf8AySkgdY2uxbV0ZeZTC/484h1cO/5jXlSG8KlBwWcLQBvzguJwKRdZSdHIbnS4jKl0DkkYqJ7e3g6Zpeg8iI152DkhRq4emZTnqQweFsTLlh8l9AwVY73HnyjWn6CpboAlZNCAOV4Lh8Om1H0BDX3JsOsClKIqXAGwttDyPiEgBilRO4UUm71ZhAcqWinQXDfD1aS68QT0c+6iGcNgj4gWGrAAk9MwpEyPjUtKcuSadmX6ZnA6Nxhc4gqWn5csoBahUGL/ANjBMLzY0T1OFwMkJDy2pUrCqvXMGcNelIuMSlNAJLftLAjQAuag8G/MKfDcWogJzyEB2IzMoGlVNQOGqbxo4hZSXdDEm6wpJ6N4uoMczkr2ynFsLhZ81VHkL4MQzOXb9oPODylquciX0Sfs1Iy0YkPUgVumYU9C6WbYU5wSd8RAS+WWh95pfoMt+sTlb0isKj2akg65yW0oWfp6wGa5dy+2jHz0gGGUSMwsQD4Vm2hZteW+0F+ekEZmDObgXpUk1LQIQT1Y+SbW0imAw7KOYrJ019R940ETSE0KjwYDpuI5WMlhLhjwSxryKhHTfiWZBY32T7bvvA/ouTbbE/qEtUUxCmGrnWg7xC8Z/UCSNaeYELzcbLt61P8AmFp8+WaZ30+octvKLQ8SMVRKXktvocmLKnIGmlKU02hQEipSU+R8zWOkqBDBb8L96tDJNgaNam/GL4oTT4+iOacGr9gZCaeHfmOnHjFZySqhLaUI/iJVNahIHl76QM4hD/USdSdeoH3MWcIreicJTfZSdgQGoVa1c6aOWaGMMlSU0TffbqYkY5AZ1AjT8RoLxSFJTls1we9KescGbJR344r4sXkygS51pRvW3eHJkkMAGSO/HeBKUHoG36bsYXM0sdSDenrHnyyKbdnVGNAMegEgOeZ167cot+j4D31jlpNzp5dotm/2+R/MUU9aC4RfZ8eUU2cDm7+UdKnoB+rnTy5xmLDuR7eIlyXj2uR4nH7NSZi5Y+nMebN6wr857UiiZD0v0i8vB6++143Oxoqi6FPr5Rr4aalKWKlcWXkHk79ozEYcitOkTLlDWkK5GqxybigoK/6gHCpJ6kP3aFVANf0iPlpi8tTWJ6ARrD0DQnrrwgrpNCA/A694hU8gvmfokQILJNS/OsbkG2MZUszV39mNDCJlBPjANGsSe2YOeLiMiWS9/JoMVnfrG0wO6NOVOw6SfrTsQVJAPIKvxeIMyWz/ADSp9C59RSMdbm7nnBZWGcV99oLoWjSCZS01OVX9wZuWUcNYkYBAqVgjhU+YDQgmekUyppTR/KBTJxIIH08NYVG2a2F+Uf8At5mLglZY2owIpBMbhx9aRLlhqpBvxbR9qwhgZpS+RSUni5fi1Ycny8SA5auyW+waNxoHKaehTCyUqNVFtWJPkWblD0zDyUodlKL2IbfUP2hcS5uUFSRkU4zDKCWYftDiparPW9YawEjMlQRMIA+oKUE2qLsDf2YSUq9llilLbtf2OOGSa1PAmvK0MIUycmjvVNdNiA3P7xmYwN9RluKEZgT/AOpbzhMMWACw+xB6UMFQtWDp0erwuYnKSXdgZj5SkUYEEk+lIOrCsB8xSE3Zl0Nmbo7xh4adLRlJplDAZezVfy04w78MX8wnMEkD9yhlB7KB142gcWO5KtjyEJS6hkIBDqLJ+qyRmUHPK9YcwuKKixlKSDoChIfetQeTxkzcKZbBWRhUMaerxOTNXxGtgyhTm3aFlji3s0cjS1Z6WR8SQgAFQArULDcAW4RXEfEUBwRm3qSDxG/nGHJVLGYk1dy7JZ9K0V3jp0xAYhD7F9jyPr1hfxRQ/wCWbRsqIKfA1QwBP2y+3gSSCnKUpCi5IzGoto2x7xlKxC1gJZx+1ID16s+vaHsHLloDkpAqFApLve1AGcb3ivNRVICg5MPhcMFOQJYArRRPSoZ+0NTMEhnIALVU7dgEmFv9RYnIgkmrBLBQ3cBwx4wJePRNoZagqzs/LV/tG5xkCWOSGBhgK51NDQKQHfNrfuzmEZXw7KrPLUUHU5BtWh1rsIe+SthmqdwCLUokKbuISeeugR8dN09g1Yh6BJG3HekVnswcJc7uC25LMGgE6Qu9AaqYlQcC7VZ+HGDJw0xBSQpIcO9+dbm/ARKWd5NFo4FDYqvDF3ALG37gP/IjesamEwM6oASx3s1berneHJeFUkElWYkaBq8GNGpCOKWQwCSkhqkZnGlogofkdDyfBWi/6OYgPMOrvnJtyWnUjhC4lZHJRdz4phci3+5u8dMXnCXWQBoGZ92IcGLkjKQPGf8AcfSwF2hHiUGGPOStGev4yUqAyAAlwSpwIN/rI/rHeEp8kF3SA1CXo+7j14RP+jDdH/P+Yqo43/LsHDMfMPlgWMWlysztpuWvtEgCtPMwXCLy13jvPM2El4ZTad4J80pNUh+z+dYJnWoUQWPD8QtNCgWUCDatPK8axop+xtM52dNtg/SHMSkocBCC6b6V2fXlCuGlyyAD9XBUMTUy8tFDNo5d9GB067QV0bnsWlS1qJT4RvRLQX/R1EOT3Dfe0LzAUliUDgFA+hgSsYounMcp007QnFt6GssvDBKmPi4giCTTLSzBXVQPoBA5axqIDNruRw0irgqNZMzEAEN75wE4gnQg7xISBoYkqNvvACcper3iyQ9fKICdGvFlljUZfe0CwkSyHs3btaJzVpfhpEqRXhwsY5FSVW6QySMHkYxSbHWxeGB8VURldhwp5BozijSGZaGIdrPG4CsJmABZ634u2hPAdoVMxTUq5s/rDSlODQe+UUCXHKKLGu0bk/YKWkD8EOO8PulhlABarFrbgv3BbhCRkG1qwxJR33g6oAzLmqeoccw/mQI0Jc9GYKXmIa2ovZUvg2m8Iy5TgjrV7fiDS8CC/iJL0D060hJ40HnQ+FIZIloIId1jP4iauXJB8rQxLxU9m+aQngl/MxnyMWoDKwZPM22Ih79QsAEi1crPo3AtXWF/DFoH5XeiFTFK+o5wK1S9ophcGV0StXIBQfyHtoSOKDs2Xr+Y0vhk0zCtlrBINrA0FDewts8K4NLSRZSvUrNHAfCi7+JKnYFSqHW4Lgvwg2JnLQcqymv0qcliKVLkFtjxhDCqXLUJmdQTlyJFSCUq34MzD714Y4TFFK1Cqn/pcmtOPnHPwlOVtaLKoLTGJgJZJSFVfwpABO+9d9YKuUzt8sjZwkgnjXjrCuIkkJGVZYijjM3Nm4jvF8Lg5YS7pc1Ph05A206iNKKRTC3t0EwkuYM2VKgKUCizb3rozQ2jDTQczlJ3US56ZoHInEsCvMEjVmbrQ9T3jTkzAtgxfdks3R6RKbaC5cugMhRBqpCt2CXHcPfj6mGE1PgVLfZSSCOuavaCD4cA/kGBPOv0jjF0Sw7tQUFNmA9POEi1Iok/gNKQWdQctp0rbnrCeNXagbhenMwfOkaF9/4jPmvUVs9L04wkXUxpR/V2RNmAIKSDuxDjyjNViFE0AD01LDcvGpiJDJdRJYUoavxbb7xm4vKGZ3D3J0tHdCMWrOVycZfRQziKOQNfXz+wh3Odz5RkTZxzAab1NftDnzePmfxCvx3LaLS8mMdM+YSZeZy4AFvbwxhsGtblCStqPlJD7OAz6tGdKRWNGTjlJSQkqD3AUQDzAoesW36POo5eKmIJStJ5OQx96QKdiif2/eKTJqlF1qUaaknpWJQpqkAh9RfmRBqggFcy8WlIUbA+f4hpQKwMqQBdxR4lMxSPbHyMCwMAnYisEyUpSDKnksott/mBrVVooqSBZZRYVS/OBonNp0vEzCW/EDykasNy8K2Mhgz0jQVFiCfN4sFIIJLg7AfkwH5ZbfjB5GDWoFhbtAYOgQY2pA1CtdIe/QqQCVDvCC7u9oFhOVMY3i8icSanvAgl9KQ3hZSQOVzDJXozDCcmnhSN2evclv4Ecqp0toALcoBKQK2vo/lSGcoakFdgKGxi2eoSNWJPp5iBrmXBpBJSw+8XhJJCsuFObVdw1oslLAvdn+/vlF/lsokMx9KdohKaAu4HfbtDfAj7ITiDetPQQ7IxgADipv7evLnGZMTQj3vBETGAqSeMJk1pB42jaQXScyQXsWIJtd9miypBVzPGo7QjJxagBlAO5uOxo8MoxKn0rTb/ABAV9mqgkvAqc5lAaVD7floa/QpDELI4hk35Qt+q0JsLf5gf6lTkPfh2jUmthTkPYnHsAgk5Qp8zavuL3HCBpw+Y1yKJ/cLteoEAxBISBufUxOFn5CDe3QN7tCqKiqRTlZolWVPhJOVPiB40toavD3wvDFXyzMAUMr5cp0cVIG4tyheTipaXSpJUTUtqQosDZgx3hvC4jTMoEi4/5DXhHNkTfRaL+Wb2Gw44u9k2A2L9PdYKFbF7+9Ix0Y9jQMgvUEnMdOQu/KCo+JA+JNbVr74x504Se0d+NoexU6wLe+Bga5wex5AHpYF4TVNJLOHJZ+daefGJlTmLatprxHveNGL6Ra0omiqSSCoBgG4xRUuoURViw4OPfaGcHNBFSw1BfTh5vAMRjxtR2FNGJ8243isO2c0rehH4hiEpQ2pYVvUNHnMXMN3t3jRx02oemV+D3EY+Mxem8ep4sEo20eX5uWpUmWl4pwBpxiuUcO/8woFsIj5vGLO/SONZG9yPK4NIch2Ogu/c084b/TLBAKgxuDbzo/KM1bOXhzDT5iaoWR2Ipukg06RxetHf0XnYQEskgFjRj6sw6wgxzeFTaG1e9DDmL+JzZgCVqGXZKUp//IELZ6V9IyUktmDS8SU6gHkD/EAmTif8CBLMH/T6G70ej9aUg17AQDaHMJLlkKK8zhsoAd93rTSFsNJK1ZSwatRzjVweASv92Yg2AD/mHElXsvKRJYZkJSncqUD5rMK4aajM5UWctmSo0FrDlGlicL8pDmVmSlTnOogtwCVpOb8WMOYEGcPCBQ0KlJf+0lgVNufPTSdASpCaviEjZSjsH6nxAN0hROOSLKIDvYK75qeUaPx2SlAAQf8AqC7MehAPnGOZ8ymZIWOIqO2nOkblyQySaNMTp01ChLQFIDE5kyxyLsn7/nFmJOYpWQmtfDbmwjYPxJGVLpDgBiShRDf2pe29bbRMyYJmUrTYcW1LPcabQqQE6MlUzL9CncMWS3Ste0L/ADSNTWNaauS+UpCf+Xq5EK4nBhvAQsO7ghxTZ3MNpBTsNJmywgKQsLmmhQtJJTVgU+EoIbiCOMHlycyfERowYEh3q+3B4Vw+MKf2vTUN6gwJc8lZLMD/AEuAPOghUmgmhM+GDQs2rUPcUjMQGJjQl4RSmeaADsf5eDrwKS9G4gj0+8HlS7FWtMz1LpwOmo+0dmqGfpwiVov7tAXpWLp6GobVjVCpVUs5Id+pin6ou/h4+EVtoA0LTATpEEtT37tDSpASNVXxBa8rmgYACwDuQIIoBn0+7iEJZ8oOmb4D74wOfYKCCaCYMJrEMO8KoZIbUlz+PWCAn3veCloUenqdqlhZ9bVi6MtWNbWvq/BrdLwkknM2gLdbtB2CSwqYXiDl6GlslIIuLvWvS0N/OzElLhmy60H3bWMiRerxsYSanKAL+94Rw2PytHZPESSasHs1g3AcIakSVKDuwSHIrYcfXrCisUFKeltd+1uUPfD8W6Plq+pTsr6XLNp1r0jmzNpaOrx4pvZZTKvZiWBLDWnZorNnBJGQVcO/nV6QxLIArUDfj2gfxHDJzLAqoJcUsH4WcA+USxtcqZ1ZrSuJoSsW4Dh30J6t2+0LYnF5ibJA5vcacowJ+JYEJLsG7dYzMT8QWoMVEDiY6I+L7s5JeS+jT+J/EQVMnXyGzxk4hZBf093gebeLLql/d/faOmKfXo4sj5O/ZZJzCsW+QNzApamSbP6QT5h2hrIukeWKmUYNLxALEluQHZnhbEqqYEhAOre/OOWPR3SWzalfKmCiS+/5D3iZ+HlCW75SDpXmADGSmUwcGJxU9rqJNKCtOtjGatdiJUPTPkUygks5VUA9xQ+3jp6E6KdvLteAYSWkmpUxAYn6dyKGlNokpbMAeR5jTygRjXse02dNUCa5R39vF5OJKQcrtYkD76QH9O7Mx4EsfVjDeHli2RThiKtUb0tAboFL2M4yQsISZnzZiTlIGZxUEghnYs/EcINLRLTLzsQT+1TKJalG525xTFGYUqK9S9xUgMGpt71hPCusjNmUNGFR3EPVrYJcX/F6Gf8AUUhQyuA1WCfOsOfqsxyyzmLNRJSej3PKE/0ssKSFhRCjYApI7m/eLqwABLKdIsVJ8XBhvzb7QVGIj4jowhLZpgAGiyXf/j5QOZhwC6VAtcgOO5AgQWB+9YH9/wBmgipxfwldNQDXmXrAaEt3pi83/qGikgbMSH3v7aDS0CUUgqAJNwkseFwR/ML/ADFFTkJV0CW6CkSuZmLkFtK+jQq5Xs6OHJbNrEISpiogI1VmduTh+YO0edmyspJQDlLtmA8xUat0gwIv4ibV9IVnzlM5F6BrAdIb2DiohZWOUgsUhuFO4h5PxAqDeLkaDyvGXhUVB07n8x6JKJSJaClAmTHOdBP0iobKkuVWLuwtWsada0FUuzNny6BusARJJLCHMbMS2YJyCrJII9TCf6z0rTXpBUmPKmrNNfwpbBwSFMxpV9q15wr8QwHyzUsS1DfsQPWHcNj5YQArOaXcHpUH7Qn8QxgWzEkC2Y19aRouV7J0xVRYUiyJtAL69oGo05GIQKuIovkDDKmOXepPrBjMYjoPMwoPvHTVQ0XsSjVkLLgCxZudqxM9Jqp7luoimFcBKjZwB75mImLcilB5cYd9k/YZCwAQR/DRCZhaj3heYlVW4RaWrwt3gSezRY7hySCAzkU9Y1UG2YkOGo7AODwZy1f4jz8iaZa8wbeGMZ8VUtKUjw0oBoHtHNkg5P6OvHlil9nohjkJT4NGLK/qAa98r1YXgJ+JiWharrUCC4pmIbbSvRxpXDkYlQJJKlU3sW/xAZiyouaDQMwA96wFiVivMysycBQVNn9fN4Tc5gwcPflF/l1qW97w1JSHbo/nHS5JCKNnS5ZNSOLe9IsuW9rg2bq/2hqUpIKcxo2zmlgGufEO8aeMwwCHSUkgZg1QXLVNHF7bRzZM8otaOjH48ZRdPZgpkjN4jThvBvkHh76xJLtu4DQT5w4w/NsC8eCW0eCnnxHeBylGvCLYseImKyHFR77xNE2GSs7mF5uIcudtovMmkiFUpKjBAhnCzCeQtDyW7coz0pYhoYlk94KFdjOYqICQ6jQAAv2FTG1hZSkByUkg1GobnS/GL/8Axz4WoutBS58LlQBTqQxY+JgzPY6xf4vKyhyRnzMACCSkD6yEkhIdmFy52jmeZSnxZRQbRTHTgtKEpBcPnL10ZgzJavN4HLmJSwzF21UDGdMnKNCaQ7hsMAT4SoNdmIPLblHUo6JSSGfmklw7h2YZqnRtoqrHuAFBJ8/vHInqJYCWnKWIUoA01c9YTxSsy3H0m2r6QOW6BHCm7aG0krVlQ1dPfWpi0zBKNBMD6odiTsFW9OcITZjClS/pByqWDmKln/aRXlnBrpVukGylMZkfLbK2U2NPEDtXrELxIAYDsL8/fWM1Kzp4ial/8x0yYu0T4fDKxpr9jTGNQtORQKDy/m3OLz5ktOGUgHMpx4rNf7l9gzRhzaBy78NOcSFi1yRBcLqxWo3oJhla7Gn5i6cYc1geBrAUzaMBC/zRmJ9bw1hulodnzlKoW5QsktoelIlB11ggD1tBRNuyRiHGvd4rKVWK5awQBjZozZixUwgqGgV2hlAp3J9I1iyZSZT7xE6pfdopMP2/MFKbNFcYo0JpyAA2LwWWaXPHrtA8Klj0/EEWrTo0Fzom0ctbAj3SAiyRv6PHKNCT2gSFuQffu8BOxvQziEkVJ0HtoXWC7jSGCP6o5CNbPb2IV9ixCSJwOlxXoIK1K7PAcPLDljBJ6ON7943sdRIw8vMWAoIaxfwwIlguCVnw1YNV6caEbgQP4LKKlqSdE+e0aXxE5iSGIQnKNhZJNNiDbeOTLnanR6OHCnC/YujDES0EKylvqD/7ToL0NIpOx4LBBomnSzcnY9oS+MygnwJotnKjx0G3FrxnpmBIUTRjYe7RlFzVt2LLLwlSX0bUosA/T07xGbj5wsMYlgzVNNOEHdMGN+wOX+TxWJqqIVLo9IibRRibiKnOI4g7RCFHvBgi5iBLrwgM1BEqYhztaG0AKtCM1JJhiSogUpGQGjUROdPunPaAZ2se0JS4aNBCsaKDTjDWDxhDAmgtWw5RlKmk68BFtoKlRuNnoMTOlKqa7iznpXyjKmTHLimwsw0gCF0ihWHEFoCddDCniARerwvMmEFhtBZE7MeH2jXSGuwZnVfeGErc9IXmS/49iCJVUGChbLJLO+sVLO4MXUXUIoBeNYCp2gSZbvBMhvF5MYJZALcP5/xBFKp796iCSwwrvFJqaCChG9g0TIKpUL5LQVqxRxsYJKSXh2QGCuIbzeASkwZ6UhBHsXWPENm9IoRbSrn0gswVEBJr0h4mH8NNq3V3iZitOZ5/iF8JMYGHFhwrvGWxPYCZLGV+sWTJ8A0IIasEnTBkBI6e7QMLIZta6iEyTUZUNCDcbLFdni8rEWgQXWhsNuVP8xCFka24NodhDKWjKOxuVNYu+vv0icROoWvvtw+/WOkaWA5Aaj7QzJBUw0AD00o4pziayK2VcGkKYZZzDVuOnOH1lGUgqIAcMHN9HHupi/yxoKnXL5gN74whj5nFnJ00c17ey8TyRUnaLYpSj2Z3xr4kJkxwAMqQO+8Z02Y7DQ0PSLYogqWoAMTSmgdhxJpW8UmGjUpwG/J4pFKKpE5S5SsElVb00rZtod/We3P5hKZKIY6X7QL5B2MC16DFMIu5PGBlMMLv72isu8YUXCeEVEow1t1ggsOf2MTlMdxE8tItkow5w3P/AG8vxETbHlAUheICSilotiU7QbC6e94LiffeFcnyovDGnCzOTJMMlOkHMSbmFcgOCQrk0ipRaDm5i6b+9oo5PskkhaYHETJS0FVccoEm/X8w8ZcjNBJirUtHJi2vWCG/T7wW6QqVgUE/iLgViE+/OCfvhJSooo6KLlmJUnWDKsYhMJHI2zSgkgaxZtohQo0HNxHK+r3wh1kdiOGgATFgliIKLxfUxRzdG4komMLRyYsbjkItK0hIyt2BxKTwdIEJajpzjTVeBD90LLM09BjBC8mW14P8+hAuYg3gQ1grI6szxqw2UFgbatByBqk2asVlX6Red78o5nNyds6eCiigSKsOnKJlke/TnEGOGkF5Xxf0aONJjyALmwhjCzE53BJF9L7XjOxVx0hzAX97RzPM0tHUsalJJjk+c9yANN/d4z/iaE0Ymgo351ETiPqX1iif3cvvBjlkkqDKCbaMKfhq1DC8RiUuzC0bPxf6j1jNlx6OKbktnFnwqHQl8t2foINkGwi028TCzWynjfxP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7236296" y="4638674"/>
            <a:ext cx="47625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30055" name="Picture 7" descr="\\psf\Home\Downloads\未命名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74204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2123728" y="802771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這有點像畫畫：</a:t>
            </a:r>
            <a:endParaRPr lang="en-US" altLang="zh-TW" dirty="0"/>
          </a:p>
        </p:txBody>
      </p:sp>
      <p:sp>
        <p:nvSpPr>
          <p:cNvPr id="9" name="文字方塊 8"/>
          <p:cNvSpPr txBox="1"/>
          <p:nvPr/>
        </p:nvSpPr>
        <p:spPr>
          <a:xfrm>
            <a:off x="2142971" y="11899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將圖對色點的粗細做分解。</a:t>
            </a:r>
          </a:p>
        </p:txBody>
      </p:sp>
    </p:spTree>
    <p:extLst>
      <p:ext uri="{BB962C8B-B14F-4D97-AF65-F5344CB8AC3E}">
        <p14:creationId xmlns:p14="http://schemas.microsoft.com/office/powerpoint/2010/main" val="24698708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196752"/>
            <a:ext cx="65722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979712" y="33265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將</a:t>
            </a:r>
            <a:r>
              <a:rPr lang="en-US" altLang="zh-TW" dirty="0">
                <a:latin typeface="+mn-lt"/>
              </a:rPr>
              <a:t>CMB</a:t>
            </a:r>
            <a:r>
              <a:rPr lang="zh-TW" altLang="en-US" dirty="0"/>
              <a:t>的非同向性分解為粗細的點的疊加：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946190" y="701988"/>
            <a:ext cx="6946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紀錄不同粗細的點的比重：對角度的傅立葉分析出現明顯的峰值！</a:t>
            </a:r>
          </a:p>
        </p:txBody>
      </p:sp>
      <p:pic>
        <p:nvPicPr>
          <p:cNvPr id="6" name="Picture 2" descr="\\psf\Home\Downloads\2015_SMICA_CMB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5" t="19871" r="13241" b="44527"/>
          <a:stretch/>
        </p:blipFill>
        <p:spPr bwMode="auto">
          <a:xfrm>
            <a:off x="401984" y="365672"/>
            <a:ext cx="1512102" cy="141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E3F529-A120-940E-064B-1737FF874809}"/>
              </a:ext>
            </a:extLst>
          </p:cNvPr>
          <p:cNvSpPr txBox="1"/>
          <p:nvPr/>
        </p:nvSpPr>
        <p:spPr>
          <a:xfrm>
            <a:off x="7858125" y="370182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較細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8FE119-2D82-A076-0156-100DE8A9F54F}"/>
              </a:ext>
            </a:extLst>
          </p:cNvPr>
          <p:cNvCxnSpPr/>
          <p:nvPr/>
        </p:nvCxnSpPr>
        <p:spPr>
          <a:xfrm flipH="1">
            <a:off x="6228184" y="4071159"/>
            <a:ext cx="1872208" cy="4379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E2CFC6-F4C5-E791-5A83-84582496FE80}"/>
              </a:ext>
            </a:extLst>
          </p:cNvPr>
          <p:cNvSpPr txBox="1"/>
          <p:nvPr/>
        </p:nvSpPr>
        <p:spPr>
          <a:xfrm>
            <a:off x="5228725" y="24836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較粗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DC3D27-2017-8E84-3FEF-594016338587}"/>
              </a:ext>
            </a:extLst>
          </p:cNvPr>
          <p:cNvCxnSpPr/>
          <p:nvPr/>
        </p:nvCxnSpPr>
        <p:spPr>
          <a:xfrm flipH="1">
            <a:off x="3347864" y="2852936"/>
            <a:ext cx="1872208" cy="4379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6347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29811"/>
            <a:ext cx="2135610" cy="256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746710" y="2164078"/>
                <a:ext cx="318384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10" y="2164078"/>
                <a:ext cx="318384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2F56CFD9-FF50-8B43-A9C8-640A722EEE21}"/>
                  </a:ext>
                </a:extLst>
              </p:cNvPr>
              <p:cNvSpPr txBox="1"/>
              <p:nvPr/>
            </p:nvSpPr>
            <p:spPr bwMode="auto">
              <a:xfrm>
                <a:off x="758414" y="1059697"/>
                <a:ext cx="5580186" cy="6249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2F56CFD9-FF50-8B43-A9C8-640A722EE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414" y="1059697"/>
                <a:ext cx="5580186" cy="62491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150209B-0042-FD1F-83E7-D3992C7C09AE}"/>
                  </a:ext>
                </a:extLst>
              </p:cNvPr>
              <p:cNvSpPr txBox="1"/>
              <p:nvPr/>
            </p:nvSpPr>
            <p:spPr bwMode="auto">
              <a:xfrm>
                <a:off x="707939" y="2969042"/>
                <a:ext cx="5630660" cy="62491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𝑌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𝑅𝑌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150209B-0042-FD1F-83E7-D3992C7C0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939" y="2969042"/>
                <a:ext cx="5630660" cy="624915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4832B8C-C52B-5A32-AF1F-A56E48D08A52}"/>
              </a:ext>
            </a:extLst>
          </p:cNvPr>
          <p:cNvSpPr txBox="1"/>
          <p:nvPr/>
        </p:nvSpPr>
        <p:spPr bwMode="auto">
          <a:xfrm>
            <a:off x="658007" y="2584404"/>
            <a:ext cx="7978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將上式代入定態方程式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C637E945-D358-AF9A-B4D5-D75CB33CC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000" y="579939"/>
            <a:ext cx="7047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有了以上簡化，就可求解定態波函數的與時間無關薛定格方程式：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A0AC70-7604-B9A5-66C6-D5684A5DBD92}"/>
                  </a:ext>
                </a:extLst>
              </p:cNvPr>
              <p:cNvSpPr txBox="1"/>
              <p:nvPr/>
            </p:nvSpPr>
            <p:spPr bwMode="auto">
              <a:xfrm>
                <a:off x="693000" y="1739557"/>
                <a:ext cx="66219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能量的本徵態，同時也是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的本徵態</a:t>
                </a:r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：</a:t>
                </a:r>
                <a:endParaRPr lang="en-TW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A0AC70-7604-B9A5-66C6-D5684A5DB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000" y="1739557"/>
                <a:ext cx="6621931" cy="369332"/>
              </a:xfrm>
              <a:prstGeom prst="rect">
                <a:avLst/>
              </a:prstGeom>
              <a:blipFill>
                <a:blip r:embed="rId6"/>
                <a:stretch>
                  <a:fillRect l="-76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F011F0BB-04DF-5FF2-FB6E-190FC8C13E23}"/>
                  </a:ext>
                </a:extLst>
              </p:cNvPr>
              <p:cNvSpPr txBox="1"/>
              <p:nvPr/>
            </p:nvSpPr>
            <p:spPr bwMode="auto">
              <a:xfrm>
                <a:off x="780599" y="5306286"/>
                <a:ext cx="5558000" cy="6241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𝑑𝑅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F011F0BB-04DF-5FF2-FB6E-190FC8C13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599" y="5306286"/>
                <a:ext cx="5558000" cy="624145"/>
              </a:xfrm>
              <a:prstGeom prst="rect">
                <a:avLst/>
              </a:prstGeom>
              <a:blipFill>
                <a:blip r:embed="rId7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4D9DAA-8EE4-B6F0-AF59-16E8FF282155}"/>
                  </a:ext>
                </a:extLst>
              </p:cNvPr>
              <p:cNvSpPr txBox="1"/>
              <p:nvPr/>
            </p:nvSpPr>
            <p:spPr bwMode="auto">
              <a:xfrm>
                <a:off x="780599" y="4881545"/>
                <a:ext cx="40714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代入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的本徵值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滿足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endParaRPr lang="en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4D9DAA-8EE4-B6F0-AF59-16E8FF282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599" y="4881545"/>
                <a:ext cx="4071472" cy="369332"/>
              </a:xfrm>
              <a:prstGeom prst="rect">
                <a:avLst/>
              </a:prstGeom>
              <a:blipFill>
                <a:blip r:embed="rId8"/>
                <a:stretch>
                  <a:fillRect l="-12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B273E996-12CF-DD77-6E1D-46643B7ED494}"/>
                  </a:ext>
                </a:extLst>
              </p:cNvPr>
              <p:cNvSpPr txBox="1"/>
              <p:nvPr/>
            </p:nvSpPr>
            <p:spPr bwMode="auto">
              <a:xfrm>
                <a:off x="758414" y="4077159"/>
                <a:ext cx="5228266" cy="64248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B273E996-12CF-DD77-6E1D-46643B7ED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414" y="4077159"/>
                <a:ext cx="5228266" cy="642484"/>
              </a:xfrm>
              <a:prstGeom prst="rect">
                <a:avLst/>
              </a:prstGeom>
              <a:blipFill>
                <a:blip r:embed="rId9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710800-744F-25C5-AECF-FEFDE3969285}"/>
                  </a:ext>
                </a:extLst>
              </p:cNvPr>
              <p:cNvSpPr txBox="1"/>
              <p:nvPr/>
            </p:nvSpPr>
            <p:spPr bwMode="auto">
              <a:xfrm>
                <a:off x="746710" y="3695607"/>
                <a:ext cx="55506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整個方程式除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710800-744F-25C5-AECF-FEFDE3969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10" y="3695607"/>
                <a:ext cx="5550660" cy="369332"/>
              </a:xfrm>
              <a:prstGeom prst="rect">
                <a:avLst/>
              </a:prstGeom>
              <a:blipFill>
                <a:blip r:embed="rId11"/>
                <a:stretch>
                  <a:fillRect l="-91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DC1067-D187-48D0-BDD8-0A4EC46CCB8E}"/>
                  </a:ext>
                </a:extLst>
              </p:cNvPr>
              <p:cNvSpPr txBox="1"/>
              <p:nvPr/>
            </p:nvSpPr>
            <p:spPr bwMode="auto">
              <a:xfrm>
                <a:off x="780599" y="6060377"/>
                <a:ext cx="40714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這是求解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𝑟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的方程式。</a:t>
                </a:r>
                <a:endParaRPr lang="en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DC1067-D187-48D0-BDD8-0A4EC46CC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599" y="6060377"/>
                <a:ext cx="4071472" cy="369332"/>
              </a:xfrm>
              <a:prstGeom prst="rect">
                <a:avLst/>
              </a:prstGeom>
              <a:blipFill>
                <a:blip r:embed="rId12"/>
                <a:stretch>
                  <a:fillRect l="-12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5" grpId="0" animBg="1"/>
      <p:bldP spid="9" grpId="0"/>
      <p:bldP spid="10" grpId="0" animBg="1"/>
      <p:bldP spid="18" grpId="0"/>
      <p:bldP spid="1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0294F-C3A8-F252-C7F5-82C6C120A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922" b="23959"/>
          <a:stretch/>
        </p:blipFill>
        <p:spPr>
          <a:xfrm>
            <a:off x="1200042" y="4753725"/>
            <a:ext cx="2658684" cy="15997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C9F2BC-89E5-39A2-0A25-9B7A39313CBC}"/>
                  </a:ext>
                </a:extLst>
              </p:cNvPr>
              <p:cNvSpPr txBox="1"/>
              <p:nvPr/>
            </p:nvSpPr>
            <p:spPr bwMode="auto">
              <a:xfrm>
                <a:off x="1237219" y="3374469"/>
                <a:ext cx="49189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這是一個一維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≤∞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的位能本徵值問題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C9F2BC-89E5-39A2-0A25-9B7A39313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7219" y="3374469"/>
                <a:ext cx="4918958" cy="369332"/>
              </a:xfrm>
              <a:prstGeom prst="rect">
                <a:avLst/>
              </a:prstGeom>
              <a:blipFill>
                <a:blip r:embed="rId3"/>
                <a:stretch>
                  <a:fillRect l="-103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81AB189B-01DB-FE79-C3BE-559C97FF5297}"/>
                  </a:ext>
                </a:extLst>
              </p:cNvPr>
              <p:cNvSpPr txBox="1"/>
              <p:nvPr/>
            </p:nvSpPr>
            <p:spPr bwMode="auto">
              <a:xfrm>
                <a:off x="1189312" y="547342"/>
                <a:ext cx="5758952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𝑑𝑅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81AB189B-01DB-FE79-C3BE-559C97FF5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9312" y="547342"/>
                <a:ext cx="5758952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B925362C-AEB1-6AC2-5F45-094B50D9F1C0}"/>
                  </a:ext>
                </a:extLst>
              </p:cNvPr>
              <p:cNvSpPr txBox="1"/>
              <p:nvPr/>
            </p:nvSpPr>
            <p:spPr bwMode="auto">
              <a:xfrm>
                <a:off x="4774601" y="1307636"/>
                <a:ext cx="4261546" cy="6540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𝑑𝑅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𝑟𝑅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B925362C-AEB1-6AC2-5F45-094B50D9F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4601" y="1307636"/>
                <a:ext cx="4261546" cy="654025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FCC251E-F5C8-71AD-0909-48C9E6D8FF61}"/>
              </a:ext>
            </a:extLst>
          </p:cNvPr>
          <p:cNvSpPr txBox="1"/>
          <p:nvPr/>
        </p:nvSpPr>
        <p:spPr bwMode="auto">
          <a:xfrm>
            <a:off x="1189312" y="1290312"/>
            <a:ext cx="403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可把第一項改寫為二次微分，利用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9DC7DF13-1BE1-813B-58F8-AE0F55AC297A}"/>
                  </a:ext>
                </a:extLst>
              </p:cNvPr>
              <p:cNvSpPr txBox="1"/>
              <p:nvPr/>
            </p:nvSpPr>
            <p:spPr bwMode="auto">
              <a:xfrm>
                <a:off x="1269835" y="2026626"/>
                <a:ext cx="6334338" cy="66319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𝑟𝑅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𝑟𝑅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𝑟𝑅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9DC7DF13-1BE1-813B-58F8-AE0F55AC2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9835" y="2026626"/>
                <a:ext cx="6334338" cy="663195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9CF507-3872-89DA-3DC0-7F1874975B16}"/>
              </a:ext>
            </a:extLst>
          </p:cNvPr>
          <p:cNvSpPr txBox="1"/>
          <p:nvPr/>
        </p:nvSpPr>
        <p:spPr bwMode="auto">
          <a:xfrm>
            <a:off x="1237218" y="3778538"/>
            <a:ext cx="45873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有效位能為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72BAC4F-740A-B463-A5FF-C832A6B3B5D7}"/>
                  </a:ext>
                </a:extLst>
              </p:cNvPr>
              <p:cNvSpPr txBox="1"/>
              <p:nvPr/>
            </p:nvSpPr>
            <p:spPr bwMode="auto">
              <a:xfrm>
                <a:off x="2725347" y="3766185"/>
                <a:ext cx="3214806" cy="6463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72BAC4F-740A-B463-A5FF-C832A6B3B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5347" y="3766185"/>
                <a:ext cx="3214806" cy="646331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EEB7128-ADD6-CFCE-4400-309DA5A3DFC8}"/>
              </a:ext>
            </a:extLst>
          </p:cNvPr>
          <p:cNvSpPr txBox="1"/>
          <p:nvPr/>
        </p:nvSpPr>
        <p:spPr bwMode="auto">
          <a:xfrm>
            <a:off x="3949136" y="4881957"/>
            <a:ext cx="3655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與古典的有效位能幾乎完全一致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F30983-EB95-C8DC-32BA-4F683E9D231E}"/>
              </a:ext>
            </a:extLst>
          </p:cNvPr>
          <p:cNvSpPr txBox="1"/>
          <p:nvPr/>
        </p:nvSpPr>
        <p:spPr bwMode="auto">
          <a:xfrm>
            <a:off x="1197810" y="6404575"/>
            <a:ext cx="7611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能量若小於零，電子會被束縛，因此我們已經可以預期能量是量子化的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781577-D33D-49AA-5623-DBB7F6D19D32}"/>
                  </a:ext>
                </a:extLst>
              </p:cNvPr>
              <p:cNvSpPr txBox="1"/>
              <p:nvPr/>
            </p:nvSpPr>
            <p:spPr bwMode="auto">
              <a:xfrm>
                <a:off x="1195807" y="4424884"/>
                <a:ext cx="51845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原點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會如一個無限大位能的固定點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781577-D33D-49AA-5623-DBB7F6D19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5807" y="4424884"/>
                <a:ext cx="5184576" cy="369332"/>
              </a:xfrm>
              <a:prstGeom prst="rect">
                <a:avLst/>
              </a:prstGeom>
              <a:blipFill>
                <a:blip r:embed="rId9"/>
                <a:stretch>
                  <a:fillRect l="-9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E7518E-5C61-7706-2026-7579EE6109CE}"/>
                  </a:ext>
                </a:extLst>
              </p:cNvPr>
              <p:cNvSpPr txBox="1"/>
              <p:nvPr/>
            </p:nvSpPr>
            <p:spPr bwMode="auto">
              <a:xfrm>
                <a:off x="3986751" y="5354160"/>
                <a:ext cx="35798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</a:rPr>
                  <a:t>的具體細節會決定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E7518E-5C61-7706-2026-7579EE610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6751" y="5354160"/>
                <a:ext cx="3579805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EB574CA4-D013-31D4-B1CA-A43D34F85F6C}"/>
                  </a:ext>
                </a:extLst>
              </p:cNvPr>
              <p:cNvSpPr txBox="1"/>
              <p:nvPr/>
            </p:nvSpPr>
            <p:spPr bwMode="auto">
              <a:xfrm>
                <a:off x="1269835" y="2731226"/>
                <a:ext cx="445429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EB574CA4-D013-31D4-B1CA-A43D34F85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9835" y="2731226"/>
                <a:ext cx="4454293" cy="648126"/>
              </a:xfrm>
              <a:prstGeom prst="rect">
                <a:avLst/>
              </a:prstGeom>
              <a:blipFill>
                <a:blip r:embed="rId11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DE6C2C7-CFAE-73E7-D7B5-38D9126146E9}"/>
                  </a:ext>
                </a:extLst>
              </p:cNvPr>
              <p:cNvSpPr txBox="1"/>
              <p:nvPr/>
            </p:nvSpPr>
            <p:spPr bwMode="auto">
              <a:xfrm>
                <a:off x="1195807" y="116632"/>
                <a:ext cx="57524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有一種看法可以很快判斷出能量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是量子化的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DE6C2C7-CFAE-73E7-D7B5-38D912614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5807" y="116632"/>
                <a:ext cx="5752457" cy="369332"/>
              </a:xfrm>
              <a:prstGeom prst="rect">
                <a:avLst/>
              </a:prstGeom>
              <a:blipFill>
                <a:blip r:embed="rId12"/>
                <a:stretch>
                  <a:fillRect l="-88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41DD04-6B3E-0C74-C588-4B5D586794BB}"/>
                  </a:ext>
                </a:extLst>
              </p:cNvPr>
              <p:cNvSpPr txBox="1"/>
              <p:nvPr/>
            </p:nvSpPr>
            <p:spPr bwMode="auto">
              <a:xfrm>
                <a:off x="5940153" y="2900370"/>
                <a:ext cx="1318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𝑟𝑅</m:t>
                      </m:r>
                      <m:d>
                        <m:d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41DD04-6B3E-0C74-C588-4B5D58679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0153" y="2900370"/>
                <a:ext cx="131855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889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9" grpId="1" animBg="1"/>
      <p:bldP spid="10" grpId="0"/>
      <p:bldP spid="11" grpId="0" animBg="1"/>
      <p:bldP spid="12" grpId="0"/>
      <p:bldP spid="13" grpId="0"/>
      <p:bldP spid="15" grpId="0"/>
      <p:bldP spid="14" grpId="0"/>
      <p:bldP spid="16" grpId="0" animBg="1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CF39B8-2697-16C2-BF4D-BF66691A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50" y="-45931"/>
            <a:ext cx="6832009" cy="3051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E2B8AE-E155-3C8C-63FA-66AE082D4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50" y="3005257"/>
            <a:ext cx="6846299" cy="3240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B23986-811F-0C71-8A80-C5E76FBE84C6}"/>
                  </a:ext>
                </a:extLst>
              </p:cNvPr>
              <p:cNvSpPr txBox="1"/>
              <p:nvPr/>
            </p:nvSpPr>
            <p:spPr bwMode="auto">
              <a:xfrm>
                <a:off x="3131840" y="3886063"/>
                <a:ext cx="46085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itchFamily="18" charset="0"/>
                  </a:rPr>
                  <a:t>只有在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時，三維球狀井變成一維井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B23986-811F-0C71-8A80-C5E76FBE8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3886063"/>
                <a:ext cx="4608512" cy="369332"/>
              </a:xfrm>
              <a:prstGeom prst="rect">
                <a:avLst/>
              </a:prstGeom>
              <a:blipFill>
                <a:blip r:embed="rId4"/>
                <a:stretch>
                  <a:fillRect l="-109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5088688-C411-1042-462B-4D3B14444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600" y="5587906"/>
            <a:ext cx="5232400" cy="1231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075372-D91B-6350-113A-C72B45E8F458}"/>
              </a:ext>
            </a:extLst>
          </p:cNvPr>
          <p:cNvSpPr txBox="1"/>
          <p:nvPr/>
        </p:nvSpPr>
        <p:spPr bwMode="auto">
          <a:xfrm>
            <a:off x="3343488" y="2246402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角動量會貢獻一個位能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DC0DD-13AA-ED7A-C424-5336B99C6AD5}"/>
              </a:ext>
            </a:extLst>
          </p:cNvPr>
          <p:cNvSpPr txBox="1"/>
          <p:nvPr/>
        </p:nvSpPr>
        <p:spPr bwMode="auto">
          <a:xfrm>
            <a:off x="3779911" y="220823"/>
            <a:ext cx="32265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三維球狀無限位能井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B89EA17A-BD6E-9A41-9594-746CE369CCA1}"/>
                  </a:ext>
                </a:extLst>
              </p:cNvPr>
              <p:cNvSpPr txBox="1"/>
              <p:nvPr/>
            </p:nvSpPr>
            <p:spPr bwMode="auto">
              <a:xfrm>
                <a:off x="3322092" y="887078"/>
                <a:ext cx="341014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B89EA17A-BD6E-9A41-9594-746CE369C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2092" y="887078"/>
                <a:ext cx="3410148" cy="369332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71730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8B9483CC-8FDD-FCEB-650F-A13C35933D81}"/>
                  </a:ext>
                </a:extLst>
              </p:cNvPr>
              <p:cNvSpPr txBox="1"/>
              <p:nvPr/>
            </p:nvSpPr>
            <p:spPr bwMode="auto">
              <a:xfrm>
                <a:off x="755576" y="1901486"/>
                <a:ext cx="5617220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8B9483CC-8FDD-FCEB-650F-A13C35933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1901486"/>
                <a:ext cx="5617220" cy="6951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8E8052-079D-20C3-5387-C3B9D9575ACF}"/>
                  </a:ext>
                </a:extLst>
              </p:cNvPr>
              <p:cNvSpPr txBox="1"/>
              <p:nvPr/>
            </p:nvSpPr>
            <p:spPr bwMode="auto">
              <a:xfrm>
                <a:off x="5924954" y="5712741"/>
                <a:ext cx="28083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此數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就含能量本徵值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8E8052-079D-20C3-5387-C3B9D9575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4954" y="5712741"/>
                <a:ext cx="2808312" cy="369332"/>
              </a:xfrm>
              <a:prstGeom prst="rect">
                <a:avLst/>
              </a:prstGeom>
              <a:blipFill>
                <a:blip r:embed="rId3"/>
                <a:stretch>
                  <a:fillRect l="-1802" t="-6452" r="-1351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76AAC4-7B6B-768D-38A9-37D1ADAD12CB}"/>
                  </a:ext>
                </a:extLst>
              </p:cNvPr>
              <p:cNvSpPr txBox="1"/>
              <p:nvPr/>
            </p:nvSpPr>
            <p:spPr bwMode="auto">
              <a:xfrm>
                <a:off x="755576" y="3011218"/>
                <a:ext cx="80648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前三項都正比於長度平方，可以選一長度單位，使第五項的係數簡化為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1/4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76AAC4-7B6B-768D-38A9-37D1ADAD1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011218"/>
                <a:ext cx="8064895" cy="369332"/>
              </a:xfrm>
              <a:prstGeom prst="rect">
                <a:avLst/>
              </a:prstGeom>
              <a:blipFill>
                <a:blip r:embed="rId4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18A228-9C19-B05B-63A3-B618D0BFB134}"/>
                  </a:ext>
                </a:extLst>
              </p:cNvPr>
              <p:cNvSpPr txBox="1"/>
              <p:nvPr/>
            </p:nvSpPr>
            <p:spPr bwMode="auto">
              <a:xfrm>
                <a:off x="864381" y="3444927"/>
                <a:ext cx="1656184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18A228-9C19-B05B-63A3-B618D0BFB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381" y="3444927"/>
                <a:ext cx="1656184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03EE1D31-85D5-3AF8-4BB8-1D5D5BFDC4E8}"/>
                  </a:ext>
                </a:extLst>
              </p:cNvPr>
              <p:cNvSpPr txBox="1"/>
              <p:nvPr/>
            </p:nvSpPr>
            <p:spPr bwMode="auto">
              <a:xfrm>
                <a:off x="828580" y="4780259"/>
                <a:ext cx="4608512" cy="6949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03EE1D31-85D5-3AF8-4BB8-1D5D5BFDC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8580" y="4780259"/>
                <a:ext cx="4608512" cy="694998"/>
              </a:xfrm>
              <a:prstGeom prst="rect">
                <a:avLst/>
              </a:prstGeom>
              <a:blipFill>
                <a:blip r:embed="rId6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AA57A6-16DC-6839-DF19-54E1C01DA52F}"/>
                  </a:ext>
                </a:extLst>
              </p:cNvPr>
              <p:cNvSpPr txBox="1"/>
              <p:nvPr/>
            </p:nvSpPr>
            <p:spPr bwMode="auto">
              <a:xfrm>
                <a:off x="5940152" y="4780259"/>
                <a:ext cx="208823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den>
                          </m:f>
                        </m:e>
                      </m:rad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AA57A6-16DC-6839-DF19-54E1C01DA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0152" y="4780259"/>
                <a:ext cx="2088232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A6FDEE5-142A-572F-2CE8-B5544305B32A}"/>
              </a:ext>
            </a:extLst>
          </p:cNvPr>
          <p:cNvSpPr txBox="1"/>
          <p:nvPr/>
        </p:nvSpPr>
        <p:spPr bwMode="auto">
          <a:xfrm>
            <a:off x="828580" y="4355626"/>
            <a:ext cx="2375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化簡得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E6B3C7-4D86-6966-5F67-44256BC86770}"/>
                  </a:ext>
                </a:extLst>
              </p:cNvPr>
              <p:cNvSpPr txBox="1"/>
              <p:nvPr/>
            </p:nvSpPr>
            <p:spPr bwMode="auto">
              <a:xfrm>
                <a:off x="828580" y="5594928"/>
                <a:ext cx="47515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這樣的選擇，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使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量子化的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會剛好是自然數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E6B3C7-4D86-6966-5F67-44256BC86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8580" y="5594928"/>
                <a:ext cx="4751532" cy="369332"/>
              </a:xfrm>
              <a:prstGeom prst="rect">
                <a:avLst/>
              </a:prstGeom>
              <a:blipFill>
                <a:blip r:embed="rId8"/>
                <a:stretch>
                  <a:fillRect l="-10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185F8D-6350-387E-A38D-06B338D0481F}"/>
                  </a:ext>
                </a:extLst>
              </p:cNvPr>
              <p:cNvSpPr txBox="1"/>
              <p:nvPr/>
            </p:nvSpPr>
            <p:spPr bwMode="auto">
              <a:xfrm>
                <a:off x="712773" y="2627666"/>
                <a:ext cx="44643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找負能量的解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&lt;0,</m:t>
                    </m:r>
                    <m:d>
                      <m:dPr>
                        <m:begChr m:val="|"/>
                        <m:endChr m:val="|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185F8D-6350-387E-A38D-06B338D04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773" y="2627666"/>
                <a:ext cx="4464346" cy="369332"/>
              </a:xfrm>
              <a:prstGeom prst="rect">
                <a:avLst/>
              </a:prstGeom>
              <a:blipFill>
                <a:blip r:embed="rId9"/>
                <a:stretch>
                  <a:fillRect l="-113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A3FDD0-9E68-85F4-33DA-21616D97C1DB}"/>
                  </a:ext>
                </a:extLst>
              </p:cNvPr>
              <p:cNvSpPr txBox="1"/>
              <p:nvPr/>
            </p:nvSpPr>
            <p:spPr bwMode="auto">
              <a:xfrm>
                <a:off x="755576" y="281743"/>
                <a:ext cx="82089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Radial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Equation是一個Sturm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-Liouville Problem。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A3FDD0-9E68-85F4-33DA-21616D97C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281743"/>
                <a:ext cx="8208912" cy="369332"/>
              </a:xfrm>
              <a:prstGeom prst="rect">
                <a:avLst/>
              </a:prstGeom>
              <a:blipFill>
                <a:blip r:embed="rId10"/>
                <a:stretch>
                  <a:fillRect l="-6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B1A7F63-AAFD-BE18-34CB-F7465568277B}"/>
                  </a:ext>
                </a:extLst>
              </p:cNvPr>
              <p:cNvSpPr txBox="1"/>
              <p:nvPr/>
            </p:nvSpPr>
            <p:spPr bwMode="auto">
              <a:xfrm>
                <a:off x="755576" y="726274"/>
                <a:ext cx="6264696" cy="7146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𝑑𝑅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B1A7F63-AAFD-BE18-34CB-F74655682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726274"/>
                <a:ext cx="6264696" cy="7146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EC253DB-F3E7-FEA0-C1C6-44862B4E3079}"/>
              </a:ext>
            </a:extLst>
          </p:cNvPr>
          <p:cNvSpPr txBox="1"/>
          <p:nvPr/>
        </p:nvSpPr>
        <p:spPr bwMode="auto">
          <a:xfrm>
            <a:off x="724126" y="144783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可以把它展開，代入庫倫位能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>
              <a:latin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000DB02-76D8-EDF1-9E06-891B9B2F393B}"/>
              </a:ext>
            </a:extLst>
          </p:cNvPr>
          <p:cNvCxnSpPr/>
          <p:nvPr/>
        </p:nvCxnSpPr>
        <p:spPr>
          <a:xfrm flipH="1" flipV="1">
            <a:off x="5508104" y="2376233"/>
            <a:ext cx="504055" cy="721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5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 animBg="1"/>
      <p:bldP spid="14" grpId="0" animBg="1"/>
      <p:bldP spid="15" grpId="0" animBg="1"/>
      <p:bldP spid="16" grpId="0"/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4E2092-9D5E-A692-E928-16A715F133A8}"/>
                  </a:ext>
                </a:extLst>
              </p:cNvPr>
              <p:cNvSpPr txBox="1"/>
              <p:nvPr/>
            </p:nvSpPr>
            <p:spPr bwMode="auto">
              <a:xfrm>
                <a:off x="2267378" y="2851891"/>
                <a:ext cx="708143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4E2092-9D5E-A692-E928-16A715F13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7378" y="2851891"/>
                <a:ext cx="708143" cy="276999"/>
              </a:xfrm>
              <a:prstGeom prst="rect">
                <a:avLst/>
              </a:prstGeom>
              <a:blipFill>
                <a:blip r:embed="rId2"/>
                <a:stretch>
                  <a:fillRect l="-7018" r="-3509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038428-D242-4076-8761-0E19D81BB3AE}"/>
                  </a:ext>
                </a:extLst>
              </p:cNvPr>
              <p:cNvSpPr txBox="1"/>
              <p:nvPr/>
            </p:nvSpPr>
            <p:spPr bwMode="auto">
              <a:xfrm>
                <a:off x="2262442" y="4074881"/>
                <a:ext cx="64081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038428-D242-4076-8761-0E19D81BB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2442" y="4074881"/>
                <a:ext cx="640816" cy="276999"/>
              </a:xfrm>
              <a:prstGeom prst="rect">
                <a:avLst/>
              </a:prstGeom>
              <a:blipFill>
                <a:blip r:embed="rId3"/>
                <a:stretch>
                  <a:fillRect l="-9804" r="-7843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5AEB23A1-6745-0E4B-67A1-A7E72CDFFA47}"/>
                  </a:ext>
                </a:extLst>
              </p:cNvPr>
              <p:cNvSpPr txBox="1"/>
              <p:nvPr/>
            </p:nvSpPr>
            <p:spPr bwMode="auto">
              <a:xfrm>
                <a:off x="3075654" y="2612717"/>
                <a:ext cx="1714761" cy="6949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5AEB23A1-6745-0E4B-67A1-A7E72CDFF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5654" y="2612717"/>
                <a:ext cx="1714761" cy="694998"/>
              </a:xfrm>
              <a:prstGeom prst="rect">
                <a:avLst/>
              </a:prstGeom>
              <a:blipFill>
                <a:blip r:embed="rId4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0389D307-C5FB-0F39-652F-0F4FF69F79CC}"/>
                  </a:ext>
                </a:extLst>
              </p:cNvPr>
              <p:cNvSpPr txBox="1"/>
              <p:nvPr/>
            </p:nvSpPr>
            <p:spPr bwMode="auto">
              <a:xfrm>
                <a:off x="903876" y="548644"/>
                <a:ext cx="4608512" cy="6949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0389D307-C5FB-0F39-652F-0F4FF69F7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3876" y="548644"/>
                <a:ext cx="4608512" cy="694998"/>
              </a:xfrm>
              <a:prstGeom prst="rect">
                <a:avLst/>
              </a:prstGeom>
              <a:blipFill>
                <a:blip r:embed="rId5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D70D2C08-0375-0F24-8EF1-4D69EBA4E0FC}"/>
                  </a:ext>
                </a:extLst>
              </p:cNvPr>
              <p:cNvSpPr txBox="1"/>
              <p:nvPr/>
            </p:nvSpPr>
            <p:spPr bwMode="auto">
              <a:xfrm>
                <a:off x="3083792" y="3372434"/>
                <a:ext cx="902569" cy="47237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D70D2C08-0375-0F24-8EF1-4D69EBA4E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83792" y="3372434"/>
                <a:ext cx="902569" cy="4723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1">
                <a:extLst>
                  <a:ext uri="{FF2B5EF4-FFF2-40B4-BE49-F238E27FC236}">
                    <a16:creationId xmlns:a16="http://schemas.microsoft.com/office/drawing/2014/main" id="{7BB6F6AD-D4D5-6AB9-FE56-40C1A9C2E74B}"/>
                  </a:ext>
                </a:extLst>
              </p:cNvPr>
              <p:cNvSpPr txBox="1"/>
              <p:nvPr/>
            </p:nvSpPr>
            <p:spPr bwMode="auto">
              <a:xfrm>
                <a:off x="3029177" y="4048115"/>
                <a:ext cx="2878457" cy="6949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1">
                <a:extLst>
                  <a:ext uri="{FF2B5EF4-FFF2-40B4-BE49-F238E27FC236}">
                    <a16:creationId xmlns:a16="http://schemas.microsoft.com/office/drawing/2014/main" id="{7BB6F6AD-D4D5-6AB9-FE56-40C1A9C2E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9177" y="4048115"/>
                <a:ext cx="2878457" cy="694998"/>
              </a:xfrm>
              <a:prstGeom prst="rect">
                <a:avLst/>
              </a:prstGeom>
              <a:blipFill>
                <a:blip r:embed="rId7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EE1A76D2-E0DB-0DF2-341A-A139DF8A9450}"/>
                  </a:ext>
                </a:extLst>
              </p:cNvPr>
              <p:cNvSpPr txBox="1"/>
              <p:nvPr/>
            </p:nvSpPr>
            <p:spPr bwMode="auto">
              <a:xfrm>
                <a:off x="3018992" y="4832486"/>
                <a:ext cx="974399" cy="3742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EE1A76D2-E0DB-0DF2-341A-A139DF8A9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8992" y="4832486"/>
                <a:ext cx="974399" cy="374270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30E5E0F-752E-9D02-68D5-DB82A4FC9AF9}"/>
                  </a:ext>
                </a:extLst>
              </p:cNvPr>
              <p:cNvSpPr txBox="1"/>
              <p:nvPr/>
            </p:nvSpPr>
            <p:spPr bwMode="auto">
              <a:xfrm>
                <a:off x="922130" y="2204864"/>
                <a:ext cx="79703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讓我們先找出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在原點及無限遠處的極端行為，極端情況下方程式可以簡化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30E5E0F-752E-9D02-68D5-DB82A4FC9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2130" y="2204864"/>
                <a:ext cx="7970349" cy="369332"/>
              </a:xfrm>
              <a:prstGeom prst="rect">
                <a:avLst/>
              </a:prstGeom>
              <a:blipFill>
                <a:blip r:embed="rId9"/>
                <a:stretch>
                  <a:fillRect l="-63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0985DE4-F01D-6CD6-23BA-834F67C07691}"/>
              </a:ext>
            </a:extLst>
          </p:cNvPr>
          <p:cNvSpPr txBox="1"/>
          <p:nvPr/>
        </p:nvSpPr>
        <p:spPr bwMode="auto">
          <a:xfrm>
            <a:off x="4039868" y="3452368"/>
            <a:ext cx="2494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無限遠處是指數遞減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30903D-F34F-DEF4-1489-8AAA04A8AA4B}"/>
                  </a:ext>
                </a:extLst>
              </p:cNvPr>
              <p:cNvSpPr txBox="1"/>
              <p:nvPr/>
            </p:nvSpPr>
            <p:spPr bwMode="auto">
              <a:xfrm>
                <a:off x="995250" y="5349928"/>
                <a:ext cx="55727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在原點的行為，由量子數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決定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30903D-F34F-DEF4-1489-8AAA04A8A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250" y="5349928"/>
                <a:ext cx="5572726" cy="369332"/>
              </a:xfrm>
              <a:prstGeom prst="rect">
                <a:avLst/>
              </a:prstGeom>
              <a:blipFill>
                <a:blip r:embed="rId10"/>
                <a:stretch>
                  <a:fillRect l="-911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3867010-9C88-2F38-7707-67219F2117D3}"/>
              </a:ext>
            </a:extLst>
          </p:cNvPr>
          <p:cNvSpPr txBox="1"/>
          <p:nvPr/>
        </p:nvSpPr>
        <p:spPr bwMode="auto">
          <a:xfrm>
            <a:off x="915414" y="1291537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此式並沒有有限次多項式解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577E3-CFC6-22F0-F545-866B49FCBC58}"/>
              </a:ext>
            </a:extLst>
          </p:cNvPr>
          <p:cNvSpPr txBox="1"/>
          <p:nvPr/>
        </p:nvSpPr>
        <p:spPr bwMode="auto">
          <a:xfrm>
            <a:off x="903875" y="1657477"/>
            <a:ext cx="8240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趨近原點時第三項獨大，趨近無限遠處時第四項獨大。沒有其他項可以抵消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642336-4CAC-596F-6FD1-EE69BCCA2772}"/>
              </a:ext>
            </a:extLst>
          </p:cNvPr>
          <p:cNvSpPr txBox="1"/>
          <p:nvPr/>
        </p:nvSpPr>
        <p:spPr bwMode="auto">
          <a:xfrm>
            <a:off x="4890548" y="2798075"/>
            <a:ext cx="2587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第四項dominates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AD963-6E51-9AC8-924C-BC3156855A6E}"/>
              </a:ext>
            </a:extLst>
          </p:cNvPr>
          <p:cNvSpPr txBox="1"/>
          <p:nvPr/>
        </p:nvSpPr>
        <p:spPr bwMode="auto">
          <a:xfrm>
            <a:off x="4397504" y="4849737"/>
            <a:ext cx="2587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第三項dominates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118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7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4E2092-9D5E-A692-E928-16A715F133A8}"/>
                  </a:ext>
                </a:extLst>
              </p:cNvPr>
              <p:cNvSpPr txBox="1"/>
              <p:nvPr/>
            </p:nvSpPr>
            <p:spPr bwMode="auto">
              <a:xfrm>
                <a:off x="2682636" y="1011843"/>
                <a:ext cx="708143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4E2092-9D5E-A692-E928-16A715F13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2636" y="1011843"/>
                <a:ext cx="708143" cy="276999"/>
              </a:xfrm>
              <a:prstGeom prst="rect">
                <a:avLst/>
              </a:prstGeom>
              <a:blipFill>
                <a:blip r:embed="rId2"/>
                <a:stretch>
                  <a:fillRect l="-8929" r="-5357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038428-D242-4076-8761-0E19D81BB3AE}"/>
                  </a:ext>
                </a:extLst>
              </p:cNvPr>
              <p:cNvSpPr txBox="1"/>
              <p:nvPr/>
            </p:nvSpPr>
            <p:spPr bwMode="auto">
              <a:xfrm>
                <a:off x="2682636" y="1669916"/>
                <a:ext cx="64081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038428-D242-4076-8761-0E19D81BB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2636" y="1669916"/>
                <a:ext cx="640816" cy="276999"/>
              </a:xfrm>
              <a:prstGeom prst="rect">
                <a:avLst/>
              </a:prstGeom>
              <a:blipFill>
                <a:blip r:embed="rId3"/>
                <a:stretch>
                  <a:fillRect l="-9804" r="-7843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0389D307-C5FB-0F39-652F-0F4FF69F79CC}"/>
                  </a:ext>
                </a:extLst>
              </p:cNvPr>
              <p:cNvSpPr txBox="1"/>
              <p:nvPr/>
            </p:nvSpPr>
            <p:spPr bwMode="auto">
              <a:xfrm>
                <a:off x="1374790" y="2176952"/>
                <a:ext cx="4608512" cy="6949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0389D307-C5FB-0F39-652F-0F4FF69F7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4790" y="2176952"/>
                <a:ext cx="4608512" cy="694998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D70D2C08-0375-0F24-8EF1-4D69EBA4E0FC}"/>
                  </a:ext>
                </a:extLst>
              </p:cNvPr>
              <p:cNvSpPr txBox="1"/>
              <p:nvPr/>
            </p:nvSpPr>
            <p:spPr bwMode="auto">
              <a:xfrm>
                <a:off x="3552557" y="909878"/>
                <a:ext cx="902569" cy="47237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D70D2C08-0375-0F24-8EF1-4D69EBA4E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2557" y="909878"/>
                <a:ext cx="902569" cy="4723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EE1A76D2-E0DB-0DF2-341A-A139DF8A9450}"/>
                  </a:ext>
                </a:extLst>
              </p:cNvPr>
              <p:cNvSpPr txBox="1"/>
              <p:nvPr/>
            </p:nvSpPr>
            <p:spPr bwMode="auto">
              <a:xfrm>
                <a:off x="3569907" y="1612707"/>
                <a:ext cx="974399" cy="3742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EE1A76D2-E0DB-0DF2-341A-A139DF8A9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9907" y="1612707"/>
                <a:ext cx="974399" cy="374270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A8020135-D2DD-4DB6-7ECC-389AAAD7CFAB}"/>
                  </a:ext>
                </a:extLst>
              </p:cNvPr>
              <p:cNvSpPr txBox="1"/>
              <p:nvPr/>
            </p:nvSpPr>
            <p:spPr bwMode="auto">
              <a:xfrm>
                <a:off x="1370387" y="4143703"/>
                <a:ext cx="2058034" cy="47237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A8020135-D2DD-4DB6-7ECC-389AAAD7C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0387" y="4143703"/>
                <a:ext cx="2058034" cy="472373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3859C5F9-632D-720B-FD4A-3E941A28D887}"/>
                  </a:ext>
                </a:extLst>
              </p:cNvPr>
              <p:cNvSpPr txBox="1"/>
              <p:nvPr/>
            </p:nvSpPr>
            <p:spPr bwMode="auto">
              <a:xfrm>
                <a:off x="1370387" y="4719116"/>
                <a:ext cx="4608512" cy="6949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𝑑𝐻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3859C5F9-632D-720B-FD4A-3E941A28D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0387" y="4719116"/>
                <a:ext cx="4608512" cy="694998"/>
              </a:xfrm>
              <a:prstGeom prst="rect">
                <a:avLst/>
              </a:prstGeom>
              <a:blipFill>
                <a:blip r:embed="rId8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44F2E62-6C15-1482-3489-0B68B5D7BE68}"/>
              </a:ext>
            </a:extLst>
          </p:cNvPr>
          <p:cNvSpPr txBox="1"/>
          <p:nvPr/>
        </p:nvSpPr>
        <p:spPr bwMode="auto">
          <a:xfrm>
            <a:off x="1299488" y="3313207"/>
            <a:ext cx="6696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若把這兩個極端情況提出，剩餘的部分將可能是有限次多項式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4143EA-E062-3F0F-3E04-C87491BE6D10}"/>
              </a:ext>
            </a:extLst>
          </p:cNvPr>
          <p:cNvSpPr txBox="1"/>
          <p:nvPr/>
        </p:nvSpPr>
        <p:spPr bwMode="auto">
          <a:xfrm>
            <a:off x="1299488" y="3723850"/>
            <a:ext cx="29489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這與SHO非常類似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EF03FB-77D2-D0ED-179F-92A4104FEE2C}"/>
              </a:ext>
            </a:extLst>
          </p:cNvPr>
          <p:cNvSpPr txBox="1"/>
          <p:nvPr/>
        </p:nvSpPr>
        <p:spPr bwMode="auto">
          <a:xfrm>
            <a:off x="1299488" y="2922729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此式並沒有有限次多項式解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9EA8F3-9C55-F746-DEA6-04CE32F53E39}"/>
                  </a:ext>
                </a:extLst>
              </p:cNvPr>
              <p:cNvSpPr txBox="1"/>
              <p:nvPr/>
            </p:nvSpPr>
            <p:spPr bwMode="auto">
              <a:xfrm>
                <a:off x="3449295" y="4196222"/>
                <a:ext cx="49862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期待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為有限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次多項式。代入前式：可得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9EA8F3-9C55-F746-DEA6-04CE32F53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9295" y="4196222"/>
                <a:ext cx="4986235" cy="369332"/>
              </a:xfrm>
              <a:prstGeom prst="rect">
                <a:avLst/>
              </a:prstGeom>
              <a:blipFill>
                <a:blip r:embed="rId9"/>
                <a:stretch>
                  <a:fillRect l="-1015" t="-6667" r="-50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30E5E0F-752E-9D02-68D5-DB82A4FC9AF9}"/>
                  </a:ext>
                </a:extLst>
              </p:cNvPr>
              <p:cNvSpPr txBox="1"/>
              <p:nvPr/>
            </p:nvSpPr>
            <p:spPr bwMode="auto">
              <a:xfrm>
                <a:off x="1285487" y="400075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現在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已知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在原點及無限遠處的極端行為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30E5E0F-752E-9D02-68D5-DB82A4FC9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5487" y="400075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l="-13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22E8397-9A8B-81DC-CB16-0C32B5156FDA}"/>
              </a:ext>
            </a:extLst>
          </p:cNvPr>
          <p:cNvSpPr txBox="1"/>
          <p:nvPr/>
        </p:nvSpPr>
        <p:spPr bwMode="auto">
          <a:xfrm>
            <a:off x="1299487" y="5511011"/>
            <a:ext cx="7196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原來有問題的第三項及第四項都消失了。各冪次都有兩個以上的項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109FF9-B87F-EFF9-91F4-27CA0B9DB229}"/>
                  </a:ext>
                </a:extLst>
              </p:cNvPr>
              <p:cNvSpPr txBox="1"/>
              <p:nvPr/>
            </p:nvSpPr>
            <p:spPr bwMode="auto">
              <a:xfrm>
                <a:off x="1344038" y="5829821"/>
                <a:ext cx="7151623" cy="557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的</a:t>
                </a:r>
                <a:r>
                  <a:rPr lang="en-US" altLang="zh-TW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den>
                    </m:f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/>
                          </a:rPr>
                          <m:t>𝜌</m:t>
                        </m:r>
                      </m:den>
                    </m:f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消掉了第三項，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 的兩次微分消掉了第四項。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109FF9-B87F-EFF9-91F4-27CA0B9DB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4038" y="5829821"/>
                <a:ext cx="7151623" cy="557910"/>
              </a:xfrm>
              <a:prstGeom prst="rect">
                <a:avLst/>
              </a:prstGeom>
              <a:blipFill>
                <a:blip r:embed="rId11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425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6" grpId="0"/>
      <p:bldP spid="3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BAC48ADD-8832-E3F3-0F48-CE0C655852B6}"/>
                  </a:ext>
                </a:extLst>
              </p:cNvPr>
              <p:cNvSpPr txBox="1"/>
              <p:nvPr/>
            </p:nvSpPr>
            <p:spPr bwMode="auto">
              <a:xfrm>
                <a:off x="1351465" y="852548"/>
                <a:ext cx="4286885" cy="6949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𝑑𝐻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BAC48ADD-8832-E3F3-0F48-CE0C65585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1465" y="852548"/>
                <a:ext cx="4286885" cy="694998"/>
              </a:xfrm>
              <a:prstGeom prst="rect">
                <a:avLst/>
              </a:prstGeom>
              <a:blipFill>
                <a:blip r:embed="rId2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7A1660-DA74-5B23-59B6-D42E896219E0}"/>
                  </a:ext>
                </a:extLst>
              </p:cNvPr>
              <p:cNvSpPr txBox="1"/>
              <p:nvPr/>
            </p:nvSpPr>
            <p:spPr bwMode="auto">
              <a:xfrm>
                <a:off x="1351465" y="1995128"/>
                <a:ext cx="1761622" cy="8771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7A1660-DA74-5B23-59B6-D42E89621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1465" y="1995128"/>
                <a:ext cx="1761622" cy="877100"/>
              </a:xfrm>
              <a:prstGeom prst="rect">
                <a:avLst/>
              </a:prstGeom>
              <a:blipFill>
                <a:blip r:embed="rId3"/>
                <a:stretch>
                  <a:fillRect t="-91549" r="-714" b="-1450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BAFDBC-6705-B011-CCE4-21A220594E29}"/>
                  </a:ext>
                </a:extLst>
              </p:cNvPr>
              <p:cNvSpPr txBox="1"/>
              <p:nvPr/>
            </p:nvSpPr>
            <p:spPr bwMode="auto">
              <a:xfrm>
                <a:off x="1302834" y="1601855"/>
                <a:ext cx="35481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設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為有限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多項式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BAFDBC-6705-B011-CCE4-21A22059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2834" y="1601855"/>
                <a:ext cx="3548117" cy="369332"/>
              </a:xfrm>
              <a:prstGeom prst="rect">
                <a:avLst/>
              </a:prstGeom>
              <a:blipFill>
                <a:blip r:embed="rId4"/>
                <a:stretch>
                  <a:fillRect l="-142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2ACC2CE-46C5-0BE1-4AB5-441BE7F82455}"/>
              </a:ext>
            </a:extLst>
          </p:cNvPr>
          <p:cNvSpPr txBox="1"/>
          <p:nvPr/>
        </p:nvSpPr>
        <p:spPr bwMode="auto">
          <a:xfrm>
            <a:off x="1351465" y="2926285"/>
            <a:ext cx="3330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代入並先取最高次項試一下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B45F8F09-9143-FF5B-C0EC-7899A1E1A90D}"/>
                  </a:ext>
                </a:extLst>
              </p:cNvPr>
              <p:cNvSpPr txBox="1"/>
              <p:nvPr/>
            </p:nvSpPr>
            <p:spPr bwMode="auto">
              <a:xfrm>
                <a:off x="1323843" y="3343815"/>
                <a:ext cx="6992573" cy="6651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B45F8F09-9143-FF5B-C0EC-7899A1E1A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3843" y="3343815"/>
                <a:ext cx="6992573" cy="665118"/>
              </a:xfrm>
              <a:prstGeom prst="rect">
                <a:avLst/>
              </a:prstGeom>
              <a:blipFill>
                <a:blip r:embed="rId5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79B38B16-F88D-A15A-3649-80C92B56E691}"/>
                  </a:ext>
                </a:extLst>
              </p:cNvPr>
              <p:cNvSpPr txBox="1"/>
              <p:nvPr/>
            </p:nvSpPr>
            <p:spPr bwMode="auto">
              <a:xfrm>
                <a:off x="1331640" y="4149080"/>
                <a:ext cx="381642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79B38B16-F88D-A15A-3649-80C92B56E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4149080"/>
                <a:ext cx="3816424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01ED6BCF-FF67-6126-D8FA-C29D1568FA90}"/>
                  </a:ext>
                </a:extLst>
              </p:cNvPr>
              <p:cNvSpPr txBox="1"/>
              <p:nvPr/>
            </p:nvSpPr>
            <p:spPr bwMode="auto">
              <a:xfrm>
                <a:off x="1331639" y="4745464"/>
                <a:ext cx="244047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01ED6BCF-FF67-6126-D8FA-C29D1568F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39" y="4745464"/>
                <a:ext cx="24404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515E94C-58F7-500C-15F7-3877C90CCD0E}"/>
                  </a:ext>
                </a:extLst>
              </p:cNvPr>
              <p:cNvSpPr txBox="1"/>
              <p:nvPr/>
            </p:nvSpPr>
            <p:spPr bwMode="auto">
              <a:xfrm>
                <a:off x="1351465" y="5295407"/>
                <a:ext cx="162258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515E94C-58F7-500C-15F7-3877C90CC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1465" y="5295407"/>
                <a:ext cx="162258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1244E7-AF34-CABC-A622-8BDEB610F50D}"/>
                  </a:ext>
                </a:extLst>
              </p:cNvPr>
              <p:cNvSpPr txBox="1"/>
              <p:nvPr/>
            </p:nvSpPr>
            <p:spPr bwMode="auto">
              <a:xfrm>
                <a:off x="6948264" y="5110012"/>
                <a:ext cx="187161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den>
                          </m:f>
                        </m:e>
                      </m:rad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1244E7-AF34-CABC-A622-8BDEB610F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8264" y="5110012"/>
                <a:ext cx="1871612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AE7EA9-4609-E373-88AC-9E5C01462CEF}"/>
                  </a:ext>
                </a:extLst>
              </p:cNvPr>
              <p:cNvSpPr txBox="1"/>
              <p:nvPr/>
            </p:nvSpPr>
            <p:spPr bwMode="auto">
              <a:xfrm>
                <a:off x="3113087" y="5295407"/>
                <a:ext cx="34751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包含能量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必須是自然數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AE7EA9-4609-E373-88AC-9E5C01462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3087" y="5295407"/>
                <a:ext cx="3475137" cy="369332"/>
              </a:xfrm>
              <a:prstGeom prst="rect">
                <a:avLst/>
              </a:prstGeom>
              <a:blipFill>
                <a:blip r:embed="rId10"/>
                <a:stretch>
                  <a:fillRect l="-182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CDFAEA1-CECD-BF65-6303-A3175FB7515A}"/>
              </a:ext>
            </a:extLst>
          </p:cNvPr>
          <p:cNvSpPr txBox="1"/>
          <p:nvPr/>
        </p:nvSpPr>
        <p:spPr bwMode="auto">
          <a:xfrm>
            <a:off x="1331639" y="5805202"/>
            <a:ext cx="3653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因此可知能量是量子化的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730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A727D8-1F34-3533-EB2A-8588506BA9AF}"/>
                  </a:ext>
                </a:extLst>
              </p:cNvPr>
              <p:cNvSpPr txBox="1"/>
              <p:nvPr/>
            </p:nvSpPr>
            <p:spPr bwMode="auto">
              <a:xfrm>
                <a:off x="1713882" y="3914944"/>
                <a:ext cx="2330190" cy="68268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A727D8-1F34-3533-EB2A-8588506BA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882" y="3914944"/>
                <a:ext cx="2330190" cy="682687"/>
              </a:xfrm>
              <a:prstGeom prst="rect">
                <a:avLst/>
              </a:prstGeom>
              <a:blipFill>
                <a:blip r:embed="rId2"/>
                <a:stretch>
                  <a:fillRect l="-1081" b="-37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B1F0B4DF-47E0-9BE8-3CC8-A96C16DE3B6A}"/>
                  </a:ext>
                </a:extLst>
              </p:cNvPr>
              <p:cNvSpPr txBox="1"/>
              <p:nvPr/>
            </p:nvSpPr>
            <p:spPr>
              <a:xfrm>
                <a:off x="1713882" y="4737589"/>
                <a:ext cx="2418606" cy="6186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−13.6</m:t>
                          </m:r>
                          <m:r>
                            <m:rPr>
                              <m:nor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e>
                      </m:d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>
                  <a:latin typeface="Times New Roman" panose="02020603050405020304" pitchFamily="18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B1F0B4DF-47E0-9BE8-3CC8-A96C16DE3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882" y="4737589"/>
                <a:ext cx="2418606" cy="6186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4F050B83-E35D-2B69-98E1-36BBADE361C8}"/>
                  </a:ext>
                </a:extLst>
              </p:cNvPr>
              <p:cNvSpPr txBox="1"/>
              <p:nvPr/>
            </p:nvSpPr>
            <p:spPr bwMode="auto">
              <a:xfrm>
                <a:off x="1681939" y="794246"/>
                <a:ext cx="162258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4F050B83-E35D-2B69-98E1-36BBADE36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1939" y="794246"/>
                <a:ext cx="162258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C17E2F4C-D596-AF49-F34B-D04EE7D404B6}"/>
                  </a:ext>
                </a:extLst>
              </p:cNvPr>
              <p:cNvSpPr txBox="1"/>
              <p:nvPr/>
            </p:nvSpPr>
            <p:spPr bwMode="auto">
              <a:xfrm>
                <a:off x="5088636" y="1151067"/>
                <a:ext cx="221966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C17E2F4C-D596-AF49-F34B-D04EE7D40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8636" y="1151067"/>
                <a:ext cx="221966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4D6E3B-F633-7A8D-C2C6-65BAC308069C}"/>
                  </a:ext>
                </a:extLst>
              </p:cNvPr>
              <p:cNvSpPr txBox="1"/>
              <p:nvPr/>
            </p:nvSpPr>
            <p:spPr bwMode="auto">
              <a:xfrm>
                <a:off x="1687057" y="1178547"/>
                <a:ext cx="34751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重新命名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為自然數主量子數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4D6E3B-F633-7A8D-C2C6-65BAC3080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7057" y="1178547"/>
                <a:ext cx="3475136" cy="369332"/>
              </a:xfrm>
              <a:prstGeom prst="rect">
                <a:avLst/>
              </a:prstGeom>
              <a:blipFill>
                <a:blip r:embed="rId6"/>
                <a:stretch>
                  <a:fillRect l="-14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F30F98-2304-B6BB-7363-45D97CEBD618}"/>
                  </a:ext>
                </a:extLst>
              </p:cNvPr>
              <p:cNvSpPr txBox="1"/>
              <p:nvPr/>
            </p:nvSpPr>
            <p:spPr bwMode="auto">
              <a:xfrm>
                <a:off x="1687056" y="385164"/>
                <a:ext cx="58553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包含能量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常數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必須是自然數，方程式才會有解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F30F98-2304-B6BB-7363-45D97CEBD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7056" y="385164"/>
                <a:ext cx="5855323" cy="369332"/>
              </a:xfrm>
              <a:prstGeom prst="rect">
                <a:avLst/>
              </a:prstGeom>
              <a:blipFill>
                <a:blip r:embed="rId7"/>
                <a:stretch>
                  <a:fillRect l="-8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B151A53A-41A0-B166-54F8-6C3DD4E5C068}"/>
                  </a:ext>
                </a:extLst>
              </p:cNvPr>
              <p:cNvSpPr txBox="1"/>
              <p:nvPr/>
            </p:nvSpPr>
            <p:spPr bwMode="auto">
              <a:xfrm>
                <a:off x="1714812" y="2473277"/>
                <a:ext cx="116416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B151A53A-41A0-B166-54F8-6C3DD4E5C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4812" y="2473277"/>
                <a:ext cx="116416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8EC7E5-6999-8744-11C2-09359E33B47C}"/>
                  </a:ext>
                </a:extLst>
              </p:cNvPr>
              <p:cNvSpPr txBox="1"/>
              <p:nvPr/>
            </p:nvSpPr>
            <p:spPr bwMode="auto">
              <a:xfrm>
                <a:off x="1652528" y="2029957"/>
                <a:ext cx="66541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多項式冪次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必須大於等於零，因此對特定的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有最小值：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8EC7E5-6999-8744-11C2-09359E33B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2528" y="2029957"/>
                <a:ext cx="6654194" cy="369332"/>
              </a:xfrm>
              <a:prstGeom prst="rect">
                <a:avLst/>
              </a:prstGeom>
              <a:blipFill>
                <a:blip r:embed="rId9"/>
                <a:stretch>
                  <a:fillRect l="-76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422259-75A7-9A5F-3B23-2E0140A41A2C}"/>
                  </a:ext>
                </a:extLst>
              </p:cNvPr>
              <p:cNvSpPr txBox="1"/>
              <p:nvPr/>
            </p:nvSpPr>
            <p:spPr bwMode="auto">
              <a:xfrm>
                <a:off x="1705565" y="2943056"/>
                <a:ext cx="2418606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422259-75A7-9A5F-3B23-2E0140A41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5565" y="2943056"/>
                <a:ext cx="2418606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8D2F00-1777-FBB3-5A8A-9F27C2F9961C}"/>
                  </a:ext>
                </a:extLst>
              </p:cNvPr>
              <p:cNvSpPr txBox="1"/>
              <p:nvPr/>
            </p:nvSpPr>
            <p:spPr bwMode="auto">
              <a:xfrm>
                <a:off x="1713882" y="5464620"/>
                <a:ext cx="60584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因此能量是量子化的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能量只與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  <a:cs typeface="Times New Roman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有關。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8D2F00-1777-FBB3-5A8A-9F27C2F99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882" y="5464620"/>
                <a:ext cx="6058413" cy="369332"/>
              </a:xfrm>
              <a:prstGeom prst="rect">
                <a:avLst/>
              </a:prstGeom>
              <a:blipFill>
                <a:blip r:embed="rId11"/>
                <a:stretch>
                  <a:fillRect l="-62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8" descr="F39_18">
            <a:extLst>
              <a:ext uri="{FF2B5EF4-FFF2-40B4-BE49-F238E27FC236}">
                <a16:creationId xmlns:a16="http://schemas.microsoft.com/office/drawing/2014/main" id="{7D911100-8942-176F-AF6E-6976E2DD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14" y="2623705"/>
            <a:ext cx="2418606" cy="308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406E49-B3BF-BD37-7C0E-B6DA31A1EE37}"/>
                  </a:ext>
                </a:extLst>
              </p:cNvPr>
              <p:cNvSpPr txBox="1"/>
              <p:nvPr/>
            </p:nvSpPr>
            <p:spPr bwMode="auto">
              <a:xfrm>
                <a:off x="1740382" y="1621867"/>
                <a:ext cx="434378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  <m:r>
                      <m:rPr>
                        <m:nor/>
                      </m:rPr>
                      <a:rPr lang="en-TW" dirty="0">
                        <a:latin typeface="Times New Roman" pitchFamily="18" charset="0"/>
                        <a:cs typeface="Times New Roman" pitchFamily="18" charset="0"/>
                      </a:rPr>
                      <m:t>次的多項式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406E49-B3BF-BD37-7C0E-B6DA31A1E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0382" y="1621867"/>
                <a:ext cx="4343785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C96E22-95AB-F0A8-B432-B3FD106B6EE7}"/>
                  </a:ext>
                </a:extLst>
              </p:cNvPr>
              <p:cNvSpPr txBox="1"/>
              <p:nvPr/>
            </p:nvSpPr>
            <p:spPr bwMode="auto">
              <a:xfrm>
                <a:off x="1713882" y="5888152"/>
                <a:ext cx="46526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所以一般會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倒過來，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先固定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會有最大值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C96E22-95AB-F0A8-B432-B3FD106B6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882" y="5888152"/>
                <a:ext cx="4652635" cy="369332"/>
              </a:xfrm>
              <a:prstGeom prst="rect">
                <a:avLst/>
              </a:prstGeom>
              <a:blipFill>
                <a:blip r:embed="rId14"/>
                <a:stretch>
                  <a:fillRect l="-8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2977A541-AB5E-D2FD-714E-66DC8D52DA38}"/>
                  </a:ext>
                </a:extLst>
              </p:cNvPr>
              <p:cNvSpPr txBox="1"/>
              <p:nvPr/>
            </p:nvSpPr>
            <p:spPr bwMode="auto">
              <a:xfrm>
                <a:off x="6378214" y="6311684"/>
                <a:ext cx="191918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=0,1,2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2977A541-AB5E-D2FD-714E-66DC8D52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214" y="6311684"/>
                <a:ext cx="191918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30DD6621-87DF-98DD-5E92-8C500B9C4B5C}"/>
                  </a:ext>
                </a:extLst>
              </p:cNvPr>
              <p:cNvSpPr txBox="1"/>
              <p:nvPr/>
            </p:nvSpPr>
            <p:spPr bwMode="auto">
              <a:xfrm>
                <a:off x="6378214" y="5865434"/>
                <a:ext cx="116416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30DD6621-87DF-98DD-5E92-8C500B9C4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8214" y="5865434"/>
                <a:ext cx="1164165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169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3" grpId="0"/>
      <p:bldP spid="14" grpId="0" animBg="1"/>
      <p:bldP spid="15" grpId="0"/>
      <p:bldP spid="2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9133B088-E9EA-D9AA-62B0-8D15E6CEE03D}"/>
                  </a:ext>
                </a:extLst>
              </p:cNvPr>
              <p:cNvSpPr txBox="1"/>
              <p:nvPr/>
            </p:nvSpPr>
            <p:spPr bwMode="auto">
              <a:xfrm>
                <a:off x="1300649" y="312573"/>
                <a:ext cx="1650324" cy="648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9133B088-E9EA-D9AA-62B0-8D15E6CEE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0649" y="312573"/>
                <a:ext cx="1650324" cy="648254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7">
                <a:extLst>
                  <a:ext uri="{FF2B5EF4-FFF2-40B4-BE49-F238E27FC236}">
                    <a16:creationId xmlns:a16="http://schemas.microsoft.com/office/drawing/2014/main" id="{EC419C0A-E117-ED44-E8B9-3D1A143931B7}"/>
                  </a:ext>
                </a:extLst>
              </p:cNvPr>
              <p:cNvSpPr txBox="1"/>
              <p:nvPr/>
            </p:nvSpPr>
            <p:spPr bwMode="auto">
              <a:xfrm>
                <a:off x="4318907" y="331830"/>
                <a:ext cx="301762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7">
                <a:extLst>
                  <a:ext uri="{FF2B5EF4-FFF2-40B4-BE49-F238E27FC236}">
                    <a16:creationId xmlns:a16="http://schemas.microsoft.com/office/drawing/2014/main" id="{EC419C0A-E117-ED44-E8B9-3D1A14393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8907" y="331830"/>
                <a:ext cx="3017621" cy="695447"/>
              </a:xfrm>
              <a:prstGeom prst="rect">
                <a:avLst/>
              </a:prstGeom>
              <a:blipFill>
                <a:blip r:embed="rId3"/>
                <a:stretch>
                  <a:fillRect b="-35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8">
                <a:extLst>
                  <a:ext uri="{FF2B5EF4-FFF2-40B4-BE49-F238E27FC236}">
                    <a16:creationId xmlns:a16="http://schemas.microsoft.com/office/drawing/2014/main" id="{1B748A1E-C996-7527-2AC6-2F691C02468B}"/>
                  </a:ext>
                </a:extLst>
              </p:cNvPr>
              <p:cNvSpPr/>
              <p:nvPr/>
            </p:nvSpPr>
            <p:spPr>
              <a:xfrm>
                <a:off x="4292805" y="1139634"/>
                <a:ext cx="1664302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18">
                <a:extLst>
                  <a:ext uri="{FF2B5EF4-FFF2-40B4-BE49-F238E27FC236}">
                    <a16:creationId xmlns:a16="http://schemas.microsoft.com/office/drawing/2014/main" id="{1B748A1E-C996-7527-2AC6-2F691C0246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805" y="1139634"/>
                <a:ext cx="1664302" cy="648254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C4FE5012-360E-35CF-B7F7-92013617248E}"/>
              </a:ext>
            </a:extLst>
          </p:cNvPr>
          <p:cNvSpPr/>
          <p:nvPr/>
        </p:nvSpPr>
        <p:spPr>
          <a:xfrm>
            <a:off x="3604905" y="528597"/>
            <a:ext cx="360040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5503FB86-AD9B-EBCE-9AFA-CA30BF133CF6}"/>
                  </a:ext>
                </a:extLst>
              </p:cNvPr>
              <p:cNvSpPr txBox="1"/>
              <p:nvPr/>
            </p:nvSpPr>
            <p:spPr bwMode="auto">
              <a:xfrm>
                <a:off x="4292805" y="5439368"/>
                <a:ext cx="2889057" cy="6127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5503FB86-AD9B-EBCE-9AFA-CA30BF133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92805" y="5439368"/>
                <a:ext cx="2889057" cy="612732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8">
                <a:extLst>
                  <a:ext uri="{FF2B5EF4-FFF2-40B4-BE49-F238E27FC236}">
                    <a16:creationId xmlns:a16="http://schemas.microsoft.com/office/drawing/2014/main" id="{C04E0F34-2669-29C0-BA77-4424533E8046}"/>
                  </a:ext>
                </a:extLst>
              </p:cNvPr>
              <p:cNvSpPr txBox="1"/>
              <p:nvPr/>
            </p:nvSpPr>
            <p:spPr bwMode="auto">
              <a:xfrm>
                <a:off x="207968" y="3384529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18">
                <a:extLst>
                  <a:ext uri="{FF2B5EF4-FFF2-40B4-BE49-F238E27FC236}">
                    <a16:creationId xmlns:a16="http://schemas.microsoft.com/office/drawing/2014/main" id="{C04E0F34-2669-29C0-BA77-4424533E8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968" y="3384529"/>
                <a:ext cx="3035318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8">
                <a:extLst>
                  <a:ext uri="{FF2B5EF4-FFF2-40B4-BE49-F238E27FC236}">
                    <a16:creationId xmlns:a16="http://schemas.microsoft.com/office/drawing/2014/main" id="{E3169AC8-25C8-D55F-8CCF-DB744D5D3D5A}"/>
                  </a:ext>
                </a:extLst>
              </p:cNvPr>
              <p:cNvSpPr txBox="1"/>
              <p:nvPr/>
            </p:nvSpPr>
            <p:spPr bwMode="auto">
              <a:xfrm>
                <a:off x="4283968" y="3356992"/>
                <a:ext cx="4712059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8">
                <a:extLst>
                  <a:ext uri="{FF2B5EF4-FFF2-40B4-BE49-F238E27FC236}">
                    <a16:creationId xmlns:a16="http://schemas.microsoft.com/office/drawing/2014/main" id="{E3169AC8-25C8-D55F-8CCF-DB744D5D3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3356992"/>
                <a:ext cx="4712059" cy="720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5AECC742-0788-5C04-9767-D81DFE042326}"/>
              </a:ext>
            </a:extLst>
          </p:cNvPr>
          <p:cNvSpPr/>
          <p:nvPr/>
        </p:nvSpPr>
        <p:spPr>
          <a:xfrm>
            <a:off x="3583607" y="3573138"/>
            <a:ext cx="360040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8">
                <a:extLst>
                  <a:ext uri="{FF2B5EF4-FFF2-40B4-BE49-F238E27FC236}">
                    <a16:creationId xmlns:a16="http://schemas.microsoft.com/office/drawing/2014/main" id="{12263B73-C749-CFF0-10CA-B3892C3F98FD}"/>
                  </a:ext>
                </a:extLst>
              </p:cNvPr>
              <p:cNvSpPr txBox="1"/>
              <p:nvPr/>
            </p:nvSpPr>
            <p:spPr bwMode="auto">
              <a:xfrm>
                <a:off x="4283968" y="4212648"/>
                <a:ext cx="324729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18">
                <a:extLst>
                  <a:ext uri="{FF2B5EF4-FFF2-40B4-BE49-F238E27FC236}">
                    <a16:creationId xmlns:a16="http://schemas.microsoft.com/office/drawing/2014/main" id="{12263B73-C749-CFF0-10CA-B3892C3F9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4212648"/>
                <a:ext cx="3247299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C7EA1C27-FAD7-EEE1-BAB8-F3611E465B94}"/>
                  </a:ext>
                </a:extLst>
              </p:cNvPr>
              <p:cNvSpPr txBox="1"/>
              <p:nvPr/>
            </p:nvSpPr>
            <p:spPr bwMode="auto">
              <a:xfrm>
                <a:off x="2461518" y="4953485"/>
                <a:ext cx="232679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C7EA1C27-FAD7-EEE1-BAB8-F3611E465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1518" y="4953485"/>
                <a:ext cx="2326791" cy="369332"/>
              </a:xfrm>
              <a:prstGeom prst="rect">
                <a:avLst/>
              </a:prstGeom>
              <a:blipFill>
                <a:blip r:embed="rId9"/>
                <a:stretch>
                  <a:fillRect t="-13333"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059C0AE-F840-F1CB-3234-71D2C548FBC5}"/>
                  </a:ext>
                </a:extLst>
              </p:cNvPr>
              <p:cNvSpPr txBox="1"/>
              <p:nvPr/>
            </p:nvSpPr>
            <p:spPr bwMode="auto">
              <a:xfrm>
                <a:off x="4318907" y="2509680"/>
                <a:ext cx="1242070" cy="2769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059C0AE-F840-F1CB-3234-71D2C548F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8907" y="2509680"/>
                <a:ext cx="1242070" cy="276999"/>
              </a:xfrm>
              <a:prstGeom prst="rect">
                <a:avLst/>
              </a:prstGeom>
              <a:blipFill>
                <a:blip r:embed="rId10"/>
                <a:stretch>
                  <a:fillRect l="-3030" t="-4348" r="-6061" b="-347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8CBC9FD-EC3C-985F-4B4E-70FD2AF2DD70}"/>
              </a:ext>
            </a:extLst>
          </p:cNvPr>
          <p:cNvSpPr txBox="1"/>
          <p:nvPr/>
        </p:nvSpPr>
        <p:spPr>
          <a:xfrm>
            <a:off x="4283968" y="2777309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Helmholtz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5">
                <a:extLst>
                  <a:ext uri="{FF2B5EF4-FFF2-40B4-BE49-F238E27FC236}">
                    <a16:creationId xmlns:a16="http://schemas.microsoft.com/office/drawing/2014/main" id="{997F0FCE-70D2-4F9D-2B67-F13DF096E8CF}"/>
                  </a:ext>
                </a:extLst>
              </p:cNvPr>
              <p:cNvSpPr txBox="1"/>
              <p:nvPr/>
            </p:nvSpPr>
            <p:spPr bwMode="auto">
              <a:xfrm>
                <a:off x="2468792" y="1947319"/>
                <a:ext cx="227222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5">
                <a:extLst>
                  <a:ext uri="{FF2B5EF4-FFF2-40B4-BE49-F238E27FC236}">
                    <a16:creationId xmlns:a16="http://schemas.microsoft.com/office/drawing/2014/main" id="{997F0FCE-70D2-4F9D-2B67-F13DF096E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8792" y="1947319"/>
                <a:ext cx="2272225" cy="369332"/>
              </a:xfrm>
              <a:prstGeom prst="rect">
                <a:avLst/>
              </a:prstGeom>
              <a:blipFill>
                <a:blip r:embed="rId11"/>
                <a:stretch>
                  <a:fillRect t="-13333"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own Arrow 15">
            <a:extLst>
              <a:ext uri="{FF2B5EF4-FFF2-40B4-BE49-F238E27FC236}">
                <a16:creationId xmlns:a16="http://schemas.microsoft.com/office/drawing/2014/main" id="{B6C4920B-05D4-A61B-4E5A-54D1E61EAC1F}"/>
              </a:ext>
            </a:extLst>
          </p:cNvPr>
          <p:cNvSpPr/>
          <p:nvPr/>
        </p:nvSpPr>
        <p:spPr>
          <a:xfrm>
            <a:off x="4939942" y="1967829"/>
            <a:ext cx="185014" cy="30397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97477E43-5830-1980-ACFF-D5007D28EBCA}"/>
              </a:ext>
            </a:extLst>
          </p:cNvPr>
          <p:cNvSpPr/>
          <p:nvPr/>
        </p:nvSpPr>
        <p:spPr>
          <a:xfrm>
            <a:off x="4939942" y="5040487"/>
            <a:ext cx="264066" cy="30397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FAB22-2E3B-BD6A-911F-24605053ABE5}"/>
              </a:ext>
            </a:extLst>
          </p:cNvPr>
          <p:cNvSpPr txBox="1"/>
          <p:nvPr/>
        </p:nvSpPr>
        <p:spPr>
          <a:xfrm>
            <a:off x="4269306" y="6068827"/>
            <a:ext cx="45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indepenendent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Schrodinger Equation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8F5554-94DE-A493-E550-FFD3DE0AEFDB}"/>
              </a:ext>
            </a:extLst>
          </p:cNvPr>
          <p:cNvSpPr txBox="1"/>
          <p:nvPr/>
        </p:nvSpPr>
        <p:spPr>
          <a:xfrm>
            <a:off x="211463" y="2944733"/>
            <a:ext cx="291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Schrodinger Wave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E3A257-3964-291D-7177-F09E45056EEF}"/>
                  </a:ext>
                </a:extLst>
              </p:cNvPr>
              <p:cNvSpPr txBox="1"/>
              <p:nvPr/>
            </p:nvSpPr>
            <p:spPr bwMode="auto">
              <a:xfrm>
                <a:off x="4269306" y="6438159"/>
                <a:ext cx="47120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The two equations differ by just a term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l-GR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E3A257-3964-291D-7177-F09E45056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9306" y="6438159"/>
                <a:ext cx="4712059" cy="369332"/>
              </a:xfrm>
              <a:prstGeom prst="rect">
                <a:avLst/>
              </a:prstGeom>
              <a:blipFill>
                <a:blip r:embed="rId12"/>
                <a:stretch>
                  <a:fillRect l="-1075" t="-9677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909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7" grpId="0" animBg="1"/>
      <p:bldP spid="18" grpId="0"/>
      <p:bldP spid="12" grpId="0"/>
      <p:bldP spid="1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BAC48ADD-8832-E3F3-0F48-CE0C655852B6}"/>
                  </a:ext>
                </a:extLst>
              </p:cNvPr>
              <p:cNvSpPr txBox="1"/>
              <p:nvPr/>
            </p:nvSpPr>
            <p:spPr bwMode="auto">
              <a:xfrm>
                <a:off x="1530873" y="1135701"/>
                <a:ext cx="4608512" cy="6949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𝑑𝐻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BAC48ADD-8832-E3F3-0F48-CE0C65585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0873" y="1135701"/>
                <a:ext cx="4608512" cy="694998"/>
              </a:xfrm>
              <a:prstGeom prst="rect">
                <a:avLst/>
              </a:prstGeom>
              <a:blipFill>
                <a:blip r:embed="rId2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B9A9E0-DEC2-4253-A004-45360DCBEFFA}"/>
                  </a:ext>
                </a:extLst>
              </p:cNvPr>
              <p:cNvSpPr txBox="1"/>
              <p:nvPr/>
            </p:nvSpPr>
            <p:spPr bwMode="auto">
              <a:xfrm>
                <a:off x="1538429" y="1914784"/>
                <a:ext cx="1761622" cy="87710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B9A9E0-DEC2-4253-A004-45360DCBE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8429" y="1914784"/>
                <a:ext cx="1761622" cy="877100"/>
              </a:xfrm>
              <a:prstGeom prst="rect">
                <a:avLst/>
              </a:prstGeom>
              <a:blipFill>
                <a:blip r:embed="rId4"/>
                <a:stretch>
                  <a:fillRect t="-94286" r="-714" b="-14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D36528-7A5C-D528-2E36-CDF0AEED28BC}"/>
                  </a:ext>
                </a:extLst>
              </p:cNvPr>
              <p:cNvSpPr txBox="1"/>
              <p:nvPr/>
            </p:nvSpPr>
            <p:spPr bwMode="auto">
              <a:xfrm>
                <a:off x="1538429" y="3429000"/>
                <a:ext cx="7265113" cy="87145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D36528-7A5C-D528-2E36-CDF0AEED2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8429" y="3429000"/>
                <a:ext cx="7265113" cy="871457"/>
              </a:xfrm>
              <a:prstGeom prst="rect">
                <a:avLst/>
              </a:prstGeom>
              <a:blipFill>
                <a:blip r:embed="rId5"/>
                <a:stretch>
                  <a:fillRect l="-9930" t="-95652" b="-15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767ACD-9C3A-B7E3-7084-1E379727E6B2}"/>
                  </a:ext>
                </a:extLst>
              </p:cNvPr>
              <p:cNvSpPr txBox="1"/>
              <p:nvPr/>
            </p:nvSpPr>
            <p:spPr bwMode="auto">
              <a:xfrm>
                <a:off x="1538429" y="4829242"/>
                <a:ext cx="5409835" cy="37427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767ACD-9C3A-B7E3-7084-1E379727E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8429" y="4829242"/>
                <a:ext cx="5409835" cy="374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F34BC0-2D9D-0973-F213-29933940EFA8}"/>
                  </a:ext>
                </a:extLst>
              </p:cNvPr>
              <p:cNvSpPr txBox="1"/>
              <p:nvPr/>
            </p:nvSpPr>
            <p:spPr bwMode="auto">
              <a:xfrm>
                <a:off x="1509080" y="692657"/>
                <a:ext cx="47818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有限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次</m:t>
                    </m:r>
                    <m:r>
                      <m:rPr>
                        <m:nor/>
                      </m:rPr>
                      <a:rPr lang="en-US" dirty="0" err="1">
                        <a:latin typeface="Times New Roman" pitchFamily="18" charset="0"/>
                        <a:cs typeface="Times New Roman" pitchFamily="18" charset="0"/>
                      </a:rPr>
                      <m:t>多項式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可以以遞迴關係解出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F34BC0-2D9D-0973-F213-29933940E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9080" y="692657"/>
                <a:ext cx="4781878" cy="369332"/>
              </a:xfrm>
              <a:prstGeom prst="rect">
                <a:avLst/>
              </a:prstGeom>
              <a:blipFill>
                <a:blip r:embed="rId7"/>
                <a:stretch>
                  <a:fillRect l="-53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0B8F28C-0769-F8C8-2A29-ED7808242B0F}"/>
              </a:ext>
            </a:extLst>
          </p:cNvPr>
          <p:cNvSpPr txBox="1"/>
          <p:nvPr/>
        </p:nvSpPr>
        <p:spPr bwMode="auto">
          <a:xfrm>
            <a:off x="1538429" y="2925776"/>
            <a:ext cx="1953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代入得到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685FD2-E3FD-1263-4A5C-7B8C0D390D90}"/>
                  </a:ext>
                </a:extLst>
              </p:cNvPr>
              <p:cNvSpPr txBox="1"/>
              <p:nvPr/>
            </p:nvSpPr>
            <p:spPr bwMode="auto">
              <a:xfrm>
                <a:off x="1567385" y="4401382"/>
                <a:ext cx="4572000" cy="374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的係數必須為零：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685FD2-E3FD-1263-4A5C-7B8C0D390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7385" y="4401382"/>
                <a:ext cx="4572000" cy="374270"/>
              </a:xfrm>
              <a:prstGeom prst="rect">
                <a:avLst/>
              </a:prstGeom>
              <a:blipFill>
                <a:blip r:embed="rId8"/>
                <a:stretch>
                  <a:fillRect l="-1108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BA436F-3019-8448-3D1E-BACAFD39CCC9}"/>
                  </a:ext>
                </a:extLst>
              </p:cNvPr>
              <p:cNvSpPr txBox="1"/>
              <p:nvPr/>
            </p:nvSpPr>
            <p:spPr bwMode="auto">
              <a:xfrm>
                <a:off x="1538429" y="5389740"/>
                <a:ext cx="3076623" cy="6651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BA436F-3019-8448-3D1E-BACAFD39C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8429" y="5389740"/>
                <a:ext cx="3076623" cy="665118"/>
              </a:xfrm>
              <a:prstGeom prst="rect">
                <a:avLst/>
              </a:prstGeom>
              <a:blipFill>
                <a:blip r:embed="rId9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D7CEE0-3F40-73C8-BFA5-BB8ADF4BBDB4}"/>
                  </a:ext>
                </a:extLst>
              </p:cNvPr>
              <p:cNvSpPr txBox="1"/>
              <p:nvPr/>
            </p:nvSpPr>
            <p:spPr bwMode="auto">
              <a:xfrm>
                <a:off x="6191476" y="692657"/>
                <a:ext cx="19870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重新命名為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D7CEE0-3F40-73C8-BFA5-BB8ADF4BB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91476" y="692657"/>
                <a:ext cx="1987016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36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2" grpId="0"/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34D7EA-A7F9-89F7-DF0A-D4765DEB308C}"/>
                  </a:ext>
                </a:extLst>
              </p:cNvPr>
              <p:cNvSpPr txBox="1"/>
              <p:nvPr/>
            </p:nvSpPr>
            <p:spPr bwMode="auto">
              <a:xfrm>
                <a:off x="1187624" y="4649455"/>
                <a:ext cx="40679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時上式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分子為零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34D7EA-A7F9-89F7-DF0A-D4765DEB3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649455"/>
                <a:ext cx="4067944" cy="369332"/>
              </a:xfrm>
              <a:prstGeom prst="rect">
                <a:avLst/>
              </a:prstGeom>
              <a:blipFill>
                <a:blip r:embed="rId2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F51996-7148-5F8E-77D0-0A6600168F8F}"/>
                  </a:ext>
                </a:extLst>
              </p:cNvPr>
              <p:cNvSpPr txBox="1"/>
              <p:nvPr/>
            </p:nvSpPr>
            <p:spPr bwMode="auto">
              <a:xfrm>
                <a:off x="5212001" y="4700794"/>
                <a:ext cx="97526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F51996-7148-5F8E-77D0-0A6600168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2001" y="4700794"/>
                <a:ext cx="975267" cy="276999"/>
              </a:xfrm>
              <a:prstGeom prst="rect">
                <a:avLst/>
              </a:prstGeom>
              <a:blipFill>
                <a:blip r:embed="rId3"/>
                <a:stretch>
                  <a:fillRect l="-2564" r="-3846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EE2E8A-B9ED-A5AC-10CD-8606A2684D45}"/>
                  </a:ext>
                </a:extLst>
              </p:cNvPr>
              <p:cNvSpPr txBox="1"/>
              <p:nvPr/>
            </p:nvSpPr>
            <p:spPr bwMode="auto">
              <a:xfrm>
                <a:off x="1187624" y="5065989"/>
                <a:ext cx="739862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≡</m:t>
                    </m:r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𝑛𝑙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有兩個量子數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，它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  <m:r>
                      <a:rPr lang="en-US" altLang="zh-TW" b="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EE2E8A-B9ED-A5AC-10CD-8606A2684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5065989"/>
                <a:ext cx="7398620" cy="369332"/>
              </a:xfrm>
              <a:prstGeom prst="rect">
                <a:avLst/>
              </a:prstGeom>
              <a:blipFill>
                <a:blip r:embed="rId4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AA226D-9607-2DD3-1D68-E83D619EE2C9}"/>
                  </a:ext>
                </a:extLst>
              </p:cNvPr>
              <p:cNvSpPr txBox="1"/>
              <p:nvPr/>
            </p:nvSpPr>
            <p:spPr bwMode="auto">
              <a:xfrm>
                <a:off x="1256988" y="699819"/>
                <a:ext cx="3076623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AA226D-9607-2DD3-1D68-E83D619EE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6988" y="699819"/>
                <a:ext cx="3076623" cy="665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0139AC-61F2-8746-262F-F3F88356478A}"/>
                  </a:ext>
                </a:extLst>
              </p:cNvPr>
              <p:cNvSpPr txBox="1"/>
              <p:nvPr/>
            </p:nvSpPr>
            <p:spPr bwMode="auto">
              <a:xfrm>
                <a:off x="1187624" y="4221088"/>
                <a:ext cx="5448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如前所示，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是有限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是自然數。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0139AC-61F2-8746-262F-F3F883564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221088"/>
                <a:ext cx="5448922" cy="369332"/>
              </a:xfrm>
              <a:prstGeom prst="rect">
                <a:avLst/>
              </a:prstGeom>
              <a:blipFill>
                <a:blip r:embed="rId6"/>
                <a:stretch>
                  <a:fillRect l="-9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13842B9-E9D5-609C-FD2C-0594C543F4CC}"/>
              </a:ext>
            </a:extLst>
          </p:cNvPr>
          <p:cNvSpPr txBox="1"/>
          <p:nvPr/>
        </p:nvSpPr>
        <p:spPr bwMode="auto">
          <a:xfrm>
            <a:off x="6353996" y="4660332"/>
            <a:ext cx="1890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遞迴就會中止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169820-C347-25C7-2104-ADE63B34C960}"/>
                  </a:ext>
                </a:extLst>
              </p:cNvPr>
              <p:cNvSpPr txBox="1"/>
              <p:nvPr/>
            </p:nvSpPr>
            <p:spPr bwMode="auto">
              <a:xfrm>
                <a:off x="1187624" y="3167697"/>
                <a:ext cx="58838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itchFamily="18" charset="0"/>
                  </a:rPr>
                  <a:t>因此如果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是無</m:t>
                    </m:r>
                    <m:r>
                      <m:rPr>
                        <m:nor/>
                      </m:rP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m:t>限</m:t>
                    </m:r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次</m:t>
                    </m:r>
                    <m:r>
                      <m:rPr>
                        <m:nor/>
                      </m:rPr>
                      <a:rPr lang="en-US" dirty="0" err="1">
                        <a:latin typeface="Times New Roman" pitchFamily="18" charset="0"/>
                        <a:cs typeface="Times New Roman" pitchFamily="18" charset="0"/>
                      </a:rPr>
                      <m:t>多項式</m:t>
                    </m:r>
                    <m:r>
                      <a:rPr lang="en-US" i="1" dirty="0" err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將會無法歸一化。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169820-C347-25C7-2104-ADE63B34C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3167697"/>
                <a:ext cx="5883808" cy="369332"/>
              </a:xfrm>
              <a:prstGeom prst="rect">
                <a:avLst/>
              </a:prstGeom>
              <a:blipFill>
                <a:blip r:embed="rId7"/>
                <a:stretch>
                  <a:fillRect l="-8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43834B-8471-38A7-2372-47306F875AFB}"/>
                  </a:ext>
                </a:extLst>
              </p:cNvPr>
              <p:cNvSpPr txBox="1"/>
              <p:nvPr/>
            </p:nvSpPr>
            <p:spPr bwMode="auto">
              <a:xfrm>
                <a:off x="2879738" y="5507424"/>
                <a:ext cx="3121047" cy="7847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𝑙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𝑚</m:t>
                                    </m:r>
                                  </m:e>
                                </m:mr>
                              </m:m>
                            </m:e>
                          </m:d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𝜌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43834B-8471-38A7-2372-47306F875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9738" y="5507424"/>
                <a:ext cx="3121047" cy="784767"/>
              </a:xfrm>
              <a:prstGeom prst="rect">
                <a:avLst/>
              </a:prstGeom>
              <a:blipFill>
                <a:blip r:embed="rId8"/>
                <a:stretch>
                  <a:fillRect l="-810" t="-109524" b="-1698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523BB1A9-69BA-C2D1-0F05-DAF660E85F73}"/>
                  </a:ext>
                </a:extLst>
              </p:cNvPr>
              <p:cNvSpPr txBox="1"/>
              <p:nvPr/>
            </p:nvSpPr>
            <p:spPr bwMode="auto">
              <a:xfrm>
                <a:off x="6509064" y="4218897"/>
                <a:ext cx="158027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523BB1A9-69BA-C2D1-0F05-DAF660E85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9064" y="4218897"/>
                <a:ext cx="15802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70F222-EBAF-1C67-1D5D-507778AB36AF}"/>
                  </a:ext>
                </a:extLst>
              </p:cNvPr>
              <p:cNvSpPr txBox="1"/>
              <p:nvPr/>
            </p:nvSpPr>
            <p:spPr bwMode="auto">
              <a:xfrm>
                <a:off x="1187624" y="1362359"/>
                <a:ext cx="6944476" cy="5200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當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很大時，</a:t>
                </a:r>
                <a:r>
                  <a:rPr lang="en-TW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70F222-EBAF-1C67-1D5D-507778AB3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362359"/>
                <a:ext cx="6944476" cy="520079"/>
              </a:xfrm>
              <a:prstGeom prst="rect">
                <a:avLst/>
              </a:prstGeom>
              <a:blipFill>
                <a:blip r:embed="rId10"/>
                <a:stretch>
                  <a:fillRect l="-7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63A480-72AE-D4BD-E72A-DA1BAAD20521}"/>
                  </a:ext>
                </a:extLst>
              </p:cNvPr>
              <p:cNvSpPr txBox="1"/>
              <p:nvPr/>
            </p:nvSpPr>
            <p:spPr bwMode="auto">
              <a:xfrm>
                <a:off x="1224516" y="1903302"/>
                <a:ext cx="2606556" cy="8478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63A480-72AE-D4BD-E72A-DA1BAAD20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4516" y="1903302"/>
                <a:ext cx="2606556" cy="847861"/>
              </a:xfrm>
              <a:prstGeom prst="rect">
                <a:avLst/>
              </a:prstGeom>
              <a:blipFill>
                <a:blip r:embed="rId11"/>
                <a:stretch>
                  <a:fillRect t="-98529" b="-1529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AAD48F-5360-83F7-C259-DBDE214B8A3A}"/>
                  </a:ext>
                </a:extLst>
              </p:cNvPr>
              <p:cNvSpPr txBox="1"/>
              <p:nvPr/>
            </p:nvSpPr>
            <p:spPr bwMode="auto">
              <a:xfrm>
                <a:off x="1224516" y="2751163"/>
                <a:ext cx="38392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發散。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AAD48F-5360-83F7-C259-DBDE214B8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4516" y="2751163"/>
                <a:ext cx="3839216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644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/>
      <p:bldP spid="6" grpId="0"/>
      <p:bldP spid="7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A94B8-A8D9-74C0-D198-48DD14729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A136F3-ED73-0C29-D0D2-88ED936E2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30"/>
          <a:stretch/>
        </p:blipFill>
        <p:spPr>
          <a:xfrm>
            <a:off x="2638539" y="106799"/>
            <a:ext cx="3803066" cy="4263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41184B-6F26-2968-8EBB-90248032E990}"/>
                  </a:ext>
                </a:extLst>
              </p:cNvPr>
              <p:cNvSpPr txBox="1"/>
              <p:nvPr/>
            </p:nvSpPr>
            <p:spPr bwMode="auto">
              <a:xfrm>
                <a:off x="2640425" y="4419140"/>
                <a:ext cx="3587759" cy="56746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41184B-6F26-2968-8EBB-90248032E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0425" y="4419140"/>
                <a:ext cx="3587759" cy="567463"/>
              </a:xfrm>
              <a:prstGeom prst="rect">
                <a:avLst/>
              </a:prstGeom>
              <a:blipFill>
                <a:blip r:embed="rId3"/>
                <a:stretch>
                  <a:fillRect t="-4444"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F6B9A0-BD9D-1B1A-86B8-2D285FA2BD23}"/>
                  </a:ext>
                </a:extLst>
              </p:cNvPr>
              <p:cNvSpPr txBox="1"/>
              <p:nvPr/>
            </p:nvSpPr>
            <p:spPr bwMode="auto">
              <a:xfrm>
                <a:off x="2638539" y="5051091"/>
                <a:ext cx="3121047" cy="7847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𝑙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𝑚</m:t>
                                    </m:r>
                                  </m:e>
                                </m:mr>
                              </m:m>
                            </m:e>
                          </m:d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𝜌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F6B9A0-BD9D-1B1A-86B8-2D285FA2B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8539" y="5051091"/>
                <a:ext cx="3121047" cy="784767"/>
              </a:xfrm>
              <a:prstGeom prst="rect">
                <a:avLst/>
              </a:prstGeom>
              <a:blipFill>
                <a:blip r:embed="rId4"/>
                <a:stretch>
                  <a:fillRect l="-1215" t="-109524" b="-1698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4B3122-30DB-02B5-65C4-0FA121485128}"/>
                  </a:ext>
                </a:extLst>
              </p:cNvPr>
              <p:cNvSpPr txBox="1"/>
              <p:nvPr/>
            </p:nvSpPr>
            <p:spPr bwMode="auto">
              <a:xfrm>
                <a:off x="2638539" y="5870491"/>
                <a:ext cx="4860370" cy="9488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+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𝑙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𝑚</m:t>
                                    </m:r>
                                  </m:e>
                                </m:mr>
                              </m:m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𝑙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4B3122-30DB-02B5-65C4-0FA121485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8539" y="5870491"/>
                <a:ext cx="4860370" cy="948849"/>
              </a:xfrm>
              <a:prstGeom prst="rect">
                <a:avLst/>
              </a:prstGeom>
              <a:blipFill>
                <a:blip r:embed="rId5"/>
                <a:stretch>
                  <a:fillRect l="-521" t="-73684" b="-1407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6347714-C848-96F5-0616-2B79864891EF}"/>
              </a:ext>
            </a:extLst>
          </p:cNvPr>
          <p:cNvSpPr txBox="1"/>
          <p:nvPr/>
        </p:nvSpPr>
        <p:spPr bwMode="auto">
          <a:xfrm>
            <a:off x="1187624" y="6301842"/>
            <a:ext cx="19664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解可以寫成：</a:t>
            </a:r>
          </a:p>
        </p:txBody>
      </p:sp>
    </p:spTree>
    <p:extLst>
      <p:ext uri="{BB962C8B-B14F-4D97-AF65-F5344CB8AC3E}">
        <p14:creationId xmlns:p14="http://schemas.microsoft.com/office/powerpoint/2010/main" val="31522853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CCBD8-1F5B-489F-A652-432ABC0B67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6300"/>
          <a:stretch/>
        </p:blipFill>
        <p:spPr>
          <a:xfrm>
            <a:off x="670979" y="2683849"/>
            <a:ext cx="7802041" cy="39504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2E9C86-8CA8-D20F-8F3B-AA0DEDFEA162}"/>
                  </a:ext>
                </a:extLst>
              </p:cNvPr>
              <p:cNvSpPr txBox="1"/>
              <p:nvPr/>
            </p:nvSpPr>
            <p:spPr bwMode="auto">
              <a:xfrm>
                <a:off x="2123728" y="226986"/>
                <a:ext cx="43918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are 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Associate Laguerre Polynomials.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2E9C86-8CA8-D20F-8F3B-AA0DEDFEA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226986"/>
                <a:ext cx="4391892" cy="369332"/>
              </a:xfrm>
              <a:prstGeom prst="rect">
                <a:avLst/>
              </a:prstGeom>
              <a:blipFill>
                <a:blip r:embed="rId3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4F84E002-0E2D-296E-C6E1-E80CB99FB513}"/>
                  </a:ext>
                </a:extLst>
              </p:cNvPr>
              <p:cNvSpPr txBox="1"/>
              <p:nvPr/>
            </p:nvSpPr>
            <p:spPr bwMode="auto">
              <a:xfrm>
                <a:off x="1403648" y="705575"/>
                <a:ext cx="5832052" cy="6949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4F84E002-0E2D-296E-C6E1-E80CB99FB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705575"/>
                <a:ext cx="5832052" cy="694998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882AEA10-C7CD-1D4E-3FDB-578CB5A1FF13}"/>
                  </a:ext>
                </a:extLst>
              </p:cNvPr>
              <p:cNvSpPr txBox="1"/>
              <p:nvPr/>
            </p:nvSpPr>
            <p:spPr bwMode="auto">
              <a:xfrm>
                <a:off x="1368541" y="2217707"/>
                <a:ext cx="2088232" cy="38754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882AEA10-C7CD-1D4E-3FDB-578CB5A1F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8541" y="2217707"/>
                <a:ext cx="2088232" cy="387542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1F362FF-5E6E-66E9-3F59-A823518C40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68" t="37400" r="30169" b="56300"/>
          <a:stretch/>
        </p:blipFill>
        <p:spPr>
          <a:xfrm>
            <a:off x="1403648" y="1444109"/>
            <a:ext cx="3690795" cy="694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986CC4-8775-29C7-DC69-6F8215F2C730}"/>
              </a:ext>
            </a:extLst>
          </p:cNvPr>
          <p:cNvSpPr txBox="1"/>
          <p:nvPr/>
        </p:nvSpPr>
        <p:spPr bwMode="auto">
          <a:xfrm>
            <a:off x="5094443" y="1624409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如下表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206216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B25639-7823-164A-B392-692B610E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90" r="16921" b="46292"/>
          <a:stretch/>
        </p:blipFill>
        <p:spPr>
          <a:xfrm>
            <a:off x="4972673" y="4005064"/>
            <a:ext cx="3803066" cy="20250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507BA8-181D-D529-685C-476920D83220}"/>
                  </a:ext>
                </a:extLst>
              </p:cNvPr>
              <p:cNvSpPr txBox="1"/>
              <p:nvPr/>
            </p:nvSpPr>
            <p:spPr bwMode="auto">
              <a:xfrm>
                <a:off x="766843" y="3601992"/>
                <a:ext cx="3114928" cy="56746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507BA8-181D-D529-685C-476920D83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6843" y="3601992"/>
                <a:ext cx="3114928" cy="567463"/>
              </a:xfrm>
              <a:prstGeom prst="rect">
                <a:avLst/>
              </a:prstGeom>
              <a:blipFill>
                <a:blip r:embed="rId3"/>
                <a:stretch>
                  <a:fillRect l="-407" t="-4348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9C4BA3-F620-A7AE-3FB2-DB9A31BA58C4}"/>
                  </a:ext>
                </a:extLst>
              </p:cNvPr>
              <p:cNvSpPr txBox="1"/>
              <p:nvPr/>
            </p:nvSpPr>
            <p:spPr bwMode="auto">
              <a:xfrm>
                <a:off x="760474" y="4280503"/>
                <a:ext cx="3971023" cy="8183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8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9C4BA3-F620-A7AE-3FB2-DB9A31BA5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0474" y="4280503"/>
                <a:ext cx="3971023" cy="818366"/>
              </a:xfrm>
              <a:prstGeom prst="rect">
                <a:avLst/>
              </a:prstGeom>
              <a:blipFill>
                <a:blip r:embed="rId4"/>
                <a:stretch>
                  <a:fillRect l="-12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0F9B2-DCE2-342D-F04A-280CE8D8E931}"/>
                  </a:ext>
                </a:extLst>
              </p:cNvPr>
              <p:cNvSpPr txBox="1"/>
              <p:nvPr/>
            </p:nvSpPr>
            <p:spPr bwMode="auto">
              <a:xfrm>
                <a:off x="773131" y="5166246"/>
                <a:ext cx="1939826" cy="6821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0F9B2-DCE2-342D-F04A-280CE8D8E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131" y="5166246"/>
                <a:ext cx="1939826" cy="682110"/>
              </a:xfrm>
              <a:prstGeom prst="rect">
                <a:avLst/>
              </a:prstGeom>
              <a:blipFill>
                <a:blip r:embed="rId5"/>
                <a:stretch>
                  <a:fillRect l="-649" r="-649" b="-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39AF59D-CF36-CB1E-B9A7-0050FF67E89D}"/>
              </a:ext>
            </a:extLst>
          </p:cNvPr>
          <p:cNvSpPr txBox="1"/>
          <p:nvPr/>
        </p:nvSpPr>
        <p:spPr bwMode="auto">
          <a:xfrm>
            <a:off x="2712957" y="5352346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called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 Bohr radius.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30D353-DD6A-FC22-C099-CAE47E0308AD}"/>
              </a:ext>
            </a:extLst>
          </p:cNvPr>
          <p:cNvSpPr/>
          <p:nvPr/>
        </p:nvSpPr>
        <p:spPr>
          <a:xfrm>
            <a:off x="4972673" y="4009330"/>
            <a:ext cx="3803066" cy="2025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14EEBF-6671-B4CD-D8A1-4BD3492BCACC}"/>
                  </a:ext>
                </a:extLst>
              </p:cNvPr>
              <p:cNvSpPr txBox="1"/>
              <p:nvPr/>
            </p:nvSpPr>
            <p:spPr bwMode="auto">
              <a:xfrm>
                <a:off x="755576" y="511432"/>
                <a:ext cx="3076623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14EEBF-6671-B4CD-D8A1-4BD3492BC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511432"/>
                <a:ext cx="3076623" cy="665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464FA6-5D4F-E77D-3E7C-2168547CDE72}"/>
                  </a:ext>
                </a:extLst>
              </p:cNvPr>
              <p:cNvSpPr txBox="1"/>
              <p:nvPr/>
            </p:nvSpPr>
            <p:spPr bwMode="auto">
              <a:xfrm>
                <a:off x="2649259" y="1858451"/>
                <a:ext cx="345638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𝑛𝑙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464FA6-5D4F-E77D-3E7C-2168547CD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9259" y="1858451"/>
                <a:ext cx="3456384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6897343-A5A0-A745-563C-3716F44C7925}"/>
                  </a:ext>
                </a:extLst>
              </p:cNvPr>
              <p:cNvSpPr txBox="1"/>
              <p:nvPr/>
            </p:nvSpPr>
            <p:spPr bwMode="auto">
              <a:xfrm>
                <a:off x="760474" y="3110904"/>
                <a:ext cx="2471817" cy="38004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6897343-A5A0-A745-563C-3716F44C7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0474" y="3110904"/>
                <a:ext cx="2471817" cy="380040"/>
              </a:xfrm>
              <a:prstGeom prst="rect">
                <a:avLst/>
              </a:prstGeom>
              <a:blipFill>
                <a:blip r:embed="rId8"/>
                <a:stretch>
                  <a:fillRect l="-1026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8DCE1D-0358-DAE5-1E8F-1AD4FE98EA2C}"/>
                  </a:ext>
                </a:extLst>
              </p:cNvPr>
              <p:cNvSpPr txBox="1"/>
              <p:nvPr/>
            </p:nvSpPr>
            <p:spPr bwMode="auto">
              <a:xfrm>
                <a:off x="760474" y="1402340"/>
                <a:ext cx="136815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8DCE1D-0358-DAE5-1E8F-1AD4FE98E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0474" y="1402340"/>
                <a:ext cx="1368152" cy="276999"/>
              </a:xfrm>
              <a:prstGeom prst="rect">
                <a:avLst/>
              </a:prstGeom>
              <a:blipFill>
                <a:blip r:embed="rId9"/>
                <a:stretch>
                  <a:fillRect b="-3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0F6D3B-DA53-9508-C1BE-5242CD43964C}"/>
                  </a:ext>
                </a:extLst>
              </p:cNvPr>
              <p:cNvSpPr txBox="1"/>
              <p:nvPr/>
            </p:nvSpPr>
            <p:spPr bwMode="auto">
              <a:xfrm>
                <a:off x="2291835" y="1272616"/>
                <a:ext cx="2088232" cy="47250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0F6D3B-DA53-9508-C1BE-5242CD439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91835" y="1272616"/>
                <a:ext cx="2088232" cy="472502"/>
              </a:xfrm>
              <a:prstGeom prst="rect">
                <a:avLst/>
              </a:prstGeom>
              <a:blipFill>
                <a:blip r:embed="rId10"/>
                <a:stretch>
                  <a:fillRect t="-2632" b="-157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72B00E-B5DB-4872-B02E-634965656128}"/>
                  </a:ext>
                </a:extLst>
              </p:cNvPr>
              <p:cNvSpPr txBox="1"/>
              <p:nvPr/>
            </p:nvSpPr>
            <p:spPr bwMode="auto">
              <a:xfrm>
                <a:off x="4588835" y="1320988"/>
                <a:ext cx="136815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21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72B00E-B5DB-4872-B02E-634965656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8835" y="1320988"/>
                <a:ext cx="1368152" cy="276999"/>
              </a:xfrm>
              <a:prstGeom prst="rect">
                <a:avLst/>
              </a:prstGeom>
              <a:blipFill>
                <a:blip r:embed="rId11"/>
                <a:stretch>
                  <a:fillRect b="-2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2C8F09-C848-5A52-D48F-76BFA6248018}"/>
                  </a:ext>
                </a:extLst>
              </p:cNvPr>
              <p:cNvSpPr txBox="1"/>
              <p:nvPr/>
            </p:nvSpPr>
            <p:spPr bwMode="auto">
              <a:xfrm>
                <a:off x="755576" y="1840303"/>
                <a:ext cx="20699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決定了冪次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2C8F09-C848-5A52-D48F-76BFA6248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1840303"/>
                <a:ext cx="2069976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E87AD0-3081-896A-74CE-E64BE0EF00C0}"/>
                  </a:ext>
                </a:extLst>
              </p:cNvPr>
              <p:cNvSpPr txBox="1"/>
              <p:nvPr/>
            </p:nvSpPr>
            <p:spPr bwMode="auto">
              <a:xfrm>
                <a:off x="750210" y="2270765"/>
                <a:ext cx="43918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𝑛𝑙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are 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Associate Laguerre Polynomials.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E87AD0-3081-896A-74CE-E64BE0EF0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210" y="2270765"/>
                <a:ext cx="4391892" cy="369332"/>
              </a:xfrm>
              <a:prstGeom prst="rect">
                <a:avLst/>
              </a:prstGeom>
              <a:blipFill>
                <a:blip r:embed="rId13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6C990F62-B95A-D917-FBC8-DD836F2B31E7}"/>
                  </a:ext>
                </a:extLst>
              </p:cNvPr>
              <p:cNvSpPr txBox="1"/>
              <p:nvPr/>
            </p:nvSpPr>
            <p:spPr bwMode="auto">
              <a:xfrm>
                <a:off x="4987074" y="2275234"/>
                <a:ext cx="1939826" cy="38754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6C990F62-B95A-D917-FBC8-DD836F2B3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7074" y="2275234"/>
                <a:ext cx="1939826" cy="387542"/>
              </a:xfrm>
              <a:prstGeom prst="rect">
                <a:avLst/>
              </a:prstGeom>
              <a:blipFill>
                <a:blip r:embed="rId14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532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/>
      <p:bldP spid="16" grpId="0" animBg="1"/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0F14A5-70D6-6909-72E6-9818EB4A7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16FC23-66C8-0E13-EF2C-709B452310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951"/>
          <a:stretch/>
        </p:blipFill>
        <p:spPr>
          <a:xfrm>
            <a:off x="1475656" y="238336"/>
            <a:ext cx="5918938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167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equations and formulas&#10;&#10;AI-generated content may be incorrect.">
            <a:extLst>
              <a:ext uri="{FF2B5EF4-FFF2-40B4-BE49-F238E27FC236}">
                <a16:creationId xmlns:a16="http://schemas.microsoft.com/office/drawing/2014/main" id="{02917282-0107-FF43-5758-0368B855FF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2411760" y="557972"/>
            <a:ext cx="4726919" cy="61653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393C7-A7CC-7E9E-E642-C1D4AEF898BC}"/>
              </a:ext>
            </a:extLst>
          </p:cNvPr>
          <p:cNvSpPr txBox="1"/>
          <p:nvPr/>
        </p:nvSpPr>
        <p:spPr bwMode="auto">
          <a:xfrm>
            <a:off x="3708500" y="188640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Normalization</a:t>
            </a:r>
          </a:p>
        </p:txBody>
      </p:sp>
    </p:spTree>
    <p:extLst>
      <p:ext uri="{BB962C8B-B14F-4D97-AF65-F5344CB8AC3E}">
        <p14:creationId xmlns:p14="http://schemas.microsoft.com/office/powerpoint/2010/main" val="19947122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text and equations&#10;&#10;AI-generated content may be incorrect.">
            <a:extLst>
              <a:ext uri="{FF2B5EF4-FFF2-40B4-BE49-F238E27FC236}">
                <a16:creationId xmlns:a16="http://schemas.microsoft.com/office/drawing/2014/main" id="{BC756AFA-2650-771A-C9C3-4DEB24007B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40" y="0"/>
            <a:ext cx="4726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155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17968" y="1830541"/>
            <a:ext cx="3928730" cy="983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趨近指數遞減，在原點附近維持緩慢變化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blipFill>
                <a:blip r:embed="rId3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BC1BF3-0B5E-EC14-6B73-B5F6595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8"/>
          <a:stretch/>
        </p:blipFill>
        <p:spPr>
          <a:xfrm>
            <a:off x="617968" y="3665966"/>
            <a:ext cx="4784684" cy="1254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/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/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簡諧運動的定態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函數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的特性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blipFill>
                <a:blip r:embed="rId5"/>
                <a:stretch>
                  <a:fillRect l="-10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/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  <a:ea typeface="+mj-ea"/>
                      </a:rPr>
                      <m:t>式中</m:t>
                    </m:r>
                    <m:r>
                      <m:rPr>
                        <m:nor/>
                      </m:rPr>
                      <a:rPr lang="en-US" altLang="zh-TW" b="0" i="0" dirty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是常數，此函數就是一個單純的高斯分佈</a:t>
                </a:r>
                <a:r>
                  <a:rPr lang="en-US" dirty="0">
                    <a:latin typeface="Times New Roman" panose="02020603050405020304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blipFill>
                <a:blip r:embed="rId6"/>
                <a:stretch>
                  <a:fillRect l="-54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/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是一次方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，</a:t>
                </a:r>
                <a:r>
                  <a:rPr lang="en-US" dirty="0" err="1">
                    <a:latin typeface="Times New Roman" panose="02020603050405020304" pitchFamily="18" charset="0"/>
                  </a:rPr>
                  <a:t>此函數在遠處是高斯分佈</a:t>
                </a:r>
                <a:r>
                  <a:rPr lang="en-US" dirty="0">
                    <a:latin typeface="Times New Roman" panose="02020603050405020304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blipFill>
                <a:blip r:embed="rId7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/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軸，在此函數需為零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blipFill>
                <a:blip r:embed="rId8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/>
              <p:nvPr/>
            </p:nvSpPr>
            <p:spPr bwMode="auto">
              <a:xfrm>
                <a:off x="658797" y="4948891"/>
                <a:ext cx="79191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大膽猜想：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趨近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處此解由高斯分佈控制，在原點附近則由多項式控制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4948891"/>
                <a:ext cx="7919193" cy="369332"/>
              </a:xfrm>
              <a:prstGeom prst="rect">
                <a:avLst/>
              </a:prstGeom>
              <a:blipFill>
                <a:blip r:embed="rId9"/>
                <a:stretch>
                  <a:fillRect l="-4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D8F4262-7B84-0622-7CC0-6572CC0B3E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10" t="47299" r="53958" b="39817"/>
          <a:stretch/>
        </p:blipFill>
        <p:spPr>
          <a:xfrm>
            <a:off x="643270" y="5763798"/>
            <a:ext cx="2160240" cy="1003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49DF82-0AA3-2BED-E908-DD2F711356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06" t="28916" r="55763" b="59658"/>
          <a:stretch/>
        </p:blipFill>
        <p:spPr>
          <a:xfrm>
            <a:off x="3155185" y="5733255"/>
            <a:ext cx="2354903" cy="1003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/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該多項式若是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次，則會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越大能量越大。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blipFill>
                <a:blip r:embed="rId11"/>
                <a:stretch>
                  <a:fillRect l="-6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39063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/>
              <p:nvPr/>
            </p:nvSpPr>
            <p:spPr bwMode="auto">
              <a:xfrm>
                <a:off x="726332" y="2557478"/>
                <a:ext cx="45092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趨近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處此解由遞減指數函數控制：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6332" y="2557478"/>
                <a:ext cx="4509205" cy="369332"/>
              </a:xfrm>
              <a:prstGeom prst="rect">
                <a:avLst/>
              </a:prstGeom>
              <a:blipFill>
                <a:blip r:embed="rId2"/>
                <a:stretch>
                  <a:fillRect l="-112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75FD6D-F935-A889-6C5F-C25971234E53}"/>
                  </a:ext>
                </a:extLst>
              </p:cNvPr>
              <p:cNvSpPr txBox="1"/>
              <p:nvPr/>
            </p:nvSpPr>
            <p:spPr bwMode="auto">
              <a:xfrm>
                <a:off x="918704" y="1716790"/>
                <a:ext cx="3243214" cy="56746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75FD6D-F935-A889-6C5F-C25971234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704" y="1716790"/>
                <a:ext cx="3243214" cy="567463"/>
              </a:xfrm>
              <a:prstGeom prst="rect">
                <a:avLst/>
              </a:prstGeom>
              <a:blipFill>
                <a:blip r:embed="rId3"/>
                <a:stretch>
                  <a:fillRect t="-6667" b="-88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1B9DF1-B26D-CDCD-76F4-6EF746D6FABA}"/>
                  </a:ext>
                </a:extLst>
              </p:cNvPr>
              <p:cNvSpPr txBox="1"/>
              <p:nvPr/>
            </p:nvSpPr>
            <p:spPr bwMode="auto">
              <a:xfrm>
                <a:off x="731644" y="2986066"/>
                <a:ext cx="5415727" cy="374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在原點附近則由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角動量的量子數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決定函數的行為：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1B9DF1-B26D-CDCD-76F4-6EF746D6F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644" y="2986066"/>
                <a:ext cx="5415727" cy="374270"/>
              </a:xfrm>
              <a:prstGeom prst="rect">
                <a:avLst/>
              </a:prstGeom>
              <a:blipFill>
                <a:blip r:embed="rId4"/>
                <a:stretch>
                  <a:fillRect l="-937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B01C10-B004-0A87-B97A-AFE9DC92BDDA}"/>
                  </a:ext>
                </a:extLst>
              </p:cNvPr>
              <p:cNvSpPr txBox="1"/>
              <p:nvPr/>
            </p:nvSpPr>
            <p:spPr bwMode="auto">
              <a:xfrm>
                <a:off x="4758779" y="2525339"/>
                <a:ext cx="881043" cy="4147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B01C10-B004-0A87-B97A-AFE9DC92B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8779" y="2525339"/>
                <a:ext cx="881043" cy="4147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40A7A2-C26D-CA33-3689-3739876DDCBF}"/>
                  </a:ext>
                </a:extLst>
              </p:cNvPr>
              <p:cNvSpPr txBox="1"/>
              <p:nvPr/>
            </p:nvSpPr>
            <p:spPr bwMode="auto">
              <a:xfrm>
                <a:off x="761780" y="675197"/>
                <a:ext cx="71895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氫原子定態的徑向波函數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𝑛𝑙</m:t>
                        </m:r>
                      </m:sub>
                    </m:sSub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也非常類似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40A7A2-C26D-CA33-3689-3739876DD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780" y="675197"/>
                <a:ext cx="7189524" cy="369332"/>
              </a:xfrm>
              <a:prstGeom prst="rect">
                <a:avLst/>
              </a:prstGeom>
              <a:blipFill>
                <a:blip r:embed="rId6"/>
                <a:stretch>
                  <a:fillRect l="-707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1F0AFF-4958-50F6-FC2A-97F99E25DBF4}"/>
                  </a:ext>
                </a:extLst>
              </p:cNvPr>
              <p:cNvSpPr txBox="1"/>
              <p:nvPr/>
            </p:nvSpPr>
            <p:spPr bwMode="auto">
              <a:xfrm>
                <a:off x="5971696" y="2977870"/>
                <a:ext cx="351350" cy="37427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1F0AFF-4958-50F6-FC2A-97F99E25D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1696" y="2977870"/>
                <a:ext cx="351350" cy="3742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1FB888-02AB-7823-3AEB-7F026D7E61E0}"/>
                  </a:ext>
                </a:extLst>
              </p:cNvPr>
              <p:cNvSpPr txBox="1"/>
              <p:nvPr/>
            </p:nvSpPr>
            <p:spPr bwMode="auto">
              <a:xfrm>
                <a:off x="774814" y="4344781"/>
                <a:ext cx="36096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乘上多項式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1FB888-02AB-7823-3AEB-7F026D7E6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814" y="4344781"/>
                <a:ext cx="3609662" cy="369332"/>
              </a:xfrm>
              <a:prstGeom prst="rect">
                <a:avLst/>
              </a:prstGeom>
              <a:blipFill>
                <a:blip r:embed="rId8"/>
                <a:stretch>
                  <a:fillRect l="-104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586891-04AC-5D1C-5772-63F66FA59379}"/>
                  </a:ext>
                </a:extLst>
              </p:cNvPr>
              <p:cNvSpPr txBox="1"/>
              <p:nvPr/>
            </p:nvSpPr>
            <p:spPr bwMode="auto">
              <a:xfrm>
                <a:off x="786581" y="5156232"/>
                <a:ext cx="55801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𝑛𝑙</m:t>
                        </m:r>
                      </m:sub>
                    </m:sSub>
                    <m:d>
                      <m:d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會通過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軸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  <m:r>
                      <a:rPr lang="zh-TW" alt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次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，有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個節點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586891-04AC-5D1C-5772-63F66FA59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581" y="5156232"/>
                <a:ext cx="5580112" cy="369332"/>
              </a:xfrm>
              <a:prstGeom prst="rect">
                <a:avLst/>
              </a:prstGeom>
              <a:blipFill>
                <a:blip r:embed="rId9"/>
                <a:stretch>
                  <a:fillRect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DD65A4-38AF-3E5A-544C-BCB58F1206DC}"/>
                  </a:ext>
                </a:extLst>
              </p:cNvPr>
              <p:cNvSpPr txBox="1"/>
              <p:nvPr/>
            </p:nvSpPr>
            <p:spPr bwMode="auto">
              <a:xfrm>
                <a:off x="786581" y="5592804"/>
                <a:ext cx="48245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itchFamily="18" charset="0"/>
                  </a:rPr>
                  <a:t>例如：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有一個節點，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有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>
                    <a:latin typeface="Times New Roman" panose="02020603050405020304" pitchFamily="18" charset="0"/>
                  </a:rPr>
                  <a:t>個節點。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DD65A4-38AF-3E5A-544C-BCB58F120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581" y="5592804"/>
                <a:ext cx="4824536" cy="369332"/>
              </a:xfrm>
              <a:prstGeom prst="rect">
                <a:avLst/>
              </a:prstGeom>
              <a:blipFill>
                <a:blip r:embed="rId10"/>
                <a:stretch>
                  <a:fillRect l="-7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B781A-07DC-54CB-FEEF-8BD422AB2A51}"/>
                  </a:ext>
                </a:extLst>
              </p:cNvPr>
              <p:cNvSpPr txBox="1"/>
              <p:nvPr/>
            </p:nvSpPr>
            <p:spPr bwMode="auto">
              <a:xfrm>
                <a:off x="761780" y="4719660"/>
                <a:ext cx="58254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它是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次的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多項式，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𝑛𝑙</m:t>
                        </m:r>
                      </m:sub>
                    </m:sSub>
                    <m:d>
                      <m:dPr>
                        <m:ctrlPr>
                          <a:rPr lang="en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有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個解。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B781A-07DC-54CB-FEEF-8BD422AB2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780" y="4719660"/>
                <a:ext cx="5825481" cy="369332"/>
              </a:xfrm>
              <a:prstGeom prst="rect">
                <a:avLst/>
              </a:prstGeom>
              <a:blipFill>
                <a:blip r:embed="rId11"/>
                <a:stretch>
                  <a:fillRect l="-87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14D87A44-816C-8452-8D13-092951B57E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3690" y="836712"/>
            <a:ext cx="2244074" cy="5912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D7CF0F-D323-A0AC-CCDD-ADF61356F2C1}"/>
                  </a:ext>
                </a:extLst>
              </p:cNvPr>
              <p:cNvSpPr txBox="1"/>
              <p:nvPr/>
            </p:nvSpPr>
            <p:spPr bwMode="auto">
              <a:xfrm>
                <a:off x="761780" y="3429000"/>
                <a:ext cx="58419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特別是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時，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趨近一常數。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時，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趨近零。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D7CF0F-D323-A0AC-CCDD-ADF61356F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780" y="3429000"/>
                <a:ext cx="5841910" cy="369332"/>
              </a:xfrm>
              <a:prstGeom prst="rect">
                <a:avLst/>
              </a:prstGeom>
              <a:blipFill>
                <a:blip r:embed="rId13"/>
                <a:stretch>
                  <a:fillRect l="-87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BEFE84-DB77-9F81-FA6B-B280657A6AF9}"/>
                  </a:ext>
                </a:extLst>
              </p:cNvPr>
              <p:cNvSpPr txBox="1"/>
              <p:nvPr/>
            </p:nvSpPr>
            <p:spPr bwMode="auto">
              <a:xfrm>
                <a:off x="765831" y="1103785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現在端點是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BEFE84-DB77-9F81-FA6B-B280657A6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831" y="1103785"/>
                <a:ext cx="4572000" cy="369332"/>
              </a:xfrm>
              <a:prstGeom prst="rect">
                <a:avLst/>
              </a:prstGeom>
              <a:blipFill>
                <a:blip r:embed="rId14"/>
                <a:stretch>
                  <a:fillRect l="-110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082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30" y="409542"/>
            <a:ext cx="2447478" cy="203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C2F54-A687-806D-539F-80CA16A9F75E}"/>
              </a:ext>
            </a:extLst>
          </p:cNvPr>
          <p:cNvSpPr txBox="1"/>
          <p:nvPr/>
        </p:nvSpPr>
        <p:spPr bwMode="auto">
          <a:xfrm>
            <a:off x="2298736" y="2484409"/>
            <a:ext cx="4320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3維空間能量本徵態的定態方程式：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/>
              <p:nvPr/>
            </p:nvSpPr>
            <p:spPr bwMode="auto">
              <a:xfrm>
                <a:off x="2339752" y="3317618"/>
                <a:ext cx="4238415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3317618"/>
                <a:ext cx="4238415" cy="717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/>
              <p:nvPr/>
            </p:nvSpPr>
            <p:spPr bwMode="auto">
              <a:xfrm>
                <a:off x="2339752" y="4117050"/>
                <a:ext cx="4639850" cy="6663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4117050"/>
                <a:ext cx="4639850" cy="666336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/>
              <p:nvPr/>
            </p:nvSpPr>
            <p:spPr bwMode="auto">
              <a:xfrm>
                <a:off x="2349048" y="4865506"/>
                <a:ext cx="4062843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9048" y="4865506"/>
                <a:ext cx="4062843" cy="717312"/>
              </a:xfrm>
              <a:prstGeom prst="rect">
                <a:avLst/>
              </a:prstGeom>
              <a:blipFill>
                <a:blip r:embed="rId5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/>
              <p:nvPr/>
            </p:nvSpPr>
            <p:spPr bwMode="auto">
              <a:xfrm>
                <a:off x="2349049" y="5646219"/>
                <a:ext cx="2438976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9049" y="5646219"/>
                <a:ext cx="2438976" cy="717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AC15C09-BCE3-19AD-CEF9-D28E9A071EE4}"/>
              </a:ext>
            </a:extLst>
          </p:cNvPr>
          <p:cNvSpPr txBox="1"/>
          <p:nvPr/>
        </p:nvSpPr>
        <p:spPr bwMode="auto">
          <a:xfrm>
            <a:off x="2298736" y="2884885"/>
            <a:ext cx="4320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3維空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間與時間無關的薛丁格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D7FC8-E568-B2D2-1F8C-0C02AC3F8EEA}"/>
              </a:ext>
            </a:extLst>
          </p:cNvPr>
          <p:cNvSpPr txBox="1"/>
          <p:nvPr/>
        </p:nvSpPr>
        <p:spPr bwMode="auto">
          <a:xfrm>
            <a:off x="4823554" y="5820209"/>
            <a:ext cx="4140934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3維空間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量子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動能為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微分算子。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1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2918F-70DE-2624-1FB4-5056330BF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EF2C9DA-19F5-B428-57A8-64F3D243B61C}"/>
                  </a:ext>
                </a:extLst>
              </p:cNvPr>
              <p:cNvSpPr txBox="1"/>
              <p:nvPr/>
            </p:nvSpPr>
            <p:spPr bwMode="auto">
              <a:xfrm>
                <a:off x="1151340" y="1136544"/>
                <a:ext cx="3243214" cy="56746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EF2C9DA-19F5-B428-57A8-64F3D243B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1340" y="1136544"/>
                <a:ext cx="3243214" cy="567463"/>
              </a:xfrm>
              <a:prstGeom prst="rect">
                <a:avLst/>
              </a:prstGeom>
              <a:blipFill>
                <a:blip r:embed="rId2"/>
                <a:stretch>
                  <a:fillRect t="-4348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graph of a function&#10;&#10;Description automatically generated">
            <a:extLst>
              <a:ext uri="{FF2B5EF4-FFF2-40B4-BE49-F238E27FC236}">
                <a16:creationId xmlns:a16="http://schemas.microsoft.com/office/drawing/2014/main" id="{8A5587D0-921C-0FD5-2151-4ACB83653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257655"/>
            <a:ext cx="3859302" cy="2342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ADE2BC-D553-2D62-2360-18572BDBC1B9}"/>
                  </a:ext>
                </a:extLst>
              </p:cNvPr>
              <p:cNvSpPr txBox="1"/>
              <p:nvPr/>
            </p:nvSpPr>
            <p:spPr bwMode="auto">
              <a:xfrm>
                <a:off x="3326787" y="2624670"/>
                <a:ext cx="881043" cy="4147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ADE2BC-D553-2D62-2360-18572BDBC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6787" y="2624670"/>
                <a:ext cx="881043" cy="4147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693ADC-AC35-A63D-3C8F-70666B4A95B9}"/>
                  </a:ext>
                </a:extLst>
              </p:cNvPr>
              <p:cNvSpPr txBox="1"/>
              <p:nvPr/>
            </p:nvSpPr>
            <p:spPr bwMode="auto">
              <a:xfrm>
                <a:off x="2225700" y="2360266"/>
                <a:ext cx="341784" cy="3742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693ADC-AC35-A63D-3C8F-70666B4A9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5700" y="2360266"/>
                <a:ext cx="341784" cy="374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F54459DF-BA27-4F31-6E1F-820A09F06E89}"/>
              </a:ext>
            </a:extLst>
          </p:cNvPr>
          <p:cNvSpPr/>
          <p:nvPr/>
        </p:nvSpPr>
        <p:spPr>
          <a:xfrm>
            <a:off x="2246667" y="3841831"/>
            <a:ext cx="432048" cy="244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BB6A222-C9AC-9669-BFA0-4449D2D78F9D}"/>
                  </a:ext>
                </a:extLst>
              </p:cNvPr>
              <p:cNvSpPr txBox="1"/>
              <p:nvPr/>
            </p:nvSpPr>
            <p:spPr bwMode="auto">
              <a:xfrm>
                <a:off x="1491250" y="2260066"/>
                <a:ext cx="7738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BB6A222-C9AC-9669-BFA0-4449D2D78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1250" y="2260066"/>
                <a:ext cx="773832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681B58-812E-864B-ADAD-41F11BF78C10}"/>
                  </a:ext>
                </a:extLst>
              </p:cNvPr>
              <p:cNvSpPr txBox="1"/>
              <p:nvPr/>
            </p:nvSpPr>
            <p:spPr bwMode="auto">
              <a:xfrm>
                <a:off x="1103012" y="1752407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−1=0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即是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常數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681B58-812E-864B-ADAD-41F11BF78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3012" y="1752407"/>
                <a:ext cx="5328592" cy="369332"/>
              </a:xfrm>
              <a:prstGeom prst="rect">
                <a:avLst/>
              </a:prstGeom>
              <a:blipFill>
                <a:blip r:embed="rId7"/>
                <a:stretch>
                  <a:fillRect l="-713" t="-6452" r="-238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E4BFA1-1AEB-6BD7-37A3-F531711631BF}"/>
                  </a:ext>
                </a:extLst>
              </p:cNvPr>
              <p:cNvSpPr txBox="1"/>
              <p:nvPr/>
            </p:nvSpPr>
            <p:spPr bwMode="auto">
              <a:xfrm>
                <a:off x="1119560" y="4866842"/>
                <a:ext cx="2376264" cy="4147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E4BFA1-1AEB-6BD7-37A3-F53171163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9560" y="4866842"/>
                <a:ext cx="2376264" cy="414794"/>
              </a:xfrm>
              <a:prstGeom prst="rect">
                <a:avLst/>
              </a:prstGeom>
              <a:blipFill>
                <a:blip r:embed="rId8"/>
                <a:stretch>
                  <a:fillRect l="-532"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1B0CE4-80E2-15F4-7434-F83E90E7D60F}"/>
                  </a:ext>
                </a:extLst>
              </p:cNvPr>
              <p:cNvSpPr txBox="1"/>
              <p:nvPr/>
            </p:nvSpPr>
            <p:spPr bwMode="auto">
              <a:xfrm>
                <a:off x="3541914" y="4914159"/>
                <a:ext cx="17283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itchFamily="18" charset="0"/>
                  </a:rPr>
                  <a:t>例如</a:t>
                </a:r>
                <a:r>
                  <a:rPr lang="en-US" dirty="0">
                    <a:latin typeface="Times New Roman" panose="02020603050405020304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1B0CE4-80E2-15F4-7434-F83E90E7D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1914" y="4914159"/>
                <a:ext cx="1728370" cy="369332"/>
              </a:xfrm>
              <a:prstGeom prst="rect">
                <a:avLst/>
              </a:prstGeom>
              <a:blipFill>
                <a:blip r:embed="rId9"/>
                <a:stretch>
                  <a:fillRect l="-217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F3F155A-BF05-A6CA-2D3B-C971D71B1BB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7719"/>
          <a:stretch/>
        </p:blipFill>
        <p:spPr>
          <a:xfrm>
            <a:off x="6321377" y="969028"/>
            <a:ext cx="2270797" cy="37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808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04" y="983524"/>
            <a:ext cx="2231479" cy="267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705311" y="3824266"/>
                <a:ext cx="3149324" cy="38529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311" y="3824266"/>
                <a:ext cx="3149324" cy="385298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/>
              <p:nvPr/>
            </p:nvSpPr>
            <p:spPr bwMode="auto">
              <a:xfrm>
                <a:off x="1083277" y="4331833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3277" y="4331833"/>
                <a:ext cx="1368153" cy="369332"/>
              </a:xfrm>
              <a:prstGeom prst="rect">
                <a:avLst/>
              </a:prstGeom>
              <a:blipFill>
                <a:blip r:embed="rId4"/>
                <a:stretch>
                  <a:fillRect l="-370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/>
              <p:nvPr/>
            </p:nvSpPr>
            <p:spPr bwMode="auto">
              <a:xfrm>
                <a:off x="2607050" y="4331833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07050" y="4331833"/>
                <a:ext cx="1368153" cy="369332"/>
              </a:xfrm>
              <a:prstGeom prst="rect">
                <a:avLst/>
              </a:prstGeom>
              <a:blipFill>
                <a:blip r:embed="rId5"/>
                <a:stretch>
                  <a:fillRect l="-370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EDDDE-9D02-6601-267F-C4E1A69BA723}"/>
              </a:ext>
            </a:extLst>
          </p:cNvPr>
          <p:cNvCxnSpPr>
            <a:cxnSpLocks/>
          </p:cNvCxnSpPr>
          <p:nvPr/>
        </p:nvCxnSpPr>
        <p:spPr>
          <a:xfrm flipV="1">
            <a:off x="1551329" y="4134277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C6B20C-0618-FC0C-EEBE-64ADD6A7B6BD}"/>
              </a:ext>
            </a:extLst>
          </p:cNvPr>
          <p:cNvCxnSpPr>
            <a:cxnSpLocks/>
          </p:cNvCxnSpPr>
          <p:nvPr/>
        </p:nvCxnSpPr>
        <p:spPr>
          <a:xfrm flipH="1" flipV="1">
            <a:off x="2667454" y="4177948"/>
            <a:ext cx="252028" cy="2358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72D6E1-36CC-F78B-19C9-2FC8D24EB2D0}"/>
              </a:ext>
            </a:extLst>
          </p:cNvPr>
          <p:cNvCxnSpPr>
            <a:cxnSpLocks/>
          </p:cNvCxnSpPr>
          <p:nvPr/>
        </p:nvCxnSpPr>
        <p:spPr>
          <a:xfrm flipV="1">
            <a:off x="3249259" y="4134277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/>
              <p:nvPr/>
            </p:nvSpPr>
            <p:spPr bwMode="auto">
              <a:xfrm>
                <a:off x="682284" y="4861836"/>
                <a:ext cx="4521734" cy="39177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284" y="4861836"/>
                <a:ext cx="4521734" cy="391774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/>
              <p:nvPr/>
            </p:nvSpPr>
            <p:spPr bwMode="auto">
              <a:xfrm>
                <a:off x="672858" y="5873063"/>
                <a:ext cx="315939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+1,⋯0, 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858" y="5873063"/>
                <a:ext cx="31593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FF098B0-3494-D1E6-6C04-F3A8841346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1840"/>
          <a:stretch/>
        </p:blipFill>
        <p:spPr>
          <a:xfrm>
            <a:off x="6050036" y="1450613"/>
            <a:ext cx="2659015" cy="4994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5472A-044E-84DE-8BA1-2C66B1752749}"/>
              </a:ext>
            </a:extLst>
          </p:cNvPr>
          <p:cNvSpPr txBox="1"/>
          <p:nvPr/>
        </p:nvSpPr>
        <p:spPr bwMode="auto">
          <a:xfrm>
            <a:off x="705310" y="578589"/>
            <a:ext cx="55954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乘上Spherical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Harmonics，就得到完整定態波函數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996916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97478" y="463794"/>
            <a:ext cx="3367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基態 </a:t>
            </a:r>
            <a:r>
              <a:rPr lang="en-US" altLang="zh-TW" dirty="0">
                <a:latin typeface="Times New Roman" charset="0"/>
                <a:cs typeface="Times New Roman" charset="0"/>
              </a:rPr>
              <a:t>Ground State</a:t>
            </a:r>
            <a:r>
              <a:rPr lang="zh-TW" altLang="en-US" dirty="0">
                <a:latin typeface="Times New Roman" charset="0"/>
                <a:cs typeface="Times New Roman" charset="0"/>
              </a:rPr>
              <a:t> </a:t>
            </a:r>
            <a:r>
              <a:rPr lang="en-US" altLang="zh-TW" dirty="0">
                <a:latin typeface="Times New Roman" charset="0"/>
                <a:cs typeface="Times New Roman" charset="0"/>
              </a:rPr>
              <a:t>1S</a:t>
            </a:r>
            <a:endParaRPr lang="zh-TW" alt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11269" name="Picture 8" descr="F39_2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5"/>
          <a:stretch>
            <a:fillRect/>
          </a:stretch>
        </p:blipFill>
        <p:spPr bwMode="auto">
          <a:xfrm>
            <a:off x="4916065" y="3914370"/>
            <a:ext cx="2291113" cy="236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:\Users\Chia-Hung Chang\Downloads\Data\Knight\Media\Chapter42\Images\42_06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31" y="3914370"/>
            <a:ext cx="3719569" cy="240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文字方塊 6"/>
              <p:cNvSpPr txBox="1">
                <a:spLocks noChangeArrowheads="1"/>
              </p:cNvSpPr>
              <p:nvPr/>
            </p:nvSpPr>
            <p:spPr bwMode="auto">
              <a:xfrm>
                <a:off x="862653" y="3416952"/>
                <a:ext cx="6671897" cy="376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Sup>
                      <m:sSub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sSub>
                      <m:sSub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都是常數，這是與角度無關，球對稱的波函數</a:t>
                </a:r>
              </a:p>
            </p:txBody>
          </p:sp>
        </mc:Choice>
        <mc:Fallback xmlns="">
          <p:sp>
            <p:nvSpPr>
              <p:cNvPr id="11271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2653" y="3416952"/>
                <a:ext cx="6671897" cy="3765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2F5FD5-8D67-704B-EEB1-90739F1DB886}"/>
                  </a:ext>
                </a:extLst>
              </p:cNvPr>
              <p:cNvSpPr txBox="1"/>
              <p:nvPr/>
            </p:nvSpPr>
            <p:spPr>
              <a:xfrm>
                <a:off x="2631790" y="1510781"/>
                <a:ext cx="1553006" cy="5071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2F5FD5-8D67-704B-EEB1-90739F1DB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790" y="1510781"/>
                <a:ext cx="1553006" cy="5071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136F17-7C23-7274-E2AB-F46A9AB60B57}"/>
                  </a:ext>
                </a:extLst>
              </p:cNvPr>
              <p:cNvSpPr txBox="1"/>
              <p:nvPr/>
            </p:nvSpPr>
            <p:spPr>
              <a:xfrm>
                <a:off x="3106392" y="463794"/>
                <a:ext cx="218347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136F17-7C23-7274-E2AB-F46A9AB60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392" y="463794"/>
                <a:ext cx="21834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8D9A0F9-4362-4037-7B02-3676E2677FAA}"/>
              </a:ext>
            </a:extLst>
          </p:cNvPr>
          <p:cNvSpPr txBox="1"/>
          <p:nvPr/>
        </p:nvSpPr>
        <p:spPr bwMode="auto">
          <a:xfrm>
            <a:off x="863631" y="6361667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波函數在原點最大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F1230F-5D61-ADB3-1AED-4E803F6993F7}"/>
                  </a:ext>
                </a:extLst>
              </p:cNvPr>
              <p:cNvSpPr txBox="1"/>
              <p:nvPr/>
            </p:nvSpPr>
            <p:spPr bwMode="auto">
              <a:xfrm>
                <a:off x="5634141" y="992036"/>
                <a:ext cx="18746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為一常數：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F1230F-5D61-ADB3-1AED-4E803F699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4141" y="992036"/>
                <a:ext cx="1874648" cy="369332"/>
              </a:xfrm>
              <a:prstGeom prst="rect">
                <a:avLst/>
              </a:prstGeom>
              <a:blipFill>
                <a:blip r:embed="rId7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F3287C-6969-C650-7AAC-8AA60D7190BD}"/>
                  </a:ext>
                </a:extLst>
              </p:cNvPr>
              <p:cNvSpPr txBox="1"/>
              <p:nvPr/>
            </p:nvSpPr>
            <p:spPr>
              <a:xfrm>
                <a:off x="852431" y="2417948"/>
                <a:ext cx="4493926" cy="957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b="0" i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F3287C-6969-C650-7AAC-8AA60D719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31" y="2417948"/>
                <a:ext cx="4493926" cy="9573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8D124FE-BEAB-DF04-45C6-945855F4AE38}"/>
              </a:ext>
            </a:extLst>
          </p:cNvPr>
          <p:cNvSpPr txBox="1"/>
          <p:nvPr/>
        </p:nvSpPr>
        <p:spPr bwMode="auto">
          <a:xfrm>
            <a:off x="797478" y="2009660"/>
            <a:ext cx="4492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這是一個單純指數遞減函數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4C4E64-1010-FA60-DA15-CCEED9397E81}"/>
                  </a:ext>
                </a:extLst>
              </p:cNvPr>
              <p:cNvSpPr txBox="1"/>
              <p:nvPr/>
            </p:nvSpPr>
            <p:spPr bwMode="auto">
              <a:xfrm>
                <a:off x="2631790" y="892971"/>
                <a:ext cx="2956364" cy="56746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4C4E64-1010-FA60-DA15-CCEED9397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1790" y="892971"/>
                <a:ext cx="2956364" cy="567463"/>
              </a:xfrm>
              <a:prstGeom prst="rect">
                <a:avLst/>
              </a:prstGeom>
              <a:blipFill>
                <a:blip r:embed="rId9"/>
                <a:stretch>
                  <a:fillRect t="-4348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418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0" grpId="0" animBg="1"/>
      <p:bldP spid="3" grpId="0"/>
      <p:bldP spid="8" grpId="0" animBg="1"/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5" descr="F39_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1370012" y="1912921"/>
            <a:ext cx="21272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Text Box 6"/>
              <p:cNvSpPr txBox="1">
                <a:spLocks noChangeArrowheads="1"/>
              </p:cNvSpPr>
              <p:nvPr/>
            </p:nvSpPr>
            <p:spPr bwMode="auto">
              <a:xfrm>
                <a:off x="1244595" y="733477"/>
                <a:ext cx="273526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charset="0"/>
                    <a:cs typeface="Times New Roman" charset="0"/>
                  </a:rPr>
                  <a:t>激發態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2</m:t>
                    </m:r>
                    <m:r>
                      <a:rPr lang="en-US" altLang="zh-TW" i="1" dirty="0">
                        <a:latin typeface="Cambria Math"/>
                      </a:rPr>
                      <m:t>𝑠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317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4595" y="733477"/>
                <a:ext cx="2735262" cy="369887"/>
              </a:xfrm>
              <a:prstGeom prst="rect">
                <a:avLst/>
              </a:prstGeom>
              <a:blipFill>
                <a:blip r:embed="rId3"/>
                <a:stretch>
                  <a:fillRect l="-138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8" name="Text Box 7"/>
              <p:cNvSpPr txBox="1">
                <a:spLocks noChangeArrowheads="1"/>
              </p:cNvSpPr>
              <p:nvPr/>
            </p:nvSpPr>
            <p:spPr bwMode="auto">
              <a:xfrm>
                <a:off x="1370012" y="4273669"/>
                <a:ext cx="40860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為一次多項式，因此有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個節點。</a:t>
                </a:r>
              </a:p>
            </p:txBody>
          </p:sp>
        </mc:Choice>
        <mc:Fallback xmlns="">
          <p:sp>
            <p:nvSpPr>
              <p:cNvPr id="1331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0012" y="4273669"/>
                <a:ext cx="4086022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9" name="Picture 6" descr="C:\Users\Chia-Hung Chang\Downloads\Data\Knight\Media\Chapter42\Images\42_06Figure-F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57" y="1916113"/>
            <a:ext cx="3419666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9D1BC3-0C50-CF15-3CD1-816647962F22}"/>
                  </a:ext>
                </a:extLst>
              </p:cNvPr>
              <p:cNvSpPr txBox="1"/>
              <p:nvPr/>
            </p:nvSpPr>
            <p:spPr>
              <a:xfrm>
                <a:off x="1403648" y="4702436"/>
                <a:ext cx="3456384" cy="957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b="0" i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9D1BC3-0C50-CF15-3CD1-816647962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4702436"/>
                <a:ext cx="3456384" cy="9573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22A608-207A-7F6C-475C-3BC1CB2B03C4}"/>
                  </a:ext>
                </a:extLst>
              </p:cNvPr>
              <p:cNvSpPr txBox="1"/>
              <p:nvPr/>
            </p:nvSpPr>
            <p:spPr>
              <a:xfrm>
                <a:off x="2480139" y="725082"/>
                <a:ext cx="218347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=2,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22A608-207A-7F6C-475C-3BC1CB2B0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139" y="725082"/>
                <a:ext cx="21834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73CF2CF-340F-212A-4EC3-025740583FCD}"/>
                  </a:ext>
                </a:extLst>
              </p:cNvPr>
              <p:cNvSpPr txBox="1"/>
              <p:nvPr/>
            </p:nvSpPr>
            <p:spPr bwMode="auto">
              <a:xfrm>
                <a:off x="1314450" y="1199829"/>
                <a:ext cx="4177682" cy="56675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73CF2CF-340F-212A-4EC3-025740583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4450" y="1199829"/>
                <a:ext cx="4177682" cy="566758"/>
              </a:xfrm>
              <a:prstGeom prst="rect">
                <a:avLst/>
              </a:prstGeom>
              <a:blipFill>
                <a:blip r:embed="rId8"/>
                <a:stretch>
                  <a:fillRect l="-606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AE69FC06-E667-3421-03BE-B4165F109F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0012" y="5792907"/>
                <a:ext cx="6671897" cy="376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cs typeface="Times New Roman" pitchFamily="18" charset="0"/>
                      </a:rPr>
                      <m:t>依然</m:t>
                    </m:r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是與角度無關，球對稱的波函數</a:t>
                </a: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AE69FC06-E667-3421-03BE-B4165F109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0012" y="5792907"/>
                <a:ext cx="6671897" cy="376513"/>
              </a:xfrm>
              <a:prstGeom prst="rect">
                <a:avLst/>
              </a:prstGeom>
              <a:blipFill>
                <a:blip r:embed="rId9"/>
                <a:stretch>
                  <a:fillRect l="-38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642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8" grpId="0" animBg="1"/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002F48-ADD6-40D5-6B31-9D1598510C63}"/>
              </a:ext>
            </a:extLst>
          </p:cNvPr>
          <p:cNvSpPr txBox="1"/>
          <p:nvPr/>
        </p:nvSpPr>
        <p:spPr bwMode="auto">
          <a:xfrm>
            <a:off x="1310647" y="1335929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機率密度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5197F1-A2FC-44F2-2672-425A6BAEC9C5}"/>
                  </a:ext>
                </a:extLst>
              </p:cNvPr>
              <p:cNvSpPr txBox="1"/>
              <p:nvPr/>
            </p:nvSpPr>
            <p:spPr bwMode="auto">
              <a:xfrm>
                <a:off x="2557404" y="1335929"/>
                <a:ext cx="2941831" cy="36734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5197F1-A2FC-44F2-2672-425A6BAEC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7404" y="1335929"/>
                <a:ext cx="2941831" cy="367345"/>
              </a:xfrm>
              <a:prstGeom prst="rect">
                <a:avLst/>
              </a:prstGeom>
              <a:blipFill>
                <a:blip r:embed="rId2"/>
                <a:stretch>
                  <a:fillRect l="-1293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3416A2-DB15-2631-ABF2-5C9CBE5E31A2}"/>
                  </a:ext>
                </a:extLst>
              </p:cNvPr>
              <p:cNvSpPr txBox="1"/>
              <p:nvPr/>
            </p:nvSpPr>
            <p:spPr bwMode="auto">
              <a:xfrm>
                <a:off x="1331640" y="1844824"/>
                <a:ext cx="3672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無關！這是因為選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本徵態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3416A2-DB15-2631-ABF2-5C9CBE5E3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1844824"/>
                <a:ext cx="3672494" cy="369332"/>
              </a:xfrm>
              <a:prstGeom prst="rect">
                <a:avLst/>
              </a:prstGeom>
              <a:blipFill>
                <a:blip r:embed="rId3"/>
                <a:stretch>
                  <a:fillRect l="-1375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954E734-1951-B1C4-B7B1-5D43B4144669}"/>
              </a:ext>
            </a:extLst>
          </p:cNvPr>
          <p:cNvSpPr txBox="1"/>
          <p:nvPr/>
        </p:nvSpPr>
        <p:spPr bwMode="auto">
          <a:xfrm>
            <a:off x="1310647" y="852189"/>
            <a:ext cx="46144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定態波函數可以計算發現電子的機率密度。</a:t>
            </a:r>
          </a:p>
        </p:txBody>
      </p:sp>
      <p:pic>
        <p:nvPicPr>
          <p:cNvPr id="3" name="Picture 8" descr="F39_20">
            <a:extLst>
              <a:ext uri="{FF2B5EF4-FFF2-40B4-BE49-F238E27FC236}">
                <a16:creationId xmlns:a16="http://schemas.microsoft.com/office/drawing/2014/main" id="{24B3901F-E732-2761-2EF7-1E781F89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5"/>
          <a:stretch>
            <a:fillRect/>
          </a:stretch>
        </p:blipFill>
        <p:spPr bwMode="auto">
          <a:xfrm>
            <a:off x="1139254" y="3791249"/>
            <a:ext cx="214298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B4FEEEF5-26EC-169B-802F-5D66E3447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06" y="3283278"/>
            <a:ext cx="1033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基態 </a:t>
            </a:r>
            <a:r>
              <a:rPr lang="en-US" altLang="zh-TW" dirty="0">
                <a:latin typeface="Times New Roman" charset="0"/>
                <a:cs typeface="Times New Roman" charset="0"/>
              </a:rPr>
              <a:t>1s</a:t>
            </a:r>
            <a:endParaRPr lang="zh-TW" alt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16" name="Picture 5" descr="F39_21">
            <a:extLst>
              <a:ext uri="{FF2B5EF4-FFF2-40B4-BE49-F238E27FC236}">
                <a16:creationId xmlns:a16="http://schemas.microsoft.com/office/drawing/2014/main" id="{4C9394C1-525A-0C12-1867-9E265D9CE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3393511" y="3791249"/>
            <a:ext cx="21272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C:\Users\Chia-Hung Chang\Downloads\Data\Knight\Media\Chapter42\Images\42_06Figure-F.jpg">
            <a:extLst>
              <a:ext uri="{FF2B5EF4-FFF2-40B4-BE49-F238E27FC236}">
                <a16:creationId xmlns:a16="http://schemas.microsoft.com/office/drawing/2014/main" id="{125F3FE6-2292-0277-C906-EBE694CE9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73" y="3810029"/>
            <a:ext cx="3390792" cy="219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41D796-132D-5588-E2B0-64F8685E58D6}"/>
              </a:ext>
            </a:extLst>
          </p:cNvPr>
          <p:cNvSpPr txBox="1"/>
          <p:nvPr/>
        </p:nvSpPr>
        <p:spPr bwMode="auto">
          <a:xfrm>
            <a:off x="1331640" y="2289138"/>
            <a:ext cx="4969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可以以點的密度來代表機率密度的大小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6">
                <a:extLst>
                  <a:ext uri="{FF2B5EF4-FFF2-40B4-BE49-F238E27FC236}">
                    <a16:creationId xmlns:a16="http://schemas.microsoft.com/office/drawing/2014/main" id="{D482561D-7417-15EF-01F5-2677A630FC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7864" y="3280367"/>
                <a:ext cx="138627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charset="0"/>
                    <a:cs typeface="Times New Roman" charset="0"/>
                  </a:rPr>
                  <a:t>激發態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TW" i="0" dirty="0">
                        <a:latin typeface="Cambria Math"/>
                      </a:rPr>
                      <m:t>s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 Box 6">
                <a:extLst>
                  <a:ext uri="{FF2B5EF4-FFF2-40B4-BE49-F238E27FC236}">
                    <a16:creationId xmlns:a16="http://schemas.microsoft.com/office/drawing/2014/main" id="{D482561D-7417-15EF-01F5-2677A630F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7864" y="3280367"/>
                <a:ext cx="1386270" cy="369887"/>
              </a:xfrm>
              <a:prstGeom prst="rect">
                <a:avLst/>
              </a:prstGeom>
              <a:blipFill>
                <a:blip r:embed="rId7"/>
                <a:stretch>
                  <a:fillRect l="-360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85729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Dropbox\Documents\課程\YoungTextBook\Images\Chapter41\A_Images\A_Figures_and_Photos\41_09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8510588" cy="47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D7B796-BCCD-C67F-D1E3-4556884B5D67}"/>
                  </a:ext>
                </a:extLst>
              </p:cNvPr>
              <p:cNvSpPr txBox="1"/>
              <p:nvPr/>
            </p:nvSpPr>
            <p:spPr bwMode="auto">
              <a:xfrm>
                <a:off x="5504562" y="5806317"/>
                <a:ext cx="30957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注意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𝑅</m:t>
                    </m:r>
                  </m:oMath>
                </a14:m>
                <a:r>
                  <a:rPr lang="zh-TW" altLang="en-US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有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−1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</a:rPr>
                  <a:t>個節點。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D7B796-BCCD-C67F-D1E3-4556884B5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4562" y="5806317"/>
                <a:ext cx="3095765" cy="369332"/>
              </a:xfrm>
              <a:prstGeom prst="rect">
                <a:avLst/>
              </a:prstGeom>
              <a:blipFill>
                <a:blip r:embed="rId3"/>
                <a:stretch>
                  <a:fillRect l="-1633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1B5C4EF2-B387-74D2-5393-3D6895F95527}"/>
                  </a:ext>
                </a:extLst>
              </p:cNvPr>
              <p:cNvSpPr txBox="1"/>
              <p:nvPr/>
            </p:nvSpPr>
            <p:spPr bwMode="auto">
              <a:xfrm>
                <a:off x="539552" y="5707722"/>
                <a:ext cx="4955331" cy="5298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的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1B5C4EF2-B387-74D2-5393-3D6895F95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5707722"/>
                <a:ext cx="4955331" cy="529825"/>
              </a:xfrm>
              <a:prstGeom prst="rect">
                <a:avLst/>
              </a:prstGeom>
              <a:blipFill>
                <a:blip r:embed="rId4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6618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3B659D-509F-20CF-3220-7AB04BA8F247}"/>
                  </a:ext>
                </a:extLst>
              </p:cNvPr>
              <p:cNvSpPr txBox="1"/>
              <p:nvPr/>
            </p:nvSpPr>
            <p:spPr>
              <a:xfrm>
                <a:off x="1817676" y="803245"/>
                <a:ext cx="4052386" cy="957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  <m:rad>
                            <m:radPr>
                              <m:degHide m:val="on"/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b="0" i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en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3B659D-509F-20CF-3220-7AB04BA8F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676" y="803245"/>
                <a:ext cx="4052386" cy="9573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4AABE4-FCAC-9F6B-6085-2DD483636597}"/>
                  </a:ext>
                </a:extLst>
              </p:cNvPr>
              <p:cNvSpPr txBox="1"/>
              <p:nvPr/>
            </p:nvSpPr>
            <p:spPr>
              <a:xfrm>
                <a:off x="1817676" y="1798215"/>
                <a:ext cx="3585118" cy="957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b="0" i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en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4AABE4-FCAC-9F6B-6085-2DD483636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676" y="1798215"/>
                <a:ext cx="3585118" cy="9573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246712-3FDF-3E36-E5DD-0273AC565E01}"/>
                  </a:ext>
                </a:extLst>
              </p:cNvPr>
              <p:cNvSpPr txBox="1"/>
              <p:nvPr/>
            </p:nvSpPr>
            <p:spPr>
              <a:xfrm>
                <a:off x="1817676" y="288219"/>
                <a:ext cx="263683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=2,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=0,±1</m:t>
                      </m:r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246712-3FDF-3E36-E5DD-0273AC565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676" y="288219"/>
                <a:ext cx="2636838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6">
                <a:extLst>
                  <a:ext uri="{FF2B5EF4-FFF2-40B4-BE49-F238E27FC236}">
                    <a16:creationId xmlns:a16="http://schemas.microsoft.com/office/drawing/2014/main" id="{27839A16-9BCA-5A64-AEBF-CC206BCACF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3602" y="289945"/>
                <a:ext cx="1499010" cy="379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charset="0"/>
                    <a:cs typeface="Times New Roman" charset="0"/>
                  </a:rPr>
                  <a:t>激發態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2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6">
                <a:extLst>
                  <a:ext uri="{FF2B5EF4-FFF2-40B4-BE49-F238E27FC236}">
                    <a16:creationId xmlns:a16="http://schemas.microsoft.com/office/drawing/2014/main" id="{27839A16-9BCA-5A64-AEBF-CC206BCAC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02" y="289945"/>
                <a:ext cx="1499010" cy="379446"/>
              </a:xfrm>
              <a:prstGeom prst="rect">
                <a:avLst/>
              </a:prstGeom>
              <a:blipFill>
                <a:blip r:embed="rId5"/>
                <a:stretch>
                  <a:fillRect l="-336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C4CF58-444B-8DEF-888D-EA867CC6BA52}"/>
                  </a:ext>
                </a:extLst>
              </p:cNvPr>
              <p:cNvSpPr txBox="1"/>
              <p:nvPr/>
            </p:nvSpPr>
            <p:spPr>
              <a:xfrm>
                <a:off x="6012160" y="2276872"/>
                <a:ext cx="110400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C4CF58-444B-8DEF-888D-EA867CC6B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2276872"/>
                <a:ext cx="110400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9BBF7A-28FF-5683-BCE5-CE101C0A0A48}"/>
                  </a:ext>
                </a:extLst>
              </p:cNvPr>
              <p:cNvSpPr txBox="1"/>
              <p:nvPr/>
            </p:nvSpPr>
            <p:spPr>
              <a:xfrm>
                <a:off x="6012160" y="1149074"/>
                <a:ext cx="134661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=±1</m:t>
                      </m:r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9BBF7A-28FF-5683-BCE5-CE101C0A0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1149074"/>
                <a:ext cx="1346610" cy="369332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7D800A7-2D81-AACD-087D-A0DE731325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7676" y="2801795"/>
            <a:ext cx="4770548" cy="3898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F8CA6-EE85-7D99-1567-65AABA676AC9}"/>
                  </a:ext>
                </a:extLst>
              </p:cNvPr>
              <p:cNvSpPr txBox="1"/>
              <p:nvPr/>
            </p:nvSpPr>
            <p:spPr bwMode="auto">
              <a:xfrm>
                <a:off x="4574065" y="254597"/>
                <a:ext cx="3453446" cy="4147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21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8F8CA6-EE85-7D99-1567-65AABA676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4065" y="254597"/>
                <a:ext cx="3453446" cy="414794"/>
              </a:xfrm>
              <a:prstGeom prst="rect">
                <a:avLst/>
              </a:prstGeom>
              <a:blipFill>
                <a:blip r:embed="rId9"/>
                <a:stretch>
                  <a:fillRect l="-1099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3CB3B8-1D2A-94E7-E35C-23FC74F1B27B}"/>
              </a:ext>
            </a:extLst>
          </p:cNvPr>
          <p:cNvCxnSpPr/>
          <p:nvPr/>
        </p:nvCxnSpPr>
        <p:spPr>
          <a:xfrm flipH="1">
            <a:off x="3491880" y="5445224"/>
            <a:ext cx="144016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A07533-0E6E-D77B-0EE8-E312AA9EC561}"/>
              </a:ext>
            </a:extLst>
          </p:cNvPr>
          <p:cNvSpPr txBox="1"/>
          <p:nvPr/>
        </p:nvSpPr>
        <p:spPr bwMode="auto">
          <a:xfrm>
            <a:off x="6685465" y="669391"/>
            <a:ext cx="1414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無節點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9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1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4"/>
          <p:cNvSpPr txBox="1">
            <a:spLocks noChangeArrowheads="1"/>
          </p:cNvSpPr>
          <p:nvPr/>
        </p:nvSpPr>
        <p:spPr bwMode="auto">
          <a:xfrm>
            <a:off x="5279733" y="4502056"/>
            <a:ext cx="1366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才有解</a:t>
            </a: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4997645" y="2095590"/>
            <a:ext cx="1366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才有解</a:t>
            </a:r>
          </a:p>
        </p:txBody>
      </p:sp>
      <p:pic>
        <p:nvPicPr>
          <p:cNvPr id="7180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15" y="755965"/>
            <a:ext cx="2231479" cy="267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936994" y="1259655"/>
                <a:ext cx="4955331" cy="5298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的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6994" y="1259655"/>
                <a:ext cx="4955331" cy="529825"/>
              </a:xfrm>
              <a:prstGeom prst="rect">
                <a:avLst/>
              </a:prstGeom>
              <a:blipFill>
                <a:blip r:embed="rId3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324922" y="3596707"/>
                <a:ext cx="349223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922" y="3596707"/>
                <a:ext cx="3492238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3908588" y="4506516"/>
                <a:ext cx="137114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≥0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8588" y="4506516"/>
                <a:ext cx="137114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941587" y="3202438"/>
                <a:ext cx="191918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=0,1,2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1587" y="3202438"/>
                <a:ext cx="191918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3936994" y="2089258"/>
                <a:ext cx="102951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≥</m:t>
                    </m:r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6994" y="2089258"/>
                <a:ext cx="1029513" cy="369332"/>
              </a:xfrm>
              <a:prstGeom prst="rect">
                <a:avLst/>
              </a:prstGeom>
              <a:blipFill>
                <a:blip r:embed="rId7"/>
                <a:stretch>
                  <a:fillRect t="-6667" r="-3659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D8D46B-F053-CE43-7B09-A25CA2B72632}"/>
                  </a:ext>
                </a:extLst>
              </p:cNvPr>
              <p:cNvSpPr txBox="1"/>
              <p:nvPr/>
            </p:nvSpPr>
            <p:spPr bwMode="auto">
              <a:xfrm>
                <a:off x="3906451" y="5048104"/>
                <a:ext cx="7825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D8D46B-F053-CE43-7B09-A25CA2B72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6451" y="5048104"/>
                <a:ext cx="782522" cy="276999"/>
              </a:xfrm>
              <a:prstGeom prst="rect">
                <a:avLst/>
              </a:prstGeom>
              <a:blipFill>
                <a:blip r:embed="rId8"/>
                <a:stretch>
                  <a:fillRect r="-4762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A57566D8-FBE9-1612-3BE9-A9EB6146B4E9}"/>
                  </a:ext>
                </a:extLst>
              </p:cNvPr>
              <p:cNvSpPr txBox="1"/>
              <p:nvPr/>
            </p:nvSpPr>
            <p:spPr bwMode="auto">
              <a:xfrm>
                <a:off x="3939152" y="2647235"/>
                <a:ext cx="116416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A57566D8-FBE9-1612-3BE9-A9EB6146B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9152" y="2647235"/>
                <a:ext cx="116416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/>
              <p:nvPr/>
            </p:nvSpPr>
            <p:spPr bwMode="auto">
              <a:xfrm>
                <a:off x="702888" y="4104274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888" y="4104274"/>
                <a:ext cx="1368153" cy="369332"/>
              </a:xfrm>
              <a:prstGeom prst="rect">
                <a:avLst/>
              </a:prstGeom>
              <a:blipFill>
                <a:blip r:embed="rId10"/>
                <a:stretch>
                  <a:fillRect l="-36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/>
              <p:nvPr/>
            </p:nvSpPr>
            <p:spPr bwMode="auto">
              <a:xfrm>
                <a:off x="2226661" y="4104274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6661" y="4104274"/>
                <a:ext cx="1368153" cy="369332"/>
              </a:xfrm>
              <a:prstGeom prst="rect">
                <a:avLst/>
              </a:prstGeom>
              <a:blipFill>
                <a:blip r:embed="rId11"/>
                <a:stretch>
                  <a:fillRect l="-36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EDDDE-9D02-6601-267F-C4E1A69BA723}"/>
              </a:ext>
            </a:extLst>
          </p:cNvPr>
          <p:cNvCxnSpPr>
            <a:cxnSpLocks/>
          </p:cNvCxnSpPr>
          <p:nvPr/>
        </p:nvCxnSpPr>
        <p:spPr>
          <a:xfrm flipV="1">
            <a:off x="1170940" y="3906718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C6B20C-0618-FC0C-EEBE-64ADD6A7B6BD}"/>
              </a:ext>
            </a:extLst>
          </p:cNvPr>
          <p:cNvCxnSpPr>
            <a:cxnSpLocks/>
          </p:cNvCxnSpPr>
          <p:nvPr/>
        </p:nvCxnSpPr>
        <p:spPr>
          <a:xfrm flipH="1" flipV="1">
            <a:off x="2287065" y="3950389"/>
            <a:ext cx="252028" cy="2358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72D6E1-36CC-F78B-19C9-2FC8D24EB2D0}"/>
              </a:ext>
            </a:extLst>
          </p:cNvPr>
          <p:cNvCxnSpPr>
            <a:cxnSpLocks/>
          </p:cNvCxnSpPr>
          <p:nvPr/>
        </p:nvCxnSpPr>
        <p:spPr>
          <a:xfrm flipV="1">
            <a:off x="2868870" y="3906718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/>
              <p:nvPr/>
            </p:nvSpPr>
            <p:spPr bwMode="auto">
              <a:xfrm>
                <a:off x="3906958" y="3959517"/>
                <a:ext cx="4672464" cy="39177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6958" y="3959517"/>
                <a:ext cx="4672464" cy="391774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/>
              <p:nvPr/>
            </p:nvSpPr>
            <p:spPr bwMode="auto">
              <a:xfrm>
                <a:off x="3903882" y="5482886"/>
                <a:ext cx="315939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+1,⋯0, 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3882" y="5482886"/>
                <a:ext cx="315939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5373CA-1E6F-10BA-5F4D-A2615C870536}"/>
                  </a:ext>
                </a:extLst>
              </p:cNvPr>
              <p:cNvSpPr txBox="1"/>
              <p:nvPr/>
            </p:nvSpPr>
            <p:spPr bwMode="auto">
              <a:xfrm>
                <a:off x="1008444" y="5203877"/>
                <a:ext cx="2330190" cy="68268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5373CA-1E6F-10BA-5F4D-A2615C870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444" y="5203877"/>
                <a:ext cx="2330190" cy="682687"/>
              </a:xfrm>
              <a:prstGeom prst="rect">
                <a:avLst/>
              </a:prstGeom>
              <a:blipFill>
                <a:blip r:embed="rId14"/>
                <a:stretch>
                  <a:fillRect l="-1622" b="-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2AD9BE80-1819-5250-8420-497C4F62C293}"/>
                  </a:ext>
                </a:extLst>
              </p:cNvPr>
              <p:cNvSpPr txBox="1"/>
              <p:nvPr/>
            </p:nvSpPr>
            <p:spPr bwMode="auto">
              <a:xfrm>
                <a:off x="3881408" y="6073201"/>
                <a:ext cx="1602169" cy="3799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2AD9BE80-1819-5250-8420-497C4F62C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1408" y="6073201"/>
                <a:ext cx="1602169" cy="379976"/>
              </a:xfrm>
              <a:prstGeom prst="rect">
                <a:avLst/>
              </a:prstGeom>
              <a:blipFill>
                <a:blip r:embed="rId1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5619D-5A60-A506-4A84-87DAB045978D}"/>
                  </a:ext>
                </a:extLst>
              </p:cNvPr>
              <p:cNvSpPr txBox="1"/>
              <p:nvPr/>
            </p:nvSpPr>
            <p:spPr bwMode="auto">
              <a:xfrm>
                <a:off x="3833465" y="771466"/>
                <a:ext cx="40546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能量只與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/>
                        <a:cs typeface="Times New Roman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有關。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一般會先選定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5619D-5A60-A506-4A84-87DAB0459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3465" y="771466"/>
                <a:ext cx="4054604" cy="369332"/>
              </a:xfrm>
              <a:prstGeom prst="rect">
                <a:avLst/>
              </a:prstGeom>
              <a:blipFill>
                <a:blip r:embed="rId16"/>
                <a:stretch>
                  <a:fillRect l="-12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AD7B6D-1569-9C36-D9F5-FB7B20BF2949}"/>
                  </a:ext>
                </a:extLst>
              </p:cNvPr>
              <p:cNvSpPr txBox="1"/>
              <p:nvPr/>
            </p:nvSpPr>
            <p:spPr bwMode="auto">
              <a:xfrm>
                <a:off x="5220072" y="2646956"/>
                <a:ext cx="16751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會有最大值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AD7B6D-1569-9C36-D9F5-FB7B20BF2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2646956"/>
                <a:ext cx="1675183" cy="369332"/>
              </a:xfrm>
              <a:prstGeom prst="rect">
                <a:avLst/>
              </a:prstGeom>
              <a:blipFill>
                <a:blip r:embed="rId1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C7F676-7A98-42E2-B916-D86CAAF7DB3D}"/>
                  </a:ext>
                </a:extLst>
              </p:cNvPr>
              <p:cNvSpPr txBox="1"/>
              <p:nvPr/>
            </p:nvSpPr>
            <p:spPr bwMode="auto">
              <a:xfrm>
                <a:off x="4815623" y="4990241"/>
                <a:ext cx="19166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會有最大值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C7F676-7A98-42E2-B916-D86CAAF7D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5623" y="4990241"/>
                <a:ext cx="1916617" cy="369332"/>
              </a:xfrm>
              <a:prstGeom prst="rect">
                <a:avLst/>
              </a:prstGeom>
              <a:blipFill>
                <a:blip r:embed="rId18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85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17" grpId="0" animBg="1"/>
      <p:bldP spid="3" grpId="0" animBg="1"/>
      <p:bldP spid="19" grpId="0" animBg="1"/>
      <p:bldP spid="5" grpId="0" animBg="1"/>
      <p:bldP spid="8" grpId="0" animBg="1"/>
      <p:bldP spid="2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96" name="Text Box 17"/>
              <p:cNvSpPr txBox="1">
                <a:spLocks noChangeArrowheads="1"/>
              </p:cNvSpPr>
              <p:nvPr/>
            </p:nvSpPr>
            <p:spPr bwMode="auto">
              <a:xfrm>
                <a:off x="1043644" y="425773"/>
                <a:ext cx="23034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能量只與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/>
                        <a:cs typeface="Times New Roman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有關</a:t>
                </a:r>
              </a:p>
            </p:txBody>
          </p:sp>
        </mc:Choice>
        <mc:Fallback xmlns="">
          <p:sp>
            <p:nvSpPr>
              <p:cNvPr id="8196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44" y="425773"/>
                <a:ext cx="2303462" cy="369332"/>
              </a:xfrm>
              <a:prstGeom prst="rect">
                <a:avLst/>
              </a:prstGeom>
              <a:blipFill>
                <a:blip r:embed="rId2"/>
                <a:stretch>
                  <a:fillRect l="-219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073605" y="2820323"/>
                <a:ext cx="339849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3605" y="2820323"/>
                <a:ext cx="3398494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A4BBE7E6-2895-7A44-E500-88455ACD9590}"/>
                  </a:ext>
                </a:extLst>
              </p:cNvPr>
              <p:cNvSpPr txBox="1"/>
              <p:nvPr/>
            </p:nvSpPr>
            <p:spPr>
              <a:xfrm>
                <a:off x="1115081" y="908720"/>
                <a:ext cx="2330190" cy="6186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−13.6</m:t>
                          </m:r>
                          <m:r>
                            <m:rPr>
                              <m:nor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e>
                      </m:d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>
                  <a:latin typeface="Times New Roman" panose="02020603050405020304" pitchFamily="18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A4BBE7E6-2895-7A44-E500-88455ACD9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081" y="908720"/>
                <a:ext cx="2330190" cy="618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BFD2D49-D5E7-A399-8FF7-CB3EBB1A0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909" y="486638"/>
            <a:ext cx="4218271" cy="4577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EEA711-CC9B-8B37-E866-EB8EC8C480BF}"/>
                  </a:ext>
                </a:extLst>
              </p:cNvPr>
              <p:cNvSpPr txBox="1"/>
              <p:nvPr/>
            </p:nvSpPr>
            <p:spPr bwMode="auto">
              <a:xfrm>
                <a:off x="1115081" y="1771000"/>
                <a:ext cx="2330190" cy="68268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EEA711-CC9B-8B37-E866-EB8EC8C48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081" y="1771000"/>
                <a:ext cx="2330190" cy="682687"/>
              </a:xfrm>
              <a:prstGeom prst="rect">
                <a:avLst/>
              </a:prstGeom>
              <a:blipFill>
                <a:blip r:embed="rId6"/>
                <a:stretch>
                  <a:fillRect l="-1622" b="-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13">
            <a:extLst>
              <a:ext uri="{FF2B5EF4-FFF2-40B4-BE49-F238E27FC236}">
                <a16:creationId xmlns:a16="http://schemas.microsoft.com/office/drawing/2014/main" id="{A7725270-BF0D-092B-3A5D-1AC38B335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450" y="4407302"/>
            <a:ext cx="1357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主量子數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E95033BE-B908-AFF4-FC37-7DC265E70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450" y="5121677"/>
            <a:ext cx="16049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軌道量子數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819A1E62-6633-53A4-D13C-BAFBEE8EC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450" y="5764614"/>
            <a:ext cx="19288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軌道磁量子數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EA9CDDEE-780D-37E6-7CF8-645BE67A126F}"/>
                  </a:ext>
                </a:extLst>
              </p:cNvPr>
              <p:cNvSpPr txBox="1"/>
              <p:nvPr/>
            </p:nvSpPr>
            <p:spPr bwMode="auto">
              <a:xfrm>
                <a:off x="2005534" y="4418814"/>
                <a:ext cx="225444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positive</m:t>
                      </m:r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integer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EA9CDDEE-780D-37E6-7CF8-645BE67A1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5534" y="4418814"/>
                <a:ext cx="2254441" cy="369332"/>
              </a:xfrm>
              <a:prstGeom prst="rect">
                <a:avLst/>
              </a:prstGeom>
              <a:blipFill>
                <a:blip r:embed="rId7"/>
                <a:stretch>
                  <a:fillRect b="-17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CC61006A-6333-4DAE-0036-A76BC621BED8}"/>
                  </a:ext>
                </a:extLst>
              </p:cNvPr>
              <p:cNvSpPr txBox="1"/>
              <p:nvPr/>
            </p:nvSpPr>
            <p:spPr bwMode="auto">
              <a:xfrm>
                <a:off x="2340796" y="5133052"/>
                <a:ext cx="191918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0,1,2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CC61006A-6333-4DAE-0036-A76BC621B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0796" y="5133052"/>
                <a:ext cx="191918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8">
                <a:extLst>
                  <a:ext uri="{FF2B5EF4-FFF2-40B4-BE49-F238E27FC236}">
                    <a16:creationId xmlns:a16="http://schemas.microsoft.com/office/drawing/2014/main" id="{8C694BED-4C47-0717-6F02-77DA26EF7EB8}"/>
                  </a:ext>
                </a:extLst>
              </p:cNvPr>
              <p:cNvSpPr txBox="1"/>
              <p:nvPr/>
            </p:nvSpPr>
            <p:spPr bwMode="auto">
              <a:xfrm>
                <a:off x="2627784" y="5764614"/>
                <a:ext cx="328763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+1⋯</m:t>
                      </m:r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0,1,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28">
                <a:extLst>
                  <a:ext uri="{FF2B5EF4-FFF2-40B4-BE49-F238E27FC236}">
                    <a16:creationId xmlns:a16="http://schemas.microsoft.com/office/drawing/2014/main" id="{8C694BED-4C47-0717-6F02-77DA26EF7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784" y="5764614"/>
                <a:ext cx="328763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>
            <a:extLst>
              <a:ext uri="{FF2B5EF4-FFF2-40B4-BE49-F238E27FC236}">
                <a16:creationId xmlns:a16="http://schemas.microsoft.com/office/drawing/2014/main" id="{EDF06906-F5A4-4A5A-25BF-A9CEB22FFC9B}"/>
              </a:ext>
            </a:extLst>
          </p:cNvPr>
          <p:cNvSpPr/>
          <p:nvPr/>
        </p:nvSpPr>
        <p:spPr>
          <a:xfrm>
            <a:off x="2987638" y="4868266"/>
            <a:ext cx="246969" cy="20196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295B1E83-9325-1B5C-9982-8DC92EE04678}"/>
              </a:ext>
            </a:extLst>
          </p:cNvPr>
          <p:cNvSpPr/>
          <p:nvPr/>
        </p:nvSpPr>
        <p:spPr>
          <a:xfrm>
            <a:off x="3176901" y="5555969"/>
            <a:ext cx="246969" cy="20196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C:\Users\Chia-Hung Chang\Downloads\Data\Knight\Media\Chapter42\Images\42_Table01-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24" y="4380804"/>
            <a:ext cx="1439085" cy="200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3033883" y="4512176"/>
                <a:ext cx="191918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0,1,2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−1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3883" y="4512176"/>
                <a:ext cx="191918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013157" y="5013176"/>
                <a:ext cx="328763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+1⋯</m:t>
                      </m:r>
                      <m:r>
                        <a:rPr lang="en-US" altLang="zh-TW" b="0" i="0" smtClean="0">
                          <a:latin typeface="Cambria Math"/>
                          <a:cs typeface="Times New Roman" pitchFamily="18" charset="0"/>
                        </a:rPr>
                        <m:t>0,1,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3157" y="5013176"/>
                <a:ext cx="328763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 descr="42T03">
            <a:extLst>
              <a:ext uri="{FF2B5EF4-FFF2-40B4-BE49-F238E27FC236}">
                <a16:creationId xmlns:a16="http://schemas.microsoft.com/office/drawing/2014/main" id="{56E18C26-DEA1-5BBF-0801-4361615EC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89" y="1332622"/>
            <a:ext cx="6912768" cy="286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97333026-D484-2D8B-6C96-749AD57A618E}"/>
                  </a:ext>
                </a:extLst>
              </p:cNvPr>
              <p:cNvSpPr txBox="1"/>
              <p:nvPr/>
            </p:nvSpPr>
            <p:spPr bwMode="auto">
              <a:xfrm>
                <a:off x="1619672" y="2996952"/>
                <a:ext cx="383310" cy="30777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𝑚</m:t>
                      </m:r>
                    </m:oMath>
                  </m:oMathPara>
                </a14:m>
                <a:endParaRPr lang="zh-TW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97333026-D484-2D8B-6C96-749AD57A6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2996952"/>
                <a:ext cx="383310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65AED-9A35-40D7-E3E4-DEE0D7139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10">
            <a:extLst>
              <a:ext uri="{FF2B5EF4-FFF2-40B4-BE49-F238E27FC236}">
                <a16:creationId xmlns:a16="http://schemas.microsoft.com/office/drawing/2014/main" id="{609C1205-59A3-0F02-D396-0E80B4164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55" y="4528064"/>
            <a:ext cx="6164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位能只與距離有關，有球對稱性質，以極座標表示最方便：</a:t>
            </a:r>
          </a:p>
        </p:txBody>
      </p:sp>
      <p:sp>
        <p:nvSpPr>
          <p:cNvPr id="14" name="向下箭號 13">
            <a:extLst>
              <a:ext uri="{FF2B5EF4-FFF2-40B4-BE49-F238E27FC236}">
                <a16:creationId xmlns:a16="http://schemas.microsoft.com/office/drawing/2014/main" id="{2D1A3941-0527-C20B-F55B-6C91DCEF6CD8}"/>
              </a:ext>
            </a:extLst>
          </p:cNvPr>
          <p:cNvSpPr/>
          <p:nvPr/>
        </p:nvSpPr>
        <p:spPr>
          <a:xfrm>
            <a:off x="5095919" y="2831533"/>
            <a:ext cx="214312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129" name="Picture 10" descr="D:\Dropbox\Documents\課程\YoungTextBook\Images\Chapter41\A_Images\A_Figures_and_Photos\41_05_Figure.jpg">
            <a:extLst>
              <a:ext uri="{FF2B5EF4-FFF2-40B4-BE49-F238E27FC236}">
                <a16:creationId xmlns:a16="http://schemas.microsoft.com/office/drawing/2014/main" id="{6D54EDD2-6BC3-5D9A-6A4F-8F5B571DA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1" y="1230240"/>
            <a:ext cx="2580456" cy="309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74A1D76-EDA1-0BB1-5FFD-035865A67C07}"/>
                  </a:ext>
                </a:extLst>
              </p:cNvPr>
              <p:cNvSpPr txBox="1"/>
              <p:nvPr/>
            </p:nvSpPr>
            <p:spPr bwMode="auto">
              <a:xfrm>
                <a:off x="3470731" y="1681819"/>
                <a:ext cx="4557653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74A1D76-EDA1-0BB1-5FFD-035865A67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0731" y="1681819"/>
                <a:ext cx="4557653" cy="717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1B6826F-F2A6-0F35-5F88-3BE6AF99AD17}"/>
                  </a:ext>
                </a:extLst>
              </p:cNvPr>
              <p:cNvSpPr txBox="1"/>
              <p:nvPr/>
            </p:nvSpPr>
            <p:spPr bwMode="auto">
              <a:xfrm>
                <a:off x="701826" y="5561965"/>
                <a:ext cx="113524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1B6826F-F2A6-0F35-5F88-3BE6AF99A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826" y="5561965"/>
                <a:ext cx="1135247" cy="369332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7F9952A-FDC8-496A-7645-DAE58CA0CDC0}"/>
              </a:ext>
            </a:extLst>
          </p:cNvPr>
          <p:cNvSpPr txBox="1"/>
          <p:nvPr/>
        </p:nvSpPr>
        <p:spPr bwMode="auto">
          <a:xfrm>
            <a:off x="3446528" y="1218015"/>
            <a:ext cx="5517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三度空間中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氫原子內電子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能量本徵態的定態方程式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3208FE-0A99-1C2B-245A-6F123498E2E0}"/>
                  </a:ext>
                </a:extLst>
              </p:cNvPr>
              <p:cNvSpPr txBox="1"/>
              <p:nvPr/>
            </p:nvSpPr>
            <p:spPr bwMode="auto">
              <a:xfrm>
                <a:off x="701826" y="5006916"/>
                <a:ext cx="482453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3208FE-0A99-1C2B-245A-6F123498E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826" y="5006916"/>
                <a:ext cx="4824536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10">
            <a:extLst>
              <a:ext uri="{FF2B5EF4-FFF2-40B4-BE49-F238E27FC236}">
                <a16:creationId xmlns:a16="http://schemas.microsoft.com/office/drawing/2014/main" id="{FF13B42F-82A4-7C21-C3A7-E4A929955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561" y="5552126"/>
            <a:ext cx="39248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latin typeface="Times New Roman" panose="02020603050405020304" pitchFamily="18" charset="0"/>
              </a:rPr>
              <a:t>在極座標如何寫？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0BBD4868-5073-E36A-1D2F-023BB3B2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30" y="5561965"/>
            <a:ext cx="2735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是梯度的散度！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EC9B8E28-5632-F809-943D-FEB0158A5871}"/>
                  </a:ext>
                </a:extLst>
              </p:cNvPr>
              <p:cNvSpPr txBox="1"/>
              <p:nvPr/>
            </p:nvSpPr>
            <p:spPr bwMode="auto">
              <a:xfrm>
                <a:off x="6083254" y="2493603"/>
                <a:ext cx="1945130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EC9B8E28-5632-F809-943D-FEB0158A5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83254" y="2493603"/>
                <a:ext cx="1945130" cy="717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C8E1AE4C-07EF-4496-5AE6-DD6EAC2AE4F3}"/>
                  </a:ext>
                </a:extLst>
              </p:cNvPr>
              <p:cNvSpPr txBox="1"/>
              <p:nvPr/>
            </p:nvSpPr>
            <p:spPr bwMode="auto">
              <a:xfrm>
                <a:off x="3348340" y="3578587"/>
                <a:ext cx="3495159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C8E1AE4C-07EF-4496-5AE6-DD6EAC2AE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8340" y="3578587"/>
                <a:ext cx="3495159" cy="7173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27CD158-6496-4650-E2E1-E310CA962E06}"/>
                  </a:ext>
                </a:extLst>
              </p:cNvPr>
              <p:cNvSpPr txBox="1"/>
              <p:nvPr/>
            </p:nvSpPr>
            <p:spPr bwMode="auto">
              <a:xfrm>
                <a:off x="1691680" y="3709606"/>
                <a:ext cx="72559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27CD158-6496-4650-E2E1-E310CA962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3709606"/>
                <a:ext cx="725599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25A635-E6A1-B4BD-286E-0025765AEC4B}"/>
              </a:ext>
            </a:extLst>
          </p:cNvPr>
          <p:cNvCxnSpPr/>
          <p:nvPr/>
        </p:nvCxnSpPr>
        <p:spPr>
          <a:xfrm>
            <a:off x="1547664" y="3429000"/>
            <a:ext cx="1080120" cy="5082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1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14" grpId="0" animBg="1"/>
      <p:bldP spid="12" grpId="0" animBg="1"/>
      <p:bldP spid="4" grpId="0" animBg="1"/>
      <p:bldP spid="8" grpId="0"/>
      <p:bldP spid="6" grpId="0"/>
      <p:bldP spid="9" grpId="0" animBg="1"/>
      <p:bldP spid="1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5197F1-A2FC-44F2-2672-425A6BAEC9C5}"/>
                  </a:ext>
                </a:extLst>
              </p:cNvPr>
              <p:cNvSpPr txBox="1"/>
              <p:nvPr/>
            </p:nvSpPr>
            <p:spPr bwMode="auto">
              <a:xfrm>
                <a:off x="827584" y="1165652"/>
                <a:ext cx="4082913" cy="36734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𝑟𝑑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5197F1-A2FC-44F2-2672-425A6BAEC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165652"/>
                <a:ext cx="4082913" cy="367345"/>
              </a:xfrm>
              <a:prstGeom prst="rect">
                <a:avLst/>
              </a:prstGeom>
              <a:blipFill>
                <a:blip r:embed="rId2"/>
                <a:stretch>
                  <a:fillRect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33B43B-A858-7CF5-54A3-CB08BE01F729}"/>
                  </a:ext>
                </a:extLst>
              </p:cNvPr>
              <p:cNvSpPr txBox="1"/>
              <p:nvPr/>
            </p:nvSpPr>
            <p:spPr bwMode="auto">
              <a:xfrm>
                <a:off x="827584" y="1730507"/>
                <a:ext cx="3831177" cy="4692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33B43B-A858-7CF5-54A3-CB08BE01F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730507"/>
                <a:ext cx="3831177" cy="469231"/>
              </a:xfrm>
              <a:prstGeom prst="rect">
                <a:avLst/>
              </a:prstGeom>
              <a:blipFill>
                <a:blip r:embed="rId3"/>
                <a:stretch>
                  <a:fillRect r="-1656" b="-789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7D5FE17A-E03A-FE81-A0A8-66D3CDA17EAF}"/>
              </a:ext>
            </a:extLst>
          </p:cNvPr>
          <p:cNvSpPr/>
          <p:nvPr/>
        </p:nvSpPr>
        <p:spPr>
          <a:xfrm>
            <a:off x="2765905" y="1052462"/>
            <a:ext cx="2144592" cy="5937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FBB848-B9A7-9B8D-A59C-2BA4C3B9412D}"/>
              </a:ext>
            </a:extLst>
          </p:cNvPr>
          <p:cNvSpPr txBox="1"/>
          <p:nvPr/>
        </p:nvSpPr>
        <p:spPr bwMode="auto">
          <a:xfrm>
            <a:off x="4854454" y="1190942"/>
            <a:ext cx="1661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極座標體積！</a:t>
            </a:r>
          </a:p>
        </p:txBody>
      </p:sp>
      <p:pic>
        <p:nvPicPr>
          <p:cNvPr id="11" name="Picture 6" descr="4211">
            <a:extLst>
              <a:ext uri="{FF2B5EF4-FFF2-40B4-BE49-F238E27FC236}">
                <a16:creationId xmlns:a16="http://schemas.microsoft.com/office/drawing/2014/main" id="{685B3E0E-09C1-0237-4909-664A18A99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951" y="4221088"/>
            <a:ext cx="1618186" cy="151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EE201AE0-1EA6-347D-2981-4381920A5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87" y="2743933"/>
            <a:ext cx="5202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charset="0"/>
                <a:cs typeface="Times New Roman" charset="0"/>
              </a:rPr>
              <a:t>稱為</a:t>
            </a:r>
            <a:r>
              <a:rPr lang="en-US" altLang="zh-TW" dirty="0">
                <a:latin typeface="Times New Roman" charset="0"/>
                <a:cs typeface="Times New Roman" charset="0"/>
              </a:rPr>
              <a:t>Radial probability density</a:t>
            </a:r>
            <a:r>
              <a:rPr lang="zh-TW" altLang="en-US" dirty="0">
                <a:latin typeface="Times New Roman" charset="0"/>
                <a:cs typeface="Times New Roman" charset="0"/>
              </a:rPr>
              <a:t> 徑向</a:t>
            </a:r>
            <a:r>
              <a:rPr lang="zh-TW" altLang="en-US" dirty="0">
                <a:latin typeface="Times New Roman" panose="02020603050405020304" pitchFamily="18" charset="0"/>
              </a:rPr>
              <a:t>機率密度：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9E9E4F-9E05-3337-58B3-8AB10E5B972D}"/>
                  </a:ext>
                </a:extLst>
              </p:cNvPr>
              <p:cNvSpPr txBox="1"/>
              <p:nvPr/>
            </p:nvSpPr>
            <p:spPr>
              <a:xfrm>
                <a:off x="5436097" y="2730430"/>
                <a:ext cx="108003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𝑑𝑟</m:t>
                      </m:r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9E9E4F-9E05-3337-58B3-8AB10E5B9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7" y="2730430"/>
                <a:ext cx="108003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C523C9-456D-4E56-F85F-C9B7F7C34DE4}"/>
                  </a:ext>
                </a:extLst>
              </p:cNvPr>
              <p:cNvSpPr txBox="1"/>
              <p:nvPr/>
            </p:nvSpPr>
            <p:spPr bwMode="auto">
              <a:xfrm>
                <a:off x="791580" y="3212450"/>
                <a:ext cx="72680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那就要將半徑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厚度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𝑑𝑟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的球殼內機率加起來：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也就是對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積分。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C523C9-456D-4E56-F85F-C9B7F7C34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580" y="3212450"/>
                <a:ext cx="7268026" cy="369332"/>
              </a:xfrm>
              <a:prstGeom prst="rect">
                <a:avLst/>
              </a:prstGeom>
              <a:blipFill>
                <a:blip r:embed="rId6"/>
                <a:stretch>
                  <a:fillRect l="-698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954E734-1951-B1C4-B7B1-5D43B4144669}"/>
              </a:ext>
            </a:extLst>
          </p:cNvPr>
          <p:cNvSpPr txBox="1"/>
          <p:nvPr/>
        </p:nvSpPr>
        <p:spPr bwMode="auto">
          <a:xfrm>
            <a:off x="755576" y="631420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電子的機率密度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就是在一個小的極座標體積內發現電子的機率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269036-C4EF-05A7-F9E3-7E04BCCDADAA}"/>
                  </a:ext>
                </a:extLst>
              </p:cNvPr>
              <p:cNvSpPr txBox="1"/>
              <p:nvPr/>
            </p:nvSpPr>
            <p:spPr bwMode="auto">
              <a:xfrm>
                <a:off x="791580" y="2325077"/>
                <a:ext cx="75608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我們也可以問在距離為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𝑑𝑟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間，無論方向發現該電子的機率：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269036-C4EF-05A7-F9E3-7E04BCCDA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580" y="2325077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67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09BE5-C05A-BDB4-CC05-9F0CC10C6183}"/>
                  </a:ext>
                </a:extLst>
              </p:cNvPr>
              <p:cNvSpPr txBox="1"/>
              <p:nvPr/>
            </p:nvSpPr>
            <p:spPr bwMode="auto">
              <a:xfrm>
                <a:off x="823025" y="4099652"/>
                <a:ext cx="2814488" cy="7264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𝑙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09BE5-C05A-BDB4-CC05-9F0CC10C6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025" y="4099652"/>
                <a:ext cx="2814488" cy="726481"/>
              </a:xfrm>
              <a:prstGeom prst="rect">
                <a:avLst/>
              </a:prstGeom>
              <a:blipFill>
                <a:blip r:embed="rId8"/>
                <a:stretch>
                  <a:fillRect l="-33632" t="-155172" r="-1345" b="-217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4D9B04-8E26-BD5F-BD96-049834210B3A}"/>
                  </a:ext>
                </a:extLst>
              </p:cNvPr>
              <p:cNvSpPr txBox="1"/>
              <p:nvPr/>
            </p:nvSpPr>
            <p:spPr bwMode="auto">
              <a:xfrm>
                <a:off x="823025" y="3631306"/>
                <a:ext cx="3244919" cy="374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已知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滿足歸一化：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4D9B04-8E26-BD5F-BD96-049834210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025" y="3631306"/>
                <a:ext cx="3244919" cy="374270"/>
              </a:xfrm>
              <a:prstGeom prst="rect">
                <a:avLst/>
              </a:prstGeom>
              <a:blipFill>
                <a:blip r:embed="rId9"/>
                <a:stretch>
                  <a:fillRect l="-155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75F596-F736-E86A-75E4-932AAC2BA722}"/>
                  </a:ext>
                </a:extLst>
              </p:cNvPr>
              <p:cNvSpPr txBox="1"/>
              <p:nvPr/>
            </p:nvSpPr>
            <p:spPr>
              <a:xfrm>
                <a:off x="834899" y="5355766"/>
                <a:ext cx="19310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75F596-F736-E86A-75E4-932AAC2BA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99" y="5355766"/>
                <a:ext cx="1931006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CDE3C0A-6DD3-EBBE-867C-DE1DFCA9278A}"/>
              </a:ext>
            </a:extLst>
          </p:cNvPr>
          <p:cNvSpPr txBox="1"/>
          <p:nvPr/>
        </p:nvSpPr>
        <p:spPr bwMode="auto">
          <a:xfrm>
            <a:off x="823025" y="4920209"/>
            <a:ext cx="1732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74A93A-B106-951C-4628-70630A986D9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270" t="42889" r="38837" b="13792"/>
          <a:stretch/>
        </p:blipFill>
        <p:spPr>
          <a:xfrm>
            <a:off x="6516128" y="1023514"/>
            <a:ext cx="1368240" cy="122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103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42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203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6" descr="C:\Users\Chia-Hung Chang\Downloads\Data\Knight\Media\Chapter42\Images\42_06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3419666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760218-1687-AE8E-E391-07E93AE44273}"/>
              </a:ext>
            </a:extLst>
          </p:cNvPr>
          <p:cNvSpPr txBox="1"/>
          <p:nvPr/>
        </p:nvSpPr>
        <p:spPr bwMode="auto">
          <a:xfrm>
            <a:off x="1151620" y="5260558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儘管波函數在原點最大，但電子最可能發現的距離並不是在原點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2E6D27-0DA4-74DA-9669-E4E9C99647F4}"/>
                  </a:ext>
                </a:extLst>
              </p:cNvPr>
              <p:cNvSpPr txBox="1"/>
              <p:nvPr/>
            </p:nvSpPr>
            <p:spPr>
              <a:xfrm>
                <a:off x="5844569" y="929462"/>
                <a:ext cx="19310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2E6D27-0DA4-74DA-9669-E4E9C9964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569" y="929462"/>
                <a:ext cx="1931006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B8941E-6D9F-17FD-1433-93A89E3BCFE6}"/>
                  </a:ext>
                </a:extLst>
              </p:cNvPr>
              <p:cNvSpPr txBox="1"/>
              <p:nvPr/>
            </p:nvSpPr>
            <p:spPr bwMode="auto">
              <a:xfrm>
                <a:off x="1151620" y="5629890"/>
                <a:ext cx="68407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對1s電子，</a:t>
                </a:r>
                <a14:m>
                  <m:oMath xmlns:m="http://schemas.openxmlformats.org/officeDocument/2006/math">
                    <m:r>
                      <a:rPr lang="en-US" sz="1800" b="0" i="1" u="none" strike="noStrike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800" b="0" i="1" u="none" strike="noStrike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u="none" strike="noStrike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最大值在距離等於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B8941E-6D9F-17FD-1433-93A89E3BC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1620" y="5629890"/>
                <a:ext cx="6840760" cy="369332"/>
              </a:xfrm>
              <a:prstGeom prst="rect">
                <a:avLst/>
              </a:prstGeom>
              <a:blipFill>
                <a:blip r:embed="rId5"/>
                <a:stretch>
                  <a:fillRect l="-74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hia-Hung Chang\Downloads\Data\Knight\Media\Chapter42\Images\42_08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761" y="2082286"/>
            <a:ext cx="4028481" cy="459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B2B88E-8B8C-5898-5028-FBF3D2B01F15}"/>
                  </a:ext>
                </a:extLst>
              </p:cNvPr>
              <p:cNvSpPr txBox="1"/>
              <p:nvPr/>
            </p:nvSpPr>
            <p:spPr bwMode="auto">
              <a:xfrm>
                <a:off x="4587595" y="1340768"/>
                <a:ext cx="30957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TW" altLang="en-US" b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有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−1</m:t>
                    </m:r>
                  </m:oMath>
                </a14:m>
                <a:r>
                  <a:rPr lang="en-TW" dirty="0">
                    <a:latin typeface="Times New Roman" panose="02020603050405020304" pitchFamily="18" charset="0"/>
                  </a:rPr>
                  <a:t>個節點。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B2B88E-8B8C-5898-5028-FBF3D2B01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7595" y="1340768"/>
                <a:ext cx="3095765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D:\Dropbox\Documents\課程\YoungTextBook\Images\Chapter41\A_Images\A_Figures_and_Photos\41_08_Figure.jpg">
            <a:extLst>
              <a:ext uri="{FF2B5EF4-FFF2-40B4-BE49-F238E27FC236}">
                <a16:creationId xmlns:a16="http://schemas.microsoft.com/office/drawing/2014/main" id="{9FC7C3DC-F341-FBEA-6568-134B3254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575"/>
            <a:ext cx="3402012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7439-46B7-10F6-B1E2-897EC9720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32796"/>
            <a:ext cx="4697893" cy="5927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/>
              <p:nvPr/>
            </p:nvSpPr>
            <p:spPr bwMode="auto">
              <a:xfrm>
                <a:off x="755576" y="168041"/>
                <a:ext cx="5328592" cy="561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以下是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代表各個方向的機率密度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𝑙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168041"/>
                <a:ext cx="5328592" cy="561564"/>
              </a:xfrm>
              <a:prstGeom prst="rect">
                <a:avLst/>
              </a:prstGeom>
              <a:blipFill>
                <a:blip r:embed="rId3"/>
                <a:stretch>
                  <a:fillRect l="-950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0E2334-DC29-BCBD-E7AF-26F808B41F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840"/>
          <a:stretch/>
        </p:blipFill>
        <p:spPr>
          <a:xfrm>
            <a:off x="5873641" y="731200"/>
            <a:ext cx="3157357" cy="5930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E4F7A-2B8B-15D4-7347-E00F663F9033}"/>
              </a:ext>
            </a:extLst>
          </p:cNvPr>
          <p:cNvSpPr txBox="1"/>
          <p:nvPr/>
        </p:nvSpPr>
        <p:spPr bwMode="auto">
          <a:xfrm>
            <a:off x="1691680" y="836712"/>
            <a:ext cx="6480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常數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3A32C-430C-712A-9BB3-145F0C5FDEAA}"/>
              </a:ext>
            </a:extLst>
          </p:cNvPr>
          <p:cNvSpPr txBox="1"/>
          <p:nvPr/>
        </p:nvSpPr>
        <p:spPr bwMode="auto">
          <a:xfrm>
            <a:off x="3095836" y="860053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水平面較大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8E500-F038-FC1A-C9D4-4F3FC5577E9E}"/>
              </a:ext>
            </a:extLst>
          </p:cNvPr>
          <p:cNvSpPr txBox="1"/>
          <p:nvPr/>
        </p:nvSpPr>
        <p:spPr bwMode="auto">
          <a:xfrm>
            <a:off x="4715387" y="836712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垂直面較大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71455-8B89-ECEE-DCAE-81337E0FB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7" t="10164" r="66054" b="82551"/>
          <a:stretch/>
        </p:blipFill>
        <p:spPr>
          <a:xfrm>
            <a:off x="1941129" y="1706150"/>
            <a:ext cx="828093" cy="33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328907-CBDE-4F35-EB46-6EF019231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8" t="17448" r="45948" b="74053"/>
          <a:stretch/>
        </p:blipFill>
        <p:spPr>
          <a:xfrm>
            <a:off x="3270699" y="1899367"/>
            <a:ext cx="1157286" cy="337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C4492-4FDF-3F1E-B691-768B3CD3C6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" t="25947" r="53990" b="65555"/>
          <a:stretch/>
        </p:blipFill>
        <p:spPr>
          <a:xfrm>
            <a:off x="4800696" y="1899367"/>
            <a:ext cx="967298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801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48F4D0-3016-700C-AA50-0A1238E97950}"/>
              </a:ext>
            </a:extLst>
          </p:cNvPr>
          <p:cNvSpPr/>
          <p:nvPr/>
        </p:nvSpPr>
        <p:spPr>
          <a:xfrm>
            <a:off x="555287" y="2930405"/>
            <a:ext cx="4578579" cy="345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3" name="Picture 2" descr="C:\Users\Chia-Hung Chang\Downloads\Data\Knight\Media\Chapter42\Images\42_05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/>
          <a:stretch>
            <a:fillRect/>
          </a:stretch>
        </p:blipFill>
        <p:spPr bwMode="auto">
          <a:xfrm>
            <a:off x="5917122" y="4745518"/>
            <a:ext cx="1895238" cy="200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3" descr="C:\Users\Chia-Hung Chang\Downloads\Data\Knight\Media\Chapter42\Images\42_08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1" b="33736"/>
          <a:stretch>
            <a:fillRect/>
          </a:stretch>
        </p:blipFill>
        <p:spPr bwMode="auto">
          <a:xfrm>
            <a:off x="565382" y="3427051"/>
            <a:ext cx="4540937" cy="179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文字方塊 5"/>
              <p:cNvSpPr txBox="1">
                <a:spLocks noChangeArrowheads="1"/>
              </p:cNvSpPr>
              <p:nvPr/>
            </p:nvSpPr>
            <p:spPr bwMode="auto">
              <a:xfrm>
                <a:off x="2144858" y="1040354"/>
                <a:ext cx="5144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charset="0"/>
                    <a:cs typeface="Times New Roman" charset="0"/>
                  </a:rPr>
                  <a:t>波函數與角度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zh-TW" altLang="en-US" i="1">
                        <a:latin typeface="Cambria Math" panose="02040503050406030204" pitchFamily="18" charset="0"/>
                        <a:cs typeface="Times New Roman" charset="0"/>
                      </a:rPr>
                      <m:t>𝜙</m:t>
                    </m:r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有關！但絕對值平方與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  <a:cs typeface="Times New Roman" charset="0"/>
                      </a:rPr>
                      <m:t>𝜙</m:t>
                    </m:r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1434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4858" y="1040354"/>
                <a:ext cx="5144840" cy="369332"/>
              </a:xfrm>
              <a:prstGeom prst="rect">
                <a:avLst/>
              </a:prstGeom>
              <a:blipFill>
                <a:blip r:embed="rId4"/>
                <a:stretch>
                  <a:fillRect l="-983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246712-3FDF-3E36-E5DD-0273AC565E01}"/>
                  </a:ext>
                </a:extLst>
              </p:cNvPr>
              <p:cNvSpPr txBox="1"/>
              <p:nvPr/>
            </p:nvSpPr>
            <p:spPr>
              <a:xfrm>
                <a:off x="3874845" y="558766"/>
                <a:ext cx="263683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=2,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=0,±1</m:t>
                      </m:r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246712-3FDF-3E36-E5DD-0273AC565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845" y="558766"/>
                <a:ext cx="2636838" cy="369332"/>
              </a:xfrm>
              <a:prstGeom prst="rect">
                <a:avLst/>
              </a:prstGeom>
              <a:blipFill>
                <a:blip r:embed="rId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6">
                <a:extLst>
                  <a:ext uri="{FF2B5EF4-FFF2-40B4-BE49-F238E27FC236}">
                    <a16:creationId xmlns:a16="http://schemas.microsoft.com/office/drawing/2014/main" id="{27839A16-9BCA-5A64-AEBF-CC206BCACF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70182" y="558766"/>
                <a:ext cx="1499010" cy="379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charset="0"/>
                    <a:cs typeface="Times New Roman" charset="0"/>
                  </a:rPr>
                  <a:t>激發態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2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6">
                <a:extLst>
                  <a:ext uri="{FF2B5EF4-FFF2-40B4-BE49-F238E27FC236}">
                    <a16:creationId xmlns:a16="http://schemas.microsoft.com/office/drawing/2014/main" id="{27839A16-9BCA-5A64-AEBF-CC206BCAC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0182" y="558766"/>
                <a:ext cx="1499010" cy="379446"/>
              </a:xfrm>
              <a:prstGeom prst="rect">
                <a:avLst/>
              </a:prstGeom>
              <a:blipFill>
                <a:blip r:embed="rId6"/>
                <a:stretch>
                  <a:fillRect l="-336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5" descr="F39_23">
            <a:extLst>
              <a:ext uri="{FF2B5EF4-FFF2-40B4-BE49-F238E27FC236}">
                <a16:creationId xmlns:a16="http://schemas.microsoft.com/office/drawing/2014/main" id="{CAC3A3AC-B90C-69E9-B756-FFB5398B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6"/>
          <a:stretch>
            <a:fillRect/>
          </a:stretch>
        </p:blipFill>
        <p:spPr bwMode="auto">
          <a:xfrm>
            <a:off x="5917122" y="2060848"/>
            <a:ext cx="2745152" cy="209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F8F75D-30CF-A6BD-E977-782F24D4B1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266" b="77864"/>
          <a:stretch/>
        </p:blipFill>
        <p:spPr>
          <a:xfrm>
            <a:off x="555287" y="1629483"/>
            <a:ext cx="4578579" cy="1308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919B79-4E33-7873-5573-9A39FDC0EB2D}"/>
              </a:ext>
            </a:extLst>
          </p:cNvPr>
          <p:cNvSpPr txBox="1"/>
          <p:nvPr/>
        </p:nvSpPr>
        <p:spPr bwMode="auto">
          <a:xfrm>
            <a:off x="1491391" y="1729730"/>
            <a:ext cx="6480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常數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FA477-57D6-469D-0622-8A7E157453B6}"/>
              </a:ext>
            </a:extLst>
          </p:cNvPr>
          <p:cNvSpPr txBox="1"/>
          <p:nvPr/>
        </p:nvSpPr>
        <p:spPr bwMode="auto">
          <a:xfrm>
            <a:off x="2895547" y="1753071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水平面較大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2563F-C72A-5B4E-5318-814EC2FC60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87" t="10164" r="66054" b="82551"/>
          <a:stretch/>
        </p:blipFill>
        <p:spPr>
          <a:xfrm>
            <a:off x="1740840" y="2599168"/>
            <a:ext cx="828093" cy="331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4C972D-35F1-0C13-B3CA-C12A635421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98" t="17448" r="45948" b="74053"/>
          <a:stretch/>
        </p:blipFill>
        <p:spPr>
          <a:xfrm>
            <a:off x="2738666" y="2937967"/>
            <a:ext cx="1157286" cy="337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2EFFE4-9580-0907-6A12-9E5E9802AD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7" t="25947" r="53990" b="65555"/>
          <a:stretch/>
        </p:blipFill>
        <p:spPr>
          <a:xfrm>
            <a:off x="4166568" y="2935394"/>
            <a:ext cx="967298" cy="307777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BD5BBE02-A4B5-15CE-6D3F-A22A98C43864}"/>
              </a:ext>
            </a:extLst>
          </p:cNvPr>
          <p:cNvSpPr/>
          <p:nvPr/>
        </p:nvSpPr>
        <p:spPr>
          <a:xfrm rot="1611236">
            <a:off x="5330909" y="2857219"/>
            <a:ext cx="502794" cy="28791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3FF7410-79C0-ADD5-1CAA-723F19D80034}"/>
              </a:ext>
            </a:extLst>
          </p:cNvPr>
          <p:cNvSpPr/>
          <p:nvPr/>
        </p:nvSpPr>
        <p:spPr>
          <a:xfrm rot="19667803">
            <a:off x="5329018" y="3722762"/>
            <a:ext cx="502794" cy="28791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D4F052-EDBC-6C95-11D4-6AC263B2E905}"/>
              </a:ext>
            </a:extLst>
          </p:cNvPr>
          <p:cNvSpPr txBox="1"/>
          <p:nvPr/>
        </p:nvSpPr>
        <p:spPr bwMode="auto">
          <a:xfrm>
            <a:off x="5917122" y="1556792"/>
            <a:ext cx="1679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點密度圖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9D37B0-30D0-A823-F836-FC5BBC1196B9}"/>
              </a:ext>
            </a:extLst>
          </p:cNvPr>
          <p:cNvSpPr/>
          <p:nvPr/>
        </p:nvSpPr>
        <p:spPr>
          <a:xfrm>
            <a:off x="1619672" y="3861048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FD75BC-11CC-EA7A-CFB3-897A65744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36712"/>
            <a:ext cx="7460737" cy="4923482"/>
          </a:xfrm>
          <a:prstGeom prst="rect">
            <a:avLst/>
          </a:prstGeom>
        </p:spPr>
      </p:pic>
      <p:pic>
        <p:nvPicPr>
          <p:cNvPr id="3" name="Picture 5" descr="F39_21">
            <a:extLst>
              <a:ext uri="{FF2B5EF4-FFF2-40B4-BE49-F238E27FC236}">
                <a16:creationId xmlns:a16="http://schemas.microsoft.com/office/drawing/2014/main" id="{27F75B6E-6D07-272E-B9E4-751C754A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>
            <a:fillRect/>
          </a:stretch>
        </p:blipFill>
        <p:spPr bwMode="auto">
          <a:xfrm>
            <a:off x="7020272" y="1196752"/>
            <a:ext cx="1263154" cy="13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0007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Dropbox\Documents\課程\YoungTextBook\Images\Chapter41\A_Images\A_Figures_and_Photos\41_10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8478838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93A06D-7134-7B4E-53EC-095595649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20688"/>
            <a:ext cx="7195771" cy="5927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9CBCE3-8DFE-66C1-2396-F1F852ECBF5D}"/>
              </a:ext>
            </a:extLst>
          </p:cNvPr>
          <p:cNvSpPr/>
          <p:nvPr/>
        </p:nvSpPr>
        <p:spPr>
          <a:xfrm>
            <a:off x="1187624" y="1988840"/>
            <a:ext cx="1656184" cy="3816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:\Users\Chia-Hung Chang\Downloads\Data\Knight\Media\Chapter42\Images\42_05Figure-F.jpg">
            <a:extLst>
              <a:ext uri="{FF2B5EF4-FFF2-40B4-BE49-F238E27FC236}">
                <a16:creationId xmlns:a16="http://schemas.microsoft.com/office/drawing/2014/main" id="{B084D033-829B-593E-1C62-AF301C74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/>
          <a:stretch>
            <a:fillRect/>
          </a:stretch>
        </p:blipFill>
        <p:spPr bwMode="auto">
          <a:xfrm>
            <a:off x="6709210" y="4293096"/>
            <a:ext cx="142873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EA08C2-F289-C92D-4247-278EEA330F4F}"/>
              </a:ext>
            </a:extLst>
          </p:cNvPr>
          <p:cNvSpPr txBox="1"/>
          <p:nvPr/>
        </p:nvSpPr>
        <p:spPr bwMode="auto">
          <a:xfrm>
            <a:off x="988697" y="125146"/>
            <a:ext cx="5762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有時候會以陰影區域來標定一定大小以上的機率密度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797092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7439-46B7-10F6-B1E2-897EC9720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32796"/>
            <a:ext cx="4697893" cy="5927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/>
              <p:nvPr/>
            </p:nvSpPr>
            <p:spPr bwMode="auto">
              <a:xfrm>
                <a:off x="4139952" y="4941168"/>
                <a:ext cx="50040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𝑙𝑙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水平面最大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，而且越來越扁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D7CDA-7F93-EA65-2D38-4FE0D7852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4941168"/>
                <a:ext cx="5004048" cy="369332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B6E4F7A-2B8B-15D4-7347-E00F663F9033}"/>
              </a:ext>
            </a:extLst>
          </p:cNvPr>
          <p:cNvSpPr txBox="1"/>
          <p:nvPr/>
        </p:nvSpPr>
        <p:spPr bwMode="auto">
          <a:xfrm>
            <a:off x="1691680" y="836712"/>
            <a:ext cx="6480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常數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3A32C-430C-712A-9BB3-145F0C5FDEAA}"/>
              </a:ext>
            </a:extLst>
          </p:cNvPr>
          <p:cNvSpPr txBox="1"/>
          <p:nvPr/>
        </p:nvSpPr>
        <p:spPr bwMode="auto">
          <a:xfrm>
            <a:off x="3095836" y="860053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水平面較大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8E500-F038-FC1A-C9D4-4F3FC5577E9E}"/>
              </a:ext>
            </a:extLst>
          </p:cNvPr>
          <p:cNvSpPr txBox="1"/>
          <p:nvPr/>
        </p:nvSpPr>
        <p:spPr bwMode="auto">
          <a:xfrm>
            <a:off x="4715387" y="836712"/>
            <a:ext cx="1476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垂直面較大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71455-8B89-ECEE-DCAE-81337E0FB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7" t="10164" r="66054" b="82551"/>
          <a:stretch/>
        </p:blipFill>
        <p:spPr>
          <a:xfrm>
            <a:off x="1941129" y="1706150"/>
            <a:ext cx="828093" cy="33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328907-CBDE-4F35-EB46-6EF019231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8" t="17448" r="45948" b="74053"/>
          <a:stretch/>
        </p:blipFill>
        <p:spPr>
          <a:xfrm>
            <a:off x="3270699" y="1899367"/>
            <a:ext cx="1157286" cy="337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C4492-4FDF-3F1E-B691-768B3CD3C6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" t="25947" r="53990" b="65555"/>
          <a:stretch/>
        </p:blipFill>
        <p:spPr>
          <a:xfrm>
            <a:off x="4800696" y="1899367"/>
            <a:ext cx="967298" cy="30777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20CD17B-CAD8-2CC9-AC31-D9513ED594EA}"/>
              </a:ext>
            </a:extLst>
          </p:cNvPr>
          <p:cNvSpPr/>
          <p:nvPr/>
        </p:nvSpPr>
        <p:spPr>
          <a:xfrm>
            <a:off x="827584" y="2037387"/>
            <a:ext cx="1512168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559857-B5E0-56AE-2EEA-A965F27C6D91}"/>
              </a:ext>
            </a:extLst>
          </p:cNvPr>
          <p:cNvSpPr/>
          <p:nvPr/>
        </p:nvSpPr>
        <p:spPr>
          <a:xfrm>
            <a:off x="745921" y="3349861"/>
            <a:ext cx="1512168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31ADAF-7A93-FA10-B81B-54060813C22C}"/>
              </a:ext>
            </a:extLst>
          </p:cNvPr>
          <p:cNvSpPr/>
          <p:nvPr/>
        </p:nvSpPr>
        <p:spPr>
          <a:xfrm>
            <a:off x="2321750" y="4730756"/>
            <a:ext cx="1512168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2F81B1-7E4A-90D1-C2FD-49554CB6736B}"/>
              </a:ext>
            </a:extLst>
          </p:cNvPr>
          <p:cNvSpPr/>
          <p:nvPr/>
        </p:nvSpPr>
        <p:spPr>
          <a:xfrm>
            <a:off x="2483138" y="596198"/>
            <a:ext cx="1800829" cy="139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53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5" descr="F39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8"/>
          <a:stretch>
            <a:fillRect/>
          </a:stretch>
        </p:blipFill>
        <p:spPr bwMode="auto">
          <a:xfrm>
            <a:off x="827584" y="1567157"/>
            <a:ext cx="2957513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3C4E8F-8C43-17E9-CB76-05FAA7F909F7}"/>
                  </a:ext>
                </a:extLst>
              </p:cNvPr>
              <p:cNvSpPr txBox="1"/>
              <p:nvPr/>
            </p:nvSpPr>
            <p:spPr>
              <a:xfrm>
                <a:off x="1907704" y="858362"/>
                <a:ext cx="242887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=45,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=44, 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=44</m:t>
                      </m:r>
                    </m:oMath>
                  </m:oMathPara>
                </a14:m>
                <a:endParaRPr lang="en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3C4E8F-8C43-17E9-CB76-05FAA7F90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858362"/>
                <a:ext cx="24288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A9EB447-622C-CD3F-5CB6-53DEA2575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01" t="66894" r="29918" b="-192"/>
          <a:stretch/>
        </p:blipFill>
        <p:spPr>
          <a:xfrm>
            <a:off x="3910730" y="3919530"/>
            <a:ext cx="4022196" cy="2377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5CE8ED-0CB7-1172-103D-DB567A3B0DB2}"/>
                  </a:ext>
                </a:extLst>
              </p:cNvPr>
              <p:cNvSpPr txBox="1"/>
              <p:nvPr/>
            </p:nvSpPr>
            <p:spPr bwMode="auto">
              <a:xfrm>
                <a:off x="1979712" y="6307523"/>
                <a:ext cx="55446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當量子數很大時，機率密度會集中於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平面上。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5CE8ED-0CB7-1172-103D-DB567A3B0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9712" y="6307523"/>
                <a:ext cx="5544616" cy="369332"/>
              </a:xfrm>
              <a:prstGeom prst="rect">
                <a:avLst/>
              </a:prstGeom>
              <a:blipFill>
                <a:blip r:embed="rId5"/>
                <a:stretch>
                  <a:fillRect l="-11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4BD95CEC-210B-2775-81FF-87291E979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1446125"/>
            <a:ext cx="3916175" cy="23772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CD54CC-BB6D-47D6-6EDE-4998166CC05C}"/>
                  </a:ext>
                </a:extLst>
              </p:cNvPr>
              <p:cNvSpPr txBox="1"/>
              <p:nvPr/>
            </p:nvSpPr>
            <p:spPr bwMode="auto">
              <a:xfrm>
                <a:off x="1899297" y="364307"/>
                <a:ext cx="59766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如果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同時也是最大值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，機率密度會集中於一個圓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CD54CC-BB6D-47D6-6EDE-4998166CC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9297" y="364307"/>
                <a:ext cx="5976664" cy="369332"/>
              </a:xfrm>
              <a:prstGeom prst="rect">
                <a:avLst/>
              </a:prstGeom>
              <a:blipFill>
                <a:blip r:embed="rId7"/>
                <a:stretch>
                  <a:fillRect l="-84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12942</TotalTime>
  <Words>4836</Words>
  <Application>Microsoft Macintosh PowerPoint</Application>
  <PresentationFormat>On-screen Show (4:3)</PresentationFormat>
  <Paragraphs>673</Paragraphs>
  <Slides>99</Slides>
  <Notes>1</Notes>
  <HiddenSlides>9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5" baseType="lpstr"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592</cp:revision>
  <cp:lastPrinted>2026-05-19T13:07:12Z</cp:lastPrinted>
  <dcterms:created xsi:type="dcterms:W3CDTF">2008-03-17T12:32:20Z</dcterms:created>
  <dcterms:modified xsi:type="dcterms:W3CDTF">2026-05-19T13:09:28Z</dcterms:modified>
</cp:coreProperties>
</file>