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4"/>
  </p:notesMasterIdLst>
  <p:handoutMasterIdLst>
    <p:handoutMasterId r:id="rId95"/>
  </p:handoutMasterIdLst>
  <p:sldIdLst>
    <p:sldId id="1614" r:id="rId2"/>
    <p:sldId id="2174" r:id="rId3"/>
    <p:sldId id="292" r:id="rId4"/>
    <p:sldId id="2199" r:id="rId5"/>
    <p:sldId id="384" r:id="rId6"/>
    <p:sldId id="2175" r:id="rId7"/>
    <p:sldId id="2142" r:id="rId8"/>
    <p:sldId id="373" r:id="rId9"/>
    <p:sldId id="2143" r:id="rId10"/>
    <p:sldId id="2146" r:id="rId11"/>
    <p:sldId id="2183" r:id="rId12"/>
    <p:sldId id="2179" r:id="rId13"/>
    <p:sldId id="2180" r:id="rId14"/>
    <p:sldId id="2181" r:id="rId15"/>
    <p:sldId id="2145" r:id="rId16"/>
    <p:sldId id="383" r:id="rId17"/>
    <p:sldId id="449" r:id="rId18"/>
    <p:sldId id="2150" r:id="rId19"/>
    <p:sldId id="2151" r:id="rId20"/>
    <p:sldId id="2152" r:id="rId21"/>
    <p:sldId id="1609" r:id="rId22"/>
    <p:sldId id="2154" r:id="rId23"/>
    <p:sldId id="1078" r:id="rId24"/>
    <p:sldId id="1572" r:id="rId25"/>
    <p:sldId id="1546" r:id="rId26"/>
    <p:sldId id="1079" r:id="rId27"/>
    <p:sldId id="1075" r:id="rId28"/>
    <p:sldId id="2197" r:id="rId29"/>
    <p:sldId id="2198" r:id="rId30"/>
    <p:sldId id="461" r:id="rId31"/>
    <p:sldId id="1091" r:id="rId32"/>
    <p:sldId id="1555" r:id="rId33"/>
    <p:sldId id="2167" r:id="rId34"/>
    <p:sldId id="1610" r:id="rId35"/>
    <p:sldId id="2194" r:id="rId36"/>
    <p:sldId id="1619" r:id="rId37"/>
    <p:sldId id="1543" r:id="rId38"/>
    <p:sldId id="1577" r:id="rId39"/>
    <p:sldId id="1558" r:id="rId40"/>
    <p:sldId id="2168" r:id="rId41"/>
    <p:sldId id="2191" r:id="rId42"/>
    <p:sldId id="2196" r:id="rId43"/>
    <p:sldId id="2157" r:id="rId44"/>
    <p:sldId id="2184" r:id="rId45"/>
    <p:sldId id="2185" r:id="rId46"/>
    <p:sldId id="579" r:id="rId47"/>
    <p:sldId id="969" r:id="rId48"/>
    <p:sldId id="2158" r:id="rId49"/>
    <p:sldId id="2161" r:id="rId50"/>
    <p:sldId id="2160" r:id="rId51"/>
    <p:sldId id="2159" r:id="rId52"/>
    <p:sldId id="1556" r:id="rId53"/>
    <p:sldId id="2162" r:id="rId54"/>
    <p:sldId id="2163" r:id="rId55"/>
    <p:sldId id="1592" r:id="rId56"/>
    <p:sldId id="1591" r:id="rId57"/>
    <p:sldId id="1607" r:id="rId58"/>
    <p:sldId id="1583" r:id="rId59"/>
    <p:sldId id="1549" r:id="rId60"/>
    <p:sldId id="1084" r:id="rId61"/>
    <p:sldId id="2187" r:id="rId62"/>
    <p:sldId id="877" r:id="rId63"/>
    <p:sldId id="431" r:id="rId64"/>
    <p:sldId id="756" r:id="rId65"/>
    <p:sldId id="768" r:id="rId66"/>
    <p:sldId id="1588" r:id="rId67"/>
    <p:sldId id="880" r:id="rId68"/>
    <p:sldId id="1586" r:id="rId69"/>
    <p:sldId id="1587" r:id="rId70"/>
    <p:sldId id="1086" r:id="rId71"/>
    <p:sldId id="771" r:id="rId72"/>
    <p:sldId id="1560" r:id="rId73"/>
    <p:sldId id="1618" r:id="rId74"/>
    <p:sldId id="2188" r:id="rId75"/>
    <p:sldId id="2189" r:id="rId76"/>
    <p:sldId id="1567" r:id="rId77"/>
    <p:sldId id="1581" r:id="rId78"/>
    <p:sldId id="1598" r:id="rId79"/>
    <p:sldId id="1088" r:id="rId80"/>
    <p:sldId id="2190" r:id="rId81"/>
    <p:sldId id="1089" r:id="rId82"/>
    <p:sldId id="1775" r:id="rId83"/>
    <p:sldId id="1777" r:id="rId84"/>
    <p:sldId id="1771" r:id="rId85"/>
    <p:sldId id="2177" r:id="rId86"/>
    <p:sldId id="2178" r:id="rId87"/>
    <p:sldId id="909" r:id="rId88"/>
    <p:sldId id="1639" r:id="rId89"/>
    <p:sldId id="2193" r:id="rId90"/>
    <p:sldId id="1593" r:id="rId91"/>
    <p:sldId id="1773" r:id="rId92"/>
    <p:sldId id="2195" r:id="rId93"/>
  </p:sldIdLst>
  <p:sldSz cx="9144000" cy="6858000" type="screen4x3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475" userDrawn="1">
          <p15:clr>
            <a:srgbClr val="A4A3A4"/>
          </p15:clr>
        </p15:guide>
        <p15:guide id="2" pos="392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CF8CA"/>
    <a:srgbClr val="CC3399"/>
    <a:srgbClr val="66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28"/>
    <p:restoredTop sz="96197" autoAdjust="0"/>
  </p:normalViewPr>
  <p:slideViewPr>
    <p:cSldViewPr>
      <p:cViewPr varScale="1">
        <p:scale>
          <a:sx n="119" d="100"/>
          <a:sy n="119" d="100"/>
        </p:scale>
        <p:origin x="208" y="368"/>
      </p:cViewPr>
      <p:guideLst>
        <p:guide orient="horz" pos="3475"/>
        <p:guide pos="3923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handoutMaster" Target="handoutMasters/handoutMaster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notesMaster" Target="notesMasters/notesMaster1.xml"/><Relationship Id="rId9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fld id="{2F0E8003-1474-4B8E-940D-84CB7D9A8EA3}" type="datetimeFigureOut">
              <a:rPr lang="zh-TW" altLang="en-US"/>
              <a:pPr>
                <a:defRPr/>
              </a:pPr>
              <a:t>2026/5/19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fld id="{8799E8D5-88C0-4892-BDA7-B863EB08935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914264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fld id="{6B0C9555-E961-4F69-ACA4-79C5FA72A480}" type="datetimeFigureOut">
              <a:rPr lang="zh-TW" altLang="en-US"/>
              <a:pPr>
                <a:defRPr/>
              </a:pPr>
              <a:t>2026/5/19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fld id="{2D7E969D-132A-4D59-8EC3-AD32CABFE40F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486058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波包並不是定態，而是</a:t>
            </a:r>
            <a:r>
              <a:rPr lang="zh-TW" altLang="en-US">
                <a:solidFill>
                  <a:srgbClr val="FF0000"/>
                </a:solidFill>
              </a:rPr>
              <a:t>類似定態</a:t>
            </a:r>
            <a:r>
              <a:rPr lang="zh-TW" altLang="en-US"/>
              <a:t>的疊加</a:t>
            </a:r>
          </a:p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10240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541B7834-5C0A-43AC-B37D-3A3FE109D9A0}" type="slidenum">
              <a:rPr lang="zh-TW" altLang="en-US" smtClean="0"/>
              <a:pPr eaLnBrk="1" hangingPunct="1"/>
              <a:t>30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56492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FA44C2-06D8-43FF-A9AF-440150451A37}" type="datetimeFigureOut">
              <a:rPr lang="zh-TW" altLang="en-US"/>
              <a:pPr>
                <a:defRPr/>
              </a:pPr>
              <a:t>2026/5/19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D53DD8-5C54-42B9-A2D9-B349CC4D3FE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32925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070E7-AD48-4024-954A-7A0ECBB641BF}" type="datetimeFigureOut">
              <a:rPr lang="zh-TW" altLang="en-US"/>
              <a:pPr>
                <a:defRPr/>
              </a:pPr>
              <a:t>2026/5/19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C28289-0223-4D07-939A-CE42C3A4862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51949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8ED59D-86BC-49FD-B825-082C079FB64A}" type="datetimeFigureOut">
              <a:rPr lang="zh-TW" altLang="en-US"/>
              <a:pPr>
                <a:defRPr/>
              </a:pPr>
              <a:t>2026/5/19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5E6B9A-1CD7-41FE-9B0E-446E3ABAC7D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12193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3973E9-25B0-4E2E-BAAE-455E95DB67F0}" type="datetimeFigureOut">
              <a:rPr lang="zh-TW" altLang="en-US"/>
              <a:pPr>
                <a:defRPr/>
              </a:pPr>
              <a:t>2026/5/19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9817C8-31D5-4801-B1B3-1FAA39DF877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52999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0E8E49-37CB-46EF-BCAC-1DE3216CA0BA}" type="datetimeFigureOut">
              <a:rPr lang="zh-TW" altLang="en-US"/>
              <a:pPr>
                <a:defRPr/>
              </a:pPr>
              <a:t>2026/5/19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BD286A-F7CE-4EE9-A765-A1A1E196A5F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66060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923B38-7037-466F-BA37-D70B43316A1B}" type="datetimeFigureOut">
              <a:rPr lang="zh-TW" altLang="en-US"/>
              <a:pPr>
                <a:defRPr/>
              </a:pPr>
              <a:t>2026/5/19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6B93C2-0A05-4449-AC77-ED2FD2FD8B7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29558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C288EF-1A6C-4C60-BE16-DB4D13EFD62F}" type="datetimeFigureOut">
              <a:rPr lang="zh-TW" altLang="en-US"/>
              <a:pPr>
                <a:defRPr/>
              </a:pPr>
              <a:t>2026/5/19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F4AB37-46D5-4BE7-98B8-3D0D1B44491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54268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1FC559-E49E-430C-ABDB-882723C7652E}" type="datetimeFigureOut">
              <a:rPr lang="zh-TW" altLang="en-US"/>
              <a:pPr>
                <a:defRPr/>
              </a:pPr>
              <a:t>2026/5/19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3FE616-3A23-4736-9A25-AA16EC042EC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8171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74B77B-672B-4CED-BCF5-76CABB2838E2}" type="datetimeFigureOut">
              <a:rPr lang="zh-TW" altLang="en-US"/>
              <a:pPr>
                <a:defRPr/>
              </a:pPr>
              <a:t>2026/5/19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E938FE-B7F1-42AD-84A7-8EC19675893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147092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28D129-AD7D-4A40-8870-A15309344601}" type="datetimeFigureOut">
              <a:rPr lang="zh-TW" altLang="en-US"/>
              <a:pPr>
                <a:defRPr/>
              </a:pPr>
              <a:t>2026/5/19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A7C6B6-7C11-4490-898D-6B0026F096D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05805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79D379-BB0B-4744-9F53-F9DDD81DA4CA}" type="datetimeFigureOut">
              <a:rPr lang="zh-TW" altLang="en-US"/>
              <a:pPr>
                <a:defRPr/>
              </a:pPr>
              <a:t>2026/5/19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698C23-9545-49C0-8E05-4AEB2895C44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41105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56323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A993EFFD-7999-46F0-AAF6-7765E241E78C}" type="datetimeFigureOut">
              <a:rPr lang="zh-TW" altLang="en-US"/>
              <a:pPr>
                <a:defRPr/>
              </a:pPr>
              <a:t>2026/5/19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2F4AAA8D-E2ED-435B-928D-B0FC0F5210B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9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44.png"/><Relationship Id="rId4" Type="http://schemas.openxmlformats.org/officeDocument/2006/relationships/image" Target="NUL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35.tiff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43.png"/><Relationship Id="rId7" Type="http://schemas.openxmlformats.org/officeDocument/2006/relationships/image" Target="../media/image5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47.png"/><Relationship Id="rId10" Type="http://schemas.openxmlformats.org/officeDocument/2006/relationships/image" Target="../media/image60.png"/><Relationship Id="rId4" Type="http://schemas.openxmlformats.org/officeDocument/2006/relationships/image" Target="../media/image45.png"/><Relationship Id="rId9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0.png"/><Relationship Id="rId13" Type="http://schemas.openxmlformats.org/officeDocument/2006/relationships/image" Target="../media/image63.png"/><Relationship Id="rId3" Type="http://schemas.openxmlformats.org/officeDocument/2006/relationships/image" Target="../media/image540.png"/><Relationship Id="rId7" Type="http://schemas.openxmlformats.org/officeDocument/2006/relationships/image" Target="../media/image580.png"/><Relationship Id="rId12" Type="http://schemas.openxmlformats.org/officeDocument/2006/relationships/image" Target="../media/image620.png"/><Relationship Id="rId17" Type="http://schemas.openxmlformats.org/officeDocument/2006/relationships/image" Target="../media/image67.png"/><Relationship Id="rId2" Type="http://schemas.openxmlformats.org/officeDocument/2006/relationships/image" Target="../media/image532.png"/><Relationship Id="rId16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0.png"/><Relationship Id="rId11" Type="http://schemas.openxmlformats.org/officeDocument/2006/relationships/image" Target="../media/image62.png"/><Relationship Id="rId5" Type="http://schemas.openxmlformats.org/officeDocument/2006/relationships/image" Target="../media/image560.png"/><Relationship Id="rId15" Type="http://schemas.openxmlformats.org/officeDocument/2006/relationships/image" Target="../media/image65.png"/><Relationship Id="rId10" Type="http://schemas.openxmlformats.org/officeDocument/2006/relationships/image" Target="../media/image600.png"/><Relationship Id="rId4" Type="http://schemas.openxmlformats.org/officeDocument/2006/relationships/image" Target="../media/image550.png"/><Relationship Id="rId9" Type="http://schemas.openxmlformats.org/officeDocument/2006/relationships/image" Target="../media/image9.png"/><Relationship Id="rId1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3" Type="http://schemas.openxmlformats.org/officeDocument/2006/relationships/image" Target="../media/image450.png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1.png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5" Type="http://schemas.openxmlformats.org/officeDocument/2006/relationships/image" Target="../media/image69.png"/><Relationship Id="rId10" Type="http://schemas.openxmlformats.org/officeDocument/2006/relationships/image" Target="../media/image73.png"/><Relationship Id="rId4" Type="http://schemas.openxmlformats.org/officeDocument/2006/relationships/image" Target="../media/image62.png"/><Relationship Id="rId9" Type="http://schemas.openxmlformats.org/officeDocument/2006/relationships/image" Target="../media/image72.png"/><Relationship Id="rId14" Type="http://schemas.openxmlformats.org/officeDocument/2006/relationships/image" Target="../media/image63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451.png"/><Relationship Id="rId7" Type="http://schemas.openxmlformats.org/officeDocument/2006/relationships/image" Target="../media/image78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630.png"/><Relationship Id="rId10" Type="http://schemas.openxmlformats.org/officeDocument/2006/relationships/image" Target="../media/image81.png"/><Relationship Id="rId4" Type="http://schemas.openxmlformats.org/officeDocument/2006/relationships/image" Target="../media/image610.png"/><Relationship Id="rId9" Type="http://schemas.openxmlformats.org/officeDocument/2006/relationships/image" Target="../media/image8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1.png"/><Relationship Id="rId7" Type="http://schemas.openxmlformats.org/officeDocument/2006/relationships/image" Target="../media/image1530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10" Type="http://schemas.openxmlformats.org/officeDocument/2006/relationships/image" Target="../media/image97.png"/><Relationship Id="rId4" Type="http://schemas.openxmlformats.org/officeDocument/2006/relationships/image" Target="../media/image87.jpeg"/><Relationship Id="rId9" Type="http://schemas.openxmlformats.org/officeDocument/2006/relationships/image" Target="../media/image9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12" Type="http://schemas.openxmlformats.org/officeDocument/2006/relationships/image" Target="../media/image107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11" Type="http://schemas.openxmlformats.org/officeDocument/2006/relationships/image" Target="../media/image106.png"/><Relationship Id="rId5" Type="http://schemas.openxmlformats.org/officeDocument/2006/relationships/image" Target="../media/image101.png"/><Relationship Id="rId10" Type="http://schemas.openxmlformats.org/officeDocument/2006/relationships/image" Target="../media/image105.png"/><Relationship Id="rId4" Type="http://schemas.openxmlformats.org/officeDocument/2006/relationships/image" Target="../media/image100.png"/><Relationship Id="rId9" Type="http://schemas.openxmlformats.org/officeDocument/2006/relationships/image" Target="../media/image8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0.png"/><Relationship Id="rId2" Type="http://schemas.openxmlformats.org/officeDocument/2006/relationships/image" Target="../media/image340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91.png"/><Relationship Id="rId4" Type="http://schemas.openxmlformats.org/officeDocument/2006/relationships/image" Target="../media/image138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13" Type="http://schemas.openxmlformats.org/officeDocument/2006/relationships/image" Target="../media/image118.png"/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12" Type="http://schemas.openxmlformats.org/officeDocument/2006/relationships/image" Target="../media/image117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11" Type="http://schemas.openxmlformats.org/officeDocument/2006/relationships/image" Target="../media/image116.png"/><Relationship Id="rId5" Type="http://schemas.openxmlformats.org/officeDocument/2006/relationships/image" Target="../media/image111.png"/><Relationship Id="rId15" Type="http://schemas.openxmlformats.org/officeDocument/2006/relationships/image" Target="../media/image120.png"/><Relationship Id="rId10" Type="http://schemas.openxmlformats.org/officeDocument/2006/relationships/image" Target="../media/image115.png"/><Relationship Id="rId4" Type="http://schemas.openxmlformats.org/officeDocument/2006/relationships/image" Target="../media/image110.png"/><Relationship Id="rId9" Type="http://schemas.openxmlformats.org/officeDocument/2006/relationships/image" Target="../media/image114.png"/><Relationship Id="rId14" Type="http://schemas.openxmlformats.org/officeDocument/2006/relationships/image" Target="../media/image11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13" Type="http://schemas.openxmlformats.org/officeDocument/2006/relationships/image" Target="../media/image131.png"/><Relationship Id="rId18" Type="http://schemas.openxmlformats.org/officeDocument/2006/relationships/image" Target="../media/image135.png"/><Relationship Id="rId3" Type="http://schemas.openxmlformats.org/officeDocument/2006/relationships/image" Target="../media/image122.png"/><Relationship Id="rId7" Type="http://schemas.openxmlformats.org/officeDocument/2006/relationships/image" Target="../media/image125.png"/><Relationship Id="rId12" Type="http://schemas.openxmlformats.org/officeDocument/2006/relationships/image" Target="../media/image130.png"/><Relationship Id="rId17" Type="http://schemas.openxmlformats.org/officeDocument/2006/relationships/image" Target="../media/image134.png"/><Relationship Id="rId2" Type="http://schemas.openxmlformats.org/officeDocument/2006/relationships/image" Target="../media/image121.png"/><Relationship Id="rId16" Type="http://schemas.openxmlformats.org/officeDocument/2006/relationships/image" Target="../media/image133.png"/><Relationship Id="rId20" Type="http://schemas.openxmlformats.org/officeDocument/2006/relationships/image" Target="../media/image1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png"/><Relationship Id="rId11" Type="http://schemas.openxmlformats.org/officeDocument/2006/relationships/image" Target="../media/image129.png"/><Relationship Id="rId5" Type="http://schemas.openxmlformats.org/officeDocument/2006/relationships/image" Target="../media/image123.png"/><Relationship Id="rId15" Type="http://schemas.openxmlformats.org/officeDocument/2006/relationships/image" Target="../media/image132.png"/><Relationship Id="rId10" Type="http://schemas.openxmlformats.org/officeDocument/2006/relationships/image" Target="../media/image128.png"/><Relationship Id="rId19" Type="http://schemas.openxmlformats.org/officeDocument/2006/relationships/image" Target="../media/image136.png"/><Relationship Id="rId4" Type="http://schemas.openxmlformats.org/officeDocument/2006/relationships/image" Target="../media/image92.png"/><Relationship Id="rId9" Type="http://schemas.openxmlformats.org/officeDocument/2006/relationships/image" Target="../media/image127.png"/><Relationship Id="rId14" Type="http://schemas.openxmlformats.org/officeDocument/2006/relationships/image" Target="../media/image8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0.png"/><Relationship Id="rId3" Type="http://schemas.openxmlformats.org/officeDocument/2006/relationships/image" Target="../media/image221.png"/><Relationship Id="rId7" Type="http://schemas.openxmlformats.org/officeDocument/2006/relationships/image" Target="../media/image380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0.png"/><Relationship Id="rId5" Type="http://schemas.openxmlformats.org/officeDocument/2006/relationships/image" Target="../media/image331.png"/><Relationship Id="rId10" Type="http://schemas.openxmlformats.org/officeDocument/2006/relationships/image" Target="../media/image4310.png"/><Relationship Id="rId4" Type="http://schemas.openxmlformats.org/officeDocument/2006/relationships/image" Target="../media/image231.png"/><Relationship Id="rId9" Type="http://schemas.openxmlformats.org/officeDocument/2006/relationships/image" Target="../media/image4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gif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1.png"/><Relationship Id="rId3" Type="http://schemas.openxmlformats.org/officeDocument/2006/relationships/image" Target="../media/image1382.png"/><Relationship Id="rId7" Type="http://schemas.openxmlformats.org/officeDocument/2006/relationships/image" Target="../media/image910.png"/><Relationship Id="rId2" Type="http://schemas.openxmlformats.org/officeDocument/2006/relationships/image" Target="../media/image8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2.png"/><Relationship Id="rId5" Type="http://schemas.openxmlformats.org/officeDocument/2006/relationships/image" Target="../media/image890.png"/><Relationship Id="rId10" Type="http://schemas.openxmlformats.org/officeDocument/2006/relationships/image" Target="../media/image139.png"/><Relationship Id="rId9" Type="http://schemas.openxmlformats.org/officeDocument/2006/relationships/image" Target="../media/image93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0.png"/><Relationship Id="rId13" Type="http://schemas.openxmlformats.org/officeDocument/2006/relationships/image" Target="../media/image911.png"/><Relationship Id="rId3" Type="http://schemas.openxmlformats.org/officeDocument/2006/relationships/image" Target="../media/image790.png"/><Relationship Id="rId7" Type="http://schemas.openxmlformats.org/officeDocument/2006/relationships/image" Target="../media/image830.png"/><Relationship Id="rId12" Type="http://schemas.openxmlformats.org/officeDocument/2006/relationships/image" Target="../media/image880.png"/><Relationship Id="rId2" Type="http://schemas.openxmlformats.org/officeDocument/2006/relationships/image" Target="../media/image7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jpeg"/><Relationship Id="rId11" Type="http://schemas.openxmlformats.org/officeDocument/2006/relationships/image" Target="../media/image870.png"/><Relationship Id="rId5" Type="http://schemas.openxmlformats.org/officeDocument/2006/relationships/image" Target="../media/image811.png"/><Relationship Id="rId10" Type="http://schemas.openxmlformats.org/officeDocument/2006/relationships/image" Target="../media/image860.png"/><Relationship Id="rId4" Type="http://schemas.openxmlformats.org/officeDocument/2006/relationships/image" Target="../media/image800.png"/><Relationship Id="rId9" Type="http://schemas.openxmlformats.org/officeDocument/2006/relationships/image" Target="../media/image8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7" Type="http://schemas.openxmlformats.org/officeDocument/2006/relationships/image" Target="../media/image140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3" Type="http://schemas.openxmlformats.org/officeDocument/2006/relationships/image" Target="../media/image147.png"/><Relationship Id="rId7" Type="http://schemas.openxmlformats.org/officeDocument/2006/relationships/image" Target="../media/image151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0.png"/><Relationship Id="rId5" Type="http://schemas.openxmlformats.org/officeDocument/2006/relationships/image" Target="../media/image149.png"/><Relationship Id="rId4" Type="http://schemas.microsoft.com/office/2007/relationships/hdphoto" Target="../media/hdphoto1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4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2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6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0.png"/><Relationship Id="rId3" Type="http://schemas.openxmlformats.org/officeDocument/2006/relationships/image" Target="../media/image1130.png"/><Relationship Id="rId7" Type="http://schemas.openxmlformats.org/officeDocument/2006/relationships/image" Target="../media/image1170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0.png"/><Relationship Id="rId5" Type="http://schemas.openxmlformats.org/officeDocument/2006/relationships/image" Target="../media/image1151.png"/><Relationship Id="rId4" Type="http://schemas.openxmlformats.org/officeDocument/2006/relationships/image" Target="../media/image156.png"/><Relationship Id="rId9" Type="http://schemas.openxmlformats.org/officeDocument/2006/relationships/image" Target="../media/image119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70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8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png"/><Relationship Id="rId13" Type="http://schemas.openxmlformats.org/officeDocument/2006/relationships/image" Target="../media/image1140.png"/><Relationship Id="rId3" Type="http://schemas.openxmlformats.org/officeDocument/2006/relationships/image" Target="../media/image161.png"/><Relationship Id="rId7" Type="http://schemas.openxmlformats.org/officeDocument/2006/relationships/image" Target="../media/image164.png"/><Relationship Id="rId12" Type="http://schemas.openxmlformats.org/officeDocument/2006/relationships/image" Target="../media/image1133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3.png"/><Relationship Id="rId11" Type="http://schemas.openxmlformats.org/officeDocument/2006/relationships/image" Target="../media/image140.png"/><Relationship Id="rId5" Type="http://schemas.openxmlformats.org/officeDocument/2006/relationships/image" Target="../media/image162.png"/><Relationship Id="rId15" Type="http://schemas.openxmlformats.org/officeDocument/2006/relationships/image" Target="../media/image166.png"/><Relationship Id="rId10" Type="http://schemas.openxmlformats.org/officeDocument/2006/relationships/image" Target="../media/image1562.png"/><Relationship Id="rId4" Type="http://schemas.openxmlformats.org/officeDocument/2006/relationships/image" Target="../media/image159.png"/><Relationship Id="rId9" Type="http://schemas.openxmlformats.org/officeDocument/2006/relationships/image" Target="../media/image1632.png"/><Relationship Id="rId14" Type="http://schemas.openxmlformats.org/officeDocument/2006/relationships/image" Target="../media/image1150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png"/><Relationship Id="rId3" Type="http://schemas.openxmlformats.org/officeDocument/2006/relationships/image" Target="../media/image168.png"/><Relationship Id="rId7" Type="http://schemas.openxmlformats.org/officeDocument/2006/relationships/image" Target="../media/image172.png"/><Relationship Id="rId12" Type="http://schemas.openxmlformats.org/officeDocument/2006/relationships/image" Target="../media/image177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1.png"/><Relationship Id="rId11" Type="http://schemas.openxmlformats.org/officeDocument/2006/relationships/image" Target="../media/image176.png"/><Relationship Id="rId5" Type="http://schemas.openxmlformats.org/officeDocument/2006/relationships/image" Target="../media/image170.png"/><Relationship Id="rId10" Type="http://schemas.openxmlformats.org/officeDocument/2006/relationships/image" Target="../media/image175.png"/><Relationship Id="rId4" Type="http://schemas.openxmlformats.org/officeDocument/2006/relationships/image" Target="../media/image169.png"/><Relationship Id="rId9" Type="http://schemas.openxmlformats.org/officeDocument/2006/relationships/image" Target="../media/image174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0.png"/><Relationship Id="rId13" Type="http://schemas.openxmlformats.org/officeDocument/2006/relationships/image" Target="../media/image1800.png"/><Relationship Id="rId3" Type="http://schemas.openxmlformats.org/officeDocument/2006/relationships/image" Target="../media/image1712.png"/><Relationship Id="rId7" Type="http://schemas.openxmlformats.org/officeDocument/2006/relationships/image" Target="../media/image1750.png"/><Relationship Id="rId12" Type="http://schemas.openxmlformats.org/officeDocument/2006/relationships/image" Target="../media/image1790.png"/><Relationship Id="rId2" Type="http://schemas.openxmlformats.org/officeDocument/2006/relationships/image" Target="../media/image170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40.png"/><Relationship Id="rId11" Type="http://schemas.openxmlformats.org/officeDocument/2006/relationships/image" Target="../media/image180.png"/><Relationship Id="rId5" Type="http://schemas.openxmlformats.org/officeDocument/2006/relationships/image" Target="../media/image1731.png"/><Relationship Id="rId10" Type="http://schemas.openxmlformats.org/officeDocument/2006/relationships/image" Target="../media/image1780.png"/><Relationship Id="rId4" Type="http://schemas.openxmlformats.org/officeDocument/2006/relationships/image" Target="../media/image180.png"/><Relationship Id="rId9" Type="http://schemas.openxmlformats.org/officeDocument/2006/relationships/image" Target="../media/image178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1281.png"/><Relationship Id="rId3" Type="http://schemas.openxmlformats.org/officeDocument/2006/relationships/image" Target="../media/image961.png"/><Relationship Id="rId7" Type="http://schemas.openxmlformats.org/officeDocument/2006/relationships/image" Target="../media/image1000.png"/><Relationship Id="rId12" Type="http://schemas.openxmlformats.org/officeDocument/2006/relationships/image" Target="../media/image1041.png"/><Relationship Id="rId2" Type="http://schemas.openxmlformats.org/officeDocument/2006/relationships/image" Target="../media/image9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1.png"/><Relationship Id="rId11" Type="http://schemas.openxmlformats.org/officeDocument/2006/relationships/image" Target="../media/image1031.png"/><Relationship Id="rId5" Type="http://schemas.openxmlformats.org/officeDocument/2006/relationships/image" Target="../media/image981.png"/><Relationship Id="rId10" Type="http://schemas.openxmlformats.org/officeDocument/2006/relationships/image" Target="../media/image1022.png"/><Relationship Id="rId4" Type="http://schemas.openxmlformats.org/officeDocument/2006/relationships/image" Target="../media/image970.png"/><Relationship Id="rId9" Type="http://schemas.openxmlformats.org/officeDocument/2006/relationships/image" Target="../media/image101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1.png"/><Relationship Id="rId2" Type="http://schemas.openxmlformats.org/officeDocument/2006/relationships/image" Target="../media/image15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80.png"/><Relationship Id="rId5" Type="http://schemas.openxmlformats.org/officeDocument/2006/relationships/image" Target="../media/image1670.png"/><Relationship Id="rId4" Type="http://schemas.openxmlformats.org/officeDocument/2006/relationships/image" Target="../media/image159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tiff"/><Relationship Id="rId2" Type="http://schemas.openxmlformats.org/officeDocument/2006/relationships/image" Target="../media/image181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5.png"/><Relationship Id="rId4" Type="http://schemas.openxmlformats.org/officeDocument/2006/relationships/image" Target="../media/image224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png"/><Relationship Id="rId3" Type="http://schemas.openxmlformats.org/officeDocument/2006/relationships/image" Target="../media/image226.png"/><Relationship Id="rId7" Type="http://schemas.openxmlformats.org/officeDocument/2006/relationships/image" Target="../media/image183.png"/><Relationship Id="rId2" Type="http://schemas.openxmlformats.org/officeDocument/2006/relationships/image" Target="../media/image7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10.png"/><Relationship Id="rId5" Type="http://schemas.openxmlformats.org/officeDocument/2006/relationships/image" Target="../media/image2300.png"/><Relationship Id="rId4" Type="http://schemas.openxmlformats.org/officeDocument/2006/relationships/image" Target="../media/image227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png"/><Relationship Id="rId13" Type="http://schemas.openxmlformats.org/officeDocument/2006/relationships/image" Target="../media/image960.png"/><Relationship Id="rId3" Type="http://schemas.openxmlformats.org/officeDocument/2006/relationships/image" Target="../media/image883.png"/><Relationship Id="rId7" Type="http://schemas.openxmlformats.org/officeDocument/2006/relationships/image" Target="../media/image183.png"/><Relationship Id="rId12" Type="http://schemas.openxmlformats.org/officeDocument/2006/relationships/image" Target="../media/image951.png"/><Relationship Id="rId2" Type="http://schemas.openxmlformats.org/officeDocument/2006/relationships/image" Target="../media/image8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2.png"/><Relationship Id="rId11" Type="http://schemas.openxmlformats.org/officeDocument/2006/relationships/image" Target="../media/image943.png"/><Relationship Id="rId5" Type="http://schemas.openxmlformats.org/officeDocument/2006/relationships/image" Target="../media/image900.png"/><Relationship Id="rId10" Type="http://schemas.openxmlformats.org/officeDocument/2006/relationships/image" Target="../media/image933.png"/><Relationship Id="rId4" Type="http://schemas.openxmlformats.org/officeDocument/2006/relationships/image" Target="../media/image893.png"/><Relationship Id="rId9" Type="http://schemas.openxmlformats.org/officeDocument/2006/relationships/image" Target="../media/image92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e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6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hyperlink" Target="http://upload.wikimedia.org/wikipedia/en/5/50/Square_wave_frequency_spectrum_animation.gif" TargetMode="Externa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0.png"/><Relationship Id="rId3" Type="http://schemas.openxmlformats.org/officeDocument/2006/relationships/image" Target="../media/image184.png"/><Relationship Id="rId7" Type="http://schemas.openxmlformats.org/officeDocument/2006/relationships/image" Target="../media/image1230.png"/><Relationship Id="rId2" Type="http://schemas.openxmlformats.org/officeDocument/2006/relationships/image" Target="../media/image11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0.png"/><Relationship Id="rId5" Type="http://schemas.openxmlformats.org/officeDocument/2006/relationships/image" Target="../media/image1210.png"/><Relationship Id="rId4" Type="http://schemas.openxmlformats.org/officeDocument/2006/relationships/image" Target="../media/image1200.png"/><Relationship Id="rId9" Type="http://schemas.openxmlformats.org/officeDocument/2006/relationships/image" Target="../media/image1250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0.png"/><Relationship Id="rId3" Type="http://schemas.openxmlformats.org/officeDocument/2006/relationships/image" Target="../media/image1270.png"/><Relationship Id="rId7" Type="http://schemas.openxmlformats.org/officeDocument/2006/relationships/image" Target="../media/image1311.png"/><Relationship Id="rId12" Type="http://schemas.openxmlformats.org/officeDocument/2006/relationships/image" Target="../media/image1360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00.png"/><Relationship Id="rId11" Type="http://schemas.openxmlformats.org/officeDocument/2006/relationships/image" Target="../media/image189.png"/><Relationship Id="rId5" Type="http://schemas.openxmlformats.org/officeDocument/2006/relationships/image" Target="../media/image1291.png"/><Relationship Id="rId10" Type="http://schemas.openxmlformats.org/officeDocument/2006/relationships/image" Target="../media/image1341.png"/><Relationship Id="rId4" Type="http://schemas.openxmlformats.org/officeDocument/2006/relationships/image" Target="../media/image1280.png"/><Relationship Id="rId9" Type="http://schemas.openxmlformats.org/officeDocument/2006/relationships/image" Target="../media/image133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1.png"/><Relationship Id="rId2" Type="http://schemas.openxmlformats.org/officeDocument/2006/relationships/image" Target="../media/image13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10.png"/><Relationship Id="rId5" Type="http://schemas.openxmlformats.org/officeDocument/2006/relationships/image" Target="../media/image1400.png"/><Relationship Id="rId4" Type="http://schemas.openxmlformats.org/officeDocument/2006/relationships/image" Target="../media/image139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0.png"/><Relationship Id="rId3" Type="http://schemas.openxmlformats.org/officeDocument/2006/relationships/image" Target="../media/image1561.png"/><Relationship Id="rId7" Type="http://schemas.openxmlformats.org/officeDocument/2006/relationships/image" Target="../media/image1600.png"/><Relationship Id="rId2" Type="http://schemas.openxmlformats.org/officeDocument/2006/relationships/image" Target="../media/image15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90.png"/><Relationship Id="rId5" Type="http://schemas.openxmlformats.org/officeDocument/2006/relationships/image" Target="../media/image192.png"/><Relationship Id="rId10" Type="http://schemas.openxmlformats.org/officeDocument/2006/relationships/image" Target="../media/image1631.png"/><Relationship Id="rId4" Type="http://schemas.openxmlformats.org/officeDocument/2006/relationships/image" Target="../media/image1570.png"/><Relationship Id="rId9" Type="http://schemas.openxmlformats.org/officeDocument/2006/relationships/image" Target="../media/image162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6.png"/><Relationship Id="rId5" Type="http://schemas.openxmlformats.org/officeDocument/2006/relationships/image" Target="../media/image195.png"/><Relationship Id="rId4" Type="http://schemas.openxmlformats.org/officeDocument/2006/relationships/image" Target="../media/image192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52.png"/><Relationship Id="rId3" Type="http://schemas.openxmlformats.org/officeDocument/2006/relationships/image" Target="../media/image197.png"/><Relationship Id="rId7" Type="http://schemas.openxmlformats.org/officeDocument/2006/relationships/image" Target="../media/image1940.png"/><Relationship Id="rId2" Type="http://schemas.openxmlformats.org/officeDocument/2006/relationships/image" Target="../media/image18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80.png"/><Relationship Id="rId5" Type="http://schemas.openxmlformats.org/officeDocument/2006/relationships/image" Target="../media/image1870.png"/><Relationship Id="rId10" Type="http://schemas.openxmlformats.org/officeDocument/2006/relationships/image" Target="../media/image1973.png"/><Relationship Id="rId4" Type="http://schemas.openxmlformats.org/officeDocument/2006/relationships/image" Target="../media/image198.png"/><Relationship Id="rId9" Type="http://schemas.openxmlformats.org/officeDocument/2006/relationships/image" Target="../media/image196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0.png"/><Relationship Id="rId7" Type="http://schemas.openxmlformats.org/officeDocument/2006/relationships/image" Target="../media/image530.png"/><Relationship Id="rId2" Type="http://schemas.openxmlformats.org/officeDocument/2006/relationships/image" Target="../media/image10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2.png"/><Relationship Id="rId5" Type="http://schemas.openxmlformats.org/officeDocument/2006/relationships/image" Target="../media/image520.png"/><Relationship Id="rId4" Type="http://schemas.openxmlformats.org/officeDocument/2006/relationships/image" Target="../media/image1040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0.png"/><Relationship Id="rId3" Type="http://schemas.openxmlformats.org/officeDocument/2006/relationships/image" Target="../media/image1070.png"/><Relationship Id="rId7" Type="http://schemas.openxmlformats.org/officeDocument/2006/relationships/image" Target="../media/image1110.png"/><Relationship Id="rId2" Type="http://schemas.openxmlformats.org/officeDocument/2006/relationships/image" Target="../media/image10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0.png"/><Relationship Id="rId5" Type="http://schemas.openxmlformats.org/officeDocument/2006/relationships/image" Target="../media/image1090.png"/><Relationship Id="rId4" Type="http://schemas.openxmlformats.org/officeDocument/2006/relationships/image" Target="../media/image1080.png"/><Relationship Id="rId9" Type="http://schemas.openxmlformats.org/officeDocument/2006/relationships/image" Target="../media/image98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6.jpe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2.png"/><Relationship Id="rId3" Type="http://schemas.openxmlformats.org/officeDocument/2006/relationships/image" Target="../media/image1010.png"/><Relationship Id="rId7" Type="http://schemas.openxmlformats.org/officeDocument/2006/relationships/image" Target="../media/image1720.png"/><Relationship Id="rId2" Type="http://schemas.openxmlformats.org/officeDocument/2006/relationships/image" Target="../media/image9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2.png"/><Relationship Id="rId5" Type="http://schemas.openxmlformats.org/officeDocument/2006/relationships/image" Target="../media/image1710.png"/><Relationship Id="rId10" Type="http://schemas.openxmlformats.org/officeDocument/2006/relationships/image" Target="../media/image1730.png"/><Relationship Id="rId4" Type="http://schemas.openxmlformats.org/officeDocument/2006/relationships/image" Target="../media/image1131.png"/><Relationship Id="rId9" Type="http://schemas.openxmlformats.org/officeDocument/2006/relationships/image" Target="../media/image118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image" Target="../media/image198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1.png"/><Relationship Id="rId4" Type="http://schemas.openxmlformats.org/officeDocument/2006/relationships/image" Target="../media/image20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0.png"/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5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61.png"/><Relationship Id="rId13" Type="http://schemas.openxmlformats.org/officeDocument/2006/relationships/image" Target="../media/image2001.png"/><Relationship Id="rId3" Type="http://schemas.openxmlformats.org/officeDocument/2006/relationships/image" Target="../media/image1900.png"/><Relationship Id="rId7" Type="http://schemas.openxmlformats.org/officeDocument/2006/relationships/image" Target="../media/image1951.png"/><Relationship Id="rId12" Type="http://schemas.openxmlformats.org/officeDocument/2006/relationships/image" Target="../media/image1990.png"/><Relationship Id="rId2" Type="http://schemas.openxmlformats.org/officeDocument/2006/relationships/image" Target="../media/image18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jpeg"/><Relationship Id="rId11" Type="http://schemas.openxmlformats.org/officeDocument/2006/relationships/image" Target="../media/image1981.png"/><Relationship Id="rId5" Type="http://schemas.openxmlformats.org/officeDocument/2006/relationships/image" Target="../media/image1921.png"/><Relationship Id="rId10" Type="http://schemas.openxmlformats.org/officeDocument/2006/relationships/image" Target="../media/image1971.png"/><Relationship Id="rId4" Type="http://schemas.openxmlformats.org/officeDocument/2006/relationships/image" Target="../media/image1910.png"/><Relationship Id="rId9" Type="http://schemas.openxmlformats.org/officeDocument/2006/relationships/image" Target="../media/image87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jpeg"/><Relationship Id="rId7" Type="http://schemas.openxmlformats.org/officeDocument/2006/relationships/image" Target="../media/image1920.png"/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3.png"/><Relationship Id="rId5" Type="http://schemas.openxmlformats.org/officeDocument/2006/relationships/image" Target="../media/image202.png"/><Relationship Id="rId4" Type="http://schemas.openxmlformats.org/officeDocument/2006/relationships/image" Target="../media/image21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0.png"/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70.png"/><Relationship Id="rId4" Type="http://schemas.openxmlformats.org/officeDocument/2006/relationships/image" Target="../media/image196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1.png"/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8.png"/><Relationship Id="rId5" Type="http://schemas.openxmlformats.org/officeDocument/2006/relationships/image" Target="../media/image1980.png"/><Relationship Id="rId4" Type="http://schemas.openxmlformats.org/officeDocument/2006/relationships/image" Target="../media/image22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1.png"/><Relationship Id="rId7" Type="http://schemas.openxmlformats.org/officeDocument/2006/relationships/image" Target="../media/image950.png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00.png"/><Relationship Id="rId5" Type="http://schemas.openxmlformats.org/officeDocument/2006/relationships/image" Target="../media/image205.jpeg"/><Relationship Id="rId4" Type="http://schemas.openxmlformats.org/officeDocument/2006/relationships/image" Target="../media/image2010.png"/><Relationship Id="rId9" Type="http://schemas.openxmlformats.org/officeDocument/2006/relationships/image" Target="../media/image303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6.png"/><Relationship Id="rId3" Type="http://schemas.openxmlformats.org/officeDocument/2006/relationships/image" Target="../media/image232.png"/><Relationship Id="rId7" Type="http://schemas.openxmlformats.org/officeDocument/2006/relationships/image" Target="../media/image235.pn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4.png"/><Relationship Id="rId11" Type="http://schemas.openxmlformats.org/officeDocument/2006/relationships/image" Target="../media/image239.png"/><Relationship Id="rId5" Type="http://schemas.openxmlformats.org/officeDocument/2006/relationships/image" Target="../media/image233.png"/><Relationship Id="rId10" Type="http://schemas.openxmlformats.org/officeDocument/2006/relationships/image" Target="../media/image238.png"/><Relationship Id="rId4" Type="http://schemas.openxmlformats.org/officeDocument/2006/relationships/image" Target="../media/image87.jpeg"/><Relationship Id="rId9" Type="http://schemas.openxmlformats.org/officeDocument/2006/relationships/image" Target="../media/image237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1.png"/><Relationship Id="rId13" Type="http://schemas.openxmlformats.org/officeDocument/2006/relationships/image" Target="../media/image1580.png"/><Relationship Id="rId3" Type="http://schemas.openxmlformats.org/officeDocument/2006/relationships/image" Target="../media/image1480.png"/><Relationship Id="rId7" Type="http://schemas.openxmlformats.org/officeDocument/2006/relationships/image" Target="../media/image240.png"/><Relationship Id="rId12" Type="http://schemas.openxmlformats.org/officeDocument/2006/relationships/image" Target="../media/image2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10.png"/><Relationship Id="rId11" Type="http://schemas.openxmlformats.org/officeDocument/2006/relationships/image" Target="../media/image1560.png"/><Relationship Id="rId5" Type="http://schemas.openxmlformats.org/officeDocument/2006/relationships/image" Target="../media/image2020.png"/><Relationship Id="rId15" Type="http://schemas.openxmlformats.org/officeDocument/2006/relationships/image" Target="../media/image244.png"/><Relationship Id="rId4" Type="http://schemas.openxmlformats.org/officeDocument/2006/relationships/image" Target="../media/image1490.png"/><Relationship Id="rId9" Type="http://schemas.openxmlformats.org/officeDocument/2006/relationships/image" Target="../media/image1540.png"/><Relationship Id="rId14" Type="http://schemas.openxmlformats.org/officeDocument/2006/relationships/image" Target="../media/image205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5.png"/><Relationship Id="rId3" Type="http://schemas.openxmlformats.org/officeDocument/2006/relationships/image" Target="../media/image2400.png"/><Relationship Id="rId7" Type="http://schemas.openxmlformats.org/officeDocument/2006/relationships/image" Target="../media/image2440.png"/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30.png"/><Relationship Id="rId5" Type="http://schemas.openxmlformats.org/officeDocument/2006/relationships/image" Target="../media/image2420.png"/><Relationship Id="rId4" Type="http://schemas.openxmlformats.org/officeDocument/2006/relationships/image" Target="../media/image2410.png"/><Relationship Id="rId9" Type="http://schemas.openxmlformats.org/officeDocument/2006/relationships/image" Target="../media/image1650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7" Type="http://schemas.openxmlformats.org/officeDocument/2006/relationships/image" Target="../media/image212.pn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1.png"/><Relationship Id="rId5" Type="http://schemas.openxmlformats.org/officeDocument/2006/relationships/image" Target="../media/image210.png"/><Relationship Id="rId4" Type="http://schemas.openxmlformats.org/officeDocument/2006/relationships/image" Target="../media/image209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7" Type="http://schemas.openxmlformats.org/officeDocument/2006/relationships/image" Target="../media/image220.png"/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9.png"/><Relationship Id="rId5" Type="http://schemas.openxmlformats.org/officeDocument/2006/relationships/image" Target="../media/image217.png"/><Relationship Id="rId4" Type="http://schemas.openxmlformats.org/officeDocument/2006/relationships/image" Target="../media/image216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png"/><Relationship Id="rId7" Type="http://schemas.openxmlformats.org/officeDocument/2006/relationships/image" Target="../media/image248.png"/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7.png"/><Relationship Id="rId5" Type="http://schemas.openxmlformats.org/officeDocument/2006/relationships/image" Target="../media/image246.png"/><Relationship Id="rId4" Type="http://schemas.openxmlformats.org/officeDocument/2006/relationships/image" Target="../media/image243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5.png"/><Relationship Id="rId3" Type="http://schemas.openxmlformats.org/officeDocument/2006/relationships/image" Target="../media/image250.png"/><Relationship Id="rId7" Type="http://schemas.openxmlformats.org/officeDocument/2006/relationships/image" Target="../media/image254.png"/><Relationship Id="rId2" Type="http://schemas.openxmlformats.org/officeDocument/2006/relationships/image" Target="../media/image2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3.png"/><Relationship Id="rId5" Type="http://schemas.openxmlformats.org/officeDocument/2006/relationships/image" Target="../media/image252.png"/><Relationship Id="rId4" Type="http://schemas.openxmlformats.org/officeDocument/2006/relationships/image" Target="../media/image251.png"/><Relationship Id="rId9" Type="http://schemas.openxmlformats.org/officeDocument/2006/relationships/image" Target="../media/image256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jpeg"/><Relationship Id="rId2" Type="http://schemas.openxmlformats.org/officeDocument/2006/relationships/image" Target="../media/image16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8.jpeg"/><Relationship Id="rId4" Type="http://schemas.openxmlformats.org/officeDocument/2006/relationships/image" Target="../media/image257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7" Type="http://schemas.openxmlformats.org/officeDocument/2006/relationships/image" Target="../media/image262.png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1.png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../media/image265.png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4.png"/><Relationship Id="rId5" Type="http://schemas.openxmlformats.org/officeDocument/2006/relationships/image" Target="../media/image263.png"/><Relationship Id="rId4" Type="http://schemas.openxmlformats.org/officeDocument/2006/relationships/image" Target="NUL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8.png"/><Relationship Id="rId13" Type="http://schemas.openxmlformats.org/officeDocument/2006/relationships/image" Target="../media/image277.png"/><Relationship Id="rId3" Type="http://schemas.openxmlformats.org/officeDocument/2006/relationships/image" Target="../media/image267.png"/><Relationship Id="rId7" Type="http://schemas.openxmlformats.org/officeDocument/2006/relationships/image" Target="../media/image271.png"/><Relationship Id="rId12" Type="http://schemas.openxmlformats.org/officeDocument/2006/relationships/image" Target="../media/image273.png"/><Relationship Id="rId2" Type="http://schemas.openxmlformats.org/officeDocument/2006/relationships/image" Target="../media/image2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0.png"/><Relationship Id="rId11" Type="http://schemas.openxmlformats.org/officeDocument/2006/relationships/image" Target="../media/image275.png"/><Relationship Id="rId5" Type="http://schemas.openxmlformats.org/officeDocument/2006/relationships/image" Target="../media/image269.png"/><Relationship Id="rId15" Type="http://schemas.openxmlformats.org/officeDocument/2006/relationships/image" Target="../media/image279.png"/><Relationship Id="rId10" Type="http://schemas.openxmlformats.org/officeDocument/2006/relationships/image" Target="../media/image274.png"/><Relationship Id="rId4" Type="http://schemas.openxmlformats.org/officeDocument/2006/relationships/image" Target="../media/image259.jpeg"/><Relationship Id="rId9" Type="http://schemas.openxmlformats.org/officeDocument/2006/relationships/image" Target="../media/image272.png"/><Relationship Id="rId14" Type="http://schemas.openxmlformats.org/officeDocument/2006/relationships/image" Target="../media/image278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00.png"/><Relationship Id="rId13" Type="http://schemas.openxmlformats.org/officeDocument/2006/relationships/image" Target="../media/image2750.png"/><Relationship Id="rId3" Type="http://schemas.openxmlformats.org/officeDocument/2006/relationships/image" Target="../media/image2680.png"/><Relationship Id="rId7" Type="http://schemas.openxmlformats.org/officeDocument/2006/relationships/image" Target="../media/image2670.png"/><Relationship Id="rId12" Type="http://schemas.openxmlformats.org/officeDocument/2006/relationships/image" Target="../media/image2740.png"/><Relationship Id="rId2" Type="http://schemas.openxmlformats.org/officeDocument/2006/relationships/image" Target="../media/image2671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730.png"/><Relationship Id="rId10" Type="http://schemas.openxmlformats.org/officeDocument/2006/relationships/image" Target="../media/image2720.png"/><Relationship Id="rId4" Type="http://schemas.openxmlformats.org/officeDocument/2006/relationships/image" Target="../media/image2690.png"/><Relationship Id="rId9" Type="http://schemas.openxmlformats.org/officeDocument/2006/relationships/image" Target="../media/image27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0.png"/><Relationship Id="rId7" Type="http://schemas.openxmlformats.org/officeDocument/2006/relationships/image" Target="../media/image1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7" Type="http://schemas.openxmlformats.org/officeDocument/2006/relationships/image" Target="../media/image284.png"/><Relationship Id="rId2" Type="http://schemas.openxmlformats.org/officeDocument/2006/relationships/image" Target="../media/image2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3.png"/><Relationship Id="rId5" Type="http://schemas.openxmlformats.org/officeDocument/2006/relationships/image" Target="../media/image282.png"/><Relationship Id="rId4" Type="http://schemas.openxmlformats.org/officeDocument/2006/relationships/image" Target="../media/image281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6.png"/><Relationship Id="rId3" Type="http://schemas.openxmlformats.org/officeDocument/2006/relationships/image" Target="../media/image2830.png"/><Relationship Id="rId7" Type="http://schemas.openxmlformats.org/officeDocument/2006/relationships/image" Target="../media/image2850.png"/><Relationship Id="rId2" Type="http://schemas.openxmlformats.org/officeDocument/2006/relationships/image" Target="../media/image2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00.png"/><Relationship Id="rId5" Type="http://schemas.openxmlformats.org/officeDocument/2006/relationships/image" Target="../media/image2840.png"/><Relationship Id="rId10" Type="http://schemas.openxmlformats.org/officeDocument/2006/relationships/image" Target="../media/image259.jpeg"/><Relationship Id="rId4" Type="http://schemas.openxmlformats.org/officeDocument/2006/relationships/image" Target="../media/image841.png"/><Relationship Id="rId9" Type="http://schemas.openxmlformats.org/officeDocument/2006/relationships/image" Target="../media/image287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9.png"/><Relationship Id="rId2" Type="http://schemas.openxmlformats.org/officeDocument/2006/relationships/image" Target="../media/image288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2.png"/><Relationship Id="rId7" Type="http://schemas.openxmlformats.org/officeDocument/2006/relationships/image" Target="../media/image920.png"/><Relationship Id="rId2" Type="http://schemas.openxmlformats.org/officeDocument/2006/relationships/image" Target="../media/image8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10.png"/><Relationship Id="rId5" Type="http://schemas.openxmlformats.org/officeDocument/2006/relationships/image" Target="../media/image891.png"/><Relationship Id="rId4" Type="http://schemas.openxmlformats.org/officeDocument/2006/relationships/image" Target="../media/image881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5.png"/><Relationship Id="rId3" Type="http://schemas.openxmlformats.org/officeDocument/2006/relationships/image" Target="../media/image291.png"/><Relationship Id="rId7" Type="http://schemas.openxmlformats.org/officeDocument/2006/relationships/image" Target="../media/image294.png"/><Relationship Id="rId12" Type="http://schemas.openxmlformats.org/officeDocument/2006/relationships/image" Target="../media/image298.png"/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3.png"/><Relationship Id="rId11" Type="http://schemas.openxmlformats.org/officeDocument/2006/relationships/image" Target="../media/image297.png"/><Relationship Id="rId5" Type="http://schemas.openxmlformats.org/officeDocument/2006/relationships/image" Target="../media/image292.png"/><Relationship Id="rId10" Type="http://schemas.openxmlformats.org/officeDocument/2006/relationships/image" Target="../media/image296.png"/><Relationship Id="rId4" Type="http://schemas.openxmlformats.org/officeDocument/2006/relationships/image" Target="../media/image1182.png"/><Relationship Id="rId9" Type="http://schemas.openxmlformats.org/officeDocument/2006/relationships/image" Target="../media/image259.jpe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205.jpeg"/><Relationship Id="rId7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0.png"/><Relationship Id="rId7" Type="http://schemas.openxmlformats.org/officeDocument/2006/relationships/image" Target="../media/image1141.png"/><Relationship Id="rId2" Type="http://schemas.openxmlformats.org/officeDocument/2006/relationships/image" Target="../media/image24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2.png"/><Relationship Id="rId5" Type="http://schemas.openxmlformats.org/officeDocument/2006/relationships/image" Target="../media/image2510.png"/><Relationship Id="rId4" Type="http://schemas.openxmlformats.org/officeDocument/2006/relationships/image" Target="../media/image1121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9.png"/><Relationship Id="rId2" Type="http://schemas.openxmlformats.org/officeDocument/2006/relationships/image" Target="../media/image25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1.png"/><Relationship Id="rId4" Type="http://schemas.openxmlformats.org/officeDocument/2006/relationships/image" Target="../media/image300.pn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9.png"/><Relationship Id="rId3" Type="http://schemas.openxmlformats.org/officeDocument/2006/relationships/image" Target="../media/image304.png"/><Relationship Id="rId7" Type="http://schemas.openxmlformats.org/officeDocument/2006/relationships/image" Target="../media/image308.png"/><Relationship Id="rId2" Type="http://schemas.openxmlformats.org/officeDocument/2006/relationships/image" Target="../media/image30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7.png"/><Relationship Id="rId5" Type="http://schemas.openxmlformats.org/officeDocument/2006/relationships/image" Target="../media/image306.png"/><Relationship Id="rId4" Type="http://schemas.openxmlformats.org/officeDocument/2006/relationships/image" Target="../media/image30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1.wmf"/><Relationship Id="rId13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oleObject" Target="../embeddings/oleObject1.bin"/><Relationship Id="rId12" Type="http://schemas.openxmlformats.org/officeDocument/2006/relationships/image" Target="NULL"/><Relationship Id="rId2" Type="http://schemas.openxmlformats.org/officeDocument/2006/relationships/image" Target="../media/image290.jpeg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6.png"/><Relationship Id="rId3" Type="http://schemas.openxmlformats.org/officeDocument/2006/relationships/image" Target="../media/image312.png"/><Relationship Id="rId7" Type="http://schemas.openxmlformats.org/officeDocument/2006/relationships/image" Target="../media/image315.png"/><Relationship Id="rId2" Type="http://schemas.openxmlformats.org/officeDocument/2006/relationships/image" Target="../media/image3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4.png"/><Relationship Id="rId11" Type="http://schemas.openxmlformats.org/officeDocument/2006/relationships/image" Target="../media/image319.png"/><Relationship Id="rId5" Type="http://schemas.openxmlformats.org/officeDocument/2006/relationships/image" Target="../media/image1711.png"/><Relationship Id="rId10" Type="http://schemas.openxmlformats.org/officeDocument/2006/relationships/image" Target="../media/image318.png"/><Relationship Id="rId4" Type="http://schemas.openxmlformats.org/officeDocument/2006/relationships/image" Target="../media/image313.png"/><Relationship Id="rId9" Type="http://schemas.openxmlformats.org/officeDocument/2006/relationships/image" Target="../media/image317.png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60.png"/><Relationship Id="rId3" Type="http://schemas.openxmlformats.org/officeDocument/2006/relationships/image" Target="../media/image3120.png"/><Relationship Id="rId7" Type="http://schemas.openxmlformats.org/officeDocument/2006/relationships/image" Target="../media/image3150.png"/><Relationship Id="rId12" Type="http://schemas.openxmlformats.org/officeDocument/2006/relationships/image" Target="../media/image320.png"/><Relationship Id="rId2" Type="http://schemas.openxmlformats.org/officeDocument/2006/relationships/image" Target="../media/image220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40.png"/><Relationship Id="rId11" Type="http://schemas.openxmlformats.org/officeDocument/2006/relationships/image" Target="../media/image3190.png"/><Relationship Id="rId5" Type="http://schemas.openxmlformats.org/officeDocument/2006/relationships/image" Target="../media/image1271.png"/><Relationship Id="rId10" Type="http://schemas.openxmlformats.org/officeDocument/2006/relationships/image" Target="../media/image3180.png"/><Relationship Id="rId4" Type="http://schemas.openxmlformats.org/officeDocument/2006/relationships/image" Target="../media/image3130.png"/><Relationship Id="rId9" Type="http://schemas.openxmlformats.org/officeDocument/2006/relationships/image" Target="../media/image317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5E16791-D60C-4E10-6FB1-4E6007219346}"/>
              </a:ext>
            </a:extLst>
          </p:cNvPr>
          <p:cNvSpPr txBox="1"/>
          <p:nvPr/>
        </p:nvSpPr>
        <p:spPr bwMode="auto">
          <a:xfrm>
            <a:off x="2843808" y="3429000"/>
            <a:ext cx="25740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TW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Fourier Transform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ation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1FEF68-C275-A5E4-6615-62AC191C52E5}"/>
              </a:ext>
            </a:extLst>
          </p:cNvPr>
          <p:cNvSpPr txBox="1"/>
          <p:nvPr/>
        </p:nvSpPr>
        <p:spPr bwMode="auto">
          <a:xfrm>
            <a:off x="2051720" y="2348880"/>
            <a:ext cx="56886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Schrodinger Wave Equation in 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large infinite space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457D7B-F268-4BF5-E907-FA260C6BE750}"/>
              </a:ext>
            </a:extLst>
          </p:cNvPr>
          <p:cNvSpPr txBox="1"/>
          <p:nvPr/>
        </p:nvSpPr>
        <p:spPr bwMode="auto">
          <a:xfrm>
            <a:off x="2843808" y="2988231"/>
            <a:ext cx="48965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Free state and scattering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散射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29127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4E2D4B-44FA-25B6-08A1-7F31185F86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50BF44A-EC6E-60BF-2526-3F7F46F795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657" t="14805" b="37431"/>
          <a:stretch>
            <a:fillRect/>
          </a:stretch>
        </p:blipFill>
        <p:spPr>
          <a:xfrm>
            <a:off x="1327185" y="1300658"/>
            <a:ext cx="6348834" cy="13681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23">
                <a:extLst>
                  <a:ext uri="{FF2B5EF4-FFF2-40B4-BE49-F238E27FC236}">
                    <a16:creationId xmlns:a16="http://schemas.microsoft.com/office/drawing/2014/main" id="{5A15AFE7-DFEB-CEB3-53E9-ADBB4C36ACB5}"/>
                  </a:ext>
                </a:extLst>
              </p:cNvPr>
              <p:cNvSpPr txBox="1"/>
              <p:nvPr/>
            </p:nvSpPr>
            <p:spPr bwMode="auto">
              <a:xfrm>
                <a:off x="1355301" y="882726"/>
                <a:ext cx="1994585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1" name="文字方塊 23">
                <a:extLst>
                  <a:ext uri="{FF2B5EF4-FFF2-40B4-BE49-F238E27FC236}">
                    <a16:creationId xmlns:a16="http://schemas.microsoft.com/office/drawing/2014/main" id="{5A15AFE7-DFEB-CEB3-53E9-ADBB4C36AC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55301" y="882726"/>
                <a:ext cx="1994585" cy="369332"/>
              </a:xfrm>
              <a:prstGeom prst="rect">
                <a:avLst/>
              </a:prstGeom>
              <a:blipFill>
                <a:blip r:embed="rId3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23">
                <a:extLst>
                  <a:ext uri="{FF2B5EF4-FFF2-40B4-BE49-F238E27FC236}">
                    <a16:creationId xmlns:a16="http://schemas.microsoft.com/office/drawing/2014/main" id="{75650D3C-1A70-53B8-A02F-97E47E142F43}"/>
                  </a:ext>
                </a:extLst>
              </p:cNvPr>
              <p:cNvSpPr txBox="1"/>
              <p:nvPr/>
            </p:nvSpPr>
            <p:spPr bwMode="auto">
              <a:xfrm>
                <a:off x="3088928" y="2228811"/>
                <a:ext cx="505203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2" name="文字方塊 23">
                <a:extLst>
                  <a:ext uri="{FF2B5EF4-FFF2-40B4-BE49-F238E27FC236}">
                    <a16:creationId xmlns:a16="http://schemas.microsoft.com/office/drawing/2014/main" id="{75650D3C-1A70-53B8-A02F-97E47E142F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88928" y="2228811"/>
                <a:ext cx="505203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23">
                <a:extLst>
                  <a:ext uri="{FF2B5EF4-FFF2-40B4-BE49-F238E27FC236}">
                    <a16:creationId xmlns:a16="http://schemas.microsoft.com/office/drawing/2014/main" id="{5BE9A35C-927E-9D28-263C-CDF9859157F9}"/>
                  </a:ext>
                </a:extLst>
              </p:cNvPr>
              <p:cNvSpPr txBox="1"/>
              <p:nvPr/>
            </p:nvSpPr>
            <p:spPr bwMode="auto">
              <a:xfrm>
                <a:off x="4145146" y="2228811"/>
                <a:ext cx="505203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3" name="文字方塊 23">
                <a:extLst>
                  <a:ext uri="{FF2B5EF4-FFF2-40B4-BE49-F238E27FC236}">
                    <a16:creationId xmlns:a16="http://schemas.microsoft.com/office/drawing/2014/main" id="{5BE9A35C-927E-9D28-263C-CDF9859157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45146" y="2228811"/>
                <a:ext cx="505203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9BCA2384-A31D-60D0-03A5-2C6F1FF286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5967" t="24861" r="5295" b="37431"/>
          <a:stretch>
            <a:fillRect/>
          </a:stretch>
        </p:blipFill>
        <p:spPr>
          <a:xfrm>
            <a:off x="2927979" y="3349064"/>
            <a:ext cx="1410415" cy="1080120"/>
          </a:xfrm>
          <a:prstGeom prst="rect">
            <a:avLst/>
          </a:prstGeom>
        </p:spPr>
      </p:pic>
      <p:sp>
        <p:nvSpPr>
          <p:cNvPr id="17" name="Right Arrow 16">
            <a:extLst>
              <a:ext uri="{FF2B5EF4-FFF2-40B4-BE49-F238E27FC236}">
                <a16:creationId xmlns:a16="http://schemas.microsoft.com/office/drawing/2014/main" id="{D9B26D97-411C-5F7A-D93F-884536DC8866}"/>
              </a:ext>
            </a:extLst>
          </p:cNvPr>
          <p:cNvSpPr/>
          <p:nvPr/>
        </p:nvSpPr>
        <p:spPr>
          <a:xfrm>
            <a:off x="5530872" y="1956807"/>
            <a:ext cx="300814" cy="288032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ircular Arrow 18">
            <a:extLst>
              <a:ext uri="{FF2B5EF4-FFF2-40B4-BE49-F238E27FC236}">
                <a16:creationId xmlns:a16="http://schemas.microsoft.com/office/drawing/2014/main" id="{5ACFFF37-C488-44F1-AAFE-9EA7872891A4}"/>
              </a:ext>
            </a:extLst>
          </p:cNvPr>
          <p:cNvSpPr/>
          <p:nvPr/>
        </p:nvSpPr>
        <p:spPr>
          <a:xfrm rot="1949708">
            <a:off x="3006263" y="3107433"/>
            <a:ext cx="1587559" cy="1314798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0665302"/>
              <a:gd name="adj5" fmla="val 1250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BEABB2A-A05A-1659-D2B3-57775587914D}"/>
                  </a:ext>
                </a:extLst>
              </p:cNvPr>
              <p:cNvSpPr txBox="1"/>
              <p:nvPr/>
            </p:nvSpPr>
            <p:spPr bwMode="auto">
              <a:xfrm>
                <a:off x="1273521" y="4587461"/>
                <a:ext cx="484592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Function 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 and all its derivatives are periodic.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BEABB2A-A05A-1659-D2B3-5777558791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73521" y="4587461"/>
                <a:ext cx="4845928" cy="369332"/>
              </a:xfrm>
              <a:prstGeom prst="rect">
                <a:avLst/>
              </a:prstGeom>
              <a:blipFill>
                <a:blip r:embed="rId6"/>
                <a:stretch>
                  <a:fillRect l="-1047" t="-6667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DF00279C-3B71-2D0D-F1B4-F6CE03B678C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4076" t="24395" b="36266"/>
          <a:stretch>
            <a:fillRect/>
          </a:stretch>
        </p:blipFill>
        <p:spPr>
          <a:xfrm>
            <a:off x="2927979" y="5012418"/>
            <a:ext cx="2220085" cy="12819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49490FF-59D3-4E21-6355-8E99A3D8ACC2}"/>
                  </a:ext>
                </a:extLst>
              </p:cNvPr>
              <p:cNvSpPr txBox="1"/>
              <p:nvPr/>
            </p:nvSpPr>
            <p:spPr bwMode="auto">
              <a:xfrm>
                <a:off x="5329452" y="5328970"/>
                <a:ext cx="703654" cy="27699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𝐿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→∞</m:t>
                      </m:r>
                    </m:oMath>
                  </m:oMathPara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49490FF-59D3-4E21-6355-8E99A3D8AC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29452" y="5328970"/>
                <a:ext cx="703654" cy="276999"/>
              </a:xfrm>
              <a:prstGeom prst="rect">
                <a:avLst/>
              </a:prstGeom>
              <a:blipFill>
                <a:blip r:embed="rId7"/>
                <a:stretch>
                  <a:fillRect l="-7018" r="-3509" b="-869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615D9DF0-0A90-3B2F-6AF3-3B77B82F8778}"/>
              </a:ext>
            </a:extLst>
          </p:cNvPr>
          <p:cNvSpPr txBox="1"/>
          <p:nvPr/>
        </p:nvSpPr>
        <p:spPr bwMode="auto">
          <a:xfrm>
            <a:off x="1300995" y="6332815"/>
            <a:ext cx="46085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Free particle in a circle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圓周上的自由粒子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3EEC5A9-2EB1-9D91-485C-08D7FD6C7E5B}"/>
              </a:ext>
            </a:extLst>
          </p:cNvPr>
          <p:cNvSpPr txBox="1"/>
          <p:nvPr/>
        </p:nvSpPr>
        <p:spPr bwMode="auto">
          <a:xfrm>
            <a:off x="1204056" y="432180"/>
            <a:ext cx="67358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The simplest one is 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Periodic Boundary Condition.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E5F350E-FE30-557E-0DCC-C3BF5E3DA642}"/>
              </a:ext>
            </a:extLst>
          </p:cNvPr>
          <p:cNvSpPr/>
          <p:nvPr/>
        </p:nvSpPr>
        <p:spPr>
          <a:xfrm>
            <a:off x="2479313" y="2021635"/>
            <a:ext cx="216024" cy="20717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FF9FEB86-7D11-8F10-BB88-1F56F3578476}"/>
              </a:ext>
            </a:extLst>
          </p:cNvPr>
          <p:cNvSpPr/>
          <p:nvPr/>
        </p:nvSpPr>
        <p:spPr>
          <a:xfrm>
            <a:off x="3692030" y="2004876"/>
            <a:ext cx="216024" cy="20717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5E6D231-DC9C-936B-13E2-FFB78EF2F1A8}"/>
                  </a:ext>
                </a:extLst>
              </p:cNvPr>
              <p:cNvSpPr txBox="1"/>
              <p:nvPr/>
            </p:nvSpPr>
            <p:spPr bwMode="auto">
              <a:xfrm>
                <a:off x="3409201" y="878919"/>
                <a:ext cx="397243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identify all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+2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 with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5E6D231-DC9C-936B-13E2-FFB78EF2F1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09201" y="878919"/>
                <a:ext cx="3972432" cy="369332"/>
              </a:xfrm>
              <a:prstGeom prst="rect">
                <a:avLst/>
              </a:prstGeom>
              <a:blipFill>
                <a:blip r:embed="rId8"/>
                <a:stretch>
                  <a:fillRect l="-1274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BD8855D-AF4E-78CD-0A37-8406803E2961}"/>
                  </a:ext>
                </a:extLst>
              </p:cNvPr>
              <p:cNvSpPr txBox="1"/>
              <p:nvPr/>
            </p:nvSpPr>
            <p:spPr bwMode="auto">
              <a:xfrm>
                <a:off x="3449130" y="1634941"/>
                <a:ext cx="91784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TW" i="1" smtClean="0">
                        <a:latin typeface="Cambria Math" panose="02040503050406030204" pitchFamily="18" charset="0"/>
                      </a:rPr>
                      <m:t>+2</m:t>
                    </m:r>
                    <m:r>
                      <a:rPr lang="en-US" altLang="zh-TW" i="1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BD8855D-AF4E-78CD-0A37-8406803E29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49130" y="1634941"/>
                <a:ext cx="917848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0D2C03A1-D0C2-96BB-5FC0-4446A92F34F7}"/>
                  </a:ext>
                </a:extLst>
              </p:cNvPr>
              <p:cNvSpPr txBox="1"/>
              <p:nvPr/>
            </p:nvSpPr>
            <p:spPr bwMode="auto">
              <a:xfrm>
                <a:off x="2409832" y="1642928"/>
                <a:ext cx="28550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0D2C03A1-D0C2-96BB-5FC0-4446A92F34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09832" y="1642928"/>
                <a:ext cx="285505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字方塊 23">
                <a:extLst>
                  <a:ext uri="{FF2B5EF4-FFF2-40B4-BE49-F238E27FC236}">
                    <a16:creationId xmlns:a16="http://schemas.microsoft.com/office/drawing/2014/main" id="{0F7A0C9A-5FAC-8C05-125F-5957B58C7DC2}"/>
                  </a:ext>
                </a:extLst>
              </p:cNvPr>
              <p:cNvSpPr txBox="1"/>
              <p:nvPr/>
            </p:nvSpPr>
            <p:spPr bwMode="auto">
              <a:xfrm>
                <a:off x="5637247" y="4593067"/>
                <a:ext cx="2099741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′(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′(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0" name="文字方塊 23">
                <a:extLst>
                  <a:ext uri="{FF2B5EF4-FFF2-40B4-BE49-F238E27FC236}">
                    <a16:creationId xmlns:a16="http://schemas.microsoft.com/office/drawing/2014/main" id="{0F7A0C9A-5FAC-8C05-125F-5957B58C7D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37247" y="4593067"/>
                <a:ext cx="2099741" cy="369332"/>
              </a:xfrm>
              <a:prstGeom prst="rect">
                <a:avLst/>
              </a:prstGeom>
              <a:blipFill>
                <a:blip r:embed="rId11"/>
                <a:stretch>
                  <a:fillRect b="-2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AC7DD93D-E2FA-DAD6-0137-20D17344C19E}"/>
              </a:ext>
            </a:extLst>
          </p:cNvPr>
          <p:cNvSpPr txBox="1"/>
          <p:nvPr/>
        </p:nvSpPr>
        <p:spPr bwMode="auto">
          <a:xfrm>
            <a:off x="1300995" y="2760066"/>
            <a:ext cx="41764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The space is the same after 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displacement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30413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" grpId="0"/>
      <p:bldP spid="14" grpId="0" animBg="1"/>
      <p:bldP spid="20" grpId="0"/>
      <p:bldP spid="30" grpId="0" animBg="1"/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B27D651-3D02-1C29-6480-7F4490B2F42A}"/>
              </a:ext>
            </a:extLst>
          </p:cNvPr>
          <p:cNvSpPr/>
          <p:nvPr/>
        </p:nvSpPr>
        <p:spPr>
          <a:xfrm>
            <a:off x="1504950" y="62507"/>
            <a:ext cx="6134100" cy="13339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12C656D-E3B8-9064-8931-C7488C58F4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4950" y="1367486"/>
            <a:ext cx="6134100" cy="5435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FFBF39-1B7F-5CC5-1EEE-A3EC447AFE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0383" y="62507"/>
            <a:ext cx="4723234" cy="13339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DC4BFE-E207-51BF-BC5E-12D6E1AE2F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4532" y="3140967"/>
            <a:ext cx="3693095" cy="365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8049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3381D71-D9F4-BF3A-07A0-13D5678348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908720"/>
            <a:ext cx="6283198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3806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64779B-6097-2B6B-5A0B-BF8A0BBDD7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546" y="-4873"/>
            <a:ext cx="8488908" cy="656782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AF37CD6-9717-CF66-630A-2D13E1726874}"/>
              </a:ext>
            </a:extLst>
          </p:cNvPr>
          <p:cNvSpPr/>
          <p:nvPr/>
        </p:nvSpPr>
        <p:spPr>
          <a:xfrm>
            <a:off x="395536" y="3789040"/>
            <a:ext cx="5616624" cy="17281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5763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01B1CF-7045-9F85-EF7B-16AC9B8551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E51B83F-0B81-4D43-54A0-9009862C5A8A}"/>
              </a:ext>
            </a:extLst>
          </p:cNvPr>
          <p:cNvSpPr/>
          <p:nvPr/>
        </p:nvSpPr>
        <p:spPr>
          <a:xfrm>
            <a:off x="593738" y="1700808"/>
            <a:ext cx="8154725" cy="26642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A3FC00-A685-83CA-ECFF-68D82C8821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916832"/>
            <a:ext cx="7890648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7033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FE2F38-CE72-4AA5-B94A-D874F7B731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377E0F4-E4E4-3C3C-C8CC-E32F21812F7F}"/>
              </a:ext>
            </a:extLst>
          </p:cNvPr>
          <p:cNvSpPr txBox="1"/>
          <p:nvPr/>
        </p:nvSpPr>
        <p:spPr bwMode="auto">
          <a:xfrm>
            <a:off x="785246" y="516248"/>
            <a:ext cx="571667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空間部分微分方程式，或稱本徵函數方程式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22">
                <a:extLst>
                  <a:ext uri="{FF2B5EF4-FFF2-40B4-BE49-F238E27FC236}">
                    <a16:creationId xmlns:a16="http://schemas.microsoft.com/office/drawing/2014/main" id="{08BB2840-F93F-4522-EDA7-8D6968D0E0B3}"/>
                  </a:ext>
                </a:extLst>
              </p:cNvPr>
              <p:cNvSpPr txBox="1"/>
              <p:nvPr/>
            </p:nvSpPr>
            <p:spPr bwMode="auto">
              <a:xfrm>
                <a:off x="2780480" y="922610"/>
                <a:ext cx="1546769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𝑘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文字方塊 22">
                <a:extLst>
                  <a:ext uri="{FF2B5EF4-FFF2-40B4-BE49-F238E27FC236}">
                    <a16:creationId xmlns:a16="http://schemas.microsoft.com/office/drawing/2014/main" id="{08BB2840-F93F-4522-EDA7-8D6968D0E0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80480" y="922610"/>
                <a:ext cx="1546769" cy="648126"/>
              </a:xfrm>
              <a:prstGeom prst="rect">
                <a:avLst/>
              </a:prstGeom>
              <a:blipFill>
                <a:blip r:embed="rId2"/>
                <a:stretch>
                  <a:fillRect b="-576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23">
                <a:extLst>
                  <a:ext uri="{FF2B5EF4-FFF2-40B4-BE49-F238E27FC236}">
                    <a16:creationId xmlns:a16="http://schemas.microsoft.com/office/drawing/2014/main" id="{99822AF2-2391-7A8B-77ED-D6F106047AC0}"/>
                  </a:ext>
                </a:extLst>
              </p:cNvPr>
              <p:cNvSpPr txBox="1"/>
              <p:nvPr/>
            </p:nvSpPr>
            <p:spPr bwMode="auto">
              <a:xfrm>
                <a:off x="835087" y="1768127"/>
                <a:ext cx="2545440" cy="37824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n-US" altLang="zh-TW" b="0" i="1" smtClean="0">
                          <a:latin typeface="Cambria Math"/>
                        </a:rPr>
                        <m:t>𝐴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𝑖𝑘𝑥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r>
                        <a:rPr lang="en-US" altLang="zh-TW" b="0" i="1" smtClean="0">
                          <a:latin typeface="Cambria Math"/>
                        </a:rPr>
                        <m:t>𝐵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𝑖𝑘𝑥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23">
                <a:extLst>
                  <a:ext uri="{FF2B5EF4-FFF2-40B4-BE49-F238E27FC236}">
                    <a16:creationId xmlns:a16="http://schemas.microsoft.com/office/drawing/2014/main" id="{99822AF2-2391-7A8B-77ED-D6F106047A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5087" y="1768127"/>
                <a:ext cx="2545440" cy="378245"/>
              </a:xfrm>
              <a:prstGeom prst="rect">
                <a:avLst/>
              </a:prstGeom>
              <a:blipFill>
                <a:blip r:embed="rId3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13">
                <a:extLst>
                  <a:ext uri="{FF2B5EF4-FFF2-40B4-BE49-F238E27FC236}">
                    <a16:creationId xmlns:a16="http://schemas.microsoft.com/office/drawing/2014/main" id="{155CF76E-6CD7-937E-7FCB-3AFEF5FE0B12}"/>
                  </a:ext>
                </a:extLst>
              </p:cNvPr>
              <p:cNvSpPr txBox="1"/>
              <p:nvPr/>
            </p:nvSpPr>
            <p:spPr bwMode="auto">
              <a:xfrm>
                <a:off x="4689913" y="877560"/>
                <a:ext cx="1329145" cy="9106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𝑘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≡</m:t>
                      </m:r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𝑚𝐸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文字方塊 13">
                <a:extLst>
                  <a:ext uri="{FF2B5EF4-FFF2-40B4-BE49-F238E27FC236}">
                    <a16:creationId xmlns:a16="http://schemas.microsoft.com/office/drawing/2014/main" id="{155CF76E-6CD7-937E-7FCB-3AFEF5FE0B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89913" y="877560"/>
                <a:ext cx="1329145" cy="9106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14">
                <a:extLst>
                  <a:ext uri="{FF2B5EF4-FFF2-40B4-BE49-F238E27FC236}">
                    <a16:creationId xmlns:a16="http://schemas.microsoft.com/office/drawing/2014/main" id="{2619CE5E-9572-98C8-9147-80D03143B824}"/>
                  </a:ext>
                </a:extLst>
              </p:cNvPr>
              <p:cNvSpPr txBox="1"/>
              <p:nvPr/>
            </p:nvSpPr>
            <p:spPr bwMode="auto">
              <a:xfrm>
                <a:off x="813294" y="936377"/>
                <a:ext cx="1854034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𝑚𝐸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文字方塊 14">
                <a:extLst>
                  <a:ext uri="{FF2B5EF4-FFF2-40B4-BE49-F238E27FC236}">
                    <a16:creationId xmlns:a16="http://schemas.microsoft.com/office/drawing/2014/main" id="{2619CE5E-9572-98C8-9147-80D03143B8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13294" y="936377"/>
                <a:ext cx="1854034" cy="648126"/>
              </a:xfrm>
              <a:prstGeom prst="rect">
                <a:avLst/>
              </a:prstGeom>
              <a:blipFill>
                <a:blip r:embed="rId5"/>
                <a:stretch>
                  <a:fillRect b="-576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23">
                <a:extLst>
                  <a:ext uri="{FF2B5EF4-FFF2-40B4-BE49-F238E27FC236}">
                    <a16:creationId xmlns:a16="http://schemas.microsoft.com/office/drawing/2014/main" id="{D597DCFB-FD83-6DA7-BD63-FEA644DBF505}"/>
                  </a:ext>
                </a:extLst>
              </p:cNvPr>
              <p:cNvSpPr txBox="1"/>
              <p:nvPr/>
            </p:nvSpPr>
            <p:spPr bwMode="auto">
              <a:xfrm>
                <a:off x="778735" y="3068404"/>
                <a:ext cx="6594689" cy="387927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</a:rPr>
                        <m:t>𝐴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𝑖𝑘𝑥</m:t>
                          </m:r>
                        </m:sup>
                      </m:sSup>
                      <m:r>
                        <a:rPr lang="en-US" altLang="zh-TW" i="1">
                          <a:latin typeface="Cambria Math"/>
                        </a:rPr>
                        <m:t>+</m:t>
                      </m:r>
                      <m:r>
                        <a:rPr lang="en-US" altLang="zh-TW" i="1">
                          <a:latin typeface="Cambria Math"/>
                        </a:rPr>
                        <m:t>𝐵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𝑖𝑘𝑥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+2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</a:rPr>
                        <m:t>𝐴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𝑖𝑘</m:t>
                          </m:r>
                          <m:d>
                            <m:d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</m:d>
                        </m:sup>
                      </m:sSup>
                      <m:r>
                        <a:rPr lang="en-US" altLang="zh-TW" i="1">
                          <a:latin typeface="Cambria Math"/>
                        </a:rPr>
                        <m:t>+</m:t>
                      </m:r>
                      <m:r>
                        <a:rPr lang="en-US" altLang="zh-TW" i="1">
                          <a:latin typeface="Cambria Math"/>
                        </a:rPr>
                        <m:t>𝐵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𝑖𝑘</m:t>
                          </m:r>
                          <m:d>
                            <m:d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" name="文字方塊 23">
                <a:extLst>
                  <a:ext uri="{FF2B5EF4-FFF2-40B4-BE49-F238E27FC236}">
                    <a16:creationId xmlns:a16="http://schemas.microsoft.com/office/drawing/2014/main" id="{D597DCFB-FD83-6DA7-BD63-FEA644DBF5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8735" y="3068404"/>
                <a:ext cx="6594689" cy="387927"/>
              </a:xfrm>
              <a:prstGeom prst="rect">
                <a:avLst/>
              </a:prstGeom>
              <a:blipFill>
                <a:blip r:embed="rId6"/>
                <a:stretch>
                  <a:fillRect b="-125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15925E47-E06F-349E-01D6-4D09A074D588}"/>
              </a:ext>
            </a:extLst>
          </p:cNvPr>
          <p:cNvSpPr txBox="1"/>
          <p:nvPr/>
        </p:nvSpPr>
        <p:spPr bwMode="auto">
          <a:xfrm>
            <a:off x="785246" y="2648275"/>
            <a:ext cx="360205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週期性條件很容易被滿足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3">
                <a:extLst>
                  <a:ext uri="{FF2B5EF4-FFF2-40B4-BE49-F238E27FC236}">
                    <a16:creationId xmlns:a16="http://schemas.microsoft.com/office/drawing/2014/main" id="{177EA663-7675-494F-D22D-48B75047DF51}"/>
                  </a:ext>
                </a:extLst>
              </p:cNvPr>
              <p:cNvSpPr txBox="1"/>
              <p:nvPr/>
            </p:nvSpPr>
            <p:spPr bwMode="auto">
              <a:xfrm>
                <a:off x="1667536" y="3537411"/>
                <a:ext cx="1072793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𝑘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𝐿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𝑛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𝜋</m:t>
                      </m:r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文字方塊 13">
                <a:extLst>
                  <a:ext uri="{FF2B5EF4-FFF2-40B4-BE49-F238E27FC236}">
                    <a16:creationId xmlns:a16="http://schemas.microsoft.com/office/drawing/2014/main" id="{177EA663-7675-494F-D22D-48B75047DF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67536" y="3537411"/>
                <a:ext cx="1072793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75508C79-483E-AA2D-CEC4-A03D68CA1981}"/>
              </a:ext>
            </a:extLst>
          </p:cNvPr>
          <p:cNvSpPr txBox="1"/>
          <p:nvPr/>
        </p:nvSpPr>
        <p:spPr bwMode="auto">
          <a:xfrm>
            <a:off x="785246" y="3562704"/>
            <a:ext cx="99509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只要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47A35B3-C1A4-7F90-5A04-70F95DEC4979}"/>
                  </a:ext>
                </a:extLst>
              </p:cNvPr>
              <p:cNvSpPr txBox="1"/>
              <p:nvPr/>
            </p:nvSpPr>
            <p:spPr bwMode="auto">
              <a:xfrm>
                <a:off x="2757744" y="3550054"/>
                <a:ext cx="499925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相角差會是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2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𝜋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即可滿足週期性條件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47A35B3-C1A4-7F90-5A04-70F95DEC49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57744" y="3550054"/>
                <a:ext cx="4999256" cy="369332"/>
              </a:xfrm>
              <a:prstGeom prst="rect">
                <a:avLst/>
              </a:prstGeom>
              <a:blipFill>
                <a:blip r:embed="rId8"/>
                <a:stretch>
                  <a:fillRect l="-759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23">
                <a:extLst>
                  <a:ext uri="{FF2B5EF4-FFF2-40B4-BE49-F238E27FC236}">
                    <a16:creationId xmlns:a16="http://schemas.microsoft.com/office/drawing/2014/main" id="{0AE715A5-07D9-BEA0-1CE9-39EDCD66B8FD}"/>
                  </a:ext>
                </a:extLst>
              </p:cNvPr>
              <p:cNvSpPr txBox="1"/>
              <p:nvPr/>
            </p:nvSpPr>
            <p:spPr bwMode="auto">
              <a:xfrm>
                <a:off x="821073" y="4662123"/>
                <a:ext cx="6710781" cy="471283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𝐴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den>
                          </m:f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r>
                        <a:rPr lang="en-US" altLang="zh-TW" b="0" i="1" smtClean="0">
                          <a:latin typeface="Cambria Math"/>
                        </a:rPr>
                        <m:t>𝐵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sup>
                      </m:sSup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</a:rPr>
                        <m:t>𝐴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𝑖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sup>
                      </m:sSup>
                      <m:r>
                        <a:rPr lang="en-US" altLang="zh-TW" i="1">
                          <a:latin typeface="Cambria Math"/>
                        </a:rPr>
                        <m:t>+</m:t>
                      </m:r>
                      <m:r>
                        <a:rPr lang="en-US" altLang="zh-TW" i="1">
                          <a:latin typeface="Cambria Math"/>
                        </a:rPr>
                        <m:t>𝐵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𝑖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sup>
                      </m:sSup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         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=1,2,⋯∞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5" name="文字方塊 23">
                <a:extLst>
                  <a:ext uri="{FF2B5EF4-FFF2-40B4-BE49-F238E27FC236}">
                    <a16:creationId xmlns:a16="http://schemas.microsoft.com/office/drawing/2014/main" id="{0AE715A5-07D9-BEA0-1CE9-39EDCD66B8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1073" y="4662123"/>
                <a:ext cx="6710781" cy="471283"/>
              </a:xfrm>
              <a:prstGeom prst="rect">
                <a:avLst/>
              </a:prstGeom>
              <a:blipFill>
                <a:blip r:embed="rId9"/>
                <a:stretch>
                  <a:fillRect b="-1052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8A3EA18E-7D09-24E7-FC6C-395F60EE5411}"/>
              </a:ext>
            </a:extLst>
          </p:cNvPr>
          <p:cNvSpPr txBox="1"/>
          <p:nvPr/>
        </p:nvSpPr>
        <p:spPr bwMode="auto">
          <a:xfrm>
            <a:off x="785246" y="3982120"/>
            <a:ext cx="792831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這就是滿足週期性條件的自由空間電子波函數的解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4">
                <a:extLst>
                  <a:ext uri="{FF2B5EF4-FFF2-40B4-BE49-F238E27FC236}">
                    <a16:creationId xmlns:a16="http://schemas.microsoft.com/office/drawing/2014/main" id="{C54547B8-F3E5-9DB5-6C0D-C00CFB2A328A}"/>
                  </a:ext>
                </a:extLst>
              </p:cNvPr>
              <p:cNvSpPr txBox="1"/>
              <p:nvPr/>
            </p:nvSpPr>
            <p:spPr bwMode="auto">
              <a:xfrm>
                <a:off x="822717" y="5699023"/>
                <a:ext cx="1668918" cy="64812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7" name="文字方塊 14">
                <a:extLst>
                  <a:ext uri="{FF2B5EF4-FFF2-40B4-BE49-F238E27FC236}">
                    <a16:creationId xmlns:a16="http://schemas.microsoft.com/office/drawing/2014/main" id="{C54547B8-F3E5-9DB5-6C0D-C00CFB2A32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2717" y="5699023"/>
                <a:ext cx="1668918" cy="648126"/>
              </a:xfrm>
              <a:prstGeom prst="rect">
                <a:avLst/>
              </a:prstGeom>
              <a:blipFill>
                <a:blip r:embed="rId10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D2FA1460-C7EC-31E0-4FCC-FE12E5A30F6C}"/>
              </a:ext>
            </a:extLst>
          </p:cNvPr>
          <p:cNvSpPr txBox="1"/>
          <p:nvPr/>
        </p:nvSpPr>
        <p:spPr bwMode="auto">
          <a:xfrm>
            <a:off x="765676" y="5300744"/>
            <a:ext cx="39231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能量、也就是本徵值，等於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p:sp>
        <p:nvSpPr>
          <p:cNvPr id="3" name="Text Box 28">
            <a:extLst>
              <a:ext uri="{FF2B5EF4-FFF2-40B4-BE49-F238E27FC236}">
                <a16:creationId xmlns:a16="http://schemas.microsoft.com/office/drawing/2014/main" id="{8C0F655C-AB6E-15AE-F643-53AF9095D2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6600" y="5311952"/>
            <a:ext cx="31475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0000"/>
                </a:solidFill>
              </a:rPr>
              <a:t>週期性自由空間的電子定態：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22">
                <a:extLst>
                  <a:ext uri="{FF2B5EF4-FFF2-40B4-BE49-F238E27FC236}">
                    <a16:creationId xmlns:a16="http://schemas.microsoft.com/office/drawing/2014/main" id="{BD9A73F3-0524-731E-13AA-5A009662D238}"/>
                  </a:ext>
                </a:extLst>
              </p:cNvPr>
              <p:cNvSpPr txBox="1"/>
              <p:nvPr/>
            </p:nvSpPr>
            <p:spPr bwMode="auto">
              <a:xfrm>
                <a:off x="4186216" y="5817970"/>
                <a:ext cx="3776547" cy="520720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TW" i="1" smtClean="0">
                          <a:latin typeface="Cambria Math"/>
                          <a:ea typeface="Cambria Math"/>
                        </a:rPr>
                        <m:t>Ψ</m:t>
                      </m:r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𝑡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𝐴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𝑖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𝐵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𝑖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sup>
                          </m:sSup>
                        </m:e>
                      </m:d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𝑖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22">
                <a:extLst>
                  <a:ext uri="{FF2B5EF4-FFF2-40B4-BE49-F238E27FC236}">
                    <a16:creationId xmlns:a16="http://schemas.microsoft.com/office/drawing/2014/main" id="{BD9A73F3-0524-731E-13AA-5A009662D2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86216" y="5817970"/>
                <a:ext cx="3776547" cy="52072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13">
                <a:extLst>
                  <a:ext uri="{FF2B5EF4-FFF2-40B4-BE49-F238E27FC236}">
                    <a16:creationId xmlns:a16="http://schemas.microsoft.com/office/drawing/2014/main" id="{4C9449A3-17BC-49E1-261E-910833E2896C}"/>
                  </a:ext>
                </a:extLst>
              </p:cNvPr>
              <p:cNvSpPr txBox="1"/>
              <p:nvPr/>
            </p:nvSpPr>
            <p:spPr bwMode="auto">
              <a:xfrm>
                <a:off x="7610331" y="4615315"/>
                <a:ext cx="1066061" cy="564898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文字方塊 13">
                <a:extLst>
                  <a:ext uri="{FF2B5EF4-FFF2-40B4-BE49-F238E27FC236}">
                    <a16:creationId xmlns:a16="http://schemas.microsoft.com/office/drawing/2014/main" id="{4C9449A3-17BC-49E1-261E-910833E289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10331" y="4615315"/>
                <a:ext cx="1066061" cy="564898"/>
              </a:xfrm>
              <a:prstGeom prst="rect">
                <a:avLst/>
              </a:prstGeom>
              <a:blipFill>
                <a:blip r:embed="rId12"/>
                <a:stretch>
                  <a:fillRect b="-434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>
            <a:extLst>
              <a:ext uri="{FF2B5EF4-FFF2-40B4-BE49-F238E27FC236}">
                <a16:creationId xmlns:a16="http://schemas.microsoft.com/office/drawing/2014/main" id="{4AD84ED4-DB0D-D698-1CE7-162A94842CC8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74076" t="24395" b="36266"/>
          <a:stretch>
            <a:fillRect/>
          </a:stretch>
        </p:blipFill>
        <p:spPr>
          <a:xfrm>
            <a:off x="6269892" y="864113"/>
            <a:ext cx="2220085" cy="128196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C417597-D061-8FD4-A838-F8BBE6D89257}"/>
              </a:ext>
            </a:extLst>
          </p:cNvPr>
          <p:cNvSpPr txBox="1"/>
          <p:nvPr/>
        </p:nvSpPr>
        <p:spPr bwMode="auto">
          <a:xfrm>
            <a:off x="821072" y="2245981"/>
            <a:ext cx="83229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加上週期性條件，這是Sturm-Liouville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Problem.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之前證明的正交與展開定理適用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39301E6-F921-6513-6962-2D79A935E9F4}"/>
              </a:ext>
            </a:extLst>
          </p:cNvPr>
          <p:cNvSpPr txBox="1"/>
          <p:nvPr/>
        </p:nvSpPr>
        <p:spPr bwMode="auto">
          <a:xfrm>
            <a:off x="804614" y="4303355"/>
            <a:ext cx="713530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These are called the eigenfunctions in the Sturm-Liouville Problem. </a:t>
            </a:r>
          </a:p>
        </p:txBody>
      </p:sp>
    </p:spTree>
    <p:extLst>
      <p:ext uri="{BB962C8B-B14F-4D97-AF65-F5344CB8AC3E}">
        <p14:creationId xmlns:p14="http://schemas.microsoft.com/office/powerpoint/2010/main" val="649644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1" grpId="0"/>
      <p:bldP spid="12" grpId="0" animBg="1"/>
      <p:bldP spid="13" grpId="0"/>
      <p:bldP spid="14" grpId="0"/>
      <p:bldP spid="15" grpId="0" animBg="1"/>
      <p:bldP spid="16" grpId="0"/>
      <p:bldP spid="17" grpId="0" animBg="1"/>
      <p:bldP spid="18" grpId="0"/>
      <p:bldP spid="3" grpId="0"/>
      <p:bldP spid="4" grpId="0" animBg="1"/>
      <p:bldP spid="7" grpId="0" animBg="1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7" name="Picture 5" descr="deBroglie_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46533"/>
            <a:ext cx="3009900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8" name="Text Box 7"/>
          <p:cNvSpPr txBox="1">
            <a:spLocks noChangeArrowheads="1"/>
          </p:cNvSpPr>
          <p:nvPr/>
        </p:nvSpPr>
        <p:spPr bwMode="auto">
          <a:xfrm>
            <a:off x="1148566" y="921605"/>
            <a:ext cx="74033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將原子中的電子波放在有限的圓形軌道上，波函數在圓周上必須一致，</a:t>
            </a:r>
            <a:endParaRPr lang="zh-TW" altLang="en-US" sz="1800" dirty="0">
              <a:solidFill>
                <a:srgbClr val="FF0000"/>
              </a:solidFill>
            </a:endParaRPr>
          </a:p>
        </p:txBody>
      </p:sp>
      <p:sp>
        <p:nvSpPr>
          <p:cNvPr id="10" name="文字方塊 9"/>
          <p:cNvSpPr txBox="1">
            <a:spLocks noChangeArrowheads="1"/>
          </p:cNvSpPr>
          <p:nvPr/>
        </p:nvSpPr>
        <p:spPr bwMode="auto">
          <a:xfrm>
            <a:off x="5436096" y="4578739"/>
            <a:ext cx="22320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週期性條件</a:t>
            </a:r>
          </a:p>
        </p:txBody>
      </p:sp>
      <p:sp>
        <p:nvSpPr>
          <p:cNvPr id="12" name="矩形 11"/>
          <p:cNvSpPr>
            <a:spLocks noChangeArrowheads="1"/>
          </p:cNvSpPr>
          <p:nvPr/>
        </p:nvSpPr>
        <p:spPr bwMode="auto">
          <a:xfrm>
            <a:off x="1143780" y="1342006"/>
            <a:ext cx="69119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圓周必須是波長的整數倍值，因此電子的軌道不能任意！</a:t>
            </a:r>
          </a:p>
        </p:txBody>
      </p:sp>
      <p:pic>
        <p:nvPicPr>
          <p:cNvPr id="13" name="Picture 5" descr="40bio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8982" y="4088480"/>
            <a:ext cx="1496861" cy="1962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 bwMode="auto">
              <a:xfrm>
                <a:off x="1609790" y="4457007"/>
                <a:ext cx="1059329" cy="61279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zh-TW" altLang="en-US" sz="1800" b="0" i="1" smtClean="0">
                              <a:latin typeface="Cambria Math"/>
                            </a:rPr>
                            <m:t>𝜋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𝑟</m:t>
                          </m:r>
                        </m:num>
                        <m:den>
                          <m:r>
                            <a:rPr lang="zh-TW" altLang="en-US" sz="1800" i="1" smtClean="0">
                              <a:latin typeface="Cambria Math"/>
                            </a:rPr>
                            <m:t>𝜆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𝑛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09790" y="4457007"/>
                <a:ext cx="1059329" cy="612796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 bwMode="auto">
              <a:xfrm>
                <a:off x="1609790" y="5291582"/>
                <a:ext cx="957763" cy="564898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𝑛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09790" y="5291582"/>
                <a:ext cx="957763" cy="564898"/>
              </a:xfrm>
              <a:prstGeom prst="rect">
                <a:avLst/>
              </a:prstGeom>
              <a:blipFill>
                <a:blip r:embed="rId5"/>
                <a:stretch>
                  <a:fillRect b="-434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30082" name="Picture 2" descr="\\Mac\Dropbox\Documents\課程\Young\Chapter39\A_Images\A_Figures_and_Photos\39_22_Figure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903" b="68058"/>
          <a:stretch/>
        </p:blipFill>
        <p:spPr bwMode="auto">
          <a:xfrm>
            <a:off x="3275856" y="1846533"/>
            <a:ext cx="1981944" cy="2102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\\Mac\Dropbox\Documents\課程\Young\Chapter39\A_Images\A_Figures_and_Photos\39_22_Figure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64" r="807" b="34253"/>
          <a:stretch/>
        </p:blipFill>
        <p:spPr bwMode="auto">
          <a:xfrm>
            <a:off x="5257800" y="1785932"/>
            <a:ext cx="1856362" cy="22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\\Mac\Dropbox\Documents\課程\Young\Chapter39\A_Images\A_Figures_and_Photos\39_22_Figure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016" r="301"/>
          <a:stretch/>
        </p:blipFill>
        <p:spPr bwMode="auto">
          <a:xfrm>
            <a:off x="7164288" y="1814031"/>
            <a:ext cx="1865828" cy="2171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3AF3C8A-6892-6C73-1A74-6C1F578B9F3B}"/>
              </a:ext>
            </a:extLst>
          </p:cNvPr>
          <p:cNvSpPr txBox="1"/>
          <p:nvPr/>
        </p:nvSpPr>
        <p:spPr bwMode="auto">
          <a:xfrm>
            <a:off x="1148566" y="476672"/>
            <a:ext cx="68398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以上的解的實數部其實就是圓形軌道上德布羅意波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30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30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8" grpId="0"/>
      <p:bldP spid="10" grpId="0"/>
      <p:bldP spid="12" grpId="0"/>
      <p:bldP spid="3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ext Box 2"/>
          <p:cNvSpPr txBox="1">
            <a:spLocks noChangeArrowheads="1"/>
          </p:cNvSpPr>
          <p:nvPr/>
        </p:nvSpPr>
        <p:spPr bwMode="auto">
          <a:xfrm>
            <a:off x="658400" y="1112940"/>
            <a:ext cx="33114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TW" altLang="en-US" sz="1800" dirty="0">
                <a:solidFill>
                  <a:srgbClr val="FF0000"/>
                </a:solidFill>
                <a:latin typeface="+mn-lt"/>
                <a:ea typeface="新細明體" pitchFamily="18" charset="-120"/>
              </a:rPr>
              <a:t>傅立葉</a:t>
            </a:r>
            <a:r>
              <a:rPr lang="zh-TW" altLang="en-US" dirty="0">
                <a:solidFill>
                  <a:srgbClr val="FF0000"/>
                </a:solidFill>
                <a:latin typeface="+mn-lt"/>
                <a:ea typeface="新細明體" pitchFamily="18" charset="-120"/>
              </a:rPr>
              <a:t>級數</a:t>
            </a:r>
            <a:r>
              <a:rPr lang="en-US" altLang="zh-TW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Fourier Series</a:t>
            </a:r>
          </a:p>
        </p:txBody>
      </p:sp>
      <p:sp>
        <p:nvSpPr>
          <p:cNvPr id="47107" name="Text Box 3"/>
          <p:cNvSpPr txBox="1">
            <a:spLocks noChangeArrowheads="1"/>
          </p:cNvSpPr>
          <p:nvPr/>
        </p:nvSpPr>
        <p:spPr bwMode="auto">
          <a:xfrm>
            <a:off x="658400" y="1527606"/>
            <a:ext cx="69532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  <a:latin typeface="Arial" charset="0"/>
              </a:rPr>
              <a:t>任一週期函數可以分解成一系列正弦函數與餘弦函數的級數和：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/>
              <p:cNvSpPr/>
              <p:nvPr/>
            </p:nvSpPr>
            <p:spPr>
              <a:xfrm>
                <a:off x="703054" y="2002032"/>
                <a:ext cx="3974613" cy="84760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</m:d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1800" b="0" i="1" smtClean="0">
                              <a:latin typeface="Cambria Math"/>
                            </a:rPr>
                            <m:t>𝑛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TW" sz="1800" b="0" i="1" smtClean="0">
                                      <a:latin typeface="Cambria Math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func>
                                <m:func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zh-TW" sz="1800">
                                      <a:latin typeface="Cambria Math"/>
                                      <a:ea typeface="Cambria Math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𝑛𝑥</m:t>
                                  </m:r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′</m:t>
                                  </m:r>
                                </m:e>
                              </m:func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func>
                                <m:func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zh-TW" i="0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𝑛𝑥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′</m:t>
                                  </m:r>
                                </m:e>
                              </m:func>
                            </m:e>
                          </m:d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2" name="矩形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054" y="2002032"/>
                <a:ext cx="3974613" cy="847604"/>
              </a:xfrm>
              <a:prstGeom prst="rect">
                <a:avLst/>
              </a:prstGeom>
              <a:blipFill>
                <a:blip r:embed="rId2"/>
                <a:stretch>
                  <a:fillRect t="-98529" b="-15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圖片 1">
            <a:extLst>
              <a:ext uri="{FF2B5EF4-FFF2-40B4-BE49-F238E27FC236}">
                <a16:creationId xmlns:a16="http://schemas.microsoft.com/office/drawing/2014/main" id="{49276644-984E-EB4B-8650-1D7A77FD02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9505" y="3113622"/>
            <a:ext cx="1893128" cy="2392914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5ACD2B74-86E1-3E40-A418-C11F189D72EF}"/>
              </a:ext>
            </a:extLst>
          </p:cNvPr>
          <p:cNvSpPr/>
          <p:nvPr/>
        </p:nvSpPr>
        <p:spPr>
          <a:xfrm>
            <a:off x="6230233" y="5506536"/>
            <a:ext cx="256192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Jean-Baptiste Joseph Fourier</a:t>
            </a:r>
            <a:endParaRPr lang="zh-TW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8711D8D1-A1CC-5341-8D39-A870F8C27BAB}"/>
              </a:ext>
            </a:extLst>
          </p:cNvPr>
          <p:cNvSpPr txBox="1"/>
          <p:nvPr/>
        </p:nvSpPr>
        <p:spPr bwMode="auto">
          <a:xfrm>
            <a:off x="6987833" y="5855722"/>
            <a:ext cx="151216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kumimoji="1"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1768-1830</a:t>
            </a:r>
            <a:endParaRPr kumimoji="1" lang="zh-TW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11">
                <a:extLst>
                  <a:ext uri="{FF2B5EF4-FFF2-40B4-BE49-F238E27FC236}">
                    <a16:creationId xmlns:a16="http://schemas.microsoft.com/office/drawing/2014/main" id="{8C4598AA-A811-09B0-312B-87D5A9090662}"/>
                  </a:ext>
                </a:extLst>
              </p:cNvPr>
              <p:cNvSpPr/>
              <p:nvPr/>
            </p:nvSpPr>
            <p:spPr>
              <a:xfrm>
                <a:off x="720120" y="2908334"/>
                <a:ext cx="2110706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</m:d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′+2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矩形 11">
                <a:extLst>
                  <a:ext uri="{FF2B5EF4-FFF2-40B4-BE49-F238E27FC236}">
                    <a16:creationId xmlns:a16="http://schemas.microsoft.com/office/drawing/2014/main" id="{8C4598AA-A811-09B0-312B-87D5A90906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120" y="2908334"/>
                <a:ext cx="2110706" cy="369332"/>
              </a:xfrm>
              <a:prstGeom prst="rect">
                <a:avLst/>
              </a:prstGeom>
              <a:blipFill>
                <a:blip r:embed="rId4"/>
                <a:stretch>
                  <a:fillRect b="-161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C86AB0D1-E8BB-4DA3-3D4D-BEAEABE3823C}"/>
              </a:ext>
            </a:extLst>
          </p:cNvPr>
          <p:cNvSpPr txBox="1"/>
          <p:nvPr/>
        </p:nvSpPr>
        <p:spPr bwMode="auto">
          <a:xfrm>
            <a:off x="703054" y="3409103"/>
            <a:ext cx="30504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做一個變數變換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11">
                <a:extLst>
                  <a:ext uri="{FF2B5EF4-FFF2-40B4-BE49-F238E27FC236}">
                    <a16:creationId xmlns:a16="http://schemas.microsoft.com/office/drawing/2014/main" id="{324B7ADA-4607-C8C3-CABB-A9ABEB124549}"/>
                  </a:ext>
                </a:extLst>
              </p:cNvPr>
              <p:cNvSpPr/>
              <p:nvPr/>
            </p:nvSpPr>
            <p:spPr>
              <a:xfrm>
                <a:off x="2939971" y="3311320"/>
                <a:ext cx="1176028" cy="564898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′=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</a:rPr>
                        <m:t>𝑥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6" name="矩形 11">
                <a:extLst>
                  <a:ext uri="{FF2B5EF4-FFF2-40B4-BE49-F238E27FC236}">
                    <a16:creationId xmlns:a16="http://schemas.microsoft.com/office/drawing/2014/main" id="{324B7ADA-4607-C8C3-CABB-A9ABEB12454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9971" y="3311320"/>
                <a:ext cx="1176028" cy="564898"/>
              </a:xfrm>
              <a:prstGeom prst="rect">
                <a:avLst/>
              </a:prstGeom>
              <a:blipFill>
                <a:blip r:embed="rId5"/>
                <a:stretch>
                  <a:fillRect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矩形 11">
                <a:extLst>
                  <a:ext uri="{FF2B5EF4-FFF2-40B4-BE49-F238E27FC236}">
                    <a16:creationId xmlns:a16="http://schemas.microsoft.com/office/drawing/2014/main" id="{28297B28-9BD9-2A03-3B51-EFE2C8EE79A4}"/>
                  </a:ext>
                </a:extLst>
              </p:cNvPr>
              <p:cNvSpPr/>
              <p:nvPr/>
            </p:nvSpPr>
            <p:spPr>
              <a:xfrm>
                <a:off x="780989" y="3933056"/>
                <a:ext cx="4733796" cy="84760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1800" b="0" i="1" smtClean="0">
                              <a:latin typeface="Cambria Math"/>
                            </a:rPr>
                            <m:t>𝑛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TW" sz="1800" b="0" i="1" smtClean="0">
                                      <a:latin typeface="Cambria Math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func>
                                <m:func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zh-TW" sz="1800">
                                      <a:latin typeface="Cambria Math"/>
                                      <a:ea typeface="Cambria Math"/>
                                    </a:rPr>
                                    <m:t>cos</m:t>
                                  </m:r>
                                </m:fName>
                                <m:e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den>
                                  </m:f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func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func>
                                <m:func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zh-TW" i="0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sin</m:t>
                                  </m:r>
                                </m:fName>
                                <m:e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den>
                                  </m:f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func>
                            </m:e>
                          </m:d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8" name="矩形 11">
                <a:extLst>
                  <a:ext uri="{FF2B5EF4-FFF2-40B4-BE49-F238E27FC236}">
                    <a16:creationId xmlns:a16="http://schemas.microsoft.com/office/drawing/2014/main" id="{28297B28-9BD9-2A03-3B51-EFE2C8EE79A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989" y="3933056"/>
                <a:ext cx="4733796" cy="847604"/>
              </a:xfrm>
              <a:prstGeom prst="rect">
                <a:avLst/>
              </a:prstGeom>
              <a:blipFill>
                <a:blip r:embed="rId6"/>
                <a:stretch>
                  <a:fillRect t="-100000" b="-15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 Box 3">
                <a:extLst>
                  <a:ext uri="{FF2B5EF4-FFF2-40B4-BE49-F238E27FC236}">
                    <a16:creationId xmlns:a16="http://schemas.microsoft.com/office/drawing/2014/main" id="{16B831D6-0C57-9C85-EF8B-54D66AA797F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79666" y="6379708"/>
                <a:ext cx="801116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>
                    <a:solidFill>
                      <a:srgbClr val="FF0000"/>
                    </a:solidFill>
                  </a:rPr>
                  <a:t>週期性自由電子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zh-TW" sz="18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𝑛</m:t>
                        </m:r>
                      </m:sub>
                    </m:sSub>
                    <m:d>
                      <m:dPr>
                        <m:ctrlPr>
                          <a:rPr lang="en-US" altLang="zh-TW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1800" dirty="0">
                    <a:solidFill>
                      <a:srgbClr val="FF0000"/>
                    </a:solidFill>
                    <a:cs typeface="Times New Roman" pitchFamily="18" charset="0"/>
                  </a:rPr>
                  <a:t>是完備的，</a:t>
                </a:r>
                <a:r>
                  <a:rPr lang="zh-TW" altLang="en-US" sz="1800" dirty="0">
                    <a:solidFill>
                      <a:srgbClr val="FF0000"/>
                    </a:solidFill>
                    <a:latin typeface="Arial" charset="0"/>
                  </a:rPr>
                  <a:t>任一週期函數可以分解成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zh-TW" sz="18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𝑛</m:t>
                        </m:r>
                      </m:sub>
                    </m:sSub>
                    <m:d>
                      <m:dPr>
                        <m:ctrlPr>
                          <a:rPr lang="en-US" altLang="zh-TW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  <a:latin typeface="Arial" charset="0"/>
                  </a:rPr>
                  <a:t>的級數和！</a:t>
                </a:r>
              </a:p>
            </p:txBody>
          </p:sp>
        </mc:Choice>
        <mc:Fallback xmlns="">
          <p:sp>
            <p:nvSpPr>
              <p:cNvPr id="20" name="Text Box 3">
                <a:extLst>
                  <a:ext uri="{FF2B5EF4-FFF2-40B4-BE49-F238E27FC236}">
                    <a16:creationId xmlns:a16="http://schemas.microsoft.com/office/drawing/2014/main" id="{16B831D6-0C57-9C85-EF8B-54D66AA797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9666" y="6379708"/>
                <a:ext cx="8011164" cy="369332"/>
              </a:xfrm>
              <a:prstGeom prst="rect">
                <a:avLst/>
              </a:prstGeom>
              <a:blipFill>
                <a:blip r:embed="rId7"/>
                <a:stretch>
                  <a:fillRect l="-633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矩形 11">
                <a:extLst>
                  <a:ext uri="{FF2B5EF4-FFF2-40B4-BE49-F238E27FC236}">
                    <a16:creationId xmlns:a16="http://schemas.microsoft.com/office/drawing/2014/main" id="{7C6E9F13-13FD-3E81-C34A-F2762DE07435}"/>
                  </a:ext>
                </a:extLst>
              </p:cNvPr>
              <p:cNvSpPr/>
              <p:nvPr/>
            </p:nvSpPr>
            <p:spPr>
              <a:xfrm>
                <a:off x="800086" y="4887423"/>
                <a:ext cx="2886368" cy="84760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i="1">
                              <a:latin typeface="Cambria Math"/>
                            </a:rPr>
                            <m:t>𝑛</m:t>
                          </m:r>
                          <m:r>
                            <a:rPr lang="en-US" altLang="zh-TW" i="1"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𝐴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𝑖</m:t>
                                  </m:r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den>
                                  </m:f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sup>
                              </m:sSup>
                              <m:r>
                                <a:rPr lang="en-US" altLang="zh-TW" i="1">
                                  <a:latin typeface="Cambria Math"/>
                                </a:rPr>
                                <m:t>+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𝐵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𝑖𝑘</m:t>
                                  </m:r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den>
                                  </m:f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sup>
                              </m:sSup>
                            </m:e>
                          </m:d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1" name="矩形 11">
                <a:extLst>
                  <a:ext uri="{FF2B5EF4-FFF2-40B4-BE49-F238E27FC236}">
                    <a16:creationId xmlns:a16="http://schemas.microsoft.com/office/drawing/2014/main" id="{7C6E9F13-13FD-3E81-C34A-F2762DE074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086" y="4887423"/>
                <a:ext cx="2886368" cy="847604"/>
              </a:xfrm>
              <a:prstGeom prst="rect">
                <a:avLst/>
              </a:prstGeom>
              <a:blipFill>
                <a:blip r:embed="rId8"/>
                <a:stretch>
                  <a:fillRect l="-16594" t="-98529" b="-15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矩形 11">
                <a:extLst>
                  <a:ext uri="{FF2B5EF4-FFF2-40B4-BE49-F238E27FC236}">
                    <a16:creationId xmlns:a16="http://schemas.microsoft.com/office/drawing/2014/main" id="{9EEE66CC-FDC8-2FB0-46C2-E4F98CB91F45}"/>
                  </a:ext>
                </a:extLst>
              </p:cNvPr>
              <p:cNvSpPr/>
              <p:nvPr/>
            </p:nvSpPr>
            <p:spPr>
              <a:xfrm>
                <a:off x="804724" y="5877375"/>
                <a:ext cx="2050369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+2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2" name="矩形 11">
                <a:extLst>
                  <a:ext uri="{FF2B5EF4-FFF2-40B4-BE49-F238E27FC236}">
                    <a16:creationId xmlns:a16="http://schemas.microsoft.com/office/drawing/2014/main" id="{9EEE66CC-FDC8-2FB0-46C2-E4F98CB91F4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724" y="5877375"/>
                <a:ext cx="2050369" cy="369332"/>
              </a:xfrm>
              <a:prstGeom prst="rect">
                <a:avLst/>
              </a:prstGeom>
              <a:blipFill>
                <a:blip r:embed="rId9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1200EEF-C901-6C19-83AA-B750178F75EA}"/>
                  </a:ext>
                </a:extLst>
              </p:cNvPr>
              <p:cNvSpPr txBox="1"/>
              <p:nvPr/>
            </p:nvSpPr>
            <p:spPr bwMode="auto">
              <a:xfrm>
                <a:off x="682719" y="517882"/>
                <a:ext cx="5936786" cy="574388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</a:rPr>
                        <m:t>𝐴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𝑖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sup>
                      </m:sSup>
                      <m:r>
                        <a:rPr lang="en-US" altLang="zh-TW" i="1">
                          <a:latin typeface="Cambria Math"/>
                        </a:rPr>
                        <m:t>+</m:t>
                      </m:r>
                      <m:r>
                        <a:rPr lang="en-US" altLang="zh-TW" i="1">
                          <a:latin typeface="Cambria Math"/>
                        </a:rPr>
                        <m:t>𝐵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𝑖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sup>
                      </m:sSup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𝐶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𝐷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1200EEF-C901-6C19-83AA-B750178F75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2719" y="517882"/>
                <a:ext cx="5936786" cy="574388"/>
              </a:xfrm>
              <a:prstGeom prst="rect">
                <a:avLst/>
              </a:prstGeom>
              <a:blipFill>
                <a:blip r:embed="rId10"/>
                <a:stretch>
                  <a:fillRect b="-652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DB09126-C729-FE89-6FC5-0F810BE62A79}"/>
                  </a:ext>
                </a:extLst>
              </p:cNvPr>
              <p:cNvSpPr txBox="1"/>
              <p:nvPr/>
            </p:nvSpPr>
            <p:spPr bwMode="auto">
              <a:xfrm>
                <a:off x="658400" y="82624"/>
                <a:ext cx="763939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/>
                  <a:t>還可以寫成週期性</a:t>
                </a:r>
                <a:r>
                  <a:rPr lang="zh-TW" altLang="en-US" dirty="0"/>
                  <a:t> 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Sine</a:t>
                </a:r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與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Cosine</a:t>
                </a:r>
                <a:r>
                  <a:rPr lang="zh-TW" altLang="en-US" dirty="0"/>
                  <a:t>函數，這是組成</a:t>
                </a:r>
                <a:r>
                  <a:rPr lang="zh-TW" altLang="en-US" dirty="0">
                    <a:solidFill>
                      <a:srgbClr val="FF0000"/>
                    </a:solidFill>
                    <a:ea typeface="新細明體" pitchFamily="18" charset="-120"/>
                  </a:rPr>
                  <a:t>傅立葉級數</a:t>
                </a:r>
                <a:r>
                  <a:rPr lang="zh-TW" alt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的成分。</a:t>
                </a:r>
                <a:endParaRPr lang="en-US" altLang="zh-TW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DB09126-C729-FE89-6FC5-0F810BE62A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8400" y="82624"/>
                <a:ext cx="7639397" cy="369332"/>
              </a:xfrm>
              <a:prstGeom prst="rect">
                <a:avLst/>
              </a:prstGeom>
              <a:blipFill>
                <a:blip r:embed="rId11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12637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 animBg="1"/>
      <p:bldP spid="18" grpId="0" animBg="1"/>
      <p:bldP spid="20" grpId="0"/>
      <p:bldP spid="21" grpId="0" animBg="1"/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B1741AD-5465-DABF-BB46-8C29E677A5C0}"/>
                  </a:ext>
                </a:extLst>
              </p:cNvPr>
              <p:cNvSpPr txBox="1"/>
              <p:nvPr/>
            </p:nvSpPr>
            <p:spPr bwMode="auto">
              <a:xfrm>
                <a:off x="912384" y="757405"/>
                <a:ext cx="699505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將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=0 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時的波函數，即起始條件，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對</a:t>
                </a:r>
                <a:r>
                  <a:rPr lang="en-US" dirty="0" err="1"/>
                  <a:t>定態解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展開如下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B1741AD-5465-DABF-BB46-8C29E677A5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12384" y="757405"/>
                <a:ext cx="6995050" cy="369332"/>
              </a:xfrm>
              <a:prstGeom prst="rect">
                <a:avLst/>
              </a:prstGeom>
              <a:blipFill>
                <a:blip r:embed="rId2"/>
                <a:stretch>
                  <a:fillRect l="-907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5AAB7A2-E640-55AD-7462-D3445EE39B16}"/>
                  </a:ext>
                </a:extLst>
              </p:cNvPr>
              <p:cNvSpPr txBox="1"/>
              <p:nvPr/>
            </p:nvSpPr>
            <p:spPr bwMode="auto">
              <a:xfrm>
                <a:off x="940147" y="4424201"/>
                <a:ext cx="484468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時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此狀態可以視為定態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的如上疊加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5AAB7A2-E640-55AD-7462-D3445EE39B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40147" y="4424201"/>
                <a:ext cx="4844686" cy="369332"/>
              </a:xfrm>
              <a:prstGeom prst="rect">
                <a:avLst/>
              </a:prstGeom>
              <a:blipFill>
                <a:blip r:embed="rId3"/>
                <a:stretch>
                  <a:fillRect t="-6667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0F9E00A-A203-1211-9CA1-F9CF1902258E}"/>
                  </a:ext>
                </a:extLst>
              </p:cNvPr>
              <p:cNvSpPr txBox="1"/>
              <p:nvPr/>
            </p:nvSpPr>
            <p:spPr bwMode="auto">
              <a:xfrm>
                <a:off x="920277" y="4744124"/>
                <a:ext cx="8226573" cy="4807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接著定態隨時間個自演化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位能下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薛丁格方程式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要求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zh-TW" altLang="en-US" dirty="0"/>
                  <a:t>乘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zh-TW" altLang="en-US" dirty="0"/>
                      <m:t>上</m:t>
                    </m:r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altLang="zh-TW" i="1">
                            <a:latin typeface="Cambria Math"/>
                          </a:rPr>
                          <m:t>−</m:t>
                        </m:r>
                        <m:r>
                          <a:rPr lang="en-US" altLang="zh-TW" i="1">
                            <a:latin typeface="Cambria Math"/>
                          </a:rPr>
                          <m:t>𝑖</m:t>
                        </m:r>
                        <m:f>
                          <m:f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/>
                                  </a:rPr>
                                  <m:t>𝑛</m:t>
                                </m:r>
                              </m:sub>
                            </m:sSub>
                          </m:num>
                          <m:den>
                            <m:r>
                              <a:rPr lang="en-US" altLang="zh-TW" i="1">
                                <a:latin typeface="Cambria Math"/>
                                <a:ea typeface="Cambria Math"/>
                              </a:rPr>
                              <m:t>ℏ</m:t>
                            </m:r>
                          </m:den>
                        </m:f>
                        <m:r>
                          <a:rPr lang="en-US" altLang="zh-TW" i="1">
                            <a:latin typeface="Cambria Math"/>
                          </a:rPr>
                          <m:t>𝑡</m:t>
                        </m:r>
                      </m:sup>
                    </m:sSup>
                  </m:oMath>
                </a14:m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TW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0F9E00A-A203-1211-9CA1-F9CF190225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20277" y="4744124"/>
                <a:ext cx="8226573" cy="480709"/>
              </a:xfrm>
              <a:prstGeom prst="rect">
                <a:avLst/>
              </a:prstGeom>
              <a:blipFill>
                <a:blip r:embed="rId4"/>
                <a:stretch>
                  <a:fillRect l="-617" b="-1794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F0D77920-31FA-1E4D-D238-74A48CF7ECCA}"/>
              </a:ext>
            </a:extLst>
          </p:cNvPr>
          <p:cNvSpPr txBox="1"/>
          <p:nvPr/>
        </p:nvSpPr>
        <p:spPr bwMode="auto">
          <a:xfrm>
            <a:off x="920277" y="5271205"/>
            <a:ext cx="70050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乘完之後依同樣方式疊加，整個波函數也就滿足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薛丁格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波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方程式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TW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0">
                <a:extLst>
                  <a:ext uri="{FF2B5EF4-FFF2-40B4-BE49-F238E27FC236}">
                    <a16:creationId xmlns:a16="http://schemas.microsoft.com/office/drawing/2014/main" id="{065CBAA5-889B-2EE9-9363-883A40E5065D}"/>
                  </a:ext>
                </a:extLst>
              </p:cNvPr>
              <p:cNvSpPr txBox="1"/>
              <p:nvPr/>
            </p:nvSpPr>
            <p:spPr bwMode="auto">
              <a:xfrm>
                <a:off x="968246" y="5690044"/>
                <a:ext cx="3216586" cy="84760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Ψ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=−∞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𝑖</m:t>
                              </m: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𝑛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/>
                                </a:rPr>
                                <m:t>𝑡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6" name="文字方塊 10">
                <a:extLst>
                  <a:ext uri="{FF2B5EF4-FFF2-40B4-BE49-F238E27FC236}">
                    <a16:creationId xmlns:a16="http://schemas.microsoft.com/office/drawing/2014/main" id="{065CBAA5-889B-2EE9-9363-883A40E506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68246" y="5690044"/>
                <a:ext cx="3216586" cy="847604"/>
              </a:xfrm>
              <a:prstGeom prst="rect">
                <a:avLst/>
              </a:prstGeom>
              <a:blipFill>
                <a:blip r:embed="rId5"/>
                <a:stretch>
                  <a:fillRect t="-98529" b="-15294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7F359AA-5421-A467-66B0-BBAE396502BC}"/>
                  </a:ext>
                </a:extLst>
              </p:cNvPr>
              <p:cNvSpPr txBox="1"/>
              <p:nvPr/>
            </p:nvSpPr>
            <p:spPr bwMode="auto">
              <a:xfrm>
                <a:off x="912384" y="2530507"/>
                <a:ext cx="457200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是完備的，這永遠可以做到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7F359AA-5421-A467-66B0-BBAE396502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12384" y="2530507"/>
                <a:ext cx="4572000" cy="369332"/>
              </a:xfrm>
              <a:prstGeom prst="rect">
                <a:avLst/>
              </a:prstGeom>
              <a:blipFill>
                <a:blip r:embed="rId6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192692BE-02F9-E3D7-5482-0B03108E3F80}"/>
              </a:ext>
            </a:extLst>
          </p:cNvPr>
          <p:cNvSpPr/>
          <p:nvPr/>
        </p:nvSpPr>
        <p:spPr>
          <a:xfrm>
            <a:off x="319725" y="692696"/>
            <a:ext cx="8504550" cy="23254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10">
                <a:extLst>
                  <a:ext uri="{FF2B5EF4-FFF2-40B4-BE49-F238E27FC236}">
                    <a16:creationId xmlns:a16="http://schemas.microsoft.com/office/drawing/2014/main" id="{78C2154C-EA7C-E134-38EE-A11C1E4C5F8E}"/>
                  </a:ext>
                </a:extLst>
              </p:cNvPr>
              <p:cNvSpPr txBox="1"/>
              <p:nvPr/>
            </p:nvSpPr>
            <p:spPr bwMode="auto">
              <a:xfrm>
                <a:off x="525059" y="1144558"/>
                <a:ext cx="8093882" cy="84760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Ψ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,0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𝐴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𝑖</m:t>
                                  </m:r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den>
                                  </m:f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sup>
                              </m:sSup>
                              <m:r>
                                <a:rPr lang="en-US" altLang="zh-TW" i="1">
                                  <a:latin typeface="Cambria Math"/>
                                </a:rPr>
                                <m:t>+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𝐵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𝑖𝑘</m:t>
                                  </m:r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den>
                                  </m:f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sup>
                              </m:sSup>
                            </m:e>
                          </m:d>
                        </m:e>
                      </m:nary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−∞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𝑖</m:t>
                              </m: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sup>
                          </m:sSup>
                        </m:e>
                      </m:nary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=−∞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文字方塊 10">
                <a:extLst>
                  <a:ext uri="{FF2B5EF4-FFF2-40B4-BE49-F238E27FC236}">
                    <a16:creationId xmlns:a16="http://schemas.microsoft.com/office/drawing/2014/main" id="{78C2154C-EA7C-E134-38EE-A11C1E4C5F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5059" y="1144558"/>
                <a:ext cx="8093882" cy="847604"/>
              </a:xfrm>
              <a:prstGeom prst="rect">
                <a:avLst/>
              </a:prstGeom>
              <a:blipFill>
                <a:blip r:embed="rId7"/>
                <a:stretch>
                  <a:fillRect t="-101493" b="-15671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6A2400D-45D7-F28D-FE5D-15DF1F8AFDA5}"/>
                  </a:ext>
                </a:extLst>
              </p:cNvPr>
              <p:cNvSpPr txBox="1"/>
              <p:nvPr/>
            </p:nvSpPr>
            <p:spPr bwMode="auto">
              <a:xfrm>
                <a:off x="921229" y="2017309"/>
                <a:ext cx="5865441" cy="45845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altLang="zh-TW" i="1">
                            <a:latin typeface="Cambria Math"/>
                          </a:rPr>
                          <m:t>−</m:t>
                        </m:r>
                        <m:r>
                          <a:rPr lang="en-US" altLang="zh-TW" i="1">
                            <a:latin typeface="Cambria Math"/>
                          </a:rPr>
                          <m:t>𝑖𝑘</m:t>
                        </m:r>
                        <m:f>
                          <m:f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den>
                        </m:f>
                        <m:r>
                          <a:rPr lang="en-US" altLang="zh-TW" i="1">
                            <a:latin typeface="Cambria Math"/>
                          </a:rPr>
                          <m:t>𝑥</m:t>
                        </m:r>
                      </m:sup>
                    </m:sSup>
                  </m:oMath>
                </a14:m>
                <a:r>
                  <a:rPr lang="en-US" dirty="0"/>
                  <a:t>設為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TW" i="1">
                            <a:latin typeface="Cambria Math"/>
                          </a:rPr>
                          <m:t>𝑛</m:t>
                        </m:r>
                      </m:sub>
                    </m:sSub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/>
                  <a:t>，</a:t>
                </a:r>
                <a:r>
                  <a:rPr lang="en-US" dirty="0" err="1"/>
                  <a:t>級數和就延伸到負無限大</a:t>
                </a:r>
                <a:r>
                  <a:rPr lang="en-US" dirty="0"/>
                  <a:t>。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6A2400D-45D7-F28D-FE5D-15DF1F8AFD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21229" y="2017309"/>
                <a:ext cx="5865441" cy="458459"/>
              </a:xfrm>
              <a:prstGeom prst="rect">
                <a:avLst/>
              </a:prstGeom>
              <a:blipFill>
                <a:blip r:embed="rId8"/>
                <a:stretch>
                  <a:fillRect b="-1891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9B3BD0B-A6B9-0867-00E9-02C991C3A4A3}"/>
                  </a:ext>
                </a:extLst>
              </p:cNvPr>
              <p:cNvSpPr txBox="1"/>
              <p:nvPr/>
            </p:nvSpPr>
            <p:spPr bwMode="auto">
              <a:xfrm>
                <a:off x="4184832" y="2461528"/>
                <a:ext cx="4249868" cy="471283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𝑖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,  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=−∞⋯−1,0,1,⋯∞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9B3BD0B-A6B9-0867-00E9-02C991C3A4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84832" y="2461528"/>
                <a:ext cx="4249868" cy="47128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7">
                <a:extLst>
                  <a:ext uri="{FF2B5EF4-FFF2-40B4-BE49-F238E27FC236}">
                    <a16:creationId xmlns:a16="http://schemas.microsoft.com/office/drawing/2014/main" id="{933576C7-BED3-9952-C757-C1C1854DE9D7}"/>
                  </a:ext>
                </a:extLst>
              </p:cNvPr>
              <p:cNvSpPr txBox="1"/>
              <p:nvPr/>
            </p:nvSpPr>
            <p:spPr bwMode="auto">
              <a:xfrm>
                <a:off x="968246" y="3428454"/>
                <a:ext cx="2946559" cy="925510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𝐿</m:t>
                          </m:r>
                        </m:den>
                      </m:f>
                      <m:nary>
                        <m:naryPr>
                          <m:limLoc m:val="undOvr"/>
                          <m:ctrlPr>
                            <a:rPr lang="en-US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𝐿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𝐿</m:t>
                          </m:r>
                        </m:sup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𝑑𝑥</m:t>
                          </m:r>
                        </m:e>
                      </m:nary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𝑖</m:t>
                          </m:r>
                          <m:f>
                            <m:f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sup>
                      </m:sSup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文字方塊 17">
                <a:extLst>
                  <a:ext uri="{FF2B5EF4-FFF2-40B4-BE49-F238E27FC236}">
                    <a16:creationId xmlns:a16="http://schemas.microsoft.com/office/drawing/2014/main" id="{933576C7-BED3-9952-C757-C1C1854DE9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68246" y="3428454"/>
                <a:ext cx="2946559" cy="925510"/>
              </a:xfrm>
              <a:prstGeom prst="rect">
                <a:avLst/>
              </a:prstGeom>
              <a:blipFill>
                <a:blip r:embed="rId10"/>
                <a:stretch>
                  <a:fillRect t="-104054" b="-16621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21A08ED-4E05-AFA9-65BF-39E1DC5D1169}"/>
                  </a:ext>
                </a:extLst>
              </p:cNvPr>
              <p:cNvSpPr txBox="1"/>
              <p:nvPr/>
            </p:nvSpPr>
            <p:spPr bwMode="auto">
              <a:xfrm>
                <a:off x="968246" y="3028916"/>
                <a:ext cx="457757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 err="1"/>
                  <a:t>彼此正交，係數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 err="1"/>
                  <a:t>可以很容易計算</a:t>
                </a:r>
                <a:r>
                  <a:rPr lang="en-US" dirty="0"/>
                  <a:t>：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21A08ED-4E05-AFA9-65BF-39E1DC5D11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68246" y="3028916"/>
                <a:ext cx="4577574" cy="369332"/>
              </a:xfrm>
              <a:prstGeom prst="rect">
                <a:avLst/>
              </a:prstGeom>
              <a:blipFill>
                <a:blip r:embed="rId11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233BD09D-1A3E-E618-0D0E-BEBA7C6DC610}"/>
              </a:ext>
            </a:extLst>
          </p:cNvPr>
          <p:cNvSpPr txBox="1"/>
          <p:nvPr/>
        </p:nvSpPr>
        <p:spPr bwMode="auto">
          <a:xfrm>
            <a:off x="2441525" y="205574"/>
            <a:ext cx="3600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Method of eigenfunction expansion</a:t>
            </a:r>
          </a:p>
        </p:txBody>
      </p:sp>
    </p:spTree>
    <p:extLst>
      <p:ext uri="{BB962C8B-B14F-4D97-AF65-F5344CB8AC3E}">
        <p14:creationId xmlns:p14="http://schemas.microsoft.com/office/powerpoint/2010/main" val="2389958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5" grpId="0"/>
      <p:bldP spid="16" grpId="0" animBg="1"/>
      <p:bldP spid="2" grpId="0" animBg="1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0">
                <a:extLst>
                  <a:ext uri="{FF2B5EF4-FFF2-40B4-BE49-F238E27FC236}">
                    <a16:creationId xmlns:a16="http://schemas.microsoft.com/office/drawing/2014/main" id="{6944286D-AB25-E979-43FB-30E5550930AD}"/>
                  </a:ext>
                </a:extLst>
              </p:cNvPr>
              <p:cNvSpPr txBox="1"/>
              <p:nvPr/>
            </p:nvSpPr>
            <p:spPr bwMode="auto">
              <a:xfrm>
                <a:off x="594821" y="5568134"/>
                <a:ext cx="3977179" cy="84760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−∞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𝑖</m:t>
                              </m: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sup>
                          </m:sSup>
                        </m:e>
                      </m:nary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=−∞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𝑖</m:t>
                              </m:r>
                              <m:sSub>
                                <m:sSub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10">
                <a:extLst>
                  <a:ext uri="{FF2B5EF4-FFF2-40B4-BE49-F238E27FC236}">
                    <a16:creationId xmlns:a16="http://schemas.microsoft.com/office/drawing/2014/main" id="{6944286D-AB25-E979-43FB-30E5550930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4821" y="5568134"/>
                <a:ext cx="3977179" cy="847604"/>
              </a:xfrm>
              <a:prstGeom prst="rect">
                <a:avLst/>
              </a:prstGeom>
              <a:blipFill>
                <a:blip r:embed="rId2"/>
                <a:stretch>
                  <a:fillRect t="-100000" b="-15671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94F84B0-BC6E-EABB-1F70-32EDE638DFEA}"/>
                  </a:ext>
                </a:extLst>
              </p:cNvPr>
              <p:cNvSpPr txBox="1"/>
              <p:nvPr/>
            </p:nvSpPr>
            <p:spPr bwMode="auto">
              <a:xfrm>
                <a:off x="542537" y="287684"/>
                <a:ext cx="747647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現在讓空間大小趨近無限大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𝐿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→∞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，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94F84B0-BC6E-EABB-1F70-32EDE638DF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2537" y="287684"/>
                <a:ext cx="7476475" cy="369332"/>
              </a:xfrm>
              <a:prstGeom prst="rect">
                <a:avLst/>
              </a:prstGeom>
              <a:blipFill>
                <a:blip r:embed="rId3"/>
                <a:stretch>
                  <a:fillRect l="-678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13">
                <a:extLst>
                  <a:ext uri="{FF2B5EF4-FFF2-40B4-BE49-F238E27FC236}">
                    <a16:creationId xmlns:a16="http://schemas.microsoft.com/office/drawing/2014/main" id="{5C17DA0D-E60A-0A6B-8787-1CCB3E47741C}"/>
                  </a:ext>
                </a:extLst>
              </p:cNvPr>
              <p:cNvSpPr txBox="1"/>
              <p:nvPr/>
            </p:nvSpPr>
            <p:spPr bwMode="auto">
              <a:xfrm>
                <a:off x="542537" y="3005957"/>
                <a:ext cx="1521635" cy="564898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</m:t>
                      </m:r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文字方塊 13">
                <a:extLst>
                  <a:ext uri="{FF2B5EF4-FFF2-40B4-BE49-F238E27FC236}">
                    <a16:creationId xmlns:a16="http://schemas.microsoft.com/office/drawing/2014/main" id="{5C17DA0D-E60A-0A6B-8787-1CCB3E4774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2537" y="3005957"/>
                <a:ext cx="1521635" cy="564898"/>
              </a:xfrm>
              <a:prstGeom prst="rect">
                <a:avLst/>
              </a:prstGeom>
              <a:blipFill>
                <a:blip r:embed="rId4"/>
                <a:stretch>
                  <a:fillRect b="-434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3DD319F-EFB3-6A2F-ED7F-B1A0392E2CFE}"/>
                  </a:ext>
                </a:extLst>
              </p:cNvPr>
              <p:cNvSpPr txBox="1"/>
              <p:nvPr/>
            </p:nvSpPr>
            <p:spPr bwMode="auto">
              <a:xfrm>
                <a:off x="2253002" y="3078097"/>
                <a:ext cx="576600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離散可數的角波數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近似趨近連續變數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角波數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3DD319F-EFB3-6A2F-ED7F-B1A0392E2C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53002" y="3078097"/>
                <a:ext cx="5766009" cy="369332"/>
              </a:xfrm>
              <a:prstGeom prst="rect">
                <a:avLst/>
              </a:prstGeom>
              <a:blipFill>
                <a:blip r:embed="rId5"/>
                <a:stretch>
                  <a:fillRect l="-879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2DD86FB1-837F-9088-EF0B-16330DA438D5}"/>
              </a:ext>
            </a:extLst>
          </p:cNvPr>
          <p:cNvSpPr txBox="1"/>
          <p:nvPr/>
        </p:nvSpPr>
        <p:spPr bwMode="auto">
          <a:xfrm>
            <a:off x="542537" y="4988725"/>
            <a:ext cx="353741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而級數近似趨近函數積分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BD51FED-D8CF-420F-0F8F-EC1A584FBEF4}"/>
                  </a:ext>
                </a:extLst>
              </p:cNvPr>
              <p:cNvSpPr txBox="1"/>
              <p:nvPr/>
            </p:nvSpPr>
            <p:spPr bwMode="auto">
              <a:xfrm>
                <a:off x="542537" y="4146836"/>
                <a:ext cx="797960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與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相關的係數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，也就與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連續變數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相關，因此近似趨近一個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的函數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e>
                    </m:d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BD51FED-D8CF-420F-0F8F-EC1A584FBE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2537" y="4146836"/>
                <a:ext cx="7979607" cy="369332"/>
              </a:xfrm>
              <a:prstGeom prst="rect">
                <a:avLst/>
              </a:prstGeom>
              <a:blipFill>
                <a:blip r:embed="rId6"/>
                <a:stretch>
                  <a:fillRect l="-635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10">
                <a:extLst>
                  <a:ext uri="{FF2B5EF4-FFF2-40B4-BE49-F238E27FC236}">
                    <a16:creationId xmlns:a16="http://schemas.microsoft.com/office/drawing/2014/main" id="{0C5A2B0B-0243-8710-E47F-346F8482C889}"/>
                  </a:ext>
                </a:extLst>
              </p:cNvPr>
              <p:cNvSpPr txBox="1"/>
              <p:nvPr/>
            </p:nvSpPr>
            <p:spPr bwMode="auto">
              <a:xfrm>
                <a:off x="5144768" y="5562560"/>
                <a:ext cx="2553648" cy="901914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nary>
                        <m:naryPr>
                          <m:limLoc m:val="undOvr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𝑑𝑘</m:t>
                          </m:r>
                        </m:e>
                      </m:nary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𝑖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文字方塊 10">
                <a:extLst>
                  <a:ext uri="{FF2B5EF4-FFF2-40B4-BE49-F238E27FC236}">
                    <a16:creationId xmlns:a16="http://schemas.microsoft.com/office/drawing/2014/main" id="{0C5A2B0B-0243-8710-E47F-346F8482C8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44768" y="5562560"/>
                <a:ext cx="2553648" cy="901914"/>
              </a:xfrm>
              <a:prstGeom prst="rect">
                <a:avLst/>
              </a:prstGeom>
              <a:blipFill>
                <a:blip r:embed="rId7"/>
                <a:stretch>
                  <a:fillRect l="-1980" t="-109722" b="-1708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ACDF8F4-C836-0456-D902-EB56FC709631}"/>
                  </a:ext>
                </a:extLst>
              </p:cNvPr>
              <p:cNvSpPr txBox="1"/>
              <p:nvPr/>
            </p:nvSpPr>
            <p:spPr bwMode="auto">
              <a:xfrm>
                <a:off x="525455" y="6441149"/>
                <a:ext cx="526255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/>
                        <a:cs typeface="Times New Roman" pitchFamily="18" charset="0"/>
                      </a:rPr>
                      <m:t>𝐴</m:t>
                    </m:r>
                    <m:d>
                      <m:dPr>
                        <m:ctrlP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𝑘</m:t>
                        </m:r>
                      </m:e>
                    </m:d>
                  </m:oMath>
                </a14:m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就</a:t>
                </a:r>
                <a:r>
                  <a:rPr lang="en-US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稱為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的</a:t>
                </a:r>
                <a:r>
                  <a:rPr lang="en-US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傅立葉變換</a:t>
                </a:r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Fourier Transform</a:t>
                </a:r>
                <a:r>
                  <a:rPr lang="en-GB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TW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ACDF8F4-C836-0456-D902-EB56FC7096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5455" y="6441149"/>
                <a:ext cx="5262558" cy="369332"/>
              </a:xfrm>
              <a:prstGeom prst="rect">
                <a:avLst/>
              </a:prstGeom>
              <a:blipFill>
                <a:blip r:embed="rId8"/>
                <a:stretch>
                  <a:fillRect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49633C76-494A-9097-622E-4A17D69107AB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75775" t="25684" r="5041" b="37431"/>
          <a:stretch>
            <a:fillRect/>
          </a:stretch>
        </p:blipFill>
        <p:spPr>
          <a:xfrm>
            <a:off x="580293" y="1105042"/>
            <a:ext cx="1146157" cy="83857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802050B-EF44-0083-E115-FCA7666E596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75775" t="25684" r="5041" b="37431"/>
          <a:stretch>
            <a:fillRect/>
          </a:stretch>
        </p:blipFill>
        <p:spPr>
          <a:xfrm>
            <a:off x="2444955" y="686869"/>
            <a:ext cx="2393465" cy="1751164"/>
          </a:xfrm>
          <a:prstGeom prst="rect">
            <a:avLst/>
          </a:prstGeom>
        </p:spPr>
      </p:pic>
      <p:sp>
        <p:nvSpPr>
          <p:cNvPr id="14" name="Right Arrow 13">
            <a:extLst>
              <a:ext uri="{FF2B5EF4-FFF2-40B4-BE49-F238E27FC236}">
                <a16:creationId xmlns:a16="http://schemas.microsoft.com/office/drawing/2014/main" id="{0759EE6E-F3B0-BCC3-7A92-CFA363EC4F3E}"/>
              </a:ext>
            </a:extLst>
          </p:cNvPr>
          <p:cNvSpPr/>
          <p:nvPr/>
        </p:nvSpPr>
        <p:spPr>
          <a:xfrm>
            <a:off x="1855468" y="1434966"/>
            <a:ext cx="426349" cy="201301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0">
                <a:extLst>
                  <a:ext uri="{FF2B5EF4-FFF2-40B4-BE49-F238E27FC236}">
                    <a16:creationId xmlns:a16="http://schemas.microsoft.com/office/drawing/2014/main" id="{1A8FEB06-422E-58AE-EC18-19BF7B716510}"/>
                  </a:ext>
                </a:extLst>
              </p:cNvPr>
              <p:cNvSpPr txBox="1"/>
              <p:nvPr/>
            </p:nvSpPr>
            <p:spPr bwMode="auto">
              <a:xfrm>
                <a:off x="3419872" y="4588041"/>
                <a:ext cx="1662763" cy="901914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=−∞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</m:e>
                      </m:nary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𝑑𝑘</m:t>
                          </m:r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5" name="文字方塊 10">
                <a:extLst>
                  <a:ext uri="{FF2B5EF4-FFF2-40B4-BE49-F238E27FC236}">
                    <a16:creationId xmlns:a16="http://schemas.microsoft.com/office/drawing/2014/main" id="{1A8FEB06-422E-58AE-EC18-19BF7B7165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19872" y="4588041"/>
                <a:ext cx="1662763" cy="901914"/>
              </a:xfrm>
              <a:prstGeom prst="rect">
                <a:avLst/>
              </a:prstGeom>
              <a:blipFill>
                <a:blip r:embed="rId10"/>
                <a:stretch>
                  <a:fillRect l="-37879" t="-111111" r="-21212" b="-16944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A graph of a function&#10;&#10;Description automatically generated">
            <a:extLst>
              <a:ext uri="{FF2B5EF4-FFF2-40B4-BE49-F238E27FC236}">
                <a16:creationId xmlns:a16="http://schemas.microsoft.com/office/drawing/2014/main" id="{FB83CD97-5817-3713-7334-0F8EB4DDE71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0" t="9185"/>
          <a:stretch>
            <a:fillRect/>
          </a:stretch>
        </p:blipFill>
        <p:spPr>
          <a:xfrm>
            <a:off x="4900173" y="1611426"/>
            <a:ext cx="3532588" cy="14196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5A74A02-4919-70E2-7036-BCF1B2EF5788}"/>
                  </a:ext>
                </a:extLst>
              </p:cNvPr>
              <p:cNvSpPr txBox="1"/>
              <p:nvPr/>
            </p:nvSpPr>
            <p:spPr bwMode="auto">
              <a:xfrm>
                <a:off x="5918319" y="1611426"/>
                <a:ext cx="648072" cy="33855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𝐴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(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𝑘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)</m:t>
                      </m:r>
                    </m:oMath>
                  </m:oMathPara>
                </a14:m>
                <a:endParaRPr lang="en-US" sz="1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5A74A02-4919-70E2-7036-BCF1B2EF57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18319" y="1611426"/>
                <a:ext cx="648072" cy="338554"/>
              </a:xfrm>
              <a:prstGeom prst="rect">
                <a:avLst/>
              </a:prstGeom>
              <a:blipFill>
                <a:blip r:embed="rId12"/>
                <a:stretch>
                  <a:fillRect b="-1428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 descr="A graph of a graph of a number&#10;&#10;Description automatically generated with medium confidence">
            <a:extLst>
              <a:ext uri="{FF2B5EF4-FFF2-40B4-BE49-F238E27FC236}">
                <a16:creationId xmlns:a16="http://schemas.microsoft.com/office/drawing/2014/main" id="{F204D79C-892F-CAAF-2C12-C79E5FDF47D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53"/>
          <a:stretch>
            <a:fillRect/>
          </a:stretch>
        </p:blipFill>
        <p:spPr>
          <a:xfrm>
            <a:off x="4900173" y="357910"/>
            <a:ext cx="4083621" cy="11711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D57AFDF-B098-1377-A944-2F5AA4AF328E}"/>
                  </a:ext>
                </a:extLst>
              </p:cNvPr>
              <p:cNvSpPr txBox="1"/>
              <p:nvPr/>
            </p:nvSpPr>
            <p:spPr bwMode="auto">
              <a:xfrm>
                <a:off x="6362641" y="357910"/>
                <a:ext cx="360040" cy="33855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sz="1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D57AFDF-B098-1377-A944-2F5AA4AF32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62641" y="357910"/>
                <a:ext cx="360040" cy="338554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Down Arrow 17">
            <a:extLst>
              <a:ext uri="{FF2B5EF4-FFF2-40B4-BE49-F238E27FC236}">
                <a16:creationId xmlns:a16="http://schemas.microsoft.com/office/drawing/2014/main" id="{A154346C-FAC0-119C-0490-1A7E2F0B779D}"/>
              </a:ext>
            </a:extLst>
          </p:cNvPr>
          <p:cNvSpPr/>
          <p:nvPr/>
        </p:nvSpPr>
        <p:spPr>
          <a:xfrm>
            <a:off x="7297161" y="1671951"/>
            <a:ext cx="345995" cy="338554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FCFF115-CAF5-B757-2E60-C76640FECDB0}"/>
                  </a:ext>
                </a:extLst>
              </p:cNvPr>
              <p:cNvSpPr txBox="1"/>
              <p:nvPr/>
            </p:nvSpPr>
            <p:spPr bwMode="auto">
              <a:xfrm>
                <a:off x="552875" y="4536852"/>
                <a:ext cx="1349896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FCFF115-CAF5-B757-2E60-C76640FECD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2875" y="4536852"/>
                <a:ext cx="1349896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463D3C8-601C-E334-58D4-F6B7153A6C23}"/>
                  </a:ext>
                </a:extLst>
              </p:cNvPr>
              <p:cNvSpPr txBox="1"/>
              <p:nvPr/>
            </p:nvSpPr>
            <p:spPr bwMode="auto">
              <a:xfrm>
                <a:off x="552875" y="3696718"/>
                <a:ext cx="2074909" cy="378245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𝑖</m:t>
                          </m:r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sup>
                      </m:sSup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𝑖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463D3C8-601C-E334-58D4-F6B7153A6C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2875" y="3696718"/>
                <a:ext cx="2074909" cy="378245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22292FE-7911-877F-0364-905C97AEF706}"/>
                  </a:ext>
                </a:extLst>
              </p:cNvPr>
              <p:cNvSpPr txBox="1"/>
              <p:nvPr/>
            </p:nvSpPr>
            <p:spPr bwMode="auto">
              <a:xfrm>
                <a:off x="2664756" y="3665296"/>
                <a:ext cx="497840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/>
                  <a:t>成為角波數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的指數函數。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22292FE-7911-877F-0364-905C97AEF7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64756" y="3665296"/>
                <a:ext cx="4978400" cy="369332"/>
              </a:xfrm>
              <a:prstGeom prst="rect">
                <a:avLst/>
              </a:prstGeom>
              <a:blipFill>
                <a:blip r:embed="rId17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ight Arrow 24">
            <a:extLst>
              <a:ext uri="{FF2B5EF4-FFF2-40B4-BE49-F238E27FC236}">
                <a16:creationId xmlns:a16="http://schemas.microsoft.com/office/drawing/2014/main" id="{9C94EAA3-006C-0348-491C-3B13F878929D}"/>
              </a:ext>
            </a:extLst>
          </p:cNvPr>
          <p:cNvSpPr/>
          <p:nvPr/>
        </p:nvSpPr>
        <p:spPr>
          <a:xfrm>
            <a:off x="4625245" y="5959609"/>
            <a:ext cx="426349" cy="201301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810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/>
      <p:bldP spid="9" grpId="0" animBg="1"/>
      <p:bldP spid="12" grpId="0"/>
      <p:bldP spid="15" grpId="0" animBg="1"/>
      <p:bldP spid="11" grpId="0" animBg="1"/>
      <p:bldP spid="17" grpId="0" animBg="1"/>
      <p:bldP spid="18" grpId="0" animBg="1"/>
      <p:bldP spid="20" grpId="0" animBg="1"/>
      <p:bldP spid="22" grpId="0" animBg="1"/>
      <p:bldP spid="24" grpId="0"/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70241AE-2064-DB81-1BA0-AE4280D6F958}"/>
              </a:ext>
            </a:extLst>
          </p:cNvPr>
          <p:cNvSpPr txBox="1"/>
          <p:nvPr/>
        </p:nvSpPr>
        <p:spPr bwMode="auto">
          <a:xfrm>
            <a:off x="1007604" y="790207"/>
            <a:ext cx="71287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We will extend our results in the infinite quantum well in two directions: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DE1DE0-77F6-1535-E79C-8840A1E4E822}"/>
              </a:ext>
            </a:extLst>
          </p:cNvPr>
          <p:cNvSpPr txBox="1"/>
          <p:nvPr/>
        </p:nvSpPr>
        <p:spPr bwMode="auto">
          <a:xfrm>
            <a:off x="1007604" y="1361953"/>
            <a:ext cx="75608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First,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you can solve more general partial differential equation in identical way: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4C60247-59D1-6CF7-7BC0-22BDBA7AB283}"/>
                  </a:ext>
                </a:extLst>
              </p:cNvPr>
              <p:cNvSpPr txBox="1"/>
              <p:nvPr/>
            </p:nvSpPr>
            <p:spPr bwMode="auto">
              <a:xfrm>
                <a:off x="1007604" y="2950723"/>
                <a:ext cx="756084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Any function can be expanded as an linear combination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’s.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4C60247-59D1-6CF7-7BC0-22BDBA7AB2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07604" y="2950723"/>
                <a:ext cx="7560840" cy="369332"/>
              </a:xfrm>
              <a:prstGeom prst="rect">
                <a:avLst/>
              </a:prstGeom>
              <a:blipFill>
                <a:blip r:embed="rId2"/>
                <a:stretch>
                  <a:fillRect l="-671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65A63237-D9FA-A106-4783-073ABA826CEF}"/>
              </a:ext>
            </a:extLst>
          </p:cNvPr>
          <p:cNvSpPr txBox="1"/>
          <p:nvPr/>
        </p:nvSpPr>
        <p:spPr bwMode="auto">
          <a:xfrm>
            <a:off x="2915816" y="1792561"/>
            <a:ext cx="457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Sturm-Liouville Problem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54E1517-B345-C042-9C98-C455E5744173}"/>
                  </a:ext>
                </a:extLst>
              </p:cNvPr>
              <p:cNvSpPr txBox="1"/>
              <p:nvPr/>
            </p:nvSpPr>
            <p:spPr bwMode="auto">
              <a:xfrm>
                <a:off x="2555776" y="2197390"/>
                <a:ext cx="3654152" cy="65562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𝜏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num>
                            <m:den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d>
                      <m:r>
                        <a:rPr lang="en-US" i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𝑣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𝜇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54E1517-B345-C042-9C98-C455E57441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55776" y="2197390"/>
                <a:ext cx="3654152" cy="655629"/>
              </a:xfrm>
              <a:prstGeom prst="rect">
                <a:avLst/>
              </a:prstGeom>
              <a:blipFill>
                <a:blip r:embed="rId3"/>
                <a:stretch>
                  <a:fillRect b="-377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0">
                <a:extLst>
                  <a:ext uri="{FF2B5EF4-FFF2-40B4-BE49-F238E27FC236}">
                    <a16:creationId xmlns:a16="http://schemas.microsoft.com/office/drawing/2014/main" id="{4A2162BB-0D3A-53FA-1FF3-9DD3018A80AB}"/>
                  </a:ext>
                </a:extLst>
              </p:cNvPr>
              <p:cNvSpPr txBox="1"/>
              <p:nvPr/>
            </p:nvSpPr>
            <p:spPr bwMode="auto">
              <a:xfrm>
                <a:off x="2555776" y="3381331"/>
                <a:ext cx="2285690" cy="84760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文字方塊 10">
                <a:extLst>
                  <a:ext uri="{FF2B5EF4-FFF2-40B4-BE49-F238E27FC236}">
                    <a16:creationId xmlns:a16="http://schemas.microsoft.com/office/drawing/2014/main" id="{4A2162BB-0D3A-53FA-1FF3-9DD3018A80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55776" y="3381331"/>
                <a:ext cx="2285690" cy="847604"/>
              </a:xfrm>
              <a:prstGeom prst="rect">
                <a:avLst/>
              </a:prstGeom>
              <a:blipFill>
                <a:blip r:embed="rId4"/>
                <a:stretch>
                  <a:fillRect t="-100000" b="-15294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CC0EF55-8D44-019E-6384-C5A5792AAA33}"/>
                  </a:ext>
                </a:extLst>
              </p:cNvPr>
              <p:cNvSpPr txBox="1"/>
              <p:nvPr/>
            </p:nvSpPr>
            <p:spPr bwMode="auto">
              <a:xfrm>
                <a:off x="975555" y="4540913"/>
                <a:ext cx="730384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altLang="zh-TW" b="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The information in </a:t>
                </a:r>
                <a14:m>
                  <m:oMath xmlns:m="http://schemas.openxmlformats.org/officeDocument/2006/math">
                    <m:r>
                      <a:rPr lang="el-GR" altLang="zh-TW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is equivalent to the information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altLang="zh-TW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en-US" altLang="zh-TW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lang="en-US" altLang="zh-TW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=1…∞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CC0EF55-8D44-019E-6384-C5A5792AAA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5555" y="4540913"/>
                <a:ext cx="7303842" cy="369332"/>
              </a:xfrm>
              <a:prstGeom prst="rect">
                <a:avLst/>
              </a:prstGeom>
              <a:blipFill>
                <a:blip r:embed="rId5"/>
                <a:stretch>
                  <a:fillRect l="-694" t="-10000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499196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graph of a graph of a number&#10;&#10;Description automatically generated with medium confidence">
            <a:extLst>
              <a:ext uri="{FF2B5EF4-FFF2-40B4-BE49-F238E27FC236}">
                <a16:creationId xmlns:a16="http://schemas.microsoft.com/office/drawing/2014/main" id="{DA1E0A87-AE07-1607-5A06-4052268A09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13"/>
          <a:stretch>
            <a:fillRect/>
          </a:stretch>
        </p:blipFill>
        <p:spPr>
          <a:xfrm>
            <a:off x="4782185" y="3429000"/>
            <a:ext cx="4083621" cy="125641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F7F2229-9D8D-D405-4567-7342556E9333}"/>
                  </a:ext>
                </a:extLst>
              </p:cNvPr>
              <p:cNvSpPr txBox="1"/>
              <p:nvPr/>
            </p:nvSpPr>
            <p:spPr bwMode="auto">
              <a:xfrm>
                <a:off x="6244653" y="3429000"/>
                <a:ext cx="360040" cy="33855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sz="1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F7F2229-9D8D-D405-4567-7342556E93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44653" y="3429000"/>
                <a:ext cx="360040" cy="33855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A graph of a function&#10;&#10;Description automatically generated">
            <a:extLst>
              <a:ext uri="{FF2B5EF4-FFF2-40B4-BE49-F238E27FC236}">
                <a16:creationId xmlns:a16="http://schemas.microsoft.com/office/drawing/2014/main" id="{A426CD3E-233D-85CA-34F9-9B01BE9214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4898535"/>
            <a:ext cx="3908180" cy="15632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43B7983-92DE-6F2F-8470-696DBBF9C8BD}"/>
                  </a:ext>
                </a:extLst>
              </p:cNvPr>
              <p:cNvSpPr txBox="1"/>
              <p:nvPr/>
            </p:nvSpPr>
            <p:spPr bwMode="auto">
              <a:xfrm>
                <a:off x="6175924" y="4898535"/>
                <a:ext cx="648072" cy="33855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𝐴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(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𝑘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)</m:t>
                      </m:r>
                    </m:oMath>
                  </m:oMathPara>
                </a14:m>
                <a:endParaRPr lang="en-US" sz="1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43B7983-92DE-6F2F-8470-696DBBF9C8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75924" y="4898535"/>
                <a:ext cx="648072" cy="338554"/>
              </a:xfrm>
              <a:prstGeom prst="rect">
                <a:avLst/>
              </a:prstGeom>
              <a:blipFill>
                <a:blip r:embed="rId5"/>
                <a:stretch>
                  <a:fillRect b="-1428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A graph of a graph of a number&#10;&#10;Description automatically generated with medium confidence">
            <a:extLst>
              <a:ext uri="{FF2B5EF4-FFF2-40B4-BE49-F238E27FC236}">
                <a16:creationId xmlns:a16="http://schemas.microsoft.com/office/drawing/2014/main" id="{134E233C-AE46-01FF-A69C-D3A4F9D2F3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13"/>
          <a:stretch>
            <a:fillRect/>
          </a:stretch>
        </p:blipFill>
        <p:spPr>
          <a:xfrm>
            <a:off x="4782185" y="2099144"/>
            <a:ext cx="4083621" cy="125641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2BDC04D-726A-E462-B364-9A985FB9E38C}"/>
                  </a:ext>
                </a:extLst>
              </p:cNvPr>
              <p:cNvSpPr txBox="1"/>
              <p:nvPr/>
            </p:nvSpPr>
            <p:spPr bwMode="auto">
              <a:xfrm>
                <a:off x="6244653" y="2099144"/>
                <a:ext cx="360040" cy="33855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sz="1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2BDC04D-726A-E462-B364-9A985FB9E3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44653" y="2099144"/>
                <a:ext cx="360040" cy="33855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10">
                <a:extLst>
                  <a:ext uri="{FF2B5EF4-FFF2-40B4-BE49-F238E27FC236}">
                    <a16:creationId xmlns:a16="http://schemas.microsoft.com/office/drawing/2014/main" id="{A934B398-554F-0C32-3B7F-124126249B59}"/>
                  </a:ext>
                </a:extLst>
              </p:cNvPr>
              <p:cNvSpPr txBox="1"/>
              <p:nvPr/>
            </p:nvSpPr>
            <p:spPr bwMode="auto">
              <a:xfrm>
                <a:off x="682985" y="1146915"/>
                <a:ext cx="6843925" cy="84760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=−∞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𝑖</m:t>
                              </m: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sup>
                          </m:sSup>
                        </m:e>
                      </m:nary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=−∞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𝑖</m:t>
                              </m: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sup>
                          </m:sSup>
                          <m:f>
                            <m:f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den>
                          </m:f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e>
                      </m:nary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=−∞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𝑖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文字方塊 10">
                <a:extLst>
                  <a:ext uri="{FF2B5EF4-FFF2-40B4-BE49-F238E27FC236}">
                    <a16:creationId xmlns:a16="http://schemas.microsoft.com/office/drawing/2014/main" id="{A934B398-554F-0C32-3B7F-124126249B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2985" y="1146915"/>
                <a:ext cx="6843925" cy="847604"/>
              </a:xfrm>
              <a:prstGeom prst="rect">
                <a:avLst/>
              </a:prstGeom>
              <a:blipFill>
                <a:blip r:embed="rId7"/>
                <a:stretch>
                  <a:fillRect t="-101493" b="-15671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10">
                <a:extLst>
                  <a:ext uri="{FF2B5EF4-FFF2-40B4-BE49-F238E27FC236}">
                    <a16:creationId xmlns:a16="http://schemas.microsoft.com/office/drawing/2014/main" id="{B5973156-C981-9EE5-6FA6-5E16C7017A87}"/>
                  </a:ext>
                </a:extLst>
              </p:cNvPr>
              <p:cNvSpPr txBox="1"/>
              <p:nvPr/>
            </p:nvSpPr>
            <p:spPr bwMode="auto">
              <a:xfrm>
                <a:off x="683568" y="3782786"/>
                <a:ext cx="3532249" cy="84760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𝜋</m:t>
                              </m:r>
                            </m:e>
                          </m:rad>
                        </m:den>
                      </m:f>
                      <m:nary>
                        <m:naryPr>
                          <m:chr m:val="∑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=−∞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𝑖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" name="文字方塊 10">
                <a:extLst>
                  <a:ext uri="{FF2B5EF4-FFF2-40B4-BE49-F238E27FC236}">
                    <a16:creationId xmlns:a16="http://schemas.microsoft.com/office/drawing/2014/main" id="{B5973156-C981-9EE5-6FA6-5E16C7017A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3568" y="3782786"/>
                <a:ext cx="3532249" cy="847604"/>
              </a:xfrm>
              <a:prstGeom prst="rect">
                <a:avLst/>
              </a:prstGeom>
              <a:blipFill>
                <a:blip r:embed="rId8"/>
                <a:stretch>
                  <a:fillRect t="-101493" b="-15522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37117D73-CE2E-452A-F60A-7F84E1D75CF9}"/>
                  </a:ext>
                </a:extLst>
              </p:cNvPr>
              <p:cNvSpPr txBox="1"/>
              <p:nvPr/>
            </p:nvSpPr>
            <p:spPr bwMode="auto">
              <a:xfrm>
                <a:off x="691414" y="2896608"/>
                <a:ext cx="2026773" cy="66460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𝜋</m:t>
                              </m:r>
                            </m:e>
                          </m:rad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37117D73-CE2E-452A-F60A-7F84E1D75C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1414" y="2896608"/>
                <a:ext cx="2026773" cy="66460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0">
                <a:extLst>
                  <a:ext uri="{FF2B5EF4-FFF2-40B4-BE49-F238E27FC236}">
                    <a16:creationId xmlns:a16="http://schemas.microsoft.com/office/drawing/2014/main" id="{11764754-4B0C-9086-6DA4-79FE8FE3E21D}"/>
                  </a:ext>
                </a:extLst>
              </p:cNvPr>
              <p:cNvSpPr txBox="1"/>
              <p:nvPr/>
            </p:nvSpPr>
            <p:spPr bwMode="auto">
              <a:xfrm>
                <a:off x="683568" y="5563670"/>
                <a:ext cx="3016403" cy="901914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𝜋</m:t>
                              </m:r>
                            </m:e>
                          </m:rad>
                        </m:den>
                      </m:f>
                      <m:nary>
                        <m:naryPr>
                          <m:limLoc m:val="undOvr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𝑑𝑘</m:t>
                          </m:r>
                        </m:e>
                      </m:nary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𝑖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2" name="文字方塊 10">
                <a:extLst>
                  <a:ext uri="{FF2B5EF4-FFF2-40B4-BE49-F238E27FC236}">
                    <a16:creationId xmlns:a16="http://schemas.microsoft.com/office/drawing/2014/main" id="{11764754-4B0C-9086-6DA4-79FE8FE3E2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3568" y="5563670"/>
                <a:ext cx="3016403" cy="901914"/>
              </a:xfrm>
              <a:prstGeom prst="rect">
                <a:avLst/>
              </a:prstGeom>
              <a:blipFill>
                <a:blip r:embed="rId10"/>
                <a:stretch>
                  <a:fillRect t="-111111" b="-16944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Down Arrow 12">
            <a:extLst>
              <a:ext uri="{FF2B5EF4-FFF2-40B4-BE49-F238E27FC236}">
                <a16:creationId xmlns:a16="http://schemas.microsoft.com/office/drawing/2014/main" id="{8EB196CD-7161-9ECE-1CF2-2BD890A5EBE1}"/>
              </a:ext>
            </a:extLst>
          </p:cNvPr>
          <p:cNvSpPr/>
          <p:nvPr/>
        </p:nvSpPr>
        <p:spPr>
          <a:xfrm>
            <a:off x="949319" y="4978490"/>
            <a:ext cx="345995" cy="338554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own Arrow 13">
            <a:extLst>
              <a:ext uri="{FF2B5EF4-FFF2-40B4-BE49-F238E27FC236}">
                <a16:creationId xmlns:a16="http://schemas.microsoft.com/office/drawing/2014/main" id="{BC67A63A-9868-3699-5812-A586ABC06A0F}"/>
              </a:ext>
            </a:extLst>
          </p:cNvPr>
          <p:cNvSpPr/>
          <p:nvPr/>
        </p:nvSpPr>
        <p:spPr>
          <a:xfrm>
            <a:off x="6868578" y="4718200"/>
            <a:ext cx="345995" cy="338554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40D53CA-1E12-49B9-F44E-664F196AB6C0}"/>
              </a:ext>
            </a:extLst>
          </p:cNvPr>
          <p:cNvSpPr txBox="1"/>
          <p:nvPr/>
        </p:nvSpPr>
        <p:spPr bwMode="auto">
          <a:xfrm>
            <a:off x="646682" y="694801"/>
            <a:ext cx="215239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更細緻的推導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10">
                <a:extLst>
                  <a:ext uri="{FF2B5EF4-FFF2-40B4-BE49-F238E27FC236}">
                    <a16:creationId xmlns:a16="http://schemas.microsoft.com/office/drawing/2014/main" id="{3041E8FF-F1FF-D76D-5A7F-4136D471FC71}"/>
                  </a:ext>
                </a:extLst>
              </p:cNvPr>
              <p:cNvSpPr txBox="1"/>
              <p:nvPr/>
            </p:nvSpPr>
            <p:spPr bwMode="auto">
              <a:xfrm>
                <a:off x="4857410" y="728696"/>
                <a:ext cx="953274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10">
                <a:extLst>
                  <a:ext uri="{FF2B5EF4-FFF2-40B4-BE49-F238E27FC236}">
                    <a16:creationId xmlns:a16="http://schemas.microsoft.com/office/drawing/2014/main" id="{3041E8FF-F1FF-D76D-5A7F-4136D471FC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57410" y="728696"/>
                <a:ext cx="953274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C12F3A88-631A-1130-E2ED-8112DA9DD38B}"/>
              </a:ext>
            </a:extLst>
          </p:cNvPr>
          <p:cNvSpPr txBox="1"/>
          <p:nvPr/>
        </p:nvSpPr>
        <p:spPr bwMode="auto">
          <a:xfrm>
            <a:off x="691414" y="2419980"/>
            <a:ext cx="254580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重新定義係數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98976D4-6BEA-1A97-349F-DAFF41B011C8}"/>
                  </a:ext>
                </a:extLst>
              </p:cNvPr>
              <p:cNvSpPr txBox="1"/>
              <p:nvPr/>
            </p:nvSpPr>
            <p:spPr bwMode="auto">
              <a:xfrm>
                <a:off x="1379481" y="4947331"/>
                <a:ext cx="703654" cy="2769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𝐿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→∞</m:t>
                      </m:r>
                    </m:oMath>
                  </m:oMathPara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98976D4-6BEA-1A97-349F-DAFF41B011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79481" y="4947331"/>
                <a:ext cx="703654" cy="276999"/>
              </a:xfrm>
              <a:prstGeom prst="rect">
                <a:avLst/>
              </a:prstGeom>
              <a:blipFill>
                <a:blip r:embed="rId12"/>
                <a:stretch>
                  <a:fillRect l="-5263" r="-3509" b="-434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3">
                <a:extLst>
                  <a:ext uri="{FF2B5EF4-FFF2-40B4-BE49-F238E27FC236}">
                    <a16:creationId xmlns:a16="http://schemas.microsoft.com/office/drawing/2014/main" id="{522CFD7D-3EEE-648C-B314-4A303B2E2740}"/>
                  </a:ext>
                </a:extLst>
              </p:cNvPr>
              <p:cNvSpPr txBox="1"/>
              <p:nvPr/>
            </p:nvSpPr>
            <p:spPr bwMode="auto">
              <a:xfrm>
                <a:off x="2275422" y="4898535"/>
                <a:ext cx="946028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</m:t>
                      </m:r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8" name="文字方塊 13">
                <a:extLst>
                  <a:ext uri="{FF2B5EF4-FFF2-40B4-BE49-F238E27FC236}">
                    <a16:creationId xmlns:a16="http://schemas.microsoft.com/office/drawing/2014/main" id="{522CFD7D-3EEE-648C-B314-4A303B2E27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75422" y="4898535"/>
                <a:ext cx="946028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A4ADAA6-3170-CCAC-AFC1-401210796179}"/>
                  </a:ext>
                </a:extLst>
              </p:cNvPr>
              <p:cNvSpPr txBox="1"/>
              <p:nvPr/>
            </p:nvSpPr>
            <p:spPr bwMode="auto">
              <a:xfrm>
                <a:off x="8406175" y="4209371"/>
                <a:ext cx="459631" cy="36933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A4ADAA6-3170-CCAC-AFC1-4012107961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406175" y="4209371"/>
                <a:ext cx="459631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22">
            <a:extLst>
              <a:ext uri="{FF2B5EF4-FFF2-40B4-BE49-F238E27FC236}">
                <a16:creationId xmlns:a16="http://schemas.microsoft.com/office/drawing/2014/main" id="{A9CEF325-AC90-F740-B2F1-468A1536D8C3}"/>
              </a:ext>
            </a:extLst>
          </p:cNvPr>
          <p:cNvSpPr/>
          <p:nvPr/>
        </p:nvSpPr>
        <p:spPr>
          <a:xfrm>
            <a:off x="4857410" y="4437112"/>
            <a:ext cx="3548765" cy="193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7DDA7DF-E034-F686-6F58-F23FD54C6C55}"/>
              </a:ext>
            </a:extLst>
          </p:cNvPr>
          <p:cNvSpPr/>
          <p:nvPr/>
        </p:nvSpPr>
        <p:spPr>
          <a:xfrm>
            <a:off x="4790582" y="4896760"/>
            <a:ext cx="570302" cy="3275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BED3AB-EFD6-72B0-CE69-DFB4D89171DE}"/>
              </a:ext>
            </a:extLst>
          </p:cNvPr>
          <p:cNvSpPr/>
          <p:nvPr/>
        </p:nvSpPr>
        <p:spPr>
          <a:xfrm>
            <a:off x="4782185" y="5711085"/>
            <a:ext cx="570302" cy="3275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0C376D0-ED3E-51C2-0392-AE8314E59976}"/>
                  </a:ext>
                </a:extLst>
              </p:cNvPr>
              <p:cNvSpPr txBox="1"/>
              <p:nvPr/>
            </p:nvSpPr>
            <p:spPr bwMode="auto">
              <a:xfrm>
                <a:off x="7919177" y="4508637"/>
                <a:ext cx="459631" cy="4060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altLang="zh-TW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0C376D0-ED3E-51C2-0392-AE8314E599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19177" y="4508637"/>
                <a:ext cx="459631" cy="406073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7BBA9519-5A76-F5B2-81A0-DF9ED991CE23}"/>
              </a:ext>
            </a:extLst>
          </p:cNvPr>
          <p:cNvCxnSpPr/>
          <p:nvPr/>
        </p:nvCxnSpPr>
        <p:spPr>
          <a:xfrm>
            <a:off x="8028384" y="4508637"/>
            <a:ext cx="288032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0376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5" grpId="0"/>
      <p:bldP spid="16" grpId="0" animBg="1"/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function&#10;&#10;Description automatically generated">
            <a:extLst>
              <a:ext uri="{FF2B5EF4-FFF2-40B4-BE49-F238E27FC236}">
                <a16:creationId xmlns:a16="http://schemas.microsoft.com/office/drawing/2014/main" id="{03AFB368-FCA7-6C2D-5023-B290662056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4869160"/>
            <a:ext cx="3908180" cy="15632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783025C-9FC5-0688-3CD8-9D0BC36DDD23}"/>
                  </a:ext>
                </a:extLst>
              </p:cNvPr>
              <p:cNvSpPr txBox="1"/>
              <p:nvPr/>
            </p:nvSpPr>
            <p:spPr bwMode="auto">
              <a:xfrm>
                <a:off x="3439620" y="4869160"/>
                <a:ext cx="648072" cy="33855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𝐴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(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𝑘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)</m:t>
                      </m:r>
                    </m:oMath>
                  </m:oMathPara>
                </a14:m>
                <a:endParaRPr lang="en-US" sz="1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783025C-9FC5-0688-3CD8-9D0BC36DDD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39620" y="4869160"/>
                <a:ext cx="648072" cy="338554"/>
              </a:xfrm>
              <a:prstGeom prst="rect">
                <a:avLst/>
              </a:prstGeom>
              <a:blipFill>
                <a:blip r:embed="rId3"/>
                <a:stretch>
                  <a:fillRect b="-1481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6">
                <a:extLst>
                  <a:ext uri="{FF2B5EF4-FFF2-40B4-BE49-F238E27FC236}">
                    <a16:creationId xmlns:a16="http://schemas.microsoft.com/office/drawing/2014/main" id="{72E7E0B3-4CF0-E332-755C-305ECDAAEA5E}"/>
                  </a:ext>
                </a:extLst>
              </p:cNvPr>
              <p:cNvSpPr txBox="1"/>
              <p:nvPr/>
            </p:nvSpPr>
            <p:spPr bwMode="auto">
              <a:xfrm>
                <a:off x="2051720" y="3711519"/>
                <a:ext cx="3141693" cy="901914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𝐴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𝑘</m:t>
                          </m:r>
                        </m:e>
                      </m:d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𝜋</m:t>
                              </m:r>
                            </m:e>
                          </m:rad>
                        </m:den>
                      </m:f>
                      <m:nary>
                        <m:naryPr>
                          <m:limLoc m:val="undOvr"/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𝑑𝑥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 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  <m:d>
                            <m:dPr>
                              <m:ctrlPr>
                                <a:rPr lang="el-GR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</m:d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𝑘𝑥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文字方塊 6">
                <a:extLst>
                  <a:ext uri="{FF2B5EF4-FFF2-40B4-BE49-F238E27FC236}">
                    <a16:creationId xmlns:a16="http://schemas.microsoft.com/office/drawing/2014/main" id="{72E7E0B3-4CF0-E332-755C-305ECDAAEA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51720" y="3711519"/>
                <a:ext cx="3141693" cy="901914"/>
              </a:xfrm>
              <a:prstGeom prst="rect">
                <a:avLst/>
              </a:prstGeom>
              <a:blipFill>
                <a:blip r:embed="rId4"/>
                <a:stretch>
                  <a:fillRect t="-111111" b="-1708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17">
                <a:extLst>
                  <a:ext uri="{FF2B5EF4-FFF2-40B4-BE49-F238E27FC236}">
                    <a16:creationId xmlns:a16="http://schemas.microsoft.com/office/drawing/2014/main" id="{D6D7C9A6-B457-802A-4CCA-251DE1FAE5B7}"/>
                  </a:ext>
                </a:extLst>
              </p:cNvPr>
              <p:cNvSpPr txBox="1"/>
              <p:nvPr/>
            </p:nvSpPr>
            <p:spPr bwMode="auto">
              <a:xfrm>
                <a:off x="2002167" y="2151998"/>
                <a:ext cx="4570588" cy="925510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𝜋</m:t>
                          </m:r>
                        </m:e>
                      </m:rad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𝜋</m:t>
                              </m:r>
                            </m:e>
                          </m:rad>
                        </m:den>
                      </m:f>
                      <m:nary>
                        <m:naryPr>
                          <m:limLoc m:val="undOvr"/>
                          <m:ctrlPr>
                            <a:rPr lang="en-US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𝐿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𝐿</m:t>
                          </m:r>
                        </m:sup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𝑑𝑥</m:t>
                          </m:r>
                        </m:e>
                      </m:nary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𝑖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sup>
                      </m:sSup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6" name="文字方塊 17">
                <a:extLst>
                  <a:ext uri="{FF2B5EF4-FFF2-40B4-BE49-F238E27FC236}">
                    <a16:creationId xmlns:a16="http://schemas.microsoft.com/office/drawing/2014/main" id="{D6D7C9A6-B457-802A-4CCA-251DE1FAE5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02167" y="2151998"/>
                <a:ext cx="4570588" cy="925510"/>
              </a:xfrm>
              <a:prstGeom prst="rect">
                <a:avLst/>
              </a:prstGeom>
              <a:blipFill>
                <a:blip r:embed="rId5"/>
                <a:stretch>
                  <a:fillRect t="-105405" b="-16621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Down Arrow 6">
            <a:extLst>
              <a:ext uri="{FF2B5EF4-FFF2-40B4-BE49-F238E27FC236}">
                <a16:creationId xmlns:a16="http://schemas.microsoft.com/office/drawing/2014/main" id="{8CAFD850-1DF3-1301-D432-652E0449F5AC}"/>
              </a:ext>
            </a:extLst>
          </p:cNvPr>
          <p:cNvSpPr/>
          <p:nvPr/>
        </p:nvSpPr>
        <p:spPr>
          <a:xfrm>
            <a:off x="3439620" y="3140968"/>
            <a:ext cx="324036" cy="432048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8ADB1E3-395D-0E0B-A144-D6F7AF0CE37D}"/>
                  </a:ext>
                </a:extLst>
              </p:cNvPr>
              <p:cNvSpPr txBox="1"/>
              <p:nvPr/>
            </p:nvSpPr>
            <p:spPr bwMode="auto">
              <a:xfrm>
                <a:off x="2002167" y="1733335"/>
                <a:ext cx="457200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latin typeface="+mn-ea"/>
                    <a:ea typeface="+mn-ea"/>
                    <a:cs typeface="Times New Roman" panose="02020603050405020304" pitchFamily="18" charset="0"/>
                  </a:rPr>
                  <a:t>新的係數：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8ADB1E3-395D-0E0B-A144-D6F7AF0CE3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02167" y="1733335"/>
                <a:ext cx="4572000" cy="369332"/>
              </a:xfrm>
              <a:prstGeom prst="rect">
                <a:avLst/>
              </a:prstGeom>
              <a:blipFill>
                <a:blip r:embed="rId6"/>
                <a:stretch>
                  <a:fillRect l="-1108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7">
                <a:extLst>
                  <a:ext uri="{FF2B5EF4-FFF2-40B4-BE49-F238E27FC236}">
                    <a16:creationId xmlns:a16="http://schemas.microsoft.com/office/drawing/2014/main" id="{D6991813-4FDD-121F-D1FA-095525AD2EE7}"/>
                  </a:ext>
                </a:extLst>
              </p:cNvPr>
              <p:cNvSpPr txBox="1"/>
              <p:nvPr/>
            </p:nvSpPr>
            <p:spPr bwMode="auto">
              <a:xfrm>
                <a:off x="2002167" y="807825"/>
                <a:ext cx="5234129" cy="925510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𝐿</m:t>
                          </m:r>
                        </m:den>
                      </m:f>
                      <m:nary>
                        <m:naryPr>
                          <m:limLoc m:val="undOvr"/>
                          <m:ctrlPr>
                            <a:rPr lang="en-US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𝐿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𝐿</m:t>
                          </m:r>
                        </m:sup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𝑑𝑥</m:t>
                          </m:r>
                        </m:e>
                      </m:nary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𝑖</m:t>
                          </m:r>
                          <m:f>
                            <m:f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sup>
                      </m:sSup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𝐿</m:t>
                          </m:r>
                        </m:den>
                      </m:f>
                      <m:nary>
                        <m:naryPr>
                          <m:limLoc m:val="undOvr"/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𝐿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𝐿</m:t>
                          </m:r>
                        </m:sup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𝑑𝑥</m:t>
                          </m:r>
                        </m:e>
                      </m:nary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𝑖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sup>
                      </m:sSup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文字方塊 17">
                <a:extLst>
                  <a:ext uri="{FF2B5EF4-FFF2-40B4-BE49-F238E27FC236}">
                    <a16:creationId xmlns:a16="http://schemas.microsoft.com/office/drawing/2014/main" id="{D6991813-4FDD-121F-D1FA-095525AD2E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02167" y="807825"/>
                <a:ext cx="5234129" cy="925510"/>
              </a:xfrm>
              <a:prstGeom prst="rect">
                <a:avLst/>
              </a:prstGeom>
              <a:blipFill>
                <a:blip r:embed="rId7"/>
                <a:stretch>
                  <a:fillRect t="-104054" b="-16621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7245E02-7CD4-E3DD-0EF8-6FC3A4281B54}"/>
                  </a:ext>
                </a:extLst>
              </p:cNvPr>
              <p:cNvSpPr txBox="1"/>
              <p:nvPr/>
            </p:nvSpPr>
            <p:spPr bwMode="auto">
              <a:xfrm>
                <a:off x="1995181" y="389162"/>
                <a:ext cx="457757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 err="1"/>
                  <a:t>彼此正交，係數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 err="1"/>
                  <a:t>可以很容易計算</a:t>
                </a:r>
                <a:r>
                  <a:rPr lang="en-US" dirty="0"/>
                  <a:t>：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7245E02-7CD4-E3DD-0EF8-6FC3A4281B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95181" y="389162"/>
                <a:ext cx="4577574" cy="369332"/>
              </a:xfrm>
              <a:prstGeom prst="rect">
                <a:avLst/>
              </a:prstGeom>
              <a:blipFill>
                <a:blip r:embed="rId8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03C43D0-EE69-09F7-938E-94FB0DAF4D48}"/>
                  </a:ext>
                </a:extLst>
              </p:cNvPr>
              <p:cNvSpPr txBox="1"/>
              <p:nvPr/>
            </p:nvSpPr>
            <p:spPr bwMode="auto">
              <a:xfrm>
                <a:off x="4059047" y="3248484"/>
                <a:ext cx="703654" cy="2769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𝐿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→∞</m:t>
                      </m:r>
                    </m:oMath>
                  </m:oMathPara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03C43D0-EE69-09F7-938E-94FB0DAF4D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59047" y="3248484"/>
                <a:ext cx="703654" cy="276999"/>
              </a:xfrm>
              <a:prstGeom prst="rect">
                <a:avLst/>
              </a:prstGeom>
              <a:blipFill>
                <a:blip r:embed="rId9"/>
                <a:stretch>
                  <a:fillRect l="-7143" r="-5357" b="-434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3">
                <a:extLst>
                  <a:ext uri="{FF2B5EF4-FFF2-40B4-BE49-F238E27FC236}">
                    <a16:creationId xmlns:a16="http://schemas.microsoft.com/office/drawing/2014/main" id="{4F6D1A6B-31B8-DBCA-B94B-2FD0BEDC05E1}"/>
                  </a:ext>
                </a:extLst>
              </p:cNvPr>
              <p:cNvSpPr txBox="1"/>
              <p:nvPr/>
            </p:nvSpPr>
            <p:spPr bwMode="auto">
              <a:xfrm>
                <a:off x="4954988" y="3199688"/>
                <a:ext cx="946028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</m:t>
                      </m:r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文字方塊 13">
                <a:extLst>
                  <a:ext uri="{FF2B5EF4-FFF2-40B4-BE49-F238E27FC236}">
                    <a16:creationId xmlns:a16="http://schemas.microsoft.com/office/drawing/2014/main" id="{4F6D1A6B-31B8-DBCA-B94B-2FD0BEDC05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54988" y="3199688"/>
                <a:ext cx="946028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520528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6">
                <a:extLst>
                  <a:ext uri="{FF2B5EF4-FFF2-40B4-BE49-F238E27FC236}">
                    <a16:creationId xmlns:a16="http://schemas.microsoft.com/office/drawing/2014/main" id="{2A200CC5-447B-E3A0-333E-6A6CB5BB7BA5}"/>
                  </a:ext>
                </a:extLst>
              </p:cNvPr>
              <p:cNvSpPr txBox="1"/>
              <p:nvPr/>
            </p:nvSpPr>
            <p:spPr bwMode="auto">
              <a:xfrm>
                <a:off x="1338007" y="2990478"/>
                <a:ext cx="3258713" cy="901914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𝐴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𝑘</m:t>
                          </m:r>
                        </m:e>
                      </m:d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𝜋</m:t>
                              </m:r>
                            </m:e>
                          </m:rad>
                        </m:den>
                      </m:f>
                      <m:nary>
                        <m:naryPr>
                          <m:limLoc m:val="undOvr"/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𝑑𝑥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 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  <m:d>
                            <m:dPr>
                              <m:ctrlPr>
                                <a:rPr lang="el-GR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</m:d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𝑘𝑥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文字方塊 6">
                <a:extLst>
                  <a:ext uri="{FF2B5EF4-FFF2-40B4-BE49-F238E27FC236}">
                    <a16:creationId xmlns:a16="http://schemas.microsoft.com/office/drawing/2014/main" id="{2A200CC5-447B-E3A0-333E-6A6CB5BB7B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38007" y="2990478"/>
                <a:ext cx="3258713" cy="901914"/>
              </a:xfrm>
              <a:prstGeom prst="rect">
                <a:avLst/>
              </a:prstGeom>
              <a:blipFill>
                <a:blip r:embed="rId2"/>
                <a:stretch>
                  <a:fillRect t="-109722" b="-1708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10">
                <a:extLst>
                  <a:ext uri="{FF2B5EF4-FFF2-40B4-BE49-F238E27FC236}">
                    <a16:creationId xmlns:a16="http://schemas.microsoft.com/office/drawing/2014/main" id="{86515BE9-6281-153D-D537-05BFA9818AF6}"/>
                  </a:ext>
                </a:extLst>
              </p:cNvPr>
              <p:cNvSpPr txBox="1"/>
              <p:nvPr/>
            </p:nvSpPr>
            <p:spPr bwMode="auto">
              <a:xfrm>
                <a:off x="1322757" y="1101082"/>
                <a:ext cx="3016403" cy="901914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𝜋</m:t>
                              </m:r>
                            </m:e>
                          </m:rad>
                        </m:den>
                      </m:f>
                      <m:nary>
                        <m:naryPr>
                          <m:limLoc m:val="undOvr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𝑑𝑘</m:t>
                          </m:r>
                        </m:e>
                      </m:nary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𝑖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10">
                <a:extLst>
                  <a:ext uri="{FF2B5EF4-FFF2-40B4-BE49-F238E27FC236}">
                    <a16:creationId xmlns:a16="http://schemas.microsoft.com/office/drawing/2014/main" id="{86515BE9-6281-153D-D537-05BFA9818A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22757" y="1101082"/>
                <a:ext cx="3016403" cy="901914"/>
              </a:xfrm>
              <a:prstGeom prst="rect">
                <a:avLst/>
              </a:prstGeom>
              <a:blipFill>
                <a:blip r:embed="rId3"/>
                <a:stretch>
                  <a:fillRect t="-109722" b="-1708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BDB85EA-3220-24DF-18C6-671976BD10E1}"/>
                  </a:ext>
                </a:extLst>
              </p:cNvPr>
              <p:cNvSpPr txBox="1"/>
              <p:nvPr/>
            </p:nvSpPr>
            <p:spPr bwMode="auto">
              <a:xfrm>
                <a:off x="1322757" y="1985566"/>
                <a:ext cx="674807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/>
                        <a:cs typeface="Times New Roman" pitchFamily="18" charset="0"/>
                      </a:rPr>
                      <m:t>𝐴</m:t>
                    </m:r>
                    <m:d>
                      <m:dPr>
                        <m:ctrlP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𝑘</m:t>
                        </m:r>
                      </m:e>
                    </m:d>
                  </m:oMath>
                </a14:m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就</a:t>
                </a:r>
                <a:r>
                  <a:rPr lang="en-US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稱為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的</a:t>
                </a:r>
                <a:r>
                  <a:rPr lang="en-US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傅立葉變換</a:t>
                </a:r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Fourier Transform</a:t>
                </a:r>
                <a:r>
                  <a:rPr lang="en-GB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TW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BDB85EA-3220-24DF-18C6-671976BD10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22757" y="1985566"/>
                <a:ext cx="6748070" cy="369332"/>
              </a:xfrm>
              <a:prstGeom prst="rect">
                <a:avLst/>
              </a:prstGeom>
              <a:blipFill>
                <a:blip r:embed="rId4"/>
                <a:stretch>
                  <a:fillRect t="-6667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F46B4AE-B8CF-519C-8293-FDC8BDD8C6B6}"/>
                  </a:ext>
                </a:extLst>
              </p:cNvPr>
              <p:cNvSpPr txBox="1"/>
              <p:nvPr/>
            </p:nvSpPr>
            <p:spPr bwMode="auto">
              <a:xfrm>
                <a:off x="1322757" y="3892392"/>
                <a:ext cx="674807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就</a:t>
                </a:r>
                <a:r>
                  <a:rPr 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稱為</a:t>
                </a:r>
                <a14:m>
                  <m:oMath xmlns:m="http://schemas.openxmlformats.org/officeDocument/2006/math">
                    <m:r>
                      <a:rPr lang="en-US" altLang="zh-CN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/>
                        <a:cs typeface="Times New Roman" pitchFamily="18" charset="0"/>
                      </a:rPr>
                      <m:t>𝐴</m:t>
                    </m:r>
                    <m:d>
                      <m:dPr>
                        <m:ctrlP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𝑘</m:t>
                        </m:r>
                      </m:e>
                    </m:d>
                  </m:oMath>
                </a14:m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的</a:t>
                </a:r>
                <a:r>
                  <a:rPr lang="en-US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反傅立葉變換</a:t>
                </a:r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Inverse </a:t>
                </a:r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Fourier Transform</a:t>
                </a:r>
                <a:r>
                  <a:rPr lang="en-GB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TW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F46B4AE-B8CF-519C-8293-FDC8BDD8C6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22757" y="3892392"/>
                <a:ext cx="6748070" cy="369332"/>
              </a:xfrm>
              <a:prstGeom prst="rect">
                <a:avLst/>
              </a:prstGeom>
              <a:blipFill>
                <a:blip r:embed="rId5"/>
                <a:stretch>
                  <a:fillRect l="-188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A399A45C-BECD-8255-5327-95A2DE336CD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69983"/>
          <a:stretch>
            <a:fillRect/>
          </a:stretch>
        </p:blipFill>
        <p:spPr>
          <a:xfrm>
            <a:off x="1322757" y="4342558"/>
            <a:ext cx="4248472" cy="8285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0A0285D-EC20-6515-A1BA-6A585513D3CE}"/>
                  </a:ext>
                </a:extLst>
              </p:cNvPr>
              <p:cNvSpPr txBox="1"/>
              <p:nvPr/>
            </p:nvSpPr>
            <p:spPr bwMode="auto">
              <a:xfrm>
                <a:off x="1322757" y="2542918"/>
                <a:ext cx="525658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由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el-GR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也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可以算出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𝐴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𝑘</m:t>
                        </m:r>
                      </m:e>
                    </m:d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0A0285D-EC20-6515-A1BA-6A585513D3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22757" y="2542918"/>
                <a:ext cx="5256584" cy="369332"/>
              </a:xfrm>
              <a:prstGeom prst="rect">
                <a:avLst/>
              </a:prstGeom>
              <a:blipFill>
                <a:blip r:embed="rId7"/>
                <a:stretch>
                  <a:fillRect l="-966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60DB3593-3BBC-97F2-9B54-73B828D56CDB}"/>
              </a:ext>
            </a:extLst>
          </p:cNvPr>
          <p:cNvSpPr txBox="1"/>
          <p:nvPr/>
        </p:nvSpPr>
        <p:spPr bwMode="auto">
          <a:xfrm>
            <a:off x="1338007" y="5346760"/>
            <a:ext cx="50973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一個函數經過一個積分變換得到另一個函數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307444A-A418-0227-4B50-073454E35CBE}"/>
                  </a:ext>
                </a:extLst>
              </p:cNvPr>
              <p:cNvSpPr txBox="1"/>
              <p:nvPr/>
            </p:nvSpPr>
            <p:spPr bwMode="auto">
              <a:xfrm>
                <a:off x="1277848" y="606800"/>
                <a:ext cx="6919133" cy="378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GB" dirty="0">
                        <a:latin typeface="Times New Roman" pitchFamily="18" charset="0"/>
                        <a:cs typeface="Times New Roman" pitchFamily="18" charset="0"/>
                      </a:rPr>
                      <m:t>以</m:t>
                    </m:r>
                    <m:r>
                      <a:rPr lang="en-US" altLang="zh-CN" i="1">
                        <a:latin typeface="Cambria Math"/>
                        <a:ea typeface="Cambria Math"/>
                        <a:cs typeface="Times New Roman" pitchFamily="18" charset="0"/>
                      </a:rPr>
                      <m:t>𝐴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𝑘</m:t>
                        </m:r>
                      </m:e>
                    </m:d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為配重係數，自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定態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𝑖𝑘𝑥</m:t>
                        </m:r>
                      </m:sup>
                    </m:sSup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疊加出狀態函數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307444A-A418-0227-4B50-073454E35C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77848" y="606800"/>
                <a:ext cx="6919133" cy="378245"/>
              </a:xfrm>
              <a:prstGeom prst="rect">
                <a:avLst/>
              </a:prstGeom>
              <a:blipFill>
                <a:blip r:embed="rId8"/>
                <a:stretch>
                  <a:fillRect l="-183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520A120-9B16-F10A-E5C3-CBDB681E5DC0}"/>
                  </a:ext>
                </a:extLst>
              </p:cNvPr>
              <p:cNvSpPr txBox="1"/>
              <p:nvPr/>
            </p:nvSpPr>
            <p:spPr bwMode="auto">
              <a:xfrm>
                <a:off x="1338007" y="5756918"/>
                <a:ext cx="653914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𝐴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𝑘</m:t>
                        </m:r>
                      </m:e>
                    </m:d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與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互為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Fourier 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Transform，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兩者對應同樣的資訊內容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520A120-9B16-F10A-E5C3-CBDB681E5D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38007" y="5756918"/>
                <a:ext cx="6539141" cy="369332"/>
              </a:xfrm>
              <a:prstGeom prst="rect">
                <a:avLst/>
              </a:prstGeom>
              <a:blipFill>
                <a:blip r:embed="rId9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983708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6">
                <a:extLst>
                  <a:ext uri="{FF2B5EF4-FFF2-40B4-BE49-F238E27FC236}">
                    <a16:creationId xmlns:a16="http://schemas.microsoft.com/office/drawing/2014/main" id="{E0EF9B55-5FA9-F45B-249F-96DE7B72DD76}"/>
                  </a:ext>
                </a:extLst>
              </p:cNvPr>
              <p:cNvSpPr txBox="1"/>
              <p:nvPr/>
            </p:nvSpPr>
            <p:spPr bwMode="auto">
              <a:xfrm>
                <a:off x="533696" y="2306675"/>
                <a:ext cx="1591205" cy="532518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𝐴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𝑘</m:t>
                          </m:r>
                        </m:e>
                      </m:d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𝛼</m:t>
                              </m:r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𝑘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文字方塊 6">
                <a:extLst>
                  <a:ext uri="{FF2B5EF4-FFF2-40B4-BE49-F238E27FC236}">
                    <a16:creationId xmlns:a16="http://schemas.microsoft.com/office/drawing/2014/main" id="{E0EF9B55-5FA9-F45B-249F-96DE7B72DD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3696" y="2306675"/>
                <a:ext cx="1591205" cy="53251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9991157-43AE-F7B2-D49B-2E66A3D794DF}"/>
                  </a:ext>
                </a:extLst>
              </p:cNvPr>
              <p:cNvSpPr txBox="1"/>
              <p:nvPr/>
            </p:nvSpPr>
            <p:spPr bwMode="auto">
              <a:xfrm>
                <a:off x="515904" y="3190818"/>
                <a:ext cx="8034036" cy="3724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這表示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是以為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/>
                        <a:cs typeface="Times New Roman" pitchFamily="18" charset="0"/>
                      </a:rPr>
                      <m:t>𝑘</m:t>
                    </m:r>
                    <m:r>
                      <a:rPr lang="en-US" altLang="zh-CN" b="0" i="0" smtClean="0">
                        <a:latin typeface="Cambria Math" panose="02040503050406030204" pitchFamily="18" charset="0"/>
                        <a:ea typeface="Cambria Math"/>
                        <a:cs typeface="Times New Roman" pitchFamily="18" charset="0"/>
                      </a:rPr>
                      <m:t>=0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中心，形成一離開此值就快速降低的分佈，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9991157-43AE-F7B2-D49B-2E66A3D794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5904" y="3190818"/>
                <a:ext cx="8034036" cy="372410"/>
              </a:xfrm>
              <a:prstGeom prst="rect">
                <a:avLst/>
              </a:prstGeom>
              <a:blipFill>
                <a:blip r:embed="rId3"/>
                <a:stretch>
                  <a:fillRect l="-631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3" descr="C:\Users\Chia-Hung Chang\Pictures\2008-04-14 波包\波包 002.jpg">
            <a:extLst>
              <a:ext uri="{FF2B5EF4-FFF2-40B4-BE49-F238E27FC236}">
                <a16:creationId xmlns:a16="http://schemas.microsoft.com/office/drawing/2014/main" id="{81E74821-2067-C7C4-30BC-88CA2D563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-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12" t="4904" r="14989" b="31342"/>
          <a:stretch>
            <a:fillRect/>
          </a:stretch>
        </p:blipFill>
        <p:spPr bwMode="auto">
          <a:xfrm>
            <a:off x="6732240" y="1988840"/>
            <a:ext cx="2119953" cy="1968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10">
                <a:extLst>
                  <a:ext uri="{FF2B5EF4-FFF2-40B4-BE49-F238E27FC236}">
                    <a16:creationId xmlns:a16="http://schemas.microsoft.com/office/drawing/2014/main" id="{8683F8E5-F736-4237-6FC9-8A9F296FD49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161270" y="2880926"/>
                <a:ext cx="369416" cy="27868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200" b="0" i="0" dirty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l-GR" altLang="zh-TW" sz="1200" i="0" dirty="0" smtClean="0">
                          <a:latin typeface="Cambria Math"/>
                        </a:rPr>
                        <m:t>Δ</m:t>
                      </m:r>
                      <m:r>
                        <a:rPr lang="en-US" altLang="zh-TW" sz="1200" i="1" dirty="0">
                          <a:latin typeface="Cambria Math"/>
                          <a:cs typeface="Times New Roman" pitchFamily="18" charset="0"/>
                        </a:rPr>
                        <m:t>𝑘</m:t>
                      </m:r>
                    </m:oMath>
                  </m:oMathPara>
                </a14:m>
                <a:endParaRPr lang="zh-TW" altLang="en-US" sz="1200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文字方塊 10">
                <a:extLst>
                  <a:ext uri="{FF2B5EF4-FFF2-40B4-BE49-F238E27FC236}">
                    <a16:creationId xmlns:a16="http://schemas.microsoft.com/office/drawing/2014/main" id="{8683F8E5-F736-4237-6FC9-8A9F296FD4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161270" y="2880926"/>
                <a:ext cx="369416" cy="278682"/>
              </a:xfrm>
              <a:prstGeom prst="rect">
                <a:avLst/>
              </a:prstGeom>
              <a:blipFill>
                <a:blip r:embed="rId5"/>
                <a:stretch>
                  <a:fillRect r="-1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6">
                <a:extLst>
                  <a:ext uri="{FF2B5EF4-FFF2-40B4-BE49-F238E27FC236}">
                    <a16:creationId xmlns:a16="http://schemas.microsoft.com/office/drawing/2014/main" id="{BC712D6D-2B75-EEFB-0041-4170E040FBB6}"/>
                  </a:ext>
                </a:extLst>
              </p:cNvPr>
              <p:cNvSpPr txBox="1"/>
              <p:nvPr/>
            </p:nvSpPr>
            <p:spPr bwMode="auto">
              <a:xfrm>
                <a:off x="7020272" y="2021836"/>
                <a:ext cx="625316" cy="276999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200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𝐴</m:t>
                      </m:r>
                      <m:d>
                        <m:dPr>
                          <m:ctrlPr>
                            <a:rPr lang="en-US" altLang="zh-CN" sz="12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sz="12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𝑘</m:t>
                          </m:r>
                        </m:e>
                      </m:d>
                    </m:oMath>
                  </m:oMathPara>
                </a14:m>
                <a:endParaRPr lang="zh-CN" altLang="en-US" sz="1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文字方塊 6">
                <a:extLst>
                  <a:ext uri="{FF2B5EF4-FFF2-40B4-BE49-F238E27FC236}">
                    <a16:creationId xmlns:a16="http://schemas.microsoft.com/office/drawing/2014/main" id="{BC712D6D-2B75-EEFB-0041-4170E040FB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20272" y="2021836"/>
                <a:ext cx="625316" cy="27699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D3E74BC-A60E-9325-8816-FC51085DE364}"/>
                  </a:ext>
                </a:extLst>
              </p:cNvPr>
              <p:cNvSpPr txBox="1"/>
              <p:nvPr/>
            </p:nvSpPr>
            <p:spPr bwMode="auto">
              <a:xfrm>
                <a:off x="527651" y="3577596"/>
                <a:ext cx="5733463" cy="4082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若取極值的1/3左右位置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，寬度大約是</a:t>
                </a:r>
                <a14:m>
                  <m:oMath xmlns:m="http://schemas.openxmlformats.org/officeDocument/2006/math">
                    <m:r>
                      <a:rPr lang="en-TW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∆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𝑘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~</m:t>
                    </m:r>
                    <m:rad>
                      <m:radPr>
                        <m:degHide m:val="on"/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e>
                    </m:rad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𝛼</m:t>
                        </m:r>
                      </m:e>
                    </m:ra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D3E74BC-A60E-9325-8816-FC51085DE3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7651" y="3577596"/>
                <a:ext cx="5733463" cy="408253"/>
              </a:xfrm>
              <a:prstGeom prst="rect">
                <a:avLst/>
              </a:prstGeom>
              <a:blipFill>
                <a:blip r:embed="rId7"/>
                <a:stretch>
                  <a:fillRect l="-885" b="-1818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023680C8-7CB8-4E68-ED5E-D45F7C54F915}"/>
              </a:ext>
            </a:extLst>
          </p:cNvPr>
          <p:cNvSpPr txBox="1"/>
          <p:nvPr/>
        </p:nvSpPr>
        <p:spPr bwMode="auto">
          <a:xfrm>
            <a:off x="3652233" y="1171232"/>
            <a:ext cx="199319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波包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Wave Packet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32515F8-AB23-BC0B-9059-BBB6D9B6F2BF}"/>
                  </a:ext>
                </a:extLst>
              </p:cNvPr>
              <p:cNvSpPr txBox="1"/>
              <p:nvPr/>
            </p:nvSpPr>
            <p:spPr bwMode="auto">
              <a:xfrm>
                <a:off x="478414" y="1837170"/>
                <a:ext cx="556667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考慮一高斯分佈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Gaussian form </a:t>
                </a:r>
                <a14:m>
                  <m:oMath xmlns:m="http://schemas.openxmlformats.org/officeDocument/2006/math">
                    <m:r>
                      <a:rPr lang="en-US" altLang="zh-CN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𝐴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𝑘</m:t>
                        </m:r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： 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32515F8-AB23-BC0B-9059-BBB6D9B6F2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8414" y="1837170"/>
                <a:ext cx="5566676" cy="369332"/>
              </a:xfrm>
              <a:prstGeom prst="rect">
                <a:avLst/>
              </a:prstGeom>
              <a:blipFill>
                <a:blip r:embed="rId8"/>
                <a:stretch>
                  <a:fillRect l="-909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6">
                <a:extLst>
                  <a:ext uri="{FF2B5EF4-FFF2-40B4-BE49-F238E27FC236}">
                    <a16:creationId xmlns:a16="http://schemas.microsoft.com/office/drawing/2014/main" id="{ABB0DF9E-F390-253C-23AE-107475A2CD0A}"/>
                  </a:ext>
                </a:extLst>
              </p:cNvPr>
              <p:cNvSpPr txBox="1"/>
              <p:nvPr/>
            </p:nvSpPr>
            <p:spPr bwMode="auto">
              <a:xfrm>
                <a:off x="527651" y="4096587"/>
                <a:ext cx="2949975" cy="90191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altLang="zh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𝜓</m:t>
                      </m:r>
                      <m:d>
                        <m:dPr>
                          <m:ctrlPr>
                            <a:rPr lang="el-GR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𝛼</m:t>
                                  </m:r>
                                  <m:sSup>
                                    <m:sSup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𝑘</m:t>
                                      </m:r>
                                    </m:e>
                                    <m:sup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p>
                          </m:sSup>
                          <m:r>
                            <a:rPr lang="en-US" altLang="zh-CN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𝑘𝑥</m:t>
                              </m:r>
                            </m:sup>
                          </m:sSup>
                          <m:r>
                            <a:rPr lang="en-US" altLang="zh-CN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𝑑𝑘</m:t>
                          </m:r>
                        </m:e>
                      </m:nary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文字方塊 6">
                <a:extLst>
                  <a:ext uri="{FF2B5EF4-FFF2-40B4-BE49-F238E27FC236}">
                    <a16:creationId xmlns:a16="http://schemas.microsoft.com/office/drawing/2014/main" id="{ABB0DF9E-F390-253C-23AE-107475A2CD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7651" y="4096587"/>
                <a:ext cx="2949975" cy="901914"/>
              </a:xfrm>
              <a:prstGeom prst="rect">
                <a:avLst/>
              </a:prstGeom>
              <a:blipFill>
                <a:blip r:embed="rId9"/>
                <a:stretch>
                  <a:fillRect t="-111111" b="-1708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9993FFC-C2E0-1310-B7DD-16E68D4DEDF2}"/>
                  </a:ext>
                </a:extLst>
              </p:cNvPr>
              <p:cNvSpPr txBox="1"/>
              <p:nvPr/>
            </p:nvSpPr>
            <p:spPr bwMode="auto">
              <a:xfrm>
                <a:off x="7740352" y="3683125"/>
                <a:ext cx="195880" cy="184666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200" b="0" i="0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0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9993FFC-C2E0-1310-B7DD-16E68D4DED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40352" y="3683125"/>
                <a:ext cx="195880" cy="184666"/>
              </a:xfrm>
              <a:prstGeom prst="rect">
                <a:avLst/>
              </a:prstGeom>
              <a:blipFill>
                <a:blip r:embed="rId10"/>
                <a:stretch>
                  <a:fillRect b="-125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36860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6">
                <a:extLst>
                  <a:ext uri="{FF2B5EF4-FFF2-40B4-BE49-F238E27FC236}">
                    <a16:creationId xmlns:a16="http://schemas.microsoft.com/office/drawing/2014/main" id="{ED1FA1E7-B5A0-ED6C-1A39-522EF208232E}"/>
                  </a:ext>
                </a:extLst>
              </p:cNvPr>
              <p:cNvSpPr txBox="1"/>
              <p:nvPr/>
            </p:nvSpPr>
            <p:spPr bwMode="auto">
              <a:xfrm>
                <a:off x="5390866" y="3460927"/>
                <a:ext cx="1403141" cy="56669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𝑘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′≡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𝑘</m:t>
                      </m:r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−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𝑖</m:t>
                      </m:r>
                      <m:f>
                        <m:f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𝛼</m:t>
                          </m:r>
                        </m:den>
                      </m:f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文字方塊 6">
                <a:extLst>
                  <a:ext uri="{FF2B5EF4-FFF2-40B4-BE49-F238E27FC236}">
                    <a16:creationId xmlns:a16="http://schemas.microsoft.com/office/drawing/2014/main" id="{ED1FA1E7-B5A0-ED6C-1A39-522EF20823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90866" y="3460927"/>
                <a:ext cx="1403141" cy="56669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6">
                <a:extLst>
                  <a:ext uri="{FF2B5EF4-FFF2-40B4-BE49-F238E27FC236}">
                    <a16:creationId xmlns:a16="http://schemas.microsoft.com/office/drawing/2014/main" id="{F3395871-5E4A-FC1D-52FF-C249DAD18A92}"/>
                  </a:ext>
                </a:extLst>
              </p:cNvPr>
              <p:cNvSpPr txBox="1"/>
              <p:nvPr/>
            </p:nvSpPr>
            <p:spPr bwMode="auto">
              <a:xfrm>
                <a:off x="1566720" y="4355610"/>
                <a:ext cx="2502800" cy="90191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𝛼</m:t>
                              </m:r>
                            </m:den>
                          </m:f>
                        </m:sup>
                      </m:sSup>
                      <m:nary>
                        <m:naryPr>
                          <m:limLoc m:val="undOvr"/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𝛼</m:t>
                                  </m:r>
                                  <m:sSup>
                                    <m:sSup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𝑘</m:t>
                                      </m:r>
                                    </m:e>
                                    <m:sup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′</m:t>
                                      </m:r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p>
                          </m:s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𝑑𝑘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′</m:t>
                          </m:r>
                        </m:e>
                      </m:nary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文字方塊 6">
                <a:extLst>
                  <a:ext uri="{FF2B5EF4-FFF2-40B4-BE49-F238E27FC236}">
                    <a16:creationId xmlns:a16="http://schemas.microsoft.com/office/drawing/2014/main" id="{F3395871-5E4A-FC1D-52FF-C249DAD18A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66720" y="4355610"/>
                <a:ext cx="2502800" cy="901914"/>
              </a:xfrm>
              <a:prstGeom prst="rect">
                <a:avLst/>
              </a:prstGeom>
              <a:blipFill>
                <a:blip r:embed="rId3"/>
                <a:stretch>
                  <a:fillRect l="-505" t="-112676" b="-17323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6">
                <a:extLst>
                  <a:ext uri="{FF2B5EF4-FFF2-40B4-BE49-F238E27FC236}">
                    <a16:creationId xmlns:a16="http://schemas.microsoft.com/office/drawing/2014/main" id="{39A4148E-BE25-2ACB-0616-3EEBA8CF23D3}"/>
                  </a:ext>
                </a:extLst>
              </p:cNvPr>
              <p:cNvSpPr txBox="1"/>
              <p:nvPr/>
            </p:nvSpPr>
            <p:spPr bwMode="auto">
              <a:xfrm>
                <a:off x="1565585" y="3293317"/>
                <a:ext cx="3506986" cy="90191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𝛼</m:t>
                                  </m:r>
                                </m:den>
                              </m:f>
                            </m:sup>
                          </m:sSup>
                          <m: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𝛼</m:t>
                                  </m:r>
                                </m:num>
                                <m:den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den>
                              </m:f>
                              <m:d>
                                <m:dPr>
                                  <m:ctrlPr>
                                    <a:rPr lang="en-US" altLang="zh-CN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𝑘</m:t>
                                      </m:r>
                                    </m:e>
                                    <m:sup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−2</m:t>
                                  </m:r>
                                  <m:f>
                                    <m:f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𝑥</m:t>
                                      </m:r>
                                    </m:num>
                                    <m:den>
                                      <m:r>
                                        <a:rPr lang="en-US" altLang="zh-CN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𝛼</m:t>
                                      </m:r>
                                    </m:den>
                                  </m:f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𝑘</m:t>
                                  </m:r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en-US" altLang="zh-CN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zh-CN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altLang="zh-CN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sSup>
                                        <m:sSupPr>
                                          <m:ctrlPr>
                                            <a:rPr lang="en-US" altLang="zh-CN" i="1" smtClean="0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zh-CN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Times New Roman" pitchFamily="18" charset="0"/>
                                            </a:rPr>
                                            <m:t>𝛼</m:t>
                                          </m:r>
                                        </m:e>
                                        <m:sup>
                                          <m:r>
                                            <a:rPr lang="en-US" altLang="zh-CN" b="0" i="1" smtClean="0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den>
                                  </m:f>
                                </m:e>
                              </m:d>
                            </m:sup>
                          </m:s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𝑑𝑘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′</m:t>
                          </m:r>
                        </m:e>
                      </m:nary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文字方塊 6">
                <a:extLst>
                  <a:ext uri="{FF2B5EF4-FFF2-40B4-BE49-F238E27FC236}">
                    <a16:creationId xmlns:a16="http://schemas.microsoft.com/office/drawing/2014/main" id="{39A4148E-BE25-2ACB-0616-3EEBA8CF23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65585" y="3293317"/>
                <a:ext cx="3506986" cy="901914"/>
              </a:xfrm>
              <a:prstGeom prst="rect">
                <a:avLst/>
              </a:prstGeom>
              <a:blipFill>
                <a:blip r:embed="rId4"/>
                <a:stretch>
                  <a:fillRect l="-15162" t="-111111" b="-1708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6">
                <a:extLst>
                  <a:ext uri="{FF2B5EF4-FFF2-40B4-BE49-F238E27FC236}">
                    <a16:creationId xmlns:a16="http://schemas.microsoft.com/office/drawing/2014/main" id="{40EF1E4B-B628-8B5C-FDE7-C47F34C1F2CB}"/>
                  </a:ext>
                </a:extLst>
              </p:cNvPr>
              <p:cNvSpPr txBox="1"/>
              <p:nvPr/>
            </p:nvSpPr>
            <p:spPr bwMode="auto">
              <a:xfrm>
                <a:off x="4766166" y="4346825"/>
                <a:ext cx="1436675" cy="91069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𝛼</m:t>
                              </m:r>
                            </m:den>
                          </m:f>
                        </m:e>
                      </m:rad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𝛼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5" name="文字方塊 6">
                <a:extLst>
                  <a:ext uri="{FF2B5EF4-FFF2-40B4-BE49-F238E27FC236}">
                    <a16:creationId xmlns:a16="http://schemas.microsoft.com/office/drawing/2014/main" id="{40EF1E4B-B628-8B5C-FDE7-C47F34C1F2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66166" y="4346825"/>
                <a:ext cx="1436675" cy="9106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1FEC19F-2294-F812-9153-BB1260C4CB50}"/>
                  </a:ext>
                </a:extLst>
              </p:cNvPr>
              <p:cNvSpPr txBox="1"/>
              <p:nvPr/>
            </p:nvSpPr>
            <p:spPr bwMode="auto">
              <a:xfrm>
                <a:off x="1565584" y="5257524"/>
                <a:ext cx="6864833" cy="6560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積分已經與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無關了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就是一個常數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可以計算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等於</a:t>
                </a:r>
                <a:r>
                  <a:rPr lang="en-US" altLang="zh-CN" dirty="0">
                    <a:ea typeface="Cambria Math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altLang="zh-CN" i="1">
                                <a:latin typeface="Cambria Math" panose="02040503050406030204" pitchFamily="18" charset="0"/>
                                <a:ea typeface="Cambria Math"/>
                                <a:cs typeface="Times New Roman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Cambria Math"/>
                                <a:cs typeface="Times New Roman" pitchFamily="18" charset="0"/>
                              </a:rPr>
                              <m:t>2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𝛼</m:t>
                            </m:r>
                          </m:den>
                        </m:f>
                      </m:e>
                    </m:rad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1FEC19F-2294-F812-9153-BB1260C4CB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65584" y="5257524"/>
                <a:ext cx="6864833" cy="656013"/>
              </a:xfrm>
              <a:prstGeom prst="rect">
                <a:avLst/>
              </a:prstGeom>
              <a:blipFill>
                <a:blip r:embed="rId6"/>
                <a:stretch>
                  <a:fillRect l="-73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6">
                <a:extLst>
                  <a:ext uri="{FF2B5EF4-FFF2-40B4-BE49-F238E27FC236}">
                    <a16:creationId xmlns:a16="http://schemas.microsoft.com/office/drawing/2014/main" id="{B96E46DE-4E9A-C77F-082B-4FB0B0ADA1E4}"/>
                  </a:ext>
                </a:extLst>
              </p:cNvPr>
              <p:cNvSpPr txBox="1"/>
              <p:nvPr/>
            </p:nvSpPr>
            <p:spPr bwMode="auto">
              <a:xfrm>
                <a:off x="1592996" y="2034051"/>
                <a:ext cx="3045962" cy="90191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altLang="zh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𝜓</m:t>
                      </m:r>
                      <m:d>
                        <m:dPr>
                          <m:ctrlPr>
                            <a:rPr lang="el-GR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𝛼</m:t>
                                  </m:r>
                                  <m:sSup>
                                    <m:sSup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𝑘</m:t>
                                      </m:r>
                                    </m:e>
                                    <m:sup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p>
                          </m:sSup>
                          <m:r>
                            <a:rPr lang="en-US" altLang="zh-CN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𝑘𝑥</m:t>
                              </m:r>
                            </m:sup>
                          </m:sSup>
                          <m:r>
                            <a:rPr lang="en-US" altLang="zh-CN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𝑑𝑘</m:t>
                          </m:r>
                        </m:e>
                      </m:nary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文字方塊 6">
                <a:extLst>
                  <a:ext uri="{FF2B5EF4-FFF2-40B4-BE49-F238E27FC236}">
                    <a16:creationId xmlns:a16="http://schemas.microsoft.com/office/drawing/2014/main" id="{B96E46DE-4E9A-C77F-082B-4FB0B0ADA1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92996" y="2034051"/>
                <a:ext cx="3045962" cy="901914"/>
              </a:xfrm>
              <a:prstGeom prst="rect">
                <a:avLst/>
              </a:prstGeom>
              <a:blipFill>
                <a:blip r:embed="rId7"/>
                <a:stretch>
                  <a:fillRect t="-111111" b="-16944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771D4CC-2304-9043-143D-37B829C3A429}"/>
                  </a:ext>
                </a:extLst>
              </p:cNvPr>
              <p:cNvSpPr txBox="1"/>
              <p:nvPr/>
            </p:nvSpPr>
            <p:spPr bwMode="auto">
              <a:xfrm>
                <a:off x="4445885" y="816792"/>
                <a:ext cx="2077235" cy="809581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𝑑𝑥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𝑎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sup>
                          </m:sSup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𝑎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771D4CC-2304-9043-143D-37B829C3A4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45885" y="816792"/>
                <a:ext cx="2077235" cy="809581"/>
              </a:xfrm>
              <a:prstGeom prst="rect">
                <a:avLst/>
              </a:prstGeom>
              <a:blipFill>
                <a:blip r:embed="rId8"/>
                <a:stretch>
                  <a:fillRect l="-39394" t="-129231" b="-19384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C5867AD2-1ACF-674A-ED85-010857177D00}"/>
              </a:ext>
            </a:extLst>
          </p:cNvPr>
          <p:cNvSpPr txBox="1"/>
          <p:nvPr/>
        </p:nvSpPr>
        <p:spPr bwMode="auto">
          <a:xfrm>
            <a:off x="1469691" y="1073816"/>
            <a:ext cx="318955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已知高斯函數的無限積分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9C10085-0EB6-34F0-3081-F66F2EF8861B}"/>
              </a:ext>
            </a:extLst>
          </p:cNvPr>
          <p:cNvSpPr txBox="1"/>
          <p:nvPr/>
        </p:nvSpPr>
        <p:spPr bwMode="auto">
          <a:xfrm>
            <a:off x="1478543" y="1605792"/>
            <a:ext cx="298878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因此要將指數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湊成平方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3" descr="C:\Users\Chia-Hung Chang\Pictures\2008-04-14 波包\波包 002.jpg">
            <a:extLst>
              <a:ext uri="{FF2B5EF4-FFF2-40B4-BE49-F238E27FC236}">
                <a16:creationId xmlns:a16="http://schemas.microsoft.com/office/drawing/2014/main" id="{24E6C0E9-E8F9-B2F3-6250-E215C8B47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lum bright="-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12" t="4904" r="14989" b="31342"/>
          <a:stretch>
            <a:fillRect/>
          </a:stretch>
        </p:blipFill>
        <p:spPr bwMode="auto">
          <a:xfrm>
            <a:off x="6794007" y="1324997"/>
            <a:ext cx="2119953" cy="1968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0">
                <a:extLst>
                  <a:ext uri="{FF2B5EF4-FFF2-40B4-BE49-F238E27FC236}">
                    <a16:creationId xmlns:a16="http://schemas.microsoft.com/office/drawing/2014/main" id="{D0CFC0EE-31DE-6B57-785B-C876EAED79B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223037" y="2217083"/>
                <a:ext cx="369416" cy="27868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200" b="0" i="0" dirty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l-GR" altLang="zh-TW" sz="1200" i="0" dirty="0" smtClean="0">
                          <a:latin typeface="Cambria Math"/>
                        </a:rPr>
                        <m:t>Δ</m:t>
                      </m:r>
                      <m:r>
                        <a:rPr lang="en-US" altLang="zh-TW" sz="1200" i="1" dirty="0">
                          <a:latin typeface="Cambria Math"/>
                          <a:cs typeface="Times New Roman" pitchFamily="18" charset="0"/>
                        </a:rPr>
                        <m:t>𝑘</m:t>
                      </m:r>
                    </m:oMath>
                  </m:oMathPara>
                </a14:m>
                <a:endParaRPr lang="zh-TW" altLang="en-US" sz="1200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8" name="文字方塊 10">
                <a:extLst>
                  <a:ext uri="{FF2B5EF4-FFF2-40B4-BE49-F238E27FC236}">
                    <a16:creationId xmlns:a16="http://schemas.microsoft.com/office/drawing/2014/main" id="{D0CFC0EE-31DE-6B57-785B-C876EAED79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23037" y="2217083"/>
                <a:ext cx="369416" cy="278682"/>
              </a:xfrm>
              <a:prstGeom prst="rect">
                <a:avLst/>
              </a:prstGeom>
              <a:blipFill>
                <a:blip r:embed="rId10"/>
                <a:stretch>
                  <a:fillRect r="-1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6">
                <a:extLst>
                  <a:ext uri="{FF2B5EF4-FFF2-40B4-BE49-F238E27FC236}">
                    <a16:creationId xmlns:a16="http://schemas.microsoft.com/office/drawing/2014/main" id="{608EC624-32B8-1193-77BE-7FEDC29A7589}"/>
                  </a:ext>
                </a:extLst>
              </p:cNvPr>
              <p:cNvSpPr txBox="1"/>
              <p:nvPr/>
            </p:nvSpPr>
            <p:spPr bwMode="auto">
              <a:xfrm>
                <a:off x="7082039" y="1357993"/>
                <a:ext cx="625316" cy="276999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200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𝐴</m:t>
                      </m:r>
                      <m:d>
                        <m:dPr>
                          <m:ctrlPr>
                            <a:rPr lang="en-US" altLang="zh-CN" sz="12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sz="12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𝑘</m:t>
                          </m:r>
                        </m:e>
                      </m:d>
                    </m:oMath>
                  </m:oMathPara>
                </a14:m>
                <a:endParaRPr lang="zh-CN" altLang="en-US" sz="1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4" name="文字方塊 6">
                <a:extLst>
                  <a:ext uri="{FF2B5EF4-FFF2-40B4-BE49-F238E27FC236}">
                    <a16:creationId xmlns:a16="http://schemas.microsoft.com/office/drawing/2014/main" id="{608EC624-32B8-1193-77BE-7FEDC29A75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82039" y="1357993"/>
                <a:ext cx="625316" cy="27699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9EDDC4B-D4C8-6BAC-1D9E-F316293588C1}"/>
                  </a:ext>
                </a:extLst>
              </p:cNvPr>
              <p:cNvSpPr txBox="1"/>
              <p:nvPr/>
            </p:nvSpPr>
            <p:spPr bwMode="auto">
              <a:xfrm>
                <a:off x="7802119" y="3019282"/>
                <a:ext cx="195880" cy="184666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200" b="0" i="0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0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9EDDC4B-D4C8-6BAC-1D9E-F316293588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802119" y="3019282"/>
                <a:ext cx="195880" cy="184666"/>
              </a:xfrm>
              <a:prstGeom prst="rect">
                <a:avLst/>
              </a:prstGeom>
              <a:blipFill>
                <a:blip r:embed="rId12"/>
                <a:stretch>
                  <a:fillRect b="-625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14902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7E5B1AE-6AED-11E9-F477-86F3817EFD18}"/>
                  </a:ext>
                </a:extLst>
              </p:cNvPr>
              <p:cNvSpPr txBox="1"/>
              <p:nvPr/>
            </p:nvSpPr>
            <p:spPr bwMode="auto">
              <a:xfrm>
                <a:off x="3763270" y="760932"/>
                <a:ext cx="1392817" cy="809581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𝑑𝑥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𝑎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sup>
                          </m:sSup>
                        </m:e>
                      </m:nary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7E5B1AE-6AED-11E9-F477-86F3817EFD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63270" y="760932"/>
                <a:ext cx="1392817" cy="809581"/>
              </a:xfrm>
              <a:prstGeom prst="rect">
                <a:avLst/>
              </a:prstGeom>
              <a:blipFill>
                <a:blip r:embed="rId2"/>
                <a:stretch>
                  <a:fillRect l="-62162" t="-131250" b="-1984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F89320D-9119-53F7-E3BD-45A29C7FA985}"/>
                  </a:ext>
                </a:extLst>
              </p:cNvPr>
              <p:cNvSpPr txBox="1"/>
              <p:nvPr/>
            </p:nvSpPr>
            <p:spPr bwMode="auto">
              <a:xfrm>
                <a:off x="1691680" y="2132856"/>
                <a:ext cx="5577168" cy="809581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𝑑𝑥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𝑎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sup>
                          </m:sSup>
                        </m:e>
                      </m:nary>
                      <m:r>
                        <a:rPr lang="en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nary>
                        <m:naryPr>
                          <m:limLoc m:val="undOvr"/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𝑑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𝑦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𝑎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sup>
                          </m:sSup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nary>
                            <m:naryPr>
                              <m:limLoc m:val="undOvr"/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4"/>
                                </m:r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∞</m:t>
                              </m:r>
                            </m:sub>
                            <m:sup>
                              <m: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∞</m:t>
                              </m:r>
                            </m:sup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𝑑𝑥𝑑𝑦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∙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𝑎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𝑎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sup>
                              </m:sSup>
                            </m:e>
                          </m:nary>
                        </m:e>
                      </m:nary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F89320D-9119-53F7-E3BD-45A29C7FA9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91680" y="2132856"/>
                <a:ext cx="5577168" cy="809581"/>
              </a:xfrm>
              <a:prstGeom prst="rect">
                <a:avLst/>
              </a:prstGeom>
              <a:blipFill>
                <a:blip r:embed="rId3"/>
                <a:stretch>
                  <a:fillRect l="-15227" t="-131250" b="-1984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E47DB9E-9261-2E38-1FA3-C6FD27069B09}"/>
                  </a:ext>
                </a:extLst>
              </p:cNvPr>
              <p:cNvSpPr txBox="1"/>
              <p:nvPr/>
            </p:nvSpPr>
            <p:spPr bwMode="auto">
              <a:xfrm>
                <a:off x="1691680" y="3510773"/>
                <a:ext cx="6769802" cy="834780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𝜋</m:t>
                          </m:r>
                        </m:sup>
                        <m:e>
                          <m:nary>
                            <m:naryPr>
                              <m:limLoc m:val="undOvr"/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4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∞</m:t>
                              </m:r>
                            </m:sup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𝑟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𝑑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𝑟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∙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𝑑</m:t>
                              </m:r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𝜃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∙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𝑎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𝑟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sup>
                              </m:sSup>
                            </m:e>
                          </m:nary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=2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𝜋</m:t>
                      </m:r>
                      <m:nary>
                        <m:naryPr>
                          <m:limLoc m:val="undOvr"/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𝑟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𝑑𝑟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𝑎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sup>
                          </m:sSup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𝜋</m:t>
                      </m:r>
                      <m:nary>
                        <m:naryPr>
                          <m:limLoc m:val="undOvr"/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𝑎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sup>
                          </m:sSup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</m:den>
                      </m:f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E47DB9E-9261-2E38-1FA3-C6FD27069B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91680" y="3510773"/>
                <a:ext cx="6769802" cy="834780"/>
              </a:xfrm>
              <a:prstGeom prst="rect">
                <a:avLst/>
              </a:prstGeom>
              <a:blipFill>
                <a:blip r:embed="rId4"/>
                <a:stretch>
                  <a:fillRect l="-8801" t="-120896" b="-18806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DDF7A32-1C2F-DC1F-8941-9A34022075F1}"/>
                  </a:ext>
                </a:extLst>
              </p:cNvPr>
              <p:cNvSpPr txBox="1"/>
              <p:nvPr/>
            </p:nvSpPr>
            <p:spPr bwMode="auto">
              <a:xfrm>
                <a:off x="1696754" y="5013176"/>
                <a:ext cx="2077235" cy="809581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𝑑𝑥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𝑎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sup>
                          </m:sSup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𝑎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DDF7A32-1C2F-DC1F-8941-9A34022075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96754" y="5013176"/>
                <a:ext cx="2077235" cy="809581"/>
              </a:xfrm>
              <a:prstGeom prst="rect">
                <a:avLst/>
              </a:prstGeom>
              <a:blipFill>
                <a:blip r:embed="rId5"/>
                <a:stretch>
                  <a:fillRect l="-40000" t="-127692" b="-19538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C0ABAC91-AF8C-A393-DB08-131D29D37B73}"/>
              </a:ext>
            </a:extLst>
          </p:cNvPr>
          <p:cNvSpPr txBox="1"/>
          <p:nvPr/>
        </p:nvSpPr>
        <p:spPr bwMode="auto">
          <a:xfrm>
            <a:off x="1691680" y="1035243"/>
            <a:ext cx="28803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計算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前一頁的常數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3F13F7-C276-211C-4B65-7362B46EA6E1}"/>
              </a:ext>
            </a:extLst>
          </p:cNvPr>
          <p:cNvSpPr txBox="1"/>
          <p:nvPr/>
        </p:nvSpPr>
        <p:spPr bwMode="auto">
          <a:xfrm>
            <a:off x="1700523" y="1707652"/>
            <a:ext cx="139281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先平方：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72B03B-43B4-B936-32B6-8ED2E580C611}"/>
              </a:ext>
            </a:extLst>
          </p:cNvPr>
          <p:cNvSpPr txBox="1"/>
          <p:nvPr/>
        </p:nvSpPr>
        <p:spPr bwMode="auto">
          <a:xfrm>
            <a:off x="1700523" y="3061212"/>
            <a:ext cx="139281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換極座標：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8B041F-D040-D67E-EA23-A835938E0C62}"/>
              </a:ext>
            </a:extLst>
          </p:cNvPr>
          <p:cNvSpPr txBox="1"/>
          <p:nvPr/>
        </p:nvSpPr>
        <p:spPr bwMode="auto">
          <a:xfrm>
            <a:off x="1700523" y="4544557"/>
            <a:ext cx="139281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開根號：</a:t>
            </a:r>
          </a:p>
        </p:txBody>
      </p:sp>
    </p:spTree>
    <p:extLst>
      <p:ext uri="{BB962C8B-B14F-4D97-AF65-F5344CB8AC3E}">
        <p14:creationId xmlns:p14="http://schemas.microsoft.com/office/powerpoint/2010/main" val="478420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2774FE0-B765-9B04-A3A7-5637B814038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8201"/>
          <a:stretch/>
        </p:blipFill>
        <p:spPr>
          <a:xfrm>
            <a:off x="5652120" y="2660499"/>
            <a:ext cx="3181817" cy="13941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6">
                <a:extLst>
                  <a:ext uri="{FF2B5EF4-FFF2-40B4-BE49-F238E27FC236}">
                    <a16:creationId xmlns:a16="http://schemas.microsoft.com/office/drawing/2014/main" id="{40EF1E4B-B628-8B5C-FDE7-C47F34C1F2CB}"/>
                  </a:ext>
                </a:extLst>
              </p:cNvPr>
              <p:cNvSpPr txBox="1"/>
              <p:nvPr/>
            </p:nvSpPr>
            <p:spPr bwMode="auto">
              <a:xfrm>
                <a:off x="683568" y="1916832"/>
                <a:ext cx="4208396" cy="9501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𝜓</m:t>
                      </m:r>
                      <m:d>
                        <m:dPr>
                          <m:ctrlPr>
                            <a:rPr lang="el-GR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𝛼</m:t>
                                  </m:r>
                                  <m:sSup>
                                    <m:sSup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𝑘</m:t>
                                      </m:r>
                                    </m:e>
                                    <m:sup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p>
                          </m:s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𝑘𝑥</m:t>
                              </m:r>
                            </m:sup>
                          </m:s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𝑑𝑘</m:t>
                          </m:r>
                        </m:e>
                      </m:nary>
                      <m:r>
                        <a:rPr lang="en-US" altLang="zh-CN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𝛼</m:t>
                              </m:r>
                            </m:den>
                          </m:f>
                        </m:e>
                      </m:rad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𝛼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5" name="文字方塊 6">
                <a:extLst>
                  <a:ext uri="{FF2B5EF4-FFF2-40B4-BE49-F238E27FC236}">
                    <a16:creationId xmlns:a16="http://schemas.microsoft.com/office/drawing/2014/main" id="{40EF1E4B-B628-8B5C-FDE7-C47F34C1F2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3568" y="1916832"/>
                <a:ext cx="4208396" cy="950132"/>
              </a:xfrm>
              <a:prstGeom prst="rect">
                <a:avLst/>
              </a:prstGeom>
              <a:blipFill>
                <a:blip r:embed="rId3"/>
                <a:stretch>
                  <a:fillRect t="-98684" b="-16184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535903A-D8D7-8C35-D308-0EC8F5594729}"/>
                  </a:ext>
                </a:extLst>
              </p:cNvPr>
              <p:cNvSpPr txBox="1"/>
              <p:nvPr/>
            </p:nvSpPr>
            <p:spPr bwMode="auto">
              <a:xfrm>
                <a:off x="676672" y="4046503"/>
                <a:ext cx="764958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l-GR" altLang="zh-CN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𝜓</m:t>
                    </m:r>
                    <m:d>
                      <m:dPr>
                        <m:ctrlPr>
                          <a:rPr lang="el-GR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GB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為</a:t>
                </a:r>
                <a:r>
                  <a:rPr lang="en-GB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以原點為中心，寬度由</a:t>
                </a:r>
                <a14:m>
                  <m:oMath xmlns:m="http://schemas.openxmlformats.org/officeDocument/2006/math">
                    <m:r>
                      <a:rPr lang="en-GB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𝛼</m:t>
                    </m:r>
                  </m:oMath>
                </a14:m>
                <a:r>
                  <a:rPr lang="en-GB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決定的packet內</a:t>
                </a:r>
                <a:r>
                  <a:rPr lang="en-GB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。</a:t>
                </a:r>
                <a:r>
                  <a:rPr lang="zh-TW" altLang="en-US" dirty="0">
                    <a:solidFill>
                      <a:schemeClr val="tx1"/>
                    </a:solidFill>
                  </a:rPr>
                  <a:t>稱為波包</a:t>
                </a:r>
                <a:r>
                  <a:rPr lang="en-US" altLang="zh-TW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Wave Packet</a:t>
                </a:r>
                <a:r>
                  <a:rPr lang="zh-TW" alt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。</a:t>
                </a:r>
                <a:endParaRPr lang="en-TW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535903A-D8D7-8C35-D308-0EC8F55947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6672" y="4046503"/>
                <a:ext cx="7649587" cy="369332"/>
              </a:xfrm>
              <a:prstGeom prst="rect">
                <a:avLst/>
              </a:prstGeom>
              <a:blipFill>
                <a:blip r:embed="rId4"/>
                <a:stretch>
                  <a:fillRect l="-166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0">
                <a:extLst>
                  <a:ext uri="{FF2B5EF4-FFF2-40B4-BE49-F238E27FC236}">
                    <a16:creationId xmlns:a16="http://schemas.microsoft.com/office/drawing/2014/main" id="{EF5267D6-C2BD-D268-7A1E-FB692D4F2BF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855748" y="3072588"/>
                <a:ext cx="369416" cy="2786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200" b="0" i="0" dirty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l-GR" altLang="zh-TW" sz="1200" i="0" dirty="0" smtClean="0">
                          <a:latin typeface="Cambria Math"/>
                        </a:rPr>
                        <m:t>Δ</m:t>
                      </m:r>
                      <m:r>
                        <a:rPr lang="en-US" altLang="zh-TW" sz="1200" b="0" i="1" dirty="0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zh-TW" altLang="en-US" sz="1200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6" name="文字方塊 10">
                <a:extLst>
                  <a:ext uri="{FF2B5EF4-FFF2-40B4-BE49-F238E27FC236}">
                    <a16:creationId xmlns:a16="http://schemas.microsoft.com/office/drawing/2014/main" id="{EF5267D6-C2BD-D268-7A1E-FB692D4F2B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855748" y="3072588"/>
                <a:ext cx="369416" cy="278682"/>
              </a:xfrm>
              <a:prstGeom prst="rect">
                <a:avLst/>
              </a:prstGeom>
              <a:blipFill>
                <a:blip r:embed="rId5"/>
                <a:stretch>
                  <a:fillRect r="-3333"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0">
                <a:extLst>
                  <a:ext uri="{FF2B5EF4-FFF2-40B4-BE49-F238E27FC236}">
                    <a16:creationId xmlns:a16="http://schemas.microsoft.com/office/drawing/2014/main" id="{327BE8BE-530D-1E2B-FDF2-12ABFE0575B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421347" y="3767821"/>
                <a:ext cx="369416" cy="2786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TW" sz="1200" i="0" dirty="0" smtClean="0">
                          <a:latin typeface="Cambria Math"/>
                        </a:rPr>
                        <m:t>Δ</m:t>
                      </m:r>
                      <m:r>
                        <a:rPr lang="en-US" altLang="zh-TW" sz="1200" b="0" i="1" dirty="0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zh-TW" altLang="en-US" sz="1200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7" name="文字方塊 10">
                <a:extLst>
                  <a:ext uri="{FF2B5EF4-FFF2-40B4-BE49-F238E27FC236}">
                    <a16:creationId xmlns:a16="http://schemas.microsoft.com/office/drawing/2014/main" id="{327BE8BE-530D-1E2B-FDF2-12ABFE0575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21347" y="3767821"/>
                <a:ext cx="369416" cy="27868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0">
                <a:extLst>
                  <a:ext uri="{FF2B5EF4-FFF2-40B4-BE49-F238E27FC236}">
                    <a16:creationId xmlns:a16="http://schemas.microsoft.com/office/drawing/2014/main" id="{8659BC93-DE38-4BF2-44CC-5445CAA07E2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638064" y="3767821"/>
                <a:ext cx="369416" cy="2786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200" b="0" i="0" dirty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l-GR" altLang="zh-TW" sz="1200" i="0" dirty="0" smtClean="0">
                          <a:latin typeface="Cambria Math"/>
                        </a:rPr>
                        <m:t>Δ</m:t>
                      </m:r>
                      <m:r>
                        <a:rPr lang="en-US" altLang="zh-TW" sz="1200" b="0" i="1" dirty="0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zh-TW" altLang="en-US" sz="1200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8" name="文字方塊 10">
                <a:extLst>
                  <a:ext uri="{FF2B5EF4-FFF2-40B4-BE49-F238E27FC236}">
                    <a16:creationId xmlns:a16="http://schemas.microsoft.com/office/drawing/2014/main" id="{8659BC93-DE38-4BF2-44CC-5445CAA07E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38064" y="3767821"/>
                <a:ext cx="369416" cy="278682"/>
              </a:xfrm>
              <a:prstGeom prst="rect">
                <a:avLst/>
              </a:prstGeom>
              <a:blipFill>
                <a:blip r:embed="rId7"/>
                <a:stretch>
                  <a:fillRect r="-13333"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3" descr="C:\Users\Chia-Hung Chang\Pictures\2008-04-14 波包\波包 002.jpg">
            <a:extLst>
              <a:ext uri="{FF2B5EF4-FFF2-40B4-BE49-F238E27FC236}">
                <a16:creationId xmlns:a16="http://schemas.microsoft.com/office/drawing/2014/main" id="{B65DFB55-55AB-1990-0242-D28A59223B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lum bright="-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12" t="4904" r="14989" b="31342"/>
          <a:stretch>
            <a:fillRect/>
          </a:stretch>
        </p:blipFill>
        <p:spPr bwMode="auto">
          <a:xfrm>
            <a:off x="6228184" y="427825"/>
            <a:ext cx="2119953" cy="1968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10">
                <a:extLst>
                  <a:ext uri="{FF2B5EF4-FFF2-40B4-BE49-F238E27FC236}">
                    <a16:creationId xmlns:a16="http://schemas.microsoft.com/office/drawing/2014/main" id="{69303070-A430-F6FD-3C18-477C094BE05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657214" y="1319911"/>
                <a:ext cx="369416" cy="27868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200" b="0" i="0" dirty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l-GR" altLang="zh-TW" sz="1200" i="0" dirty="0" smtClean="0">
                          <a:latin typeface="Cambria Math"/>
                        </a:rPr>
                        <m:t>Δ</m:t>
                      </m:r>
                      <m:r>
                        <a:rPr lang="en-US" altLang="zh-TW" sz="1200" i="1" dirty="0">
                          <a:latin typeface="Cambria Math"/>
                          <a:cs typeface="Times New Roman" pitchFamily="18" charset="0"/>
                        </a:rPr>
                        <m:t>𝑘</m:t>
                      </m:r>
                    </m:oMath>
                  </m:oMathPara>
                </a14:m>
                <a:endParaRPr lang="zh-TW" altLang="en-US" sz="1200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文字方塊 10">
                <a:extLst>
                  <a:ext uri="{FF2B5EF4-FFF2-40B4-BE49-F238E27FC236}">
                    <a16:creationId xmlns:a16="http://schemas.microsoft.com/office/drawing/2014/main" id="{69303070-A430-F6FD-3C18-477C094BE0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57214" y="1319911"/>
                <a:ext cx="369416" cy="278682"/>
              </a:xfrm>
              <a:prstGeom prst="rect">
                <a:avLst/>
              </a:prstGeom>
              <a:blipFill>
                <a:blip r:embed="rId9"/>
                <a:stretch>
                  <a:fillRect r="-645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6">
                <a:extLst>
                  <a:ext uri="{FF2B5EF4-FFF2-40B4-BE49-F238E27FC236}">
                    <a16:creationId xmlns:a16="http://schemas.microsoft.com/office/drawing/2014/main" id="{D9599F87-0830-364F-55BB-90AE4A99B5CC}"/>
                  </a:ext>
                </a:extLst>
              </p:cNvPr>
              <p:cNvSpPr txBox="1"/>
              <p:nvPr/>
            </p:nvSpPr>
            <p:spPr bwMode="auto">
              <a:xfrm>
                <a:off x="6516216" y="460821"/>
                <a:ext cx="625316" cy="276999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200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𝐴</m:t>
                      </m:r>
                      <m:d>
                        <m:dPr>
                          <m:ctrlPr>
                            <a:rPr lang="en-US" altLang="zh-CN" sz="12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sz="12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𝑘</m:t>
                          </m:r>
                        </m:e>
                      </m:d>
                    </m:oMath>
                  </m:oMathPara>
                </a14:m>
                <a:endParaRPr lang="zh-CN" altLang="en-US" sz="1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文字方塊 6">
                <a:extLst>
                  <a:ext uri="{FF2B5EF4-FFF2-40B4-BE49-F238E27FC236}">
                    <a16:creationId xmlns:a16="http://schemas.microsoft.com/office/drawing/2014/main" id="{D9599F87-0830-364F-55BB-90AE4A99B5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16216" y="460821"/>
                <a:ext cx="625316" cy="27699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5C6902B-3766-1FCF-E22D-15E6492D27AE}"/>
                  </a:ext>
                </a:extLst>
              </p:cNvPr>
              <p:cNvSpPr txBox="1"/>
              <p:nvPr/>
            </p:nvSpPr>
            <p:spPr bwMode="auto">
              <a:xfrm>
                <a:off x="7236296" y="2122110"/>
                <a:ext cx="195880" cy="184666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200" b="0" i="0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0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5C6902B-3766-1FCF-E22D-15E6492D27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36296" y="2122110"/>
                <a:ext cx="195880" cy="184666"/>
              </a:xfrm>
              <a:prstGeom prst="rect">
                <a:avLst/>
              </a:prstGeom>
              <a:blipFill>
                <a:blip r:embed="rId11"/>
                <a:stretch>
                  <a:fillRect b="-1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AC8A94A-BF0F-5D30-F78C-8919D6BF8CD4}"/>
                  </a:ext>
                </a:extLst>
              </p:cNvPr>
              <p:cNvSpPr txBox="1"/>
              <p:nvPr/>
            </p:nvSpPr>
            <p:spPr bwMode="auto">
              <a:xfrm>
                <a:off x="676672" y="4984297"/>
                <a:ext cx="7855768" cy="3963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若取極值的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左右位置為寬度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： 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寬度大約是</a:t>
                </a:r>
                <a14:m>
                  <m:oMath xmlns:m="http://schemas.openxmlformats.org/officeDocument/2006/math">
                    <m:r>
                      <a:rPr lang="en-TW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∆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𝑘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~</m:t>
                    </m:r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e>
                    </m:rad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𝛼</m:t>
                        </m:r>
                      </m:e>
                    </m:rad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14:m>
                  <m:oMath xmlns:m="http://schemas.openxmlformats.org/officeDocument/2006/math">
                    <m:r>
                      <a:rPr lang="en-TW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∆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e>
                    </m:rad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𝛼</m:t>
                        </m:r>
                      </m:e>
                    </m:rad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AC8A94A-BF0F-5D30-F78C-8919D6BF8C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6672" y="4984297"/>
                <a:ext cx="7855768" cy="396327"/>
              </a:xfrm>
              <a:prstGeom prst="rect">
                <a:avLst/>
              </a:prstGeom>
              <a:blipFill>
                <a:blip r:embed="rId12"/>
                <a:stretch>
                  <a:fillRect l="-646" b="-2187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4D11E07-526D-892A-40B0-D4A7C9F617C1}"/>
                  </a:ext>
                </a:extLst>
              </p:cNvPr>
              <p:cNvSpPr txBox="1"/>
              <p:nvPr/>
            </p:nvSpPr>
            <p:spPr bwMode="auto">
              <a:xfrm>
                <a:off x="710275" y="4507523"/>
                <a:ext cx="723922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𝐴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𝑘</m:t>
                        </m:r>
                      </m:e>
                    </m:d>
                  </m:oMath>
                </a14:m>
                <a:r>
                  <a:rPr lang="en-US" dirty="0"/>
                  <a:t>與</a:t>
                </a:r>
                <a14:m>
                  <m:oMath xmlns:m="http://schemas.openxmlformats.org/officeDocument/2006/math">
                    <m:r>
                      <a:rPr lang="el-GR" altLang="zh-CN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𝜓</m:t>
                    </m:r>
                    <m:d>
                      <m:dPr>
                        <m:ctrlPr>
                          <a:rPr lang="el-GR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 err="1"/>
                  <a:t>都是高斯分佈，</a:t>
                </a:r>
                <a:r>
                  <a:rPr lang="en-US" dirty="0" err="1">
                    <a:solidFill>
                      <a:srgbClr val="FF0000"/>
                    </a:solidFill>
                  </a:rPr>
                  <a:t>高斯分佈的傅立葉變換也是高斯分佈</a:t>
                </a:r>
                <a:r>
                  <a:rPr lang="en-US" dirty="0"/>
                  <a:t>！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4D11E07-526D-892A-40B0-D4A7C9F617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0275" y="4507523"/>
                <a:ext cx="7239224" cy="369332"/>
              </a:xfrm>
              <a:prstGeom prst="rect">
                <a:avLst/>
              </a:prstGeom>
              <a:blipFill>
                <a:blip r:embed="rId13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">
                <a:extLst>
                  <a:ext uri="{FF2B5EF4-FFF2-40B4-BE49-F238E27FC236}">
                    <a16:creationId xmlns:a16="http://schemas.microsoft.com/office/drawing/2014/main" id="{4D62428A-5E30-BF3D-3E73-DA0DDC414D3A}"/>
                  </a:ext>
                </a:extLst>
              </p:cNvPr>
              <p:cNvSpPr txBox="1"/>
              <p:nvPr/>
            </p:nvSpPr>
            <p:spPr bwMode="auto">
              <a:xfrm>
                <a:off x="3914655" y="5579552"/>
                <a:ext cx="1379801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/>
                          <a:cs typeface="Times New Roman" pitchFamily="18" charset="0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∙∆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𝑘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=2</m:t>
                      </m:r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0" name="文字方塊 1">
                <a:extLst>
                  <a:ext uri="{FF2B5EF4-FFF2-40B4-BE49-F238E27FC236}">
                    <a16:creationId xmlns:a16="http://schemas.microsoft.com/office/drawing/2014/main" id="{4D62428A-5E30-BF3D-3E73-DA0DDC414D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14655" y="5579552"/>
                <a:ext cx="1379801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3733752-4EF1-9D34-D097-BCE323411C3B}"/>
                  </a:ext>
                </a:extLst>
              </p:cNvPr>
              <p:cNvSpPr txBox="1"/>
              <p:nvPr/>
            </p:nvSpPr>
            <p:spPr bwMode="auto">
              <a:xfrm>
                <a:off x="7218851" y="2665632"/>
                <a:ext cx="485800" cy="21544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altLang="zh-CN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𝜓</m:t>
                      </m:r>
                      <m:d>
                        <m:dPr>
                          <m:ctrlPr>
                            <a:rPr lang="el-GR" altLang="zh-CN" sz="14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sz="14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3733752-4EF1-9D34-D097-BCE323411C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18851" y="2665632"/>
                <a:ext cx="485800" cy="215444"/>
              </a:xfrm>
              <a:prstGeom prst="rect">
                <a:avLst/>
              </a:prstGeom>
              <a:blipFill>
                <a:blip r:embed="rId15"/>
                <a:stretch>
                  <a:fillRect l="-7692" b="-3157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15188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 animBg="1"/>
      <p:bldP spid="17" grpId="0" animBg="1"/>
      <p:bldP spid="18" grpId="0" animBg="1"/>
      <p:bldP spid="2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85C8CAA9-108B-138E-8367-976397AB40D5}"/>
              </a:ext>
            </a:extLst>
          </p:cNvPr>
          <p:cNvSpPr/>
          <p:nvPr/>
        </p:nvSpPr>
        <p:spPr>
          <a:xfrm>
            <a:off x="5408368" y="3852402"/>
            <a:ext cx="2403992" cy="14145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 bwMode="auto">
              <a:xfrm>
                <a:off x="1814420" y="5501968"/>
                <a:ext cx="645400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角波數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cs typeface="Times New Roman" pitchFamily="18" charset="0"/>
                      </a:rPr>
                      <m:t>𝑘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範圍越寬，製造出的波包的空間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範圍就可以越窄！</a:t>
                </a:r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14420" y="5501968"/>
                <a:ext cx="6454003" cy="369332"/>
              </a:xfrm>
              <a:prstGeom prst="rect">
                <a:avLst/>
              </a:prstGeom>
              <a:blipFill>
                <a:blip r:embed="rId2"/>
                <a:stretch>
                  <a:fillRect l="-984" t="-6667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">
                <a:extLst>
                  <a:ext uri="{FF2B5EF4-FFF2-40B4-BE49-F238E27FC236}">
                    <a16:creationId xmlns:a16="http://schemas.microsoft.com/office/drawing/2014/main" id="{3C77F2C5-2470-8FFD-B515-18C4F26C9F64}"/>
                  </a:ext>
                </a:extLst>
              </p:cNvPr>
              <p:cNvSpPr txBox="1"/>
              <p:nvPr/>
            </p:nvSpPr>
            <p:spPr bwMode="auto">
              <a:xfrm>
                <a:off x="3831777" y="814459"/>
                <a:ext cx="1379801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/>
                          <a:cs typeface="Times New Roman" pitchFamily="18" charset="0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∙∆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𝑘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=2</m:t>
                      </m:r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文字方塊 1">
                <a:extLst>
                  <a:ext uri="{FF2B5EF4-FFF2-40B4-BE49-F238E27FC236}">
                    <a16:creationId xmlns:a16="http://schemas.microsoft.com/office/drawing/2014/main" id="{3C77F2C5-2470-8FFD-B515-18C4F26C9F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31777" y="814459"/>
                <a:ext cx="1379801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557E24C3-6C70-B5ED-8400-440CC60C08C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1288" t="48201" r="4029"/>
          <a:stretch/>
        </p:blipFill>
        <p:spPr>
          <a:xfrm>
            <a:off x="1505835" y="3880935"/>
            <a:ext cx="2376264" cy="13941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0">
                <a:extLst>
                  <a:ext uri="{FF2B5EF4-FFF2-40B4-BE49-F238E27FC236}">
                    <a16:creationId xmlns:a16="http://schemas.microsoft.com/office/drawing/2014/main" id="{196E69C2-6279-0F6D-984E-9C7A69BC11F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32104" y="4293024"/>
                <a:ext cx="369416" cy="2786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200" b="0" i="0" dirty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l-GR" altLang="zh-TW" sz="1200" i="0" dirty="0" smtClean="0">
                          <a:latin typeface="Cambria Math"/>
                        </a:rPr>
                        <m:t>Δ</m:t>
                      </m:r>
                      <m:r>
                        <a:rPr lang="en-US" altLang="zh-TW" sz="1200" b="0" i="1" dirty="0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zh-TW" altLang="en-US" sz="1200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文字方塊 10">
                <a:extLst>
                  <a:ext uri="{FF2B5EF4-FFF2-40B4-BE49-F238E27FC236}">
                    <a16:creationId xmlns:a16="http://schemas.microsoft.com/office/drawing/2014/main" id="{196E69C2-6279-0F6D-984E-9C7A69BC11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32104" y="4293024"/>
                <a:ext cx="369416" cy="278682"/>
              </a:xfrm>
              <a:prstGeom prst="rect">
                <a:avLst/>
              </a:prstGeom>
              <a:blipFill>
                <a:blip r:embed="rId5"/>
                <a:stretch>
                  <a:fillRect r="-6667"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0">
                <a:extLst>
                  <a:ext uri="{FF2B5EF4-FFF2-40B4-BE49-F238E27FC236}">
                    <a16:creationId xmlns:a16="http://schemas.microsoft.com/office/drawing/2014/main" id="{32FE3ADE-07E2-A477-3A6D-36F8045FFBA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97703" y="4988257"/>
                <a:ext cx="369416" cy="2786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TW" sz="1200" i="0" dirty="0" smtClean="0">
                          <a:latin typeface="Cambria Math"/>
                        </a:rPr>
                        <m:t>Δ</m:t>
                      </m:r>
                      <m:r>
                        <a:rPr lang="en-US" altLang="zh-TW" sz="1200" b="0" i="1" dirty="0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zh-TW" altLang="en-US" sz="1200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文字方塊 10">
                <a:extLst>
                  <a:ext uri="{FF2B5EF4-FFF2-40B4-BE49-F238E27FC236}">
                    <a16:creationId xmlns:a16="http://schemas.microsoft.com/office/drawing/2014/main" id="{32FE3ADE-07E2-A477-3A6D-36F8045FFB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97703" y="4988257"/>
                <a:ext cx="369416" cy="27868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0">
                <a:extLst>
                  <a:ext uri="{FF2B5EF4-FFF2-40B4-BE49-F238E27FC236}">
                    <a16:creationId xmlns:a16="http://schemas.microsoft.com/office/drawing/2014/main" id="{8C4AFD54-5575-21A0-9949-3FE97D2DC1E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14420" y="4988257"/>
                <a:ext cx="369416" cy="2786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200" b="0" i="0" dirty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l-GR" altLang="zh-TW" sz="1200" i="0" dirty="0" smtClean="0">
                          <a:latin typeface="Cambria Math"/>
                        </a:rPr>
                        <m:t>Δ</m:t>
                      </m:r>
                      <m:r>
                        <a:rPr lang="en-US" altLang="zh-TW" sz="1200" b="0" i="1" dirty="0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zh-TW" altLang="en-US" sz="1200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文字方塊 10">
                <a:extLst>
                  <a:ext uri="{FF2B5EF4-FFF2-40B4-BE49-F238E27FC236}">
                    <a16:creationId xmlns:a16="http://schemas.microsoft.com/office/drawing/2014/main" id="{8C4AFD54-5575-21A0-9949-3FE97D2DC1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14420" y="4988257"/>
                <a:ext cx="369416" cy="278682"/>
              </a:xfrm>
              <a:prstGeom prst="rect">
                <a:avLst/>
              </a:prstGeom>
              <a:blipFill>
                <a:blip r:embed="rId7"/>
                <a:stretch>
                  <a:fillRect r="-13793"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88137813-ECAE-035E-1437-FD32DE96226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1288" t="48201" r="4029"/>
          <a:stretch/>
        </p:blipFill>
        <p:spPr>
          <a:xfrm>
            <a:off x="5940152" y="3852402"/>
            <a:ext cx="1237554" cy="13941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0">
                <a:extLst>
                  <a:ext uri="{FF2B5EF4-FFF2-40B4-BE49-F238E27FC236}">
                    <a16:creationId xmlns:a16="http://schemas.microsoft.com/office/drawing/2014/main" id="{8B318290-BB81-EBE9-4938-AEECDDC3A6B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588224" y="4242339"/>
                <a:ext cx="369416" cy="2786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200" b="0" i="0" dirty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l-GR" altLang="zh-TW" sz="1200" i="0" dirty="0" smtClean="0">
                          <a:latin typeface="Cambria Math"/>
                        </a:rPr>
                        <m:t>Δ</m:t>
                      </m:r>
                      <m:r>
                        <a:rPr lang="en-US" altLang="zh-TW" sz="1200" b="0" i="1" dirty="0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zh-TW" altLang="en-US" sz="1200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6" name="文字方塊 10">
                <a:extLst>
                  <a:ext uri="{FF2B5EF4-FFF2-40B4-BE49-F238E27FC236}">
                    <a16:creationId xmlns:a16="http://schemas.microsoft.com/office/drawing/2014/main" id="{8B318290-BB81-EBE9-4938-AEECDDC3A6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88224" y="4242339"/>
                <a:ext cx="369416" cy="278682"/>
              </a:xfrm>
              <a:prstGeom prst="rect">
                <a:avLst/>
              </a:prstGeom>
              <a:blipFill>
                <a:blip r:embed="rId8"/>
                <a:stretch>
                  <a:fillRect r="-6667"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0">
                <a:extLst>
                  <a:ext uri="{FF2B5EF4-FFF2-40B4-BE49-F238E27FC236}">
                    <a16:creationId xmlns:a16="http://schemas.microsoft.com/office/drawing/2014/main" id="{B9AA7BA4-ED6A-9DC9-C6C7-9E8CD33C339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462804" y="5000246"/>
                <a:ext cx="269436" cy="2154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TW" sz="1400" i="0" dirty="0" smtClean="0">
                          <a:latin typeface="Cambria Math"/>
                        </a:rPr>
                        <m:t>Δ</m:t>
                      </m:r>
                      <m:r>
                        <a:rPr lang="en-US" altLang="zh-TW" sz="1400" b="0" i="1" dirty="0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zh-TW" altLang="en-US" sz="1400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7" name="文字方塊 10">
                <a:extLst>
                  <a:ext uri="{FF2B5EF4-FFF2-40B4-BE49-F238E27FC236}">
                    <a16:creationId xmlns:a16="http://schemas.microsoft.com/office/drawing/2014/main" id="{B9AA7BA4-ED6A-9DC9-C6C7-9E8CD33C33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62804" y="5000246"/>
                <a:ext cx="269436" cy="215444"/>
              </a:xfrm>
              <a:prstGeom prst="rect">
                <a:avLst/>
              </a:prstGeom>
              <a:blipFill>
                <a:blip r:embed="rId9"/>
                <a:stretch>
                  <a:fillRect l="-9091" r="-4545" b="-11111"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0">
                <a:extLst>
                  <a:ext uri="{FF2B5EF4-FFF2-40B4-BE49-F238E27FC236}">
                    <a16:creationId xmlns:a16="http://schemas.microsoft.com/office/drawing/2014/main" id="{D5A7A73A-B911-6D27-35A5-0242F2E2E15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998742" y="5000245"/>
                <a:ext cx="373458" cy="2154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400" b="0" i="0" dirty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l-GR" altLang="zh-TW" sz="1400" i="0" dirty="0" smtClean="0">
                          <a:latin typeface="Cambria Math"/>
                        </a:rPr>
                        <m:t>Δ</m:t>
                      </m:r>
                      <m:r>
                        <a:rPr lang="en-US" altLang="zh-TW" sz="1400" b="0" i="1" dirty="0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zh-TW" altLang="en-US" sz="1400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8" name="文字方塊 10">
                <a:extLst>
                  <a:ext uri="{FF2B5EF4-FFF2-40B4-BE49-F238E27FC236}">
                    <a16:creationId xmlns:a16="http://schemas.microsoft.com/office/drawing/2014/main" id="{D5A7A73A-B911-6D27-35A5-0242F2E2E1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98742" y="5000245"/>
                <a:ext cx="373458" cy="215444"/>
              </a:xfrm>
              <a:prstGeom prst="rect">
                <a:avLst/>
              </a:prstGeom>
              <a:blipFill>
                <a:blip r:embed="rId10"/>
                <a:stretch>
                  <a:fillRect l="-3333" r="-6667" b="-11111"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F9686D1-C7F9-E1DD-5710-ED2AB5665123}"/>
                  </a:ext>
                </a:extLst>
              </p:cNvPr>
              <p:cNvSpPr txBox="1"/>
              <p:nvPr/>
            </p:nvSpPr>
            <p:spPr bwMode="auto">
              <a:xfrm>
                <a:off x="6372200" y="3880934"/>
                <a:ext cx="504056" cy="21544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altLang="zh-CN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𝜓</m:t>
                      </m:r>
                      <m:d>
                        <m:dPr>
                          <m:ctrlPr>
                            <a:rPr lang="el-GR" altLang="zh-CN" sz="14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sz="14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F9686D1-C7F9-E1DD-5710-ED2AB56651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72200" y="3880934"/>
                <a:ext cx="504056" cy="215444"/>
              </a:xfrm>
              <a:prstGeom prst="rect">
                <a:avLst/>
              </a:prstGeom>
              <a:blipFill>
                <a:blip r:embed="rId11"/>
                <a:stretch>
                  <a:fillRect l="-2439" b="-3888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CB05FC8-19E9-D9B3-62B1-4D38DF7B6A11}"/>
                  </a:ext>
                </a:extLst>
              </p:cNvPr>
              <p:cNvSpPr txBox="1"/>
              <p:nvPr/>
            </p:nvSpPr>
            <p:spPr bwMode="auto">
              <a:xfrm>
                <a:off x="7218851" y="2253471"/>
                <a:ext cx="485800" cy="21544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altLang="zh-CN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𝜓</m:t>
                      </m:r>
                      <m:d>
                        <m:dPr>
                          <m:ctrlPr>
                            <a:rPr lang="el-GR" altLang="zh-CN" sz="14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sz="14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CB05FC8-19E9-D9B3-62B1-4D38DF7B6A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18851" y="2253471"/>
                <a:ext cx="485800" cy="215444"/>
              </a:xfrm>
              <a:prstGeom prst="rect">
                <a:avLst/>
              </a:prstGeom>
              <a:blipFill>
                <a:blip r:embed="rId12"/>
                <a:stretch>
                  <a:fillRect l="-7692" b="-3888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9FB5E80-22D0-CC92-74FF-369F25B15604}"/>
                  </a:ext>
                </a:extLst>
              </p:cNvPr>
              <p:cNvSpPr txBox="1"/>
              <p:nvPr/>
            </p:nvSpPr>
            <p:spPr bwMode="auto">
              <a:xfrm>
                <a:off x="2367647" y="3892602"/>
                <a:ext cx="485800" cy="21544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altLang="zh-CN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𝜓</m:t>
                      </m:r>
                      <m:d>
                        <m:dPr>
                          <m:ctrlPr>
                            <a:rPr lang="el-GR" altLang="zh-CN" sz="14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sz="14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9FB5E80-22D0-CC92-74FF-369F25B156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67647" y="3892602"/>
                <a:ext cx="485800" cy="215444"/>
              </a:xfrm>
              <a:prstGeom prst="rect">
                <a:avLst/>
              </a:prstGeom>
              <a:blipFill>
                <a:blip r:embed="rId13"/>
                <a:stretch>
                  <a:fillRect l="-7692" b="-3888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3" descr="C:\Users\Chia-Hung Chang\Pictures\2008-04-14 波包\波包 002.jpg">
            <a:extLst>
              <a:ext uri="{FF2B5EF4-FFF2-40B4-BE49-F238E27FC236}">
                <a16:creationId xmlns:a16="http://schemas.microsoft.com/office/drawing/2014/main" id="{AECDF7E7-7475-21CF-668A-AFA411D5C7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lum bright="-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12" t="4904" r="14989" b="31342"/>
          <a:stretch>
            <a:fillRect/>
          </a:stretch>
        </p:blipFill>
        <p:spPr bwMode="auto">
          <a:xfrm>
            <a:off x="4788024" y="1460680"/>
            <a:ext cx="3528391" cy="1968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10">
                <a:extLst>
                  <a:ext uri="{FF2B5EF4-FFF2-40B4-BE49-F238E27FC236}">
                    <a16:creationId xmlns:a16="http://schemas.microsoft.com/office/drawing/2014/main" id="{56D1A2A3-F018-1877-4DDD-1FAB65B644F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121436" y="2352765"/>
                <a:ext cx="690923" cy="33855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0" dirty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l-GR" altLang="zh-TW" sz="1600" i="0" dirty="0" smtClean="0">
                          <a:latin typeface="Cambria Math"/>
                        </a:rPr>
                        <m:t>Δ</m:t>
                      </m:r>
                      <m:r>
                        <a:rPr lang="en-US" altLang="zh-TW" sz="1600" i="1" dirty="0">
                          <a:latin typeface="Cambria Math"/>
                          <a:cs typeface="Times New Roman" pitchFamily="18" charset="0"/>
                        </a:rPr>
                        <m:t>𝑘</m:t>
                      </m:r>
                    </m:oMath>
                  </m:oMathPara>
                </a14:m>
                <a:endParaRPr lang="zh-TW" altLang="en-US" sz="1600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3" name="文字方塊 10">
                <a:extLst>
                  <a:ext uri="{FF2B5EF4-FFF2-40B4-BE49-F238E27FC236}">
                    <a16:creationId xmlns:a16="http://schemas.microsoft.com/office/drawing/2014/main" id="{56D1A2A3-F018-1877-4DDD-1FAB65B644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21436" y="2352765"/>
                <a:ext cx="690923" cy="338554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6">
                <a:extLst>
                  <a:ext uri="{FF2B5EF4-FFF2-40B4-BE49-F238E27FC236}">
                    <a16:creationId xmlns:a16="http://schemas.microsoft.com/office/drawing/2014/main" id="{91F9A599-B270-9D88-359C-A5B0B13C88AD}"/>
                  </a:ext>
                </a:extLst>
              </p:cNvPr>
              <p:cNvSpPr txBox="1"/>
              <p:nvPr/>
            </p:nvSpPr>
            <p:spPr bwMode="auto">
              <a:xfrm>
                <a:off x="5236818" y="1460680"/>
                <a:ext cx="1063374" cy="33855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600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𝐴</m:t>
                      </m:r>
                      <m:d>
                        <m:dPr>
                          <m:ctrlPr>
                            <a:rPr lang="en-US" altLang="zh-CN" sz="16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sz="16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𝑘</m:t>
                          </m:r>
                        </m:e>
                      </m:d>
                    </m:oMath>
                  </m:oMathPara>
                </a14:m>
                <a:endParaRPr lang="zh-CN" altLang="en-US" sz="1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4" name="文字方塊 6">
                <a:extLst>
                  <a:ext uri="{FF2B5EF4-FFF2-40B4-BE49-F238E27FC236}">
                    <a16:creationId xmlns:a16="http://schemas.microsoft.com/office/drawing/2014/main" id="{91F9A599-B270-9D88-359C-A5B0B13C88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36818" y="1460680"/>
                <a:ext cx="1063374" cy="338554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854543B-9BE2-8A8A-2157-0350F72B1315}"/>
                  </a:ext>
                </a:extLst>
              </p:cNvPr>
              <p:cNvSpPr txBox="1"/>
              <p:nvPr/>
            </p:nvSpPr>
            <p:spPr bwMode="auto">
              <a:xfrm>
                <a:off x="6462804" y="3180127"/>
                <a:ext cx="269436" cy="184666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200" b="0" i="0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0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854543B-9BE2-8A8A-2157-0350F72B13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62804" y="3180127"/>
                <a:ext cx="269436" cy="184666"/>
              </a:xfrm>
              <a:prstGeom prst="rect">
                <a:avLst/>
              </a:prstGeom>
              <a:blipFill>
                <a:blip r:embed="rId17"/>
                <a:stretch>
                  <a:fillRect b="-1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3" descr="C:\Users\Chia-Hung Chang\Pictures\2008-04-14 波包\波包 002.jpg">
            <a:extLst>
              <a:ext uri="{FF2B5EF4-FFF2-40B4-BE49-F238E27FC236}">
                <a16:creationId xmlns:a16="http://schemas.microsoft.com/office/drawing/2014/main" id="{2100C57F-88E9-E56A-6FF8-58659E44A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lum bright="-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12" t="4904" r="14989" b="31342"/>
          <a:stretch>
            <a:fillRect/>
          </a:stretch>
        </p:blipFill>
        <p:spPr bwMode="auto">
          <a:xfrm>
            <a:off x="1711824" y="1485971"/>
            <a:ext cx="2119953" cy="1968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字方塊 10">
                <a:extLst>
                  <a:ext uri="{FF2B5EF4-FFF2-40B4-BE49-F238E27FC236}">
                    <a16:creationId xmlns:a16="http://schemas.microsoft.com/office/drawing/2014/main" id="{2F5C8B09-7093-736C-A8DD-66F92D0A8BA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40854" y="2378057"/>
                <a:ext cx="369416" cy="27868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200" b="0" i="0" dirty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l-GR" altLang="zh-TW" sz="1200" i="0" dirty="0" smtClean="0">
                          <a:latin typeface="Cambria Math"/>
                        </a:rPr>
                        <m:t>Δ</m:t>
                      </m:r>
                      <m:r>
                        <a:rPr lang="en-US" altLang="zh-TW" sz="1200" i="1" dirty="0">
                          <a:latin typeface="Cambria Math"/>
                          <a:cs typeface="Times New Roman" pitchFamily="18" charset="0"/>
                        </a:rPr>
                        <m:t>𝑘</m:t>
                      </m:r>
                    </m:oMath>
                  </m:oMathPara>
                </a14:m>
                <a:endParaRPr lang="zh-TW" altLang="en-US" sz="1200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7" name="文字方塊 10">
                <a:extLst>
                  <a:ext uri="{FF2B5EF4-FFF2-40B4-BE49-F238E27FC236}">
                    <a16:creationId xmlns:a16="http://schemas.microsoft.com/office/drawing/2014/main" id="{2F5C8B09-7093-736C-A8DD-66F92D0A8B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40854" y="2378057"/>
                <a:ext cx="369416" cy="278682"/>
              </a:xfrm>
              <a:prstGeom prst="rect">
                <a:avLst/>
              </a:prstGeom>
              <a:blipFill>
                <a:blip r:embed="rId18"/>
                <a:stretch>
                  <a:fillRect r="-1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字方塊 6">
                <a:extLst>
                  <a:ext uri="{FF2B5EF4-FFF2-40B4-BE49-F238E27FC236}">
                    <a16:creationId xmlns:a16="http://schemas.microsoft.com/office/drawing/2014/main" id="{1A3676DD-7ABD-2F19-180D-4F7FC760E19B}"/>
                  </a:ext>
                </a:extLst>
              </p:cNvPr>
              <p:cNvSpPr txBox="1"/>
              <p:nvPr/>
            </p:nvSpPr>
            <p:spPr bwMode="auto">
              <a:xfrm>
                <a:off x="1999856" y="1518967"/>
                <a:ext cx="625316" cy="276999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200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𝐴</m:t>
                      </m:r>
                      <m:d>
                        <m:dPr>
                          <m:ctrlPr>
                            <a:rPr lang="en-US" altLang="zh-CN" sz="12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sz="12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𝑘</m:t>
                          </m:r>
                        </m:e>
                      </m:d>
                    </m:oMath>
                  </m:oMathPara>
                </a14:m>
                <a:endParaRPr lang="zh-CN" altLang="en-US" sz="1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8" name="文字方塊 6">
                <a:extLst>
                  <a:ext uri="{FF2B5EF4-FFF2-40B4-BE49-F238E27FC236}">
                    <a16:creationId xmlns:a16="http://schemas.microsoft.com/office/drawing/2014/main" id="{1A3676DD-7ABD-2F19-180D-4F7FC760E1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99856" y="1518967"/>
                <a:ext cx="625316" cy="276999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9941349-38A3-A0C0-20B0-DB6BC3646DA3}"/>
                  </a:ext>
                </a:extLst>
              </p:cNvPr>
              <p:cNvSpPr txBox="1"/>
              <p:nvPr/>
            </p:nvSpPr>
            <p:spPr bwMode="auto">
              <a:xfrm>
                <a:off x="2719936" y="3180256"/>
                <a:ext cx="195880" cy="184666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200" b="0" i="0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0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9941349-38A3-A0C0-20B0-DB6BC3646D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19936" y="3180256"/>
                <a:ext cx="195880" cy="184666"/>
              </a:xfrm>
              <a:prstGeom prst="rect">
                <a:avLst/>
              </a:prstGeom>
              <a:blipFill>
                <a:blip r:embed="rId20"/>
                <a:stretch>
                  <a:fillRect b="-1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31591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Dropbox\Documents\課程\YoungTextBook\Images\Chapter40\A_Images\A_Figures_and_Photos\40_07_Figure.jpg">
            <a:extLst>
              <a:ext uri="{FF2B5EF4-FFF2-40B4-BE49-F238E27FC236}">
                <a16:creationId xmlns:a16="http://schemas.microsoft.com/office/drawing/2014/main" id="{A91B0A8A-D6A0-718D-0186-BF466ECA0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086"/>
          <a:stretch>
            <a:fillRect/>
          </a:stretch>
        </p:blipFill>
        <p:spPr bwMode="auto">
          <a:xfrm>
            <a:off x="2954646" y="1844824"/>
            <a:ext cx="3234708" cy="4101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6">
                <a:extLst>
                  <a:ext uri="{FF2B5EF4-FFF2-40B4-BE49-F238E27FC236}">
                    <a16:creationId xmlns:a16="http://schemas.microsoft.com/office/drawing/2014/main" id="{501B8A0A-37D9-8BCD-DCB4-0D68D1276903}"/>
                  </a:ext>
                </a:extLst>
              </p:cNvPr>
              <p:cNvSpPr txBox="1"/>
              <p:nvPr/>
            </p:nvSpPr>
            <p:spPr bwMode="auto">
              <a:xfrm>
                <a:off x="3347864" y="1052736"/>
                <a:ext cx="2188997" cy="53424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𝐴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𝑘</m:t>
                          </m:r>
                        </m:e>
                      </m:d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𝐶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𝛼</m:t>
                              </m:r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i="1">
                                          <a:latin typeface="Cambria Math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𝑘</m:t>
                                      </m:r>
                                      <m:r>
                                        <a:rPr lang="en-US" altLang="zh-CN" i="1">
                                          <a:latin typeface="Cambria Math"/>
                                          <a:ea typeface="Cambria Math"/>
                                          <a:cs typeface="Times New Roman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altLang="zh-CN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  <m:sub>
                                          <m:r>
                                            <a:rPr lang="en-US" altLang="zh-CN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文字方塊 6">
                <a:extLst>
                  <a:ext uri="{FF2B5EF4-FFF2-40B4-BE49-F238E27FC236}">
                    <a16:creationId xmlns:a16="http://schemas.microsoft.com/office/drawing/2014/main" id="{501B8A0A-37D9-8BCD-DCB4-0D68D12769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47864" y="1052736"/>
                <a:ext cx="2188997" cy="53424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B9C070F-ABA0-4026-9E28-A5B0073C9369}"/>
                  </a:ext>
                </a:extLst>
              </p:cNvPr>
              <p:cNvSpPr txBox="1"/>
              <p:nvPr/>
            </p:nvSpPr>
            <p:spPr bwMode="auto">
              <a:xfrm>
                <a:off x="2771800" y="554485"/>
                <a:ext cx="381642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若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/>
                        <a:ea typeface="Cambria Math"/>
                        <a:cs typeface="Times New Roman" pitchFamily="18" charset="0"/>
                      </a:rPr>
                      <m:t>𝐴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𝑘</m:t>
                        </m:r>
                      </m:e>
                    </m:d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高斯分佈的中心在</a:t>
                </a:r>
                <a:r>
                  <a:rPr lang="en-US" altLang="zh-CN" dirty="0">
                    <a:ea typeface="Cambria Math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/>
                        <a:cs typeface="Times New Roman" pitchFamily="18" charset="0"/>
                      </a:rPr>
                      <m:t>𝑘</m:t>
                    </m:r>
                    <m:r>
                      <a:rPr lang="en-US" altLang="zh-CN" b="0" i="0" smtClean="0">
                        <a:latin typeface="Cambria Math" panose="02040503050406030204" pitchFamily="18" charset="0"/>
                        <a:ea typeface="Cambria Math"/>
                        <a:cs typeface="Times New Roman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𝑘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: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B9C070F-ABA0-4026-9E28-A5B0073C93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71800" y="554485"/>
                <a:ext cx="3816424" cy="369332"/>
              </a:xfrm>
              <a:prstGeom prst="rect">
                <a:avLst/>
              </a:prstGeom>
              <a:blipFill>
                <a:blip r:embed="rId4"/>
                <a:stretch>
                  <a:fillRect l="-1329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87465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2774FE0-B765-9B04-A3A7-5637B814038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8201"/>
          <a:stretch/>
        </p:blipFill>
        <p:spPr>
          <a:xfrm>
            <a:off x="5516487" y="2508947"/>
            <a:ext cx="3181817" cy="13941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6">
                <a:extLst>
                  <a:ext uri="{FF2B5EF4-FFF2-40B4-BE49-F238E27FC236}">
                    <a16:creationId xmlns:a16="http://schemas.microsoft.com/office/drawing/2014/main" id="{40EF1E4B-B628-8B5C-FDE7-C47F34C1F2CB}"/>
                  </a:ext>
                </a:extLst>
              </p:cNvPr>
              <p:cNvSpPr txBox="1"/>
              <p:nvPr/>
            </p:nvSpPr>
            <p:spPr bwMode="auto">
              <a:xfrm>
                <a:off x="633740" y="1297929"/>
                <a:ext cx="3160930" cy="1001684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200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Ψ</m:t>
                      </m:r>
                      <m:d>
                        <m:dPr>
                          <m:ctrlPr>
                            <a:rPr lang="el-GR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,0</m:t>
                          </m:r>
                        </m:e>
                      </m:d>
                      <m:r>
                        <a:rPr lang="en-US" altLang="zh-CN" sz="200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𝐶</m:t>
                      </m:r>
                      <m:rad>
                        <m:radPr>
                          <m:degHide m:val="on"/>
                          <m:ctrlPr>
                            <a:rPr lang="en-US" altLang="zh-CN" sz="200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CN" sz="200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altLang="zh-CN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𝛼</m:t>
                              </m:r>
                            </m:den>
                          </m:f>
                        </m:e>
                      </m:rad>
                      <m:sSup>
                        <m:sSupPr>
                          <m:ctrlPr>
                            <a:rPr lang="en-US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20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sSub>
                            <m:sSub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</m:sup>
                      </m:sSup>
                      <m:sSup>
                        <m:sSupPr>
                          <m:ctrlPr>
                            <a:rPr lang="en-US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𝛼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zh-CN" altLang="en-US" sz="2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5" name="文字方塊 6">
                <a:extLst>
                  <a:ext uri="{FF2B5EF4-FFF2-40B4-BE49-F238E27FC236}">
                    <a16:creationId xmlns:a16="http://schemas.microsoft.com/office/drawing/2014/main" id="{40EF1E4B-B628-8B5C-FDE7-C47F34C1F2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3740" y="1297929"/>
                <a:ext cx="3160930" cy="100168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8016445-AC52-B4BB-D108-C158DBB1157F}"/>
                  </a:ext>
                </a:extLst>
              </p:cNvPr>
              <p:cNvSpPr txBox="1"/>
              <p:nvPr/>
            </p:nvSpPr>
            <p:spPr bwMode="auto">
              <a:xfrm>
                <a:off x="402269" y="4067550"/>
                <a:ext cx="8424936" cy="378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在時間為零，波函數是一類似自由電子波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800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altLang="zh-CN" sz="1800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1800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𝑖</m:t>
                        </m:r>
                        <m:sSub>
                          <m:sSubPr>
                            <m:ctrlPr>
                              <a:rPr lang="en-US" altLang="zh-CN" sz="1800" i="1">
                                <a:latin typeface="Cambria Math" panose="02040503050406030204" pitchFamily="18" charset="0"/>
                                <a:ea typeface="Cambria Math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800" i="1">
                                <a:latin typeface="Cambria Math" panose="02040503050406030204" pitchFamily="18" charset="0"/>
                                <a:ea typeface="Cambria Math"/>
                                <a:cs typeface="Times New Roman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altLang="zh-CN" sz="1800" i="1">
                                <a:latin typeface="Cambria Math" panose="02040503050406030204" pitchFamily="18" charset="0"/>
                                <a:ea typeface="Cambria Math"/>
                                <a:cs typeface="Times New Roman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altLang="zh-CN" sz="1800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𝑥</m:t>
                        </m:r>
                      </m:sup>
                    </m:sSup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的振盪函數，乘上一高斯函數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8016445-AC52-B4BB-D108-C158DBB115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2269" y="4067550"/>
                <a:ext cx="8424936" cy="378245"/>
              </a:xfrm>
              <a:prstGeom prst="rect">
                <a:avLst/>
              </a:prstGeom>
              <a:blipFill>
                <a:blip r:embed="rId4"/>
                <a:stretch>
                  <a:fillRect l="-602" t="-3333" b="-2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802C0C4-12A0-09E1-94BC-DA8D61F9560C}"/>
                  </a:ext>
                </a:extLst>
              </p:cNvPr>
              <p:cNvSpPr txBox="1"/>
              <p:nvPr/>
            </p:nvSpPr>
            <p:spPr bwMode="auto">
              <a:xfrm>
                <a:off x="402268" y="4481168"/>
                <a:ext cx="7074077" cy="5231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高斯函數</a:t>
                </a:r>
                <a:r>
                  <a:rPr lang="en-US" altLang="zh-CN" sz="1800" dirty="0">
                    <a:ea typeface="Cambria Math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800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altLang="zh-CN" sz="1800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1800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altLang="zh-CN" sz="1800" i="1">
                                <a:latin typeface="Cambria Math" panose="02040503050406030204" pitchFamily="18" charset="0"/>
                                <a:ea typeface="Cambria Math"/>
                                <a:cs typeface="Times New Roman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altLang="zh-CN" sz="1800" i="1">
                                    <a:latin typeface="Cambria Math" panose="02040503050406030204" pitchFamily="18" charset="0"/>
                                    <a:ea typeface="Cambria Math"/>
                                    <a:cs typeface="Times New Roman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1800" i="1">
                                    <a:latin typeface="Cambria Math" panose="02040503050406030204" pitchFamily="18" charset="0"/>
                                    <a:ea typeface="Cambria Math"/>
                                    <a:cs typeface="Times New Roman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altLang="zh-CN" sz="1800" i="1">
                                    <a:latin typeface="Cambria Math" panose="02040503050406030204" pitchFamily="18" charset="0"/>
                                    <a:ea typeface="Cambria Math"/>
                                    <a:cs typeface="Times New Roman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altLang="zh-CN" sz="1800" i="1">
                                <a:latin typeface="Cambria Math" panose="02040503050406030204" pitchFamily="18" charset="0"/>
                                <a:ea typeface="Cambria Math"/>
                                <a:cs typeface="Times New Roman" pitchFamily="18" charset="0"/>
                              </a:rPr>
                              <m:t>2</m:t>
                            </m:r>
                            <m:r>
                              <a:rPr lang="en-US" altLang="zh-CN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𝛼</m:t>
                            </m:r>
                          </m:den>
                        </m:f>
                      </m:sup>
                    </m:sSup>
                    <m:r>
                      <a:rPr lang="en-US" altLang="zh-CN" sz="1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決定了振盪的振幅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，也就是波強度：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l-GR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Ψ</m:t>
                        </m:r>
                        <m:d>
                          <m:dPr>
                            <m:ctrlPr>
                              <a:rPr lang="el-GR" altLang="zh-CN" i="1">
                                <a:latin typeface="Cambria Math" panose="02040503050406030204" pitchFamily="18" charset="0"/>
                                <a:ea typeface="Cambria Math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Cambria Math"/>
                                <a:cs typeface="Times New Roman" pitchFamily="18" charset="0"/>
                              </a:rPr>
                              <m:t>𝑥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Cambria Math"/>
                                <a:cs typeface="Times New Roman" pitchFamily="18" charset="0"/>
                              </a:rPr>
                              <m:t>,0</m:t>
                            </m:r>
                          </m:e>
                        </m:d>
                      </m:e>
                    </m:d>
                    <m:r>
                      <a:rPr lang="en-US" altLang="zh-CN" i="1">
                        <a:latin typeface="Cambria Math" panose="02040503050406030204" pitchFamily="18" charset="0"/>
                        <a:ea typeface="Cambria Math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802C0C4-12A0-09E1-94BC-DA8D61F956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2268" y="4481168"/>
                <a:ext cx="7074077" cy="523157"/>
              </a:xfrm>
              <a:prstGeom prst="rect">
                <a:avLst/>
              </a:prstGeom>
              <a:blipFill>
                <a:blip r:embed="rId5"/>
                <a:stretch>
                  <a:fillRect l="-717" b="-1395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535903A-D8D7-8C35-D308-0EC8F5594729}"/>
                  </a:ext>
                </a:extLst>
              </p:cNvPr>
              <p:cNvSpPr txBox="1"/>
              <p:nvPr/>
            </p:nvSpPr>
            <p:spPr bwMode="auto">
              <a:xfrm>
                <a:off x="391789" y="5131230"/>
                <a:ext cx="842493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因此振幅集中於以原點為中心，寬度由</a:t>
                </a:r>
                <a14:m>
                  <m:oMath xmlns:m="http://schemas.openxmlformats.org/officeDocument/2006/math">
                    <m:r>
                      <a:rPr lang="en-GB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𝛼</m:t>
                    </m:r>
                  </m:oMath>
                </a14:m>
                <a:r>
                  <a:rPr lang="en-GB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決定的packet內</a:t>
                </a:r>
                <a:r>
                  <a:rPr lang="en-GB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。</a:t>
                </a:r>
                <a:r>
                  <a:rPr lang="zh-TW" altLang="en-US" dirty="0">
                    <a:solidFill>
                      <a:srgbClr val="FF0000"/>
                    </a:solidFill>
                  </a:rPr>
                  <a:t>稱為波包</a:t>
                </a:r>
                <a:r>
                  <a:rPr lang="en-US" altLang="zh-TW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Wave Packet</a:t>
                </a:r>
                <a:r>
                  <a:rPr lang="zh-TW" alt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。</a:t>
                </a:r>
                <a:endParaRPr lang="en-TW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535903A-D8D7-8C35-D308-0EC8F55947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1789" y="5131230"/>
                <a:ext cx="8424936" cy="369332"/>
              </a:xfrm>
              <a:prstGeom prst="rect">
                <a:avLst/>
              </a:prstGeom>
              <a:blipFill>
                <a:blip r:embed="rId6"/>
                <a:stretch>
                  <a:fillRect l="-602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6362CA80-1E0A-010D-9183-5EE716E82C4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53510"/>
          <a:stretch/>
        </p:blipFill>
        <p:spPr>
          <a:xfrm>
            <a:off x="5516488" y="1137912"/>
            <a:ext cx="3181817" cy="125124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6">
                <a:extLst>
                  <a:ext uri="{FF2B5EF4-FFF2-40B4-BE49-F238E27FC236}">
                    <a16:creationId xmlns:a16="http://schemas.microsoft.com/office/drawing/2014/main" id="{2646A8C8-5ADB-9AC4-293C-1F5A08AC420C}"/>
                  </a:ext>
                </a:extLst>
              </p:cNvPr>
              <p:cNvSpPr txBox="1"/>
              <p:nvPr/>
            </p:nvSpPr>
            <p:spPr bwMode="auto">
              <a:xfrm>
                <a:off x="630540" y="2508947"/>
                <a:ext cx="4596265" cy="1001684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𝐶</m:t>
                      </m:r>
                      <m:rad>
                        <m:radPr>
                          <m:degHide m:val="on"/>
                          <m:ctrlPr>
                            <a:rPr lang="en-US" altLang="zh-CN" sz="200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CN" sz="200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altLang="zh-CN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𝛼</m:t>
                              </m:r>
                            </m:den>
                          </m:f>
                        </m:e>
                      </m:rad>
                      <m:d>
                        <m:dPr>
                          <m:ctrlPr>
                            <a:rPr lang="en-US" altLang="zh-CN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𝛼</m:t>
                                  </m:r>
                                </m:den>
                              </m:f>
                            </m:sup>
                          </m:sSup>
                          <m:func>
                            <m:funcPr>
                              <m:ctrlPr>
                                <a:rPr lang="en-US" altLang="zh-CN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CN" sz="200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cos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</m:func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+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𝑖</m:t>
                          </m:r>
                          <m:sSup>
                            <m:sSup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𝛼</m:t>
                                  </m:r>
                                </m:den>
                              </m:f>
                            </m:sup>
                          </m:sSup>
                          <m:func>
                            <m:func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CN" sz="20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sin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</m:func>
                        </m:e>
                      </m:d>
                    </m:oMath>
                  </m:oMathPara>
                </a14:m>
                <a:endParaRPr lang="zh-CN" altLang="en-US" sz="2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文字方塊 6">
                <a:extLst>
                  <a:ext uri="{FF2B5EF4-FFF2-40B4-BE49-F238E27FC236}">
                    <a16:creationId xmlns:a16="http://schemas.microsoft.com/office/drawing/2014/main" id="{2646A8C8-5ADB-9AC4-293C-1F5A08AC42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0540" y="2508947"/>
                <a:ext cx="4596265" cy="100168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0">
                <a:extLst>
                  <a:ext uri="{FF2B5EF4-FFF2-40B4-BE49-F238E27FC236}">
                    <a16:creationId xmlns:a16="http://schemas.microsoft.com/office/drawing/2014/main" id="{EF5267D6-C2BD-D268-7A1E-FB692D4F2BF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720115" y="2921036"/>
                <a:ext cx="369416" cy="2786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200" b="0" i="0" dirty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l-GR" altLang="zh-TW" sz="1200" i="0" dirty="0" smtClean="0">
                          <a:latin typeface="Cambria Math"/>
                        </a:rPr>
                        <m:t>Δ</m:t>
                      </m:r>
                      <m:r>
                        <a:rPr lang="en-US" altLang="zh-TW" sz="1200" b="0" i="1" dirty="0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zh-TW" altLang="en-US" sz="1200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6" name="文字方塊 10">
                <a:extLst>
                  <a:ext uri="{FF2B5EF4-FFF2-40B4-BE49-F238E27FC236}">
                    <a16:creationId xmlns:a16="http://schemas.microsoft.com/office/drawing/2014/main" id="{EF5267D6-C2BD-D268-7A1E-FB692D4F2B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20115" y="2921036"/>
                <a:ext cx="369416" cy="278682"/>
              </a:xfrm>
              <a:prstGeom prst="rect">
                <a:avLst/>
              </a:prstGeom>
              <a:blipFill>
                <a:blip r:embed="rId8"/>
                <a:stretch>
                  <a:fillRect r="-6667"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0">
                <a:extLst>
                  <a:ext uri="{FF2B5EF4-FFF2-40B4-BE49-F238E27FC236}">
                    <a16:creationId xmlns:a16="http://schemas.microsoft.com/office/drawing/2014/main" id="{327BE8BE-530D-1E2B-FDF2-12ABFE0575B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85714" y="3616269"/>
                <a:ext cx="369416" cy="2786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TW" sz="1200" i="0" dirty="0" smtClean="0">
                          <a:latin typeface="Cambria Math"/>
                        </a:rPr>
                        <m:t>Δ</m:t>
                      </m:r>
                      <m:r>
                        <a:rPr lang="en-US" altLang="zh-TW" sz="1200" b="0" i="1" dirty="0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zh-TW" altLang="en-US" sz="1200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7" name="文字方塊 10">
                <a:extLst>
                  <a:ext uri="{FF2B5EF4-FFF2-40B4-BE49-F238E27FC236}">
                    <a16:creationId xmlns:a16="http://schemas.microsoft.com/office/drawing/2014/main" id="{327BE8BE-530D-1E2B-FDF2-12ABFE0575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85714" y="3616269"/>
                <a:ext cx="369416" cy="27868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0">
                <a:extLst>
                  <a:ext uri="{FF2B5EF4-FFF2-40B4-BE49-F238E27FC236}">
                    <a16:creationId xmlns:a16="http://schemas.microsoft.com/office/drawing/2014/main" id="{8659BC93-DE38-4BF2-44CC-5445CAA07E2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502431" y="3616269"/>
                <a:ext cx="369416" cy="2786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200" b="0" i="0" dirty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l-GR" altLang="zh-TW" sz="1200" i="0" dirty="0" smtClean="0">
                          <a:latin typeface="Cambria Math"/>
                        </a:rPr>
                        <m:t>Δ</m:t>
                      </m:r>
                      <m:r>
                        <a:rPr lang="en-US" altLang="zh-TW" sz="1200" b="0" i="1" dirty="0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zh-TW" altLang="en-US" sz="1200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8" name="文字方塊 10">
                <a:extLst>
                  <a:ext uri="{FF2B5EF4-FFF2-40B4-BE49-F238E27FC236}">
                    <a16:creationId xmlns:a16="http://schemas.microsoft.com/office/drawing/2014/main" id="{8659BC93-DE38-4BF2-44CC-5445CAA07E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02431" y="3616269"/>
                <a:ext cx="369416" cy="278682"/>
              </a:xfrm>
              <a:prstGeom prst="rect">
                <a:avLst/>
              </a:prstGeom>
              <a:blipFill>
                <a:blip r:embed="rId10"/>
                <a:stretch>
                  <a:fillRect r="-13793"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37733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8" grpId="0" animBg="1"/>
      <p:bldP spid="16" grpId="0" animBg="1"/>
      <p:bldP spid="17" grpId="0" animBg="1"/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" descr="18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674" y="381001"/>
            <a:ext cx="2786063" cy="345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5" descr="18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36988"/>
            <a:ext cx="8964613" cy="302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4" name="Oval 7"/>
          <p:cNvSpPr>
            <a:spLocks noChangeArrowheads="1"/>
          </p:cNvSpPr>
          <p:nvPr/>
        </p:nvSpPr>
        <p:spPr bwMode="auto">
          <a:xfrm>
            <a:off x="5435600" y="5516563"/>
            <a:ext cx="320675" cy="3175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/>
          </a:p>
        </p:txBody>
      </p:sp>
      <p:cxnSp>
        <p:nvCxnSpPr>
          <p:cNvPr id="6" name="直線單箭頭接點 5"/>
          <p:cNvCxnSpPr/>
          <p:nvPr/>
        </p:nvCxnSpPr>
        <p:spPr>
          <a:xfrm>
            <a:off x="5867400" y="5661025"/>
            <a:ext cx="500063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686" name="文字方塊 6"/>
          <p:cNvSpPr txBox="1">
            <a:spLocks noChangeArrowheads="1"/>
          </p:cNvSpPr>
          <p:nvPr/>
        </p:nvSpPr>
        <p:spPr bwMode="auto">
          <a:xfrm>
            <a:off x="3995737" y="1713195"/>
            <a:ext cx="460871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波包會隨時間移動嗎？其實答案非常簡單！</a:t>
            </a:r>
          </a:p>
        </p:txBody>
      </p:sp>
      <p:pic>
        <p:nvPicPr>
          <p:cNvPr id="71687" name="Picture 9" descr="D:\Dropbox\Documents\課程\YoungTextBook\Images\Chapter40\A_Images\A_Figures_and_Photos\40_06_Figu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60350"/>
            <a:ext cx="2992437" cy="632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向右箭號 7"/>
          <p:cNvSpPr/>
          <p:nvPr/>
        </p:nvSpPr>
        <p:spPr>
          <a:xfrm>
            <a:off x="2843213" y="5516563"/>
            <a:ext cx="1214437" cy="285750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1EEE1967-FF86-B683-5D8C-8185231736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846" y="2843928"/>
            <a:ext cx="4894312" cy="2447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9616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6">
                <a:extLst>
                  <a:ext uri="{FF2B5EF4-FFF2-40B4-BE49-F238E27FC236}">
                    <a16:creationId xmlns:a16="http://schemas.microsoft.com/office/drawing/2014/main" id="{376C4EB1-71E2-DB17-B25B-A4C6C3F1163D}"/>
                  </a:ext>
                </a:extLst>
              </p:cNvPr>
              <p:cNvSpPr txBox="1"/>
              <p:nvPr/>
            </p:nvSpPr>
            <p:spPr bwMode="auto">
              <a:xfrm>
                <a:off x="971600" y="1049793"/>
                <a:ext cx="3855351" cy="72154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2000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Ψ</m:t>
                      </m:r>
                      <m:d>
                        <m:dPr>
                          <m:ctrlPr>
                            <a:rPr lang="el-GR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sz="20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CN" sz="20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altLang="zh-CN" sz="20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CN" sz="2000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~</m:t>
                      </m:r>
                      <m:sSup>
                        <m:sSupPr>
                          <m:ctrlPr>
                            <a:rPr lang="en-US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20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altLang="zh-CN" sz="2000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𝑥</m:t>
                              </m:r>
                              <m:r>
                                <a:rPr lang="en-US" altLang="zh-CN" sz="2000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sz="2000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num>
                                <m:den>
                                  <m:r>
                                    <a:rPr lang="en-US" altLang="zh-TW" sz="2000" i="1">
                                      <a:latin typeface="Cambria Math"/>
                                    </a:rPr>
                                    <m:t>2</m:t>
                                  </m:r>
                                  <m:r>
                                    <a:rPr lang="en-US" altLang="zh-TW" sz="2000" i="1">
                                      <a:latin typeface="Cambria Math"/>
                                    </a:rPr>
                                    <m:t>𝑚</m:t>
                                  </m:r>
                                </m:den>
                              </m:f>
                              <m:sSubSup>
                                <m:sSubSupPr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altLang="zh-CN" sz="2000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𝑡</m:t>
                              </m:r>
                            </m:e>
                          </m:d>
                        </m:sup>
                      </m:sSup>
                      <m:sSup>
                        <m:sSupPr>
                          <m:ctrlPr>
                            <a:rPr lang="en-US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l-GR" altLang="zh-CN" sz="2000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𝑣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𝑔</m:t>
                                          </m:r>
                                        </m:sub>
                                      </m:sSub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d>
                                <m:d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𝛼</m:t>
                                  </m:r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+</m:t>
                                  </m:r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𝑖</m:t>
                                  </m:r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𝛽</m:t>
                                  </m:r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𝑡</m:t>
                                  </m:r>
                                </m:e>
                              </m:d>
                            </m:den>
                          </m:f>
                        </m:sup>
                      </m:sSup>
                    </m:oMath>
                  </m:oMathPara>
                </a14:m>
                <a:endParaRPr lang="zh-CN" altLang="en-US" sz="2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文字方塊 6">
                <a:extLst>
                  <a:ext uri="{FF2B5EF4-FFF2-40B4-BE49-F238E27FC236}">
                    <a16:creationId xmlns:a16="http://schemas.microsoft.com/office/drawing/2014/main" id="{376C4EB1-71E2-DB17-B25B-A4C6C3F116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1600" y="1049793"/>
                <a:ext cx="3855351" cy="72154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6">
                <a:extLst>
                  <a:ext uri="{FF2B5EF4-FFF2-40B4-BE49-F238E27FC236}">
                    <a16:creationId xmlns:a16="http://schemas.microsoft.com/office/drawing/2014/main" id="{7B8C758B-A4F0-E14E-84AB-AE517B851DB8}"/>
                  </a:ext>
                </a:extLst>
              </p:cNvPr>
              <p:cNvSpPr txBox="1"/>
              <p:nvPr/>
            </p:nvSpPr>
            <p:spPr bwMode="auto">
              <a:xfrm>
                <a:off x="1473809" y="3199844"/>
                <a:ext cx="4539435" cy="877228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𝑔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𝜕𝜔</m:t>
                                  </m:r>
                                </m:num>
                                <m:den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𝜕</m:t>
                                  </m:r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𝑘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0</m:t>
                              </m:r>
                            </m:sub>
                          </m:sSub>
                        </m:sub>
                      </m:sSub>
                      <m:r>
                        <a:rPr lang="en-US" altLang="zh-CN" b="0" i="0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𝜕</m:t>
                                  </m:r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ℏ</m:t>
                                      </m:r>
                                    </m:num>
                                    <m:den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2</m:t>
                                      </m:r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𝑚</m:t>
                                      </m:r>
                                    </m:den>
                                  </m:f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𝑘</m:t>
                                      </m:r>
                                    </m:e>
                                    <m:sup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𝜕</m:t>
                                  </m:r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𝑘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0</m:t>
                              </m:r>
                            </m:sub>
                          </m:sSub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ℏ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den>
                      </m:f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CN" b="0" i="0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den>
                      </m:f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文字方塊 6">
                <a:extLst>
                  <a:ext uri="{FF2B5EF4-FFF2-40B4-BE49-F238E27FC236}">
                    <a16:creationId xmlns:a16="http://schemas.microsoft.com/office/drawing/2014/main" id="{7B8C758B-A4F0-E14E-84AB-AE517B851D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73809" y="3199844"/>
                <a:ext cx="4539435" cy="87722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文字方塊 8">
            <a:extLst>
              <a:ext uri="{FF2B5EF4-FFF2-40B4-BE49-F238E27FC236}">
                <a16:creationId xmlns:a16="http://schemas.microsoft.com/office/drawing/2014/main" id="{295F0127-06EE-71A4-5A86-3C0A8A8226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2924" y="4176179"/>
            <a:ext cx="774609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妙的是波包移動的速度不是波速，而是群速度！恰等於古典電粒子的速度！</a:t>
            </a:r>
            <a:endParaRPr lang="en-US" altLang="zh-TW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3092050-91E6-E3EC-7DF4-7D929E2DFB34}"/>
                  </a:ext>
                </a:extLst>
              </p:cNvPr>
              <p:cNvSpPr txBox="1"/>
              <p:nvPr/>
            </p:nvSpPr>
            <p:spPr bwMode="auto">
              <a:xfrm>
                <a:off x="832924" y="2083051"/>
                <a:ext cx="6835420" cy="3919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此波包的中心點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為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𝑔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  <a:ea typeface="Cambria Math"/>
                        <a:cs typeface="Times New Roman" pitchFamily="18" charset="0"/>
                      </a:rPr>
                      <m:t>𝑡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，位置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隨時間移動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，速度為</a:t>
                </a:r>
                <a:r>
                  <a:rPr lang="el-GR" altLang="zh-CN" dirty="0">
                    <a:ea typeface="Cambria Math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altLang="zh-CN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𝑔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3092050-91E6-E3EC-7DF4-7D929E2DFB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2924" y="2083051"/>
                <a:ext cx="6835420" cy="391902"/>
              </a:xfrm>
              <a:prstGeom prst="rect">
                <a:avLst/>
              </a:prstGeom>
              <a:blipFill>
                <a:blip r:embed="rId4"/>
                <a:stretch>
                  <a:fillRect l="-742" t="-9677" b="-1612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CDFE972-642D-97F5-F2B3-CE1D166AE18C}"/>
                  </a:ext>
                </a:extLst>
              </p:cNvPr>
              <p:cNvSpPr txBox="1"/>
              <p:nvPr/>
            </p:nvSpPr>
            <p:spPr bwMode="auto">
              <a:xfrm>
                <a:off x="835002" y="2708835"/>
                <a:ext cx="5781564" cy="3919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對於自由電子波，群速度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altLang="zh-CN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𝑔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可以算出來：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CDFE972-642D-97F5-F2B3-CE1D166AE1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5002" y="2708835"/>
                <a:ext cx="5781564" cy="391902"/>
              </a:xfrm>
              <a:prstGeom prst="rect">
                <a:avLst/>
              </a:prstGeom>
              <a:blipFill>
                <a:blip r:embed="rId5"/>
                <a:stretch>
                  <a:fillRect l="-877" t="-6250" b="-1562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D8C19F7-E8CD-D7DD-4658-E25B675E8B92}"/>
              </a:ext>
            </a:extLst>
          </p:cNvPr>
          <p:cNvCxnSpPr>
            <a:cxnSpLocks/>
          </p:cNvCxnSpPr>
          <p:nvPr/>
        </p:nvCxnSpPr>
        <p:spPr>
          <a:xfrm flipV="1">
            <a:off x="3338390" y="1275800"/>
            <a:ext cx="912244" cy="86330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圖片 1">
            <a:extLst>
              <a:ext uri="{FF2B5EF4-FFF2-40B4-BE49-F238E27FC236}">
                <a16:creationId xmlns:a16="http://schemas.microsoft.com/office/drawing/2014/main" id="{338623BD-B9EE-5696-896E-2F3BFDBC46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570639"/>
            <a:ext cx="2820643" cy="141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813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  <p:bldP spid="9" grpId="0"/>
      <p:bldP spid="1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6">
                <a:extLst>
                  <a:ext uri="{FF2B5EF4-FFF2-40B4-BE49-F238E27FC236}">
                    <a16:creationId xmlns:a16="http://schemas.microsoft.com/office/drawing/2014/main" id="{1ED65928-3F92-B21D-AF91-A7E12AD402E6}"/>
                  </a:ext>
                </a:extLst>
              </p:cNvPr>
              <p:cNvSpPr txBox="1"/>
              <p:nvPr/>
            </p:nvSpPr>
            <p:spPr bwMode="auto">
              <a:xfrm>
                <a:off x="1054461" y="4067603"/>
                <a:ext cx="3634713" cy="901914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𝜋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ℏ</m:t>
                              </m:r>
                            </m:e>
                          </m:rad>
                        </m:den>
                      </m:f>
                      <m:nary>
                        <m:naryPr>
                          <m:limLoc m:val="undOvr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𝑝</m:t>
                              </m:r>
                            </m:e>
                          </m:d>
                          <m:r>
                            <a:rPr lang="en-US" altLang="zh-CN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𝑝𝑥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/ℏ</m:t>
                              </m:r>
                            </m:sup>
                          </m:sSup>
                          <m:r>
                            <a:rPr lang="en-US" altLang="zh-CN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𝑝</m:t>
                          </m:r>
                        </m:e>
                      </m:nary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文字方塊 6">
                <a:extLst>
                  <a:ext uri="{FF2B5EF4-FFF2-40B4-BE49-F238E27FC236}">
                    <a16:creationId xmlns:a16="http://schemas.microsoft.com/office/drawing/2014/main" id="{1ED65928-3F92-B21D-AF91-A7E12AD402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54461" y="4067603"/>
                <a:ext cx="3634713" cy="901914"/>
              </a:xfrm>
              <a:prstGeom prst="rect">
                <a:avLst/>
              </a:prstGeom>
              <a:blipFill>
                <a:blip r:embed="rId2"/>
                <a:stretch>
                  <a:fillRect t="-111111" b="-1708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107C1A1-C1CA-AAB8-02F3-2D005C2B7EE6}"/>
                  </a:ext>
                </a:extLst>
              </p:cNvPr>
              <p:cNvSpPr txBox="1"/>
              <p:nvPr/>
            </p:nvSpPr>
            <p:spPr bwMode="auto">
              <a:xfrm>
                <a:off x="1043608" y="5752526"/>
                <a:ext cx="777686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CN" altLang="en-US" b="0" dirty="0">
                    <a:latin typeface="PMingLiU" panose="02020500000000000000" pitchFamily="18" charset="-120"/>
                    <a:ea typeface="PMingLiU" panose="02020500000000000000" pitchFamily="18" charset="-120"/>
                    <a:cs typeface="Times New Roman" pitchFamily="18" charset="0"/>
                  </a:rPr>
                  <a:t>因此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𝜙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𝑝</m:t>
                        </m:r>
                      </m:e>
                    </m:d>
                  </m:oMath>
                </a14:m>
                <a:r>
                  <a:rPr lang="en-GB" dirty="0" err="1"/>
                  <a:t>是疊加時</a:t>
                </a:r>
                <a:r>
                  <a:rPr lang="en-GB" dirty="0"/>
                  <a:t>，</a:t>
                </a:r>
                <a:r>
                  <a:rPr lang="en-US" dirty="0"/>
                  <a:t>動量為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ea typeface="Cambria Math"/>
                        <a:cs typeface="Times New Roman" pitchFamily="18" charset="0"/>
                      </a:rPr>
                      <m:t>𝑝</m:t>
                    </m:r>
                  </m:oMath>
                </a14:m>
                <a:r>
                  <a:rPr lang="en-US" dirty="0"/>
                  <a:t>的配重</a:t>
                </a:r>
                <a:r>
                  <a:rPr lang="en-GB" dirty="0"/>
                  <a:t>。可</a:t>
                </a:r>
                <a:r>
                  <a:rPr lang="en-TW"/>
                  <a:t>稱為</a:t>
                </a:r>
                <a:r>
                  <a:rPr lang="en-TW">
                    <a:solidFill>
                      <a:srgbClr val="FF0000"/>
                    </a:solidFill>
                  </a:rPr>
                  <a:t>動量空間的波函數</a:t>
                </a:r>
                <a:r>
                  <a:rPr lang="en-GB" dirty="0"/>
                  <a:t>。</a:t>
                </a:r>
                <a:endParaRPr lang="en-TW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107C1A1-C1CA-AAB8-02F3-2D005C2B7E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3608" y="5752526"/>
                <a:ext cx="7776863" cy="369332"/>
              </a:xfrm>
              <a:prstGeom prst="rect">
                <a:avLst/>
              </a:prstGeom>
              <a:blipFill>
                <a:blip r:embed="rId3"/>
                <a:stretch>
                  <a:fillRect l="-653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18">
                <a:extLst>
                  <a:ext uri="{FF2B5EF4-FFF2-40B4-BE49-F238E27FC236}">
                    <a16:creationId xmlns:a16="http://schemas.microsoft.com/office/drawing/2014/main" id="{95EC242B-BB6C-3660-16CE-6105E1F72BBC}"/>
                  </a:ext>
                </a:extLst>
              </p:cNvPr>
              <p:cNvSpPr txBox="1"/>
              <p:nvPr/>
            </p:nvSpPr>
            <p:spPr bwMode="auto">
              <a:xfrm>
                <a:off x="6916408" y="3638172"/>
                <a:ext cx="950838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𝑝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=ℏ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𝑘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文字方塊 18">
                <a:extLst>
                  <a:ext uri="{FF2B5EF4-FFF2-40B4-BE49-F238E27FC236}">
                    <a16:creationId xmlns:a16="http://schemas.microsoft.com/office/drawing/2014/main" id="{95EC242B-BB6C-3660-16CE-6105E1F72B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16408" y="3638172"/>
                <a:ext cx="950838" cy="369332"/>
              </a:xfrm>
              <a:prstGeom prst="rect">
                <a:avLst/>
              </a:prstGeom>
              <a:blipFill>
                <a:blip r:embed="rId5"/>
                <a:stretch>
                  <a:fillRect b="-1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9A9A346-7230-D488-2E85-6E7569079071}"/>
                  </a:ext>
                </a:extLst>
              </p:cNvPr>
              <p:cNvSpPr txBox="1"/>
              <p:nvPr/>
            </p:nvSpPr>
            <p:spPr bwMode="auto">
              <a:xfrm>
                <a:off x="1043609" y="5332662"/>
                <a:ext cx="7067636" cy="3796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𝑖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𝑝𝑥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/ℏ</m:t>
                        </m:r>
                      </m:sup>
                    </m:sSup>
                  </m:oMath>
                </a14:m>
                <a:r>
                  <a:rPr lang="en-US" dirty="0"/>
                  <a:t>是動量為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ea typeface="Cambria Math"/>
                        <a:cs typeface="Times New Roman" pitchFamily="18" charset="0"/>
                      </a:rPr>
                      <m:t>𝑝</m:t>
                    </m:r>
                  </m:oMath>
                </a14:m>
                <a:r>
                  <a:rPr lang="en-US" dirty="0" err="1"/>
                  <a:t>的</a:t>
                </a:r>
                <a:r>
                  <a:rPr lang="en-US" dirty="0"/>
                  <a:t>自由</a:t>
                </a:r>
                <a:r>
                  <a:rPr lang="en-US" dirty="0" err="1"/>
                  <a:t>電子波函數</a:t>
                </a:r>
                <a:r>
                  <a:rPr lang="en-US" dirty="0"/>
                  <a:t>，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9A9A346-7230-D488-2E85-6E75690790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3609" y="5332662"/>
                <a:ext cx="7067636" cy="379656"/>
              </a:xfrm>
              <a:prstGeom prst="rect">
                <a:avLst/>
              </a:prstGeom>
              <a:blipFill>
                <a:blip r:embed="rId6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E8CE300-4241-3020-6A83-59C86D9F214F}"/>
                  </a:ext>
                </a:extLst>
              </p:cNvPr>
              <p:cNvSpPr txBox="1"/>
              <p:nvPr/>
            </p:nvSpPr>
            <p:spPr bwMode="auto">
              <a:xfrm>
                <a:off x="1043608" y="3645024"/>
                <a:ext cx="624516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我們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可以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把對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/>
                        <a:ea typeface="Cambria Math"/>
                      </a:rPr>
                      <m:t>𝑘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的積分換成對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𝑝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的積分！因為兩者成正比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E8CE300-4241-3020-6A83-59C86D9F21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3608" y="3645024"/>
                <a:ext cx="6245162" cy="369332"/>
              </a:xfrm>
              <a:prstGeom prst="rect">
                <a:avLst/>
              </a:prstGeom>
              <a:blipFill>
                <a:blip r:embed="rId7"/>
                <a:stretch>
                  <a:fillRect l="-811" t="-10000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558E2FF-3B31-504F-D43F-4D4366A107A4}"/>
                  </a:ext>
                </a:extLst>
              </p:cNvPr>
              <p:cNvSpPr txBox="1"/>
              <p:nvPr/>
            </p:nvSpPr>
            <p:spPr bwMode="auto">
              <a:xfrm>
                <a:off x="1037243" y="3248736"/>
                <a:ext cx="457200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𝐴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𝑘</m:t>
                        </m:r>
                      </m:e>
                    </m:d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還有另一個物理意義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  <a:endParaRPr 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558E2FF-3B31-504F-D43F-4D4366A107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37243" y="3248736"/>
                <a:ext cx="4572000" cy="369332"/>
              </a:xfrm>
              <a:prstGeom prst="rect">
                <a:avLst/>
              </a:prstGeom>
              <a:blipFill>
                <a:blip r:embed="rId8"/>
                <a:stretch>
                  <a:fillRect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6">
                <a:extLst>
                  <a:ext uri="{FF2B5EF4-FFF2-40B4-BE49-F238E27FC236}">
                    <a16:creationId xmlns:a16="http://schemas.microsoft.com/office/drawing/2014/main" id="{CCEAF729-5C38-186D-EDFC-B4540F445E03}"/>
                  </a:ext>
                </a:extLst>
              </p:cNvPr>
              <p:cNvSpPr txBox="1"/>
              <p:nvPr/>
            </p:nvSpPr>
            <p:spPr bwMode="auto">
              <a:xfrm>
                <a:off x="1079613" y="996641"/>
                <a:ext cx="2848665" cy="90191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𝐴</m:t>
                          </m:r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</m:d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𝑖𝑘𝑥</m:t>
                              </m:r>
                            </m:sup>
                          </m:s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𝑑𝑘</m:t>
                          </m:r>
                        </m:e>
                      </m:nary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9" name="文字方塊 6">
                <a:extLst>
                  <a:ext uri="{FF2B5EF4-FFF2-40B4-BE49-F238E27FC236}">
                    <a16:creationId xmlns:a16="http://schemas.microsoft.com/office/drawing/2014/main" id="{CCEAF729-5C38-186D-EDFC-B4540F445E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79613" y="996641"/>
                <a:ext cx="2848665" cy="901914"/>
              </a:xfrm>
              <a:prstGeom prst="rect">
                <a:avLst/>
              </a:prstGeom>
              <a:blipFill>
                <a:blip r:embed="rId9"/>
                <a:stretch>
                  <a:fillRect t="-111111" b="-1708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9DBC09B-D09B-6AD8-E69E-9E76EC2C277F}"/>
                  </a:ext>
                </a:extLst>
              </p:cNvPr>
              <p:cNvSpPr txBox="1"/>
              <p:nvPr/>
            </p:nvSpPr>
            <p:spPr bwMode="auto">
              <a:xfrm>
                <a:off x="1037243" y="1980930"/>
                <a:ext cx="6919133" cy="378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GB" dirty="0">
                        <a:latin typeface="Times New Roman" pitchFamily="18" charset="0"/>
                        <a:cs typeface="Times New Roman" pitchFamily="18" charset="0"/>
                      </a:rPr>
                      <m:t>以</m:t>
                    </m:r>
                    <m:r>
                      <a:rPr lang="en-US" altLang="zh-CN" i="1">
                        <a:latin typeface="Cambria Math"/>
                        <a:ea typeface="Cambria Math"/>
                        <a:cs typeface="Times New Roman" pitchFamily="18" charset="0"/>
                      </a:rPr>
                      <m:t>𝐴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𝑘</m:t>
                        </m:r>
                      </m:e>
                    </m:d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為配重係數，自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定態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𝑖𝑘𝑥</m:t>
                        </m:r>
                      </m:sup>
                    </m:sSup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疊加出狀態函數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9DBC09B-D09B-6AD8-E69E-9E76EC2C27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37243" y="1980930"/>
                <a:ext cx="6919133" cy="378245"/>
              </a:xfrm>
              <a:prstGeom prst="rect">
                <a:avLst/>
              </a:prstGeom>
              <a:blipFill>
                <a:blip r:embed="rId10"/>
                <a:stretch>
                  <a:fillRect t="-3333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34935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  <p:bldP spid="9" grpId="0" animBg="1"/>
      <p:bldP spid="7" grpId="0"/>
      <p:bldP spid="20" grpId="0"/>
      <p:bldP spid="1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175DC3-6E8B-2DDC-3FEA-12F8E74C8D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8439" name="Text Box 6">
                <a:extLst>
                  <a:ext uri="{FF2B5EF4-FFF2-40B4-BE49-F238E27FC236}">
                    <a16:creationId xmlns:a16="http://schemas.microsoft.com/office/drawing/2014/main" id="{881F8427-6A00-EDAA-A8EB-73C8F0ABB84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96194" y="1005408"/>
                <a:ext cx="680760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/>
                  <a:t>在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zh-TW" altLang="en-US" dirty="0"/>
                  <a:t>與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𝑥</m:t>
                    </m:r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+</m:t>
                    </m:r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𝑑𝑥</m:t>
                    </m:r>
                  </m:oMath>
                </a14:m>
                <a:r>
                  <a:rPr lang="zh-TW" altLang="en-US" dirty="0"/>
                  <a:t>之間發現該粒子的機率，可以寫成：</a:t>
                </a:r>
              </a:p>
            </p:txBody>
          </p:sp>
        </mc:Choice>
        <mc:Fallback xmlns="">
          <p:sp>
            <p:nvSpPr>
              <p:cNvPr id="18439" name="Text 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96194" y="1005408"/>
                <a:ext cx="6807601" cy="369332"/>
              </a:xfrm>
              <a:prstGeom prst="rect">
                <a:avLst/>
              </a:prstGeom>
              <a:blipFill>
                <a:blip r:embed="rId2"/>
                <a:stretch>
                  <a:fillRect l="-933" t="-10000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DE30A2C3-096F-299B-6844-4CF35F1BB146}"/>
                  </a:ext>
                </a:extLst>
              </p:cNvPr>
              <p:cNvSpPr txBox="1"/>
              <p:nvPr/>
            </p:nvSpPr>
            <p:spPr bwMode="auto">
              <a:xfrm>
                <a:off x="1329206" y="1456306"/>
                <a:ext cx="3444154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l-GR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𝜓</m:t>
                              </m:r>
                              <m:d>
                                <m:dPr>
                                  <m:ctrlPr>
                                    <a:rPr lang="el-GR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∙</m:t>
                      </m:r>
                      <m:r>
                        <a:rPr lang="en-US" altLang="zh-TW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𝑑𝑥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l-GR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𝜓</m:t>
                          </m:r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∗</m:t>
                          </m:r>
                        </m:sup>
                      </m:sSup>
                      <m:d>
                        <m:dPr>
                          <m:ctrlPr>
                            <a:rPr lang="el-GR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r>
                        <a:rPr lang="el-GR" altLang="zh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𝜓</m:t>
                      </m:r>
                      <m:d>
                        <m:dPr>
                          <m:ctrlPr>
                            <a:rPr lang="el-GR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𝑑𝑥</m:t>
                      </m:r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29206" y="1456306"/>
                <a:ext cx="3444154" cy="369332"/>
              </a:xfrm>
              <a:prstGeom prst="rect">
                <a:avLst/>
              </a:prstGeom>
              <a:blipFill>
                <a:blip r:embed="rId3"/>
                <a:stretch>
                  <a:fillRect b="-1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 Box 6">
                <a:extLst>
                  <a:ext uri="{FF2B5EF4-FFF2-40B4-BE49-F238E27FC236}">
                    <a16:creationId xmlns:a16="http://schemas.microsoft.com/office/drawing/2014/main" id="{970684FF-6190-145B-D87F-D602F4D2C9F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38739" y="4888230"/>
                <a:ext cx="680760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/>
                  <a:t>動量測量結果在</a:t>
                </a:r>
                <a14:m>
                  <m:oMath xmlns:m="http://schemas.openxmlformats.org/officeDocument/2006/math">
                    <m:r>
                      <a:rPr lang="en-US" altLang="zh-TW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𝑝</m:t>
                    </m:r>
                  </m:oMath>
                </a14:m>
                <a:r>
                  <a:rPr lang="zh-TW" altLang="en-US" dirty="0"/>
                  <a:t>與</a:t>
                </a:r>
                <a14:m>
                  <m:oMath xmlns:m="http://schemas.openxmlformats.org/officeDocument/2006/math">
                    <m:r>
                      <a:rPr lang="en-US" altLang="zh-TW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𝑝</m:t>
                    </m:r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+</m:t>
                    </m:r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𝑑𝑝</m:t>
                    </m:r>
                  </m:oMath>
                </a14:m>
                <a:r>
                  <a:rPr lang="zh-TW" altLang="en-US" dirty="0"/>
                  <a:t>之間的機率，可以寫成：</a:t>
                </a:r>
              </a:p>
            </p:txBody>
          </p:sp>
        </mc:Choice>
        <mc:Fallback xmlns="">
          <p:sp>
            <p:nvSpPr>
              <p:cNvPr id="10" name="Text Box 6">
                <a:extLst>
                  <a:ext uri="{FF2B5EF4-FFF2-40B4-BE49-F238E27FC236}">
                    <a16:creationId xmlns:a16="http://schemas.microsoft.com/office/drawing/2014/main" id="{FA4EAA22-7AE2-55EF-27B3-664C8E27BB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38739" y="4888230"/>
                <a:ext cx="6807601" cy="369332"/>
              </a:xfrm>
              <a:prstGeom prst="rect">
                <a:avLst/>
              </a:prstGeom>
              <a:blipFill>
                <a:blip r:embed="rId4"/>
                <a:stretch>
                  <a:fillRect l="-745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1">
                <a:extLst>
                  <a:ext uri="{FF2B5EF4-FFF2-40B4-BE49-F238E27FC236}">
                    <a16:creationId xmlns:a16="http://schemas.microsoft.com/office/drawing/2014/main" id="{B08212A7-B2BC-4B7E-CA3D-AE3B59250B39}"/>
                  </a:ext>
                </a:extLst>
              </p:cNvPr>
              <p:cNvSpPr txBox="1"/>
              <p:nvPr/>
            </p:nvSpPr>
            <p:spPr bwMode="auto">
              <a:xfrm>
                <a:off x="1331843" y="5318084"/>
                <a:ext cx="3489775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𝜙</m:t>
                              </m:r>
                              <m:d>
                                <m:dPr>
                                  <m:ctrlPr>
                                    <a:rPr lang="en-US" altLang="zh-CN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𝑝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∙</m:t>
                      </m:r>
                      <m:r>
                        <a:rPr lang="en-US" altLang="zh-TW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𝑑𝑝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𝜙</m:t>
                          </m:r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∗</m:t>
                          </m:r>
                        </m:sup>
                      </m:sSup>
                      <m:d>
                        <m:dPr>
                          <m:ctrlPr>
                            <a:rPr lang="el-GR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𝑝</m:t>
                          </m:r>
                        </m:e>
                      </m:d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𝜙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𝑝</m:t>
                          </m:r>
                        </m:e>
                      </m:d>
                      <m:r>
                        <a:rPr lang="en-US" altLang="zh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𝑑𝑝</m:t>
                      </m:r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文字方塊 11">
                <a:extLst>
                  <a:ext uri="{FF2B5EF4-FFF2-40B4-BE49-F238E27FC236}">
                    <a16:creationId xmlns:a16="http://schemas.microsoft.com/office/drawing/2014/main" id="{896A5825-EA86-3314-64E9-171A14B6BD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31843" y="5318084"/>
                <a:ext cx="3489775" cy="369332"/>
              </a:xfrm>
              <a:prstGeom prst="rect">
                <a:avLst/>
              </a:prstGeom>
              <a:blipFill>
                <a:blip r:embed="rId5"/>
                <a:stretch>
                  <a:fillRect b="-1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757C2B36-B215-17C6-378B-B1CB92E1F160}"/>
              </a:ext>
            </a:extLst>
          </p:cNvPr>
          <p:cNvSpPr txBox="1"/>
          <p:nvPr/>
        </p:nvSpPr>
        <p:spPr bwMode="auto">
          <a:xfrm>
            <a:off x="3093627" y="576329"/>
            <a:ext cx="28803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量子力學的機率基本假設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7" descr="4101">
            <a:extLst>
              <a:ext uri="{FF2B5EF4-FFF2-40B4-BE49-F238E27FC236}">
                <a16:creationId xmlns:a16="http://schemas.microsoft.com/office/drawing/2014/main" id="{D63EB6C4-D93E-1DE0-DBC9-55C264150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2"/>
          <a:stretch>
            <a:fillRect/>
          </a:stretch>
        </p:blipFill>
        <p:spPr bwMode="auto">
          <a:xfrm>
            <a:off x="1344604" y="1920566"/>
            <a:ext cx="3060700" cy="294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3">
            <a:extLst>
              <a:ext uri="{FF2B5EF4-FFF2-40B4-BE49-F238E27FC236}">
                <a16:creationId xmlns:a16="http://schemas.microsoft.com/office/drawing/2014/main" id="{FB0F29D6-3A15-2E9A-DBB3-62685F752D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7492" y="3203398"/>
            <a:ext cx="178515" cy="138099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F1C7C82-44EE-5B17-959A-23FCF67DDD55}"/>
                  </a:ext>
                </a:extLst>
              </p:cNvPr>
              <p:cNvSpPr txBox="1"/>
              <p:nvPr/>
            </p:nvSpPr>
            <p:spPr bwMode="auto">
              <a:xfrm>
                <a:off x="2617013" y="4514248"/>
                <a:ext cx="23564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 smtClean="0">
                          <a:latin typeface="Cambria Math"/>
                          <a:cs typeface="Times New Roman" pitchFamily="18" charset="0"/>
                        </a:rPr>
                        <m:t>𝑥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1B5C149-C062-FFE3-B147-545E41281D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17013" y="4514248"/>
                <a:ext cx="235640" cy="369332"/>
              </a:xfrm>
              <a:prstGeom prst="rect">
                <a:avLst/>
              </a:prstGeom>
              <a:blipFill>
                <a:blip r:embed="rId7"/>
                <a:stretch>
                  <a:fillRect r="-15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D41B406-3A07-DE70-5169-E49E33735617}"/>
                  </a:ext>
                </a:extLst>
              </p:cNvPr>
              <p:cNvSpPr txBox="1"/>
              <p:nvPr/>
            </p:nvSpPr>
            <p:spPr bwMode="auto">
              <a:xfrm>
                <a:off x="2800367" y="4524628"/>
                <a:ext cx="96336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 smtClean="0">
                          <a:latin typeface="Cambria Math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TW" i="1" dirty="0" smtClean="0">
                          <a:latin typeface="Cambria Math"/>
                          <a:cs typeface="Times New Roman" pitchFamily="18" charset="0"/>
                        </a:rPr>
                        <m:t>+</m:t>
                      </m:r>
                      <m:r>
                        <a:rPr lang="en-US" altLang="zh-TW" i="1" dirty="0" smtClean="0">
                          <a:latin typeface="Cambria Math"/>
                          <a:cs typeface="Times New Roman" pitchFamily="18" charset="0"/>
                        </a:rPr>
                        <m:t>𝑑𝑥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2702F5E-BEA2-35F7-4CBE-C4F1C0C635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00367" y="4524628"/>
                <a:ext cx="963369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3" descr="C:\Users\Chia-Hung Chang\Pictures\2008-04-14 波包\波包 002.jpg">
            <a:extLst>
              <a:ext uri="{FF2B5EF4-FFF2-40B4-BE49-F238E27FC236}">
                <a16:creationId xmlns:a16="http://schemas.microsoft.com/office/drawing/2014/main" id="{66D006B6-9C28-0CC4-E867-87DB4E6BF1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lum bright="-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12" t="4904" r="14989" b="29240"/>
          <a:stretch/>
        </p:blipFill>
        <p:spPr bwMode="auto">
          <a:xfrm>
            <a:off x="4909836" y="2357447"/>
            <a:ext cx="2970615" cy="2213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文字方塊 10">
            <a:extLst>
              <a:ext uri="{FF2B5EF4-FFF2-40B4-BE49-F238E27FC236}">
                <a16:creationId xmlns:a16="http://schemas.microsoft.com/office/drawing/2014/main" id="{AEFA691F-4CB8-5C89-0C00-3CCF895E9B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9010" y="3218662"/>
            <a:ext cx="1009473" cy="41495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 sz="1600" i="1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6">
                <a:extLst>
                  <a:ext uri="{FF2B5EF4-FFF2-40B4-BE49-F238E27FC236}">
                    <a16:creationId xmlns:a16="http://schemas.microsoft.com/office/drawing/2014/main" id="{84E7260A-713A-A297-545E-E912BFAF37D8}"/>
                  </a:ext>
                </a:extLst>
              </p:cNvPr>
              <p:cNvSpPr txBox="1"/>
              <p:nvPr/>
            </p:nvSpPr>
            <p:spPr bwMode="auto">
              <a:xfrm>
                <a:off x="5399045" y="2397399"/>
                <a:ext cx="803810" cy="30777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140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sz="140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𝜙</m:t>
                              </m:r>
                              <m:d>
                                <m:dPr>
                                  <m:ctrlPr>
                                    <a:rPr lang="en-US" altLang="zh-CN" sz="1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1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𝑝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CN" altLang="en-US" sz="1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1" name="文字方塊 6">
                <a:extLst>
                  <a:ext uri="{FF2B5EF4-FFF2-40B4-BE49-F238E27FC236}">
                    <a16:creationId xmlns:a16="http://schemas.microsoft.com/office/drawing/2014/main" id="{0FD6EAC2-346F-CB72-57AC-F82A7DDC80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99045" y="2397399"/>
                <a:ext cx="803810" cy="307777"/>
              </a:xfrm>
              <a:prstGeom prst="rect">
                <a:avLst/>
              </a:prstGeom>
              <a:blipFill>
                <a:blip r:embed="rId10"/>
                <a:stretch>
                  <a:fillRect b="-115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10">
                <a:extLst>
                  <a:ext uri="{FF2B5EF4-FFF2-40B4-BE49-F238E27FC236}">
                    <a16:creationId xmlns:a16="http://schemas.microsoft.com/office/drawing/2014/main" id="{F9F4A76A-D084-2918-51AB-F4D9E899822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598484" y="4212459"/>
                <a:ext cx="209011" cy="33855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i="1" dirty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𝑝</m:t>
                      </m:r>
                    </m:oMath>
                  </m:oMathPara>
                </a14:m>
                <a:endParaRPr lang="zh-TW" altLang="en-US" sz="1600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2" name="文字方塊 10">
                <a:extLst>
                  <a:ext uri="{FF2B5EF4-FFF2-40B4-BE49-F238E27FC236}">
                    <a16:creationId xmlns:a16="http://schemas.microsoft.com/office/drawing/2014/main" id="{1684A3B3-DB39-EA22-3EE0-57F9253B33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98484" y="4212459"/>
                <a:ext cx="209011" cy="338554"/>
              </a:xfrm>
              <a:prstGeom prst="rect">
                <a:avLst/>
              </a:prstGeom>
              <a:blipFill>
                <a:blip r:embed="rId11"/>
                <a:stretch>
                  <a:fillRect r="-35294" b="-3571"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文字方塊 10">
            <a:extLst>
              <a:ext uri="{FF2B5EF4-FFF2-40B4-BE49-F238E27FC236}">
                <a16:creationId xmlns:a16="http://schemas.microsoft.com/office/drawing/2014/main" id="{541E15A4-5A68-3CAB-36D1-6323C4258F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8410" y="4232682"/>
            <a:ext cx="768207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 sz="16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13">
            <a:extLst>
              <a:ext uri="{FF2B5EF4-FFF2-40B4-BE49-F238E27FC236}">
                <a16:creationId xmlns:a16="http://schemas.microsoft.com/office/drawing/2014/main" id="{7E41876D-E609-2E67-FD53-717BC15FA7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78410" y="3249512"/>
            <a:ext cx="101841" cy="93310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84FE202-3C21-5F96-6237-519509C4B412}"/>
                  </a:ext>
                </a:extLst>
              </p:cNvPr>
              <p:cNvSpPr txBox="1"/>
              <p:nvPr/>
            </p:nvSpPr>
            <p:spPr bwMode="auto">
              <a:xfrm>
                <a:off x="5955749" y="4144509"/>
                <a:ext cx="96336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dirty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𝑝</m:t>
                      </m:r>
                      <m:r>
                        <a:rPr lang="en-US" altLang="zh-TW" i="1" dirty="0" smtClean="0">
                          <a:latin typeface="Cambria Math"/>
                          <a:cs typeface="Times New Roman" pitchFamily="18" charset="0"/>
                        </a:rPr>
                        <m:t>+</m:t>
                      </m:r>
                      <m:r>
                        <a:rPr lang="en-US" altLang="zh-TW" i="1" dirty="0" smtClean="0">
                          <a:latin typeface="Cambria Math"/>
                          <a:cs typeface="Times New Roman" pitchFamily="18" charset="0"/>
                        </a:rPr>
                        <m:t>𝑑𝑝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0AA3EB4-EAAB-4389-161C-3DDEE0BFA3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55749" y="4144509"/>
                <a:ext cx="963369" cy="369332"/>
              </a:xfrm>
              <a:prstGeom prst="rect">
                <a:avLst/>
              </a:prstGeom>
              <a:blipFill>
                <a:blip r:embed="rId12"/>
                <a:stretch>
                  <a:fillRect b="-1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0454EB1-1179-5924-5447-8006E2667DEE}"/>
                  </a:ext>
                </a:extLst>
              </p:cNvPr>
              <p:cNvSpPr txBox="1"/>
              <p:nvPr/>
            </p:nvSpPr>
            <p:spPr bwMode="auto">
              <a:xfrm>
                <a:off x="5773857" y="4144509"/>
                <a:ext cx="33214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dirty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𝑝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71858A2-E330-4431-D795-93276BE16A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73857" y="4144509"/>
                <a:ext cx="332142" cy="369332"/>
              </a:xfrm>
              <a:prstGeom prst="rect">
                <a:avLst/>
              </a:prstGeom>
              <a:blipFill>
                <a:blip r:embed="rId13"/>
                <a:stretch>
                  <a:fillRect b="-1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48792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/>
      <p:bldP spid="2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6">
                <a:extLst>
                  <a:ext uri="{FF2B5EF4-FFF2-40B4-BE49-F238E27FC236}">
                    <a16:creationId xmlns:a16="http://schemas.microsoft.com/office/drawing/2014/main" id="{751E3287-23A8-2853-2ADE-94130D36DC43}"/>
                  </a:ext>
                </a:extLst>
              </p:cNvPr>
              <p:cNvSpPr txBox="1"/>
              <p:nvPr/>
            </p:nvSpPr>
            <p:spPr bwMode="auto">
              <a:xfrm>
                <a:off x="1487707" y="1084094"/>
                <a:ext cx="3755900" cy="901914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𝜙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𝑝</m:t>
                          </m:r>
                        </m:e>
                      </m:d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𝜋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ℏ</m:t>
                              </m:r>
                            </m:e>
                          </m:rad>
                        </m:den>
                      </m:f>
                      <m:nary>
                        <m:naryPr>
                          <m:limLoc m:val="undOvr"/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l-GR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𝜓</m:t>
                          </m:r>
                          <m:d>
                            <m:dPr>
                              <m:ctrlPr>
                                <a:rPr lang="el-GR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𝑝𝑥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/ℏ</m:t>
                              </m:r>
                            </m:sup>
                          </m:s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𝑑𝑥</m:t>
                          </m:r>
                        </m:e>
                      </m:nary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文字方塊 6">
                <a:extLst>
                  <a:ext uri="{FF2B5EF4-FFF2-40B4-BE49-F238E27FC236}">
                    <a16:creationId xmlns:a16="http://schemas.microsoft.com/office/drawing/2014/main" id="{751E3287-23A8-2853-2ADE-94130D36DC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87707" y="1084094"/>
                <a:ext cx="3755900" cy="901914"/>
              </a:xfrm>
              <a:prstGeom prst="rect">
                <a:avLst/>
              </a:prstGeom>
              <a:blipFill>
                <a:blip r:embed="rId2"/>
                <a:stretch>
                  <a:fillRect t="-111111" b="-1708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6">
                <a:extLst>
                  <a:ext uri="{FF2B5EF4-FFF2-40B4-BE49-F238E27FC236}">
                    <a16:creationId xmlns:a16="http://schemas.microsoft.com/office/drawing/2014/main" id="{541E6755-5F65-7D79-696C-0F6157AC1B43}"/>
                  </a:ext>
                </a:extLst>
              </p:cNvPr>
              <p:cNvSpPr txBox="1"/>
              <p:nvPr/>
            </p:nvSpPr>
            <p:spPr bwMode="auto">
              <a:xfrm>
                <a:off x="1487707" y="2812286"/>
                <a:ext cx="3650550" cy="901914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altLang="zh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𝜓</m:t>
                      </m:r>
                      <m:d>
                        <m:dPr>
                          <m:ctrlPr>
                            <a:rPr lang="el-GR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𝜋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ℏ</m:t>
                              </m:r>
                            </m:e>
                          </m:rad>
                        </m:den>
                      </m:f>
                      <m:nary>
                        <m:naryPr>
                          <m:limLoc m:val="undOvr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𝑝</m:t>
                              </m:r>
                            </m:e>
                          </m:d>
                          <m:r>
                            <a:rPr lang="en-US" altLang="zh-CN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𝑝𝑥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/ℏ</m:t>
                              </m:r>
                            </m:sup>
                          </m:sSup>
                          <m:r>
                            <a:rPr lang="en-US" altLang="zh-CN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𝑝</m:t>
                          </m:r>
                        </m:e>
                      </m:nary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文字方塊 6">
                <a:extLst>
                  <a:ext uri="{FF2B5EF4-FFF2-40B4-BE49-F238E27FC236}">
                    <a16:creationId xmlns:a16="http://schemas.microsoft.com/office/drawing/2014/main" id="{541E6755-5F65-7D79-696C-0F6157AC1B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87707" y="2812286"/>
                <a:ext cx="3650550" cy="901914"/>
              </a:xfrm>
              <a:prstGeom prst="rect">
                <a:avLst/>
              </a:prstGeom>
              <a:blipFill>
                <a:blip r:embed="rId3"/>
                <a:stretch>
                  <a:fillRect t="-111111" b="-1708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C076935-904C-9091-85EF-02FF28C12156}"/>
                  </a:ext>
                </a:extLst>
              </p:cNvPr>
              <p:cNvSpPr txBox="1"/>
              <p:nvPr/>
            </p:nvSpPr>
            <p:spPr bwMode="auto">
              <a:xfrm>
                <a:off x="1487707" y="599974"/>
                <a:ext cx="626469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/>
                  <a:t>動量空間波函數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𝜙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𝑝</m:t>
                        </m:r>
                      </m:e>
                    </m:d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與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波函數</a:t>
                </a:r>
                <a14:m>
                  <m:oMath xmlns:m="http://schemas.openxmlformats.org/officeDocument/2006/math">
                    <m:r>
                      <a:rPr lang="el-GR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𝜓</m:t>
                    </m:r>
                    <m:d>
                      <m:dPr>
                        <m:ctrlPr>
                          <a:rPr lang="el-GR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GB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互為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傅立葉變換</a:t>
                </a:r>
                <a:r>
                  <a:rPr lang="en-TW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：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C076935-904C-9091-85EF-02FF28C121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87707" y="599974"/>
                <a:ext cx="6264695" cy="369332"/>
              </a:xfrm>
              <a:prstGeom prst="rect">
                <a:avLst/>
              </a:prstGeom>
              <a:blipFill>
                <a:blip r:embed="rId4"/>
                <a:stretch>
                  <a:fillRect l="-810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09A9829-E26C-6C65-637C-1E3B5469E5DF}"/>
                  </a:ext>
                </a:extLst>
              </p:cNvPr>
              <p:cNvSpPr txBox="1"/>
              <p:nvPr/>
            </p:nvSpPr>
            <p:spPr bwMode="auto">
              <a:xfrm>
                <a:off x="1475656" y="2308230"/>
                <a:ext cx="674807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Ψ</m:t>
                    </m:r>
                    <m:d>
                      <m:dPr>
                        <m:ctrlPr>
                          <a:rPr lang="el-GR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𝑥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,0</m:t>
                        </m:r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就是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𝜙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𝑝</m:t>
                        </m:r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反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傅立葉變換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Inverse </a:t>
                </a:r>
                <a:r>
                  <a:rPr lang="en-TW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Fourier Transform：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09A9829-E26C-6C65-637C-1E3B5469E5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75656" y="2308230"/>
                <a:ext cx="6748070" cy="369332"/>
              </a:xfrm>
              <a:prstGeom prst="rect">
                <a:avLst/>
              </a:prstGeom>
              <a:blipFill>
                <a:blip r:embed="rId5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6D9F7BA-69B7-204C-53C3-CDE8BC5DD4C3}"/>
                  </a:ext>
                </a:extLst>
              </p:cNvPr>
              <p:cNvSpPr txBox="1"/>
              <p:nvPr/>
            </p:nvSpPr>
            <p:spPr bwMode="auto">
              <a:xfrm>
                <a:off x="1403648" y="4030654"/>
                <a:ext cx="708951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有了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𝜙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𝑝</m:t>
                        </m:r>
                      </m:e>
                    </m:d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就能算出</a:t>
                </a:r>
                <a14:m>
                  <m:oMath xmlns:m="http://schemas.openxmlformats.org/officeDocument/2006/math">
                    <m:r>
                      <a:rPr lang="el-GR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𝜓</m:t>
                    </m:r>
                    <m:d>
                      <m:dPr>
                        <m:ctrlPr>
                          <a:rPr lang="el-GR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反之亦然！有點像Encryption加密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6D9F7BA-69B7-204C-53C3-CDE8BC5DD4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03648" y="4030654"/>
                <a:ext cx="7089517" cy="369332"/>
              </a:xfrm>
              <a:prstGeom prst="rect">
                <a:avLst/>
              </a:prstGeom>
              <a:blipFill>
                <a:blip r:embed="rId6"/>
                <a:stretch>
                  <a:fillRect l="-716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Text being turned into nonsense, then gets converted back to original">
            <a:extLst>
              <a:ext uri="{FF2B5EF4-FFF2-40B4-BE49-F238E27FC236}">
                <a16:creationId xmlns:a16="http://schemas.microsoft.com/office/drawing/2014/main" id="{80BA079B-644D-E8CF-26EF-04A0F42CD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390" y="4542236"/>
            <a:ext cx="4139952" cy="1753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7360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461129F-09A2-D509-2937-FC5397925FA5}"/>
              </a:ext>
            </a:extLst>
          </p:cNvPr>
          <p:cNvSpPr/>
          <p:nvPr/>
        </p:nvSpPr>
        <p:spPr>
          <a:xfrm>
            <a:off x="1907704" y="3013913"/>
            <a:ext cx="5544616" cy="38440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130E5CA-DFD9-5033-3474-2612F326DF45}"/>
              </a:ext>
            </a:extLst>
          </p:cNvPr>
          <p:cNvSpPr/>
          <p:nvPr/>
        </p:nvSpPr>
        <p:spPr>
          <a:xfrm>
            <a:off x="1907704" y="1268760"/>
            <a:ext cx="5544616" cy="17563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DC2A27-7EFE-063E-11E6-93ECA0B79D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09"/>
          <a:stretch>
            <a:fillRect/>
          </a:stretch>
        </p:blipFill>
        <p:spPr>
          <a:xfrm>
            <a:off x="1907704" y="138714"/>
            <a:ext cx="5544616" cy="11300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27B378-4D0E-4FA0-DA30-BA7817E6E6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438" y="1268760"/>
            <a:ext cx="3174754" cy="17451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41BE4C9-3FF5-AEEF-F348-D2C4C54832CF}"/>
                  </a:ext>
                </a:extLst>
              </p:cNvPr>
              <p:cNvSpPr txBox="1"/>
              <p:nvPr/>
            </p:nvSpPr>
            <p:spPr bwMode="auto">
              <a:xfrm>
                <a:off x="3563888" y="2041194"/>
                <a:ext cx="413792" cy="47378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12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41BE4C9-3FF5-AEEF-F348-D2C4C54832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63888" y="2041194"/>
                <a:ext cx="413792" cy="473784"/>
              </a:xfrm>
              <a:prstGeom prst="rect">
                <a:avLst/>
              </a:prstGeom>
              <a:blipFill>
                <a:blip r:embed="rId5"/>
                <a:stretch>
                  <a:fillRect r="-588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154C794-2B19-06DF-AF56-DA8A7CC2BA25}"/>
                  </a:ext>
                </a:extLst>
              </p:cNvPr>
              <p:cNvSpPr txBox="1"/>
              <p:nvPr/>
            </p:nvSpPr>
            <p:spPr bwMode="auto">
              <a:xfrm>
                <a:off x="4211960" y="2748134"/>
                <a:ext cx="321908" cy="276999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154C794-2B19-06DF-AF56-DA8A7CC2BA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11960" y="2748134"/>
                <a:ext cx="321908" cy="27699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585135F-1BC7-7244-9B6A-86D44B6EB550}"/>
                  </a:ext>
                </a:extLst>
              </p:cNvPr>
              <p:cNvSpPr txBox="1"/>
              <p:nvPr/>
            </p:nvSpPr>
            <p:spPr bwMode="auto">
              <a:xfrm>
                <a:off x="4843094" y="2736914"/>
                <a:ext cx="321908" cy="276999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585135F-1BC7-7244-9B6A-86D44B6EB5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43094" y="2736914"/>
                <a:ext cx="321908" cy="27699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58A0038B-44C7-1937-F30C-D3A72F7182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658" y="3013913"/>
            <a:ext cx="4608512" cy="3785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0102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00AA41B-E5C2-6082-3FA1-94D03D3494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9AF3687-D083-FB8D-0C31-40ACCE290D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721" y="770614"/>
            <a:ext cx="8626558" cy="6480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A17139-FFBC-8AF1-428E-F414E9A4EA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1504847"/>
            <a:ext cx="7772400" cy="4020628"/>
          </a:xfrm>
          <a:prstGeom prst="rect">
            <a:avLst/>
          </a:prstGeom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744D21F4-028E-3522-BD7C-601205D8A2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792" y="5640158"/>
            <a:ext cx="3344416" cy="894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4802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43D801A-4D51-25EF-AE75-7C6B4FA08B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8571"/>
          <a:stretch/>
        </p:blipFill>
        <p:spPr>
          <a:xfrm>
            <a:off x="683568" y="1700808"/>
            <a:ext cx="7505348" cy="10801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C1F17C1-2590-BE7D-5F03-8CB537C284E8}"/>
                  </a:ext>
                </a:extLst>
              </p:cNvPr>
              <p:cNvSpPr txBox="1"/>
              <p:nvPr/>
            </p:nvSpPr>
            <p:spPr bwMode="auto">
              <a:xfrm>
                <a:off x="3635896" y="1988840"/>
                <a:ext cx="2088232" cy="392993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Ψ</m:t>
                      </m:r>
                      <m:d>
                        <m:dPr>
                          <m:ctrlPr>
                            <a:rPr lang="el-GR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,0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𝐴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𝜇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C1F17C1-2590-BE7D-5F03-8CB537C284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35896" y="1988840"/>
                <a:ext cx="2088232" cy="39299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AE94B708-C6EE-2E4F-CCE4-0DF6EED73F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r="2829" b="66236"/>
          <a:stretch/>
        </p:blipFill>
        <p:spPr>
          <a:xfrm>
            <a:off x="5869481" y="1696639"/>
            <a:ext cx="2806975" cy="1628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9733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CAB771D-EC9C-A384-8632-470D777D32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8571"/>
          <a:stretch/>
        </p:blipFill>
        <p:spPr>
          <a:xfrm>
            <a:off x="701240" y="287208"/>
            <a:ext cx="7505348" cy="10801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DF00537-D591-C6C3-0DD7-384F4B0D07A1}"/>
                  </a:ext>
                </a:extLst>
              </p:cNvPr>
              <p:cNvSpPr txBox="1"/>
              <p:nvPr/>
            </p:nvSpPr>
            <p:spPr bwMode="auto">
              <a:xfrm>
                <a:off x="3653568" y="575240"/>
                <a:ext cx="2088232" cy="392993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Ψ</m:t>
                      </m:r>
                      <m:d>
                        <m:dPr>
                          <m:ctrlPr>
                            <a:rPr lang="el-GR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,0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𝐴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𝜇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DF00537-D591-C6C3-0DD7-384F4B0D07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53568" y="575240"/>
                <a:ext cx="2088232" cy="39299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6D22E2A1-AE21-77CE-4FE2-D7035CA11FE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r="2829" b="66236"/>
          <a:stretch/>
        </p:blipFill>
        <p:spPr>
          <a:xfrm>
            <a:off x="5887153" y="283039"/>
            <a:ext cx="2806975" cy="16280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6">
                <a:extLst>
                  <a:ext uri="{FF2B5EF4-FFF2-40B4-BE49-F238E27FC236}">
                    <a16:creationId xmlns:a16="http://schemas.microsoft.com/office/drawing/2014/main" id="{455E9D6A-E411-D893-B66E-4F959646D079}"/>
                  </a:ext>
                </a:extLst>
              </p:cNvPr>
              <p:cNvSpPr txBox="1"/>
              <p:nvPr/>
            </p:nvSpPr>
            <p:spPr bwMode="auto">
              <a:xfrm>
                <a:off x="130207" y="2058702"/>
                <a:ext cx="8883586" cy="97270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𝜙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𝑝</m:t>
                          </m:r>
                        </m:e>
                      </m:d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𝜋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ℏ</m:t>
                              </m:r>
                            </m:e>
                          </m:rad>
                        </m:den>
                      </m:f>
                      <m:nary>
                        <m:naryPr>
                          <m:limLoc m:val="undOvr"/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𝐴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𝜇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𝑥</m:t>
                                  </m:r>
                                </m:e>
                              </m:d>
                            </m:sup>
                          </m:s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𝑝𝑥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/ℏ</m:t>
                              </m:r>
                            </m:sup>
                          </m:s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𝑑𝑥</m:t>
                          </m:r>
                        </m:e>
                      </m:nary>
                      <m:r>
                        <a:rPr lang="zh-CN" altLang="en-US" i="1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＝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𝐴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𝜋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ℏ</m:t>
                              </m:r>
                            </m:e>
                          </m:rad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nary>
                            <m:naryPr>
                              <m:limLoc m:val="undOvr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4"/>
                                </m:rP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en-US" altLang="zh-CN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∞</m:t>
                              </m:r>
                            </m:sub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0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en-US" altLang="zh-CN" i="1" smtClean="0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𝜇</m:t>
                                      </m:r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altLang="zh-CN" i="1">
                                          <a:latin typeface="Cambria Math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𝑝</m:t>
                                      </m:r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/ℏ</m:t>
                                      </m:r>
                                    </m:e>
                                  </m:d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𝑥</m:t>
                                  </m:r>
                                </m:sup>
                              </m:s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∙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𝑑𝑥</m:t>
                              </m:r>
                            </m:e>
                          </m:nary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+</m:t>
                          </m:r>
                          <m:nary>
                            <m:naryPr>
                              <m:limLoc m:val="undOvr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∞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d>
                                    <m:d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𝜇</m:t>
                                      </m:r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altLang="zh-CN" i="1">
                                          <a:latin typeface="Cambria Math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𝑝</m:t>
                                      </m:r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/ℏ</m:t>
                                      </m:r>
                                    </m:e>
                                  </m:d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𝑥</m:t>
                                  </m:r>
                                </m:sup>
                              </m:s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∙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𝑑𝑥</m:t>
                              </m:r>
                            </m:e>
                          </m:nary>
                        </m:e>
                      </m:d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文字方塊 6">
                <a:extLst>
                  <a:ext uri="{FF2B5EF4-FFF2-40B4-BE49-F238E27FC236}">
                    <a16:creationId xmlns:a16="http://schemas.microsoft.com/office/drawing/2014/main" id="{455E9D6A-E411-D893-B66E-4F959646D0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0207" y="2058702"/>
                <a:ext cx="8883586" cy="972702"/>
              </a:xfrm>
              <a:prstGeom prst="rect">
                <a:avLst/>
              </a:prstGeom>
              <a:blipFill>
                <a:blip r:embed="rId5"/>
                <a:stretch>
                  <a:fillRect t="-100000" b="-15714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353401D-87EB-FE9E-4C67-B5495EC0EDB2}"/>
                  </a:ext>
                </a:extLst>
              </p:cNvPr>
              <p:cNvSpPr txBox="1"/>
              <p:nvPr/>
            </p:nvSpPr>
            <p:spPr bwMode="auto">
              <a:xfrm>
                <a:off x="1023326" y="3134106"/>
                <a:ext cx="4212176" cy="97270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𝐴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𝜋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ℏ</m:t>
                              </m:r>
                            </m:e>
                          </m:rad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SupPr>
                            <m:e>
                              <m:d>
                                <m:dPr>
                                  <m:begChr m:val=""/>
                                  <m:endChr m:val="|"/>
                                  <m:ctrlPr>
                                    <a:rPr lang="en-US" altLang="zh-CN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zh-CN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en-US" altLang="zh-CN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zh-CN" i="1">
                                              <a:latin typeface="Cambria Math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𝑒</m:t>
                                          </m:r>
                                        </m:e>
                                        <m:sup>
                                          <m:d>
                                            <m:dPr>
                                              <m:ctrlPr>
                                                <a:rPr lang="en-US" altLang="zh-CN" i="1">
                                                  <a:latin typeface="Cambria Math" panose="02040503050406030204" pitchFamily="18" charset="0"/>
                                                  <a:ea typeface="Cambria Math"/>
                                                  <a:cs typeface="Times New Roman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altLang="zh-CN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  <a:cs typeface="Times New Roman" pitchFamily="18" charset="0"/>
                                                </a:rPr>
                                                <m:t>𝜇</m:t>
                                              </m:r>
                                              <m:r>
                                                <a:rPr lang="en-US" altLang="zh-CN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  <a:cs typeface="Times New Roman" pitchFamily="18" charset="0"/>
                                                </a:rPr>
                                                <m:t>−</m:t>
                                              </m:r>
                                              <m:r>
                                                <a:rPr lang="en-US" altLang="zh-CN" i="1">
                                                  <a:latin typeface="Cambria Math"/>
                                                  <a:ea typeface="Cambria Math"/>
                                                  <a:cs typeface="Times New Roman" pitchFamily="18" charset="0"/>
                                                </a:rPr>
                                                <m:t>𝑖</m:t>
                                              </m:r>
                                              <m:r>
                                                <a:rPr lang="en-US" altLang="zh-CN" i="1">
                                                  <a:latin typeface="Cambria Math" panose="02040503050406030204" pitchFamily="18" charset="0"/>
                                                  <a:ea typeface="Cambria Math"/>
                                                  <a:cs typeface="Times New Roman" pitchFamily="18" charset="0"/>
                                                </a:rPr>
                                                <m:t>𝑝</m:t>
                                              </m:r>
                                              <m:r>
                                                <a:rPr lang="en-US" altLang="zh-CN" i="1">
                                                  <a:latin typeface="Cambria Math" panose="02040503050406030204" pitchFamily="18" charset="0"/>
                                                  <a:ea typeface="Cambria Math"/>
                                                  <a:cs typeface="Times New Roman" pitchFamily="18" charset="0"/>
                                                </a:rPr>
                                                <m:t>/ℏ</m:t>
                                              </m:r>
                                            </m:e>
                                          </m:d>
                                          <m:r>
                                            <a:rPr lang="en-US" altLang="zh-CN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𝑥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𝜇</m:t>
                                      </m:r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altLang="zh-CN" i="1">
                                          <a:latin typeface="Cambria Math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𝑝</m:t>
                                      </m:r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/ℏ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−∞</m:t>
                              </m:r>
                            </m:sub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0</m:t>
                              </m:r>
                            </m:sup>
                          </m:sSub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SupPr>
                            <m:e>
                              <m:d>
                                <m:dPr>
                                  <m:begChr m:val=""/>
                                  <m:endChr m:val="|"/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en-US" altLang="zh-CN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zh-CN" i="1">
                                              <a:latin typeface="Cambria Math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𝑒</m:t>
                                          </m:r>
                                        </m:e>
                                        <m:sup>
                                          <m:d>
                                            <m:dPr>
                                              <m:ctrlPr>
                                                <a:rPr lang="en-US" altLang="zh-CN" i="1">
                                                  <a:latin typeface="Cambria Math" panose="02040503050406030204" pitchFamily="18" charset="0"/>
                                                  <a:ea typeface="Cambria Math"/>
                                                  <a:cs typeface="Times New Roman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altLang="zh-CN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  <a:cs typeface="Times New Roman" pitchFamily="18" charset="0"/>
                                                </a:rPr>
                                                <m:t>𝜇</m:t>
                                              </m:r>
                                              <m:r>
                                                <a:rPr lang="en-US" altLang="zh-CN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  <a:cs typeface="Times New Roman" pitchFamily="18" charset="0"/>
                                                </a:rPr>
                                                <m:t>+</m:t>
                                              </m:r>
                                              <m:r>
                                                <a:rPr lang="en-US" altLang="zh-CN" i="1">
                                                  <a:latin typeface="Cambria Math"/>
                                                  <a:ea typeface="Cambria Math"/>
                                                  <a:cs typeface="Times New Roman" pitchFamily="18" charset="0"/>
                                                </a:rPr>
                                                <m:t>𝑖</m:t>
                                              </m:r>
                                              <m:r>
                                                <a:rPr lang="en-US" altLang="zh-CN" i="1">
                                                  <a:latin typeface="Cambria Math" panose="02040503050406030204" pitchFamily="18" charset="0"/>
                                                  <a:ea typeface="Cambria Math"/>
                                                  <a:cs typeface="Times New Roman" pitchFamily="18" charset="0"/>
                                                </a:rPr>
                                                <m:t>𝑝</m:t>
                                              </m:r>
                                              <m:r>
                                                <a:rPr lang="en-US" altLang="zh-CN" i="1">
                                                  <a:latin typeface="Cambria Math" panose="02040503050406030204" pitchFamily="18" charset="0"/>
                                                  <a:ea typeface="Cambria Math"/>
                                                  <a:cs typeface="Times New Roman" pitchFamily="18" charset="0"/>
                                                </a:rPr>
                                                <m:t>/ℏ</m:t>
                                              </m:r>
                                            </m:e>
                                          </m:d>
                                          <m:r>
                                            <a:rPr lang="en-US" altLang="zh-CN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𝑥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𝜇</m:t>
                                      </m:r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altLang="zh-CN" i="1">
                                          <a:latin typeface="Cambria Math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𝑝</m:t>
                                      </m:r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/ℏ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−∞</m:t>
                              </m:r>
                            </m:sub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0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353401D-87EB-FE9E-4C67-B5495EC0ED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23326" y="3134106"/>
                <a:ext cx="4212176" cy="972702"/>
              </a:xfrm>
              <a:prstGeom prst="rect">
                <a:avLst/>
              </a:prstGeom>
              <a:blipFill>
                <a:blip r:embed="rId6"/>
                <a:stretch>
                  <a:fillRect t="-152564" r="-17417" b="-22435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F2EC9CF-3913-8F8C-81E5-C2EFDD4FA6CB}"/>
                  </a:ext>
                </a:extLst>
              </p:cNvPr>
              <p:cNvSpPr txBox="1"/>
              <p:nvPr/>
            </p:nvSpPr>
            <p:spPr bwMode="auto">
              <a:xfrm>
                <a:off x="1023326" y="4209510"/>
                <a:ext cx="5500586" cy="66460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𝐴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𝜋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ℏ</m:t>
                              </m:r>
                            </m:e>
                          </m:rad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𝜇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𝑝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/ℏ</m:t>
                              </m:r>
                            </m:den>
                          </m:f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𝜇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+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𝑝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/ℏ</m:t>
                              </m:r>
                            </m:den>
                          </m:f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𝐴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𝜋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ℏ</m:t>
                              </m:r>
                            </m:e>
                          </m:rad>
                        </m:den>
                      </m:f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𝜇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𝜇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𝑝</m:t>
                                  </m:r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/ℏ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F2EC9CF-3913-8F8C-81E5-C2EFDD4FA6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23326" y="4209510"/>
                <a:ext cx="5500586" cy="664606"/>
              </a:xfrm>
              <a:prstGeom prst="rect">
                <a:avLst/>
              </a:prstGeom>
              <a:blipFill>
                <a:blip r:embed="rId7"/>
                <a:stretch>
                  <a:fillRect b="-754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6">
                <a:extLst>
                  <a:ext uri="{FF2B5EF4-FFF2-40B4-BE49-F238E27FC236}">
                    <a16:creationId xmlns:a16="http://schemas.microsoft.com/office/drawing/2014/main" id="{51B726E2-955A-840C-90DD-3AA1D19FAF84}"/>
                  </a:ext>
                </a:extLst>
              </p:cNvPr>
              <p:cNvSpPr txBox="1"/>
              <p:nvPr/>
            </p:nvSpPr>
            <p:spPr bwMode="auto">
              <a:xfrm>
                <a:off x="1000289" y="5454516"/>
                <a:ext cx="2198872" cy="90191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𝜙</m:t>
                                  </m:r>
                                  <m:d>
                                    <m:d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𝑝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𝑑𝑝</m:t>
                          </m:r>
                          <m:r>
                            <m:rPr>
                              <m:nor/>
                            </m:rPr>
                            <a:rPr lang="zh-CN" altLang="en-US" dirty="0">
                              <a:latin typeface="Times New Roman" pitchFamily="18" charset="0"/>
                              <a:cs typeface="Times New Roman" pitchFamily="18" charset="0"/>
                            </a:rPr>
                            <m:t> </m:t>
                          </m:r>
                        </m:e>
                      </m:nary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=1</m:t>
                      </m:r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文字方塊 6">
                <a:extLst>
                  <a:ext uri="{FF2B5EF4-FFF2-40B4-BE49-F238E27FC236}">
                    <a16:creationId xmlns:a16="http://schemas.microsoft.com/office/drawing/2014/main" id="{51B726E2-955A-840C-90DD-3AA1D19FAF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00289" y="5454516"/>
                <a:ext cx="2198872" cy="901914"/>
              </a:xfrm>
              <a:prstGeom prst="rect">
                <a:avLst/>
              </a:prstGeom>
              <a:blipFill>
                <a:blip r:embed="rId8"/>
                <a:stretch>
                  <a:fillRect l="-34857" t="-111111" b="-1708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6BE7E5A-DE49-711B-180D-CDAB23F89CD1}"/>
                  </a:ext>
                </a:extLst>
              </p:cNvPr>
              <p:cNvSpPr txBox="1"/>
              <p:nvPr/>
            </p:nvSpPr>
            <p:spPr bwMode="auto">
              <a:xfrm>
                <a:off x="6804248" y="4355672"/>
                <a:ext cx="1243730" cy="372281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𝐴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𝜇</m:t>
                          </m:r>
                        </m:e>
                      </m:ra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6BE7E5A-DE49-711B-180D-CDAB23F89C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04248" y="4355672"/>
                <a:ext cx="1243730" cy="372281"/>
              </a:xfrm>
              <a:prstGeom prst="rect">
                <a:avLst/>
              </a:prstGeom>
              <a:blipFill>
                <a:blip r:embed="rId9"/>
                <a:stretch>
                  <a:fillRect b="-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3F5BDAA8-629F-235E-54FA-83BC2AFAC263}"/>
              </a:ext>
            </a:extLst>
          </p:cNvPr>
          <p:cNvSpPr txBox="1"/>
          <p:nvPr/>
        </p:nvSpPr>
        <p:spPr bwMode="auto">
          <a:xfrm>
            <a:off x="1023326" y="5085184"/>
            <a:ext cx="189249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可以驗證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D76646-B177-B78B-E155-1FD1E5AADCF1}"/>
              </a:ext>
            </a:extLst>
          </p:cNvPr>
          <p:cNvSpPr txBox="1"/>
          <p:nvPr/>
        </p:nvSpPr>
        <p:spPr bwMode="auto">
          <a:xfrm>
            <a:off x="1000289" y="1475464"/>
            <a:ext cx="150748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例題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</p:spTree>
    <p:extLst>
      <p:ext uri="{BB962C8B-B14F-4D97-AF65-F5344CB8AC3E}">
        <p14:creationId xmlns:p14="http://schemas.microsoft.com/office/powerpoint/2010/main" val="1018731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CABC4BD-A50E-AF21-BB69-32721D3D09A5}"/>
                  </a:ext>
                </a:extLst>
              </p:cNvPr>
              <p:cNvSpPr txBox="1"/>
              <p:nvPr/>
            </p:nvSpPr>
            <p:spPr bwMode="auto">
              <a:xfrm>
                <a:off x="599877" y="323530"/>
                <a:ext cx="813961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𝜙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𝑝</m:t>
                        </m:r>
                      </m:e>
                    </m:d>
                  </m:oMath>
                </a14:m>
                <a:r>
                  <a:rPr lang="en-TW"/>
                  <a:t>是動量波函數</a:t>
                </a:r>
                <a:r>
                  <a:rPr lang="en-GB" dirty="0"/>
                  <a:t>，而動量測量總機率也必須為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GB" dirty="0"/>
                  <a:t>，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𝜙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𝑝</m:t>
                        </m:r>
                      </m:e>
                    </m:d>
                  </m:oMath>
                </a14:m>
                <a:r>
                  <a:rPr lang="en-US" dirty="0"/>
                  <a:t>必定</a:t>
                </a:r>
                <a:r>
                  <a:rPr lang="en-US" dirty="0" err="1"/>
                  <a:t>滿足歸一化條件</a:t>
                </a:r>
                <a:r>
                  <a:rPr lang="en-US" dirty="0"/>
                  <a:t>。</a:t>
                </a:r>
                <a:endParaRPr lang="en-TW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CABC4BD-A50E-AF21-BB69-32721D3D09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9877" y="323530"/>
                <a:ext cx="8139613" cy="369332"/>
              </a:xfrm>
              <a:prstGeom prst="rect">
                <a:avLst/>
              </a:prstGeom>
              <a:blipFill>
                <a:blip r:embed="rId2"/>
                <a:stretch>
                  <a:fillRect l="-156" t="-6667" r="-4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1BF0A66C-624A-A955-05D5-8D6941D76A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67"/>
          <a:stretch/>
        </p:blipFill>
        <p:spPr>
          <a:xfrm>
            <a:off x="578877" y="877014"/>
            <a:ext cx="8139613" cy="5504314"/>
          </a:xfrm>
          <a:prstGeom prst="rect">
            <a:avLst/>
          </a:prstGeom>
        </p:spPr>
      </p:pic>
      <p:pic>
        <p:nvPicPr>
          <p:cNvPr id="2" name="Picture 1" descr="A picture containing square&#10;&#10;Description automatically generated">
            <a:extLst>
              <a:ext uri="{FF2B5EF4-FFF2-40B4-BE49-F238E27FC236}">
                <a16:creationId xmlns:a16="http://schemas.microsoft.com/office/drawing/2014/main" id="{34D93868-69CD-0EC2-B143-4E43DDAB7E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4721004"/>
            <a:ext cx="1298981" cy="16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1238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defined">
            <a:extLst>
              <a:ext uri="{FF2B5EF4-FFF2-40B4-BE49-F238E27FC236}">
                <a16:creationId xmlns:a16="http://schemas.microsoft.com/office/drawing/2014/main" id="{A38FD75E-4099-55D3-47E6-D3B042FFAC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1182966"/>
            <a:ext cx="5416996" cy="4333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40830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A8418A-4BF4-08B5-9BE1-85895FAE60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957EDE2-2917-3735-A793-2DD1F8D49DA6}"/>
                  </a:ext>
                </a:extLst>
              </p:cNvPr>
              <p:cNvSpPr txBox="1"/>
              <p:nvPr/>
            </p:nvSpPr>
            <p:spPr bwMode="auto">
              <a:xfrm>
                <a:off x="584388" y="367465"/>
                <a:ext cx="626469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/>
                  <a:t>函數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𝐴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𝑘</m:t>
                        </m:r>
                      </m:e>
                    </m:d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為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函數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ea typeface="Cambria Math"/>
                        <a:cs typeface="Times New Roman" pitchFamily="18" charset="0"/>
                      </a:rPr>
                      <m:t>𝑓</m:t>
                    </m:r>
                    <m:d>
                      <m:dPr>
                        <m:ctrlPr>
                          <a:rPr lang="el-GR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的傅立葉變換</a:t>
                </a:r>
                <a:r>
                  <a:rPr lang="en-TW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：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957EDE2-2917-3735-A793-2DD1F8D49D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4388" y="367465"/>
                <a:ext cx="6264695" cy="369332"/>
              </a:xfrm>
              <a:prstGeom prst="rect">
                <a:avLst/>
              </a:prstGeom>
              <a:blipFill>
                <a:blip r:embed="rId2"/>
                <a:stretch>
                  <a:fillRect l="-1012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3233C0C-4DA4-B8BC-4028-C521EFFA6F7D}"/>
                  </a:ext>
                </a:extLst>
              </p:cNvPr>
              <p:cNvSpPr txBox="1"/>
              <p:nvPr/>
            </p:nvSpPr>
            <p:spPr bwMode="auto">
              <a:xfrm>
                <a:off x="626260" y="776965"/>
                <a:ext cx="4726670" cy="90191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𝐴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𝑘</m:t>
                          </m:r>
                        </m:e>
                      </m:d>
                      <m:r>
                        <a:rPr lang="en-US" altLang="zh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≡</m:t>
                      </m:r>
                      <m:r>
                        <a:rPr lang="en-US" altLang="zh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ℱ</m:t>
                      </m:r>
                      <m:d>
                        <m:dPr>
                          <m:begChr m:val="{"/>
                          <m:endChr m:val="}"/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l-GR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𝜋</m:t>
                              </m:r>
                            </m:e>
                          </m:rad>
                        </m:den>
                      </m:f>
                      <m:nary>
                        <m:naryPr>
                          <m:limLoc m:val="undOvr"/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l-GR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𝑘𝑥</m:t>
                              </m:r>
                            </m:sup>
                          </m:s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𝑑𝑥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3233C0C-4DA4-B8BC-4028-C521EFFA6F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6260" y="776965"/>
                <a:ext cx="4726670" cy="901914"/>
              </a:xfrm>
              <a:prstGeom prst="rect">
                <a:avLst/>
              </a:prstGeom>
              <a:blipFill>
                <a:blip r:embed="rId3"/>
                <a:stretch>
                  <a:fillRect t="-109722" b="-1708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5397597-E30C-6C6F-C31F-EB2292D096FC}"/>
                  </a:ext>
                </a:extLst>
              </p:cNvPr>
              <p:cNvSpPr txBox="1"/>
              <p:nvPr/>
            </p:nvSpPr>
            <p:spPr bwMode="auto">
              <a:xfrm>
                <a:off x="656378" y="4840926"/>
                <a:ext cx="2755981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ℱ</m:t>
                      </m:r>
                      <m:d>
                        <m:dPr>
                          <m:begChr m:val="{"/>
                          <m:endChr m:val="}"/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𝑓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′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𝑖𝑘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ℱ</m:t>
                      </m:r>
                      <m:d>
                        <m:dPr>
                          <m:begChr m:val="{"/>
                          <m:endChr m:val="}"/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l-GR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5397597-E30C-6C6F-C31F-EB2292D096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6378" y="4840926"/>
                <a:ext cx="2755981" cy="369332"/>
              </a:xfrm>
              <a:prstGeom prst="rect">
                <a:avLst/>
              </a:prstGeom>
              <a:blipFill>
                <a:blip r:embed="rId4"/>
                <a:stretch>
                  <a:fillRect b="-1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478CF53-36A7-A060-8B7A-5DD6D34A131C}"/>
                  </a:ext>
                </a:extLst>
              </p:cNvPr>
              <p:cNvSpPr txBox="1"/>
              <p:nvPr/>
            </p:nvSpPr>
            <p:spPr bwMode="auto">
              <a:xfrm>
                <a:off x="595033" y="4440802"/>
                <a:ext cx="724695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函數微分的變換，只是乘上</a:t>
                </a:r>
                <a14:m>
                  <m:oMath xmlns:m="http://schemas.openxmlformats.org/officeDocument/2006/math">
                    <m:r>
                      <a:rPr lang="en-US" altLang="zh-CN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  <a:cs typeface="Times New Roman" pitchFamily="18" charset="0"/>
                      </a:rPr>
                      <m:t>𝑖𝑘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。兩次微分的變換， 只是乘上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a:rPr lang="en-US" altLang="zh-CN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  <a:cs typeface="Times New Roman" pitchFamily="18" charset="0"/>
                              </a:rPr>
                              <m:t>𝑖𝑘</m:t>
                            </m:r>
                          </m:e>
                        </m:d>
                      </m:e>
                      <m:sup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478CF53-36A7-A060-8B7A-5DD6D34A13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5033" y="4440802"/>
                <a:ext cx="7246950" cy="369332"/>
              </a:xfrm>
              <a:prstGeom prst="rect">
                <a:avLst/>
              </a:prstGeom>
              <a:blipFill>
                <a:blip r:embed="rId5"/>
                <a:stretch>
                  <a:fillRect l="-876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57E2C86-B690-FA29-D634-8BD842807C70}"/>
                  </a:ext>
                </a:extLst>
              </p:cNvPr>
              <p:cNvSpPr txBox="1"/>
              <p:nvPr/>
            </p:nvSpPr>
            <p:spPr bwMode="auto">
              <a:xfrm>
                <a:off x="664663" y="5603775"/>
                <a:ext cx="3280931" cy="409471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ℱ</m:t>
                      </m:r>
                      <m:d>
                        <m:dPr>
                          <m:begChr m:val="{"/>
                          <m:endChr m:val="}"/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𝑓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en-US" altLang="zh-CN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𝑛</m:t>
                                  </m:r>
                                </m:e>
                              </m:d>
                            </m:sup>
                          </m:sSup>
                          <m:d>
                            <m:d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𝑖𝑘</m:t>
                              </m:r>
                            </m:e>
                          </m:d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ℱ</m:t>
                      </m:r>
                      <m:d>
                        <m:dPr>
                          <m:begChr m:val="{"/>
                          <m:endChr m:val="}"/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l-GR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57E2C86-B690-FA29-D634-8BD842807C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4663" y="5603775"/>
                <a:ext cx="3280931" cy="409471"/>
              </a:xfrm>
              <a:prstGeom prst="rect">
                <a:avLst/>
              </a:prstGeom>
              <a:blipFill>
                <a:blip r:embed="rId6"/>
                <a:stretch>
                  <a:fillRect b="-909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0BA1CD96-0B68-5DA2-499F-31168750283C}"/>
              </a:ext>
            </a:extLst>
          </p:cNvPr>
          <p:cNvSpPr txBox="1"/>
          <p:nvPr/>
        </p:nvSpPr>
        <p:spPr bwMode="auto">
          <a:xfrm>
            <a:off x="603318" y="5206838"/>
            <a:ext cx="318803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此結果可以推廣為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6">
                <a:extLst>
                  <a:ext uri="{FF2B5EF4-FFF2-40B4-BE49-F238E27FC236}">
                    <a16:creationId xmlns:a16="http://schemas.microsoft.com/office/drawing/2014/main" id="{2992C4C5-866D-D6C3-7619-5179CAE86E07}"/>
                  </a:ext>
                </a:extLst>
              </p:cNvPr>
              <p:cNvSpPr txBox="1"/>
              <p:nvPr/>
            </p:nvSpPr>
            <p:spPr bwMode="auto">
              <a:xfrm>
                <a:off x="626260" y="3022564"/>
                <a:ext cx="7873210" cy="90191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ℱ</m:t>
                      </m:r>
                      <m:d>
                        <m:dPr>
                          <m:begChr m:val="{"/>
                          <m:endChr m:val="}"/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𝑓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′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zh-CN" altLang="en-US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＝</m:t>
                      </m:r>
                      <m:f>
                        <m:f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𝜋</m:t>
                              </m:r>
                            </m:e>
                          </m:rad>
                        </m:den>
                      </m:f>
                      <m:nary>
                        <m:naryPr>
                          <m:limLoc m:val="undOvr"/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𝑓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′</m:t>
                          </m:r>
                          <m:d>
                            <m:dPr>
                              <m:ctrlPr>
                                <a:rPr lang="el-GR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</m:d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𝑘𝑥</m:t>
                              </m:r>
                            </m:sup>
                          </m:s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𝑑𝑥</m:t>
                          </m:r>
                        </m:e>
                      </m:nary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𝜋</m:t>
                              </m:r>
                            </m:e>
                          </m:rad>
                        </m:den>
                      </m:f>
                      <m:sSubSup>
                        <m:sSub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l-GR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𝑖</m:t>
                                  </m:r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𝑘𝑥</m:t>
                                  </m:r>
                                </m:sup>
                              </m:sSup>
                            </m:e>
                          </m:d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∞</m:t>
                          </m:r>
                        </m:sup>
                      </m:sSubSup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𝑖𝑘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𝜋</m:t>
                              </m:r>
                            </m:e>
                          </m:rad>
                        </m:den>
                      </m:f>
                      <m:nary>
                        <m:naryPr>
                          <m:limLoc m:val="undOvr"/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l-GR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</m:d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𝑘𝑥</m:t>
                              </m:r>
                            </m:sup>
                          </m:s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𝑑𝑥</m:t>
                          </m:r>
                        </m:e>
                      </m:nary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5" name="文字方塊 6">
                <a:extLst>
                  <a:ext uri="{FF2B5EF4-FFF2-40B4-BE49-F238E27FC236}">
                    <a16:creationId xmlns:a16="http://schemas.microsoft.com/office/drawing/2014/main" id="{2992C4C5-866D-D6C3-7619-5179CAE86E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6260" y="3022564"/>
                <a:ext cx="7873210" cy="901914"/>
              </a:xfrm>
              <a:prstGeom prst="rect">
                <a:avLst/>
              </a:prstGeom>
              <a:blipFill>
                <a:blip r:embed="rId7"/>
                <a:stretch>
                  <a:fillRect t="-111111" b="-1708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FF82A2E-308D-332B-258B-655A6F640795}"/>
              </a:ext>
            </a:extLst>
          </p:cNvPr>
          <p:cNvCxnSpPr>
            <a:cxnSpLocks/>
            <a:stCxn id="15" idx="2"/>
          </p:cNvCxnSpPr>
          <p:nvPr/>
        </p:nvCxnSpPr>
        <p:spPr>
          <a:xfrm flipV="1">
            <a:off x="4562865" y="3022564"/>
            <a:ext cx="444725" cy="90191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4778876-58EF-CBE6-1ADB-5E734FDB85A2}"/>
                  </a:ext>
                </a:extLst>
              </p:cNvPr>
              <p:cNvSpPr txBox="1"/>
              <p:nvPr/>
            </p:nvSpPr>
            <p:spPr bwMode="auto">
              <a:xfrm>
                <a:off x="3685509" y="4821432"/>
                <a:ext cx="4752528" cy="414537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ℱ</m:t>
                      </m:r>
                      <m:d>
                        <m:dPr>
                          <m:begChr m:val="{"/>
                          <m:endChr m:val="}"/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𝑓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′′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𝑖𝑘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ℱ</m:t>
                      </m:r>
                      <m:d>
                        <m:dPr>
                          <m:begChr m:val="{"/>
                          <m:endChr m:val="}"/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𝑓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′</m:t>
                              </m:r>
                              <m:d>
                                <m:dPr>
                                  <m:ctrlPr>
                                    <a:rPr lang="el-GR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𝑥</m:t>
                                  </m:r>
                                </m:e>
                              </m:d>
                            </m:sup>
                          </m:sSup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𝑖𝑘</m:t>
                              </m:r>
                            </m:e>
                          </m:d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ℱ</m:t>
                      </m:r>
                      <m:d>
                        <m:dPr>
                          <m:begChr m:val="{"/>
                          <m:endChr m:val="}"/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l-GR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4778876-58EF-CBE6-1ADB-5E734FDB85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85509" y="4821432"/>
                <a:ext cx="4752528" cy="414537"/>
              </a:xfrm>
              <a:prstGeom prst="rect">
                <a:avLst/>
              </a:prstGeom>
              <a:blipFill>
                <a:blip r:embed="rId8"/>
                <a:stretch>
                  <a:fillRect b="-882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4DA52FF6-F127-A328-BDA6-0213BFF98958}"/>
              </a:ext>
            </a:extLst>
          </p:cNvPr>
          <p:cNvSpPr txBox="1"/>
          <p:nvPr/>
        </p:nvSpPr>
        <p:spPr bwMode="auto">
          <a:xfrm>
            <a:off x="626260" y="2647353"/>
            <a:ext cx="514360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計算函數微分的變換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D9DF92E-0E11-2526-A567-B21E7815DE3E}"/>
                  </a:ext>
                </a:extLst>
              </p:cNvPr>
              <p:cNvSpPr txBox="1"/>
              <p:nvPr/>
            </p:nvSpPr>
            <p:spPr bwMode="auto">
              <a:xfrm>
                <a:off x="656378" y="6081035"/>
                <a:ext cx="778165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cs typeface="Times New Roman" pitchFamily="18" charset="0"/>
                  </a:rPr>
                  <a:t>一函數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</m:oMath>
                </a14:m>
                <a:r>
                  <a:rPr lang="en-US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次微分的傅立葉變換</a:t>
                </a:r>
                <a:r>
                  <a:rPr 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， </a:t>
                </a:r>
                <a:r>
                  <a:rPr lang="en-US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等於原函數傅立葉變換乘上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/>
                                <a:cs typeface="Times New Roman" pitchFamily="18" charset="0"/>
                              </a:rPr>
                              <m:t>−</m:t>
                            </m:r>
                            <m: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/>
                                <a:cs typeface="Times New Roman" pitchFamily="18" charset="0"/>
                              </a:rPr>
                              <m:t>𝑖𝑘</m:t>
                            </m:r>
                          </m:e>
                        </m:d>
                      </m:e>
                      <m:sup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。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D9DF92E-0E11-2526-A567-B21E7815DE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6378" y="6081035"/>
                <a:ext cx="7781659" cy="369332"/>
              </a:xfrm>
              <a:prstGeom prst="rect">
                <a:avLst/>
              </a:prstGeom>
              <a:blipFill>
                <a:blip r:embed="rId9"/>
                <a:stretch>
                  <a:fillRect l="-651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5F3A76B-8F14-5CDB-FAD2-F453266CBE07}"/>
                  </a:ext>
                </a:extLst>
              </p:cNvPr>
              <p:cNvSpPr txBox="1"/>
              <p:nvPr/>
            </p:nvSpPr>
            <p:spPr bwMode="auto">
              <a:xfrm>
                <a:off x="637418" y="1754738"/>
                <a:ext cx="4798678" cy="90191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𝑓</m:t>
                      </m:r>
                      <m:d>
                        <m:dPr>
                          <m:ctrlPr>
                            <a:rPr lang="el-GR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≡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ℱ</m:t>
                          </m:r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−1</m:t>
                          </m:r>
                        </m:sup>
                      </m:sSup>
                      <m:d>
                        <m:dPr>
                          <m:begChr m:val="{"/>
                          <m:endChr m:val="}"/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𝐴</m:t>
                          </m:r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</m:d>
                        </m:e>
                      </m:d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𝜋</m:t>
                              </m:r>
                            </m:e>
                          </m:rad>
                        </m:den>
                      </m:f>
                      <m:nary>
                        <m:naryPr>
                          <m:limLoc m:val="undOvr"/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𝐴</m:t>
                          </m:r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</m:d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𝑘𝑥</m:t>
                              </m:r>
                            </m:sup>
                          </m:s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𝑑𝑘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5F3A76B-8F14-5CDB-FAD2-F453266CBE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7418" y="1754738"/>
                <a:ext cx="4798678" cy="901914"/>
              </a:xfrm>
              <a:prstGeom prst="rect">
                <a:avLst/>
              </a:prstGeom>
              <a:blipFill>
                <a:blip r:embed="rId10"/>
                <a:stretch>
                  <a:fillRect t="-111111" b="-1708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" descr="Text being turned into nonsense, then gets converted back to original">
            <a:extLst>
              <a:ext uri="{FF2B5EF4-FFF2-40B4-BE49-F238E27FC236}">
                <a16:creationId xmlns:a16="http://schemas.microsoft.com/office/drawing/2014/main" id="{2D0CCA80-A63E-67D8-89DC-4B1AE39868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0439" y="1370989"/>
            <a:ext cx="3131840" cy="1326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1331206-FB58-DD3B-8899-34665D72808E}"/>
                  </a:ext>
                </a:extLst>
              </p:cNvPr>
              <p:cNvSpPr txBox="1"/>
              <p:nvPr/>
            </p:nvSpPr>
            <p:spPr bwMode="auto">
              <a:xfrm>
                <a:off x="5954852" y="1377879"/>
                <a:ext cx="77383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𝑓</m:t>
                      </m:r>
                      <m:d>
                        <m:dPr>
                          <m:ctrlPr>
                            <a:rPr lang="el-GR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1331206-FB58-DD3B-8899-34665D7280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54852" y="1377879"/>
                <a:ext cx="773832" cy="369332"/>
              </a:xfrm>
              <a:prstGeom prst="rect">
                <a:avLst/>
              </a:prstGeom>
              <a:blipFill>
                <a:blip r:embed="rId12"/>
                <a:stretch>
                  <a:fillRect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32A6E71-0708-AA3F-626C-0CA50FA90786}"/>
                  </a:ext>
                </a:extLst>
              </p:cNvPr>
              <p:cNvSpPr txBox="1"/>
              <p:nvPr/>
            </p:nvSpPr>
            <p:spPr bwMode="auto">
              <a:xfrm>
                <a:off x="8172400" y="1377879"/>
                <a:ext cx="77383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𝑓</m:t>
                      </m:r>
                      <m:d>
                        <m:dPr>
                          <m:ctrlPr>
                            <a:rPr lang="el-GR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32A6E71-0708-AA3F-626C-0CA50FA907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172400" y="1377879"/>
                <a:ext cx="773832" cy="369332"/>
              </a:xfrm>
              <a:prstGeom prst="rect">
                <a:avLst/>
              </a:prstGeom>
              <a:blipFill>
                <a:blip r:embed="rId13"/>
                <a:stretch>
                  <a:fillRect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 26">
            <a:extLst>
              <a:ext uri="{FF2B5EF4-FFF2-40B4-BE49-F238E27FC236}">
                <a16:creationId xmlns:a16="http://schemas.microsoft.com/office/drawing/2014/main" id="{8D253F42-4FB8-B846-0EDC-4633381C80F4}"/>
              </a:ext>
            </a:extLst>
          </p:cNvPr>
          <p:cNvSpPr/>
          <p:nvPr/>
        </p:nvSpPr>
        <p:spPr>
          <a:xfrm>
            <a:off x="5980439" y="980728"/>
            <a:ext cx="3131840" cy="390261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A708335-8F52-EF2F-3779-25A4BC4C0774}"/>
                  </a:ext>
                </a:extLst>
              </p:cNvPr>
              <p:cNvSpPr txBox="1"/>
              <p:nvPr/>
            </p:nvSpPr>
            <p:spPr bwMode="auto">
              <a:xfrm>
                <a:off x="7027370" y="924141"/>
                <a:ext cx="84584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𝐴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𝑘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A708335-8F52-EF2F-3779-25A4BC4C07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27370" y="924141"/>
                <a:ext cx="845840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38F7035-9489-B6D7-CFFC-2E877DA577C0}"/>
                  </a:ext>
                </a:extLst>
              </p:cNvPr>
              <p:cNvSpPr txBox="1"/>
              <p:nvPr/>
            </p:nvSpPr>
            <p:spPr bwMode="auto">
              <a:xfrm>
                <a:off x="626260" y="3985159"/>
                <a:ext cx="2086915" cy="378245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𝑓</m:t>
                      </m:r>
                      <m:d>
                        <m:dPr>
                          <m:ctrlPr>
                            <a:rPr lang="el-GR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→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0, 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→±∞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38F7035-9489-B6D7-CFFC-2E877DA577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6260" y="3985159"/>
                <a:ext cx="2086915" cy="378245"/>
              </a:xfrm>
              <a:prstGeom prst="rect">
                <a:avLst/>
              </a:prstGeom>
              <a:blipFill>
                <a:blip r:embed="rId15"/>
                <a:stretch>
                  <a:fillRect b="-1290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62884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 animBg="1"/>
      <p:bldP spid="14" grpId="0"/>
      <p:bldP spid="15" grpId="0" animBg="1"/>
      <p:bldP spid="15" grpId="1" animBg="1"/>
      <p:bldP spid="16" grpId="0" animBg="1"/>
      <p:bldP spid="17" grpId="0"/>
      <p:bldP spid="19" grpId="0"/>
      <p:bldP spid="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4E04E2F-7BB8-7B08-1A63-4AD059D11925}"/>
                  </a:ext>
                </a:extLst>
              </p:cNvPr>
              <p:cNvSpPr txBox="1"/>
              <p:nvPr/>
            </p:nvSpPr>
            <p:spPr bwMode="auto">
              <a:xfrm>
                <a:off x="629835" y="1750290"/>
                <a:ext cx="3438128" cy="64812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zh-TW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zh-TW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i="1">
                              <a:latin typeface="Cambria Math"/>
                            </a:rPr>
                            <m:t>𝑥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zh-TW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zh-TW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</a:rPr>
                            <m:t>𝑏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zh-TW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</a:rPr>
                            <m:t>𝑑𝑥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</a:rPr>
                            <m:t>𝑑𝑡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zh-TW" altLang="zh-TW" sz="1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𝜔</m:t>
                          </m:r>
                        </m:e>
                        <m:sup>
                          <m:r>
                            <a:rPr lang="en-US" altLang="zh-TW" sz="1800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sz="1800" i="1">
                          <a:latin typeface="Cambria Math"/>
                        </a:rPr>
                        <m:t>𝑥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zh-TW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zh-TW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i="1">
                              <a:latin typeface="Cambria Math"/>
                            </a:rPr>
                            <m:t>𝑚</m:t>
                          </m:r>
                        </m:den>
                      </m:f>
                      <m:func>
                        <m:funcPr>
                          <m:ctrlPr>
                            <a:rPr lang="zh-TW" altLang="zh-TW" sz="18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sz="1800">
                              <a:latin typeface="Cambria Math"/>
                            </a:rPr>
                            <m:t>cos</m:t>
                          </m:r>
                        </m:fName>
                        <m:e>
                          <m:sSub>
                            <m:sSubPr>
                              <m:ctrlPr>
                                <a:rPr lang="zh-TW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</a:rPr>
                                <m:t>𝐷</m:t>
                              </m:r>
                            </m:sub>
                          </m:sSub>
                          <m:r>
                            <a:rPr lang="en-US" altLang="zh-TW" sz="1800" i="1">
                              <a:latin typeface="Cambria Math"/>
                            </a:rPr>
                            <m:t>𝑡</m:t>
                          </m:r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4E04E2F-7BB8-7B08-1A63-4AD059D119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9835" y="1750290"/>
                <a:ext cx="3438128" cy="648126"/>
              </a:xfrm>
              <a:prstGeom prst="rect">
                <a:avLst/>
              </a:prstGeom>
              <a:blipFill>
                <a:blip r:embed="rId2"/>
                <a:stretch>
                  <a:fillRect b="-576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48B89CF-772B-FD68-1DFF-399631AF2A08}"/>
                  </a:ext>
                </a:extLst>
              </p:cNvPr>
              <p:cNvSpPr txBox="1"/>
              <p:nvPr/>
            </p:nvSpPr>
            <p:spPr bwMode="auto">
              <a:xfrm>
                <a:off x="633049" y="2709952"/>
                <a:ext cx="2952328" cy="64812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zh-TW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zh-TW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i="1">
                              <a:latin typeface="Cambria Math"/>
                            </a:rPr>
                            <m:t>𝑥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zh-TW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f>
                        <m:fPr>
                          <m:ctrlPr>
                            <a:rPr lang="zh-TW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</a:rPr>
                            <m:t>𝑑𝑥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</a:rPr>
                            <m:t>𝑑𝑡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altLang="zh-TW" sz="1800" i="1">
                          <a:latin typeface="Cambria Math"/>
                        </a:rPr>
                        <m:t>𝑥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48B89CF-772B-FD68-1DFF-399631AF2A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3049" y="2709952"/>
                <a:ext cx="2952328" cy="648126"/>
              </a:xfrm>
              <a:prstGeom prst="rect">
                <a:avLst/>
              </a:prstGeom>
              <a:blipFill>
                <a:blip r:embed="rId3"/>
                <a:stretch>
                  <a:fillRect b="-384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own Arrow 4">
            <a:extLst>
              <a:ext uri="{FF2B5EF4-FFF2-40B4-BE49-F238E27FC236}">
                <a16:creationId xmlns:a16="http://schemas.microsoft.com/office/drawing/2014/main" id="{44473FEF-C7B7-AC27-0A31-B035FCC6C8B6}"/>
              </a:ext>
            </a:extLst>
          </p:cNvPr>
          <p:cNvSpPr/>
          <p:nvPr/>
        </p:nvSpPr>
        <p:spPr>
          <a:xfrm>
            <a:off x="2075409" y="2402417"/>
            <a:ext cx="288032" cy="288032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6E8301-F267-24EE-B245-42CD1ABBD3CE}"/>
              </a:ext>
            </a:extLst>
          </p:cNvPr>
          <p:cNvSpPr txBox="1"/>
          <p:nvPr/>
        </p:nvSpPr>
        <p:spPr bwMode="auto">
          <a:xfrm>
            <a:off x="3585377" y="2820864"/>
            <a:ext cx="305469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General forced oscillation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74E90CF-D002-1B25-AAE7-481B49C8A32F}"/>
                  </a:ext>
                </a:extLst>
              </p:cNvPr>
              <p:cNvSpPr txBox="1"/>
              <p:nvPr/>
            </p:nvSpPr>
            <p:spPr bwMode="auto">
              <a:xfrm>
                <a:off x="629835" y="4664399"/>
                <a:ext cx="4536504" cy="90191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𝜔</m:t>
                          </m:r>
                        </m:e>
                      </m:d>
                      <m:r>
                        <a:rPr lang="en-US" altLang="zh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≡</m:t>
                      </m:r>
                      <m:r>
                        <a:rPr lang="en-US" altLang="zh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ℱ</m:t>
                      </m:r>
                      <m:d>
                        <m:dPr>
                          <m:begChr m:val="{"/>
                          <m:endChr m:val="}"/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l-GR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d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𝜋</m:t>
                              </m:r>
                            </m:e>
                          </m:rad>
                        </m:den>
                      </m:f>
                      <m:nary>
                        <m:naryPr>
                          <m:limLoc m:val="undOvr"/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l-GR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𝜔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𝑡</m:t>
                              </m:r>
                            </m:sup>
                          </m:s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𝑑𝑡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74E90CF-D002-1B25-AAE7-481B49C8A3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9835" y="4664399"/>
                <a:ext cx="4536504" cy="901914"/>
              </a:xfrm>
              <a:prstGeom prst="rect">
                <a:avLst/>
              </a:prstGeom>
              <a:blipFill>
                <a:blip r:embed="rId4"/>
                <a:stretch>
                  <a:fillRect t="-111111" b="-1708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0556220-25E8-C700-0E58-9A41E2CCA005}"/>
                  </a:ext>
                </a:extLst>
              </p:cNvPr>
              <p:cNvSpPr txBox="1"/>
              <p:nvPr/>
            </p:nvSpPr>
            <p:spPr bwMode="auto">
              <a:xfrm>
                <a:off x="629866" y="5630336"/>
                <a:ext cx="4536504" cy="90191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𝐴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𝜔</m:t>
                          </m:r>
                        </m:e>
                      </m:d>
                      <m:r>
                        <a:rPr lang="en-US" altLang="zh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≡</m:t>
                      </m:r>
                      <m:r>
                        <a:rPr lang="en-US" altLang="zh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ℱ</m:t>
                      </m:r>
                      <m:d>
                        <m:dPr>
                          <m:begChr m:val="{"/>
                          <m:endChr m:val="}"/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  <m:d>
                            <m:dPr>
                              <m:ctrlPr>
                                <a:rPr lang="el-GR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d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𝜋</m:t>
                              </m:r>
                            </m:e>
                          </m:rad>
                        </m:den>
                      </m:f>
                      <m:nary>
                        <m:naryPr>
                          <m:limLoc m:val="undOvr"/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  <m:d>
                            <m:dPr>
                              <m:ctrlPr>
                                <a:rPr lang="el-GR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𝜔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𝑡</m:t>
                              </m:r>
                            </m:sup>
                          </m:s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𝑑𝑡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0556220-25E8-C700-0E58-9A41E2CCA0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9866" y="5630336"/>
                <a:ext cx="4536504" cy="901914"/>
              </a:xfrm>
              <a:prstGeom prst="rect">
                <a:avLst/>
              </a:prstGeom>
              <a:blipFill>
                <a:blip r:embed="rId5"/>
                <a:stretch>
                  <a:fillRect t="-111111" b="-16944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238D990-AA18-2D56-4D70-21C0EF31FA72}"/>
                  </a:ext>
                </a:extLst>
              </p:cNvPr>
              <p:cNvSpPr txBox="1"/>
              <p:nvPr/>
            </p:nvSpPr>
            <p:spPr bwMode="auto">
              <a:xfrm>
                <a:off x="606378" y="3429790"/>
                <a:ext cx="777950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We define Fourier Transformations for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ea typeface="Cambria Math"/>
                        <a:cs typeface="Times New Roman" pitchFamily="18" charset="0"/>
                      </a:rPr>
                      <m:t>𝑓</m:t>
                    </m:r>
                    <m:d>
                      <m:dPr>
                        <m:ctrlPr>
                          <a:rPr lang="el-GR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ea typeface="Cambria Math"/>
                        <a:cs typeface="Times New Roman" pitchFamily="18" charset="0"/>
                      </a:rPr>
                      <m:t>𝑥</m:t>
                    </m:r>
                    <m:d>
                      <m:dPr>
                        <m:ctrlPr>
                          <a:rPr lang="el-GR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, with                           .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238D990-AA18-2D56-4D70-21C0EF31FA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6378" y="3429790"/>
                <a:ext cx="7779508" cy="369332"/>
              </a:xfrm>
              <a:prstGeom prst="rect">
                <a:avLst/>
              </a:prstGeom>
              <a:blipFill>
                <a:blip r:embed="rId6"/>
                <a:stretch>
                  <a:fillRect l="-651"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0" descr="http://www.insula.com.au/physics/1279images/Image909.gif">
            <a:extLst>
              <a:ext uri="{FF2B5EF4-FFF2-40B4-BE49-F238E27FC236}">
                <a16:creationId xmlns:a16="http://schemas.microsoft.com/office/drawing/2014/main" id="{A336D9D8-8C23-5413-21A9-3750BCF57C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339" y="1701490"/>
            <a:ext cx="2568980" cy="1183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DBCE943-08F8-B7C8-A271-9A1821D6F1B0}"/>
              </a:ext>
            </a:extLst>
          </p:cNvPr>
          <p:cNvSpPr txBox="1"/>
          <p:nvPr/>
        </p:nvSpPr>
        <p:spPr bwMode="auto">
          <a:xfrm>
            <a:off x="570051" y="482201"/>
            <a:ext cx="69127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Now we apply Fourier Transformation to solve a differential equation. 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5EDB72C-E45A-FCE0-7460-B2AE4B5B98E1}"/>
              </a:ext>
            </a:extLst>
          </p:cNvPr>
          <p:cNvSpPr txBox="1"/>
          <p:nvPr/>
        </p:nvSpPr>
        <p:spPr bwMode="auto">
          <a:xfrm>
            <a:off x="570051" y="880616"/>
            <a:ext cx="57606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This is the equation for General forced oscillation.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DD09789-595B-C91C-BA9C-08C6C77A2EB1}"/>
                  </a:ext>
                </a:extLst>
              </p:cNvPr>
              <p:cNvSpPr txBox="1"/>
              <p:nvPr/>
            </p:nvSpPr>
            <p:spPr bwMode="auto">
              <a:xfrm>
                <a:off x="570051" y="1254223"/>
                <a:ext cx="806489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The position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 is the function (instead of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ea typeface="Cambria Math"/>
                        <a:cs typeface="Times New Roman" pitchFamily="18" charset="0"/>
                      </a:rPr>
                      <m:t>𝑓</m:t>
                    </m:r>
                    <m:d>
                      <m:dPr>
                        <m:ctrlPr>
                          <a:rPr lang="el-GR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) we want to discuss and solve. 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DD09789-595B-C91C-BA9C-08C6C77A2E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0051" y="1254223"/>
                <a:ext cx="8064896" cy="369332"/>
              </a:xfrm>
              <a:prstGeom prst="rect">
                <a:avLst/>
              </a:prstGeom>
              <a:blipFill>
                <a:blip r:embed="rId8"/>
                <a:stretch>
                  <a:fillRect l="-787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6B021F7-1AA3-383D-E78C-70EA45607280}"/>
                  </a:ext>
                </a:extLst>
              </p:cNvPr>
              <p:cNvSpPr txBox="1"/>
              <p:nvPr/>
            </p:nvSpPr>
            <p:spPr bwMode="auto">
              <a:xfrm>
                <a:off x="6205455" y="3418769"/>
                <a:ext cx="1635520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,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𝑘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→−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𝜔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6B021F7-1AA3-383D-E78C-70EA456072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05455" y="3418769"/>
                <a:ext cx="1635520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EF8E177-AB90-FC13-2196-D84E25C7FC07}"/>
                  </a:ext>
                </a:extLst>
              </p:cNvPr>
              <p:cNvSpPr txBox="1"/>
              <p:nvPr/>
            </p:nvSpPr>
            <p:spPr bwMode="auto">
              <a:xfrm>
                <a:off x="607787" y="3810143"/>
                <a:ext cx="525658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Here we will need to substitute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𝑡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 for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−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𝜔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 for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𝑘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EF8E177-AB90-FC13-2196-D84E25C7FC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7787" y="3810143"/>
                <a:ext cx="5256584" cy="369332"/>
              </a:xfrm>
              <a:prstGeom prst="rect">
                <a:avLst/>
              </a:prstGeom>
              <a:blipFill>
                <a:blip r:embed="rId10"/>
                <a:stretch>
                  <a:fillRect l="-1208" t="-6667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A1F05B6-F2F8-81B5-3A3B-CD5A55AB2174}"/>
                  </a:ext>
                </a:extLst>
              </p:cNvPr>
              <p:cNvSpPr txBox="1"/>
              <p:nvPr/>
            </p:nvSpPr>
            <p:spPr bwMode="auto">
              <a:xfrm>
                <a:off x="606378" y="4209317"/>
                <a:ext cx="806489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Conventionally, for time Fourier transformation, there is a negative sign for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𝜔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A1F05B6-F2F8-81B5-3A3B-CD5A55AB21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6378" y="4209317"/>
                <a:ext cx="8064895" cy="369332"/>
              </a:xfrm>
              <a:prstGeom prst="rect">
                <a:avLst/>
              </a:prstGeom>
              <a:blipFill>
                <a:blip r:embed="rId11"/>
                <a:stretch>
                  <a:fillRect l="-629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6">
                <a:extLst>
                  <a:ext uri="{FF2B5EF4-FFF2-40B4-BE49-F238E27FC236}">
                    <a16:creationId xmlns:a16="http://schemas.microsoft.com/office/drawing/2014/main" id="{3B00385F-31A3-D988-486E-58417B572970}"/>
                  </a:ext>
                </a:extLst>
              </p:cNvPr>
              <p:cNvSpPr txBox="1"/>
              <p:nvPr/>
            </p:nvSpPr>
            <p:spPr bwMode="auto">
              <a:xfrm>
                <a:off x="5693920" y="4664399"/>
                <a:ext cx="3258713" cy="90191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𝐴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𝑘</m:t>
                          </m:r>
                        </m:e>
                      </m:d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𝜋</m:t>
                              </m:r>
                            </m:e>
                          </m:rad>
                        </m:den>
                      </m:f>
                      <m:nary>
                        <m:naryPr>
                          <m:limLoc m:val="undOvr"/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𝑑𝑥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 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  <m:d>
                            <m:dPr>
                              <m:ctrlPr>
                                <a:rPr lang="el-GR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</m:d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𝑘𝑥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7" name="文字方塊 6">
                <a:extLst>
                  <a:ext uri="{FF2B5EF4-FFF2-40B4-BE49-F238E27FC236}">
                    <a16:creationId xmlns:a16="http://schemas.microsoft.com/office/drawing/2014/main" id="{3B00385F-31A3-D988-486E-58417B5729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93920" y="4664399"/>
                <a:ext cx="3258713" cy="901914"/>
              </a:xfrm>
              <a:prstGeom prst="rect">
                <a:avLst/>
              </a:prstGeom>
              <a:blipFill>
                <a:blip r:embed="rId12"/>
                <a:stretch>
                  <a:fillRect t="-111111" b="-1708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Left-right Arrow 17">
            <a:extLst>
              <a:ext uri="{FF2B5EF4-FFF2-40B4-BE49-F238E27FC236}">
                <a16:creationId xmlns:a16="http://schemas.microsoft.com/office/drawing/2014/main" id="{92F46F0C-C875-4CEB-1DA7-CE54CFBEC43C}"/>
              </a:ext>
            </a:extLst>
          </p:cNvPr>
          <p:cNvSpPr/>
          <p:nvPr/>
        </p:nvSpPr>
        <p:spPr>
          <a:xfrm>
            <a:off x="5292080" y="5013176"/>
            <a:ext cx="288032" cy="143334"/>
          </a:xfrm>
          <a:prstGeom prst="left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026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8" grpId="0" animBg="1"/>
      <p:bldP spid="13" grpId="0"/>
      <p:bldP spid="10" grpId="0" animBg="1"/>
      <p:bldP spid="11" grpId="0"/>
      <p:bldP spid="12" grpId="0"/>
      <p:bldP spid="17" grpId="0" animBg="1"/>
      <p:bldP spid="1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1C827F-084D-E209-0E3E-4A3802D915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BD7E1AB-BA08-B557-E872-C89F1F28B00E}"/>
                  </a:ext>
                </a:extLst>
              </p:cNvPr>
              <p:cNvSpPr txBox="1"/>
              <p:nvPr/>
            </p:nvSpPr>
            <p:spPr bwMode="auto">
              <a:xfrm>
                <a:off x="667865" y="374956"/>
                <a:ext cx="2952328" cy="64812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zh-TW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zh-TW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i="1">
                              <a:latin typeface="Cambria Math"/>
                            </a:rPr>
                            <m:t>𝑥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zh-TW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f>
                        <m:fPr>
                          <m:ctrlPr>
                            <a:rPr lang="zh-TW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</a:rPr>
                            <m:t>𝑑𝑥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</a:rPr>
                            <m:t>𝑑𝑡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altLang="zh-TW" sz="1800" i="1">
                          <a:latin typeface="Cambria Math"/>
                        </a:rPr>
                        <m:t>𝑥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BD7E1AB-BA08-B557-E872-C89F1F28B0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7865" y="374956"/>
                <a:ext cx="2952328" cy="648126"/>
              </a:xfrm>
              <a:prstGeom prst="rect">
                <a:avLst/>
              </a:prstGeom>
              <a:blipFill>
                <a:blip r:embed="rId2"/>
                <a:stretch>
                  <a:fillRect b="-576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78FE725B-DF3C-6A9D-0EAA-C349C477E8A5}"/>
              </a:ext>
            </a:extLst>
          </p:cNvPr>
          <p:cNvSpPr txBox="1"/>
          <p:nvPr/>
        </p:nvSpPr>
        <p:spPr bwMode="auto">
          <a:xfrm>
            <a:off x="3620193" y="536844"/>
            <a:ext cx="305469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General forced oscillation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F4E4682-FCC3-D791-729D-065D62D4AA8E}"/>
                  </a:ext>
                </a:extLst>
              </p:cNvPr>
              <p:cNvSpPr txBox="1"/>
              <p:nvPr/>
            </p:nvSpPr>
            <p:spPr bwMode="auto">
              <a:xfrm>
                <a:off x="3558196" y="1619994"/>
                <a:ext cx="1872208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𝜔</m:t>
                          </m:r>
                        </m:e>
                      </m:d>
                      <m:r>
                        <a:rPr lang="en-US" altLang="zh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≡</m:t>
                      </m:r>
                      <m:r>
                        <a:rPr lang="en-US" altLang="zh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ℱ</m:t>
                      </m:r>
                      <m:d>
                        <m:dPr>
                          <m:begChr m:val="{"/>
                          <m:endChr m:val="}"/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l-GR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F4E4682-FCC3-D791-729D-065D62D4AA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58196" y="1619994"/>
                <a:ext cx="1872208" cy="369332"/>
              </a:xfrm>
              <a:prstGeom prst="rect">
                <a:avLst/>
              </a:prstGeom>
              <a:blipFill>
                <a:blip r:embed="rId3"/>
                <a:stretch>
                  <a:fillRect b="-1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7F84DD1-0AFE-EA19-BC14-DE9F48B015B1}"/>
                  </a:ext>
                </a:extLst>
              </p:cNvPr>
              <p:cNvSpPr txBox="1"/>
              <p:nvPr/>
            </p:nvSpPr>
            <p:spPr bwMode="auto">
              <a:xfrm>
                <a:off x="667865" y="1619994"/>
                <a:ext cx="2016224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𝐴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𝜔</m:t>
                          </m:r>
                        </m:e>
                      </m:d>
                      <m:r>
                        <a:rPr lang="en-US" altLang="zh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≡</m:t>
                      </m:r>
                      <m:r>
                        <a:rPr lang="en-US" altLang="zh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ℱ</m:t>
                      </m:r>
                      <m:d>
                        <m:dPr>
                          <m:begChr m:val="{"/>
                          <m:endChr m:val="}"/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  <m:d>
                            <m:dPr>
                              <m:ctrlPr>
                                <a:rPr lang="el-GR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7F84DD1-0AFE-EA19-BC14-DE9F48B015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7865" y="1619994"/>
                <a:ext cx="2016224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493F5FE7-F263-FDD2-6283-BA846D2FFEB2}"/>
              </a:ext>
            </a:extLst>
          </p:cNvPr>
          <p:cNvSpPr txBox="1"/>
          <p:nvPr/>
        </p:nvSpPr>
        <p:spPr bwMode="auto">
          <a:xfrm>
            <a:off x="612925" y="1182217"/>
            <a:ext cx="68407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Taking a Fourier Transformation on the whole differential equation: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A535AC2-EB57-0AEC-4C96-ABEF92A35B98}"/>
                  </a:ext>
                </a:extLst>
              </p:cNvPr>
              <p:cNvSpPr txBox="1"/>
              <p:nvPr/>
            </p:nvSpPr>
            <p:spPr bwMode="auto">
              <a:xfrm>
                <a:off x="612770" y="3007596"/>
                <a:ext cx="5115212" cy="374783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𝜔</m:t>
                              </m:r>
                            </m:e>
                          </m:d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𝐴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𝜔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𝜔</m:t>
                              </m:r>
                            </m:e>
                          </m:d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sup>
                      </m:sSup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𝐴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𝜔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𝐴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𝜔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i="1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𝜔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A535AC2-EB57-0AEC-4C96-ABEF92A35B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2770" y="3007596"/>
                <a:ext cx="5115212" cy="37478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E16C924-A33C-D18D-FE35-CC5361EA6492}"/>
                  </a:ext>
                </a:extLst>
              </p:cNvPr>
              <p:cNvSpPr txBox="1"/>
              <p:nvPr/>
            </p:nvSpPr>
            <p:spPr bwMode="auto">
              <a:xfrm>
                <a:off x="612770" y="3806767"/>
                <a:ext cx="3583487" cy="374783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𝜔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𝐴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𝜔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i="1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𝜔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E16C924-A33C-D18D-FE35-CC5361EA64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2770" y="3806767"/>
                <a:ext cx="3583487" cy="37478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937738E-7ACF-B8C5-D08F-9C6BBE98F6DE}"/>
                  </a:ext>
                </a:extLst>
              </p:cNvPr>
              <p:cNvSpPr txBox="1"/>
              <p:nvPr/>
            </p:nvSpPr>
            <p:spPr bwMode="auto">
              <a:xfrm>
                <a:off x="612770" y="4293096"/>
                <a:ext cx="2738948" cy="69820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𝐴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𝜔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𝐹</m:t>
                          </m:r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𝜔</m:t>
                              </m:r>
                            </m:e>
                          </m:d>
                        </m:num>
                        <m:den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𝜔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937738E-7ACF-B8C5-D08F-9C6BBE98F6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2770" y="4293096"/>
                <a:ext cx="2738948" cy="69820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8BF6C22-2E2C-A839-0D1A-5C3FA7B53C99}"/>
                  </a:ext>
                </a:extLst>
              </p:cNvPr>
              <p:cNvSpPr txBox="1"/>
              <p:nvPr/>
            </p:nvSpPr>
            <p:spPr bwMode="auto">
              <a:xfrm>
                <a:off x="587866" y="3415152"/>
                <a:ext cx="781286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Again, the differential equation is transformed into a algebraic equation for </a:t>
                </a:r>
                <a14:m>
                  <m:oMath xmlns:m="http://schemas.openxmlformats.org/officeDocument/2006/math">
                    <m:r>
                      <a:rPr lang="en-US" altLang="zh-CN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𝐴</m:t>
                    </m:r>
                    <m:d>
                      <m:dPr>
                        <m:ctrlP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𝜔</m:t>
                        </m:r>
                      </m:e>
                    </m:d>
                  </m:oMath>
                </a14:m>
                <a:r>
                  <a:rPr 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8BF6C22-2E2C-A839-0D1A-5C3FA7B53C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7866" y="3415152"/>
                <a:ext cx="7812868" cy="369332"/>
              </a:xfrm>
              <a:prstGeom prst="rect">
                <a:avLst/>
              </a:prstGeom>
              <a:blipFill>
                <a:blip r:embed="rId8"/>
                <a:stretch>
                  <a:fillRect l="-649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A96725D-EC61-4158-C41D-106328338F24}"/>
                  </a:ext>
                </a:extLst>
              </p:cNvPr>
              <p:cNvSpPr txBox="1"/>
              <p:nvPr/>
            </p:nvSpPr>
            <p:spPr bwMode="auto">
              <a:xfrm>
                <a:off x="652874" y="5407967"/>
                <a:ext cx="5253940" cy="901914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  <m:d>
                            <m:dPr>
                              <m:ctrlPr>
                                <a:rPr lang="el-GR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=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ℱ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−1</m:t>
                          </m:r>
                        </m:sup>
                      </m:sSup>
                      <m:d>
                        <m:dPr>
                          <m:begChr m:val="{"/>
                          <m:endChr m:val="}"/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𝐴</m:t>
                          </m:r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𝜔</m:t>
                              </m:r>
                            </m:e>
                          </m:d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𝜋</m:t>
                              </m:r>
                            </m:e>
                          </m:rad>
                        </m:den>
                      </m:f>
                      <m:nary>
                        <m:naryPr>
                          <m:limLoc m:val="undOvr"/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𝐹</m:t>
                              </m:r>
                              <m:d>
                                <m:d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𝜔</m:t>
                                  </m:r>
                                </m:e>
                              </m:d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𝑖</m:t>
                                  </m:r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𝜔</m:t>
                                  </m:r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𝑡</m:t>
                                  </m:r>
                                </m:sup>
                              </m:sSup>
                            </m:num>
                            <m:den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𝜔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𝜔</m:t>
                              </m:r>
                            </m:den>
                          </m:f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</m:t>
                          </m:r>
                          <m: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𝜔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A96725D-EC61-4158-C41D-106328338F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2874" y="5407967"/>
                <a:ext cx="5253940" cy="901914"/>
              </a:xfrm>
              <a:prstGeom prst="rect">
                <a:avLst/>
              </a:prstGeom>
              <a:blipFill>
                <a:blip r:embed="rId9"/>
                <a:stretch>
                  <a:fillRect t="-109722" b="-1708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40081E7-FC02-C6B2-399E-525A45D269F7}"/>
                  </a:ext>
                </a:extLst>
              </p:cNvPr>
              <p:cNvSpPr txBox="1"/>
              <p:nvPr/>
            </p:nvSpPr>
            <p:spPr bwMode="auto">
              <a:xfrm>
                <a:off x="580239" y="5005862"/>
                <a:ext cx="734746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Taking the inverse Fourier Transformation of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𝐴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𝜔</m:t>
                        </m:r>
                      </m:e>
                    </m:d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, we solved the ODE.  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40081E7-FC02-C6B2-399E-525A45D269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0239" y="5005862"/>
                <a:ext cx="7347460" cy="369332"/>
              </a:xfrm>
              <a:prstGeom prst="rect">
                <a:avLst/>
              </a:prstGeom>
              <a:blipFill>
                <a:blip r:embed="rId10"/>
                <a:stretch>
                  <a:fillRect l="-691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C68360FB-66D9-6A47-6393-B82BBA495AA6}"/>
              </a:ext>
            </a:extLst>
          </p:cNvPr>
          <p:cNvSpPr txBox="1"/>
          <p:nvPr/>
        </p:nvSpPr>
        <p:spPr bwMode="auto">
          <a:xfrm>
            <a:off x="640317" y="6299680"/>
            <a:ext cx="51152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How to do the integral? Complex analysis.</a:t>
            </a:r>
          </a:p>
        </p:txBody>
      </p:sp>
      <p:pic>
        <p:nvPicPr>
          <p:cNvPr id="2" name="Picture 10" descr="http://www.insula.com.au/physics/1279images/Image909.gif">
            <a:extLst>
              <a:ext uri="{FF2B5EF4-FFF2-40B4-BE49-F238E27FC236}">
                <a16:creationId xmlns:a16="http://schemas.microsoft.com/office/drawing/2014/main" id="{73566E0F-AEFC-9A35-2ACF-0711ADAD8B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4511" y="1631566"/>
            <a:ext cx="2568980" cy="1183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3D71438-F7FD-4B89-298C-47A9FBE60731}"/>
                  </a:ext>
                </a:extLst>
              </p:cNvPr>
              <p:cNvSpPr txBox="1"/>
              <p:nvPr/>
            </p:nvSpPr>
            <p:spPr bwMode="auto">
              <a:xfrm>
                <a:off x="667864" y="2106428"/>
                <a:ext cx="2520281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ℱ</m:t>
                      </m:r>
                      <m:d>
                        <m:dPr>
                          <m:begChr m:val="{"/>
                          <m:endChr m:val="}"/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′</m:t>
                          </m:r>
                          <m:d>
                            <m:dPr>
                              <m:ctrlPr>
                                <a:rPr lang="el-GR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d>
                      <m:r>
                        <a:rPr lang="en-US" altLang="zh-CN" b="0" i="0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𝜔</m:t>
                          </m:r>
                        </m:e>
                      </m:d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𝐴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𝜔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3D71438-F7FD-4B89-298C-47A9FBE607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7864" y="2106428"/>
                <a:ext cx="2520281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A093E71-5D98-F7D5-11D0-5BF39107C677}"/>
                  </a:ext>
                </a:extLst>
              </p:cNvPr>
              <p:cNvSpPr txBox="1"/>
              <p:nvPr/>
            </p:nvSpPr>
            <p:spPr bwMode="auto">
              <a:xfrm>
                <a:off x="3551804" y="2124845"/>
                <a:ext cx="2681341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ℱ</m:t>
                      </m:r>
                      <m:d>
                        <m:dPr>
                          <m:begChr m:val="{"/>
                          <m:endChr m:val="}"/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′′</m:t>
                          </m:r>
                          <m:d>
                            <m:dPr>
                              <m:ctrlPr>
                                <a:rPr lang="el-GR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d>
                      <m:r>
                        <a:rPr lang="en-US" altLang="zh-CN" b="0" i="0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𝜔</m:t>
                              </m:r>
                            </m:e>
                          </m:d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𝐴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𝜔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A093E71-5D98-F7D5-11D0-5BF39107C6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51804" y="2124845"/>
                <a:ext cx="2681341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Down Arrow 20">
            <a:extLst>
              <a:ext uri="{FF2B5EF4-FFF2-40B4-BE49-F238E27FC236}">
                <a16:creationId xmlns:a16="http://schemas.microsoft.com/office/drawing/2014/main" id="{EC1F9E25-4E73-B15D-B0B0-848FA53EB368}"/>
              </a:ext>
            </a:extLst>
          </p:cNvPr>
          <p:cNvSpPr/>
          <p:nvPr/>
        </p:nvSpPr>
        <p:spPr>
          <a:xfrm>
            <a:off x="3044129" y="2585209"/>
            <a:ext cx="307589" cy="355520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438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6" grpId="0"/>
      <p:bldP spid="17" grpId="0" animBg="1"/>
      <p:bldP spid="18" grpId="0"/>
      <p:bldP spid="19" grpId="0"/>
      <p:bldP spid="14" grpId="0" animBg="1"/>
      <p:bldP spid="20" grpId="0" animBg="1"/>
      <p:bldP spid="21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189F16-C259-8197-BC78-B6FBDC3D3C02}"/>
              </a:ext>
            </a:extLst>
          </p:cNvPr>
          <p:cNvSpPr txBox="1"/>
          <p:nvPr/>
        </p:nvSpPr>
        <p:spPr bwMode="auto">
          <a:xfrm>
            <a:off x="3023828" y="2348880"/>
            <a:ext cx="30963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Delta Function - Distribution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781A32-16EA-CC0D-1384-1C5368722B65}"/>
              </a:ext>
            </a:extLst>
          </p:cNvPr>
          <p:cNvSpPr txBox="1"/>
          <p:nvPr/>
        </p:nvSpPr>
        <p:spPr bwMode="auto">
          <a:xfrm>
            <a:off x="3491880" y="2852936"/>
            <a:ext cx="16561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Arfken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p75-79</a:t>
            </a:r>
          </a:p>
        </p:txBody>
      </p:sp>
    </p:spTree>
    <p:extLst>
      <p:ext uri="{BB962C8B-B14F-4D97-AF65-F5344CB8AC3E}">
        <p14:creationId xmlns:p14="http://schemas.microsoft.com/office/powerpoint/2010/main" val="25537416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EA02B4-7EA2-83DC-23FD-84C733C6F8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434E28D-F309-5D19-5BF1-464B63D1B070}"/>
              </a:ext>
            </a:extLst>
          </p:cNvPr>
          <p:cNvSpPr txBox="1"/>
          <p:nvPr/>
        </p:nvSpPr>
        <p:spPr bwMode="auto">
          <a:xfrm>
            <a:off x="583801" y="846850"/>
            <a:ext cx="571667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空間部分微分方程式依舊相同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22">
                <a:extLst>
                  <a:ext uri="{FF2B5EF4-FFF2-40B4-BE49-F238E27FC236}">
                    <a16:creationId xmlns:a16="http://schemas.microsoft.com/office/drawing/2014/main" id="{4B4D6020-AFDA-C57A-A08E-F4832CDBC297}"/>
                  </a:ext>
                </a:extLst>
              </p:cNvPr>
              <p:cNvSpPr txBox="1"/>
              <p:nvPr/>
            </p:nvSpPr>
            <p:spPr bwMode="auto">
              <a:xfrm>
                <a:off x="2579036" y="1314965"/>
                <a:ext cx="1546769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𝑘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文字方塊 22">
                <a:extLst>
                  <a:ext uri="{FF2B5EF4-FFF2-40B4-BE49-F238E27FC236}">
                    <a16:creationId xmlns:a16="http://schemas.microsoft.com/office/drawing/2014/main" id="{4B4D6020-AFDA-C57A-A08E-F4832CDBC2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79036" y="1314965"/>
                <a:ext cx="1546769" cy="648126"/>
              </a:xfrm>
              <a:prstGeom prst="rect">
                <a:avLst/>
              </a:prstGeom>
              <a:blipFill>
                <a:blip r:embed="rId2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23">
                <a:extLst>
                  <a:ext uri="{FF2B5EF4-FFF2-40B4-BE49-F238E27FC236}">
                    <a16:creationId xmlns:a16="http://schemas.microsoft.com/office/drawing/2014/main" id="{E87BA77A-39A6-D1D3-9AAA-975E13568FD2}"/>
                  </a:ext>
                </a:extLst>
              </p:cNvPr>
              <p:cNvSpPr txBox="1"/>
              <p:nvPr/>
            </p:nvSpPr>
            <p:spPr bwMode="auto">
              <a:xfrm>
                <a:off x="621373" y="2261919"/>
                <a:ext cx="2545440" cy="37824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n-US" altLang="zh-TW" b="0" i="1" smtClean="0">
                          <a:latin typeface="Cambria Math"/>
                        </a:rPr>
                        <m:t>𝐴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𝑖𝑘𝑥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r>
                        <a:rPr lang="en-US" altLang="zh-TW" b="0" i="1" smtClean="0">
                          <a:latin typeface="Cambria Math"/>
                        </a:rPr>
                        <m:t>𝐵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𝑖𝑘𝑥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23">
                <a:extLst>
                  <a:ext uri="{FF2B5EF4-FFF2-40B4-BE49-F238E27FC236}">
                    <a16:creationId xmlns:a16="http://schemas.microsoft.com/office/drawing/2014/main" id="{E87BA77A-39A6-D1D3-9AAA-975E13568F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1373" y="2261919"/>
                <a:ext cx="2545440" cy="378245"/>
              </a:xfrm>
              <a:prstGeom prst="rect">
                <a:avLst/>
              </a:prstGeom>
              <a:blipFill>
                <a:blip r:embed="rId3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13">
                <a:extLst>
                  <a:ext uri="{FF2B5EF4-FFF2-40B4-BE49-F238E27FC236}">
                    <a16:creationId xmlns:a16="http://schemas.microsoft.com/office/drawing/2014/main" id="{AA7601D4-DF17-4E5A-0100-D23564214088}"/>
                  </a:ext>
                </a:extLst>
              </p:cNvPr>
              <p:cNvSpPr txBox="1"/>
              <p:nvPr/>
            </p:nvSpPr>
            <p:spPr bwMode="auto">
              <a:xfrm>
                <a:off x="4247892" y="1295154"/>
                <a:ext cx="1329145" cy="9106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𝑘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≡</m:t>
                      </m:r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𝑚𝐸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文字方塊 13">
                <a:extLst>
                  <a:ext uri="{FF2B5EF4-FFF2-40B4-BE49-F238E27FC236}">
                    <a16:creationId xmlns:a16="http://schemas.microsoft.com/office/drawing/2014/main" id="{AA7601D4-DF17-4E5A-0100-D235642140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47892" y="1295154"/>
                <a:ext cx="1329145" cy="9106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14">
                <a:extLst>
                  <a:ext uri="{FF2B5EF4-FFF2-40B4-BE49-F238E27FC236}">
                    <a16:creationId xmlns:a16="http://schemas.microsoft.com/office/drawing/2014/main" id="{90A9CFDC-73CC-A835-8D9A-27F22A2F9A4F}"/>
                  </a:ext>
                </a:extLst>
              </p:cNvPr>
              <p:cNvSpPr txBox="1"/>
              <p:nvPr/>
            </p:nvSpPr>
            <p:spPr bwMode="auto">
              <a:xfrm>
                <a:off x="611850" y="1328732"/>
                <a:ext cx="1854034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𝑚𝐸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文字方塊 14">
                <a:extLst>
                  <a:ext uri="{FF2B5EF4-FFF2-40B4-BE49-F238E27FC236}">
                    <a16:creationId xmlns:a16="http://schemas.microsoft.com/office/drawing/2014/main" id="{90A9CFDC-73CC-A835-8D9A-27F22A2F9A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1850" y="1328732"/>
                <a:ext cx="1854034" cy="648126"/>
              </a:xfrm>
              <a:prstGeom prst="rect">
                <a:avLst/>
              </a:prstGeom>
              <a:blipFill>
                <a:blip r:embed="rId5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4">
                <a:extLst>
                  <a:ext uri="{FF2B5EF4-FFF2-40B4-BE49-F238E27FC236}">
                    <a16:creationId xmlns:a16="http://schemas.microsoft.com/office/drawing/2014/main" id="{E8370ED7-4CBB-5FA2-8806-2783CD3749B2}"/>
                  </a:ext>
                </a:extLst>
              </p:cNvPr>
              <p:cNvSpPr txBox="1"/>
              <p:nvPr/>
            </p:nvSpPr>
            <p:spPr bwMode="auto">
              <a:xfrm>
                <a:off x="692823" y="4855440"/>
                <a:ext cx="1517210" cy="64812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7" name="文字方塊 14">
                <a:extLst>
                  <a:ext uri="{FF2B5EF4-FFF2-40B4-BE49-F238E27FC236}">
                    <a16:creationId xmlns:a16="http://schemas.microsoft.com/office/drawing/2014/main" id="{E8370ED7-4CBB-5FA2-8806-2783CD3749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2823" y="4855440"/>
                <a:ext cx="1517210" cy="648126"/>
              </a:xfrm>
              <a:prstGeom prst="rect">
                <a:avLst/>
              </a:prstGeom>
              <a:blipFill>
                <a:blip r:embed="rId6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EA78485E-0599-57E4-98DF-D780BC7FBE9E}"/>
              </a:ext>
            </a:extLst>
          </p:cNvPr>
          <p:cNvSpPr txBox="1"/>
          <p:nvPr/>
        </p:nvSpPr>
        <p:spPr bwMode="auto">
          <a:xfrm>
            <a:off x="712541" y="4461595"/>
            <a:ext cx="39231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能量、也就是本徵值，等於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p:sp>
        <p:nvSpPr>
          <p:cNvPr id="3" name="Text Box 28">
            <a:extLst>
              <a:ext uri="{FF2B5EF4-FFF2-40B4-BE49-F238E27FC236}">
                <a16:creationId xmlns:a16="http://schemas.microsoft.com/office/drawing/2014/main" id="{28FCE575-3E5D-77E0-06B8-ACD63E5DBF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3465" y="4472803"/>
            <a:ext cx="31475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0000"/>
                </a:solidFill>
              </a:rPr>
              <a:t>自由空間的電子定態：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22">
                <a:extLst>
                  <a:ext uri="{FF2B5EF4-FFF2-40B4-BE49-F238E27FC236}">
                    <a16:creationId xmlns:a16="http://schemas.microsoft.com/office/drawing/2014/main" id="{EB572C57-C6C5-6B9D-7017-287A945757A0}"/>
                  </a:ext>
                </a:extLst>
              </p:cNvPr>
              <p:cNvSpPr txBox="1"/>
              <p:nvPr/>
            </p:nvSpPr>
            <p:spPr bwMode="auto">
              <a:xfrm>
                <a:off x="4125805" y="4921420"/>
                <a:ext cx="2548775" cy="516167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TW" i="1" smtClean="0">
                          <a:latin typeface="Cambria Math"/>
                          <a:ea typeface="Cambria Math"/>
                        </a:rPr>
                        <m:t>Ψ</m:t>
                      </m:r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𝑡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</a:rPr>
                        <m:t>𝐴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𝑖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sup>
                      </m:sSup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𝑖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22">
                <a:extLst>
                  <a:ext uri="{FF2B5EF4-FFF2-40B4-BE49-F238E27FC236}">
                    <a16:creationId xmlns:a16="http://schemas.microsoft.com/office/drawing/2014/main" id="{EB572C57-C6C5-6B9D-7017-287A945757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25805" y="4921420"/>
                <a:ext cx="2548775" cy="51616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2" descr="undefined">
            <a:extLst>
              <a:ext uri="{FF2B5EF4-FFF2-40B4-BE49-F238E27FC236}">
                <a16:creationId xmlns:a16="http://schemas.microsoft.com/office/drawing/2014/main" id="{37E3FBF5-B887-0679-378D-A6868C2F5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9824" y="963150"/>
            <a:ext cx="3147537" cy="208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3B05B82-492A-09E5-A288-40E1673F7434}"/>
                  </a:ext>
                </a:extLst>
              </p:cNvPr>
              <p:cNvSpPr txBox="1"/>
              <p:nvPr/>
            </p:nvSpPr>
            <p:spPr bwMode="auto">
              <a:xfrm>
                <a:off x="583801" y="2706425"/>
                <a:ext cx="588248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若無邊界條件，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𝑘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可以是任意正值，</a:t>
                </a:r>
                <a14:m>
                  <m:oMath xmlns:m="http://schemas.openxmlformats.org/officeDocument/2006/math">
                    <m:r>
                      <a:rPr lang="en-US" altLang="zh-TW" b="0" i="0" smtClean="0">
                        <a:latin typeface="Cambria Math" panose="02040503050406030204" pitchFamily="18" charset="0"/>
                      </a:rPr>
                      <m:t>0&lt;</m:t>
                    </m:r>
                    <m:r>
                      <a:rPr lang="en-US" altLang="zh-TW" i="1">
                        <a:latin typeface="Cambria Math"/>
                      </a:rPr>
                      <m:t>𝑘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∞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3B05B82-492A-09E5-A288-40E1673F74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3801" y="2706425"/>
                <a:ext cx="5882489" cy="369332"/>
              </a:xfrm>
              <a:prstGeom prst="rect">
                <a:avLst/>
              </a:prstGeom>
              <a:blipFill>
                <a:blip r:embed="rId9"/>
                <a:stretch>
                  <a:fillRect l="-1078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F02489EC-8985-7978-DF90-011165C91336}"/>
              </a:ext>
            </a:extLst>
          </p:cNvPr>
          <p:cNvSpPr txBox="1"/>
          <p:nvPr/>
        </p:nvSpPr>
        <p:spPr bwMode="auto">
          <a:xfrm>
            <a:off x="607059" y="452475"/>
            <a:ext cx="72977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我們也可以粗魯的直接討論無邊界條件的無限大空間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52B1312-4EC4-20BE-1609-0417F50D09F1}"/>
                  </a:ext>
                </a:extLst>
              </p:cNvPr>
              <p:cNvSpPr txBox="1"/>
              <p:nvPr/>
            </p:nvSpPr>
            <p:spPr bwMode="auto">
              <a:xfrm>
                <a:off x="607059" y="3144530"/>
                <a:ext cx="460822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第二項可以寫成負值的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𝑘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  <a:r>
                  <a:rPr lang="en-US" altLang="zh-TW" dirty="0"/>
                  <a:t> </a:t>
                </a:r>
                <a14:m>
                  <m:oMath xmlns:m="http://schemas.openxmlformats.org/officeDocument/2006/math">
                    <m:r>
                      <a:rPr lang="en-US" altLang="zh-TW" b="0" i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∞</m:t>
                    </m:r>
                    <m:r>
                      <a:rPr lang="en-US" altLang="zh-TW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altLang="zh-TW" i="1">
                        <a:latin typeface="Cambria Math"/>
                      </a:rPr>
                      <m:t>𝑘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altLang="zh-TW" b="0" i="0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52B1312-4EC4-20BE-1609-0417F50D09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7059" y="3144530"/>
                <a:ext cx="4608222" cy="369332"/>
              </a:xfrm>
              <a:prstGeom prst="rect">
                <a:avLst/>
              </a:prstGeom>
              <a:blipFill>
                <a:blip r:embed="rId10"/>
                <a:stretch>
                  <a:fillRect l="-1377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EEC52897-9E1C-7108-F8A1-13789095BAE5}"/>
              </a:ext>
            </a:extLst>
          </p:cNvPr>
          <p:cNvSpPr txBox="1"/>
          <p:nvPr/>
        </p:nvSpPr>
        <p:spPr bwMode="auto">
          <a:xfrm>
            <a:off x="625170" y="3599105"/>
            <a:ext cx="560301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無邊界條件的無限大空間內的定態狀態函數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字方塊 23">
                <a:extLst>
                  <a:ext uri="{FF2B5EF4-FFF2-40B4-BE49-F238E27FC236}">
                    <a16:creationId xmlns:a16="http://schemas.microsoft.com/office/drawing/2014/main" id="{941E0924-063A-CB36-49CB-DBD923F4E84E}"/>
                  </a:ext>
                </a:extLst>
              </p:cNvPr>
              <p:cNvSpPr txBox="1"/>
              <p:nvPr/>
            </p:nvSpPr>
            <p:spPr bwMode="auto">
              <a:xfrm>
                <a:off x="694331" y="4043157"/>
                <a:ext cx="2974019" cy="37824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𝐴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𝑖𝑘𝑥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altLang="zh-TW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∞</m:t>
                      </m:r>
                      <m:r>
                        <a:rPr lang="en-US" altLang="zh-TW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altLang="zh-TW" i="1">
                          <a:latin typeface="Cambria Math"/>
                        </a:rPr>
                        <m:t>𝑘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altLang="zh-TW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∞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8" name="文字方塊 23">
                <a:extLst>
                  <a:ext uri="{FF2B5EF4-FFF2-40B4-BE49-F238E27FC236}">
                    <a16:creationId xmlns:a16="http://schemas.microsoft.com/office/drawing/2014/main" id="{941E0924-063A-CB36-49CB-DBD923F4E8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4331" y="4043157"/>
                <a:ext cx="2974019" cy="378245"/>
              </a:xfrm>
              <a:prstGeom prst="rect">
                <a:avLst/>
              </a:prstGeom>
              <a:blipFill>
                <a:blip r:embed="rId11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字方塊 6">
                <a:extLst>
                  <a:ext uri="{FF2B5EF4-FFF2-40B4-BE49-F238E27FC236}">
                    <a16:creationId xmlns:a16="http://schemas.microsoft.com/office/drawing/2014/main" id="{478BFE65-C06E-95E1-A330-2FBB735BD4E3}"/>
                  </a:ext>
                </a:extLst>
              </p:cNvPr>
              <p:cNvSpPr txBox="1"/>
              <p:nvPr/>
            </p:nvSpPr>
            <p:spPr bwMode="auto">
              <a:xfrm>
                <a:off x="695908" y="5661248"/>
                <a:ext cx="2848665" cy="90191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𝐴</m:t>
                          </m:r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</m:d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𝑖𝑘𝑥</m:t>
                              </m:r>
                            </m:sup>
                          </m:s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𝑑𝑘</m:t>
                          </m:r>
                        </m:e>
                      </m:nary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1" name="文字方塊 6">
                <a:extLst>
                  <a:ext uri="{FF2B5EF4-FFF2-40B4-BE49-F238E27FC236}">
                    <a16:creationId xmlns:a16="http://schemas.microsoft.com/office/drawing/2014/main" id="{478BFE65-C06E-95E1-A330-2FBB735BD4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5908" y="5661248"/>
                <a:ext cx="2848665" cy="901914"/>
              </a:xfrm>
              <a:prstGeom prst="rect">
                <a:avLst/>
              </a:prstGeom>
              <a:blipFill>
                <a:blip r:embed="rId12"/>
                <a:stretch>
                  <a:fillRect t="-109722" b="-1708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4E8767FA-20BD-3377-4552-0970171B09A8}"/>
                  </a:ext>
                </a:extLst>
              </p:cNvPr>
              <p:cNvSpPr txBox="1"/>
              <p:nvPr/>
            </p:nvSpPr>
            <p:spPr bwMode="auto">
              <a:xfrm>
                <a:off x="3526834" y="5733960"/>
                <a:ext cx="5547291" cy="378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>
                    <a:latin typeface="PMingLiU" panose="02020500000000000000" pitchFamily="18" charset="-120"/>
                    <a:ea typeface="PMingLiU" panose="02020500000000000000" pitchFamily="18" charset="-120"/>
                    <a:cs typeface="Times New Roman" pitchFamily="18" charset="0"/>
                  </a:rPr>
                  <a:t>依據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/>
                        <a:ea typeface="Cambria Math"/>
                        <a:cs typeface="Times New Roman" pitchFamily="18" charset="0"/>
                      </a:rPr>
                      <m:t>𝐴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𝑘</m:t>
                        </m:r>
                      </m:e>
                    </m:d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為配重係數，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以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𝑖𝑘𝑥</m:t>
                        </m:r>
                      </m:sup>
                    </m:sSup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疊加出狀態函數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4E8767FA-20BD-3377-4552-0970171B09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26834" y="5733960"/>
                <a:ext cx="5547291" cy="378245"/>
              </a:xfrm>
              <a:prstGeom prst="rect">
                <a:avLst/>
              </a:prstGeom>
              <a:blipFill>
                <a:blip r:embed="rId13"/>
                <a:stretch>
                  <a:fillRect l="-913" t="-3226" b="-2258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763F7B5E-1FE6-89E9-31E8-B69428D4570A}"/>
              </a:ext>
            </a:extLst>
          </p:cNvPr>
          <p:cNvSpPr txBox="1"/>
          <p:nvPr/>
        </p:nvSpPr>
        <p:spPr bwMode="auto">
          <a:xfrm>
            <a:off x="583801" y="76147"/>
            <a:ext cx="780462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取無限大圓周極限，我們可以利用Sturm-Liouville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Problem得到的結果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47986C-7FEC-2AF5-CC20-7F2BAC309F0D}"/>
              </a:ext>
            </a:extLst>
          </p:cNvPr>
          <p:cNvSpPr txBox="1"/>
          <p:nvPr/>
        </p:nvSpPr>
        <p:spPr bwMode="auto">
          <a:xfrm>
            <a:off x="3544573" y="6109491"/>
            <a:ext cx="457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err="1"/>
              <a:t>此疊加自然也是定態方程式的解</a:t>
            </a:r>
            <a:r>
              <a:rPr lang="en-US" dirty="0"/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2044569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3" grpId="0"/>
      <p:bldP spid="4" grpId="0" animBg="1"/>
      <p:bldP spid="21" grpId="0"/>
      <p:bldP spid="25" grpId="0"/>
      <p:bldP spid="27" grpId="0"/>
      <p:bldP spid="28" grpId="0" animBg="1"/>
      <p:bldP spid="31" grpId="0" animBg="1"/>
      <p:bldP spid="32" grpId="0"/>
      <p:bldP spid="11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DB6059-CA9C-6A59-782E-4D4D2F56A6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6">
                <a:extLst>
                  <a:ext uri="{FF2B5EF4-FFF2-40B4-BE49-F238E27FC236}">
                    <a16:creationId xmlns:a16="http://schemas.microsoft.com/office/drawing/2014/main" id="{20900976-A0CB-BD3A-DEE8-91DF5DBBDBDD}"/>
                  </a:ext>
                </a:extLst>
              </p:cNvPr>
              <p:cNvSpPr txBox="1"/>
              <p:nvPr/>
            </p:nvSpPr>
            <p:spPr bwMode="auto">
              <a:xfrm>
                <a:off x="1245211" y="1282167"/>
                <a:ext cx="3510320" cy="901914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𝐴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𝑘</m:t>
                          </m:r>
                        </m:e>
                      </m:d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𝜋</m:t>
                              </m:r>
                            </m:e>
                          </m:rad>
                        </m:den>
                      </m:f>
                      <m:nary>
                        <m:naryPr>
                          <m:limLoc m:val="undOvr"/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  <m:d>
                            <m:dPr>
                              <m:ctrlPr>
                                <a:rPr lang="el-GR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𝑘𝑥</m:t>
                              </m:r>
                            </m:sup>
                          </m:s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𝑑𝑥</m:t>
                          </m:r>
                        </m:e>
                      </m:nary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文字方塊 6">
                <a:extLst>
                  <a:ext uri="{FF2B5EF4-FFF2-40B4-BE49-F238E27FC236}">
                    <a16:creationId xmlns:a16="http://schemas.microsoft.com/office/drawing/2014/main" id="{20900976-A0CB-BD3A-DEE8-91DF5DBBDB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45211" y="1282167"/>
                <a:ext cx="3510320" cy="901914"/>
              </a:xfrm>
              <a:prstGeom prst="rect">
                <a:avLst/>
              </a:prstGeom>
              <a:blipFill>
                <a:blip r:embed="rId2"/>
                <a:stretch>
                  <a:fillRect t="-109722" b="-1708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10">
                <a:extLst>
                  <a:ext uri="{FF2B5EF4-FFF2-40B4-BE49-F238E27FC236}">
                    <a16:creationId xmlns:a16="http://schemas.microsoft.com/office/drawing/2014/main" id="{9D69818B-821A-96F1-3F52-F879E4B7469D}"/>
                  </a:ext>
                </a:extLst>
              </p:cNvPr>
              <p:cNvSpPr txBox="1"/>
              <p:nvPr/>
            </p:nvSpPr>
            <p:spPr bwMode="auto">
              <a:xfrm>
                <a:off x="1280078" y="3062843"/>
                <a:ext cx="3016403" cy="901914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𝜋</m:t>
                              </m:r>
                            </m:e>
                          </m:rad>
                        </m:den>
                      </m:f>
                      <m:nary>
                        <m:naryPr>
                          <m:limLoc m:val="undOvr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𝑑𝑘</m:t>
                          </m:r>
                        </m:e>
                      </m:nary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𝑖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10">
                <a:extLst>
                  <a:ext uri="{FF2B5EF4-FFF2-40B4-BE49-F238E27FC236}">
                    <a16:creationId xmlns:a16="http://schemas.microsoft.com/office/drawing/2014/main" id="{9D69818B-821A-96F1-3F52-F879E4B746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80078" y="3062843"/>
                <a:ext cx="3016403" cy="901914"/>
              </a:xfrm>
              <a:prstGeom prst="rect">
                <a:avLst/>
              </a:prstGeom>
              <a:blipFill>
                <a:blip r:embed="rId3"/>
                <a:stretch>
                  <a:fillRect t="-109722" b="-1708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7F09D85-D6C8-8B95-DDCC-6833230B7963}"/>
                  </a:ext>
                </a:extLst>
              </p:cNvPr>
              <p:cNvSpPr txBox="1"/>
              <p:nvPr/>
            </p:nvSpPr>
            <p:spPr bwMode="auto">
              <a:xfrm>
                <a:off x="1223320" y="2240519"/>
                <a:ext cx="674807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CN" altLang="en-US" b="0" dirty="0">
                    <a:solidFill>
                      <a:srgbClr val="FF0000"/>
                    </a:solidFill>
                    <a:latin typeface="PMingLiU" panose="02020500000000000000" pitchFamily="18" charset="-120"/>
                    <a:ea typeface="PMingLiU" panose="02020500000000000000" pitchFamily="18" charset="-120"/>
                    <a:cs typeface="Times New Roman" panose="02020603050405020304" pitchFamily="18" charset="0"/>
                  </a:rPr>
                  <a:t>從數學上看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/>
                        <a:cs typeface="Times New Roman" pitchFamily="18" charset="0"/>
                      </a:rPr>
                      <m:t>𝐴</m:t>
                    </m:r>
                    <m:d>
                      <m:dPr>
                        <m:ctrlP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𝑘</m:t>
                        </m:r>
                      </m:e>
                    </m:d>
                  </m:oMath>
                </a14:m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就</a:t>
                </a:r>
                <a:r>
                  <a:rPr 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是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的</a:t>
                </a:r>
                <a:r>
                  <a:rPr lang="en-US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傅立葉積分變換</a:t>
                </a:r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Fourier Transform</a:t>
                </a:r>
                <a:r>
                  <a:rPr lang="en-GB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TW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7F09D85-D6C8-8B95-DDCC-6833230B79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23320" y="2240519"/>
                <a:ext cx="6748070" cy="369332"/>
              </a:xfrm>
              <a:prstGeom prst="rect">
                <a:avLst/>
              </a:prstGeom>
              <a:blipFill>
                <a:blip r:embed="rId4"/>
                <a:stretch>
                  <a:fillRect l="-752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913DCEC-CDDC-D826-EF9A-E2BAC1DA154C}"/>
                  </a:ext>
                </a:extLst>
              </p:cNvPr>
              <p:cNvSpPr txBox="1"/>
              <p:nvPr/>
            </p:nvSpPr>
            <p:spPr bwMode="auto">
              <a:xfrm>
                <a:off x="1213334" y="2650473"/>
                <a:ext cx="674807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這樣的</a:t>
                </a:r>
                <a14:m>
                  <m:oMath xmlns:m="http://schemas.openxmlformats.org/officeDocument/2006/math">
                    <m:r>
                      <a:rPr lang="en-US" altLang="zh-CN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/>
                        <a:cs typeface="Times New Roman" pitchFamily="18" charset="0"/>
                      </a:rPr>
                      <m:t>𝐴</m:t>
                    </m:r>
                    <m:d>
                      <m:dPr>
                        <m:ctrlP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𝑘</m:t>
                        </m:r>
                      </m:e>
                    </m:d>
                  </m:oMath>
                </a14:m>
                <a:r>
                  <a:rPr lang="en-US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作反傅立葉變換</a:t>
                </a:r>
                <a:r>
                  <a:rPr lang="en-GB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真能得到</a:t>
                </a:r>
                <a14:m>
                  <m:oMath xmlns:m="http://schemas.openxmlformats.org/officeDocument/2006/math">
                    <m:r>
                      <a:rPr lang="en-US" altLang="zh-TW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GB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嗎</a:t>
                </a:r>
                <a:r>
                  <a:rPr lang="en-GB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？</a:t>
                </a:r>
                <a:endParaRPr lang="en-TW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913DCEC-CDDC-D826-EF9A-E2BAC1DA15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13334" y="2650473"/>
                <a:ext cx="6748070" cy="369332"/>
              </a:xfrm>
              <a:prstGeom prst="rect">
                <a:avLst/>
              </a:prstGeom>
              <a:blipFill>
                <a:blip r:embed="rId5"/>
                <a:stretch>
                  <a:fillRect l="-752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38751EB-EB0C-B1C9-FB60-23F6C47FAAE3}"/>
                  </a:ext>
                </a:extLst>
              </p:cNvPr>
              <p:cNvSpPr txBox="1"/>
              <p:nvPr/>
            </p:nvSpPr>
            <p:spPr bwMode="auto">
              <a:xfrm>
                <a:off x="1213334" y="792219"/>
                <a:ext cx="653747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我們從無限大圓周極限，發現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由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el-GR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也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可以算出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𝐴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𝑘</m:t>
                        </m:r>
                      </m:e>
                    </m:d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38751EB-EB0C-B1C9-FB60-23F6C47FAA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13334" y="792219"/>
                <a:ext cx="6537478" cy="369332"/>
              </a:xfrm>
              <a:prstGeom prst="rect">
                <a:avLst/>
              </a:prstGeom>
              <a:blipFill>
                <a:blip r:embed="rId6"/>
                <a:stretch>
                  <a:fillRect l="-775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F60B8614-A6F1-5812-6D7E-79D2DF875C65}"/>
              </a:ext>
            </a:extLst>
          </p:cNvPr>
          <p:cNvSpPr txBox="1"/>
          <p:nvPr/>
        </p:nvSpPr>
        <p:spPr bwMode="auto">
          <a:xfrm>
            <a:off x="1280078" y="4625194"/>
            <a:ext cx="659279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如果不利用無限大圓周極限，能不能直接從數學找到計算方法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？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3B0DAD-D6E2-1A43-82B4-5A596E7059C3}"/>
              </a:ext>
            </a:extLst>
          </p:cNvPr>
          <p:cNvSpPr txBox="1"/>
          <p:nvPr/>
        </p:nvSpPr>
        <p:spPr bwMode="auto">
          <a:xfrm>
            <a:off x="1280078" y="5063558"/>
            <a:ext cx="7200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傅立葉變換的數學方法通常會用一個新的技巧，稱為Delta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Function.</a:t>
            </a:r>
          </a:p>
        </p:txBody>
      </p:sp>
    </p:spTree>
    <p:extLst>
      <p:ext uri="{BB962C8B-B14F-4D97-AF65-F5344CB8AC3E}">
        <p14:creationId xmlns:p14="http://schemas.microsoft.com/office/powerpoint/2010/main" val="1413521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857FC9-4C17-704A-BAA7-A7E9FF8867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731"/>
          <a:stretch/>
        </p:blipFill>
        <p:spPr>
          <a:xfrm>
            <a:off x="393798" y="4140009"/>
            <a:ext cx="4756013" cy="2080372"/>
          </a:xfrm>
          <a:prstGeom prst="rect">
            <a:avLst/>
          </a:prstGeom>
        </p:spPr>
      </p:pic>
      <p:sp>
        <p:nvSpPr>
          <p:cNvPr id="78850" name="Text Box 4"/>
          <p:cNvSpPr txBox="1">
            <a:spLocks noChangeArrowheads="1"/>
          </p:cNvSpPr>
          <p:nvPr/>
        </p:nvSpPr>
        <p:spPr bwMode="auto">
          <a:xfrm>
            <a:off x="755650" y="765175"/>
            <a:ext cx="75596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自由空間中運動的電子，</a:t>
            </a:r>
            <a:r>
              <a:rPr lang="zh-TW" altLang="en-US" sz="1800" dirty="0">
                <a:solidFill>
                  <a:srgbClr val="FF0000"/>
                </a:solidFill>
              </a:rPr>
              <a:t>有特定的動量</a:t>
            </a:r>
            <a:r>
              <a:rPr lang="zh-TW" altLang="en-US" sz="1800" dirty="0">
                <a:solidFill>
                  <a:schemeClr val="accent2"/>
                </a:solidFill>
              </a:rPr>
              <a:t>，</a:t>
            </a:r>
            <a:r>
              <a:rPr lang="zh-TW" altLang="en-US" sz="1800" dirty="0"/>
              <a:t>但</a:t>
            </a:r>
            <a:r>
              <a:rPr lang="zh-TW" altLang="en-US" sz="1800" dirty="0">
                <a:solidFill>
                  <a:srgbClr val="FF0000"/>
                </a:solidFill>
              </a:rPr>
              <a:t>無特定位置</a:t>
            </a:r>
            <a:r>
              <a:rPr lang="zh-TW" altLang="en-US" sz="1800" dirty="0"/>
              <a:t>，電子像波！</a:t>
            </a:r>
          </a:p>
        </p:txBody>
      </p:sp>
      <p:sp>
        <p:nvSpPr>
          <p:cNvPr id="78853" name="Text Box 7"/>
          <p:cNvSpPr txBox="1">
            <a:spLocks noChangeArrowheads="1"/>
          </p:cNvSpPr>
          <p:nvPr/>
        </p:nvSpPr>
        <p:spPr bwMode="auto">
          <a:xfrm>
            <a:off x="684213" y="3284538"/>
            <a:ext cx="7929562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在</a:t>
            </a:r>
            <a:r>
              <a:rPr lang="zh-TW" altLang="en-US" sz="1800"/>
              <a:t>狹縫屏幕被觀測</a:t>
            </a:r>
            <a:r>
              <a:rPr lang="zh-TW" altLang="en-US" sz="1800" dirty="0"/>
              <a:t>位置後，電子像粒子，有特定的</a:t>
            </a:r>
            <a:r>
              <a:rPr lang="zh-TW" altLang="en-US" sz="1800" dirty="0">
                <a:solidFill>
                  <a:srgbClr val="FF0000"/>
                </a:solidFill>
              </a:rPr>
              <a:t>位置</a:t>
            </a:r>
            <a:r>
              <a:rPr lang="zh-TW" altLang="en-US" sz="1800" dirty="0">
                <a:solidFill>
                  <a:schemeClr val="accent2"/>
                </a:solidFill>
              </a:rPr>
              <a:t>，</a:t>
            </a:r>
            <a:endParaRPr lang="en-US" altLang="zh-TW" sz="1800" dirty="0">
              <a:solidFill>
                <a:schemeClr val="accent2"/>
              </a:solidFill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但</a:t>
            </a:r>
            <a:r>
              <a:rPr lang="zh-TW" altLang="en-US" sz="1800" dirty="0">
                <a:solidFill>
                  <a:srgbClr val="FF0000"/>
                </a:solidFill>
              </a:rPr>
              <a:t>被光子隨機撞擊改變動量，</a:t>
            </a:r>
            <a:r>
              <a:rPr lang="zh-TW" altLang="en-US" sz="1800" dirty="0"/>
              <a:t>原本</a:t>
            </a:r>
            <a:r>
              <a:rPr lang="zh-TW" altLang="en-US" sz="1800" dirty="0">
                <a:solidFill>
                  <a:srgbClr val="FF0000"/>
                </a:solidFill>
              </a:rPr>
              <a:t>動量</a:t>
            </a:r>
            <a:r>
              <a:rPr lang="zh-TW" altLang="en-US" sz="1800" dirty="0"/>
              <a:t>的確定性已消失。</a:t>
            </a:r>
          </a:p>
        </p:txBody>
      </p:sp>
      <p:sp>
        <p:nvSpPr>
          <p:cNvPr id="190470" name="文字方塊 9"/>
          <p:cNvSpPr txBox="1">
            <a:spLocks noChangeArrowheads="1"/>
          </p:cNvSpPr>
          <p:nvPr/>
        </p:nvSpPr>
        <p:spPr bwMode="auto">
          <a:xfrm>
            <a:off x="2700338" y="333375"/>
            <a:ext cx="36004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電子在</a:t>
            </a:r>
            <a:r>
              <a:rPr lang="zh-TW" altLang="en-US" sz="1800">
                <a:solidFill>
                  <a:srgbClr val="FF0000"/>
                </a:solidFill>
              </a:rPr>
              <a:t>本質上</a:t>
            </a:r>
            <a:r>
              <a:rPr lang="zh-TW" altLang="en-US" sz="1800"/>
              <a:t>就有</a:t>
            </a:r>
            <a:r>
              <a:rPr lang="zh-TW" altLang="en-US" sz="1800">
                <a:solidFill>
                  <a:srgbClr val="FF0000"/>
                </a:solidFill>
              </a:rPr>
              <a:t>不同</a:t>
            </a:r>
            <a:r>
              <a:rPr lang="zh-TW" altLang="en-US" sz="1800"/>
              <a:t>的面貌！</a:t>
            </a:r>
          </a:p>
        </p:txBody>
      </p:sp>
      <p:sp>
        <p:nvSpPr>
          <p:cNvPr id="78857" name="文字方塊 8"/>
          <p:cNvSpPr txBox="1">
            <a:spLocks noChangeArrowheads="1"/>
          </p:cNvSpPr>
          <p:nvPr/>
        </p:nvSpPr>
        <p:spPr bwMode="auto">
          <a:xfrm>
            <a:off x="5292080" y="1797175"/>
            <a:ext cx="22145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波狀的態</a:t>
            </a:r>
          </a:p>
        </p:txBody>
      </p:sp>
      <p:sp>
        <p:nvSpPr>
          <p:cNvPr id="78858" name="文字方塊 9"/>
          <p:cNvSpPr txBox="1">
            <a:spLocks noChangeArrowheads="1"/>
          </p:cNvSpPr>
          <p:nvPr/>
        </p:nvSpPr>
        <p:spPr bwMode="auto">
          <a:xfrm>
            <a:off x="5465007" y="4087186"/>
            <a:ext cx="22145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粒子狀的態</a:t>
            </a:r>
          </a:p>
        </p:txBody>
      </p:sp>
      <p:sp>
        <p:nvSpPr>
          <p:cNvPr id="11" name="橢圓 10"/>
          <p:cNvSpPr/>
          <p:nvPr/>
        </p:nvSpPr>
        <p:spPr>
          <a:xfrm>
            <a:off x="2216449" y="5324657"/>
            <a:ext cx="144462" cy="14446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3" name="橢圓 12"/>
          <p:cNvSpPr/>
          <p:nvPr/>
        </p:nvSpPr>
        <p:spPr>
          <a:xfrm>
            <a:off x="2144217" y="5115594"/>
            <a:ext cx="144463" cy="14446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25F572B-B9BA-4440-8C0C-38540F64A1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r="-580" b="25201"/>
          <a:stretch/>
        </p:blipFill>
        <p:spPr>
          <a:xfrm>
            <a:off x="393798" y="1247900"/>
            <a:ext cx="4756013" cy="19952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9">
                <a:extLst>
                  <a:ext uri="{FF2B5EF4-FFF2-40B4-BE49-F238E27FC236}">
                    <a16:creationId xmlns:a16="http://schemas.microsoft.com/office/drawing/2014/main" id="{7DAF40F8-550C-B0F8-F0F2-FF3C54EA6D4F}"/>
                  </a:ext>
                </a:extLst>
              </p:cNvPr>
              <p:cNvSpPr txBox="1"/>
              <p:nvPr/>
            </p:nvSpPr>
            <p:spPr bwMode="auto">
              <a:xfrm>
                <a:off x="5336590" y="2245518"/>
                <a:ext cx="1813510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1800" i="1" smtClean="0">
                          <a:latin typeface="Cambria Math"/>
                        </a:rPr>
                        <m:t>∆</m:t>
                      </m:r>
                      <m:r>
                        <a:rPr lang="en-US" altLang="zh-CN" sz="1800" b="0" i="1" smtClean="0">
                          <a:latin typeface="Cambria Math"/>
                        </a:rPr>
                        <m:t>𝑥</m:t>
                      </m:r>
                      <m:r>
                        <a:rPr lang="en-US" altLang="zh-CN" sz="1800" i="1">
                          <a:latin typeface="Cambria Math"/>
                          <a:ea typeface="Cambria Math"/>
                        </a:rPr>
                        <m:t>→</m:t>
                      </m:r>
                      <m:r>
                        <a:rPr lang="en-US" altLang="zh-CN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∞</m:t>
                      </m:r>
                      <m:r>
                        <a:rPr lang="en-US" altLang="zh-CN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altLang="zh-CN" sz="1800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CN" sz="1800" b="0" i="1" smtClean="0">
                          <a:latin typeface="Cambria Math"/>
                          <a:ea typeface="Cambria Math"/>
                        </a:rPr>
                        <m:t>𝑝</m:t>
                      </m:r>
                      <m:r>
                        <a:rPr lang="en-US" altLang="zh-CN" sz="1800" b="0" i="1" smtClean="0">
                          <a:latin typeface="Cambria Math" panose="02040503050406030204" pitchFamily="18" charset="0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zh-CN" altLang="en-US" sz="1800" i="1" dirty="0"/>
              </a:p>
            </p:txBody>
          </p:sp>
        </mc:Choice>
        <mc:Fallback xmlns="">
          <p:sp>
            <p:nvSpPr>
              <p:cNvPr id="3" name="文字方塊 9">
                <a:extLst>
                  <a:ext uri="{FF2B5EF4-FFF2-40B4-BE49-F238E27FC236}">
                    <a16:creationId xmlns:a16="http://schemas.microsoft.com/office/drawing/2014/main" id="{7DAF40F8-550C-B0F8-F0F2-FF3C54EA6D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36590" y="2245518"/>
                <a:ext cx="1813510" cy="369332"/>
              </a:xfrm>
              <a:prstGeom prst="rect">
                <a:avLst/>
              </a:prstGeom>
              <a:blipFill>
                <a:blip r:embed="rId4"/>
                <a:stretch>
                  <a:fillRect b="-1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9">
                <a:extLst>
                  <a:ext uri="{FF2B5EF4-FFF2-40B4-BE49-F238E27FC236}">
                    <a16:creationId xmlns:a16="http://schemas.microsoft.com/office/drawing/2014/main" id="{12F64BA6-93B7-DCC4-62E0-16C740F0DA6D}"/>
                  </a:ext>
                </a:extLst>
              </p:cNvPr>
              <p:cNvSpPr txBox="1"/>
              <p:nvPr/>
            </p:nvSpPr>
            <p:spPr bwMode="auto">
              <a:xfrm>
                <a:off x="5492606" y="4485655"/>
                <a:ext cx="1813510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1800" i="1" smtClean="0">
                          <a:latin typeface="Cambria Math"/>
                        </a:rPr>
                        <m:t>∆</m:t>
                      </m:r>
                      <m:r>
                        <a:rPr lang="en-US" altLang="zh-CN" sz="1800" b="0" i="1" smtClean="0">
                          <a:latin typeface="Cambria Math"/>
                        </a:rPr>
                        <m:t>𝑥</m:t>
                      </m:r>
                      <m:r>
                        <a:rPr lang="en-US" altLang="zh-CN" sz="1800" b="0" i="1" smtClean="0">
                          <a:latin typeface="Cambria Math" panose="02040503050406030204" pitchFamily="18" charset="0"/>
                        </a:rPr>
                        <m:t>=0</m:t>
                      </m:r>
                      <m:r>
                        <a:rPr lang="en-US" altLang="zh-CN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altLang="zh-CN" sz="1800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CN" sz="1800" b="0" i="1" smtClean="0">
                          <a:latin typeface="Cambria Math"/>
                          <a:ea typeface="Cambria Math"/>
                        </a:rPr>
                        <m:t>𝑝</m:t>
                      </m:r>
                      <m:r>
                        <a:rPr lang="en-US" altLang="zh-CN" sz="1800" i="1">
                          <a:latin typeface="Cambria Math"/>
                          <a:ea typeface="Cambria Math"/>
                        </a:rPr>
                        <m:t>→</m:t>
                      </m:r>
                      <m:r>
                        <a:rPr lang="en-US" altLang="zh-CN" sz="1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∞</m:t>
                      </m:r>
                    </m:oMath>
                  </m:oMathPara>
                </a14:m>
                <a:endParaRPr lang="zh-CN" altLang="en-US" sz="1800" i="1" dirty="0"/>
              </a:p>
            </p:txBody>
          </p:sp>
        </mc:Choice>
        <mc:Fallback xmlns="">
          <p:sp>
            <p:nvSpPr>
              <p:cNvPr id="4" name="文字方塊 9">
                <a:extLst>
                  <a:ext uri="{FF2B5EF4-FFF2-40B4-BE49-F238E27FC236}">
                    <a16:creationId xmlns:a16="http://schemas.microsoft.com/office/drawing/2014/main" id="{12F64BA6-93B7-DCC4-62E0-16C740F0DA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92606" y="4485655"/>
                <a:ext cx="1813510" cy="369332"/>
              </a:xfrm>
              <a:prstGeom prst="rect">
                <a:avLst/>
              </a:prstGeom>
              <a:blipFill>
                <a:blip r:embed="rId5"/>
                <a:stretch>
                  <a:fillRect b="-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1" name="文字方塊 1"/>
          <p:cNvSpPr txBox="1">
            <a:spLocks noChangeArrowheads="1"/>
          </p:cNvSpPr>
          <p:nvPr/>
        </p:nvSpPr>
        <p:spPr bwMode="auto">
          <a:xfrm>
            <a:off x="785381" y="3062953"/>
            <a:ext cx="821647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粒子狀的態的波函數則是一個尖針般的波，極窄的波包就是很好的近似。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1733" name="文字方塊 5"/>
              <p:cNvSpPr txBox="1">
                <a:spLocks noChangeArrowheads="1"/>
              </p:cNvSpPr>
              <p:nvPr/>
            </p:nvSpPr>
            <p:spPr bwMode="auto">
              <a:xfrm>
                <a:off x="819004" y="615662"/>
                <a:ext cx="5719058" cy="3929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800" dirty="0">
                    <a:solidFill>
                      <a:srgbClr val="FF0000"/>
                    </a:solidFill>
                  </a:rPr>
                  <a:t>波狀的態的波函數就是自由電子波：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altLang="zh-CN" sz="1800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𝐴𝑒</m:t>
                        </m:r>
                      </m:e>
                      <m:sup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𝑖</m:t>
                        </m:r>
                        <m:d>
                          <m:dPr>
                            <m:ctrlPr>
                              <a:rPr lang="en-US" altLang="zh-CN" sz="1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/>
                                <a:cs typeface="Times New Roman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sz="1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  <a:cs typeface="Times New Roman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  <a:cs typeface="Times New Roman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US" altLang="zh-CN" sz="1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  <a:cs typeface="Times New Roman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altLang="zh-CN" sz="1800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𝑥</m:t>
                            </m:r>
                            <m:r>
                              <a:rPr lang="en-US" altLang="zh-CN" sz="1800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−</m:t>
                            </m:r>
                            <m:r>
                              <a:rPr lang="zh-CN" altLang="en-US" sz="1800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𝜔</m:t>
                            </m:r>
                            <m:r>
                              <a:rPr lang="en-US" altLang="zh-CN" sz="1800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𝑡</m:t>
                            </m:r>
                          </m:e>
                        </m:d>
                      </m:sup>
                    </m:sSup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。</a:t>
                </a:r>
              </a:p>
            </p:txBody>
          </p:sp>
        </mc:Choice>
        <mc:Fallback xmlns="">
          <p:sp>
            <p:nvSpPr>
              <p:cNvPr id="201733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19004" y="615662"/>
                <a:ext cx="5719058" cy="392993"/>
              </a:xfrm>
              <a:prstGeom prst="rect">
                <a:avLst/>
              </a:prstGeom>
              <a:blipFill>
                <a:blip r:embed="rId2"/>
                <a:stretch>
                  <a:fillRect l="-885" b="-2187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1741" name="文字方塊 14"/>
          <p:cNvSpPr txBox="1">
            <a:spLocks noChangeArrowheads="1"/>
          </p:cNvSpPr>
          <p:nvPr/>
        </p:nvSpPr>
        <p:spPr bwMode="auto">
          <a:xfrm>
            <a:off x="810086" y="4477791"/>
            <a:ext cx="31670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波函數幾乎只在一個位置有值：</a:t>
            </a:r>
          </a:p>
        </p:txBody>
      </p:sp>
      <p:sp>
        <p:nvSpPr>
          <p:cNvPr id="201742" name="文字方塊 15"/>
          <p:cNvSpPr txBox="1">
            <a:spLocks noChangeArrowheads="1"/>
          </p:cNvSpPr>
          <p:nvPr/>
        </p:nvSpPr>
        <p:spPr bwMode="auto">
          <a:xfrm>
            <a:off x="799944" y="4851036"/>
            <a:ext cx="610946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這是由眾多不同波長的正弦波疊加而成，動量完全未定：</a:t>
            </a:r>
          </a:p>
        </p:txBody>
      </p:sp>
      <p:sp>
        <p:nvSpPr>
          <p:cNvPr id="201744" name="文字方塊 17"/>
          <p:cNvSpPr txBox="1">
            <a:spLocks noChangeArrowheads="1"/>
          </p:cNvSpPr>
          <p:nvPr/>
        </p:nvSpPr>
        <p:spPr bwMode="auto">
          <a:xfrm>
            <a:off x="757023" y="2137578"/>
            <a:ext cx="338437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正弦波波長特定，動量特定：</a:t>
            </a:r>
          </a:p>
        </p:txBody>
      </p:sp>
      <p:sp>
        <p:nvSpPr>
          <p:cNvPr id="201746" name="文字方塊 19"/>
          <p:cNvSpPr txBox="1">
            <a:spLocks noChangeArrowheads="1"/>
          </p:cNvSpPr>
          <p:nvPr/>
        </p:nvSpPr>
        <p:spPr bwMode="auto">
          <a:xfrm>
            <a:off x="767165" y="2573032"/>
            <a:ext cx="65501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波的強度是一個常數，因此在各處發現此粒子的機率都一樣：</a:t>
            </a:r>
          </a:p>
        </p:txBody>
      </p:sp>
      <p:sp>
        <p:nvSpPr>
          <p:cNvPr id="3" name="文字方塊 2"/>
          <p:cNvSpPr txBox="1"/>
          <p:nvPr/>
        </p:nvSpPr>
        <p:spPr bwMode="auto">
          <a:xfrm>
            <a:off x="787158" y="281887"/>
            <a:ext cx="721994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/>
            <a:r>
              <a:rPr lang="zh-TW" altLang="en-US" sz="1800" dirty="0"/>
              <a:t>用波動力學來說明非常直接！電子的兩種面貌都能以</a:t>
            </a:r>
            <a:r>
              <a:rPr lang="zh-TW" altLang="en-US" sz="1800" dirty="0">
                <a:solidFill>
                  <a:srgbClr val="FF0000"/>
                </a:solidFill>
              </a:rPr>
              <a:t>波函數</a:t>
            </a:r>
            <a:r>
              <a:rPr lang="zh-TW" altLang="en-US" sz="1800" dirty="0"/>
              <a:t>來描述：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字方塊 9">
                <a:extLst>
                  <a:ext uri="{FF2B5EF4-FFF2-40B4-BE49-F238E27FC236}">
                    <a16:creationId xmlns:a16="http://schemas.microsoft.com/office/drawing/2014/main" id="{1DB8D001-E024-7549-86FE-100713EE6835}"/>
                  </a:ext>
                </a:extLst>
              </p:cNvPr>
              <p:cNvSpPr txBox="1"/>
              <p:nvPr/>
            </p:nvSpPr>
            <p:spPr bwMode="auto">
              <a:xfrm>
                <a:off x="4141395" y="4472440"/>
                <a:ext cx="940257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1800" i="1" smtClean="0">
                          <a:latin typeface="Cambria Math"/>
                        </a:rPr>
                        <m:t>∆</m:t>
                      </m:r>
                      <m:r>
                        <a:rPr lang="en-US" altLang="zh-CN" sz="1800" b="0" i="1" smtClean="0">
                          <a:latin typeface="Cambria Math"/>
                        </a:rPr>
                        <m:t>𝑥</m:t>
                      </m:r>
                      <m:r>
                        <a:rPr lang="en-US" altLang="zh-CN" sz="18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CN" altLang="en-US" sz="1800" i="1" dirty="0"/>
              </a:p>
            </p:txBody>
          </p:sp>
        </mc:Choice>
        <mc:Fallback xmlns="">
          <p:sp>
            <p:nvSpPr>
              <p:cNvPr id="29" name="文字方塊 9">
                <a:extLst>
                  <a:ext uri="{FF2B5EF4-FFF2-40B4-BE49-F238E27FC236}">
                    <a16:creationId xmlns:a16="http://schemas.microsoft.com/office/drawing/2014/main" id="{1DB8D001-E024-7549-86FE-100713EE68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41395" y="4472440"/>
                <a:ext cx="940257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字方塊 9">
                <a:extLst>
                  <a:ext uri="{FF2B5EF4-FFF2-40B4-BE49-F238E27FC236}">
                    <a16:creationId xmlns:a16="http://schemas.microsoft.com/office/drawing/2014/main" id="{2663DBAC-4492-5049-B94E-C42C513BE493}"/>
                  </a:ext>
                </a:extLst>
              </p:cNvPr>
              <p:cNvSpPr txBox="1"/>
              <p:nvPr/>
            </p:nvSpPr>
            <p:spPr bwMode="auto">
              <a:xfrm>
                <a:off x="3877828" y="2136546"/>
                <a:ext cx="940899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800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CN" sz="1800" b="0" i="1" smtClean="0">
                          <a:latin typeface="Cambria Math"/>
                          <a:ea typeface="Cambria Math"/>
                        </a:rPr>
                        <m:t>𝑝</m:t>
                      </m:r>
                      <m:r>
                        <a:rPr lang="en-US" altLang="zh-CN" sz="1800" b="0" i="1" smtClean="0">
                          <a:latin typeface="Cambria Math" panose="02040503050406030204" pitchFamily="18" charset="0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zh-CN" altLang="en-US" sz="1800" i="1" dirty="0"/>
              </a:p>
            </p:txBody>
          </p:sp>
        </mc:Choice>
        <mc:Fallback xmlns="">
          <p:sp>
            <p:nvSpPr>
              <p:cNvPr id="30" name="文字方塊 9">
                <a:extLst>
                  <a:ext uri="{FF2B5EF4-FFF2-40B4-BE49-F238E27FC236}">
                    <a16:creationId xmlns:a16="http://schemas.microsoft.com/office/drawing/2014/main" id="{2663DBAC-4492-5049-B94E-C42C513BE4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77828" y="2136546"/>
                <a:ext cx="940899" cy="369332"/>
              </a:xfrm>
              <a:prstGeom prst="rect">
                <a:avLst/>
              </a:prstGeom>
              <a:blipFill>
                <a:blip r:embed="rId4"/>
                <a:stretch>
                  <a:fillRect b="-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字方塊 9">
                <a:extLst>
                  <a:ext uri="{FF2B5EF4-FFF2-40B4-BE49-F238E27FC236}">
                    <a16:creationId xmlns:a16="http://schemas.microsoft.com/office/drawing/2014/main" id="{F817069E-F4CA-DD40-847C-FAD8EB9566C9}"/>
                  </a:ext>
                </a:extLst>
              </p:cNvPr>
              <p:cNvSpPr txBox="1"/>
              <p:nvPr/>
            </p:nvSpPr>
            <p:spPr bwMode="auto">
              <a:xfrm>
                <a:off x="7125389" y="2573032"/>
                <a:ext cx="1028423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1800" i="1" smtClean="0">
                          <a:latin typeface="Cambria Math"/>
                        </a:rPr>
                        <m:t>∆</m:t>
                      </m:r>
                      <m:r>
                        <a:rPr lang="en-US" altLang="zh-CN" sz="1800" b="0" i="1" smtClean="0">
                          <a:latin typeface="Cambria Math"/>
                        </a:rPr>
                        <m:t>𝑥</m:t>
                      </m:r>
                      <m:r>
                        <a:rPr lang="en-US" altLang="zh-CN" sz="1800" i="1">
                          <a:latin typeface="Cambria Math"/>
                          <a:ea typeface="Cambria Math"/>
                        </a:rPr>
                        <m:t>→</m:t>
                      </m:r>
                      <m:r>
                        <a:rPr lang="en-US" altLang="zh-CN" sz="1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∞</m:t>
                      </m:r>
                    </m:oMath>
                  </m:oMathPara>
                </a14:m>
                <a:endParaRPr lang="zh-CN" altLang="en-US" sz="1800" i="1" dirty="0"/>
              </a:p>
            </p:txBody>
          </p:sp>
        </mc:Choice>
        <mc:Fallback xmlns="">
          <p:sp>
            <p:nvSpPr>
              <p:cNvPr id="31" name="文字方塊 9">
                <a:extLst>
                  <a:ext uri="{FF2B5EF4-FFF2-40B4-BE49-F238E27FC236}">
                    <a16:creationId xmlns:a16="http://schemas.microsoft.com/office/drawing/2014/main" id="{F817069E-F4CA-DD40-847C-FAD8EB9566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25389" y="2573032"/>
                <a:ext cx="1028423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字方塊 9">
                <a:extLst>
                  <a:ext uri="{FF2B5EF4-FFF2-40B4-BE49-F238E27FC236}">
                    <a16:creationId xmlns:a16="http://schemas.microsoft.com/office/drawing/2014/main" id="{269B7EB3-670B-A74C-9AA1-88A6EEBD0258}"/>
                  </a:ext>
                </a:extLst>
              </p:cNvPr>
              <p:cNvSpPr txBox="1"/>
              <p:nvPr/>
            </p:nvSpPr>
            <p:spPr bwMode="auto">
              <a:xfrm>
                <a:off x="6610536" y="4851036"/>
                <a:ext cx="1029064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1800" i="1" smtClean="0">
                          <a:latin typeface="Cambria Math"/>
                        </a:rPr>
                        <m:t>∆</m:t>
                      </m:r>
                      <m:r>
                        <a:rPr lang="en-US" altLang="zh-CN" sz="1800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altLang="zh-CN" sz="1800" i="1">
                          <a:latin typeface="Cambria Math"/>
                          <a:ea typeface="Cambria Math"/>
                        </a:rPr>
                        <m:t>→</m:t>
                      </m:r>
                      <m:r>
                        <a:rPr lang="en-US" altLang="zh-CN" sz="1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∞</m:t>
                      </m:r>
                    </m:oMath>
                  </m:oMathPara>
                </a14:m>
                <a:endParaRPr lang="zh-CN" altLang="en-US" sz="1800" i="1" dirty="0"/>
              </a:p>
            </p:txBody>
          </p:sp>
        </mc:Choice>
        <mc:Fallback xmlns="">
          <p:sp>
            <p:nvSpPr>
              <p:cNvPr id="32" name="文字方塊 9">
                <a:extLst>
                  <a:ext uri="{FF2B5EF4-FFF2-40B4-BE49-F238E27FC236}">
                    <a16:creationId xmlns:a16="http://schemas.microsoft.com/office/drawing/2014/main" id="{269B7EB3-670B-A74C-9AA1-88A6EEBD02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10536" y="4851036"/>
                <a:ext cx="1029064" cy="369332"/>
              </a:xfrm>
              <a:prstGeom prst="rect">
                <a:avLst/>
              </a:prstGeom>
              <a:blipFill>
                <a:blip r:embed="rId6"/>
                <a:stretch>
                  <a:fillRect b="-1034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1B895CDA-BB8C-8721-7C62-1F8FAA714C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4734" y="1076465"/>
            <a:ext cx="6044675" cy="8845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79F9C99-6E4E-FAFE-E49B-0E24439D5B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1955" y="3490671"/>
            <a:ext cx="6313576" cy="910914"/>
          </a:xfrm>
          <a:prstGeom prst="rect">
            <a:avLst/>
          </a:prstGeom>
        </p:spPr>
      </p:pic>
      <p:sp>
        <p:nvSpPr>
          <p:cNvPr id="2" name="Text Box 8">
            <a:extLst>
              <a:ext uri="{FF2B5EF4-FFF2-40B4-BE49-F238E27FC236}">
                <a16:creationId xmlns:a16="http://schemas.microsoft.com/office/drawing/2014/main" id="{525ABDE1-F400-9160-14CC-0C3EC0FC88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381" y="5972208"/>
            <a:ext cx="48656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電子的動量與位置似乎不能同時維持確定性。</a:t>
            </a:r>
          </a:p>
        </p:txBody>
      </p:sp>
    </p:spTree>
    <p:extLst>
      <p:ext uri="{BB962C8B-B14F-4D97-AF65-F5344CB8AC3E}">
        <p14:creationId xmlns:p14="http://schemas.microsoft.com/office/powerpoint/2010/main" val="1882576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17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17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17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17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17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17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1731" grpId="0"/>
      <p:bldP spid="201741" grpId="0"/>
      <p:bldP spid="201742" grpId="0"/>
      <p:bldP spid="29" grpId="0" animBg="1"/>
      <p:bldP spid="32" grpId="0" animBg="1"/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1BB0BB-5811-0F06-23FE-B5041D2262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1" name="文字方塊 1">
            <a:extLst>
              <a:ext uri="{FF2B5EF4-FFF2-40B4-BE49-F238E27FC236}">
                <a16:creationId xmlns:a16="http://schemas.microsoft.com/office/drawing/2014/main" id="{570D4F44-28A8-8851-E982-79F1B5D82D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535" y="4103046"/>
            <a:ext cx="821647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粒子狀的態的波函數則是一個尖針般的波，極窄的波包就是很好的近似。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1733" name="文字方塊 5">
                <a:extLst>
                  <a:ext uri="{FF2B5EF4-FFF2-40B4-BE49-F238E27FC236}">
                    <a16:creationId xmlns:a16="http://schemas.microsoft.com/office/drawing/2014/main" id="{534A7F50-38E1-CE38-60A2-10B31BC3688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8461" y="367997"/>
                <a:ext cx="5719058" cy="3929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800" dirty="0">
                    <a:solidFill>
                      <a:schemeClr val="tx1"/>
                    </a:solidFill>
                  </a:rPr>
                  <a:t>波狀的態的波函數就是自由電子波：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altLang="zh-CN" sz="18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𝐴𝑒</m:t>
                        </m:r>
                      </m:e>
                      <m:sup>
                        <m:r>
                          <a:rPr lang="en-US" altLang="zh-CN" sz="1800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𝑖</m:t>
                        </m:r>
                        <m:sSub>
                          <m:sSubPr>
                            <m:ctrlPr>
                              <a:rPr lang="en-US" altLang="zh-CN" sz="1800" i="1">
                                <a:latin typeface="Cambria Math" panose="02040503050406030204" pitchFamily="18" charset="0"/>
                                <a:ea typeface="Cambria Math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800" i="1">
                                <a:latin typeface="Cambria Math" panose="02040503050406030204" pitchFamily="18" charset="0"/>
                                <a:ea typeface="Cambria Math"/>
                                <a:cs typeface="Times New Roman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altLang="zh-CN" sz="1800" i="1">
                                <a:latin typeface="Cambria Math" panose="02040503050406030204" pitchFamily="18" charset="0"/>
                                <a:ea typeface="Cambria Math"/>
                                <a:cs typeface="Times New Roman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altLang="zh-CN" sz="1800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𝑥</m:t>
                        </m:r>
                      </m:sup>
                    </m:sSup>
                  </m:oMath>
                </a14:m>
                <a:r>
                  <a:rPr lang="zh-TW" altLang="en-US" sz="1800" dirty="0">
                    <a:solidFill>
                      <a:schemeClr val="tx1"/>
                    </a:solidFill>
                  </a:rPr>
                  <a:t>。</a:t>
                </a:r>
              </a:p>
            </p:txBody>
          </p:sp>
        </mc:Choice>
        <mc:Fallback xmlns="">
          <p:sp>
            <p:nvSpPr>
              <p:cNvPr id="201733" name="文字方塊 5">
                <a:extLst>
                  <a:ext uri="{FF2B5EF4-FFF2-40B4-BE49-F238E27FC236}">
                    <a16:creationId xmlns:a16="http://schemas.microsoft.com/office/drawing/2014/main" id="{534A7F50-38E1-CE38-60A2-10B31BC368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8461" y="367997"/>
                <a:ext cx="5719058" cy="392993"/>
              </a:xfrm>
              <a:prstGeom prst="rect">
                <a:avLst/>
              </a:prstGeom>
              <a:blipFill>
                <a:blip r:embed="rId2"/>
                <a:stretch>
                  <a:fillRect l="-1109" t="-3030" b="-1515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1741" name="文字方塊 14">
            <a:extLst>
              <a:ext uri="{FF2B5EF4-FFF2-40B4-BE49-F238E27FC236}">
                <a16:creationId xmlns:a16="http://schemas.microsoft.com/office/drawing/2014/main" id="{D6867842-5479-FC5F-572E-F5ABB89DB7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119" y="4489361"/>
            <a:ext cx="31670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波函數幾乎只在一個位置有值：</a:t>
            </a:r>
          </a:p>
        </p:txBody>
      </p:sp>
      <p:sp>
        <p:nvSpPr>
          <p:cNvPr id="201742" name="文字方塊 15">
            <a:extLst>
              <a:ext uri="{FF2B5EF4-FFF2-40B4-BE49-F238E27FC236}">
                <a16:creationId xmlns:a16="http://schemas.microsoft.com/office/drawing/2014/main" id="{D4CA53D2-667A-FFB9-F507-293FCDC5AA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461" y="4931553"/>
            <a:ext cx="610946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這是由眾多不同波長的正弦波疊加而成，動量完全未定：</a:t>
            </a:r>
          </a:p>
        </p:txBody>
      </p:sp>
      <p:sp>
        <p:nvSpPr>
          <p:cNvPr id="201744" name="文字方塊 17">
            <a:extLst>
              <a:ext uri="{FF2B5EF4-FFF2-40B4-BE49-F238E27FC236}">
                <a16:creationId xmlns:a16="http://schemas.microsoft.com/office/drawing/2014/main" id="{B4ADB3C3-C9DE-1BC9-C495-E6B1259035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977" y="1572644"/>
            <a:ext cx="30241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正弦波波長特定，動量特定：</a:t>
            </a:r>
          </a:p>
        </p:txBody>
      </p:sp>
      <p:sp>
        <p:nvSpPr>
          <p:cNvPr id="201746" name="文字方塊 19">
            <a:extLst>
              <a:ext uri="{FF2B5EF4-FFF2-40B4-BE49-F238E27FC236}">
                <a16:creationId xmlns:a16="http://schemas.microsoft.com/office/drawing/2014/main" id="{C33B3DDD-9727-77D0-9F07-78A29628FC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119" y="2008098"/>
            <a:ext cx="65501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波的強度是一個常數，因此在各處發現此粒子的機率都一樣：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字方塊 9">
                <a:extLst>
                  <a:ext uri="{FF2B5EF4-FFF2-40B4-BE49-F238E27FC236}">
                    <a16:creationId xmlns:a16="http://schemas.microsoft.com/office/drawing/2014/main" id="{CF7A72E6-14AB-4676-2403-480D281E15B3}"/>
                  </a:ext>
                </a:extLst>
              </p:cNvPr>
              <p:cNvSpPr txBox="1"/>
              <p:nvPr/>
            </p:nvSpPr>
            <p:spPr bwMode="auto">
              <a:xfrm>
                <a:off x="3591829" y="4504393"/>
                <a:ext cx="940257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1800" i="1" smtClean="0">
                          <a:latin typeface="Cambria Math"/>
                        </a:rPr>
                        <m:t>∆</m:t>
                      </m:r>
                      <m:r>
                        <a:rPr lang="en-US" altLang="zh-CN" sz="1800" b="0" i="1" smtClean="0">
                          <a:latin typeface="Cambria Math"/>
                        </a:rPr>
                        <m:t>𝑥</m:t>
                      </m:r>
                      <m:r>
                        <a:rPr lang="en-US" altLang="zh-CN" sz="18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CN" altLang="en-US" sz="1800" i="1" dirty="0"/>
              </a:p>
            </p:txBody>
          </p:sp>
        </mc:Choice>
        <mc:Fallback xmlns="">
          <p:sp>
            <p:nvSpPr>
              <p:cNvPr id="29" name="文字方塊 9">
                <a:extLst>
                  <a:ext uri="{FF2B5EF4-FFF2-40B4-BE49-F238E27FC236}">
                    <a16:creationId xmlns:a16="http://schemas.microsoft.com/office/drawing/2014/main" id="{CF7A72E6-14AB-4676-2403-480D281E15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91829" y="4504393"/>
                <a:ext cx="940257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字方塊 9">
                <a:extLst>
                  <a:ext uri="{FF2B5EF4-FFF2-40B4-BE49-F238E27FC236}">
                    <a16:creationId xmlns:a16="http://schemas.microsoft.com/office/drawing/2014/main" id="{93595C5E-6723-F714-0323-F10DC71D57D1}"/>
                  </a:ext>
                </a:extLst>
              </p:cNvPr>
              <p:cNvSpPr txBox="1"/>
              <p:nvPr/>
            </p:nvSpPr>
            <p:spPr bwMode="auto">
              <a:xfrm>
                <a:off x="3400782" y="1571612"/>
                <a:ext cx="940899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800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CN" sz="1800" b="0" i="1" smtClean="0">
                          <a:latin typeface="Cambria Math"/>
                          <a:ea typeface="Cambria Math"/>
                        </a:rPr>
                        <m:t>𝑝</m:t>
                      </m:r>
                      <m:r>
                        <a:rPr lang="en-US" altLang="zh-CN" sz="1800" b="0" i="1" smtClean="0">
                          <a:latin typeface="Cambria Math" panose="02040503050406030204" pitchFamily="18" charset="0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zh-CN" altLang="en-US" sz="1800" i="1" dirty="0"/>
              </a:p>
            </p:txBody>
          </p:sp>
        </mc:Choice>
        <mc:Fallback xmlns="">
          <p:sp>
            <p:nvSpPr>
              <p:cNvPr id="30" name="文字方塊 9">
                <a:extLst>
                  <a:ext uri="{FF2B5EF4-FFF2-40B4-BE49-F238E27FC236}">
                    <a16:creationId xmlns:a16="http://schemas.microsoft.com/office/drawing/2014/main" id="{93595C5E-6723-F714-0323-F10DC71D57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00782" y="1571612"/>
                <a:ext cx="940899" cy="369332"/>
              </a:xfrm>
              <a:prstGeom prst="rect">
                <a:avLst/>
              </a:prstGeom>
              <a:blipFill>
                <a:blip r:embed="rId4"/>
                <a:stretch>
                  <a:fillRect b="-1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字方塊 9">
                <a:extLst>
                  <a:ext uri="{FF2B5EF4-FFF2-40B4-BE49-F238E27FC236}">
                    <a16:creationId xmlns:a16="http://schemas.microsoft.com/office/drawing/2014/main" id="{53FB4924-1499-B913-BACF-3F37159E1F54}"/>
                  </a:ext>
                </a:extLst>
              </p:cNvPr>
              <p:cNvSpPr txBox="1"/>
              <p:nvPr/>
            </p:nvSpPr>
            <p:spPr bwMode="auto">
              <a:xfrm>
                <a:off x="6648343" y="2008098"/>
                <a:ext cx="1028423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1800" i="1" smtClean="0">
                          <a:latin typeface="Cambria Math"/>
                        </a:rPr>
                        <m:t>∆</m:t>
                      </m:r>
                      <m:r>
                        <a:rPr lang="en-US" altLang="zh-CN" sz="1800" b="0" i="1" smtClean="0">
                          <a:latin typeface="Cambria Math"/>
                        </a:rPr>
                        <m:t>𝑥</m:t>
                      </m:r>
                      <m:r>
                        <a:rPr lang="en-US" altLang="zh-CN" sz="1800" i="1">
                          <a:latin typeface="Cambria Math"/>
                          <a:ea typeface="Cambria Math"/>
                        </a:rPr>
                        <m:t>→</m:t>
                      </m:r>
                      <m:r>
                        <a:rPr lang="en-US" altLang="zh-CN" sz="1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∞</m:t>
                      </m:r>
                    </m:oMath>
                  </m:oMathPara>
                </a14:m>
                <a:endParaRPr lang="zh-CN" altLang="en-US" sz="1800" i="1" dirty="0"/>
              </a:p>
            </p:txBody>
          </p:sp>
        </mc:Choice>
        <mc:Fallback xmlns="">
          <p:sp>
            <p:nvSpPr>
              <p:cNvPr id="31" name="文字方塊 9">
                <a:extLst>
                  <a:ext uri="{FF2B5EF4-FFF2-40B4-BE49-F238E27FC236}">
                    <a16:creationId xmlns:a16="http://schemas.microsoft.com/office/drawing/2014/main" id="{53FB4924-1499-B913-BACF-3F37159E1F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48343" y="2008098"/>
                <a:ext cx="1028423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字方塊 9">
                <a:extLst>
                  <a:ext uri="{FF2B5EF4-FFF2-40B4-BE49-F238E27FC236}">
                    <a16:creationId xmlns:a16="http://schemas.microsoft.com/office/drawing/2014/main" id="{51CBE5AD-301E-7F7B-94AE-B0A49A159328}"/>
                  </a:ext>
                </a:extLst>
              </p:cNvPr>
              <p:cNvSpPr txBox="1"/>
              <p:nvPr/>
            </p:nvSpPr>
            <p:spPr bwMode="auto">
              <a:xfrm>
                <a:off x="6133811" y="4931468"/>
                <a:ext cx="1029064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1800" i="1" smtClean="0">
                          <a:latin typeface="Cambria Math"/>
                        </a:rPr>
                        <m:t>∆</m:t>
                      </m:r>
                      <m:r>
                        <a:rPr lang="en-US" altLang="zh-CN" sz="1800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altLang="zh-CN" sz="1800" i="1">
                          <a:latin typeface="Cambria Math"/>
                          <a:ea typeface="Cambria Math"/>
                        </a:rPr>
                        <m:t>→</m:t>
                      </m:r>
                      <m:r>
                        <a:rPr lang="en-US" altLang="zh-CN" sz="1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∞</m:t>
                      </m:r>
                    </m:oMath>
                  </m:oMathPara>
                </a14:m>
                <a:endParaRPr lang="zh-CN" altLang="en-US" sz="1800" i="1" dirty="0"/>
              </a:p>
            </p:txBody>
          </p:sp>
        </mc:Choice>
        <mc:Fallback xmlns="">
          <p:sp>
            <p:nvSpPr>
              <p:cNvPr id="32" name="文字方塊 9">
                <a:extLst>
                  <a:ext uri="{FF2B5EF4-FFF2-40B4-BE49-F238E27FC236}">
                    <a16:creationId xmlns:a16="http://schemas.microsoft.com/office/drawing/2014/main" id="{51CBE5AD-301E-7F7B-94AE-B0A49A1593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33811" y="4931468"/>
                <a:ext cx="1029064" cy="369332"/>
              </a:xfrm>
              <a:prstGeom prst="rect">
                <a:avLst/>
              </a:prstGeom>
              <a:blipFill>
                <a:blip r:embed="rId6"/>
                <a:stretch>
                  <a:fillRect b="-1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B350D0E0-8131-33A5-151F-22A753F9F15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6852"/>
          <a:stretch>
            <a:fillRect/>
          </a:stretch>
        </p:blipFill>
        <p:spPr>
          <a:xfrm>
            <a:off x="0" y="845719"/>
            <a:ext cx="4532086" cy="7120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7E5465-9246-C7FF-8D5A-F4FCCF628BE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5037"/>
          <a:stretch>
            <a:fillRect/>
          </a:stretch>
        </p:blipFill>
        <p:spPr>
          <a:xfrm>
            <a:off x="-22921" y="3307379"/>
            <a:ext cx="4594921" cy="6981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95F3989-DBD7-9F9D-CB69-6A3149D4DF7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6238" t="9002" r="4354" b="-1"/>
          <a:stretch>
            <a:fillRect/>
          </a:stretch>
        </p:blipFill>
        <p:spPr>
          <a:xfrm>
            <a:off x="4574231" y="814774"/>
            <a:ext cx="4569769" cy="75554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EC16D1E-5525-BC19-E4C1-57B4CA103CBB}"/>
              </a:ext>
            </a:extLst>
          </p:cNvPr>
          <p:cNvSpPr/>
          <p:nvPr/>
        </p:nvSpPr>
        <p:spPr>
          <a:xfrm>
            <a:off x="4991765" y="1271078"/>
            <a:ext cx="3772370" cy="2370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0DBF47F-CA2F-597B-5C7B-B26D0452B69D}"/>
                  </a:ext>
                </a:extLst>
              </p:cNvPr>
              <p:cNvSpPr txBox="1"/>
              <p:nvPr/>
            </p:nvSpPr>
            <p:spPr bwMode="auto">
              <a:xfrm>
                <a:off x="6234551" y="1184146"/>
                <a:ext cx="413792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altLang="zh-CN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0DBF47F-CA2F-597B-5C7B-B26D0452B6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34551" y="1184146"/>
                <a:ext cx="413792" cy="33855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1C143F0-EACC-6C09-1293-3CEA671B3B98}"/>
                  </a:ext>
                </a:extLst>
              </p:cNvPr>
              <p:cNvSpPr txBox="1"/>
              <p:nvPr/>
            </p:nvSpPr>
            <p:spPr bwMode="auto">
              <a:xfrm>
                <a:off x="8611286" y="1249955"/>
                <a:ext cx="532714" cy="30777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𝑘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1C143F0-EACC-6C09-1293-3CEA671B3B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611286" y="1249955"/>
                <a:ext cx="532714" cy="30777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>
            <a:extLst>
              <a:ext uri="{FF2B5EF4-FFF2-40B4-BE49-F238E27FC236}">
                <a16:creationId xmlns:a16="http://schemas.microsoft.com/office/drawing/2014/main" id="{18406A61-F94A-4159-5EB7-2689F5698FC0}"/>
              </a:ext>
            </a:extLst>
          </p:cNvPr>
          <p:cNvSpPr/>
          <p:nvPr/>
        </p:nvSpPr>
        <p:spPr>
          <a:xfrm>
            <a:off x="6502164" y="814774"/>
            <a:ext cx="413792" cy="2107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806CDC2-3BDB-6328-9A35-9C63A7852325}"/>
              </a:ext>
            </a:extLst>
          </p:cNvPr>
          <p:cNvSpPr/>
          <p:nvPr/>
        </p:nvSpPr>
        <p:spPr>
          <a:xfrm>
            <a:off x="2728185" y="3333098"/>
            <a:ext cx="413792" cy="2107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E8E32C3-B2C0-4E24-1FA3-58B53460E900}"/>
              </a:ext>
            </a:extLst>
          </p:cNvPr>
          <p:cNvSpPr/>
          <p:nvPr/>
        </p:nvSpPr>
        <p:spPr>
          <a:xfrm>
            <a:off x="2139291" y="878683"/>
            <a:ext cx="413792" cy="2107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">
                <a:extLst>
                  <a:ext uri="{FF2B5EF4-FFF2-40B4-BE49-F238E27FC236}">
                    <a16:creationId xmlns:a16="http://schemas.microsoft.com/office/drawing/2014/main" id="{FB161089-6708-F330-1F07-CB5A4880424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0119" y="2420269"/>
                <a:ext cx="821647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TW" sz="1800">
                    <a:solidFill>
                      <a:schemeClr val="tx1"/>
                    </a:solidFill>
                  </a:rPr>
                  <a:t>動量空間的</a:t>
                </a:r>
                <a:r>
                  <a:rPr lang="zh-TW" altLang="en-US" sz="1800" dirty="0">
                    <a:solidFill>
                      <a:schemeClr val="tx1"/>
                    </a:solidFill>
                  </a:rPr>
                  <a:t>波函數</a:t>
                </a:r>
                <a14:m>
                  <m:oMath xmlns:m="http://schemas.openxmlformats.org/officeDocument/2006/math">
                    <m:r>
                      <a:rPr lang="en-US" altLang="zh-CN" sz="1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𝐴</m:t>
                    </m:r>
                    <m:d>
                      <m:dPr>
                        <m:ctrlPr>
                          <a:rPr lang="en-US" altLang="zh-CN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𝑘</m:t>
                        </m:r>
                      </m:e>
                    </m:d>
                  </m:oMath>
                </a14:m>
                <a:r>
                  <a:rPr lang="en-US" altLang="zh-TW" sz="1800" dirty="0">
                    <a:solidFill>
                      <a:schemeClr val="tx1"/>
                    </a:solidFill>
                  </a:rPr>
                  <a:t>or</a:t>
                </a:r>
                <a:r>
                  <a:rPr lang="en-US" altLang="zh-CN" sz="1800" dirty="0">
                    <a:solidFill>
                      <a:schemeClr val="tx1"/>
                    </a:solidFill>
                    <a:ea typeface="Cambria Math" panose="02040503050406030204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𝜙</m:t>
                    </m:r>
                    <m:d>
                      <m:dPr>
                        <m:ctrlPr>
                          <a:rPr lang="en-US" altLang="zh-CN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𝑝</m:t>
                        </m:r>
                      </m:e>
                    </m:d>
                  </m:oMath>
                </a14:m>
                <a:r>
                  <a:rPr lang="en-US" altLang="zh-TW" sz="1800" dirty="0">
                    <a:solidFill>
                      <a:schemeClr val="tx1"/>
                    </a:solidFill>
                  </a:rPr>
                  <a:t> </a:t>
                </a:r>
                <a:r>
                  <a:rPr lang="zh-TW" altLang="en-US" sz="1800" dirty="0">
                    <a:solidFill>
                      <a:schemeClr val="tx1"/>
                    </a:solidFill>
                  </a:rPr>
                  <a:t>則是一個如尖針般的函數。</a:t>
                </a:r>
              </a:p>
            </p:txBody>
          </p:sp>
        </mc:Choice>
        <mc:Fallback xmlns="">
          <p:sp>
            <p:nvSpPr>
              <p:cNvPr id="17" name="文字方塊 1">
                <a:extLst>
                  <a:ext uri="{FF2B5EF4-FFF2-40B4-BE49-F238E27FC236}">
                    <a16:creationId xmlns:a16="http://schemas.microsoft.com/office/drawing/2014/main" id="{FB161089-6708-F330-1F07-CB5A488042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0119" y="2420269"/>
                <a:ext cx="8216470" cy="369332"/>
              </a:xfrm>
              <a:prstGeom prst="rect">
                <a:avLst/>
              </a:prstGeom>
              <a:blipFill>
                <a:blip r:embed="rId11"/>
                <a:stretch>
                  <a:fillRect l="-773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>
            <a:extLst>
              <a:ext uri="{FF2B5EF4-FFF2-40B4-BE49-F238E27FC236}">
                <a16:creationId xmlns:a16="http://schemas.microsoft.com/office/drawing/2014/main" id="{28658441-3F6B-6210-AEEA-45BFEA99E15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4491"/>
          <a:stretch>
            <a:fillRect/>
          </a:stretch>
        </p:blipFill>
        <p:spPr>
          <a:xfrm>
            <a:off x="4665216" y="3293477"/>
            <a:ext cx="3673895" cy="712013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78E355D-7A42-5BCD-6BD6-85C2B38340C4}"/>
              </a:ext>
            </a:extLst>
          </p:cNvPr>
          <p:cNvSpPr/>
          <p:nvPr/>
        </p:nvSpPr>
        <p:spPr>
          <a:xfrm>
            <a:off x="4665216" y="3768820"/>
            <a:ext cx="3673895" cy="2267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CCA3194-2AF2-915B-1820-A52FBDF2AB9A}"/>
                  </a:ext>
                </a:extLst>
              </p:cNvPr>
              <p:cNvSpPr txBox="1"/>
              <p:nvPr/>
            </p:nvSpPr>
            <p:spPr bwMode="auto">
              <a:xfrm>
                <a:off x="7806397" y="3687794"/>
                <a:ext cx="532714" cy="30777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𝑘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CCA3194-2AF2-915B-1820-A52FBDF2AB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806397" y="3687794"/>
                <a:ext cx="532714" cy="30777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1">
                <a:extLst>
                  <a:ext uri="{FF2B5EF4-FFF2-40B4-BE49-F238E27FC236}">
                    <a16:creationId xmlns:a16="http://schemas.microsoft.com/office/drawing/2014/main" id="{B454E1D5-F320-A787-FF84-CEE866A9297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0119" y="5385805"/>
                <a:ext cx="821647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TW" sz="1800">
                    <a:solidFill>
                      <a:schemeClr val="tx1"/>
                    </a:solidFill>
                  </a:rPr>
                  <a:t>動量空間的</a:t>
                </a:r>
                <a:r>
                  <a:rPr lang="zh-TW" altLang="en-US" sz="1800" dirty="0">
                    <a:solidFill>
                      <a:schemeClr val="tx1"/>
                    </a:solidFill>
                  </a:rPr>
                  <a:t>波函數</a:t>
                </a:r>
                <a14:m>
                  <m:oMath xmlns:m="http://schemas.openxmlformats.org/officeDocument/2006/math">
                    <m:r>
                      <a:rPr lang="en-US" altLang="zh-CN" sz="1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𝐴</m:t>
                    </m:r>
                    <m:d>
                      <m:dPr>
                        <m:ctrlPr>
                          <a:rPr lang="en-US" altLang="zh-CN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𝑘</m:t>
                        </m:r>
                      </m:e>
                    </m:d>
                  </m:oMath>
                </a14:m>
                <a:r>
                  <a:rPr lang="en-US" altLang="zh-TW" sz="1800" dirty="0">
                    <a:solidFill>
                      <a:schemeClr val="tx1"/>
                    </a:solidFill>
                  </a:rPr>
                  <a:t>or</a:t>
                </a:r>
                <a:r>
                  <a:rPr lang="en-US" altLang="zh-CN" sz="1800" dirty="0">
                    <a:solidFill>
                      <a:schemeClr val="tx1"/>
                    </a:solidFill>
                    <a:ea typeface="Cambria Math" panose="02040503050406030204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𝜙</m:t>
                    </m:r>
                    <m:d>
                      <m:dPr>
                        <m:ctrlPr>
                          <a:rPr lang="en-US" altLang="zh-CN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𝑝</m:t>
                        </m:r>
                      </m:e>
                    </m:d>
                  </m:oMath>
                </a14:m>
                <a:r>
                  <a:rPr lang="en-US" altLang="zh-TW" sz="1800" dirty="0">
                    <a:solidFill>
                      <a:schemeClr val="tx1"/>
                    </a:solidFill>
                  </a:rPr>
                  <a:t> </a:t>
                </a:r>
                <a:r>
                  <a:rPr lang="zh-TW" altLang="en-US" sz="1800" dirty="0">
                    <a:solidFill>
                      <a:schemeClr val="tx1"/>
                    </a:solidFill>
                  </a:rPr>
                  <a:t>則是一個</a:t>
                </a:r>
                <a:r>
                  <a:rPr lang="zh-TW" altLang="en-US" sz="1800" dirty="0"/>
                  <a:t>正弦</a:t>
                </a:r>
                <a:r>
                  <a:rPr lang="zh-TW" altLang="en-US" sz="1800" dirty="0">
                    <a:solidFill>
                      <a:schemeClr val="tx1"/>
                    </a:solidFill>
                  </a:rPr>
                  <a:t>函數。</a:t>
                </a:r>
              </a:p>
            </p:txBody>
          </p:sp>
        </mc:Choice>
        <mc:Fallback xmlns="">
          <p:sp>
            <p:nvSpPr>
              <p:cNvPr id="22" name="文字方塊 1">
                <a:extLst>
                  <a:ext uri="{FF2B5EF4-FFF2-40B4-BE49-F238E27FC236}">
                    <a16:creationId xmlns:a16="http://schemas.microsoft.com/office/drawing/2014/main" id="{B454E1D5-F320-A787-FF84-CEE866A929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0119" y="5385805"/>
                <a:ext cx="8216470" cy="369332"/>
              </a:xfrm>
              <a:prstGeom prst="rect">
                <a:avLst/>
              </a:prstGeom>
              <a:blipFill>
                <a:blip r:embed="rId13"/>
                <a:stretch>
                  <a:fillRect l="-773" t="-6452" b="-1935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文字方塊 1">
            <a:extLst>
              <a:ext uri="{FF2B5EF4-FFF2-40B4-BE49-F238E27FC236}">
                <a16:creationId xmlns:a16="http://schemas.microsoft.com/office/drawing/2014/main" id="{A80C4419-EAE0-91A7-B8BF-5282BD61D0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534" y="6099982"/>
            <a:ext cx="89709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這種如尖針般的函數在無限大空間中的狀態函數研究上非常有用。稱為</a:t>
            </a:r>
            <a:r>
              <a:rPr lang="en-US" sz="1800" dirty="0">
                <a:solidFill>
                  <a:srgbClr val="FF0000"/>
                </a:solidFill>
                <a:cs typeface="Times New Roman" pitchFamily="18" charset="0"/>
              </a:rPr>
              <a:t>Delta Function。</a:t>
            </a:r>
            <a:endParaRPr lang="zh-TW" altLang="en-US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586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/>
      <p:bldP spid="13" grpId="0" animBg="1"/>
      <p:bldP spid="14" grpId="0" animBg="1"/>
      <p:bldP spid="17" grpId="0"/>
      <p:bldP spid="19" grpId="0" animBg="1"/>
      <p:bldP spid="21" grpId="0" animBg="1"/>
      <p:bldP spid="22" grpId="0"/>
      <p:bldP spid="2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74567D-CF75-AAD2-60F9-F20412A92F0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6951"/>
          <a:stretch>
            <a:fillRect/>
          </a:stretch>
        </p:blipFill>
        <p:spPr>
          <a:xfrm>
            <a:off x="179512" y="332656"/>
            <a:ext cx="5981765" cy="638132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34ADC17-4523-95D0-60C3-59F2FE3F5A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339143"/>
            <a:ext cx="3310136" cy="2179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3B0680F-FD69-18E7-452D-9E5A676E479E}"/>
              </a:ext>
            </a:extLst>
          </p:cNvPr>
          <p:cNvSpPr txBox="1"/>
          <p:nvPr/>
        </p:nvSpPr>
        <p:spPr bwMode="auto">
          <a:xfrm>
            <a:off x="6372200" y="4725144"/>
            <a:ext cx="1800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瞬間的衝擊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6">
                <a:extLst>
                  <a:ext uri="{FF2B5EF4-FFF2-40B4-BE49-F238E27FC236}">
                    <a16:creationId xmlns:a16="http://schemas.microsoft.com/office/drawing/2014/main" id="{8CCB3ED0-FCEE-EEBA-5558-842B07733C23}"/>
                  </a:ext>
                </a:extLst>
              </p:cNvPr>
              <p:cNvSpPr txBox="1"/>
              <p:nvPr/>
            </p:nvSpPr>
            <p:spPr bwMode="auto">
              <a:xfrm>
                <a:off x="6372200" y="1793807"/>
                <a:ext cx="1935658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𝐹</m:t>
                      </m:r>
                      <m:d>
                        <m:dPr>
                          <m:ctrlPr>
                            <a:rPr lang="el-GR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≡</m:t>
                      </m:r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𝛿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𝑡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文字方塊 6">
                <a:extLst>
                  <a:ext uri="{FF2B5EF4-FFF2-40B4-BE49-F238E27FC236}">
                    <a16:creationId xmlns:a16="http://schemas.microsoft.com/office/drawing/2014/main" id="{8CCB3ED0-FCEE-EEBA-5558-842B07733C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72200" y="1793807"/>
                <a:ext cx="1935658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964250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le:Square wave frequency spectrum animation.gif">
            <a:hlinkClick r:id="rId2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5" y="714375"/>
            <a:ext cx="5715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470AE7-114C-9133-420F-577B1C9DAA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720" y="202332"/>
            <a:ext cx="4542572" cy="645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78541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8719AB-9720-C4E2-D4F4-8132FCB192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1" name="文字方塊 1">
            <a:extLst>
              <a:ext uri="{FF2B5EF4-FFF2-40B4-BE49-F238E27FC236}">
                <a16:creationId xmlns:a16="http://schemas.microsoft.com/office/drawing/2014/main" id="{A5C63B86-2252-1F17-2CB2-C74B67C10D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576" y="2132856"/>
            <a:ext cx="821647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粒子狀的態的波函數則是一個尖針般的波，極窄的波包就是很好的近似。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1741" name="文字方塊 14">
                <a:extLst>
                  <a:ext uri="{FF2B5EF4-FFF2-40B4-BE49-F238E27FC236}">
                    <a16:creationId xmlns:a16="http://schemas.microsoft.com/office/drawing/2014/main" id="{0124ECE2-7A0F-757E-E46B-619E6BF429F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55576" y="2580557"/>
                <a:ext cx="383446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800" dirty="0"/>
                  <a:t>波函數幾乎只在一個位置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CN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zh-TW" altLang="en-US" sz="1800" dirty="0"/>
                  <a:t>有值：</a:t>
                </a:r>
              </a:p>
            </p:txBody>
          </p:sp>
        </mc:Choice>
        <mc:Fallback xmlns="">
          <p:sp>
            <p:nvSpPr>
              <p:cNvPr id="201741" name="文字方塊 14">
                <a:extLst>
                  <a:ext uri="{FF2B5EF4-FFF2-40B4-BE49-F238E27FC236}">
                    <a16:creationId xmlns:a16="http://schemas.microsoft.com/office/drawing/2014/main" id="{0124ECE2-7A0F-757E-E46B-619E6BF429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5576" y="2580557"/>
                <a:ext cx="3834460" cy="369332"/>
              </a:xfrm>
              <a:prstGeom prst="rect">
                <a:avLst/>
              </a:prstGeom>
              <a:blipFill>
                <a:blip r:embed="rId2"/>
                <a:stretch>
                  <a:fillRect l="-1320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47BE94C2-C60B-91BB-B16C-6EF4452263A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037"/>
          <a:stretch>
            <a:fillRect/>
          </a:stretch>
        </p:blipFill>
        <p:spPr>
          <a:xfrm>
            <a:off x="903751" y="1301433"/>
            <a:ext cx="5068873" cy="77011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78EE862-343E-0830-4EB8-6FCD4DA80C06}"/>
              </a:ext>
            </a:extLst>
          </p:cNvPr>
          <p:cNvSpPr/>
          <p:nvPr/>
        </p:nvSpPr>
        <p:spPr>
          <a:xfrm>
            <a:off x="3231291" y="1301433"/>
            <a:ext cx="413792" cy="2107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6">
                <a:extLst>
                  <a:ext uri="{FF2B5EF4-FFF2-40B4-BE49-F238E27FC236}">
                    <a16:creationId xmlns:a16="http://schemas.microsoft.com/office/drawing/2014/main" id="{628DC9DD-AFF2-20FD-0419-4E1F6C4F5506}"/>
                  </a:ext>
                </a:extLst>
              </p:cNvPr>
              <p:cNvSpPr txBox="1"/>
              <p:nvPr/>
            </p:nvSpPr>
            <p:spPr bwMode="auto">
              <a:xfrm>
                <a:off x="4302004" y="2580557"/>
                <a:ext cx="1989775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≡</m:t>
                      </m:r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𝛿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文字方塊 6">
                <a:extLst>
                  <a:ext uri="{FF2B5EF4-FFF2-40B4-BE49-F238E27FC236}">
                    <a16:creationId xmlns:a16="http://schemas.microsoft.com/office/drawing/2014/main" id="{628DC9DD-AFF2-20FD-0419-4E1F6C4F55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02004" y="2580557"/>
                <a:ext cx="1989775" cy="369332"/>
              </a:xfrm>
              <a:prstGeom prst="rect">
                <a:avLst/>
              </a:prstGeom>
              <a:blipFill>
                <a:blip r:embed="rId4"/>
                <a:stretch>
                  <a:fillRect b="-1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6">
                <a:extLst>
                  <a:ext uri="{FF2B5EF4-FFF2-40B4-BE49-F238E27FC236}">
                    <a16:creationId xmlns:a16="http://schemas.microsoft.com/office/drawing/2014/main" id="{A8F68577-35BC-7B78-D24C-731A4D49C1EC}"/>
                  </a:ext>
                </a:extLst>
              </p:cNvPr>
              <p:cNvSpPr txBox="1"/>
              <p:nvPr/>
            </p:nvSpPr>
            <p:spPr bwMode="auto">
              <a:xfrm>
                <a:off x="3711858" y="3124810"/>
                <a:ext cx="1800200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𝛿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altLang="zh-CN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0, 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≠0</m:t>
                      </m:r>
                    </m:oMath>
                  </m:oMathPara>
                </a14:m>
                <a:endParaRPr lang="zh-CN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文字方塊 6">
                <a:extLst>
                  <a:ext uri="{FF2B5EF4-FFF2-40B4-BE49-F238E27FC236}">
                    <a16:creationId xmlns:a16="http://schemas.microsoft.com/office/drawing/2014/main" id="{A8F68577-35BC-7B78-D24C-731A4D49C1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11858" y="3124810"/>
                <a:ext cx="1800200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6">
                <a:extLst>
                  <a:ext uri="{FF2B5EF4-FFF2-40B4-BE49-F238E27FC236}">
                    <a16:creationId xmlns:a16="http://schemas.microsoft.com/office/drawing/2014/main" id="{1DF4A7F0-FBB0-E033-A97D-9B514499172B}"/>
                  </a:ext>
                </a:extLst>
              </p:cNvPr>
              <p:cNvSpPr txBox="1"/>
              <p:nvPr/>
            </p:nvSpPr>
            <p:spPr bwMode="auto">
              <a:xfrm>
                <a:off x="867695" y="4070410"/>
                <a:ext cx="2332357" cy="901914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𝑑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𝛿</m:t>
                          </m:r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=1</m:t>
                      </m:r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文字方塊 6">
                <a:extLst>
                  <a:ext uri="{FF2B5EF4-FFF2-40B4-BE49-F238E27FC236}">
                    <a16:creationId xmlns:a16="http://schemas.microsoft.com/office/drawing/2014/main" id="{1DF4A7F0-FBB0-E033-A97D-9B51449917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67695" y="4070410"/>
                <a:ext cx="2332357" cy="901914"/>
              </a:xfrm>
              <a:prstGeom prst="rect">
                <a:avLst/>
              </a:prstGeom>
              <a:blipFill>
                <a:blip r:embed="rId6"/>
                <a:stretch>
                  <a:fillRect l="-34595" t="-111111" b="-1708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7D6C87D-F3BC-F58F-1F4E-92C5A834C75E}"/>
                  </a:ext>
                </a:extLst>
              </p:cNvPr>
              <p:cNvSpPr txBox="1"/>
              <p:nvPr/>
            </p:nvSpPr>
            <p:spPr bwMode="auto">
              <a:xfrm>
                <a:off x="755576" y="3669063"/>
                <a:ext cx="821647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我們期待脈衝的總衝量是固定的，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因此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設定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𝛿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的積分等於1。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7D6C87D-F3BC-F58F-1F4E-92C5A834C7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5576" y="3669063"/>
                <a:ext cx="8216470" cy="369332"/>
              </a:xfrm>
              <a:prstGeom prst="rect">
                <a:avLst/>
              </a:prstGeom>
              <a:blipFill>
                <a:blip r:embed="rId7"/>
                <a:stretch>
                  <a:fillRect l="-617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6">
                <a:extLst>
                  <a:ext uri="{FF2B5EF4-FFF2-40B4-BE49-F238E27FC236}">
                    <a16:creationId xmlns:a16="http://schemas.microsoft.com/office/drawing/2014/main" id="{859870F1-72A0-D025-1A9F-C509BD017859}"/>
                  </a:ext>
                </a:extLst>
              </p:cNvPr>
              <p:cNvSpPr txBox="1"/>
              <p:nvPr/>
            </p:nvSpPr>
            <p:spPr bwMode="auto">
              <a:xfrm>
                <a:off x="849953" y="3118632"/>
                <a:ext cx="2377574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𝛿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=0,</m:t>
                      </m:r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≠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文字方塊 6">
                <a:extLst>
                  <a:ext uri="{FF2B5EF4-FFF2-40B4-BE49-F238E27FC236}">
                    <a16:creationId xmlns:a16="http://schemas.microsoft.com/office/drawing/2014/main" id="{859870F1-72A0-D025-1A9F-C509BD0178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49953" y="3118632"/>
                <a:ext cx="2377574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C3DC5316-EDC0-A306-1BB8-A34CDA1A799E}"/>
              </a:ext>
            </a:extLst>
          </p:cNvPr>
          <p:cNvSpPr txBox="1"/>
          <p:nvPr/>
        </p:nvSpPr>
        <p:spPr bwMode="auto">
          <a:xfrm>
            <a:off x="3362860" y="4291553"/>
            <a:ext cx="1424610" cy="373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如此，則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6">
                <a:extLst>
                  <a:ext uri="{FF2B5EF4-FFF2-40B4-BE49-F238E27FC236}">
                    <a16:creationId xmlns:a16="http://schemas.microsoft.com/office/drawing/2014/main" id="{876D3352-DF6F-1522-B09E-23909DC2D846}"/>
                  </a:ext>
                </a:extLst>
              </p:cNvPr>
              <p:cNvSpPr txBox="1"/>
              <p:nvPr/>
            </p:nvSpPr>
            <p:spPr bwMode="auto">
              <a:xfrm>
                <a:off x="4611958" y="4291553"/>
                <a:ext cx="2444900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𝛿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=∞,</m:t>
                      </m:r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文字方塊 6">
                <a:extLst>
                  <a:ext uri="{FF2B5EF4-FFF2-40B4-BE49-F238E27FC236}">
                    <a16:creationId xmlns:a16="http://schemas.microsoft.com/office/drawing/2014/main" id="{876D3352-DF6F-1522-B09E-23909DC2D8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11958" y="4291553"/>
                <a:ext cx="2444900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3400986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1C4E39E-3703-E6FD-0926-7FBAB92DCD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83" t="21511" r="51004" b="59022"/>
          <a:stretch/>
        </p:blipFill>
        <p:spPr>
          <a:xfrm>
            <a:off x="987718" y="950108"/>
            <a:ext cx="3645401" cy="10801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780DD33-C6D7-76BB-7543-FCDF75113F83}"/>
                  </a:ext>
                </a:extLst>
              </p:cNvPr>
              <p:cNvSpPr txBox="1"/>
              <p:nvPr/>
            </p:nvSpPr>
            <p:spPr bwMode="auto">
              <a:xfrm>
                <a:off x="959158" y="2191402"/>
                <a:ext cx="180020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PMingLiU" panose="02020500000000000000" pitchFamily="18" charset="-120"/>
                    <a:ea typeface="PMingLiU" panose="02020500000000000000" pitchFamily="18" charset="-120"/>
                    <a:cs typeface="Times New Roman" panose="02020603050405020304" pitchFamily="18" charset="0"/>
                  </a:rPr>
                  <a:t>當</a:t>
                </a:r>
                <a14:m>
                  <m:oMath xmlns:m="http://schemas.openxmlformats.org/officeDocument/2006/math"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𝜀</m:t>
                    </m:r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0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780DD33-C6D7-76BB-7543-FCDF75113F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59158" y="2191402"/>
                <a:ext cx="1800200" cy="369332"/>
              </a:xfrm>
              <a:prstGeom prst="rect">
                <a:avLst/>
              </a:prstGeom>
              <a:blipFill>
                <a:blip r:embed="rId3"/>
                <a:stretch>
                  <a:fillRect l="-2797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6">
                <a:extLst>
                  <a:ext uri="{FF2B5EF4-FFF2-40B4-BE49-F238E27FC236}">
                    <a16:creationId xmlns:a16="http://schemas.microsoft.com/office/drawing/2014/main" id="{BAD74DDD-F6D3-52A4-3C7A-2A553D0EB327}"/>
                  </a:ext>
                </a:extLst>
              </p:cNvPr>
              <p:cNvSpPr txBox="1"/>
              <p:nvPr/>
            </p:nvSpPr>
            <p:spPr bwMode="auto">
              <a:xfrm>
                <a:off x="1997949" y="2185734"/>
                <a:ext cx="1800200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𝛿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altLang="zh-CN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0, 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≠0</m:t>
                      </m:r>
                    </m:oMath>
                  </m:oMathPara>
                </a14:m>
                <a:endParaRPr lang="zh-CN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文字方塊 6">
                <a:extLst>
                  <a:ext uri="{FF2B5EF4-FFF2-40B4-BE49-F238E27FC236}">
                    <a16:creationId xmlns:a16="http://schemas.microsoft.com/office/drawing/2014/main" id="{BAD74DDD-F6D3-52A4-3C7A-2A553D0EB3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97949" y="2185734"/>
                <a:ext cx="1800200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6">
                <a:extLst>
                  <a:ext uri="{FF2B5EF4-FFF2-40B4-BE49-F238E27FC236}">
                    <a16:creationId xmlns:a16="http://schemas.microsoft.com/office/drawing/2014/main" id="{433473CB-FC4F-94B7-6A66-940A5FCEB4C5}"/>
                  </a:ext>
                </a:extLst>
              </p:cNvPr>
              <p:cNvSpPr txBox="1"/>
              <p:nvPr/>
            </p:nvSpPr>
            <p:spPr bwMode="auto">
              <a:xfrm>
                <a:off x="1997949" y="2637636"/>
                <a:ext cx="1875520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𝛿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=∞</m:t>
                      </m:r>
                      <m:r>
                        <a:rPr lang="en-US" altLang="zh-CN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, 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=0</m:t>
                      </m:r>
                    </m:oMath>
                  </m:oMathPara>
                </a14:m>
                <a:endParaRPr lang="zh-CN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文字方塊 6">
                <a:extLst>
                  <a:ext uri="{FF2B5EF4-FFF2-40B4-BE49-F238E27FC236}">
                    <a16:creationId xmlns:a16="http://schemas.microsoft.com/office/drawing/2014/main" id="{433473CB-FC4F-94B7-6A66-940A5FCEB4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97949" y="2637636"/>
                <a:ext cx="1875520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6E9960A3-22D8-7ED1-5D87-83B8C64CE1CF}"/>
                  </a:ext>
                </a:extLst>
              </p:cNvPr>
              <p:cNvSpPr txBox="1"/>
              <p:nvPr/>
            </p:nvSpPr>
            <p:spPr bwMode="auto">
              <a:xfrm>
                <a:off x="987709" y="3165087"/>
                <a:ext cx="1872208" cy="901914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𝑑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𝛿</m:t>
                          </m:r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=1</m:t>
                      </m:r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6E9960A3-22D8-7ED1-5D87-83B8C64CE1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87709" y="3165087"/>
                <a:ext cx="1872208" cy="901914"/>
              </a:xfrm>
              <a:prstGeom prst="rect">
                <a:avLst/>
              </a:prstGeom>
              <a:blipFill>
                <a:blip r:embed="rId6"/>
                <a:stretch>
                  <a:fillRect l="-41611" t="-111111" b="-1708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868B10E-AA68-C85F-84D3-78C434C0AF44}"/>
                  </a:ext>
                </a:extLst>
              </p:cNvPr>
              <p:cNvSpPr txBox="1"/>
              <p:nvPr/>
            </p:nvSpPr>
            <p:spPr bwMode="auto">
              <a:xfrm>
                <a:off x="2919783" y="3421261"/>
                <a:ext cx="377710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PMingLiU" panose="02020500000000000000" pitchFamily="18" charset="-120"/>
                    <a:ea typeface="PMingLiU" panose="02020500000000000000" pitchFamily="18" charset="-120"/>
                    <a:cs typeface="Times New Roman" panose="02020603050405020304" pitchFamily="18" charset="0"/>
                  </a:rPr>
                  <a:t>與</a:t>
                </a:r>
                <a14:m>
                  <m:oMath xmlns:m="http://schemas.openxmlformats.org/officeDocument/2006/math">
                    <m:r>
                      <a:rPr lang="en-TW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𝜀</m:t>
                    </m:r>
                  </m:oMath>
                </a14:m>
                <a:r>
                  <a:rPr lang="en-TW" dirty="0">
                    <a:latin typeface="PMingLiU" panose="02020500000000000000" pitchFamily="18" charset="-120"/>
                    <a:ea typeface="PMingLiU" panose="02020500000000000000" pitchFamily="18" charset="-120"/>
                    <a:cs typeface="Times New Roman" panose="02020603050405020304" pitchFamily="18" charset="0"/>
                  </a:rPr>
                  <a:t>無關，當</a:t>
                </a:r>
                <a14:m>
                  <m:oMath xmlns:m="http://schemas.openxmlformats.org/officeDocument/2006/math"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𝜀</m:t>
                    </m:r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0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，依舊成立！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868B10E-AA68-C85F-84D3-78C434C0AF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19783" y="3421261"/>
                <a:ext cx="3777106" cy="369332"/>
              </a:xfrm>
              <a:prstGeom prst="rect">
                <a:avLst/>
              </a:prstGeom>
              <a:blipFill>
                <a:blip r:embed="rId7"/>
                <a:stretch>
                  <a:fillRect l="-1003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6">
                <a:extLst>
                  <a:ext uri="{FF2B5EF4-FFF2-40B4-BE49-F238E27FC236}">
                    <a16:creationId xmlns:a16="http://schemas.microsoft.com/office/drawing/2014/main" id="{469DC034-9914-252B-6153-F21E9718D511}"/>
                  </a:ext>
                </a:extLst>
              </p:cNvPr>
              <p:cNvSpPr txBox="1"/>
              <p:nvPr/>
            </p:nvSpPr>
            <p:spPr bwMode="auto">
              <a:xfrm>
                <a:off x="987718" y="4612471"/>
                <a:ext cx="6093884" cy="118647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𝑑𝑥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𝛿</m:t>
                          </m:r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𝑎</m:t>
                              </m:r>
                            </m:e>
                          </m:d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/>
                            </m:rP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𝑎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m:rPr>
                              <m:brk m:alnAt="24"/>
                            </m:rP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𝜖</m:t>
                              </m:r>
                            </m:num>
                            <m:den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den>
                          </m:f>
                        </m:sub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𝑎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𝜖</m:t>
                              </m:r>
                            </m:num>
                            <m:den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𝑑𝑥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f>
                            <m:f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𝜖</m:t>
                              </m:r>
                            </m:den>
                          </m:f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𝜖</m:t>
                          </m:r>
                        </m:den>
                      </m:f>
                      <m:r>
                        <a:rPr lang="en-US" altLang="zh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r>
                        <a:rPr lang="en-US" altLang="zh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𝜖</m:t>
                      </m:r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→</m:t>
                      </m:r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文字方塊 6">
                <a:extLst>
                  <a:ext uri="{FF2B5EF4-FFF2-40B4-BE49-F238E27FC236}">
                    <a16:creationId xmlns:a16="http://schemas.microsoft.com/office/drawing/2014/main" id="{469DC034-9914-252B-6153-F21E9718D5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87718" y="4612471"/>
                <a:ext cx="6093884" cy="1186479"/>
              </a:xfrm>
              <a:prstGeom prst="rect">
                <a:avLst/>
              </a:prstGeom>
              <a:blipFill>
                <a:blip r:embed="rId8"/>
                <a:stretch>
                  <a:fillRect l="-12266" t="-73404" b="-11808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D16F7B6-73EA-EC36-30A0-5AAAB603EECE}"/>
                  </a:ext>
                </a:extLst>
              </p:cNvPr>
              <p:cNvSpPr txBox="1"/>
              <p:nvPr/>
            </p:nvSpPr>
            <p:spPr bwMode="auto">
              <a:xfrm>
                <a:off x="968286" y="4204886"/>
                <a:ext cx="691608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PMingLiU" panose="02020500000000000000" pitchFamily="18" charset="-120"/>
                    <a:ea typeface="PMingLiU" panose="02020500000000000000" pitchFamily="18" charset="-120"/>
                    <a:cs typeface="Times New Roman" panose="02020603050405020304" pitchFamily="18" charset="0"/>
                  </a:rPr>
                  <a:t>將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𝛿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−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𝑎</m:t>
                        </m:r>
                      </m:e>
                    </m:d>
                  </m:oMath>
                </a14:m>
                <a:r>
                  <a:rPr lang="en-GB" dirty="0" err="1">
                    <a:latin typeface="PMingLiU" panose="02020500000000000000" pitchFamily="18" charset="-120"/>
                    <a:ea typeface="PMingLiU" panose="02020500000000000000" pitchFamily="18" charset="-120"/>
                    <a:cs typeface="Times New Roman" panose="02020603050405020304" pitchFamily="18" charset="0"/>
                  </a:rPr>
                  <a:t>與任一函數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𝑓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GB" dirty="0" err="1">
                    <a:latin typeface="PMingLiU" panose="02020500000000000000" pitchFamily="18" charset="-120"/>
                    <a:ea typeface="PMingLiU" panose="02020500000000000000" pitchFamily="18" charset="-120"/>
                    <a:cs typeface="Times New Roman" panose="02020603050405020304" pitchFamily="18" charset="0"/>
                  </a:rPr>
                  <a:t>相乘積分，會得到該函數的值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𝑓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𝑎</m:t>
                        </m:r>
                      </m:e>
                    </m:d>
                  </m:oMath>
                </a14:m>
                <a:r>
                  <a:rPr lang="en-TW">
                    <a:latin typeface="PMingLiU" panose="02020500000000000000" pitchFamily="18" charset="-120"/>
                    <a:ea typeface="PMingLiU" panose="02020500000000000000" pitchFamily="18" charset="-120"/>
                    <a:cs typeface="Times New Roman" panose="02020603050405020304" pitchFamily="18" charset="0"/>
                  </a:rPr>
                  <a:t>：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D16F7B6-73EA-EC36-30A0-5AAAB603EE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68286" y="4204886"/>
                <a:ext cx="6916082" cy="369332"/>
              </a:xfrm>
              <a:prstGeom prst="rect">
                <a:avLst/>
              </a:prstGeom>
              <a:blipFill>
                <a:blip r:embed="rId9"/>
                <a:stretch>
                  <a:fillRect l="-734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B7D612D-08D7-7D0F-9697-85E52DB8A51C}"/>
                  </a:ext>
                </a:extLst>
              </p:cNvPr>
              <p:cNvSpPr txBox="1"/>
              <p:nvPr/>
            </p:nvSpPr>
            <p:spPr bwMode="auto">
              <a:xfrm>
                <a:off x="968286" y="479517"/>
                <a:ext cx="400347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𝛿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e>
                    </m:d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定義為以下函數取極限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𝜀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→0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B7D612D-08D7-7D0F-9697-85E52DB8A5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68286" y="479517"/>
                <a:ext cx="4003475" cy="369332"/>
              </a:xfrm>
              <a:prstGeom prst="rect">
                <a:avLst/>
              </a:prstGeom>
              <a:blipFill>
                <a:blip r:embed="rId10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4" name="Picture 2">
            <a:extLst>
              <a:ext uri="{FF2B5EF4-FFF2-40B4-BE49-F238E27FC236}">
                <a16:creationId xmlns:a16="http://schemas.microsoft.com/office/drawing/2014/main" id="{5A2C5E41-1628-E257-FC7C-ED6CA062E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940" y="429481"/>
            <a:ext cx="3429653" cy="2928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6">
                <a:extLst>
                  <a:ext uri="{FF2B5EF4-FFF2-40B4-BE49-F238E27FC236}">
                    <a16:creationId xmlns:a16="http://schemas.microsoft.com/office/drawing/2014/main" id="{E01120DD-0AC0-52B2-820A-E49AC56CEC0A}"/>
                  </a:ext>
                </a:extLst>
              </p:cNvPr>
              <p:cNvSpPr txBox="1"/>
              <p:nvPr/>
            </p:nvSpPr>
            <p:spPr bwMode="auto">
              <a:xfrm>
                <a:off x="959158" y="5840591"/>
                <a:ext cx="3312368" cy="901914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𝑑𝑥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𝛿</m:t>
                          </m:r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𝑎</m:t>
                              </m:r>
                            </m:e>
                          </m:d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文字方塊 6">
                <a:extLst>
                  <a:ext uri="{FF2B5EF4-FFF2-40B4-BE49-F238E27FC236}">
                    <a16:creationId xmlns:a16="http://schemas.microsoft.com/office/drawing/2014/main" id="{E01120DD-0AC0-52B2-820A-E49AC56CEC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59158" y="5840591"/>
                <a:ext cx="3312368" cy="901914"/>
              </a:xfrm>
              <a:prstGeom prst="rect">
                <a:avLst/>
              </a:prstGeom>
              <a:blipFill>
                <a:blip r:embed="rId12"/>
                <a:stretch>
                  <a:fillRect l="-19847" t="-109722" b="-1708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60536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6">
                <a:extLst>
                  <a:ext uri="{FF2B5EF4-FFF2-40B4-BE49-F238E27FC236}">
                    <a16:creationId xmlns:a16="http://schemas.microsoft.com/office/drawing/2014/main" id="{38EE2854-55BD-D9A7-961D-6F166F7AF201}"/>
                  </a:ext>
                </a:extLst>
              </p:cNvPr>
              <p:cNvSpPr txBox="1"/>
              <p:nvPr/>
            </p:nvSpPr>
            <p:spPr bwMode="auto">
              <a:xfrm>
                <a:off x="1187624" y="1399231"/>
                <a:ext cx="2188291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𝛿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</m:e>
                      </m:d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=0,</m:t>
                      </m:r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≠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𝑎</m:t>
                      </m:r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文字方塊 6">
                <a:extLst>
                  <a:ext uri="{FF2B5EF4-FFF2-40B4-BE49-F238E27FC236}">
                    <a16:creationId xmlns:a16="http://schemas.microsoft.com/office/drawing/2014/main" id="{38EE2854-55BD-D9A7-961D-6F166F7AF2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7624" y="1399231"/>
                <a:ext cx="2188291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6CC08341-2AF9-2EB0-8C9B-673796506EDD}"/>
                  </a:ext>
                </a:extLst>
              </p:cNvPr>
              <p:cNvSpPr txBox="1"/>
              <p:nvPr/>
            </p:nvSpPr>
            <p:spPr bwMode="auto">
              <a:xfrm>
                <a:off x="1187624" y="1906537"/>
                <a:ext cx="1872208" cy="901914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𝑑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𝛿</m:t>
                          </m:r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=1</m:t>
                      </m:r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6CC08341-2AF9-2EB0-8C9B-673796506E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7624" y="1906537"/>
                <a:ext cx="1872208" cy="901914"/>
              </a:xfrm>
              <a:prstGeom prst="rect">
                <a:avLst/>
              </a:prstGeom>
              <a:blipFill>
                <a:blip r:embed="rId3"/>
                <a:stretch>
                  <a:fillRect l="-41892" t="-111111" b="-16944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6">
                <a:extLst>
                  <a:ext uri="{FF2B5EF4-FFF2-40B4-BE49-F238E27FC236}">
                    <a16:creationId xmlns:a16="http://schemas.microsoft.com/office/drawing/2014/main" id="{31B9AB89-2275-75DC-F782-880B971856CF}"/>
                  </a:ext>
                </a:extLst>
              </p:cNvPr>
              <p:cNvSpPr txBox="1"/>
              <p:nvPr/>
            </p:nvSpPr>
            <p:spPr bwMode="auto">
              <a:xfrm>
                <a:off x="1187624" y="2906250"/>
                <a:ext cx="3168352" cy="901914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𝑑𝑥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𝛿</m:t>
                          </m:r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𝑎</m:t>
                              </m:r>
                            </m:e>
                          </m:d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文字方塊 6">
                <a:extLst>
                  <a:ext uri="{FF2B5EF4-FFF2-40B4-BE49-F238E27FC236}">
                    <a16:creationId xmlns:a16="http://schemas.microsoft.com/office/drawing/2014/main" id="{31B9AB89-2275-75DC-F782-880B971856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7624" y="2906250"/>
                <a:ext cx="3168352" cy="901914"/>
              </a:xfrm>
              <a:prstGeom prst="rect">
                <a:avLst/>
              </a:prstGeom>
              <a:blipFill>
                <a:blip r:embed="rId4"/>
                <a:stretch>
                  <a:fillRect l="-23108" t="-109722" b="-1708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6">
                <a:extLst>
                  <a:ext uri="{FF2B5EF4-FFF2-40B4-BE49-F238E27FC236}">
                    <a16:creationId xmlns:a16="http://schemas.microsoft.com/office/drawing/2014/main" id="{81C6476C-CBE8-3BB8-E26A-A64FB9D7E67F}"/>
                  </a:ext>
                </a:extLst>
              </p:cNvPr>
              <p:cNvSpPr txBox="1"/>
              <p:nvPr/>
            </p:nvSpPr>
            <p:spPr bwMode="auto">
              <a:xfrm>
                <a:off x="1187624" y="3946138"/>
                <a:ext cx="2952329" cy="90191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𝑑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𝛿</m:t>
                                  </m:r>
                                  <m:d>
                                    <m:d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𝛿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0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=∞</m:t>
                      </m:r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文字方塊 6">
                <a:extLst>
                  <a:ext uri="{FF2B5EF4-FFF2-40B4-BE49-F238E27FC236}">
                    <a16:creationId xmlns:a16="http://schemas.microsoft.com/office/drawing/2014/main" id="{81C6476C-CBE8-3BB8-E26A-A64FB9D7E6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7624" y="3946138"/>
                <a:ext cx="2952329" cy="901914"/>
              </a:xfrm>
              <a:prstGeom prst="rect">
                <a:avLst/>
              </a:prstGeom>
              <a:blipFill>
                <a:blip r:embed="rId5"/>
                <a:stretch>
                  <a:fillRect l="-26609" t="-111111" b="-1708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0093CC9-5BF2-C362-B08D-B79CF95BDF2E}"/>
                  </a:ext>
                </a:extLst>
              </p:cNvPr>
              <p:cNvSpPr txBox="1"/>
              <p:nvPr/>
            </p:nvSpPr>
            <p:spPr bwMode="auto">
              <a:xfrm>
                <a:off x="1187624" y="4941168"/>
                <a:ext cx="748883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𝛿</m:t>
                    </m:r>
                    <m:d>
                      <m:dPr>
                        <m:ctrlPr>
                          <a:rPr lang="en-US" altLang="zh-CN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不是一個正常的、平方可積的函數，這一類函數被稱為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distribution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.</a:t>
                </a:r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0093CC9-5BF2-C362-B08D-B79CF95BDF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7624" y="4941168"/>
                <a:ext cx="7488832" cy="369332"/>
              </a:xfrm>
              <a:prstGeom prst="rect">
                <a:avLst/>
              </a:prstGeom>
              <a:blipFill>
                <a:blip r:embed="rId6"/>
                <a:stretch>
                  <a:fillRect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5745865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30F64BF-D2FE-B5D2-697F-135A2A3AA8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720" y="188640"/>
            <a:ext cx="4163743" cy="55348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8A10D10-C368-9A94-B1DC-3451EF808D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720" y="5723474"/>
            <a:ext cx="4425716" cy="1227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73334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6">
                <a:extLst>
                  <a:ext uri="{FF2B5EF4-FFF2-40B4-BE49-F238E27FC236}">
                    <a16:creationId xmlns:a16="http://schemas.microsoft.com/office/drawing/2014/main" id="{AA31CEC2-0A01-722B-FF10-C0CBA632EAC0}"/>
                  </a:ext>
                </a:extLst>
              </p:cNvPr>
              <p:cNvSpPr txBox="1"/>
              <p:nvPr/>
            </p:nvSpPr>
            <p:spPr bwMode="auto">
              <a:xfrm>
                <a:off x="1110409" y="721153"/>
                <a:ext cx="4680520" cy="904287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𝛿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≡</m:t>
                      </m:r>
                      <m:func>
                        <m:func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CN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𝑛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→∞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zh-CN" alt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𝜋</m:t>
                              </m:r>
                            </m:den>
                          </m:f>
                          <m:nary>
                            <m:naryPr>
                              <m:limLoc m:val="undOvr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4"/>
                                </m:rP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𝑛</m:t>
                              </m:r>
                            </m:sub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𝑛</m:t>
                              </m:r>
                            </m:sup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𝑑𝑘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∙</m:t>
                              </m:r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𝑖𝑘𝑥</m:t>
                                  </m:r>
                                </m:sup>
                              </m:sSup>
                            </m:e>
                          </m:nary>
                        </m:e>
                      </m:func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  <m:r>
                            <a:rPr lang="zh-CN" alt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𝜋</m:t>
                          </m:r>
                        </m:den>
                      </m:f>
                      <m:nary>
                        <m:naryPr>
                          <m:limLoc m:val="undOvr"/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𝑑𝑘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𝑖𝑘𝑥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zh-CN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文字方塊 6">
                <a:extLst>
                  <a:ext uri="{FF2B5EF4-FFF2-40B4-BE49-F238E27FC236}">
                    <a16:creationId xmlns:a16="http://schemas.microsoft.com/office/drawing/2014/main" id="{AA31CEC2-0A01-722B-FF10-C0CBA632EA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10409" y="721153"/>
                <a:ext cx="4680520" cy="904287"/>
              </a:xfrm>
              <a:prstGeom prst="rect">
                <a:avLst/>
              </a:prstGeom>
              <a:blipFill>
                <a:blip r:embed="rId2"/>
                <a:stretch>
                  <a:fillRect t="-109589" b="-16712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3CFB89B5-DC81-9D99-BCF7-55DD90F84386}"/>
                  </a:ext>
                </a:extLst>
              </p:cNvPr>
              <p:cNvSpPr txBox="1"/>
              <p:nvPr/>
            </p:nvSpPr>
            <p:spPr bwMode="auto">
              <a:xfrm>
                <a:off x="1110409" y="2011584"/>
                <a:ext cx="4320480" cy="904287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i="1" smtClean="0">
                              <a:highlight>
                                <a:srgbClr val="FFFF99"/>
                              </a:highlight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highlight>
                                <a:srgbClr val="FFFF99"/>
                              </a:highlight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i="1">
                              <a:highlight>
                                <a:srgbClr val="FFFF99"/>
                              </a:highlight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  <m:r>
                            <a:rPr lang="zh-CN" altLang="en-US" i="1">
                              <a:highlight>
                                <a:srgbClr val="FFFF99"/>
                              </a:highlight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𝜋</m:t>
                          </m:r>
                        </m:den>
                      </m:f>
                      <m:nary>
                        <m:naryPr>
                          <m:limLoc m:val="undOvr"/>
                          <m:ctrlPr>
                            <a:rPr lang="en-US" altLang="zh-CN" i="1">
                              <a:highlight>
                                <a:srgbClr val="FFFF99"/>
                              </a:highlight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i="1">
                              <a:highlight>
                                <a:srgbClr val="FFFF99"/>
                              </a:highlight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i="1">
                              <a:highlight>
                                <a:srgbClr val="FFFF99"/>
                              </a:highlight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</m:sub>
                        <m:sup>
                          <m:r>
                            <a:rPr lang="en-US" altLang="zh-CN" i="1">
                              <a:highlight>
                                <a:srgbClr val="FFFF99"/>
                              </a:highlight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</m:sup>
                        <m:e>
                          <m:r>
                            <a:rPr lang="en-US" altLang="zh-CN" i="1">
                              <a:highlight>
                                <a:srgbClr val="FFFF99"/>
                              </a:highlight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𝑑𝑘</m:t>
                          </m:r>
                          <m:r>
                            <a:rPr lang="en-US" altLang="zh-CN" i="1">
                              <a:highlight>
                                <a:srgbClr val="FFFF99"/>
                              </a:highlight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CN" i="1">
                                  <a:highlight>
                                    <a:srgbClr val="FFFF99"/>
                                  </a:highligh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highlight>
                                    <a:srgbClr val="FFFF99"/>
                                  </a:highligh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highlight>
                                    <a:srgbClr val="FFFF99"/>
                                  </a:highligh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𝑖𝑘𝑥</m:t>
                              </m:r>
                            </m:sup>
                          </m:sSup>
                        </m:e>
                      </m:nary>
                      <m:r>
                        <a:rPr lang="en-US" altLang="zh-CN" b="0" i="1" smtClean="0">
                          <a:highlight>
                            <a:srgbClr val="FFFF99"/>
                          </a:highlight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highlight>
                                <a:srgbClr val="FFFF99"/>
                              </a:highlight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highlight>
                                <a:srgbClr val="FFFF99"/>
                              </a:highlight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i="1">
                              <a:highlight>
                                <a:srgbClr val="FFFF99"/>
                              </a:highlight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  <m:r>
                            <a:rPr lang="zh-CN" altLang="en-US" i="1">
                              <a:highlight>
                                <a:srgbClr val="FFFF99"/>
                              </a:highlight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𝜋</m:t>
                          </m:r>
                        </m:den>
                      </m:f>
                      <m:f>
                        <m:fPr>
                          <m:ctrlPr>
                            <a:rPr lang="en-US" altLang="zh-CN" i="1" smtClean="0">
                              <a:highlight>
                                <a:srgbClr val="FFFF99"/>
                              </a:highlight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highlight>
                                <a:srgbClr val="FFFF99"/>
                              </a:highlight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b="0" i="1" smtClean="0">
                              <a:highlight>
                                <a:srgbClr val="FFFF99"/>
                              </a:highlight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𝑖𝑘</m:t>
                          </m:r>
                        </m:den>
                      </m:f>
                      <m:sSubSup>
                        <m:sSubSupPr>
                          <m:ctrlPr>
                            <a:rPr lang="en-US" altLang="zh-CN" i="1" smtClean="0">
                              <a:highlight>
                                <a:srgbClr val="FFFF99"/>
                              </a:highlight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CN" i="1" smtClean="0">
                                  <a:highlight>
                                    <a:srgbClr val="FFFF99"/>
                                  </a:highligh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highlight>
                                        <a:srgbClr val="FFFF99"/>
                                      </a:highligh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highlight>
                                        <a:srgbClr val="FFFF99"/>
                                      </a:highligh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highlight>
                                        <a:srgbClr val="FFFF99"/>
                                      </a:highligh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𝑖𝑘𝑥</m:t>
                                  </m:r>
                                </m:sup>
                              </m:sSup>
                            </m:e>
                          </m:d>
                        </m:e>
                        <m:sub>
                          <m:r>
                            <a:rPr lang="en-US" altLang="zh-CN" b="0" i="1" smtClean="0">
                              <a:highlight>
                                <a:srgbClr val="FFFF99"/>
                              </a:highlight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b="0" i="1" smtClean="0">
                              <a:highlight>
                                <a:srgbClr val="FFFF99"/>
                              </a:highlight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</m:sub>
                        <m:sup>
                          <m:r>
                            <a:rPr lang="en-US" altLang="zh-CN" b="0" i="1" smtClean="0">
                              <a:highlight>
                                <a:srgbClr val="FFFF99"/>
                              </a:highlight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</m:sup>
                      </m:sSubSup>
                      <m:r>
                        <a:rPr lang="en-US" altLang="zh-CN" b="0" i="1" smtClean="0">
                          <a:highlight>
                            <a:srgbClr val="FFFF99"/>
                          </a:highlight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b="0" i="1" smtClean="0">
                              <a:highlight>
                                <a:srgbClr val="FFFF99"/>
                              </a:highlight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altLang="zh-CN" b="0" i="1" smtClean="0">
                                  <a:highlight>
                                    <a:srgbClr val="FFFF99"/>
                                  </a:highligh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CN" b="0" i="0" smtClean="0">
                                  <a:highlight>
                                    <a:srgbClr val="FFFF99"/>
                                  </a:highligh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altLang="zh-CN" b="0" i="1" smtClean="0">
                                  <a:highlight>
                                    <a:srgbClr val="FFFF99"/>
                                  </a:highligh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𝑛𝑥</m:t>
                              </m:r>
                            </m:e>
                          </m:func>
                        </m:num>
                        <m:den>
                          <m:r>
                            <a:rPr lang="en-US" altLang="zh-CN" b="0" i="1" smtClean="0">
                              <a:highlight>
                                <a:srgbClr val="FFFF99"/>
                              </a:highlight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𝜋</m:t>
                          </m:r>
                          <m:r>
                            <a:rPr lang="en-US" altLang="zh-CN" b="0" i="1" smtClean="0">
                              <a:highlight>
                                <a:srgbClr val="FFFF99"/>
                              </a:highlight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zh-CN" altLang="en-US" i="1" dirty="0">
                  <a:highlight>
                    <a:srgbClr val="FFFF99"/>
                  </a:highlight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3CFB89B5-DC81-9D99-BCF7-55DD90F843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10409" y="2011584"/>
                <a:ext cx="4320480" cy="904287"/>
              </a:xfrm>
              <a:prstGeom prst="rect">
                <a:avLst/>
              </a:prstGeom>
              <a:blipFill>
                <a:blip r:embed="rId3"/>
                <a:stretch>
                  <a:fillRect l="-9091" t="-111111" b="-1708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6">
                <a:extLst>
                  <a:ext uri="{FF2B5EF4-FFF2-40B4-BE49-F238E27FC236}">
                    <a16:creationId xmlns:a16="http://schemas.microsoft.com/office/drawing/2014/main" id="{D827F1B7-E554-077C-6A1D-B37E5F0E9F05}"/>
                  </a:ext>
                </a:extLst>
              </p:cNvPr>
              <p:cNvSpPr txBox="1"/>
              <p:nvPr/>
            </p:nvSpPr>
            <p:spPr bwMode="auto">
              <a:xfrm>
                <a:off x="6140698" y="4560845"/>
                <a:ext cx="2149826" cy="90191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altLang="zh-CN" i="1">
                              <a:highlight>
                                <a:srgbClr val="FFFF99"/>
                              </a:highlight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i="1">
                              <a:highlight>
                                <a:srgbClr val="FFFF99"/>
                              </a:highlight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i="1" smtClean="0">
                              <a:highlight>
                                <a:srgbClr val="FFFF99"/>
                              </a:highlight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i="1" smtClean="0">
                              <a:highlight>
                                <a:srgbClr val="FFFF99"/>
                              </a:highlight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CN" i="1">
                              <a:highlight>
                                <a:srgbClr val="FFFF99"/>
                              </a:highlight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𝑑</m:t>
                          </m:r>
                          <m:r>
                            <a:rPr lang="en-US" altLang="zh-CN" b="0" i="1" smtClean="0">
                              <a:highlight>
                                <a:srgbClr val="FFFF99"/>
                              </a:highlight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CN" i="1">
                              <a:highlight>
                                <a:srgbClr val="FFFF99"/>
                              </a:highlight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f>
                            <m:fPr>
                              <m:ctrlPr>
                                <a:rPr lang="en-US" altLang="zh-CN" i="1">
                                  <a:highlight>
                                    <a:srgbClr val="FFFF99"/>
                                  </a:highligh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func>
                                <m:funcPr>
                                  <m:ctrlPr>
                                    <a:rPr lang="en-US" altLang="zh-CN" i="1">
                                      <a:highlight>
                                        <a:srgbClr val="FFFF99"/>
                                      </a:highligh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zh-CN">
                                      <a:highlight>
                                        <a:srgbClr val="FFFF99"/>
                                      </a:highligh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en-US" altLang="zh-CN" i="1">
                                      <a:highlight>
                                        <a:srgbClr val="FFFF99"/>
                                      </a:highligh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𝑛𝑥</m:t>
                                  </m:r>
                                </m:e>
                              </m:func>
                            </m:num>
                            <m:den>
                              <m:r>
                                <a:rPr lang="en-US" altLang="zh-CN" i="1">
                                  <a:highlight>
                                    <a:srgbClr val="FFFF99"/>
                                  </a:highligh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𝜋</m:t>
                              </m:r>
                              <m:r>
                                <a:rPr lang="en-US" altLang="zh-CN" i="1">
                                  <a:highlight>
                                    <a:srgbClr val="FFFF99"/>
                                  </a:highligh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nary>
                      <m:r>
                        <a:rPr lang="en-US" altLang="zh-CN" b="0" i="1" smtClean="0">
                          <a:highlight>
                            <a:srgbClr val="FFFF99"/>
                          </a:highlight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altLang="zh-CN" i="1" smtClean="0">
                          <a:highlight>
                            <a:srgbClr val="FFFF99"/>
                          </a:highlight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1</m:t>
                      </m:r>
                    </m:oMath>
                  </m:oMathPara>
                </a14:m>
                <a:endParaRPr lang="zh-CN" altLang="en-US" i="1" dirty="0">
                  <a:highlight>
                    <a:srgbClr val="FFFF99"/>
                  </a:highlight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文字方塊 6">
                <a:extLst>
                  <a:ext uri="{FF2B5EF4-FFF2-40B4-BE49-F238E27FC236}">
                    <a16:creationId xmlns:a16="http://schemas.microsoft.com/office/drawing/2014/main" id="{D827F1B7-E554-077C-6A1D-B37E5F0E9F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40698" y="4560845"/>
                <a:ext cx="2149826" cy="901914"/>
              </a:xfrm>
              <a:prstGeom prst="rect">
                <a:avLst/>
              </a:prstGeom>
              <a:blipFill>
                <a:blip r:embed="rId4"/>
                <a:stretch>
                  <a:fillRect l="-33529" t="-111111" b="-16944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5DE2D2F3-7CEF-04CA-8A09-0DBEC40B68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2897" y="2019576"/>
            <a:ext cx="3425428" cy="21528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9A17F6-5C5B-7755-DB08-58744D8EB1F6}"/>
              </a:ext>
            </a:extLst>
          </p:cNvPr>
          <p:cNvSpPr txBox="1"/>
          <p:nvPr/>
        </p:nvSpPr>
        <p:spPr bwMode="auto">
          <a:xfrm>
            <a:off x="1038401" y="1662222"/>
            <a:ext cx="457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有限積分可以直接具體算出來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8917488-B38C-14A8-510D-6C74F1FF5FA9}"/>
                  </a:ext>
                </a:extLst>
              </p:cNvPr>
              <p:cNvSpPr txBox="1"/>
              <p:nvPr/>
            </p:nvSpPr>
            <p:spPr bwMode="auto">
              <a:xfrm>
                <a:off x="1110409" y="4178950"/>
                <a:ext cx="745179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  <m:r>
                      <a:rPr lang="en-US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→∞</m:t>
                    </m:r>
                  </m:oMath>
                </a14:m>
                <a:r>
                  <a:rPr lang="en-US" dirty="0" err="1"/>
                  <a:t>時中央的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Peak</a:t>
                </a:r>
                <a:r>
                  <a:rPr lang="en-US" dirty="0" err="1"/>
                  <a:t>會變窄又變高，類似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𝛿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/>
                  <a:t>只有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/>
                  <a:t>最重要。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8917488-B38C-14A8-510D-6C74F1FF5F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10409" y="4178950"/>
                <a:ext cx="7451796" cy="369332"/>
              </a:xfrm>
              <a:prstGeom prst="rect">
                <a:avLst/>
              </a:prstGeom>
              <a:blipFill>
                <a:blip r:embed="rId6"/>
                <a:stretch>
                  <a:fillRect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ight Arrow 12">
            <a:extLst>
              <a:ext uri="{FF2B5EF4-FFF2-40B4-BE49-F238E27FC236}">
                <a16:creationId xmlns:a16="http://schemas.microsoft.com/office/drawing/2014/main" id="{81D9D07F-6384-E2D9-A215-582E60B1C708}"/>
              </a:ext>
            </a:extLst>
          </p:cNvPr>
          <p:cNvSpPr/>
          <p:nvPr/>
        </p:nvSpPr>
        <p:spPr>
          <a:xfrm>
            <a:off x="6655024" y="3618304"/>
            <a:ext cx="265461" cy="180660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214EA56F-6D7B-B36A-5E09-FEDBBDC776B9}"/>
              </a:ext>
            </a:extLst>
          </p:cNvPr>
          <p:cNvSpPr/>
          <p:nvPr/>
        </p:nvSpPr>
        <p:spPr>
          <a:xfrm flipH="1">
            <a:off x="7167464" y="3618304"/>
            <a:ext cx="279648" cy="180660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178D701B-A29F-80CD-881C-EF8B0374F5DD}"/>
              </a:ext>
            </a:extLst>
          </p:cNvPr>
          <p:cNvSpPr/>
          <p:nvPr/>
        </p:nvSpPr>
        <p:spPr>
          <a:xfrm>
            <a:off x="6787754" y="2966182"/>
            <a:ext cx="265461" cy="180660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0819C319-E7B6-AA24-BE68-FBF937A9B782}"/>
              </a:ext>
            </a:extLst>
          </p:cNvPr>
          <p:cNvSpPr/>
          <p:nvPr/>
        </p:nvSpPr>
        <p:spPr>
          <a:xfrm rot="10800000">
            <a:off x="7053215" y="2966182"/>
            <a:ext cx="265461" cy="180660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24BC3D7A-301E-0E76-2326-2E20D6B249CD}"/>
              </a:ext>
            </a:extLst>
          </p:cNvPr>
          <p:cNvSpPr/>
          <p:nvPr/>
        </p:nvSpPr>
        <p:spPr>
          <a:xfrm rot="16200000">
            <a:off x="6814943" y="2108648"/>
            <a:ext cx="265461" cy="180660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4B48F31-CF3B-EBDE-0E38-D77856DCB326}"/>
                  </a:ext>
                </a:extLst>
              </p:cNvPr>
              <p:cNvSpPr txBox="1"/>
              <p:nvPr/>
            </p:nvSpPr>
            <p:spPr bwMode="auto">
              <a:xfrm>
                <a:off x="1110409" y="4763112"/>
                <a:ext cx="542730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而且可以證明函數底下總面積、如同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𝛿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、為1：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4B48F31-CF3B-EBDE-0E38-D77856DCB3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10409" y="4763112"/>
                <a:ext cx="5427308" cy="369332"/>
              </a:xfrm>
              <a:prstGeom prst="rect">
                <a:avLst/>
              </a:prstGeom>
              <a:blipFill>
                <a:blip r:embed="rId7"/>
                <a:stretch>
                  <a:fillRect l="-935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6">
                <a:extLst>
                  <a:ext uri="{FF2B5EF4-FFF2-40B4-BE49-F238E27FC236}">
                    <a16:creationId xmlns:a16="http://schemas.microsoft.com/office/drawing/2014/main" id="{49F0F275-CDAD-4048-7621-BFD410841ABF}"/>
                  </a:ext>
                </a:extLst>
              </p:cNvPr>
              <p:cNvSpPr txBox="1"/>
              <p:nvPr/>
            </p:nvSpPr>
            <p:spPr bwMode="auto">
              <a:xfrm>
                <a:off x="3450669" y="5811361"/>
                <a:ext cx="2438937" cy="901914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𝑘𝑥</m:t>
                              </m:r>
                            </m:sup>
                          </m:s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𝑑𝑘</m:t>
                          </m:r>
                        </m:e>
                      </m:nary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2</m:t>
                      </m:r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𝜋𝛿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文字方塊 6">
                <a:extLst>
                  <a:ext uri="{FF2B5EF4-FFF2-40B4-BE49-F238E27FC236}">
                    <a16:creationId xmlns:a16="http://schemas.microsoft.com/office/drawing/2014/main" id="{49F0F275-CDAD-4048-7621-BFD410841A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50669" y="5811361"/>
                <a:ext cx="2438937" cy="901914"/>
              </a:xfrm>
              <a:prstGeom prst="rect">
                <a:avLst/>
              </a:prstGeom>
              <a:blipFill>
                <a:blip r:embed="rId8"/>
                <a:stretch>
                  <a:fillRect l="-31606" t="-111111" b="-1708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8D10D8C-D85E-B361-4B29-0595AE186A67}"/>
                  </a:ext>
                </a:extLst>
              </p:cNvPr>
              <p:cNvSpPr txBox="1"/>
              <p:nvPr/>
            </p:nvSpPr>
            <p:spPr bwMode="auto">
              <a:xfrm>
                <a:off x="1110409" y="5405961"/>
                <a:ext cx="651056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這裏得到一非常有用的公式，稱為</a:t>
                </a:r>
                <a14:m>
                  <m:oMath xmlns:m="http://schemas.openxmlformats.org/officeDocument/2006/math">
                    <m:r>
                      <a:rPr lang="en-US" altLang="zh-CN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𝛿</m:t>
                    </m:r>
                    <m:d>
                      <m:dPr>
                        <m:ctrlPr>
                          <a:rPr lang="en-US" altLang="zh-CN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的積分表現。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8D10D8C-D85E-B361-4B29-0595AE186A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10409" y="5405961"/>
                <a:ext cx="6510565" cy="369332"/>
              </a:xfrm>
              <a:prstGeom prst="rect">
                <a:avLst/>
              </a:prstGeom>
              <a:blipFill>
                <a:blip r:embed="rId9"/>
                <a:stretch>
                  <a:fillRect l="-780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A40833C-BCA4-5183-6DD4-672AEA239F35}"/>
                  </a:ext>
                </a:extLst>
              </p:cNvPr>
              <p:cNvSpPr txBox="1"/>
              <p:nvPr/>
            </p:nvSpPr>
            <p:spPr bwMode="auto">
              <a:xfrm>
                <a:off x="1026659" y="-21644"/>
                <a:ext cx="655272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altLang="zh-CN" sz="18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Delta Function </a:t>
                </a:r>
                <a14:m>
                  <m:oMath xmlns:m="http://schemas.openxmlformats.org/officeDocument/2006/math">
                    <m:r>
                      <a:rPr lang="en-US" altLang="zh-CN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𝛿</m:t>
                    </m:r>
                    <m:d>
                      <m:dPr>
                        <m:ctrlPr>
                          <a:rPr lang="en-US" altLang="zh-CN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 err="1"/>
                  <a:t>顯然不是一個正常函數，而是極限的結果</a:t>
                </a:r>
                <a:r>
                  <a:rPr lang="en-US" dirty="0"/>
                  <a:t>。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A40833C-BCA4-5183-6DD4-672AEA239F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26659" y="-21644"/>
                <a:ext cx="6552728" cy="369332"/>
              </a:xfrm>
              <a:prstGeom prst="rect">
                <a:avLst/>
              </a:prstGeom>
              <a:blipFill>
                <a:blip r:embed="rId10"/>
                <a:stretch>
                  <a:fillRect l="-774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C0B006EC-7936-8D24-636D-D83D68953F94}"/>
              </a:ext>
            </a:extLst>
          </p:cNvPr>
          <p:cNvSpPr txBox="1"/>
          <p:nvPr/>
        </p:nvSpPr>
        <p:spPr bwMode="auto">
          <a:xfrm>
            <a:off x="1026659" y="327781"/>
            <a:ext cx="58326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除了上一頁的定義，它有許多極限表示法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408650240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7867823-6E5A-3563-96CE-122CCBF2DE82}"/>
              </a:ext>
            </a:extLst>
          </p:cNvPr>
          <p:cNvSpPr/>
          <p:nvPr/>
        </p:nvSpPr>
        <p:spPr>
          <a:xfrm>
            <a:off x="1029039" y="2500283"/>
            <a:ext cx="7286067" cy="21528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7904690-AFC2-97C4-C3DA-970054358D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474" y="190357"/>
            <a:ext cx="7315199" cy="14265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4FBCAE3-C420-5417-1F52-5ADF34D092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29" r="847"/>
          <a:stretch/>
        </p:blipFill>
        <p:spPr>
          <a:xfrm>
            <a:off x="1014475" y="1616904"/>
            <a:ext cx="7315200" cy="8833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1D07B2-E2D4-978F-8277-2EC4BCBE0E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8494" y="2500283"/>
            <a:ext cx="3425428" cy="21528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6521F9-B4EE-5AFD-DE84-18EF91BE56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3608" y="4653136"/>
            <a:ext cx="7315200" cy="1955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E64F2F-7ACC-A54E-D0F4-B97E87AD7A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552" y="1805246"/>
            <a:ext cx="2191013" cy="2692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93875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332BFCB4-01AF-2D3E-0098-FBFC40F4DBE0}"/>
              </a:ext>
            </a:extLst>
          </p:cNvPr>
          <p:cNvSpPr txBox="1"/>
          <p:nvPr/>
        </p:nvSpPr>
        <p:spPr bwMode="auto">
          <a:xfrm>
            <a:off x="847552" y="620688"/>
            <a:ext cx="37244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我們可以用極窄的波包來近似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6">
                <a:extLst>
                  <a:ext uri="{FF2B5EF4-FFF2-40B4-BE49-F238E27FC236}">
                    <a16:creationId xmlns:a16="http://schemas.microsoft.com/office/drawing/2014/main" id="{ADC59D42-BBCB-7C84-5A1B-8970E9B245FE}"/>
                  </a:ext>
                </a:extLst>
              </p:cNvPr>
              <p:cNvSpPr txBox="1"/>
              <p:nvPr/>
            </p:nvSpPr>
            <p:spPr bwMode="auto">
              <a:xfrm>
                <a:off x="939464" y="970113"/>
                <a:ext cx="2226892" cy="9106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𝜋𝛼</m:t>
                              </m:r>
                            </m:den>
                          </m:f>
                        </m:e>
                      </m:rad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𝛼</m:t>
                              </m:r>
                            </m:den>
                          </m:f>
                        </m:sup>
                      </m:sSup>
                      <m:groupChr>
                        <m:groupChrPr>
                          <m:chr m:val="→"/>
                          <m:pos m:val="top"/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1"/>
                            </m:r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𝛼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→0</m:t>
                          </m:r>
                        </m:e>
                      </m:groupChr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𝛿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文字方塊 6">
                <a:extLst>
                  <a:ext uri="{FF2B5EF4-FFF2-40B4-BE49-F238E27FC236}">
                    <a16:creationId xmlns:a16="http://schemas.microsoft.com/office/drawing/2014/main" id="{ADC59D42-BBCB-7C84-5A1B-8970E9B245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39464" y="970113"/>
                <a:ext cx="2226892" cy="91069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 descr="A diagram of a function&#10;&#10;Description automatically generated">
            <a:extLst>
              <a:ext uri="{FF2B5EF4-FFF2-40B4-BE49-F238E27FC236}">
                <a16:creationId xmlns:a16="http://schemas.microsoft.com/office/drawing/2014/main" id="{56CA4CCB-372F-DEA7-50BF-F34B0E9135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38" t="54762" r="20310"/>
          <a:stretch/>
        </p:blipFill>
        <p:spPr>
          <a:xfrm>
            <a:off x="949649" y="1960021"/>
            <a:ext cx="4188717" cy="1470397"/>
          </a:xfrm>
          <a:prstGeom prst="rect">
            <a:avLst/>
          </a:prstGeom>
        </p:spPr>
      </p:pic>
      <p:pic>
        <p:nvPicPr>
          <p:cNvPr id="15" name="Picture 14" descr="A graph of a tall point&#10;&#10;Description automatically generated">
            <a:extLst>
              <a:ext uri="{FF2B5EF4-FFF2-40B4-BE49-F238E27FC236}">
                <a16:creationId xmlns:a16="http://schemas.microsoft.com/office/drawing/2014/main" id="{A0F9CFD3-2B15-A70E-F1CA-DACCBC1CD5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845" y="1960021"/>
            <a:ext cx="1214308" cy="1484721"/>
          </a:xfrm>
          <a:prstGeom prst="rect">
            <a:avLst/>
          </a:prstGeom>
        </p:spPr>
      </p:pic>
      <p:sp>
        <p:nvSpPr>
          <p:cNvPr id="16" name="Right Arrow 15">
            <a:extLst>
              <a:ext uri="{FF2B5EF4-FFF2-40B4-BE49-F238E27FC236}">
                <a16:creationId xmlns:a16="http://schemas.microsoft.com/office/drawing/2014/main" id="{303395AC-E3B2-6353-F9F6-7154182849E9}"/>
              </a:ext>
            </a:extLst>
          </p:cNvPr>
          <p:cNvSpPr/>
          <p:nvPr/>
        </p:nvSpPr>
        <p:spPr>
          <a:xfrm>
            <a:off x="5461581" y="2669387"/>
            <a:ext cx="432048" cy="272914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6">
                <a:extLst>
                  <a:ext uri="{FF2B5EF4-FFF2-40B4-BE49-F238E27FC236}">
                    <a16:creationId xmlns:a16="http://schemas.microsoft.com/office/drawing/2014/main" id="{F4CD609D-326A-5273-BB41-46A84E8215DC}"/>
                  </a:ext>
                </a:extLst>
              </p:cNvPr>
              <p:cNvSpPr txBox="1"/>
              <p:nvPr/>
            </p:nvSpPr>
            <p:spPr bwMode="auto">
              <a:xfrm>
                <a:off x="971619" y="3828398"/>
                <a:ext cx="3708708" cy="9501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𝜋𝛼</m:t>
                              </m:r>
                            </m:den>
                          </m:f>
                        </m:e>
                      </m:rad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𝛼</m:t>
                              </m:r>
                            </m:den>
                          </m:f>
                        </m:sup>
                      </m:sSup>
                      <m:r>
                        <a:rPr lang="zh-CN" altLang="en-US" i="1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＝</m:t>
                      </m:r>
                      <m:nary>
                        <m:naryPr>
                          <m:limLoc m:val="undOvr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𝛼</m:t>
                              </m:r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𝑘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/2</m:t>
                              </m:r>
                            </m:sup>
                          </m:sSup>
                          <m:r>
                            <a:rPr lang="en-US" altLang="zh-CN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𝑘𝑥</m:t>
                              </m:r>
                            </m:sup>
                          </m:sSup>
                          <m:r>
                            <a:rPr lang="en-US" altLang="zh-CN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𝑑𝑘</m:t>
                          </m:r>
                        </m:e>
                      </m:nary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7" name="文字方塊 6">
                <a:extLst>
                  <a:ext uri="{FF2B5EF4-FFF2-40B4-BE49-F238E27FC236}">
                    <a16:creationId xmlns:a16="http://schemas.microsoft.com/office/drawing/2014/main" id="{F4CD609D-326A-5273-BB41-46A84E8215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1619" y="3828398"/>
                <a:ext cx="3708708" cy="950132"/>
              </a:xfrm>
              <a:prstGeom prst="rect">
                <a:avLst/>
              </a:prstGeom>
              <a:blipFill>
                <a:blip r:embed="rId5"/>
                <a:stretch>
                  <a:fillRect t="-100000" b="-16184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6">
                <a:extLst>
                  <a:ext uri="{FF2B5EF4-FFF2-40B4-BE49-F238E27FC236}">
                    <a16:creationId xmlns:a16="http://schemas.microsoft.com/office/drawing/2014/main" id="{17B0AF21-7231-4889-A05F-E49B43624BF5}"/>
                  </a:ext>
                </a:extLst>
              </p:cNvPr>
              <p:cNvSpPr txBox="1"/>
              <p:nvPr/>
            </p:nvSpPr>
            <p:spPr bwMode="auto">
              <a:xfrm>
                <a:off x="4680327" y="3852507"/>
                <a:ext cx="1813189" cy="90191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groupChr>
                        <m:groupChrPr>
                          <m:chr m:val="→"/>
                          <m:pos m:val="top"/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1"/>
                            </m:rP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𝛼</m:t>
                          </m:r>
                          <m: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→0</m:t>
                          </m:r>
                        </m:e>
                      </m:groupChr>
                      <m:nary>
                        <m:naryPr>
                          <m:limLoc m:val="undOvr"/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𝑘𝑥</m:t>
                              </m:r>
                            </m:sup>
                          </m:s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𝑑𝑘</m:t>
                          </m:r>
                        </m:e>
                      </m:nary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8" name="文字方塊 6">
                <a:extLst>
                  <a:ext uri="{FF2B5EF4-FFF2-40B4-BE49-F238E27FC236}">
                    <a16:creationId xmlns:a16="http://schemas.microsoft.com/office/drawing/2014/main" id="{17B0AF21-7231-4889-A05F-E49B43624B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80327" y="3852507"/>
                <a:ext cx="1813189" cy="901914"/>
              </a:xfrm>
              <a:prstGeom prst="rect">
                <a:avLst/>
              </a:prstGeom>
              <a:blipFill>
                <a:blip r:embed="rId6"/>
                <a:stretch>
                  <a:fillRect l="-21528" t="-111111" b="-1708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6">
                <a:extLst>
                  <a:ext uri="{FF2B5EF4-FFF2-40B4-BE49-F238E27FC236}">
                    <a16:creationId xmlns:a16="http://schemas.microsoft.com/office/drawing/2014/main" id="{8E700222-2E68-5EE4-89DE-A33A89E1A31F}"/>
                  </a:ext>
                </a:extLst>
              </p:cNvPr>
              <p:cNvSpPr txBox="1"/>
              <p:nvPr/>
            </p:nvSpPr>
            <p:spPr bwMode="auto">
              <a:xfrm>
                <a:off x="961435" y="5179858"/>
                <a:ext cx="2438937" cy="901914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𝑘𝑥</m:t>
                              </m:r>
                            </m:sup>
                          </m:s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𝑑𝑘</m:t>
                          </m:r>
                        </m:e>
                      </m:nary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2</m:t>
                      </m:r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𝜋𝛿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9" name="文字方塊 6">
                <a:extLst>
                  <a:ext uri="{FF2B5EF4-FFF2-40B4-BE49-F238E27FC236}">
                    <a16:creationId xmlns:a16="http://schemas.microsoft.com/office/drawing/2014/main" id="{8E700222-2E68-5EE4-89DE-A33A89E1A3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61435" y="5179858"/>
                <a:ext cx="2438937" cy="901914"/>
              </a:xfrm>
              <a:prstGeom prst="rect">
                <a:avLst/>
              </a:prstGeom>
              <a:blipFill>
                <a:blip r:embed="rId7"/>
                <a:stretch>
                  <a:fillRect l="-31606" t="-111111" b="-16944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BF2538F6-3645-B31C-0C84-4AEAD46F1E0F}"/>
              </a:ext>
            </a:extLst>
          </p:cNvPr>
          <p:cNvSpPr txBox="1"/>
          <p:nvPr/>
        </p:nvSpPr>
        <p:spPr bwMode="auto">
          <a:xfrm>
            <a:off x="971619" y="3444742"/>
            <a:ext cx="695262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另一方面，波包可以展開為高斯函數與平面波的積分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E02E8BA-8A04-4379-848D-1BAAE8A2A03F}"/>
                  </a:ext>
                </a:extLst>
              </p:cNvPr>
              <p:cNvSpPr txBox="1"/>
              <p:nvPr/>
            </p:nvSpPr>
            <p:spPr bwMode="auto">
              <a:xfrm>
                <a:off x="920588" y="4763257"/>
                <a:ext cx="651056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這裏得到一非常有用的公式，稱為</a:t>
                </a:r>
                <a14:m>
                  <m:oMath xmlns:m="http://schemas.openxmlformats.org/officeDocument/2006/math">
                    <m:r>
                      <a:rPr lang="en-US" altLang="zh-CN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𝛿</m:t>
                    </m:r>
                    <m:d>
                      <m:dPr>
                        <m:ctrlPr>
                          <a:rPr lang="en-US" altLang="zh-CN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的積分表現。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E02E8BA-8A04-4379-848D-1BAAE8A2A0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20588" y="4763257"/>
                <a:ext cx="6510565" cy="369332"/>
              </a:xfrm>
              <a:prstGeom prst="rect">
                <a:avLst/>
              </a:prstGeom>
              <a:blipFill>
                <a:blip r:embed="rId8"/>
                <a:stretch>
                  <a:fillRect l="-778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4849564F-BBD2-4244-AA42-8AA7DF78A804}"/>
              </a:ext>
            </a:extLst>
          </p:cNvPr>
          <p:cNvSpPr/>
          <p:nvPr/>
        </p:nvSpPr>
        <p:spPr>
          <a:xfrm>
            <a:off x="6798214" y="2561375"/>
            <a:ext cx="347788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5AD5CEB-DFAC-7755-43F5-EB86D96BB68C}"/>
                  </a:ext>
                </a:extLst>
              </p:cNvPr>
              <p:cNvSpPr txBox="1"/>
              <p:nvPr/>
            </p:nvSpPr>
            <p:spPr bwMode="auto">
              <a:xfrm>
                <a:off x="3460964" y="5403095"/>
                <a:ext cx="5111348" cy="378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自由電子波函數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𝑖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𝑘𝑥</m:t>
                        </m:r>
                      </m:sup>
                    </m:sSup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對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𝑘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無限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積分可以得到</a:t>
                </a:r>
                <a14:m>
                  <m:oMath xmlns:m="http://schemas.openxmlformats.org/officeDocument/2006/math">
                    <m:r>
                      <a:rPr lang="en-US" altLang="zh-CN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𝛿</m:t>
                    </m:r>
                    <m:d>
                      <m:dPr>
                        <m:ctrlPr>
                          <a:rPr lang="en-US" altLang="zh-CN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5AD5CEB-DFAC-7755-43F5-EB86D96BB6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60964" y="5403095"/>
                <a:ext cx="5111348" cy="378245"/>
              </a:xfrm>
              <a:prstGeom prst="rect">
                <a:avLst/>
              </a:prstGeom>
              <a:blipFill>
                <a:blip r:embed="rId9"/>
                <a:stretch>
                  <a:fillRect l="-993" t="-3226" b="-2258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AD2D17F-3461-3C78-C199-B3781332C682}"/>
                  </a:ext>
                </a:extLst>
              </p:cNvPr>
              <p:cNvSpPr txBox="1"/>
              <p:nvPr/>
            </p:nvSpPr>
            <p:spPr bwMode="auto">
              <a:xfrm>
                <a:off x="5261164" y="953248"/>
                <a:ext cx="2663076" cy="9501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𝑑𝑥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ad>
                            <m:radPr>
                              <m:degHide m:val="on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𝜋𝛼</m:t>
                                  </m:r>
                                </m:den>
                              </m:f>
                            </m:e>
                          </m:rad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𝛼</m:t>
                                  </m:r>
                                </m:den>
                              </m:f>
                            </m:sup>
                          </m:sSup>
                        </m:e>
                      </m:nary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AD2D17F-3461-3C78-C199-B3781332C6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61164" y="953248"/>
                <a:ext cx="2663076" cy="950132"/>
              </a:xfrm>
              <a:prstGeom prst="rect">
                <a:avLst/>
              </a:prstGeom>
              <a:blipFill>
                <a:blip r:embed="rId10"/>
                <a:stretch>
                  <a:fillRect l="-26667" t="-98684" b="-16184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172EF796-AB1B-FD2A-A71C-94F83578C0D2}"/>
              </a:ext>
            </a:extLst>
          </p:cNvPr>
          <p:cNvSpPr txBox="1"/>
          <p:nvPr/>
        </p:nvSpPr>
        <p:spPr bwMode="auto">
          <a:xfrm>
            <a:off x="4397068" y="1233517"/>
            <a:ext cx="106451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注意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</p:spTree>
    <p:extLst>
      <p:ext uri="{BB962C8B-B14F-4D97-AF65-F5344CB8AC3E}">
        <p14:creationId xmlns:p14="http://schemas.microsoft.com/office/powerpoint/2010/main" val="2295204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/>
      <p:bldP spid="21" grpId="0"/>
      <p:bldP spid="5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6">
                <a:extLst>
                  <a:ext uri="{FF2B5EF4-FFF2-40B4-BE49-F238E27FC236}">
                    <a16:creationId xmlns:a16="http://schemas.microsoft.com/office/drawing/2014/main" id="{260A5017-89AA-CA52-2933-9CEC9F3553AA}"/>
                  </a:ext>
                </a:extLst>
              </p:cNvPr>
              <p:cNvSpPr txBox="1"/>
              <p:nvPr/>
            </p:nvSpPr>
            <p:spPr bwMode="auto">
              <a:xfrm>
                <a:off x="2367729" y="4437112"/>
                <a:ext cx="2780336" cy="901914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𝑑𝑥</m:t>
                          </m:r>
                          <m:r>
                            <a:rPr lang="en-US" altLang="zh-CN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𝑝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𝑥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/ℏ</m:t>
                              </m:r>
                            </m:sup>
                          </m:sSup>
                        </m:e>
                      </m:nary>
                      <m:r>
                        <a:rPr lang="en-US" altLang="zh-CN" i="1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=2</m:t>
                      </m:r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𝜋</m:t>
                      </m:r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ℏ</m:t>
                      </m:r>
                      <m:r>
                        <a:rPr lang="en-US" altLang="zh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𝛿</m:t>
                      </m:r>
                      <m:d>
                        <m:d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𝑝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文字方塊 6">
                <a:extLst>
                  <a:ext uri="{FF2B5EF4-FFF2-40B4-BE49-F238E27FC236}">
                    <a16:creationId xmlns:a16="http://schemas.microsoft.com/office/drawing/2014/main" id="{260A5017-89AA-CA52-2933-9CEC9F3553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67729" y="4437112"/>
                <a:ext cx="2780336" cy="901914"/>
              </a:xfrm>
              <a:prstGeom prst="rect">
                <a:avLst/>
              </a:prstGeom>
              <a:blipFill>
                <a:blip r:embed="rId2"/>
                <a:stretch>
                  <a:fillRect l="-27273" t="-111111" b="-1708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6">
                <a:extLst>
                  <a:ext uri="{FF2B5EF4-FFF2-40B4-BE49-F238E27FC236}">
                    <a16:creationId xmlns:a16="http://schemas.microsoft.com/office/drawing/2014/main" id="{3E1DEE9D-E2AB-B7FE-FDB6-83775B1F14F7}"/>
                  </a:ext>
                </a:extLst>
              </p:cNvPr>
              <p:cNvSpPr txBox="1"/>
              <p:nvPr/>
            </p:nvSpPr>
            <p:spPr bwMode="auto">
              <a:xfrm>
                <a:off x="2389700" y="2792767"/>
                <a:ext cx="2830372" cy="901914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𝑑𝑝</m:t>
                          </m:r>
                          <m:r>
                            <a:rPr lang="en-US" altLang="zh-CN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𝑝𝑥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/ℏ</m:t>
                              </m:r>
                            </m:sup>
                          </m:sSup>
                        </m:e>
                      </m:nary>
                      <m:r>
                        <a:rPr lang="en-US" altLang="zh-CN" i="1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=2</m:t>
                      </m:r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𝜋</m:t>
                      </m:r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ℏ</m:t>
                      </m:r>
                      <m:r>
                        <a:rPr lang="en-US" altLang="zh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𝛿</m:t>
                      </m:r>
                      <m:d>
                        <m:d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文字方塊 6">
                <a:extLst>
                  <a:ext uri="{FF2B5EF4-FFF2-40B4-BE49-F238E27FC236}">
                    <a16:creationId xmlns:a16="http://schemas.microsoft.com/office/drawing/2014/main" id="{3E1DEE9D-E2AB-B7FE-FDB6-83775B1F14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89700" y="2792767"/>
                <a:ext cx="2830372" cy="901914"/>
              </a:xfrm>
              <a:prstGeom prst="rect">
                <a:avLst/>
              </a:prstGeom>
              <a:blipFill>
                <a:blip r:embed="rId3"/>
                <a:stretch>
                  <a:fillRect l="-26009" t="-109722" b="-1708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6">
                <a:extLst>
                  <a:ext uri="{FF2B5EF4-FFF2-40B4-BE49-F238E27FC236}">
                    <a16:creationId xmlns:a16="http://schemas.microsoft.com/office/drawing/2014/main" id="{CC4274F6-23CF-D729-75A2-AAE777733511}"/>
                  </a:ext>
                </a:extLst>
              </p:cNvPr>
              <p:cNvSpPr txBox="1"/>
              <p:nvPr/>
            </p:nvSpPr>
            <p:spPr bwMode="auto">
              <a:xfrm>
                <a:off x="2389700" y="1157914"/>
                <a:ext cx="2520280" cy="90191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𝑑𝑘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𝑖𝑘𝑥</m:t>
                              </m:r>
                            </m:sup>
                          </m:sSup>
                        </m:e>
                      </m:nary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2</m:t>
                      </m:r>
                      <m:r>
                        <a:rPr lang="zh-CN" alt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𝜋</m:t>
                      </m:r>
                      <m:r>
                        <a:rPr lang="en-US" altLang="zh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𝛿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CN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文字方塊 6">
                <a:extLst>
                  <a:ext uri="{FF2B5EF4-FFF2-40B4-BE49-F238E27FC236}">
                    <a16:creationId xmlns:a16="http://schemas.microsoft.com/office/drawing/2014/main" id="{CC4274F6-23CF-D729-75A2-AAE7777335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89700" y="1157914"/>
                <a:ext cx="2520280" cy="901914"/>
              </a:xfrm>
              <a:prstGeom prst="rect">
                <a:avLst/>
              </a:prstGeom>
              <a:blipFill>
                <a:blip r:embed="rId4"/>
                <a:stretch>
                  <a:fillRect l="-29146" t="-111111" b="-1708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0387912-3A5B-F040-FCFA-201685D51F5C}"/>
                  </a:ext>
                </a:extLst>
              </p:cNvPr>
              <p:cNvSpPr txBox="1"/>
              <p:nvPr/>
            </p:nvSpPr>
            <p:spPr bwMode="auto">
              <a:xfrm>
                <a:off x="2389700" y="692696"/>
                <a:ext cx="513462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Delta Function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𝛿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的積分表示式：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0387912-3A5B-F040-FCFA-201685D51F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89700" y="692696"/>
                <a:ext cx="5134628" cy="369332"/>
              </a:xfrm>
              <a:prstGeom prst="rect">
                <a:avLst/>
              </a:prstGeom>
              <a:blipFill>
                <a:blip r:embed="rId5"/>
                <a:stretch>
                  <a:fillRect l="-988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983A6F5B-4A96-F7B9-9F1E-D344D4A7981E}"/>
              </a:ext>
            </a:extLst>
          </p:cNvPr>
          <p:cNvSpPr txBox="1"/>
          <p:nvPr/>
        </p:nvSpPr>
        <p:spPr bwMode="auto">
          <a:xfrm>
            <a:off x="2389700" y="2276872"/>
            <a:ext cx="36944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這可以改寫成動量積分的版本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065454-DE0D-385A-D415-6FC222A600B3}"/>
              </a:ext>
            </a:extLst>
          </p:cNvPr>
          <p:cNvSpPr txBox="1"/>
          <p:nvPr/>
        </p:nvSpPr>
        <p:spPr bwMode="auto">
          <a:xfrm>
            <a:off x="899592" y="3881230"/>
            <a:ext cx="75248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把動量變數與位置變數互換，也是對的，畢竟兩者都是一樣的連續變數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195BAAD-4B27-4448-EAD3-956FA8A2A92D}"/>
                  </a:ext>
                </a:extLst>
              </p:cNvPr>
              <p:cNvSpPr txBox="1"/>
              <p:nvPr/>
            </p:nvSpPr>
            <p:spPr bwMode="auto">
              <a:xfrm>
                <a:off x="886295" y="5465406"/>
                <a:ext cx="476192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自由電子波函數對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無限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積分可以得到</a:t>
                </a:r>
                <a14:m>
                  <m:oMath xmlns:m="http://schemas.openxmlformats.org/officeDocument/2006/math">
                    <m:r>
                      <a:rPr lang="en-US" altLang="zh-CN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𝛿</m:t>
                    </m:r>
                    <m:d>
                      <m:dPr>
                        <m:ctrlPr>
                          <a:rPr lang="en-US" altLang="zh-CN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𝑘</m:t>
                        </m:r>
                      </m:e>
                    </m:d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195BAAD-4B27-4448-EAD3-956FA8A2A9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86295" y="5465406"/>
                <a:ext cx="4761920" cy="369332"/>
              </a:xfrm>
              <a:prstGeom prst="rect">
                <a:avLst/>
              </a:prstGeom>
              <a:blipFill>
                <a:blip r:embed="rId6"/>
                <a:stretch>
                  <a:fillRect l="-1064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18">
                <a:extLst>
                  <a:ext uri="{FF2B5EF4-FFF2-40B4-BE49-F238E27FC236}">
                    <a16:creationId xmlns:a16="http://schemas.microsoft.com/office/drawing/2014/main" id="{782270B6-DABA-19BB-8665-98B132A34DB3}"/>
                  </a:ext>
                </a:extLst>
              </p:cNvPr>
              <p:cNvSpPr txBox="1"/>
              <p:nvPr/>
            </p:nvSpPr>
            <p:spPr bwMode="auto">
              <a:xfrm>
                <a:off x="5868144" y="3043784"/>
                <a:ext cx="950838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𝑝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=ℏ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𝑘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文字方塊 18">
                <a:extLst>
                  <a:ext uri="{FF2B5EF4-FFF2-40B4-BE49-F238E27FC236}">
                    <a16:creationId xmlns:a16="http://schemas.microsoft.com/office/drawing/2014/main" id="{782270B6-DABA-19BB-8665-98B132A34D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68144" y="3043784"/>
                <a:ext cx="950838" cy="369332"/>
              </a:xfrm>
              <a:prstGeom prst="rect">
                <a:avLst/>
              </a:prstGeom>
              <a:blipFill>
                <a:blip r:embed="rId7"/>
                <a:stretch>
                  <a:fillRect b="-1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7647575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6">
                <a:extLst>
                  <a:ext uri="{FF2B5EF4-FFF2-40B4-BE49-F238E27FC236}">
                    <a16:creationId xmlns:a16="http://schemas.microsoft.com/office/drawing/2014/main" id="{D35D515E-5450-9F89-9890-FF18B6F0BCF0}"/>
                  </a:ext>
                </a:extLst>
              </p:cNvPr>
              <p:cNvSpPr txBox="1"/>
              <p:nvPr/>
            </p:nvSpPr>
            <p:spPr bwMode="auto">
              <a:xfrm>
                <a:off x="2229947" y="1230326"/>
                <a:ext cx="1900478" cy="90191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𝑑𝑥</m:t>
                          </m:r>
                          <m:r>
                            <a:rPr lang="en-US" altLang="zh-CN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𝑝𝑥</m:t>
                              </m:r>
                            </m:sup>
                          </m:sSup>
                        </m:e>
                      </m:nary>
                      <m:r>
                        <a:rPr lang="en-US" altLang="zh-CN" i="1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altLang="zh-CN" b="0" i="0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0</m:t>
                      </m:r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文字方塊 6">
                <a:extLst>
                  <a:ext uri="{FF2B5EF4-FFF2-40B4-BE49-F238E27FC236}">
                    <a16:creationId xmlns:a16="http://schemas.microsoft.com/office/drawing/2014/main" id="{D35D515E-5450-9F89-9890-FF18B6F0BC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29947" y="1230326"/>
                <a:ext cx="1900478" cy="901914"/>
              </a:xfrm>
              <a:prstGeom prst="rect">
                <a:avLst/>
              </a:prstGeom>
              <a:blipFill>
                <a:blip r:embed="rId2"/>
                <a:stretch>
                  <a:fillRect l="-39073" t="-109722" b="-1708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CA02E66-A9D3-C851-C07F-9EF8E57CC912}"/>
                  </a:ext>
                </a:extLst>
              </p:cNvPr>
              <p:cNvSpPr txBox="1"/>
              <p:nvPr/>
            </p:nvSpPr>
            <p:spPr bwMode="auto">
              <a:xfrm>
                <a:off x="1129009" y="1440495"/>
                <a:ext cx="151216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I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𝑝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0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,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CA02E66-A9D3-C851-C07F-9EF8E57CC9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29009" y="1440495"/>
                <a:ext cx="1512168" cy="369332"/>
              </a:xfrm>
              <a:prstGeom prst="rect">
                <a:avLst/>
              </a:prstGeom>
              <a:blipFill>
                <a:blip r:embed="rId3"/>
                <a:stretch>
                  <a:fillRect l="-3333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72F4134-0429-50D9-E849-55247F6672C6}"/>
                  </a:ext>
                </a:extLst>
              </p:cNvPr>
              <p:cNvSpPr txBox="1"/>
              <p:nvPr/>
            </p:nvSpPr>
            <p:spPr bwMode="auto">
              <a:xfrm>
                <a:off x="1091785" y="2193851"/>
                <a:ext cx="6736290" cy="3879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因為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800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altLang="zh-CN" sz="1800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1800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𝑖</m:t>
                        </m:r>
                        <m:r>
                          <a:rPr lang="en-US" altLang="zh-CN" sz="1800" b="0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𝑝𝑥</m:t>
                        </m:r>
                      </m:sup>
                    </m:sSup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，是週期函數，加總一個週期，值就抵消為零，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72F4134-0429-50D9-E849-55247F6672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91785" y="2193851"/>
                <a:ext cx="6736290" cy="387927"/>
              </a:xfrm>
              <a:prstGeom prst="rect">
                <a:avLst/>
              </a:prstGeom>
              <a:blipFill>
                <a:blip r:embed="rId4"/>
                <a:stretch>
                  <a:fillRect l="-564" t="-3125" b="-1875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B57B671-6EC9-4521-7EB0-37FB2A1DF252}"/>
                  </a:ext>
                </a:extLst>
              </p:cNvPr>
              <p:cNvSpPr txBox="1"/>
              <p:nvPr/>
            </p:nvSpPr>
            <p:spPr bwMode="auto">
              <a:xfrm>
                <a:off x="1115616" y="2640318"/>
                <a:ext cx="7647151" cy="3879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積分邊界趨近無限大，積分會跨越無限多個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𝑖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𝑝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𝑥</m:t>
                        </m:r>
                      </m:sup>
                    </m:sSup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的週期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，積分值趨近零。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B57B671-6EC9-4521-7EB0-37FB2A1DF2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15616" y="2640318"/>
                <a:ext cx="7647151" cy="387927"/>
              </a:xfrm>
              <a:prstGeom prst="rect">
                <a:avLst/>
              </a:prstGeom>
              <a:blipFill>
                <a:blip r:embed="rId5"/>
                <a:stretch>
                  <a:fillRect l="-498" t="-3125" b="-1875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8717FCF-CD16-7A3F-A5CF-40C7529322A2}"/>
                  </a:ext>
                </a:extLst>
              </p:cNvPr>
              <p:cNvSpPr txBox="1"/>
              <p:nvPr/>
            </p:nvSpPr>
            <p:spPr bwMode="auto">
              <a:xfrm>
                <a:off x="1129009" y="3304064"/>
                <a:ext cx="151216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I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=0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,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8717FCF-CD16-7A3F-A5CF-40C7529322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29009" y="3304064"/>
                <a:ext cx="1512168" cy="369332"/>
              </a:xfrm>
              <a:prstGeom prst="rect">
                <a:avLst/>
              </a:prstGeom>
              <a:blipFill>
                <a:blip r:embed="rId6"/>
                <a:stretch>
                  <a:fillRect l="-3333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37CB1116-B099-7D81-7524-D1F5B298CB75}"/>
                  </a:ext>
                </a:extLst>
              </p:cNvPr>
              <p:cNvSpPr txBox="1"/>
              <p:nvPr/>
            </p:nvSpPr>
            <p:spPr bwMode="auto">
              <a:xfrm>
                <a:off x="2237994" y="3129501"/>
                <a:ext cx="2324478" cy="90191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𝑑𝑥</m:t>
                          </m:r>
                          <m:r>
                            <a:rPr lang="en-US" altLang="zh-CN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𝑝𝑥</m:t>
                              </m:r>
                            </m:sup>
                          </m:sSup>
                        </m:e>
                      </m:nary>
                      <m:r>
                        <a:rPr lang="en-US" altLang="zh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→∞</m:t>
                      </m:r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37CB1116-B099-7D81-7524-D1F5B298CB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37994" y="3129501"/>
                <a:ext cx="2324478" cy="901914"/>
              </a:xfrm>
              <a:prstGeom prst="rect">
                <a:avLst/>
              </a:prstGeom>
              <a:blipFill>
                <a:blip r:embed="rId7"/>
                <a:stretch>
                  <a:fillRect l="-25000" t="-111111" b="-1708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1D0CB53-2EF3-887F-DD64-01E2D007A5BF}"/>
                  </a:ext>
                </a:extLst>
              </p:cNvPr>
              <p:cNvSpPr txBox="1"/>
              <p:nvPr/>
            </p:nvSpPr>
            <p:spPr bwMode="auto">
              <a:xfrm>
                <a:off x="1115616" y="4149080"/>
                <a:ext cx="432048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這是</a:t>
                </a:r>
                <a14:m>
                  <m:oMath xmlns:m="http://schemas.openxmlformats.org/officeDocument/2006/math"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𝛿</m:t>
                    </m:r>
                    <m:d>
                      <m:dPr>
                        <m:ctrlPr>
                          <a:rPr lang="en-TW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𝑝</m:t>
                        </m:r>
                      </m:e>
                    </m:d>
                  </m:oMath>
                </a14:m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的典型表現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因此可以寫成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1D0CB53-2EF3-887F-DD64-01E2D007A5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15616" y="4149080"/>
                <a:ext cx="4320480" cy="369332"/>
              </a:xfrm>
              <a:prstGeom prst="rect">
                <a:avLst/>
              </a:prstGeom>
              <a:blipFill>
                <a:blip r:embed="rId8"/>
                <a:stretch>
                  <a:fillRect l="-877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2CC543EE-82DE-57DD-ED5B-18351C4A5B00}"/>
              </a:ext>
            </a:extLst>
          </p:cNvPr>
          <p:cNvSpPr txBox="1"/>
          <p:nvPr/>
        </p:nvSpPr>
        <p:spPr bwMode="auto">
          <a:xfrm>
            <a:off x="1115616" y="790548"/>
            <a:ext cx="42389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有一個比較不嚴格但直覺地推導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6">
                <a:extLst>
                  <a:ext uri="{FF2B5EF4-FFF2-40B4-BE49-F238E27FC236}">
                    <a16:creationId xmlns:a16="http://schemas.microsoft.com/office/drawing/2014/main" id="{4B0594D8-BC81-E16A-036E-092EA1E3904A}"/>
                  </a:ext>
                </a:extLst>
              </p:cNvPr>
              <p:cNvSpPr txBox="1"/>
              <p:nvPr/>
            </p:nvSpPr>
            <p:spPr bwMode="auto">
              <a:xfrm>
                <a:off x="5354560" y="3882789"/>
                <a:ext cx="2780336" cy="901914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𝑑𝑥</m:t>
                          </m:r>
                          <m:r>
                            <a:rPr lang="en-US" altLang="zh-CN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𝑝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𝑥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/ℏ</m:t>
                              </m:r>
                            </m:sup>
                          </m:sSup>
                        </m:e>
                      </m:nary>
                      <m:r>
                        <a:rPr lang="en-US" altLang="zh-CN" i="1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=2</m:t>
                      </m:r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𝜋</m:t>
                      </m:r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ℏ</m:t>
                      </m:r>
                      <m:r>
                        <a:rPr lang="en-US" altLang="zh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𝛿</m:t>
                      </m:r>
                      <m:d>
                        <m:d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𝑝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5" name="文字方塊 6">
                <a:extLst>
                  <a:ext uri="{FF2B5EF4-FFF2-40B4-BE49-F238E27FC236}">
                    <a16:creationId xmlns:a16="http://schemas.microsoft.com/office/drawing/2014/main" id="{4B0594D8-BC81-E16A-036E-092EA1E390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54560" y="3882789"/>
                <a:ext cx="2780336" cy="901914"/>
              </a:xfrm>
              <a:prstGeom prst="rect">
                <a:avLst/>
              </a:prstGeom>
              <a:blipFill>
                <a:blip r:embed="rId9"/>
                <a:stretch>
                  <a:fillRect l="-27273" t="-109722" b="-1708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09672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D630BD-07A9-5738-8B14-EECED05D3E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5F65989-2DE0-580E-14A9-6F97BFDE01FF}"/>
              </a:ext>
            </a:extLst>
          </p:cNvPr>
          <p:cNvSpPr txBox="1"/>
          <p:nvPr/>
        </p:nvSpPr>
        <p:spPr bwMode="auto">
          <a:xfrm>
            <a:off x="1007604" y="569865"/>
            <a:ext cx="71287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We will extend our results in the infinite quantum well in two directions: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D35B391-CCA7-7182-A7D2-E592057934BA}"/>
                  </a:ext>
                </a:extLst>
              </p:cNvPr>
              <p:cNvSpPr txBox="1"/>
              <p:nvPr/>
            </p:nvSpPr>
            <p:spPr bwMode="auto">
              <a:xfrm>
                <a:off x="1115616" y="3573016"/>
                <a:ext cx="748883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Second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, let the boundary go to infinity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𝑎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→∞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D35B391-CCA7-7182-A7D2-E592057934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15616" y="3573016"/>
                <a:ext cx="7488832" cy="369332"/>
              </a:xfrm>
              <a:prstGeom prst="rect">
                <a:avLst/>
              </a:prstGeom>
              <a:blipFill>
                <a:blip r:embed="rId2"/>
                <a:stretch>
                  <a:fillRect l="-508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A9892FAB-6B13-9A42-1F2E-BD5A0BCB8730}"/>
              </a:ext>
            </a:extLst>
          </p:cNvPr>
          <p:cNvSpPr txBox="1"/>
          <p:nvPr/>
        </p:nvSpPr>
        <p:spPr bwMode="auto">
          <a:xfrm>
            <a:off x="1115616" y="4002462"/>
            <a:ext cx="66607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We will find a similar formalism for space without boundary!</a:t>
            </a:r>
          </a:p>
        </p:txBody>
      </p:sp>
      <p:pic>
        <p:nvPicPr>
          <p:cNvPr id="14" name="Picture 2" descr="undefined">
            <a:extLst>
              <a:ext uri="{FF2B5EF4-FFF2-40B4-BE49-F238E27FC236}">
                <a16:creationId xmlns:a16="http://schemas.microsoft.com/office/drawing/2014/main" id="{B9186647-4946-CDC1-D132-847C5CB9AA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0734" y="4879467"/>
            <a:ext cx="2477842" cy="1638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Vibrant tropical fish in a beautifully arranged aquarium 60260265 Stock  Photo at Vecteezy">
            <a:extLst>
              <a:ext uri="{FF2B5EF4-FFF2-40B4-BE49-F238E27FC236}">
                <a16:creationId xmlns:a16="http://schemas.microsoft.com/office/drawing/2014/main" id="{03068390-5151-72BF-02D4-D6323AEB3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887189"/>
            <a:ext cx="3161134" cy="1580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ight Arrow 15">
            <a:extLst>
              <a:ext uri="{FF2B5EF4-FFF2-40B4-BE49-F238E27FC236}">
                <a16:creationId xmlns:a16="http://schemas.microsoft.com/office/drawing/2014/main" id="{4EC87A11-4802-1E7A-5F9C-95C3AFD743AA}"/>
              </a:ext>
            </a:extLst>
          </p:cNvPr>
          <p:cNvSpPr/>
          <p:nvPr/>
        </p:nvSpPr>
        <p:spPr>
          <a:xfrm>
            <a:off x="4716016" y="5517232"/>
            <a:ext cx="449796" cy="288032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7FD7049-F3EF-6408-B796-6B78E1760B39}"/>
                  </a:ext>
                </a:extLst>
              </p:cNvPr>
              <p:cNvSpPr txBox="1"/>
              <p:nvPr/>
            </p:nvSpPr>
            <p:spPr bwMode="auto">
              <a:xfrm>
                <a:off x="1115616" y="4390515"/>
                <a:ext cx="730384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altLang="zh-TW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and</a:t>
                </a:r>
                <a:r>
                  <a:rPr lang="en-US" altLang="zh-TW" b="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see what </a:t>
                </a:r>
                <a:r>
                  <a:rPr 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information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 </a:t>
                </a:r>
                <a:r>
                  <a:rPr 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correspond to</a:t>
                </a:r>
                <a:r>
                  <a:rPr lang="en-US" dirty="0">
                    <a:solidFill>
                      <a:srgbClr val="FF0000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7FD7049-F3EF-6408-B796-6B78E1760B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15616" y="4390515"/>
                <a:ext cx="7303842" cy="369332"/>
              </a:xfrm>
              <a:prstGeom prst="rect">
                <a:avLst/>
              </a:prstGeom>
              <a:blipFill>
                <a:blip r:embed="rId5"/>
                <a:stretch>
                  <a:fillRect l="-521" t="-10000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32298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6">
                <a:extLst>
                  <a:ext uri="{FF2B5EF4-FFF2-40B4-BE49-F238E27FC236}">
                    <a16:creationId xmlns:a16="http://schemas.microsoft.com/office/drawing/2014/main" id="{8E36A873-12E6-E0F2-757A-63CBBBBCE313}"/>
                  </a:ext>
                </a:extLst>
              </p:cNvPr>
              <p:cNvSpPr txBox="1"/>
              <p:nvPr/>
            </p:nvSpPr>
            <p:spPr bwMode="auto">
              <a:xfrm>
                <a:off x="5189129" y="2122584"/>
                <a:ext cx="3240360" cy="812017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sz="1600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sz="1600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sz="1600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𝑑𝑥</m:t>
                          </m:r>
                          <m:r>
                            <a:rPr lang="en-US" altLang="zh-CN" sz="160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CN" sz="16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600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f>
                                <m:fPr>
                                  <m:ctrlPr>
                                    <a:rPr lang="en-US" altLang="zh-CN" sz="16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1600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𝑖</m:t>
                                  </m:r>
                                  <m:d>
                                    <m:dPr>
                                      <m:ctrlPr>
                                        <a:rPr lang="en-US" altLang="zh-CN" sz="16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altLang="zh-CN" sz="1600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zh-CN" sz="1600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  <m:sup>
                                          <m:r>
                                            <a:rPr lang="en-US" altLang="zh-CN" sz="1600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  <m:r>
                                        <a:rPr lang="en-US" altLang="zh-CN" sz="16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altLang="zh-CN" sz="16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𝑝</m:t>
                                      </m:r>
                                    </m:e>
                                  </m:d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𝑥</m:t>
                                  </m:r>
                                </m:num>
                                <m:den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ℏ</m:t>
                                  </m:r>
                                </m:den>
                              </m:f>
                            </m:sup>
                          </m:sSup>
                        </m:e>
                      </m:nary>
                      <m:r>
                        <a:rPr lang="en-US" altLang="zh-CN" sz="1600" i="1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=2</m:t>
                      </m:r>
                      <m:r>
                        <a:rPr lang="en-US" altLang="zh-CN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𝜋</m:t>
                      </m:r>
                      <m:r>
                        <a:rPr lang="en-US" altLang="zh-CN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ℏ</m:t>
                      </m:r>
                      <m:r>
                        <a:rPr lang="en-US" altLang="zh-CN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𝛿</m:t>
                      </m:r>
                      <m:d>
                        <m:dPr>
                          <m:ctrlPr>
                            <a:rPr lang="en-US" altLang="zh-CN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𝑝</m:t>
                          </m:r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′−</m:t>
                          </m:r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𝑝</m:t>
                          </m:r>
                        </m:e>
                      </m:d>
                    </m:oMath>
                  </m:oMathPara>
                </a14:m>
                <a:endParaRPr lang="zh-CN" altLang="en-US" sz="1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文字方塊 6">
                <a:extLst>
                  <a:ext uri="{FF2B5EF4-FFF2-40B4-BE49-F238E27FC236}">
                    <a16:creationId xmlns:a16="http://schemas.microsoft.com/office/drawing/2014/main" id="{8E36A873-12E6-E0F2-757A-63CBBBBCE3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89129" y="2122584"/>
                <a:ext cx="3240360" cy="812017"/>
              </a:xfrm>
              <a:prstGeom prst="rect">
                <a:avLst/>
              </a:prstGeom>
              <a:blipFill>
                <a:blip r:embed="rId2"/>
                <a:stretch>
                  <a:fillRect l="-18750" t="-109375" b="-16406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6">
                <a:extLst>
                  <a:ext uri="{FF2B5EF4-FFF2-40B4-BE49-F238E27FC236}">
                    <a16:creationId xmlns:a16="http://schemas.microsoft.com/office/drawing/2014/main" id="{8B75F2F0-A4A1-EB6A-2AB9-D81232702F09}"/>
                  </a:ext>
                </a:extLst>
              </p:cNvPr>
              <p:cNvSpPr txBox="1"/>
              <p:nvPr/>
            </p:nvSpPr>
            <p:spPr bwMode="auto">
              <a:xfrm>
                <a:off x="364141" y="2066837"/>
                <a:ext cx="3554114" cy="90191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𝜙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𝑝</m:t>
                          </m:r>
                        </m:e>
                      </m:d>
                      <m:r>
                        <a:rPr lang="en-US" altLang="zh-CN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𝑝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′∙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𝑝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′</m:t>
                              </m:r>
                            </m:e>
                          </m:d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𝛿</m:t>
                          </m:r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𝑝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′−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𝑝</m:t>
                              </m:r>
                            </m:e>
                          </m:d>
                        </m:e>
                      </m:nary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文字方塊 6">
                <a:extLst>
                  <a:ext uri="{FF2B5EF4-FFF2-40B4-BE49-F238E27FC236}">
                    <a16:creationId xmlns:a16="http://schemas.microsoft.com/office/drawing/2014/main" id="{8B75F2F0-A4A1-EB6A-2AB9-D81232702F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4141" y="2066837"/>
                <a:ext cx="3554114" cy="901914"/>
              </a:xfrm>
              <a:prstGeom prst="rect">
                <a:avLst/>
              </a:prstGeom>
              <a:blipFill>
                <a:blip r:embed="rId3"/>
                <a:stretch>
                  <a:fillRect t="-109722" b="-1708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6">
                <a:extLst>
                  <a:ext uri="{FF2B5EF4-FFF2-40B4-BE49-F238E27FC236}">
                    <a16:creationId xmlns:a16="http://schemas.microsoft.com/office/drawing/2014/main" id="{4B7667BE-F01E-9B32-2C73-9AA8701917DF}"/>
                  </a:ext>
                </a:extLst>
              </p:cNvPr>
              <p:cNvSpPr txBox="1"/>
              <p:nvPr/>
            </p:nvSpPr>
            <p:spPr bwMode="auto">
              <a:xfrm>
                <a:off x="336786" y="3110940"/>
                <a:ext cx="3959097" cy="90191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𝜋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ℏ</m:t>
                          </m:r>
                        </m:den>
                      </m:f>
                      <m:nary>
                        <m:naryPr>
                          <m:limLoc m:val="undOvr"/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𝑝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′∙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𝑝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′</m:t>
                              </m:r>
                            </m:e>
                          </m:d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nary>
                            <m:naryPr>
                              <m:limLoc m:val="undOvr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4"/>
                                </m:r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∞</m:t>
                              </m:r>
                            </m:sub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∞</m:t>
                              </m:r>
                            </m:sup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𝑑𝑥</m:t>
                              </m:r>
                            </m:e>
                          </m:nary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f>
                                <m:f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𝑖</m:t>
                                  </m:r>
                                  <m:d>
                                    <m:d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altLang="zh-CN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zh-CN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  <m:sup>
                                          <m:r>
                                            <a:rPr lang="en-US" altLang="zh-CN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𝑝</m:t>
                                      </m:r>
                                    </m:e>
                                  </m:d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𝑥</m:t>
                                  </m:r>
                                </m:num>
                                <m:den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ℏ</m:t>
                                  </m:r>
                                </m:den>
                              </m:f>
                            </m:sup>
                          </m:sSup>
                        </m:e>
                      </m:nary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文字方塊 6">
                <a:extLst>
                  <a:ext uri="{FF2B5EF4-FFF2-40B4-BE49-F238E27FC236}">
                    <a16:creationId xmlns:a16="http://schemas.microsoft.com/office/drawing/2014/main" id="{4B7667BE-F01E-9B32-2C73-9AA8701917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6786" y="3110940"/>
                <a:ext cx="3959097" cy="901914"/>
              </a:xfrm>
              <a:prstGeom prst="rect">
                <a:avLst/>
              </a:prstGeom>
              <a:blipFill>
                <a:blip r:embed="rId4"/>
                <a:stretch>
                  <a:fillRect l="-2556" t="-109722" b="-1708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6">
                <a:extLst>
                  <a:ext uri="{FF2B5EF4-FFF2-40B4-BE49-F238E27FC236}">
                    <a16:creationId xmlns:a16="http://schemas.microsoft.com/office/drawing/2014/main" id="{47C4193D-D57A-D2A8-50BC-7FB9869EB946}"/>
                  </a:ext>
                </a:extLst>
              </p:cNvPr>
              <p:cNvSpPr txBox="1"/>
              <p:nvPr/>
            </p:nvSpPr>
            <p:spPr bwMode="auto">
              <a:xfrm>
                <a:off x="329624" y="5595209"/>
                <a:ext cx="3573158" cy="901914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𝜙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𝑝</m:t>
                          </m:r>
                        </m:e>
                      </m:d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𝜋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ℏ</m:t>
                              </m:r>
                            </m:e>
                          </m:rad>
                        </m:den>
                      </m:f>
                      <m:nary>
                        <m:naryPr>
                          <m:limLoc m:val="undOvr"/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l-GR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𝜓</m:t>
                          </m:r>
                          <m:d>
                            <m:dPr>
                              <m:ctrlPr>
                                <a:rPr lang="el-GR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f>
                                <m:f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𝑖</m:t>
                                  </m:r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𝑝𝑥</m:t>
                                  </m:r>
                                </m:num>
                                <m:den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ℏ</m:t>
                                  </m:r>
                                </m:den>
                              </m:f>
                            </m:sup>
                          </m:s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𝑑𝑥</m:t>
                          </m:r>
                        </m:e>
                      </m:nary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文字方塊 6">
                <a:extLst>
                  <a:ext uri="{FF2B5EF4-FFF2-40B4-BE49-F238E27FC236}">
                    <a16:creationId xmlns:a16="http://schemas.microsoft.com/office/drawing/2014/main" id="{47C4193D-D57A-D2A8-50BC-7FB9869EB9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9624" y="5595209"/>
                <a:ext cx="3573158" cy="901914"/>
              </a:xfrm>
              <a:prstGeom prst="rect">
                <a:avLst/>
              </a:prstGeom>
              <a:blipFill>
                <a:blip r:embed="rId5"/>
                <a:stretch>
                  <a:fillRect t="-111111" b="-1708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6">
                <a:extLst>
                  <a:ext uri="{FF2B5EF4-FFF2-40B4-BE49-F238E27FC236}">
                    <a16:creationId xmlns:a16="http://schemas.microsoft.com/office/drawing/2014/main" id="{4EB47FE4-7D06-7299-386C-C5BFCC8FE368}"/>
                  </a:ext>
                </a:extLst>
              </p:cNvPr>
              <p:cNvSpPr txBox="1"/>
              <p:nvPr/>
            </p:nvSpPr>
            <p:spPr bwMode="auto">
              <a:xfrm>
                <a:off x="323528" y="4149080"/>
                <a:ext cx="4901214" cy="90191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𝜋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ℏ</m:t>
                              </m:r>
                            </m:e>
                          </m:rad>
                        </m:den>
                      </m:f>
                      <m:nary>
                        <m:naryPr>
                          <m:limLoc m:val="undOvr"/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𝑑𝑥</m:t>
                          </m:r>
                        </m:e>
                      </m:nary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𝑝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𝑥</m:t>
                              </m:r>
                            </m:num>
                            <m:den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ℏ</m:t>
                              </m:r>
                            </m:den>
                          </m:f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1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𝜋</m:t>
                                  </m:r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ℏ</m:t>
                                  </m:r>
                                </m:e>
                              </m:rad>
                            </m:den>
                          </m:f>
                          <m:nary>
                            <m:naryPr>
                              <m:limLoc m:val="undOvr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4"/>
                                </m:rP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∞</m:t>
                              </m:r>
                            </m:sub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∞</m:t>
                              </m:r>
                            </m:sup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𝑑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𝑝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′∙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𝜙</m:t>
                              </m:r>
                              <m:d>
                                <m:d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𝑝</m:t>
                                  </m:r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′</m:t>
                                  </m:r>
                                </m:e>
                              </m:d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f>
                                    <m:f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CN" i="1">
                                          <a:latin typeface="Cambria Math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𝑖</m:t>
                                      </m:r>
                                      <m:sSup>
                                        <m:sSupPr>
                                          <m:ctrlPr>
                                            <a:rPr lang="en-US" altLang="zh-CN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zh-CN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  <m:sup>
                                          <m:r>
                                            <a:rPr lang="en-US" altLang="zh-CN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𝑥</m:t>
                                      </m:r>
                                    </m:num>
                                    <m:den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ℏ</m:t>
                                      </m:r>
                                    </m:den>
                                  </m:f>
                                </m:sup>
                              </m:sSup>
                            </m:e>
                          </m:nary>
                        </m:e>
                      </m:d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文字方塊 6">
                <a:extLst>
                  <a:ext uri="{FF2B5EF4-FFF2-40B4-BE49-F238E27FC236}">
                    <a16:creationId xmlns:a16="http://schemas.microsoft.com/office/drawing/2014/main" id="{4EB47FE4-7D06-7299-386C-C5BFCC8FE3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3528" y="4149080"/>
                <a:ext cx="4901214" cy="901914"/>
              </a:xfrm>
              <a:prstGeom prst="rect">
                <a:avLst/>
              </a:prstGeom>
              <a:blipFill>
                <a:blip r:embed="rId6"/>
                <a:stretch>
                  <a:fillRect t="-109722" b="-1708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6">
                <a:extLst>
                  <a:ext uri="{FF2B5EF4-FFF2-40B4-BE49-F238E27FC236}">
                    <a16:creationId xmlns:a16="http://schemas.microsoft.com/office/drawing/2014/main" id="{954D9F91-0C00-77F7-7A5A-11C7A9FCA9F7}"/>
                  </a:ext>
                </a:extLst>
              </p:cNvPr>
              <p:cNvSpPr txBox="1"/>
              <p:nvPr/>
            </p:nvSpPr>
            <p:spPr bwMode="auto">
              <a:xfrm>
                <a:off x="5182677" y="3110940"/>
                <a:ext cx="3639073" cy="90191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𝜓</m:t>
                      </m:r>
                      <m:d>
                        <m:dPr>
                          <m:ctrlPr>
                            <a:rPr lang="el-GR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𝜋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ℏ</m:t>
                              </m:r>
                            </m:e>
                          </m:rad>
                        </m:den>
                      </m:f>
                      <m:nary>
                        <m:naryPr>
                          <m:limLoc m:val="undOvr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𝑝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′</m:t>
                              </m:r>
                            </m:e>
                          </m:d>
                          <m:r>
                            <a:rPr lang="en-US" altLang="zh-CN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f>
                                <m:f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𝑖</m:t>
                                  </m:r>
                                  <m:sSup>
                                    <m:sSupPr>
                                      <m:ctrlP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𝑝</m:t>
                                      </m:r>
                                    </m:e>
                                    <m:sup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𝑥</m:t>
                                  </m:r>
                                </m:num>
                                <m:den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ℏ</m:t>
                                  </m:r>
                                </m:den>
                              </m:f>
                            </m:sup>
                          </m:sSup>
                          <m:r>
                            <a:rPr lang="en-US" altLang="zh-CN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𝑝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′</m:t>
                          </m:r>
                        </m:e>
                      </m:nary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文字方塊 6">
                <a:extLst>
                  <a:ext uri="{FF2B5EF4-FFF2-40B4-BE49-F238E27FC236}">
                    <a16:creationId xmlns:a16="http://schemas.microsoft.com/office/drawing/2014/main" id="{954D9F91-0C00-77F7-7A5A-11C7A9FCA9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82677" y="3110940"/>
                <a:ext cx="3639073" cy="901914"/>
              </a:xfrm>
              <a:prstGeom prst="rect">
                <a:avLst/>
              </a:prstGeom>
              <a:blipFill>
                <a:blip r:embed="rId7"/>
                <a:stretch>
                  <a:fillRect t="-109722" b="-1708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B27F2D7C-2572-63B6-2A76-2B7FAB6F227B}"/>
              </a:ext>
            </a:extLst>
          </p:cNvPr>
          <p:cNvSpPr txBox="1"/>
          <p:nvPr/>
        </p:nvSpPr>
        <p:spPr bwMode="auto">
          <a:xfrm>
            <a:off x="354045" y="1628563"/>
            <a:ext cx="42389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將此式運用於動量空間的波函數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6">
                <a:extLst>
                  <a:ext uri="{FF2B5EF4-FFF2-40B4-BE49-F238E27FC236}">
                    <a16:creationId xmlns:a16="http://schemas.microsoft.com/office/drawing/2014/main" id="{CF1B03AB-977F-920C-F595-374E90DB9B73}"/>
                  </a:ext>
                </a:extLst>
              </p:cNvPr>
              <p:cNvSpPr txBox="1"/>
              <p:nvPr/>
            </p:nvSpPr>
            <p:spPr bwMode="auto">
              <a:xfrm>
                <a:off x="329851" y="679495"/>
                <a:ext cx="3470687" cy="90191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𝑑𝑝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′∙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𝛿</m:t>
                          </m:r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𝑝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′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𝑝</m:t>
                              </m:r>
                            </m:e>
                          </m:d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𝑝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′</m:t>
                              </m:r>
                            </m:e>
                          </m:d>
                        </m:e>
                      </m:nary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𝑝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文字方塊 6">
                <a:extLst>
                  <a:ext uri="{FF2B5EF4-FFF2-40B4-BE49-F238E27FC236}">
                    <a16:creationId xmlns:a16="http://schemas.microsoft.com/office/drawing/2014/main" id="{CF1B03AB-977F-920C-F595-374E90DB9B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9851" y="679495"/>
                <a:ext cx="3470687" cy="901914"/>
              </a:xfrm>
              <a:prstGeom prst="rect">
                <a:avLst/>
              </a:prstGeom>
              <a:blipFill>
                <a:blip r:embed="rId8"/>
                <a:stretch>
                  <a:fillRect l="-18909" t="-111111" b="-1708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D9F98F1-35DD-9E7D-6B74-9215AA8B53FA}"/>
                  </a:ext>
                </a:extLst>
              </p:cNvPr>
              <p:cNvSpPr txBox="1"/>
              <p:nvPr/>
            </p:nvSpPr>
            <p:spPr bwMode="auto">
              <a:xfrm>
                <a:off x="323528" y="251376"/>
                <a:ext cx="828092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Delta Function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TW">
                        <a:latin typeface="Times New Roman" pitchFamily="18" charset="0"/>
                        <a:cs typeface="Times New Roman" pitchFamily="18" charset="0"/>
                      </a:rPr>
                      <m:t>典型</m:t>
                    </m:r>
                    <m:r>
                      <a:rPr lang="en-GB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用法</m:t>
                    </m:r>
                    <m:r>
                      <a:rPr lang="en-GB" i="1">
                        <a:latin typeface="Cambria Math" panose="02040503050406030204" pitchFamily="18" charset="0"/>
                        <a:cs typeface="Times New Roman" pitchFamily="18" charset="0"/>
                      </a:rPr>
                      <m:t>是</m:t>
                    </m:r>
                    <m:r>
                      <a:rPr lang="en-GB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將</m:t>
                    </m:r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𝛿</m:t>
                    </m:r>
                    <m:d>
                      <m:dPr>
                        <m:ctrlPr>
                          <a:rPr lang="en-TW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𝑝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𝑝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′</m:t>
                        </m:r>
                      </m:e>
                    </m:d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與任一函數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𝑓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𝑝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′</m:t>
                        </m:r>
                      </m:e>
                    </m:d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積分，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它會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強迫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𝑝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𝑝</m:t>
                    </m:r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D9F98F1-35DD-9E7D-6B74-9215AA8B53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3528" y="251376"/>
                <a:ext cx="8280920" cy="369332"/>
              </a:xfrm>
              <a:prstGeom prst="rect">
                <a:avLst/>
              </a:prstGeom>
              <a:blipFill>
                <a:blip r:embed="rId9"/>
                <a:stretch>
                  <a:fillRect l="-613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7916CF5-25F4-82D3-0703-6FD009D3DDC1}"/>
                  </a:ext>
                </a:extLst>
              </p:cNvPr>
              <p:cNvSpPr txBox="1"/>
              <p:nvPr/>
            </p:nvSpPr>
            <p:spPr bwMode="auto">
              <a:xfrm>
                <a:off x="364141" y="5167090"/>
                <a:ext cx="472611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𝜙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𝑝</m:t>
                        </m:r>
                      </m:e>
                    </m:d>
                  </m:oMath>
                </a14:m>
                <a:r>
                  <a:rPr lang="en-US" dirty="0"/>
                  <a:t>可以由</a:t>
                </a:r>
                <a14:m>
                  <m:oMath xmlns:m="http://schemas.openxmlformats.org/officeDocument/2006/math">
                    <m:r>
                      <a:rPr lang="el-GR" altLang="zh-CN" i="1">
                        <a:latin typeface="Cambria Math"/>
                        <a:ea typeface="Cambria Math"/>
                        <a:cs typeface="Times New Roman" pitchFamily="18" charset="0"/>
                      </a:rPr>
                      <m:t>𝜓</m:t>
                    </m:r>
                    <m:d>
                      <m:dPr>
                        <m:ctrlPr>
                          <a:rPr lang="el-GR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/>
                  <a:t>得到的具體計算式：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7916CF5-25F4-82D3-0703-6FD009D3DD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4141" y="5167090"/>
                <a:ext cx="4726112" cy="369332"/>
              </a:xfrm>
              <a:prstGeom prst="rect">
                <a:avLst/>
              </a:prstGeom>
              <a:blipFill>
                <a:blip r:embed="rId10"/>
                <a:stretch>
                  <a:fillRect l="-268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96935005-C218-9200-EDD4-09DDE62912C2}"/>
              </a:ext>
            </a:extLst>
          </p:cNvPr>
          <p:cNvSpPr txBox="1"/>
          <p:nvPr/>
        </p:nvSpPr>
        <p:spPr bwMode="auto">
          <a:xfrm>
            <a:off x="5292080" y="4189193"/>
            <a:ext cx="22322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交換積分順序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2679121-3D68-76DF-EBBD-F52725F40443}"/>
              </a:ext>
            </a:extLst>
          </p:cNvPr>
          <p:cNvSpPr txBox="1"/>
          <p:nvPr/>
        </p:nvSpPr>
        <p:spPr bwMode="auto">
          <a:xfrm>
            <a:off x="3969059" y="715016"/>
            <a:ext cx="446042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TW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Fourier Transform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ation</a:t>
            </a:r>
            <a:r>
              <a:rPr lang="zh-TW" alt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計算是的數學推導：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0699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  <p:bldP spid="6" grpId="0" animBg="1"/>
      <p:bldP spid="10" grpId="0" animBg="1"/>
      <p:bldP spid="3" grpId="0" animBg="1"/>
      <p:bldP spid="11" grpId="0" animBg="1"/>
      <p:bldP spid="2" grpId="0"/>
      <p:bldP spid="1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EB609C-FC26-26AD-BA82-D92D40B6C0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6">
                <a:extLst>
                  <a:ext uri="{FF2B5EF4-FFF2-40B4-BE49-F238E27FC236}">
                    <a16:creationId xmlns:a16="http://schemas.microsoft.com/office/drawing/2014/main" id="{98F7B581-2FE9-18FB-3ACE-58727DA21DCA}"/>
                  </a:ext>
                </a:extLst>
              </p:cNvPr>
              <p:cNvSpPr txBox="1"/>
              <p:nvPr/>
            </p:nvSpPr>
            <p:spPr bwMode="auto">
              <a:xfrm>
                <a:off x="1415699" y="2133427"/>
                <a:ext cx="3755900" cy="901914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𝜙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𝑝</m:t>
                          </m:r>
                        </m:e>
                      </m:d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𝜋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ℏ</m:t>
                              </m:r>
                            </m:e>
                          </m:rad>
                        </m:den>
                      </m:f>
                      <m:nary>
                        <m:naryPr>
                          <m:limLoc m:val="undOvr"/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l-GR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𝜓</m:t>
                          </m:r>
                          <m:d>
                            <m:dPr>
                              <m:ctrlPr>
                                <a:rPr lang="el-GR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𝑝𝑥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/ℏ</m:t>
                              </m:r>
                            </m:sup>
                          </m:s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𝑑𝑥</m:t>
                          </m:r>
                        </m:e>
                      </m:nary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文字方塊 6">
                <a:extLst>
                  <a:ext uri="{FF2B5EF4-FFF2-40B4-BE49-F238E27FC236}">
                    <a16:creationId xmlns:a16="http://schemas.microsoft.com/office/drawing/2014/main" id="{98F7B581-2FE9-18FB-3ACE-58727DA21D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15699" y="2133427"/>
                <a:ext cx="3755900" cy="901914"/>
              </a:xfrm>
              <a:prstGeom prst="rect">
                <a:avLst/>
              </a:prstGeom>
              <a:blipFill>
                <a:blip r:embed="rId2"/>
                <a:stretch>
                  <a:fillRect t="-111111" b="-16944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6">
                <a:extLst>
                  <a:ext uri="{FF2B5EF4-FFF2-40B4-BE49-F238E27FC236}">
                    <a16:creationId xmlns:a16="http://schemas.microsoft.com/office/drawing/2014/main" id="{587238E5-5BB7-7BBD-2C96-99FCBB9B4301}"/>
                  </a:ext>
                </a:extLst>
              </p:cNvPr>
              <p:cNvSpPr txBox="1"/>
              <p:nvPr/>
            </p:nvSpPr>
            <p:spPr bwMode="auto">
              <a:xfrm>
                <a:off x="1415699" y="3861619"/>
                <a:ext cx="3650550" cy="901914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altLang="zh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𝜓</m:t>
                      </m:r>
                      <m:d>
                        <m:dPr>
                          <m:ctrlPr>
                            <a:rPr lang="el-GR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𝜋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ℏ</m:t>
                              </m:r>
                            </m:e>
                          </m:rad>
                        </m:den>
                      </m:f>
                      <m:nary>
                        <m:naryPr>
                          <m:limLoc m:val="undOvr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𝑝</m:t>
                              </m:r>
                            </m:e>
                          </m:d>
                          <m:r>
                            <a:rPr lang="en-US" altLang="zh-CN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𝑝𝑥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/ℏ</m:t>
                              </m:r>
                            </m:sup>
                          </m:sSup>
                          <m:r>
                            <a:rPr lang="en-US" altLang="zh-CN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𝑝</m:t>
                          </m:r>
                        </m:e>
                      </m:nary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文字方塊 6">
                <a:extLst>
                  <a:ext uri="{FF2B5EF4-FFF2-40B4-BE49-F238E27FC236}">
                    <a16:creationId xmlns:a16="http://schemas.microsoft.com/office/drawing/2014/main" id="{587238E5-5BB7-7BBD-2C96-99FCBB9B43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15699" y="3861619"/>
                <a:ext cx="3650550" cy="901914"/>
              </a:xfrm>
              <a:prstGeom prst="rect">
                <a:avLst/>
              </a:prstGeom>
              <a:blipFill>
                <a:blip r:embed="rId3"/>
                <a:stretch>
                  <a:fillRect t="-109722" b="-1708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1BB2A2C-B28D-D059-B81A-F09C327F55D2}"/>
                  </a:ext>
                </a:extLst>
              </p:cNvPr>
              <p:cNvSpPr txBox="1"/>
              <p:nvPr/>
            </p:nvSpPr>
            <p:spPr bwMode="auto">
              <a:xfrm>
                <a:off x="1415699" y="1649307"/>
                <a:ext cx="626469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/>
                  <a:t>動量空間波函數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𝜙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𝑝</m:t>
                        </m:r>
                      </m:e>
                    </m:d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與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波函數</a:t>
                </a:r>
                <a14:m>
                  <m:oMath xmlns:m="http://schemas.openxmlformats.org/officeDocument/2006/math">
                    <m:r>
                      <a:rPr lang="el-GR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𝜓</m:t>
                    </m:r>
                    <m:d>
                      <m:dPr>
                        <m:ctrlPr>
                          <a:rPr lang="el-GR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GB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互為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傅立葉變換</a:t>
                </a:r>
                <a:r>
                  <a:rPr lang="en-TW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：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1BB2A2C-B28D-D059-B81A-F09C327F55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15699" y="1649307"/>
                <a:ext cx="6264695" cy="369332"/>
              </a:xfrm>
              <a:prstGeom prst="rect">
                <a:avLst/>
              </a:prstGeom>
              <a:blipFill>
                <a:blip r:embed="rId4"/>
                <a:stretch>
                  <a:fillRect l="-810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E7D1AF9-0D21-D83D-5F80-AEA3D7A92A11}"/>
                  </a:ext>
                </a:extLst>
              </p:cNvPr>
              <p:cNvSpPr txBox="1"/>
              <p:nvPr/>
            </p:nvSpPr>
            <p:spPr bwMode="auto">
              <a:xfrm>
                <a:off x="1403648" y="3357563"/>
                <a:ext cx="674807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Ψ</m:t>
                    </m:r>
                    <m:d>
                      <m:dPr>
                        <m:ctrlPr>
                          <a:rPr lang="el-GR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𝑥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,0</m:t>
                        </m:r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就是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𝜙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𝑝</m:t>
                        </m:r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反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傅立葉變換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Inverse </a:t>
                </a:r>
                <a:r>
                  <a:rPr lang="en-TW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Fourier Transform：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E7D1AF9-0D21-D83D-5F80-AEA3D7A92A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03648" y="3357563"/>
                <a:ext cx="6748070" cy="369332"/>
              </a:xfrm>
              <a:prstGeom prst="rect">
                <a:avLst/>
              </a:prstGeom>
              <a:blipFill>
                <a:blip r:embed="rId5"/>
                <a:stretch>
                  <a:fillRect t="-6667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7124087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4" descr="40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56"/>
          <a:stretch>
            <a:fillRect/>
          </a:stretch>
        </p:blipFill>
        <p:spPr bwMode="auto">
          <a:xfrm>
            <a:off x="2267744" y="3068960"/>
            <a:ext cx="3673475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55" name="文字方塊 7"/>
              <p:cNvSpPr txBox="1">
                <a:spLocks noChangeArrowheads="1"/>
              </p:cNvSpPr>
              <p:nvPr/>
            </p:nvSpPr>
            <p:spPr bwMode="auto">
              <a:xfrm>
                <a:off x="2264070" y="1944286"/>
                <a:ext cx="4066357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800" dirty="0">
                    <a:latin typeface="Arial" charset="0"/>
                  </a:rPr>
                  <a:t>函數</a:t>
                </a:r>
                <a14:m>
                  <m:oMath xmlns:m="http://schemas.openxmlformats.org/officeDocument/2006/math">
                    <m:r>
                      <a:rPr lang="el-GR" altLang="zh-TW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el-GR" altLang="zh-TW" sz="180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en-US" altLang="zh-TW" sz="1800" b="0" i="1" smtClean="0">
                            <a:latin typeface="Cambria Math" panose="02040503050406030204" pitchFamily="18" charset="0"/>
                            <a:ea typeface="Cambria Math"/>
                          </a:rPr>
                          <m:t>𝑥</m:t>
                        </m:r>
                      </m:e>
                    </m:d>
                  </m:oMath>
                </a14:m>
                <a:r>
                  <a:rPr lang="zh-TW" altLang="en-US" sz="1800" dirty="0">
                    <a:latin typeface="Arial" charset="0"/>
                  </a:rPr>
                  <a:t>代表一個粒子的狀態。</a:t>
                </a:r>
              </a:p>
            </p:txBody>
          </p:sp>
        </mc:Choice>
        <mc:Fallback xmlns="">
          <p:sp>
            <p:nvSpPr>
              <p:cNvPr id="2055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64070" y="1944286"/>
                <a:ext cx="4066357" cy="369332"/>
              </a:xfrm>
              <a:prstGeom prst="rect">
                <a:avLst/>
              </a:prstGeom>
              <a:blipFill>
                <a:blip r:embed="rId3"/>
                <a:stretch>
                  <a:fillRect l="-1246" t="-10000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56" name="文字方塊 8"/>
          <p:cNvSpPr txBox="1">
            <a:spLocks noChangeArrowheads="1"/>
          </p:cNvSpPr>
          <p:nvPr/>
        </p:nvSpPr>
        <p:spPr bwMode="auto">
          <a:xfrm>
            <a:off x="1382761" y="4599206"/>
            <a:ext cx="637847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latin typeface="Arial" charset="0"/>
              </a:rPr>
              <a:t>那如何預測對這個狀態、其他物理量例如動量、能量的測量？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7">
                <a:extLst>
                  <a:ext uri="{FF2B5EF4-FFF2-40B4-BE49-F238E27FC236}">
                    <a16:creationId xmlns:a16="http://schemas.microsoft.com/office/drawing/2014/main" id="{025B68AE-BE18-8F33-A6E0-AD5F4895CC3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64070" y="2391757"/>
                <a:ext cx="5650533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800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altLang="zh-CN" sz="1800" i="1">
                                <a:latin typeface="Cambria Math" panose="02040503050406030204" pitchFamily="18" charset="0"/>
                                <a:ea typeface="Cambria Math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a:rPr lang="el-GR" altLang="zh-TW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𝜓</m:t>
                            </m:r>
                            <m:d>
                              <m:dPr>
                                <m:ctrlPr>
                                  <a:rPr lang="el-GR" altLang="zh-TW" sz="1800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altLang="zh-TW" sz="1800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𝑥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US" altLang="zh-CN" sz="1800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zh-TW" altLang="en-US" sz="1800" dirty="0">
                    <a:latin typeface="Arial" charset="0"/>
                  </a:rPr>
                  <a:t>代表在測量位置時結果是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 panose="02040503050406030204" pitchFamily="18" charset="0"/>
                        <a:ea typeface="Cambria Math"/>
                      </a:rPr>
                      <m:t>𝑥</m:t>
                    </m:r>
                  </m:oMath>
                </a14:m>
                <a:r>
                  <a:rPr lang="zh-TW" altLang="en-US" sz="1800" dirty="0">
                    <a:latin typeface="Arial" charset="0"/>
                  </a:rPr>
                  <a:t>的機率。</a:t>
                </a:r>
              </a:p>
            </p:txBody>
          </p:sp>
        </mc:Choice>
        <mc:Fallback xmlns="">
          <p:sp>
            <p:nvSpPr>
              <p:cNvPr id="2" name="文字方塊 7">
                <a:extLst>
                  <a:ext uri="{FF2B5EF4-FFF2-40B4-BE49-F238E27FC236}">
                    <a16:creationId xmlns:a16="http://schemas.microsoft.com/office/drawing/2014/main" id="{025B68AE-BE18-8F33-A6E0-AD5F4895CC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64070" y="2391757"/>
                <a:ext cx="5650533" cy="369332"/>
              </a:xfrm>
              <a:prstGeom prst="rect">
                <a:avLst/>
              </a:prstGeom>
              <a:blipFill>
                <a:blip r:embed="rId4"/>
                <a:stretch>
                  <a:fillRect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 Box 3">
            <a:extLst>
              <a:ext uri="{FF2B5EF4-FFF2-40B4-BE49-F238E27FC236}">
                <a16:creationId xmlns:a16="http://schemas.microsoft.com/office/drawing/2014/main" id="{8C1DB901-BD14-F4F3-E44A-6D216E60F2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9792" y="1258457"/>
            <a:ext cx="331236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1800" dirty="0">
                <a:solidFill>
                  <a:srgbClr val="FF0000"/>
                </a:solidFill>
                <a:latin typeface="Calibri" pitchFamily="34" charset="0"/>
              </a:rPr>
              <a:t>期望值</a:t>
            </a:r>
            <a:r>
              <a:rPr kumimoji="0" lang="zh-TW" altLang="en-US" sz="1800" dirty="0">
                <a:solidFill>
                  <a:srgbClr val="FF0000"/>
                </a:solidFill>
                <a:latin typeface="Calibri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TW" sz="1800" dirty="0">
                <a:solidFill>
                  <a:srgbClr val="FF0000"/>
                </a:solidFill>
                <a:cs typeface="Times New Roman" panose="02020603050405020304" pitchFamily="18" charset="0"/>
              </a:rPr>
              <a:t>Expectation Value</a:t>
            </a:r>
            <a:endParaRPr kumimoji="0" lang="zh-TW" altLang="en-US" sz="18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546297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8439" name="Text Box 6"/>
              <p:cNvSpPr txBox="1">
                <a:spLocks noChangeArrowheads="1"/>
              </p:cNvSpPr>
              <p:nvPr/>
            </p:nvSpPr>
            <p:spPr bwMode="auto">
              <a:xfrm>
                <a:off x="936154" y="1077416"/>
                <a:ext cx="680760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/>
                  <a:t>在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zh-TW" altLang="en-US" dirty="0"/>
                  <a:t>與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𝑥</m:t>
                    </m:r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+</m:t>
                    </m:r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𝑑𝑥</m:t>
                    </m:r>
                  </m:oMath>
                </a14:m>
                <a:r>
                  <a:rPr lang="zh-TW" altLang="en-US" dirty="0"/>
                  <a:t>之間發現該粒子的機率，可以寫成：</a:t>
                </a:r>
              </a:p>
            </p:txBody>
          </p:sp>
        </mc:Choice>
        <mc:Fallback xmlns="">
          <p:sp>
            <p:nvSpPr>
              <p:cNvPr id="18439" name="Text 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36154" y="1077416"/>
                <a:ext cx="6807601" cy="369332"/>
              </a:xfrm>
              <a:prstGeom prst="rect">
                <a:avLst/>
              </a:prstGeom>
              <a:blipFill>
                <a:blip r:embed="rId2"/>
                <a:stretch>
                  <a:fillRect l="-745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 bwMode="auto">
              <a:xfrm>
                <a:off x="969166" y="1528314"/>
                <a:ext cx="3444154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l-GR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𝜓</m:t>
                              </m:r>
                              <m:d>
                                <m:dPr>
                                  <m:ctrlPr>
                                    <a:rPr lang="el-GR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∙</m:t>
                      </m:r>
                      <m:r>
                        <a:rPr lang="en-US" altLang="zh-TW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𝑑𝑥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l-GR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𝜓</m:t>
                          </m:r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∗</m:t>
                          </m:r>
                        </m:sup>
                      </m:sSup>
                      <m:d>
                        <m:dPr>
                          <m:ctrlPr>
                            <a:rPr lang="el-GR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r>
                        <a:rPr lang="el-GR" altLang="zh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𝜓</m:t>
                      </m:r>
                      <m:d>
                        <m:dPr>
                          <m:ctrlPr>
                            <a:rPr lang="el-GR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𝑑𝑥</m:t>
                      </m:r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69166" y="1528314"/>
                <a:ext cx="3444154" cy="369332"/>
              </a:xfrm>
              <a:prstGeom prst="rect">
                <a:avLst/>
              </a:prstGeom>
              <a:blipFill>
                <a:blip r:embed="rId3"/>
                <a:stretch>
                  <a:fillRect b="-1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 Box 6">
                <a:extLst>
                  <a:ext uri="{FF2B5EF4-FFF2-40B4-BE49-F238E27FC236}">
                    <a16:creationId xmlns:a16="http://schemas.microsoft.com/office/drawing/2014/main" id="{FA4EAA22-7AE2-55EF-27B3-664C8E27BBB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78699" y="4960238"/>
                <a:ext cx="680760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/>
                  <a:t>動量測量結果在</a:t>
                </a:r>
                <a14:m>
                  <m:oMath xmlns:m="http://schemas.openxmlformats.org/officeDocument/2006/math">
                    <m:r>
                      <a:rPr lang="en-US" altLang="zh-TW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𝑝</m:t>
                    </m:r>
                  </m:oMath>
                </a14:m>
                <a:r>
                  <a:rPr lang="zh-TW" altLang="en-US" dirty="0"/>
                  <a:t>與</a:t>
                </a:r>
                <a14:m>
                  <m:oMath xmlns:m="http://schemas.openxmlformats.org/officeDocument/2006/math">
                    <m:r>
                      <a:rPr lang="en-US" altLang="zh-TW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𝑝</m:t>
                    </m:r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+</m:t>
                    </m:r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𝑑𝑝</m:t>
                    </m:r>
                  </m:oMath>
                </a14:m>
                <a:r>
                  <a:rPr lang="zh-TW" altLang="en-US" dirty="0"/>
                  <a:t>之間的機率，可以寫成：</a:t>
                </a:r>
              </a:p>
            </p:txBody>
          </p:sp>
        </mc:Choice>
        <mc:Fallback xmlns="">
          <p:sp>
            <p:nvSpPr>
              <p:cNvPr id="10" name="Text Box 6">
                <a:extLst>
                  <a:ext uri="{FF2B5EF4-FFF2-40B4-BE49-F238E27FC236}">
                    <a16:creationId xmlns:a16="http://schemas.microsoft.com/office/drawing/2014/main" id="{FA4EAA22-7AE2-55EF-27B3-664C8E27BB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8699" y="4960238"/>
                <a:ext cx="6807601" cy="369332"/>
              </a:xfrm>
              <a:prstGeom prst="rect">
                <a:avLst/>
              </a:prstGeom>
              <a:blipFill>
                <a:blip r:embed="rId4"/>
                <a:stretch>
                  <a:fillRect l="-933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1">
                <a:extLst>
                  <a:ext uri="{FF2B5EF4-FFF2-40B4-BE49-F238E27FC236}">
                    <a16:creationId xmlns:a16="http://schemas.microsoft.com/office/drawing/2014/main" id="{896A5825-EA86-3314-64E9-171A14B6BD85}"/>
                  </a:ext>
                </a:extLst>
              </p:cNvPr>
              <p:cNvSpPr txBox="1"/>
              <p:nvPr/>
            </p:nvSpPr>
            <p:spPr bwMode="auto">
              <a:xfrm>
                <a:off x="971803" y="5390092"/>
                <a:ext cx="3489775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𝜙</m:t>
                              </m:r>
                              <m:d>
                                <m:dPr>
                                  <m:ctrlPr>
                                    <a:rPr lang="en-US" altLang="zh-CN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𝑝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∙</m:t>
                      </m:r>
                      <m:r>
                        <a:rPr lang="en-US" altLang="zh-TW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𝑑𝑝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𝜙</m:t>
                          </m:r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∗</m:t>
                          </m:r>
                        </m:sup>
                      </m:sSup>
                      <m:d>
                        <m:dPr>
                          <m:ctrlPr>
                            <a:rPr lang="el-GR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𝑝</m:t>
                          </m:r>
                        </m:e>
                      </m:d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𝜙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𝑝</m:t>
                          </m:r>
                        </m:e>
                      </m:d>
                      <m:r>
                        <a:rPr lang="en-US" altLang="zh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𝑑𝑝</m:t>
                      </m:r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文字方塊 11">
                <a:extLst>
                  <a:ext uri="{FF2B5EF4-FFF2-40B4-BE49-F238E27FC236}">
                    <a16:creationId xmlns:a16="http://schemas.microsoft.com/office/drawing/2014/main" id="{896A5825-EA86-3314-64E9-171A14B6BD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1803" y="5390092"/>
                <a:ext cx="3489775" cy="369332"/>
              </a:xfrm>
              <a:prstGeom prst="rect">
                <a:avLst/>
              </a:prstGeom>
              <a:blipFill>
                <a:blip r:embed="rId5"/>
                <a:stretch>
                  <a:fillRect b="-1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A3674601-1A37-4E24-C93D-FAB875A10CE6}"/>
              </a:ext>
            </a:extLst>
          </p:cNvPr>
          <p:cNvSpPr txBox="1"/>
          <p:nvPr/>
        </p:nvSpPr>
        <p:spPr bwMode="auto">
          <a:xfrm>
            <a:off x="2733587" y="648337"/>
            <a:ext cx="28803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量子力學的機率基本假設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9E2C9B-70FD-C7E9-FB07-3B9144F0F679}"/>
              </a:ext>
            </a:extLst>
          </p:cNvPr>
          <p:cNvSpPr txBox="1"/>
          <p:nvPr/>
        </p:nvSpPr>
        <p:spPr bwMode="auto">
          <a:xfrm>
            <a:off x="969166" y="5848367"/>
            <a:ext cx="79953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以上假設可以等價用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期望值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來表示，那就更能直接推廣到其他物理量的測量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p:pic>
        <p:nvPicPr>
          <p:cNvPr id="3" name="Picture 7" descr="4101">
            <a:extLst>
              <a:ext uri="{FF2B5EF4-FFF2-40B4-BE49-F238E27FC236}">
                <a16:creationId xmlns:a16="http://schemas.microsoft.com/office/drawing/2014/main" id="{CE804B6F-4AB5-1915-31E1-FE0DEA6CD3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2"/>
          <a:stretch>
            <a:fillRect/>
          </a:stretch>
        </p:blipFill>
        <p:spPr bwMode="auto">
          <a:xfrm>
            <a:off x="984564" y="1992574"/>
            <a:ext cx="3060700" cy="294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3">
            <a:extLst>
              <a:ext uri="{FF2B5EF4-FFF2-40B4-BE49-F238E27FC236}">
                <a16:creationId xmlns:a16="http://schemas.microsoft.com/office/drawing/2014/main" id="{7699C820-67A7-845D-2827-8AFAF3F757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7452" y="3275406"/>
            <a:ext cx="178515" cy="138099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1B5C149-C062-FFE3-B147-545E41281D57}"/>
                  </a:ext>
                </a:extLst>
              </p:cNvPr>
              <p:cNvSpPr txBox="1"/>
              <p:nvPr/>
            </p:nvSpPr>
            <p:spPr bwMode="auto">
              <a:xfrm>
                <a:off x="2256973" y="4586256"/>
                <a:ext cx="23564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 smtClean="0">
                          <a:latin typeface="Cambria Math"/>
                          <a:cs typeface="Times New Roman" pitchFamily="18" charset="0"/>
                        </a:rPr>
                        <m:t>𝑥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1B5C149-C062-FFE3-B147-545E41281D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56973" y="4586256"/>
                <a:ext cx="235640" cy="369332"/>
              </a:xfrm>
              <a:prstGeom prst="rect">
                <a:avLst/>
              </a:prstGeom>
              <a:blipFill>
                <a:blip r:embed="rId7"/>
                <a:stretch>
                  <a:fillRect r="-15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2702F5E-BEA2-35F7-4CBE-C4F1C0C63519}"/>
                  </a:ext>
                </a:extLst>
              </p:cNvPr>
              <p:cNvSpPr txBox="1"/>
              <p:nvPr/>
            </p:nvSpPr>
            <p:spPr bwMode="auto">
              <a:xfrm>
                <a:off x="2440327" y="4596636"/>
                <a:ext cx="96336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 smtClean="0">
                          <a:latin typeface="Cambria Math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TW" i="1" dirty="0" smtClean="0">
                          <a:latin typeface="Cambria Math"/>
                          <a:cs typeface="Times New Roman" pitchFamily="18" charset="0"/>
                        </a:rPr>
                        <m:t>+</m:t>
                      </m:r>
                      <m:r>
                        <a:rPr lang="en-US" altLang="zh-TW" i="1" dirty="0" smtClean="0">
                          <a:latin typeface="Cambria Math"/>
                          <a:cs typeface="Times New Roman" pitchFamily="18" charset="0"/>
                        </a:rPr>
                        <m:t>𝑑𝑥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2702F5E-BEA2-35F7-4CBE-C4F1C0C635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40327" y="4596636"/>
                <a:ext cx="963369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3" descr="C:\Users\Chia-Hung Chang\Pictures\2008-04-14 波包\波包 002.jpg">
            <a:extLst>
              <a:ext uri="{FF2B5EF4-FFF2-40B4-BE49-F238E27FC236}">
                <a16:creationId xmlns:a16="http://schemas.microsoft.com/office/drawing/2014/main" id="{A2C0835B-F99C-C0AF-CFD8-B11B95F9CE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lum bright="-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12" t="4904" r="14989" b="29240"/>
          <a:stretch/>
        </p:blipFill>
        <p:spPr bwMode="auto">
          <a:xfrm>
            <a:off x="4549796" y="2429455"/>
            <a:ext cx="2970615" cy="2213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文字方塊 10">
            <a:extLst>
              <a:ext uri="{FF2B5EF4-FFF2-40B4-BE49-F238E27FC236}">
                <a16:creationId xmlns:a16="http://schemas.microsoft.com/office/drawing/2014/main" id="{D4102BFB-AAAA-B574-DFE5-A3DE7F9377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8970" y="3290670"/>
            <a:ext cx="1009473" cy="41495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 sz="1600" i="1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6">
                <a:extLst>
                  <a:ext uri="{FF2B5EF4-FFF2-40B4-BE49-F238E27FC236}">
                    <a16:creationId xmlns:a16="http://schemas.microsoft.com/office/drawing/2014/main" id="{0FD6EAC2-346F-CB72-57AC-F82A7DDC807C}"/>
                  </a:ext>
                </a:extLst>
              </p:cNvPr>
              <p:cNvSpPr txBox="1"/>
              <p:nvPr/>
            </p:nvSpPr>
            <p:spPr bwMode="auto">
              <a:xfrm>
                <a:off x="5039005" y="2469407"/>
                <a:ext cx="803810" cy="30777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140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sz="140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𝜙</m:t>
                              </m:r>
                              <m:d>
                                <m:dPr>
                                  <m:ctrlPr>
                                    <a:rPr lang="en-US" altLang="zh-CN" sz="1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1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𝑝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CN" altLang="en-US" sz="1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1" name="文字方塊 6">
                <a:extLst>
                  <a:ext uri="{FF2B5EF4-FFF2-40B4-BE49-F238E27FC236}">
                    <a16:creationId xmlns:a16="http://schemas.microsoft.com/office/drawing/2014/main" id="{0FD6EAC2-346F-CB72-57AC-F82A7DDC80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39005" y="2469407"/>
                <a:ext cx="803810" cy="307777"/>
              </a:xfrm>
              <a:prstGeom prst="rect">
                <a:avLst/>
              </a:prstGeom>
              <a:blipFill>
                <a:blip r:embed="rId10"/>
                <a:stretch>
                  <a:fillRect b="-12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10">
                <a:extLst>
                  <a:ext uri="{FF2B5EF4-FFF2-40B4-BE49-F238E27FC236}">
                    <a16:creationId xmlns:a16="http://schemas.microsoft.com/office/drawing/2014/main" id="{1684A3B3-DB39-EA22-3EE0-57F9253B331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38444" y="4284467"/>
                <a:ext cx="209011" cy="33855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i="1" dirty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𝑝</m:t>
                      </m:r>
                    </m:oMath>
                  </m:oMathPara>
                </a14:m>
                <a:endParaRPr lang="zh-TW" altLang="en-US" sz="1600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2" name="文字方塊 10">
                <a:extLst>
                  <a:ext uri="{FF2B5EF4-FFF2-40B4-BE49-F238E27FC236}">
                    <a16:creationId xmlns:a16="http://schemas.microsoft.com/office/drawing/2014/main" id="{1684A3B3-DB39-EA22-3EE0-57F9253B33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38444" y="4284467"/>
                <a:ext cx="209011" cy="338554"/>
              </a:xfrm>
              <a:prstGeom prst="rect">
                <a:avLst/>
              </a:prstGeom>
              <a:blipFill>
                <a:blip r:embed="rId11"/>
                <a:stretch>
                  <a:fillRect r="-27778" b="-3704"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文字方塊 10">
            <a:extLst>
              <a:ext uri="{FF2B5EF4-FFF2-40B4-BE49-F238E27FC236}">
                <a16:creationId xmlns:a16="http://schemas.microsoft.com/office/drawing/2014/main" id="{FA696735-CE47-86BA-DB2F-7A2B18784B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8370" y="4304690"/>
            <a:ext cx="768207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 sz="16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13">
            <a:extLst>
              <a:ext uri="{FF2B5EF4-FFF2-40B4-BE49-F238E27FC236}">
                <a16:creationId xmlns:a16="http://schemas.microsoft.com/office/drawing/2014/main" id="{329FE42F-FC52-B1CE-F767-618F5C6B86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18370" y="3321520"/>
            <a:ext cx="101841" cy="93310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0AA3EB4-EAAB-4389-161C-3DDEE0BFA3D5}"/>
                  </a:ext>
                </a:extLst>
              </p:cNvPr>
              <p:cNvSpPr txBox="1"/>
              <p:nvPr/>
            </p:nvSpPr>
            <p:spPr bwMode="auto">
              <a:xfrm>
                <a:off x="5595709" y="4216517"/>
                <a:ext cx="96336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dirty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𝑝</m:t>
                      </m:r>
                      <m:r>
                        <a:rPr lang="en-US" altLang="zh-TW" i="1" dirty="0" smtClean="0">
                          <a:latin typeface="Cambria Math"/>
                          <a:cs typeface="Times New Roman" pitchFamily="18" charset="0"/>
                        </a:rPr>
                        <m:t>+</m:t>
                      </m:r>
                      <m:r>
                        <a:rPr lang="en-US" altLang="zh-TW" i="1" dirty="0" smtClean="0">
                          <a:latin typeface="Cambria Math"/>
                          <a:cs typeface="Times New Roman" pitchFamily="18" charset="0"/>
                        </a:rPr>
                        <m:t>𝑑𝑝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0AA3EB4-EAAB-4389-161C-3DDEE0BFA3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95709" y="4216517"/>
                <a:ext cx="963369" cy="369332"/>
              </a:xfrm>
              <a:prstGeom prst="rect">
                <a:avLst/>
              </a:prstGeom>
              <a:blipFill>
                <a:blip r:embed="rId12"/>
                <a:stretch>
                  <a:fillRect b="-2069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71858A2-E330-4431-D795-93276BE16A3D}"/>
                  </a:ext>
                </a:extLst>
              </p:cNvPr>
              <p:cNvSpPr txBox="1"/>
              <p:nvPr/>
            </p:nvSpPr>
            <p:spPr bwMode="auto">
              <a:xfrm>
                <a:off x="5413817" y="4216517"/>
                <a:ext cx="33214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dirty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𝑝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71858A2-E330-4431-D795-93276BE16A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13817" y="4216517"/>
                <a:ext cx="332142" cy="369332"/>
              </a:xfrm>
              <a:prstGeom prst="rect">
                <a:avLst/>
              </a:prstGeom>
              <a:blipFill>
                <a:blip r:embed="rId13"/>
                <a:stretch>
                  <a:fillRect b="-1379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5458337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Text Box 3"/>
          <p:cNvSpPr txBox="1">
            <a:spLocks noChangeArrowheads="1"/>
          </p:cNvSpPr>
          <p:nvPr/>
        </p:nvSpPr>
        <p:spPr bwMode="auto">
          <a:xfrm>
            <a:off x="1259632" y="4005064"/>
            <a:ext cx="684073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1800" dirty="0">
                <a:solidFill>
                  <a:srgbClr val="FF0000"/>
                </a:solidFill>
                <a:latin typeface="Calibri" pitchFamily="34" charset="0"/>
              </a:rPr>
              <a:t>此分布可以計算出平均值，特別稱為期望值</a:t>
            </a:r>
            <a:r>
              <a:rPr kumimoji="0" lang="zh-TW" altLang="en-US" sz="1800" dirty="0">
                <a:solidFill>
                  <a:srgbClr val="FF0000"/>
                </a:solidFill>
                <a:latin typeface="Calibri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TW" sz="1800" dirty="0">
                <a:solidFill>
                  <a:srgbClr val="FF0000"/>
                </a:solidFill>
                <a:cs typeface="Times New Roman" panose="02020603050405020304" pitchFamily="18" charset="0"/>
              </a:rPr>
              <a:t>Expectation Value</a:t>
            </a:r>
            <a:r>
              <a:rPr kumimoji="0" lang="zh-TW" altLang="en-US" sz="1800" dirty="0">
                <a:solidFill>
                  <a:srgbClr val="FF0000"/>
                </a:solidFill>
                <a:cs typeface="Times New Roman" panose="02020603050405020304" pitchFamily="18" charset="0"/>
              </a:rPr>
              <a:t>。</a:t>
            </a:r>
          </a:p>
        </p:txBody>
      </p:sp>
      <p:pic>
        <p:nvPicPr>
          <p:cNvPr id="215043" name="Picture 4" descr="003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8900" y="1053179"/>
            <a:ext cx="1183526" cy="787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44" name="Picture 8" descr="Template_Oce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61"/>
          <a:stretch>
            <a:fillRect/>
          </a:stretch>
        </p:blipFill>
        <p:spPr bwMode="auto">
          <a:xfrm>
            <a:off x="1264590" y="1859806"/>
            <a:ext cx="3043406" cy="19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46" name="矩形 6"/>
          <p:cNvSpPr>
            <a:spLocks noChangeArrowheads="1"/>
          </p:cNvSpPr>
          <p:nvPr/>
        </p:nvSpPr>
        <p:spPr bwMode="auto">
          <a:xfrm>
            <a:off x="1259632" y="1451706"/>
            <a:ext cx="718246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TW" altLang="en-US" sz="1800" dirty="0">
                <a:solidFill>
                  <a:srgbClr val="000000"/>
                </a:solidFill>
                <a:latin typeface="Calibri" pitchFamily="34" charset="0"/>
              </a:rPr>
              <a:t>但多次測量後，不確定的結果形成一個可預測的分布！</a:t>
            </a:r>
            <a:endParaRPr lang="zh-TW" altLang="en-US" sz="2400" dirty="0"/>
          </a:p>
        </p:txBody>
      </p:sp>
      <p:sp>
        <p:nvSpPr>
          <p:cNvPr id="2" name="矩形 6">
            <a:extLst>
              <a:ext uri="{FF2B5EF4-FFF2-40B4-BE49-F238E27FC236}">
                <a16:creationId xmlns:a16="http://schemas.microsoft.com/office/drawing/2014/main" id="{2996D9E6-A5AE-5B5D-852B-B505AC67FB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1015143"/>
            <a:ext cx="718246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TW" altLang="en-US" sz="1800" dirty="0">
                <a:solidFill>
                  <a:srgbClr val="000000"/>
                </a:solidFill>
                <a:latin typeface="Calibri" pitchFamily="34" charset="0"/>
              </a:rPr>
              <a:t>對單一電子的物理量，測量結果不一定確定！</a:t>
            </a:r>
            <a:endParaRPr lang="zh-TW" alt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13">
                <a:extLst>
                  <a:ext uri="{FF2B5EF4-FFF2-40B4-BE49-F238E27FC236}">
                    <a16:creationId xmlns:a16="http://schemas.microsoft.com/office/drawing/2014/main" id="{595CAF55-068D-DD76-F638-5B66428B1F93}"/>
                  </a:ext>
                </a:extLst>
              </p:cNvPr>
              <p:cNvSpPr txBox="1"/>
              <p:nvPr/>
            </p:nvSpPr>
            <p:spPr bwMode="auto">
              <a:xfrm>
                <a:off x="1278090" y="4486701"/>
                <a:ext cx="1944217" cy="84856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5" name="文字方塊 13">
                <a:extLst>
                  <a:ext uri="{FF2B5EF4-FFF2-40B4-BE49-F238E27FC236}">
                    <a16:creationId xmlns:a16="http://schemas.microsoft.com/office/drawing/2014/main" id="{595CAF55-068D-DD76-F638-5B66428B1F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78090" y="4486701"/>
                <a:ext cx="1944217" cy="848566"/>
              </a:xfrm>
              <a:prstGeom prst="rect">
                <a:avLst/>
              </a:prstGeom>
              <a:blipFill>
                <a:blip r:embed="rId4"/>
                <a:stretch>
                  <a:fillRect t="-100000" b="-15294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4" descr="f39_08">
            <a:extLst>
              <a:ext uri="{FF2B5EF4-FFF2-40B4-BE49-F238E27FC236}">
                <a16:creationId xmlns:a16="http://schemas.microsoft.com/office/drawing/2014/main" id="{8AE8B14C-3105-E467-B1A2-042F01B428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1" t="69267" r="50000"/>
          <a:stretch/>
        </p:blipFill>
        <p:spPr bwMode="auto">
          <a:xfrm>
            <a:off x="4468590" y="1859806"/>
            <a:ext cx="2088232" cy="990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11702ECE-8F7F-83FD-CEF8-AD78A16DA9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0" t="9126" r="11310" b="17860"/>
          <a:stretch/>
        </p:blipFill>
        <p:spPr bwMode="auto">
          <a:xfrm>
            <a:off x="4468590" y="2880740"/>
            <a:ext cx="2088233" cy="990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C347366-885C-64E4-CBA7-0FA307DF1EFB}"/>
                  </a:ext>
                </a:extLst>
              </p:cNvPr>
              <p:cNvSpPr txBox="1"/>
              <p:nvPr/>
            </p:nvSpPr>
            <p:spPr bwMode="auto">
              <a:xfrm>
                <a:off x="3245274" y="4717404"/>
                <a:ext cx="244663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是測量得到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的機率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C347366-885C-64E4-CBA7-0FA307DF1E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45274" y="4717404"/>
                <a:ext cx="2446632" cy="369332"/>
              </a:xfrm>
              <a:prstGeom prst="rect">
                <a:avLst/>
              </a:prstGeom>
              <a:blipFill>
                <a:blip r:embed="rId7"/>
                <a:stretch>
                  <a:fillRect t="-6667" r="-1031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5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5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5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5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42" grpId="0"/>
      <p:bldP spid="215046" grpId="0"/>
      <p:bldP spid="5" grpId="0" animBg="1"/>
      <p:bldP spid="3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073" name="Picture 11" descr="41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882" y="4140518"/>
            <a:ext cx="2232025" cy="220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1403649" y="2042994"/>
            <a:ext cx="6120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zh-TW" altLang="en-US" sz="1800" dirty="0">
                <a:solidFill>
                  <a:srgbClr val="000000"/>
                </a:solidFill>
              </a:rPr>
              <a:t>位置的期望值即是</a:t>
            </a:r>
            <a:r>
              <a:rPr lang="zh-TW" altLang="en-US" sz="1800" dirty="0"/>
              <a:t>以機率為權重對位置求和：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3">
                <a:extLst>
                  <a:ext uri="{FF2B5EF4-FFF2-40B4-BE49-F238E27FC236}">
                    <a16:creationId xmlns:a16="http://schemas.microsoft.com/office/drawing/2014/main" id="{F091AC43-92AB-8604-8DB9-FC3CDFCA78DF}"/>
                  </a:ext>
                </a:extLst>
              </p:cNvPr>
              <p:cNvSpPr txBox="1"/>
              <p:nvPr/>
            </p:nvSpPr>
            <p:spPr bwMode="auto">
              <a:xfrm>
                <a:off x="1490286" y="2988390"/>
                <a:ext cx="5364088" cy="901914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l-GR" altLang="zh-TW" i="1">
                                      <a:latin typeface="Cambria Math"/>
                                      <a:ea typeface="Cambria Math"/>
                                    </a:rPr>
                                    <m:t>𝜓</m:t>
                                  </m:r>
                                  <m:d>
                                    <m:dPr>
                                      <m:ctrlPr>
                                        <a:rPr lang="el-GR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𝑑𝑥</m:t>
                          </m:r>
                        </m:e>
                      </m:nary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𝑑𝑥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a:rPr lang="el-GR" altLang="zh-TW" i="1">
                                  <a:latin typeface="Cambria Math"/>
                                  <a:ea typeface="Cambria Math"/>
                                </a:rPr>
                                <m:t>𝜓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𝑥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l-GR" altLang="zh-TW" i="1">
                          <a:latin typeface="Cambria Math"/>
                          <a:ea typeface="Cambria Math"/>
                        </a:rPr>
                        <m:t>𝜓</m:t>
                      </m:r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1" name="文字方塊 13">
                <a:extLst>
                  <a:ext uri="{FF2B5EF4-FFF2-40B4-BE49-F238E27FC236}">
                    <a16:creationId xmlns:a16="http://schemas.microsoft.com/office/drawing/2014/main" id="{F091AC43-92AB-8604-8DB9-FC3CDFCA78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90286" y="2988390"/>
                <a:ext cx="5364088" cy="901914"/>
              </a:xfrm>
              <a:prstGeom prst="rect">
                <a:avLst/>
              </a:prstGeom>
              <a:blipFill>
                <a:blip r:embed="rId3"/>
                <a:stretch>
                  <a:fillRect l="-709" t="-111111" b="-1708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13">
                <a:extLst>
                  <a:ext uri="{FF2B5EF4-FFF2-40B4-BE49-F238E27FC236}">
                    <a16:creationId xmlns:a16="http://schemas.microsoft.com/office/drawing/2014/main" id="{0086AD39-CE1B-7E95-1FD3-2B2E7CC248A6}"/>
                  </a:ext>
                </a:extLst>
              </p:cNvPr>
              <p:cNvSpPr txBox="1"/>
              <p:nvPr/>
            </p:nvSpPr>
            <p:spPr bwMode="auto">
              <a:xfrm>
                <a:off x="1490286" y="1042647"/>
                <a:ext cx="1944217" cy="84856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5" name="文字方塊 13">
                <a:extLst>
                  <a:ext uri="{FF2B5EF4-FFF2-40B4-BE49-F238E27FC236}">
                    <a16:creationId xmlns:a16="http://schemas.microsoft.com/office/drawing/2014/main" id="{0086AD39-CE1B-7E95-1FD3-2B2E7CC248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90286" y="1042647"/>
                <a:ext cx="1944217" cy="848566"/>
              </a:xfrm>
              <a:prstGeom prst="rect">
                <a:avLst/>
              </a:prstGeom>
              <a:blipFill>
                <a:blip r:embed="rId4"/>
                <a:stretch>
                  <a:fillRect t="-101493" b="-15522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951AD98-6052-7538-C553-41E708B8A481}"/>
                  </a:ext>
                </a:extLst>
              </p:cNvPr>
              <p:cNvSpPr txBox="1"/>
              <p:nvPr/>
            </p:nvSpPr>
            <p:spPr bwMode="auto">
              <a:xfrm>
                <a:off x="1403648" y="2492896"/>
                <a:ext cx="710691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位置為連續變數，因此需做積分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。注意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l-GR" altLang="zh-TW" i="1">
                                <a:latin typeface="Cambria Math"/>
                                <a:ea typeface="Cambria Math"/>
                              </a:rPr>
                              <m:t>𝜓</m:t>
                            </m:r>
                            <m:d>
                              <m:dPr>
                                <m:ctrlPr>
                                  <a:rPr lang="el-GR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altLang="zh-TW" i="1">
                                    <a:latin typeface="Cambria Math"/>
                                    <a:ea typeface="Cambria Math"/>
                                  </a:rPr>
                                  <m:t>𝑥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zh-TW" altLang="en-US" dirty="0">
                    <a:latin typeface="PMingLiU" panose="02020500000000000000" pitchFamily="18" charset="-120"/>
                    <a:ea typeface="PMingLiU" panose="02020500000000000000" pitchFamily="18" charset="-120"/>
                  </a:rPr>
                  <a:t>可以寫成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l-GR" altLang="zh-TW" i="1">
                            <a:latin typeface="Cambria Math"/>
                            <a:ea typeface="Cambria Math"/>
                          </a:rPr>
                          <m:t>𝜓</m:t>
                        </m:r>
                      </m:e>
                      <m:sup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∗</m:t>
                        </m:r>
                      </m:sup>
                    </m:sSup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el-GR" altLang="zh-TW" i="1">
                        <a:latin typeface="Cambria Math"/>
                        <a:ea typeface="Cambria Math"/>
                      </a:rPr>
                      <m:t>𝜓</m:t>
                    </m:r>
                    <m:d>
                      <m:dPr>
                        <m:ctrlPr>
                          <a:rPr lang="el-GR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951AD98-6052-7538-C553-41E708B8A4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03648" y="2492896"/>
                <a:ext cx="7106910" cy="369332"/>
              </a:xfrm>
              <a:prstGeom prst="rect">
                <a:avLst/>
              </a:prstGeom>
              <a:blipFill>
                <a:blip r:embed="rId5"/>
                <a:stretch>
                  <a:fillRect l="-713" t="-10000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9" name="Text Box 7"/>
          <p:cNvSpPr txBox="1">
            <a:spLocks noChangeArrowheads="1"/>
          </p:cNvSpPr>
          <p:nvPr/>
        </p:nvSpPr>
        <p:spPr bwMode="auto">
          <a:xfrm>
            <a:off x="971600" y="3356992"/>
            <a:ext cx="785759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1800" dirty="0">
                <a:solidFill>
                  <a:srgbClr val="000000"/>
                </a:solidFill>
              </a:rPr>
              <a:t>任何位置函數、比如位能的期望值就可以用類似方式寫下。</a:t>
            </a:r>
          </a:p>
        </p:txBody>
      </p:sp>
      <p:pic>
        <p:nvPicPr>
          <p:cNvPr id="216073" name="Picture 11" descr="41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094" y="936837"/>
            <a:ext cx="2232025" cy="220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3">
                <a:extLst>
                  <a:ext uri="{FF2B5EF4-FFF2-40B4-BE49-F238E27FC236}">
                    <a16:creationId xmlns:a16="http://schemas.microsoft.com/office/drawing/2014/main" id="{F091AC43-92AB-8604-8DB9-FC3CDFCA78DF}"/>
                  </a:ext>
                </a:extLst>
              </p:cNvPr>
              <p:cNvSpPr txBox="1"/>
              <p:nvPr/>
            </p:nvSpPr>
            <p:spPr bwMode="auto">
              <a:xfrm>
                <a:off x="2279981" y="1589986"/>
                <a:ext cx="3240360" cy="90191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𝑑𝑥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a:rPr lang="el-GR" altLang="zh-TW" i="1">
                                  <a:latin typeface="Cambria Math"/>
                                  <a:ea typeface="Cambria Math"/>
                                </a:rPr>
                                <m:t>𝜓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𝑥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l-GR" altLang="zh-TW" i="1">
                          <a:latin typeface="Cambria Math"/>
                          <a:ea typeface="Cambria Math"/>
                        </a:rPr>
                        <m:t>𝜓</m:t>
                      </m:r>
                      <m:d>
                        <m:dPr>
                          <m:ctrlPr>
                            <a:rPr lang="el-GR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1" name="文字方塊 13">
                <a:extLst>
                  <a:ext uri="{FF2B5EF4-FFF2-40B4-BE49-F238E27FC236}">
                    <a16:creationId xmlns:a16="http://schemas.microsoft.com/office/drawing/2014/main" id="{F091AC43-92AB-8604-8DB9-FC3CDFCA78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79981" y="1589986"/>
                <a:ext cx="3240360" cy="901914"/>
              </a:xfrm>
              <a:prstGeom prst="rect">
                <a:avLst/>
              </a:prstGeom>
              <a:blipFill>
                <a:blip r:embed="rId3"/>
                <a:stretch>
                  <a:fillRect l="-4297" t="-111111" b="-1708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3">
                <a:extLst>
                  <a:ext uri="{FF2B5EF4-FFF2-40B4-BE49-F238E27FC236}">
                    <a16:creationId xmlns:a16="http://schemas.microsoft.com/office/drawing/2014/main" id="{D8F10237-CB91-F8BF-7667-B570255D1351}"/>
                  </a:ext>
                </a:extLst>
              </p:cNvPr>
              <p:cNvSpPr txBox="1"/>
              <p:nvPr/>
            </p:nvSpPr>
            <p:spPr bwMode="auto">
              <a:xfrm>
                <a:off x="980542" y="3774980"/>
                <a:ext cx="6269558" cy="90191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l-GR" altLang="zh-TW" i="1">
                                      <a:latin typeface="Cambria Math"/>
                                      <a:ea typeface="Cambria Math"/>
                                    </a:rPr>
                                    <m:t>𝜓</m:t>
                                  </m:r>
                                  <m:d>
                                    <m:dPr>
                                      <m:ctrlPr>
                                        <a:rPr lang="el-GR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𝑑𝑥</m:t>
                          </m:r>
                        </m:e>
                      </m:nary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𝑑𝑥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a:rPr lang="el-GR" altLang="zh-TW" i="1">
                                  <a:latin typeface="Cambria Math"/>
                                  <a:ea typeface="Cambria Math"/>
                                </a:rPr>
                                <m:t>𝜓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l-GR" altLang="zh-TW" i="1">
                          <a:latin typeface="Cambria Math"/>
                          <a:ea typeface="Cambria Math"/>
                        </a:rPr>
                        <m:t>𝜓</m:t>
                      </m:r>
                      <m:d>
                        <m:dPr>
                          <m:ctrlPr>
                            <a:rPr lang="el-GR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2" name="文字方塊 13">
                <a:extLst>
                  <a:ext uri="{FF2B5EF4-FFF2-40B4-BE49-F238E27FC236}">
                    <a16:creationId xmlns:a16="http://schemas.microsoft.com/office/drawing/2014/main" id="{D8F10237-CB91-F8BF-7667-B570255D13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80542" y="3774980"/>
                <a:ext cx="6269558" cy="901914"/>
              </a:xfrm>
              <a:prstGeom prst="rect">
                <a:avLst/>
              </a:prstGeom>
              <a:blipFill>
                <a:blip r:embed="rId4"/>
                <a:stretch>
                  <a:fillRect t="-111111" b="-1708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own Arrow 2">
            <a:extLst>
              <a:ext uri="{FF2B5EF4-FFF2-40B4-BE49-F238E27FC236}">
                <a16:creationId xmlns:a16="http://schemas.microsoft.com/office/drawing/2014/main" id="{D72857C4-1701-C4F9-66AD-4ECB27FCED1A}"/>
              </a:ext>
            </a:extLst>
          </p:cNvPr>
          <p:cNvSpPr/>
          <p:nvPr/>
        </p:nvSpPr>
        <p:spPr>
          <a:xfrm>
            <a:off x="3865724" y="2640765"/>
            <a:ext cx="249597" cy="720080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Box 10">
                <a:extLst>
                  <a:ext uri="{FF2B5EF4-FFF2-40B4-BE49-F238E27FC236}">
                    <a16:creationId xmlns:a16="http://schemas.microsoft.com/office/drawing/2014/main" id="{0FDD35E2-FB0F-A2D8-5A55-7F869692740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43608" y="5764038"/>
                <a:ext cx="5075648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我們也可以用此式來計算位置的不確定性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altLang="zh-TW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4" name="Text Box 10">
                <a:extLst>
                  <a:ext uri="{FF2B5EF4-FFF2-40B4-BE49-F238E27FC236}">
                    <a16:creationId xmlns:a16="http://schemas.microsoft.com/office/drawing/2014/main" id="{0FDD35E2-FB0F-A2D8-5A55-7F86969274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3608" y="5764038"/>
                <a:ext cx="5075648" cy="369332"/>
              </a:xfrm>
              <a:prstGeom prst="rect">
                <a:avLst/>
              </a:prstGeom>
              <a:blipFill>
                <a:blip r:embed="rId5"/>
                <a:stretch>
                  <a:fillRect l="-1000" t="-10345" b="-2413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F224FF77-35CA-1823-BFD3-11AC78333B74}"/>
              </a:ext>
            </a:extLst>
          </p:cNvPr>
          <p:cNvSpPr txBox="1"/>
          <p:nvPr/>
        </p:nvSpPr>
        <p:spPr bwMode="auto">
          <a:xfrm>
            <a:off x="971600" y="1128039"/>
            <a:ext cx="39604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有了位置期望值的計算式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13">
                <a:extLst>
                  <a:ext uri="{FF2B5EF4-FFF2-40B4-BE49-F238E27FC236}">
                    <a16:creationId xmlns:a16="http://schemas.microsoft.com/office/drawing/2014/main" id="{D3C6FCB5-7AEA-FBB6-6DF0-3DD28474BFEC}"/>
                  </a:ext>
                </a:extLst>
              </p:cNvPr>
              <p:cNvSpPr txBox="1"/>
              <p:nvPr/>
            </p:nvSpPr>
            <p:spPr bwMode="auto">
              <a:xfrm>
                <a:off x="980542" y="4769509"/>
                <a:ext cx="3951498" cy="90191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𝑑𝑥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a:rPr lang="el-GR" altLang="zh-TW" i="1">
                                  <a:latin typeface="Cambria Math"/>
                                  <a:ea typeface="Cambria Math"/>
                                </a:rPr>
                                <m:t>𝜓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𝑉</m:t>
                      </m:r>
                      <m:d>
                        <m:d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l-GR" altLang="zh-TW" i="1">
                          <a:latin typeface="Cambria Math"/>
                          <a:ea typeface="Cambria Math"/>
                        </a:rPr>
                        <m:t>𝜓</m:t>
                      </m:r>
                      <m:d>
                        <m:dPr>
                          <m:ctrlPr>
                            <a:rPr lang="el-GR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5" name="文字方塊 13">
                <a:extLst>
                  <a:ext uri="{FF2B5EF4-FFF2-40B4-BE49-F238E27FC236}">
                    <a16:creationId xmlns:a16="http://schemas.microsoft.com/office/drawing/2014/main" id="{D3C6FCB5-7AEA-FBB6-6DF0-3DD28474BF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80542" y="4769509"/>
                <a:ext cx="3951498" cy="901914"/>
              </a:xfrm>
              <a:prstGeom prst="rect">
                <a:avLst/>
              </a:prstGeom>
              <a:blipFill>
                <a:blip r:embed="rId6"/>
                <a:stretch>
                  <a:fillRect t="-111111" b="-1708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82781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0901" name="Text Box 10"/>
              <p:cNvSpPr txBox="1">
                <a:spLocks noChangeArrowheads="1"/>
              </p:cNvSpPr>
              <p:nvPr/>
            </p:nvSpPr>
            <p:spPr bwMode="auto">
              <a:xfrm>
                <a:off x="632685" y="938557"/>
                <a:ext cx="7521299" cy="3787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測量一個物理量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</m:oMath>
                </a14:m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時的不確定性，由測量結果分布的</a:t>
                </a:r>
                <a:r>
                  <a:rPr kumimoji="0" lang="zh-TW" altLang="en-US" sz="1800" dirty="0">
                    <a:solidFill>
                      <a:srgbClr val="FF0000"/>
                    </a:solidFill>
                    <a:latin typeface="Calibri" pitchFamily="34" charset="0"/>
                  </a:rPr>
                  <a:t>標準差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altLang="zh-TW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來描述 ：</a:t>
                </a:r>
              </a:p>
            </p:txBody>
          </p:sp>
        </mc:Choice>
        <mc:Fallback xmlns="">
          <p:sp>
            <p:nvSpPr>
              <p:cNvPr id="80901" name="Text 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2685" y="938557"/>
                <a:ext cx="7521299" cy="378758"/>
              </a:xfrm>
              <a:prstGeom prst="rect">
                <a:avLst/>
              </a:prstGeom>
              <a:blipFill>
                <a:blip r:embed="rId2"/>
                <a:stretch>
                  <a:fillRect l="-673" t="-3226" b="-2258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13">
                <a:extLst>
                  <a:ext uri="{FF2B5EF4-FFF2-40B4-BE49-F238E27FC236}">
                    <a16:creationId xmlns:a16="http://schemas.microsoft.com/office/drawing/2014/main" id="{BD5C51F5-C265-2A6A-1CFB-150FB52A1304}"/>
                  </a:ext>
                </a:extLst>
              </p:cNvPr>
              <p:cNvSpPr txBox="1"/>
              <p:nvPr/>
            </p:nvSpPr>
            <p:spPr bwMode="auto">
              <a:xfrm>
                <a:off x="607719" y="3886271"/>
                <a:ext cx="5563531" cy="103874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𝑑𝑥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a:rPr lang="el-GR" altLang="zh-TW" i="1">
                                  <a:latin typeface="Cambria Math"/>
                                  <a:ea typeface="Cambria Math"/>
                                </a:rPr>
                                <m:t>𝜓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l-GR" altLang="zh-TW" i="1">
                          <a:latin typeface="Cambria Math"/>
                          <a:ea typeface="Cambria Math"/>
                        </a:rPr>
                        <m:t>𝜓</m:t>
                      </m:r>
                      <m:d>
                        <m:dPr>
                          <m:ctrlPr>
                            <a:rPr lang="el-GR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nary>
                                <m:naryPr>
                                  <m:limLoc m:val="undOvr"/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4"/>
                                    </m:rPr>
                                    <a:rPr lang="en-US" altLang="zh-TW" sz="1800" i="1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en-US" altLang="zh-TW" sz="1800" i="1">
                                      <a:latin typeface="Cambria Math"/>
                                      <a:ea typeface="Cambria Math"/>
                                    </a:rPr>
                                    <m:t>∞</m:t>
                                  </m:r>
                                </m:sub>
                                <m:sup>
                                  <m:r>
                                    <a:rPr lang="en-US" altLang="zh-TW" sz="1800" i="1">
                                      <a:latin typeface="Cambria Math"/>
                                      <a:ea typeface="Cambria Math"/>
                                    </a:rPr>
                                    <m:t>∞</m:t>
                                  </m:r>
                                </m:sup>
                                <m:e>
                                  <m:sSup>
                                    <m:sSupPr>
                                      <m:ctrlPr>
                                        <a:rPr lang="en-US" altLang="zh-TW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sz="1800" i="1">
                                          <a:latin typeface="Cambria Math"/>
                                        </a:rPr>
                                        <m:t>𝑑𝑥</m:t>
                                      </m:r>
                                      <m:r>
                                        <a:rPr lang="en-US" altLang="zh-TW" sz="1800" i="1">
                                          <a:latin typeface="Cambria Math"/>
                                          <a:ea typeface="Cambria Math"/>
                                        </a:rPr>
                                        <m:t>∙</m:t>
                                      </m:r>
                                      <m:r>
                                        <a:rPr lang="el-GR" altLang="zh-TW" i="1">
                                          <a:latin typeface="Cambria Math"/>
                                          <a:ea typeface="Cambria Math"/>
                                        </a:rPr>
                                        <m:t>𝜓</m:t>
                                      </m:r>
                                    </m:e>
                                    <m:sup>
                                      <m:r>
                                        <a:rPr lang="en-US" altLang="zh-TW" sz="1800" i="1">
                                          <a:latin typeface="Cambria Math"/>
                                          <a:ea typeface="Cambria Math"/>
                                        </a:rPr>
                                        <m:t>∗</m:t>
                                      </m:r>
                                    </m:sup>
                                  </m:sSup>
                                  <m:d>
                                    <m:dPr>
                                      <m:ctrlPr>
                                        <a:rPr lang="en-US" altLang="zh-TW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sz="1800" i="1">
                                          <a:latin typeface="Cambria Math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nary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𝑥</m:t>
                              </m:r>
                              <m:r>
                                <a:rPr lang="el-GR" altLang="zh-TW" i="1">
                                  <a:latin typeface="Cambria Math"/>
                                  <a:ea typeface="Cambria Math"/>
                                </a:rPr>
                                <m:t>𝜓</m:t>
                              </m:r>
                              <m:d>
                                <m:dPr>
                                  <m:ctrlPr>
                                    <a:rPr lang="el-GR" altLang="zh-TW" sz="18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1800" i="1">
                                      <a:latin typeface="Cambria Math"/>
                                      <a:ea typeface="Cambria Math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5" name="文字方塊 13">
                <a:extLst>
                  <a:ext uri="{FF2B5EF4-FFF2-40B4-BE49-F238E27FC236}">
                    <a16:creationId xmlns:a16="http://schemas.microsoft.com/office/drawing/2014/main" id="{BD5C51F5-C265-2A6A-1CFB-150FB52A13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7719" y="3886271"/>
                <a:ext cx="5563531" cy="1038746"/>
              </a:xfrm>
              <a:prstGeom prst="rect">
                <a:avLst/>
              </a:prstGeom>
              <a:blipFill>
                <a:blip r:embed="rId3"/>
                <a:stretch>
                  <a:fillRect l="-9589" t="-89024" b="-1451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13">
                <a:extLst>
                  <a:ext uri="{FF2B5EF4-FFF2-40B4-BE49-F238E27FC236}">
                    <a16:creationId xmlns:a16="http://schemas.microsoft.com/office/drawing/2014/main" id="{A70A0043-84E7-5783-E06F-990350B2E344}"/>
                  </a:ext>
                </a:extLst>
              </p:cNvPr>
              <p:cNvSpPr txBox="1"/>
              <p:nvPr/>
            </p:nvSpPr>
            <p:spPr bwMode="auto">
              <a:xfrm>
                <a:off x="636022" y="2839384"/>
                <a:ext cx="5880194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  <m:d>
                            <m:dPr>
                              <m:begChr m:val="⟨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2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  <m:sup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6" name="文字方塊 13">
                <a:extLst>
                  <a:ext uri="{FF2B5EF4-FFF2-40B4-BE49-F238E27FC236}">
                    <a16:creationId xmlns:a16="http://schemas.microsoft.com/office/drawing/2014/main" id="{A70A0043-84E7-5783-E06F-990350B2E3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6022" y="2839384"/>
                <a:ext cx="5880194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2" descr="0007">
            <a:extLst>
              <a:ext uri="{FF2B5EF4-FFF2-40B4-BE49-F238E27FC236}">
                <a16:creationId xmlns:a16="http://schemas.microsoft.com/office/drawing/2014/main" id="{29AAAC5C-6E09-A8CD-0BB2-EC42F7F98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996944"/>
            <a:ext cx="2454339" cy="2034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05D4923-8493-DC15-65F1-96A64C90C2B4}"/>
              </a:ext>
            </a:extLst>
          </p:cNvPr>
          <p:cNvSpPr txBox="1"/>
          <p:nvPr/>
        </p:nvSpPr>
        <p:spPr bwMode="auto">
          <a:xfrm>
            <a:off x="643865" y="1375857"/>
            <a:ext cx="75101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可定義為「測量值與期望值的差」的平方的期望值的開根號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13">
                <a:extLst>
                  <a:ext uri="{FF2B5EF4-FFF2-40B4-BE49-F238E27FC236}">
                    <a16:creationId xmlns:a16="http://schemas.microsoft.com/office/drawing/2014/main" id="{EAFC7674-4387-CC5D-6590-EB10866E6AFE}"/>
                  </a:ext>
                </a:extLst>
              </p:cNvPr>
              <p:cNvSpPr txBox="1"/>
              <p:nvPr/>
            </p:nvSpPr>
            <p:spPr bwMode="auto">
              <a:xfrm>
                <a:off x="636024" y="5501618"/>
                <a:ext cx="2124406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  <m:sup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9" name="文字方塊 13">
                <a:extLst>
                  <a:ext uri="{FF2B5EF4-FFF2-40B4-BE49-F238E27FC236}">
                    <a16:creationId xmlns:a16="http://schemas.microsoft.com/office/drawing/2014/main" id="{EAFC7674-4387-CC5D-6590-EB10866E6A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6024" y="5501618"/>
                <a:ext cx="2124406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 Box 10">
                <a:extLst>
                  <a:ext uri="{FF2B5EF4-FFF2-40B4-BE49-F238E27FC236}">
                    <a16:creationId xmlns:a16="http://schemas.microsoft.com/office/drawing/2014/main" id="{87F78175-6459-AF71-E342-F91791D0382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36023" y="4996510"/>
                <a:ext cx="6300870" cy="3787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位置的不確定性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altLang="zh-TW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，現在可以精確定義與計算了。</a:t>
                </a:r>
              </a:p>
            </p:txBody>
          </p:sp>
        </mc:Choice>
        <mc:Fallback xmlns="">
          <p:sp>
            <p:nvSpPr>
              <p:cNvPr id="11" name="Text Box 10">
                <a:extLst>
                  <a:ext uri="{FF2B5EF4-FFF2-40B4-BE49-F238E27FC236}">
                    <a16:creationId xmlns:a16="http://schemas.microsoft.com/office/drawing/2014/main" id="{87F78175-6459-AF71-E342-F91791D038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6023" y="4996510"/>
                <a:ext cx="6300870" cy="378758"/>
              </a:xfrm>
              <a:prstGeom prst="rect">
                <a:avLst/>
              </a:prstGeom>
              <a:blipFill>
                <a:blip r:embed="rId7"/>
                <a:stretch>
                  <a:fillRect l="-602" t="-6452" b="-1935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13">
                <a:extLst>
                  <a:ext uri="{FF2B5EF4-FFF2-40B4-BE49-F238E27FC236}">
                    <a16:creationId xmlns:a16="http://schemas.microsoft.com/office/drawing/2014/main" id="{B289FAA0-66F8-5112-3380-0131BC58AFAA}"/>
                  </a:ext>
                </a:extLst>
              </p:cNvPr>
              <p:cNvSpPr txBox="1"/>
              <p:nvPr/>
            </p:nvSpPr>
            <p:spPr bwMode="auto">
              <a:xfrm>
                <a:off x="628979" y="1838036"/>
                <a:ext cx="2296133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zh-TW" sz="1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en-US" altLang="zh-TW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sz="18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7" name="文字方塊 13">
                <a:extLst>
                  <a:ext uri="{FF2B5EF4-FFF2-40B4-BE49-F238E27FC236}">
                    <a16:creationId xmlns:a16="http://schemas.microsoft.com/office/drawing/2014/main" id="{B289FAA0-66F8-5112-3380-0131BC58AF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8979" y="1838036"/>
                <a:ext cx="2296133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604E93CF-F31A-1DC5-E8C6-9D53E64537FE}"/>
              </a:ext>
            </a:extLst>
          </p:cNvPr>
          <p:cNvSpPr txBox="1"/>
          <p:nvPr/>
        </p:nvSpPr>
        <p:spPr bwMode="auto">
          <a:xfrm>
            <a:off x="628979" y="2466392"/>
            <a:ext cx="20162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此式可化簡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3FB417A-9539-4226-D05E-BA96F28DBDCD}"/>
              </a:ext>
            </a:extLst>
          </p:cNvPr>
          <p:cNvSpPr txBox="1"/>
          <p:nvPr/>
        </p:nvSpPr>
        <p:spPr bwMode="auto">
          <a:xfrm>
            <a:off x="582220" y="3390589"/>
            <a:ext cx="49242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這兩個期望值都可以用波函數計算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</p:spTree>
    <p:extLst>
      <p:ext uri="{BB962C8B-B14F-4D97-AF65-F5344CB8AC3E}">
        <p14:creationId xmlns:p14="http://schemas.microsoft.com/office/powerpoint/2010/main" val="1154293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1" grpId="0"/>
      <p:bldP spid="12" grpId="0"/>
      <p:bldP spid="13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 Box 6">
                <a:extLst>
                  <a:ext uri="{FF2B5EF4-FFF2-40B4-BE49-F238E27FC236}">
                    <a16:creationId xmlns:a16="http://schemas.microsoft.com/office/drawing/2014/main" id="{FA4EAA22-7AE2-55EF-27B3-664C8E27BBB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74913" y="549377"/>
                <a:ext cx="489654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/>
                  <a:t>動量測量結果在</a:t>
                </a:r>
                <a14:m>
                  <m:oMath xmlns:m="http://schemas.openxmlformats.org/officeDocument/2006/math">
                    <m:r>
                      <a:rPr lang="en-US" altLang="zh-TW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𝑝</m:t>
                    </m:r>
                  </m:oMath>
                </a14:m>
                <a:r>
                  <a:rPr lang="zh-TW" altLang="en-US" dirty="0"/>
                  <a:t>與</a:t>
                </a:r>
                <a14:m>
                  <m:oMath xmlns:m="http://schemas.openxmlformats.org/officeDocument/2006/math">
                    <m:r>
                      <a:rPr lang="en-US" altLang="zh-TW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𝑝</m:t>
                    </m:r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+</m:t>
                    </m:r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𝑑𝑝</m:t>
                    </m:r>
                  </m:oMath>
                </a14:m>
                <a:r>
                  <a:rPr lang="zh-TW" altLang="en-US" dirty="0"/>
                  <a:t>之間發現的機率：</a:t>
                </a:r>
              </a:p>
            </p:txBody>
          </p:sp>
        </mc:Choice>
        <mc:Fallback xmlns="">
          <p:sp>
            <p:nvSpPr>
              <p:cNvPr id="10" name="Text Box 6">
                <a:extLst>
                  <a:ext uri="{FF2B5EF4-FFF2-40B4-BE49-F238E27FC236}">
                    <a16:creationId xmlns:a16="http://schemas.microsoft.com/office/drawing/2014/main" id="{FA4EAA22-7AE2-55EF-27B3-664C8E27BB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4913" y="549377"/>
                <a:ext cx="4896544" cy="369332"/>
              </a:xfrm>
              <a:prstGeom prst="rect">
                <a:avLst/>
              </a:prstGeom>
              <a:blipFill>
                <a:blip r:embed="rId2"/>
                <a:stretch>
                  <a:fillRect l="-1034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1">
                <a:extLst>
                  <a:ext uri="{FF2B5EF4-FFF2-40B4-BE49-F238E27FC236}">
                    <a16:creationId xmlns:a16="http://schemas.microsoft.com/office/drawing/2014/main" id="{896A5825-EA86-3314-64E9-171A14B6BD85}"/>
                  </a:ext>
                </a:extLst>
              </p:cNvPr>
              <p:cNvSpPr txBox="1"/>
              <p:nvPr/>
            </p:nvSpPr>
            <p:spPr bwMode="auto">
              <a:xfrm>
                <a:off x="607819" y="990030"/>
                <a:ext cx="3489775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𝜙</m:t>
                              </m:r>
                              <m:d>
                                <m:dPr>
                                  <m:ctrlPr>
                                    <a:rPr lang="en-US" altLang="zh-CN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𝑝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∙</m:t>
                      </m:r>
                      <m:r>
                        <a:rPr lang="en-US" altLang="zh-TW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𝑑𝑝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𝜙</m:t>
                          </m:r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∗</m:t>
                          </m:r>
                        </m:sup>
                      </m:sSup>
                      <m:d>
                        <m:dPr>
                          <m:ctrlPr>
                            <a:rPr lang="el-GR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𝑝</m:t>
                          </m:r>
                        </m:e>
                      </m:d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𝜙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𝑝</m:t>
                          </m:r>
                        </m:e>
                      </m:d>
                      <m:r>
                        <a:rPr lang="en-US" altLang="zh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𝑑𝑝</m:t>
                      </m:r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文字方塊 11">
                <a:extLst>
                  <a:ext uri="{FF2B5EF4-FFF2-40B4-BE49-F238E27FC236}">
                    <a16:creationId xmlns:a16="http://schemas.microsoft.com/office/drawing/2014/main" id="{896A5825-EA86-3314-64E9-171A14B6BD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7819" y="990030"/>
                <a:ext cx="3489775" cy="369332"/>
              </a:xfrm>
              <a:prstGeom prst="rect">
                <a:avLst/>
              </a:prstGeom>
              <a:blipFill>
                <a:blip r:embed="rId3"/>
                <a:stretch>
                  <a:fillRect b="-1290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3" descr="C:\Users\Chia-Hung Chang\Pictures\2008-04-14 波包\波包 002.jpg">
            <a:extLst>
              <a:ext uri="{FF2B5EF4-FFF2-40B4-BE49-F238E27FC236}">
                <a16:creationId xmlns:a16="http://schemas.microsoft.com/office/drawing/2014/main" id="{8341F4C5-3516-441F-2336-811626A130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lum bright="-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12" t="4904" r="14989" b="29240"/>
          <a:stretch/>
        </p:blipFill>
        <p:spPr bwMode="auto">
          <a:xfrm>
            <a:off x="5985840" y="448742"/>
            <a:ext cx="2970615" cy="2213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文字方塊 10">
            <a:extLst>
              <a:ext uri="{FF2B5EF4-FFF2-40B4-BE49-F238E27FC236}">
                <a16:creationId xmlns:a16="http://schemas.microsoft.com/office/drawing/2014/main" id="{C7D9EB4C-2C6D-1D6F-62A9-AAE1A00D50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6602" y="1386359"/>
            <a:ext cx="596453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 sz="1600" i="1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6">
                <a:extLst>
                  <a:ext uri="{FF2B5EF4-FFF2-40B4-BE49-F238E27FC236}">
                    <a16:creationId xmlns:a16="http://schemas.microsoft.com/office/drawing/2014/main" id="{87FE0882-CD99-9F36-A114-8B14C72BB773}"/>
                  </a:ext>
                </a:extLst>
              </p:cNvPr>
              <p:cNvSpPr txBox="1"/>
              <p:nvPr/>
            </p:nvSpPr>
            <p:spPr bwMode="auto">
              <a:xfrm>
                <a:off x="6475049" y="488694"/>
                <a:ext cx="803810" cy="30777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140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sz="140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𝜙</m:t>
                              </m:r>
                              <m:d>
                                <m:dPr>
                                  <m:ctrlPr>
                                    <a:rPr lang="en-US" altLang="zh-CN" sz="1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1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𝑝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CN" altLang="en-US" sz="1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6" name="文字方塊 6">
                <a:extLst>
                  <a:ext uri="{FF2B5EF4-FFF2-40B4-BE49-F238E27FC236}">
                    <a16:creationId xmlns:a16="http://schemas.microsoft.com/office/drawing/2014/main" id="{87FE0882-CD99-9F36-A114-8B14C72BB7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75049" y="488694"/>
                <a:ext cx="803810" cy="307777"/>
              </a:xfrm>
              <a:prstGeom prst="rect">
                <a:avLst/>
              </a:prstGeom>
              <a:blipFill>
                <a:blip r:embed="rId5"/>
                <a:stretch>
                  <a:fillRect b="-12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0">
                <a:extLst>
                  <a:ext uri="{FF2B5EF4-FFF2-40B4-BE49-F238E27FC236}">
                    <a16:creationId xmlns:a16="http://schemas.microsoft.com/office/drawing/2014/main" id="{C916AC24-8755-F378-F448-39C7C4007CE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674488" y="2303754"/>
                <a:ext cx="209011" cy="33855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i="1" dirty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𝑝</m:t>
                      </m:r>
                    </m:oMath>
                  </m:oMathPara>
                </a14:m>
                <a:endParaRPr lang="zh-TW" altLang="en-US" sz="1600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7" name="文字方塊 10">
                <a:extLst>
                  <a:ext uri="{FF2B5EF4-FFF2-40B4-BE49-F238E27FC236}">
                    <a16:creationId xmlns:a16="http://schemas.microsoft.com/office/drawing/2014/main" id="{C916AC24-8755-F378-F448-39C7C4007C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674488" y="2303754"/>
                <a:ext cx="209011" cy="338554"/>
              </a:xfrm>
              <a:prstGeom prst="rect">
                <a:avLst/>
              </a:prstGeom>
              <a:blipFill>
                <a:blip r:embed="rId6"/>
                <a:stretch>
                  <a:fillRect r="-29412" b="-3704"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文字方塊 10">
            <a:extLst>
              <a:ext uri="{FF2B5EF4-FFF2-40B4-BE49-F238E27FC236}">
                <a16:creationId xmlns:a16="http://schemas.microsoft.com/office/drawing/2014/main" id="{9EB9F671-4DE1-40F9-EA94-C4CD6A8805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4414" y="2323977"/>
            <a:ext cx="768207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 sz="16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E274ADA7-2CC8-4196-FDAA-5B74B722A3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54414" y="1340807"/>
            <a:ext cx="101841" cy="93310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5" name="Text Box 13">
            <a:extLst>
              <a:ext uri="{FF2B5EF4-FFF2-40B4-BE49-F238E27FC236}">
                <a16:creationId xmlns:a16="http://schemas.microsoft.com/office/drawing/2014/main" id="{DFB42DCC-6D09-6C92-416F-29643A5578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586" y="147369"/>
            <a:ext cx="4370986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1800" dirty="0">
                <a:solidFill>
                  <a:srgbClr val="000000"/>
                </a:solidFill>
              </a:rPr>
              <a:t>動量的期望值怎麼算？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13">
                <a:extLst>
                  <a:ext uri="{FF2B5EF4-FFF2-40B4-BE49-F238E27FC236}">
                    <a16:creationId xmlns:a16="http://schemas.microsoft.com/office/drawing/2014/main" id="{FC019F2D-D153-4995-705A-0A862A4B80DA}"/>
                  </a:ext>
                </a:extLst>
              </p:cNvPr>
              <p:cNvSpPr txBox="1"/>
              <p:nvPr/>
            </p:nvSpPr>
            <p:spPr bwMode="auto">
              <a:xfrm>
                <a:off x="607819" y="1757575"/>
                <a:ext cx="5364088" cy="90191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𝑝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𝜙</m:t>
                                  </m:r>
                                  <m:d>
                                    <m:d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𝑝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𝑑𝑝</m:t>
                          </m:r>
                        </m:e>
                      </m:nary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i="1">
                              <a:latin typeface="Cambria Math"/>
                            </a:rPr>
                            <m:t>𝑑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𝜙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ctrlPr>
                                <a:rPr lang="el-GR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𝑝</m:t>
                              </m:r>
                            </m:e>
                          </m:d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𝑝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𝑝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7" name="文字方塊 13">
                <a:extLst>
                  <a:ext uri="{FF2B5EF4-FFF2-40B4-BE49-F238E27FC236}">
                    <a16:creationId xmlns:a16="http://schemas.microsoft.com/office/drawing/2014/main" id="{FC019F2D-D153-4995-705A-0A862A4B80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7819" y="1757575"/>
                <a:ext cx="5364088" cy="901914"/>
              </a:xfrm>
              <a:prstGeom prst="rect">
                <a:avLst/>
              </a:prstGeom>
              <a:blipFill>
                <a:blip r:embed="rId7"/>
                <a:stretch>
                  <a:fillRect l="-2364" t="-111111" b="-1708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 Box 13">
            <a:extLst>
              <a:ext uri="{FF2B5EF4-FFF2-40B4-BE49-F238E27FC236}">
                <a16:creationId xmlns:a16="http://schemas.microsoft.com/office/drawing/2014/main" id="{CA3039C1-9397-2BB8-694F-7AFBC18206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156" y="1403429"/>
            <a:ext cx="4370986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1800" dirty="0">
                <a:solidFill>
                  <a:srgbClr val="000000"/>
                </a:solidFill>
              </a:rPr>
              <a:t>動量的期望值想當然爾：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字方塊 13">
                <a:extLst>
                  <a:ext uri="{FF2B5EF4-FFF2-40B4-BE49-F238E27FC236}">
                    <a16:creationId xmlns:a16="http://schemas.microsoft.com/office/drawing/2014/main" id="{03B058F3-D8B0-1AF7-0298-893FAF69585F}"/>
                  </a:ext>
                </a:extLst>
              </p:cNvPr>
              <p:cNvSpPr txBox="1"/>
              <p:nvPr/>
            </p:nvSpPr>
            <p:spPr bwMode="auto">
              <a:xfrm>
                <a:off x="611560" y="3068960"/>
                <a:ext cx="6541305" cy="90191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d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𝜙</m:t>
                                  </m:r>
                                  <m:d>
                                    <m:d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𝑝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𝑑𝑝</m:t>
                          </m:r>
                        </m:e>
                      </m:nary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i="1">
                              <a:latin typeface="Cambria Math"/>
                            </a:rPr>
                            <m:t>𝑑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𝜙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ctrlPr>
                                <a:rPr lang="el-GR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𝑝</m:t>
                              </m:r>
                            </m:e>
                          </m:d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d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𝑝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26" name="文字方塊 13">
                <a:extLst>
                  <a:ext uri="{FF2B5EF4-FFF2-40B4-BE49-F238E27FC236}">
                    <a16:creationId xmlns:a16="http://schemas.microsoft.com/office/drawing/2014/main" id="{03B058F3-D8B0-1AF7-0298-893FAF6958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1560" y="3068960"/>
                <a:ext cx="6541305" cy="901914"/>
              </a:xfrm>
              <a:prstGeom prst="rect">
                <a:avLst/>
              </a:prstGeom>
              <a:blipFill>
                <a:blip r:embed="rId8"/>
                <a:stretch>
                  <a:fillRect t="-111111" b="-1708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 Box 13">
            <a:extLst>
              <a:ext uri="{FF2B5EF4-FFF2-40B4-BE49-F238E27FC236}">
                <a16:creationId xmlns:a16="http://schemas.microsoft.com/office/drawing/2014/main" id="{FD9C765B-95C9-C327-2DAA-5B8B594E5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586" y="2677196"/>
            <a:ext cx="62166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1800" dirty="0">
                <a:solidFill>
                  <a:srgbClr val="000000"/>
                </a:solidFill>
              </a:rPr>
              <a:t>期待：動量的函數，例如動能的期望值也可同樣方式記算：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3">
                <a:extLst>
                  <a:ext uri="{FF2B5EF4-FFF2-40B4-BE49-F238E27FC236}">
                    <a16:creationId xmlns:a16="http://schemas.microsoft.com/office/drawing/2014/main" id="{4B851C49-3022-8EEF-9B3E-A1AFFB6426BB}"/>
                  </a:ext>
                </a:extLst>
              </p:cNvPr>
              <p:cNvSpPr txBox="1"/>
              <p:nvPr/>
            </p:nvSpPr>
            <p:spPr bwMode="auto">
              <a:xfrm>
                <a:off x="621499" y="4051040"/>
                <a:ext cx="3579039" cy="93211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sz="1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p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den>
                          </m:f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i="1">
                              <a:latin typeface="Cambria Math"/>
                            </a:rPr>
                            <m:t>𝑑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𝜙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ctrlPr>
                                <a:rPr lang="el-GR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𝑝</m:t>
                              </m:r>
                            </m:e>
                          </m:d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den>
                          </m:f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𝑝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2" name="文字方塊 13">
                <a:extLst>
                  <a:ext uri="{FF2B5EF4-FFF2-40B4-BE49-F238E27FC236}">
                    <a16:creationId xmlns:a16="http://schemas.microsoft.com/office/drawing/2014/main" id="{4B851C49-3022-8EEF-9B3E-A1AFFB6426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1499" y="4051040"/>
                <a:ext cx="3579039" cy="932115"/>
              </a:xfrm>
              <a:prstGeom prst="rect">
                <a:avLst/>
              </a:prstGeom>
              <a:blipFill>
                <a:blip r:embed="rId9"/>
                <a:stretch>
                  <a:fillRect t="-108108" b="-16216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 Box 13">
            <a:extLst>
              <a:ext uri="{FF2B5EF4-FFF2-40B4-BE49-F238E27FC236}">
                <a16:creationId xmlns:a16="http://schemas.microsoft.com/office/drawing/2014/main" id="{10DCC6FF-9941-7336-D77A-681ACD8603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347" y="4983155"/>
            <a:ext cx="789115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1800" dirty="0">
                <a:solidFill>
                  <a:srgbClr val="000000"/>
                </a:solidFill>
              </a:rPr>
              <a:t>那能量的期望值可以如下記算，但兩個項用不同的波函數，不是很方便：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13">
                <a:extLst>
                  <a:ext uri="{FF2B5EF4-FFF2-40B4-BE49-F238E27FC236}">
                    <a16:creationId xmlns:a16="http://schemas.microsoft.com/office/drawing/2014/main" id="{276D7B7A-613A-7FA9-3060-971FB064E464}"/>
                  </a:ext>
                </a:extLst>
              </p:cNvPr>
              <p:cNvSpPr txBox="1"/>
              <p:nvPr/>
            </p:nvSpPr>
            <p:spPr bwMode="auto">
              <a:xfrm>
                <a:off x="621499" y="5377418"/>
                <a:ext cx="6657360" cy="90191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sz="1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p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den>
                          </m:f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𝑑𝑥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a:rPr lang="el-GR" altLang="zh-TW" i="1">
                                  <a:latin typeface="Cambria Math"/>
                                  <a:ea typeface="Cambria Math"/>
                                </a:rPr>
                                <m:t>𝜓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𝑉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l-GR" altLang="zh-TW" i="1">
                          <a:latin typeface="Cambria Math"/>
                          <a:ea typeface="Cambria Math"/>
                        </a:rPr>
                        <m:t>𝜓</m:t>
                      </m:r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nary>
                        <m:naryPr>
                          <m:limLoc m:val="undOvr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i="1">
                              <a:latin typeface="Cambria Math"/>
                            </a:rPr>
                            <m:t>𝑑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𝜙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ctrlPr>
                                <a:rPr lang="el-GR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𝑝</m:t>
                              </m:r>
                            </m:e>
                          </m:d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den>
                          </m:f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𝑝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4" name="文字方塊 13">
                <a:extLst>
                  <a:ext uri="{FF2B5EF4-FFF2-40B4-BE49-F238E27FC236}">
                    <a16:creationId xmlns:a16="http://schemas.microsoft.com/office/drawing/2014/main" id="{276D7B7A-613A-7FA9-3060-971FB064E4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1499" y="5377418"/>
                <a:ext cx="6657360" cy="901914"/>
              </a:xfrm>
              <a:prstGeom prst="rect">
                <a:avLst/>
              </a:prstGeom>
              <a:blipFill>
                <a:blip r:embed="rId10"/>
                <a:stretch>
                  <a:fillRect t="-111111" b="-1708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1DC573F-E3AA-7447-029B-F621FE6DFF5F}"/>
                  </a:ext>
                </a:extLst>
              </p:cNvPr>
              <p:cNvSpPr txBox="1"/>
              <p:nvPr/>
            </p:nvSpPr>
            <p:spPr bwMode="auto">
              <a:xfrm>
                <a:off x="625843" y="6364768"/>
                <a:ext cx="853087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那我可以用位置空間波函數</a:t>
                </a:r>
                <a14:m>
                  <m:oMath xmlns:m="http://schemas.openxmlformats.org/officeDocument/2006/math">
                    <m:r>
                      <a:rPr lang="el-GR" altLang="zh-TW" i="1">
                        <a:latin typeface="Cambria Math"/>
                        <a:ea typeface="Cambria Math"/>
                      </a:rPr>
                      <m:t>𝜓</m:t>
                    </m:r>
                    <m:d>
                      <m:dPr>
                        <m:ctrlPr>
                          <a:rPr lang="el-GR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來算動量期望值嗎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？</a:t>
                </a:r>
                <a14:m>
                  <m:oMath xmlns:m="http://schemas.openxmlformats.org/officeDocument/2006/math">
                    <m:r>
                      <a:rPr lang="el-GR" altLang="zh-TW" i="1">
                        <a:latin typeface="Cambria Math"/>
                        <a:ea typeface="Cambria Math"/>
                      </a:rPr>
                      <m:t>𝜓</m:t>
                    </m:r>
                    <m:d>
                      <m:dPr>
                        <m:ctrlPr>
                          <a:rPr lang="el-GR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與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𝜙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𝑝</m:t>
                        </m:r>
                      </m:e>
                    </m:d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互為傅立葉變換。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1DC573F-E3AA-7447-029B-F621FE6DFF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5843" y="6364768"/>
                <a:ext cx="8530878" cy="369332"/>
              </a:xfrm>
              <a:prstGeom prst="rect">
                <a:avLst/>
              </a:prstGeom>
              <a:blipFill>
                <a:blip r:embed="rId11"/>
                <a:stretch>
                  <a:fillRect l="-595" t="-6667" r="-149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46717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  <p:bldP spid="2" grpId="0" animBg="1"/>
      <p:bldP spid="3" grpId="0"/>
      <p:bldP spid="4" grpId="0" animBg="1"/>
      <p:bldP spid="6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13">
                <a:extLst>
                  <a:ext uri="{FF2B5EF4-FFF2-40B4-BE49-F238E27FC236}">
                    <a16:creationId xmlns:a16="http://schemas.microsoft.com/office/drawing/2014/main" id="{B5C64DF3-9FDF-F29E-F669-B1E9F1171335}"/>
                  </a:ext>
                </a:extLst>
              </p:cNvPr>
              <p:cNvSpPr txBox="1"/>
              <p:nvPr/>
            </p:nvSpPr>
            <p:spPr bwMode="auto">
              <a:xfrm>
                <a:off x="634596" y="2693851"/>
                <a:ext cx="5506542" cy="90191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𝜋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ℏ</m:t>
                          </m:r>
                        </m:den>
                      </m:f>
                      <m:nary>
                        <m:naryPr>
                          <m:limLoc m:val="undOvr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i="1">
                              <a:latin typeface="Cambria Math"/>
                            </a:rPr>
                            <m:t>𝑑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nary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l-GR" altLang="zh-TW" i="1">
                              <a:latin typeface="Cambria Math"/>
                              <a:ea typeface="Cambria Math"/>
                            </a:rPr>
                            <m:t>𝜓</m:t>
                          </m:r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∗</m:t>
                          </m:r>
                        </m:sup>
                      </m:sSup>
                      <m:d>
                        <m:dPr>
                          <m:ctrlPr>
                            <a:rPr lang="el-GR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</m:e>
                      </m:d>
                      <m:nary>
                        <m:naryPr>
                          <m:limLoc m:val="undOvr"/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𝑑𝑥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′</m:t>
                          </m:r>
                        </m:e>
                      </m:nary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r>
                        <a:rPr lang="el-GR" altLang="zh-TW" i="1">
                          <a:latin typeface="Cambria Math"/>
                          <a:ea typeface="Cambria Math"/>
                        </a:rPr>
                        <m:t>𝜓</m:t>
                      </m:r>
                      <m:d>
                        <m:dPr>
                          <m:ctrlPr>
                            <a:rPr lang="el-GR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′</m:t>
                          </m:r>
                        </m:e>
                      </m:d>
                      <m:nary>
                        <m:naryPr>
                          <m:limLoc m:val="undOvr"/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𝑑𝑝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𝑝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𝑖</m:t>
                                  </m:r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𝑝</m:t>
                                  </m:r>
                                  <m:d>
                                    <m:dPr>
                                      <m:ctrlPr>
                                        <a:rPr lang="en-US" altLang="zh-CN" i="1" smtClean="0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altLang="zh-CN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zh-CN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altLang="zh-CN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ℏ</m:t>
                                  </m:r>
                                </m:den>
                              </m:f>
                            </m:sup>
                          </m:sSup>
                        </m:e>
                      </m:nary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3" name="文字方塊 13">
                <a:extLst>
                  <a:ext uri="{FF2B5EF4-FFF2-40B4-BE49-F238E27FC236}">
                    <a16:creationId xmlns:a16="http://schemas.microsoft.com/office/drawing/2014/main" id="{B5C64DF3-9FDF-F29E-F669-B1E9F11713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4596" y="2693851"/>
                <a:ext cx="5506542" cy="901914"/>
              </a:xfrm>
              <a:prstGeom prst="rect">
                <a:avLst/>
              </a:prstGeom>
              <a:blipFill>
                <a:blip r:embed="rId3"/>
                <a:stretch>
                  <a:fillRect l="-2299" t="-111111" b="-1708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13">
                <a:extLst>
                  <a:ext uri="{FF2B5EF4-FFF2-40B4-BE49-F238E27FC236}">
                    <a16:creationId xmlns:a16="http://schemas.microsoft.com/office/drawing/2014/main" id="{0AA0C427-F2C3-CA98-DDB5-348E6315BBEB}"/>
                  </a:ext>
                </a:extLst>
              </p:cNvPr>
              <p:cNvSpPr txBox="1"/>
              <p:nvPr/>
            </p:nvSpPr>
            <p:spPr bwMode="auto">
              <a:xfrm>
                <a:off x="614048" y="1671211"/>
                <a:ext cx="6535202" cy="90191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𝜋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ℏ</m:t>
                          </m:r>
                        </m:den>
                      </m:f>
                      <m:nary>
                        <m:naryPr>
                          <m:limLoc m:val="undOvr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i="1">
                              <a:latin typeface="Cambria Math"/>
                            </a:rPr>
                            <m:t>𝑑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nary>
                                <m:naryPr>
                                  <m:limLoc m:val="undOvr"/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4"/>
                                    </m:rP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∞</m:t>
                                  </m:r>
                                </m:sub>
                                <m:sup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∞</m:t>
                                  </m:r>
                                </m:sup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𝑑𝑥</m:t>
                                  </m:r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∙</m:t>
                                  </m:r>
                                  <m:sSup>
                                    <m:sSup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l-GR" altLang="zh-TW" i="1">
                                          <a:latin typeface="Cambria Math"/>
                                          <a:ea typeface="Cambria Math"/>
                                        </a:rPr>
                                        <m:t>𝜓</m:t>
                                      </m:r>
                                    </m:e>
                                    <m:sup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∗</m:t>
                                      </m:r>
                                    </m:sup>
                                  </m:sSup>
                                  <m:d>
                                    <m:dPr>
                                      <m:ctrlPr>
                                        <a:rPr lang="el-GR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∙</m:t>
                                  </m:r>
                                  <m:sSup>
                                    <m:sSup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i="1">
                                          <a:latin typeface="Cambria Math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f>
                                        <m:fPr>
                                          <m:ctrlPr>
                                            <a:rPr lang="en-US" altLang="zh-CN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altLang="zh-CN" i="1">
                                              <a:latin typeface="Cambria Math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US" altLang="zh-CN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𝑝𝑥</m:t>
                                          </m:r>
                                        </m:num>
                                        <m:den>
                                          <m:r>
                                            <a:rPr lang="en-US" altLang="zh-CN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ℏ</m:t>
                                          </m:r>
                                        </m:den>
                                      </m:f>
                                    </m:sup>
                                  </m:sSup>
                                </m:e>
                              </m:nary>
                            </m:e>
                          </m:d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𝑝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limLoc m:val="undOvr"/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4"/>
                                    </m:rP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∞</m:t>
                                  </m:r>
                                </m:sub>
                                <m:sup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∞</m:t>
                                  </m:r>
                                </m:sup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𝑑𝑥</m:t>
                                  </m:r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′∙</m:t>
                                  </m:r>
                                  <m:r>
                                    <a:rPr lang="el-GR" altLang="zh-TW" i="1">
                                      <a:latin typeface="Cambria Math"/>
                                      <a:ea typeface="Cambria Math"/>
                                    </a:rPr>
                                    <m:t>𝜓</m:t>
                                  </m:r>
                                  <m:d>
                                    <m:dPr>
                                      <m:ctrlPr>
                                        <a:rPr lang="el-GR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′</m:t>
                                      </m:r>
                                    </m:e>
                                  </m:d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∙</m:t>
                                  </m:r>
                                  <m:sSup>
                                    <m:sSup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i="1">
                                          <a:latin typeface="Cambria Math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−</m:t>
                                      </m:r>
                                      <m:f>
                                        <m:fPr>
                                          <m:ctrlPr>
                                            <a:rPr lang="en-US" altLang="zh-CN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altLang="zh-CN" i="1">
                                              <a:latin typeface="Cambria Math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US" altLang="zh-CN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𝑝</m:t>
                                          </m:r>
                                          <m:sSup>
                                            <m:sSupPr>
                                              <m:ctrlPr>
                                                <a:rPr lang="en-US" altLang="zh-CN" i="1">
                                                  <a:latin typeface="Cambria Math" panose="02040503050406030204" pitchFamily="18" charset="0"/>
                                                  <a:ea typeface="Cambria Math"/>
                                                  <a:cs typeface="Times New Roman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altLang="zh-CN" i="1">
                                                  <a:latin typeface="Cambria Math" panose="02040503050406030204" pitchFamily="18" charset="0"/>
                                                  <a:ea typeface="Cambria Math"/>
                                                  <a:cs typeface="Times New Roman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altLang="zh-CN" i="1">
                                                  <a:latin typeface="Cambria Math" panose="02040503050406030204" pitchFamily="18" charset="0"/>
                                                  <a:ea typeface="Cambria Math"/>
                                                  <a:cs typeface="Times New Roman" pitchFamily="18" charset="0"/>
                                                </a:rPr>
                                                <m:t>′</m:t>
                                              </m:r>
                                            </m:sup>
                                          </m:sSup>
                                        </m:num>
                                        <m:den>
                                          <m:r>
                                            <a:rPr lang="en-US" altLang="zh-CN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ℏ</m:t>
                                          </m:r>
                                        </m:den>
                                      </m:f>
                                    </m:sup>
                                  </m:sSup>
                                </m:e>
                              </m:nary>
                            </m:e>
                          </m:d>
                        </m:e>
                      </m:nary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4" name="文字方塊 13">
                <a:extLst>
                  <a:ext uri="{FF2B5EF4-FFF2-40B4-BE49-F238E27FC236}">
                    <a16:creationId xmlns:a16="http://schemas.microsoft.com/office/drawing/2014/main" id="{0AA0C427-F2C3-CA98-DDB5-348E6315BB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4048" y="1671211"/>
                <a:ext cx="6535202" cy="901914"/>
              </a:xfrm>
              <a:prstGeom prst="rect">
                <a:avLst/>
              </a:prstGeom>
              <a:blipFill>
                <a:blip r:embed="rId4"/>
                <a:stretch>
                  <a:fillRect l="-1744" t="-111111" b="-1708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13">
                <a:extLst>
                  <a:ext uri="{FF2B5EF4-FFF2-40B4-BE49-F238E27FC236}">
                    <a16:creationId xmlns:a16="http://schemas.microsoft.com/office/drawing/2014/main" id="{94FEC036-1077-51DA-2304-B3C6EBEF349A}"/>
                  </a:ext>
                </a:extLst>
              </p:cNvPr>
              <p:cNvSpPr txBox="1"/>
              <p:nvPr/>
            </p:nvSpPr>
            <p:spPr bwMode="auto">
              <a:xfrm>
                <a:off x="634596" y="3710625"/>
                <a:ext cx="6298630" cy="90191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𝜋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ℏ</m:t>
                          </m:r>
                        </m:den>
                      </m:f>
                      <m:nary>
                        <m:naryPr>
                          <m:limLoc m:val="undOvr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i="1">
                              <a:latin typeface="Cambria Math"/>
                            </a:rPr>
                            <m:t>𝑑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nary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l-GR" altLang="zh-TW" i="1">
                              <a:latin typeface="Cambria Math"/>
                              <a:ea typeface="Cambria Math"/>
                            </a:rPr>
                            <m:t>𝜓</m:t>
                          </m:r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∗</m:t>
                          </m:r>
                        </m:sup>
                      </m:sSup>
                      <m:d>
                        <m:dPr>
                          <m:ctrlPr>
                            <a:rPr lang="el-GR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</m:e>
                      </m:d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ℏ</m:t>
                          </m:r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𝑖</m:t>
                          </m:r>
                        </m:den>
                      </m:f>
                      <m:f>
                        <m:f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𝜕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nary>
                            <m:naryPr>
                              <m:limLoc m:val="undOvr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4"/>
                                </m:rP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∞</m:t>
                              </m:r>
                            </m:sub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∞</m:t>
                              </m:r>
                            </m:sup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𝑑𝑥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′</m:t>
                              </m:r>
                            </m:e>
                          </m:nary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l-GR" altLang="zh-TW" i="1">
                              <a:latin typeface="Cambria Math"/>
                              <a:ea typeface="Cambria Math"/>
                            </a:rPr>
                            <m:t>𝜓</m:t>
                          </m:r>
                          <m:d>
                            <m:dPr>
                              <m:ctrlPr>
                                <a:rPr lang="el-GR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𝑥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′</m:t>
                              </m:r>
                            </m:e>
                          </m:d>
                          <m:nary>
                            <m:naryPr>
                              <m:limLoc m:val="undOvr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4"/>
                                </m:rP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∞</m:t>
                              </m:r>
                            </m:sub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∞</m:t>
                              </m:r>
                            </m:sup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𝑑𝑝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∙</m:t>
                              </m:r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CN" i="1">
                                          <a:latin typeface="Cambria Math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𝑝</m:t>
                                      </m:r>
                                      <m:d>
                                        <m:dPr>
                                          <m:ctrlPr>
                                            <a:rPr lang="en-US" altLang="zh-CN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p>
                                            <m:sSupPr>
                                              <m:ctrlPr>
                                                <a:rPr lang="en-US" altLang="zh-CN" i="1">
                                                  <a:latin typeface="Cambria Math" panose="02040503050406030204" pitchFamily="18" charset="0"/>
                                                  <a:ea typeface="Cambria Math"/>
                                                  <a:cs typeface="Times New Roman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altLang="zh-CN" i="1">
                                                  <a:latin typeface="Cambria Math" panose="02040503050406030204" pitchFamily="18" charset="0"/>
                                                  <a:ea typeface="Cambria Math"/>
                                                  <a:cs typeface="Times New Roman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altLang="zh-CN" i="1">
                                                  <a:latin typeface="Cambria Math" panose="02040503050406030204" pitchFamily="18" charset="0"/>
                                                  <a:ea typeface="Cambria Math"/>
                                                  <a:cs typeface="Times New Roman" pitchFamily="18" charset="0"/>
                                                </a:rPr>
                                                <m:t>′</m:t>
                                              </m:r>
                                            </m:sup>
                                          </m:sSup>
                                          <m:r>
                                            <a:rPr lang="en-US" altLang="zh-CN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en-US" altLang="zh-CN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num>
                                    <m:den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ℏ</m:t>
                                      </m:r>
                                    </m:den>
                                  </m:f>
                                </m:sup>
                              </m:sSup>
                            </m:e>
                          </m:nary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5" name="文字方塊 13">
                <a:extLst>
                  <a:ext uri="{FF2B5EF4-FFF2-40B4-BE49-F238E27FC236}">
                    <a16:creationId xmlns:a16="http://schemas.microsoft.com/office/drawing/2014/main" id="{94FEC036-1077-51DA-2304-B3C6EBEF34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4596" y="3710625"/>
                <a:ext cx="6298630" cy="901914"/>
              </a:xfrm>
              <a:prstGeom prst="rect">
                <a:avLst/>
              </a:prstGeom>
              <a:blipFill>
                <a:blip r:embed="rId5"/>
                <a:stretch>
                  <a:fillRect t="-111111" b="-16944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13">
                <a:extLst>
                  <a:ext uri="{FF2B5EF4-FFF2-40B4-BE49-F238E27FC236}">
                    <a16:creationId xmlns:a16="http://schemas.microsoft.com/office/drawing/2014/main" id="{40864A8F-A1C3-3C9E-4816-AA46EFD76CC5}"/>
                  </a:ext>
                </a:extLst>
              </p:cNvPr>
              <p:cNvSpPr txBox="1"/>
              <p:nvPr/>
            </p:nvSpPr>
            <p:spPr bwMode="auto">
              <a:xfrm>
                <a:off x="634596" y="4736248"/>
                <a:ext cx="5362437" cy="90191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𝜋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ℏ</m:t>
                          </m:r>
                        </m:den>
                      </m:f>
                      <m:nary>
                        <m:naryPr>
                          <m:limLoc m:val="undOvr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i="1">
                              <a:latin typeface="Cambria Math"/>
                            </a:rPr>
                            <m:t>𝑑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nary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l-GR" altLang="zh-TW" i="1">
                              <a:latin typeface="Cambria Math"/>
                              <a:ea typeface="Cambria Math"/>
                            </a:rPr>
                            <m:t>𝜓</m:t>
                          </m:r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∗</m:t>
                          </m:r>
                        </m:sup>
                      </m:sSup>
                      <m:d>
                        <m:dPr>
                          <m:ctrlPr>
                            <a:rPr lang="el-GR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</m:e>
                      </m:d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ℏ</m:t>
                          </m:r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𝑖</m:t>
                          </m:r>
                        </m:den>
                      </m:f>
                      <m:f>
                        <m:f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𝜕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</m:den>
                      </m:f>
                      <m:nary>
                        <m:naryPr>
                          <m:limLoc m:val="undOvr"/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𝑑𝑥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′</m:t>
                          </m:r>
                        </m:e>
                      </m:nary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r>
                        <a:rPr lang="el-GR" altLang="zh-TW" i="1">
                          <a:latin typeface="Cambria Math"/>
                          <a:ea typeface="Cambria Math"/>
                        </a:rPr>
                        <m:t>𝜓</m:t>
                      </m:r>
                      <m:d>
                        <m:dPr>
                          <m:ctrlPr>
                            <a:rPr lang="el-GR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′</m:t>
                          </m:r>
                        </m:e>
                      </m:d>
                      <m:r>
                        <a:rPr lang="en-US" altLang="zh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r>
                        <a:rPr lang="en-US" altLang="zh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𝛿</m:t>
                      </m:r>
                      <m:d>
                        <m:d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6" name="文字方塊 13">
                <a:extLst>
                  <a:ext uri="{FF2B5EF4-FFF2-40B4-BE49-F238E27FC236}">
                    <a16:creationId xmlns:a16="http://schemas.microsoft.com/office/drawing/2014/main" id="{40864A8F-A1C3-3C9E-4816-AA46EFD76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4596" y="4736248"/>
                <a:ext cx="5362437" cy="901914"/>
              </a:xfrm>
              <a:prstGeom prst="rect">
                <a:avLst/>
              </a:prstGeom>
              <a:blipFill>
                <a:blip r:embed="rId6"/>
                <a:stretch>
                  <a:fillRect l="-472" t="-108219" b="-16712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13">
                <a:extLst>
                  <a:ext uri="{FF2B5EF4-FFF2-40B4-BE49-F238E27FC236}">
                    <a16:creationId xmlns:a16="http://schemas.microsoft.com/office/drawing/2014/main" id="{FC7CED28-EBB5-0F53-698B-A118B7A8F521}"/>
                  </a:ext>
                </a:extLst>
              </p:cNvPr>
              <p:cNvSpPr txBox="1"/>
              <p:nvPr/>
            </p:nvSpPr>
            <p:spPr bwMode="auto">
              <a:xfrm>
                <a:off x="634596" y="5845651"/>
                <a:ext cx="3319071" cy="901914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i="1">
                              <a:latin typeface="Cambria Math"/>
                            </a:rPr>
                            <m:t>𝑑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nary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l-GR" altLang="zh-TW" i="1">
                              <a:latin typeface="Cambria Math"/>
                              <a:ea typeface="Cambria Math"/>
                            </a:rPr>
                            <m:t>𝜓</m:t>
                          </m:r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∗</m:t>
                          </m:r>
                        </m:sup>
                      </m:sSup>
                      <m:d>
                        <m:dPr>
                          <m:ctrlPr>
                            <a:rPr lang="el-GR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</m:e>
                      </m:d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ℏ</m:t>
                          </m:r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𝑖</m:t>
                          </m:r>
                        </m:den>
                      </m:f>
                      <m:f>
                        <m:f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𝜕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</m:den>
                      </m:f>
                      <m:r>
                        <a:rPr lang="el-GR" altLang="zh-TW" i="1">
                          <a:latin typeface="Cambria Math"/>
                          <a:ea typeface="Cambria Math"/>
                        </a:rPr>
                        <m:t>𝜓</m:t>
                      </m:r>
                      <m:d>
                        <m:dPr>
                          <m:ctrlPr>
                            <a:rPr lang="el-GR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7" name="文字方塊 13">
                <a:extLst>
                  <a:ext uri="{FF2B5EF4-FFF2-40B4-BE49-F238E27FC236}">
                    <a16:creationId xmlns:a16="http://schemas.microsoft.com/office/drawing/2014/main" id="{FC7CED28-EBB5-0F53-698B-A118B7A8F5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4596" y="5845651"/>
                <a:ext cx="3319071" cy="901914"/>
              </a:xfrm>
              <a:prstGeom prst="rect">
                <a:avLst/>
              </a:prstGeom>
              <a:blipFill>
                <a:blip r:embed="rId7"/>
                <a:stretch>
                  <a:fillRect l="-3422" t="-111111" b="-1708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6">
                <a:extLst>
                  <a:ext uri="{FF2B5EF4-FFF2-40B4-BE49-F238E27FC236}">
                    <a16:creationId xmlns:a16="http://schemas.microsoft.com/office/drawing/2014/main" id="{F7E36D3E-13D4-A44C-8C2F-206F28B69B98}"/>
                  </a:ext>
                </a:extLst>
              </p:cNvPr>
              <p:cNvSpPr txBox="1"/>
              <p:nvPr/>
            </p:nvSpPr>
            <p:spPr bwMode="auto">
              <a:xfrm>
                <a:off x="6313628" y="4736248"/>
                <a:ext cx="2830372" cy="901914"/>
              </a:xfrm>
              <a:prstGeom prst="rect">
                <a:avLst/>
              </a:prstGeom>
              <a:solidFill>
                <a:srgbClr val="FCF8CA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𝑑𝑝</m:t>
                          </m:r>
                          <m:r>
                            <a:rPr lang="en-US" altLang="zh-CN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𝑝𝑥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/ℏ</m:t>
                              </m:r>
                            </m:sup>
                          </m:sSup>
                        </m:e>
                      </m:nary>
                      <m:r>
                        <a:rPr lang="en-US" altLang="zh-CN" i="1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=2</m:t>
                      </m:r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𝜋</m:t>
                      </m:r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ℏ</m:t>
                      </m:r>
                      <m:r>
                        <a:rPr lang="en-US" altLang="zh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𝛿</m:t>
                      </m:r>
                      <m:d>
                        <m:d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文字方塊 6">
                <a:extLst>
                  <a:ext uri="{FF2B5EF4-FFF2-40B4-BE49-F238E27FC236}">
                    <a16:creationId xmlns:a16="http://schemas.microsoft.com/office/drawing/2014/main" id="{F7E36D3E-13D4-A44C-8C2F-206F28B69B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13628" y="4736248"/>
                <a:ext cx="2830372" cy="901914"/>
              </a:xfrm>
              <a:prstGeom prst="rect">
                <a:avLst/>
              </a:prstGeom>
              <a:blipFill>
                <a:blip r:embed="rId8"/>
                <a:stretch>
                  <a:fillRect l="-26009" t="-108219" b="-16712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13">
                <a:extLst>
                  <a:ext uri="{FF2B5EF4-FFF2-40B4-BE49-F238E27FC236}">
                    <a16:creationId xmlns:a16="http://schemas.microsoft.com/office/drawing/2014/main" id="{68DB979B-EECC-C0A8-3350-2EF5A315129C}"/>
                  </a:ext>
                </a:extLst>
              </p:cNvPr>
              <p:cNvSpPr txBox="1"/>
              <p:nvPr/>
            </p:nvSpPr>
            <p:spPr bwMode="auto">
              <a:xfrm>
                <a:off x="642826" y="660528"/>
                <a:ext cx="3096344" cy="90191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i="1">
                              <a:latin typeface="Cambria Math"/>
                            </a:rPr>
                            <m:t>𝑑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𝜙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ctrlPr>
                                <a:rPr lang="el-GR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𝑝</m:t>
                              </m:r>
                            </m:e>
                          </m:d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𝑝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𝑝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9" name="文字方塊 13">
                <a:extLst>
                  <a:ext uri="{FF2B5EF4-FFF2-40B4-BE49-F238E27FC236}">
                    <a16:creationId xmlns:a16="http://schemas.microsoft.com/office/drawing/2014/main" id="{68DB979B-EECC-C0A8-3350-2EF5A31512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2826" y="660528"/>
                <a:ext cx="3096344" cy="901914"/>
              </a:xfrm>
              <a:prstGeom prst="rect">
                <a:avLst/>
              </a:prstGeom>
              <a:blipFill>
                <a:blip r:embed="rId9"/>
                <a:stretch>
                  <a:fillRect l="-6531" t="-109722" b="-1708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6">
                <a:extLst>
                  <a:ext uri="{FF2B5EF4-FFF2-40B4-BE49-F238E27FC236}">
                    <a16:creationId xmlns:a16="http://schemas.microsoft.com/office/drawing/2014/main" id="{2F562B3B-3E2C-4E17-EF12-493E892691CF}"/>
                  </a:ext>
                </a:extLst>
              </p:cNvPr>
              <p:cNvSpPr txBox="1"/>
              <p:nvPr/>
            </p:nvSpPr>
            <p:spPr bwMode="auto">
              <a:xfrm>
                <a:off x="4108776" y="666373"/>
                <a:ext cx="3755900" cy="90191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𝜙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𝑝</m:t>
                          </m:r>
                        </m:e>
                      </m:d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𝜋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ℏ</m:t>
                              </m:r>
                            </m:e>
                          </m:rad>
                        </m:den>
                      </m:f>
                      <m:nary>
                        <m:naryPr>
                          <m:limLoc m:val="undOvr"/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l-GR" altLang="zh-TW" i="1">
                              <a:latin typeface="Cambria Math"/>
                              <a:ea typeface="Cambria Math"/>
                            </a:rPr>
                            <m:t>𝜓</m:t>
                          </m:r>
                          <m:d>
                            <m:dPr>
                              <m:ctrlPr>
                                <a:rPr lang="el-GR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𝑝𝑥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/ℏ</m:t>
                              </m:r>
                            </m:sup>
                          </m:s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𝑑𝑥</m:t>
                          </m:r>
                        </m:e>
                      </m:nary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文字方塊 6">
                <a:extLst>
                  <a:ext uri="{FF2B5EF4-FFF2-40B4-BE49-F238E27FC236}">
                    <a16:creationId xmlns:a16="http://schemas.microsoft.com/office/drawing/2014/main" id="{2F562B3B-3E2C-4E17-EF12-493E892691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08776" y="666373"/>
                <a:ext cx="3755900" cy="901914"/>
              </a:xfrm>
              <a:prstGeom prst="rect">
                <a:avLst/>
              </a:prstGeom>
              <a:blipFill>
                <a:blip r:embed="rId11"/>
                <a:stretch>
                  <a:fillRect t="-111111" b="-1708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1C200CEC-A4AD-8580-CDCE-16021A6E9C1D}"/>
              </a:ext>
            </a:extLst>
          </p:cNvPr>
          <p:cNvSpPr/>
          <p:nvPr/>
        </p:nvSpPr>
        <p:spPr>
          <a:xfrm>
            <a:off x="2786847" y="5845651"/>
            <a:ext cx="516686" cy="9019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3">
                <a:extLst>
                  <a:ext uri="{FF2B5EF4-FFF2-40B4-BE49-F238E27FC236}">
                    <a16:creationId xmlns:a16="http://schemas.microsoft.com/office/drawing/2014/main" id="{4319D356-2389-5E0E-B1E7-803DED59A95B}"/>
                  </a:ext>
                </a:extLst>
              </p:cNvPr>
              <p:cNvSpPr txBox="1"/>
              <p:nvPr/>
            </p:nvSpPr>
            <p:spPr bwMode="auto">
              <a:xfrm>
                <a:off x="4689778" y="5845651"/>
                <a:ext cx="3039036" cy="901914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𝑑𝑥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a:rPr lang="el-GR" altLang="zh-TW" i="1">
                                  <a:latin typeface="Cambria Math"/>
                                  <a:ea typeface="Cambria Math"/>
                                </a:rPr>
                                <m:t>𝜓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𝑥</m:t>
                      </m:r>
                      <m:r>
                        <a:rPr lang="el-GR" altLang="zh-TW" i="1">
                          <a:latin typeface="Cambria Math"/>
                          <a:ea typeface="Cambria Math"/>
                        </a:rPr>
                        <m:t>𝜓</m:t>
                      </m:r>
                      <m:d>
                        <m:dPr>
                          <m:ctrlPr>
                            <a:rPr lang="el-GR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2" name="文字方塊 13">
                <a:extLst>
                  <a:ext uri="{FF2B5EF4-FFF2-40B4-BE49-F238E27FC236}">
                    <a16:creationId xmlns:a16="http://schemas.microsoft.com/office/drawing/2014/main" id="{4319D356-2389-5E0E-B1E7-803DED59A9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89778" y="5845651"/>
                <a:ext cx="3039036" cy="901914"/>
              </a:xfrm>
              <a:prstGeom prst="rect">
                <a:avLst/>
              </a:prstGeom>
              <a:blipFill>
                <a:blip r:embed="rId12"/>
                <a:stretch>
                  <a:fillRect l="-5000" t="-111111" b="-1708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Left-right Arrow 12">
            <a:extLst>
              <a:ext uri="{FF2B5EF4-FFF2-40B4-BE49-F238E27FC236}">
                <a16:creationId xmlns:a16="http://schemas.microsoft.com/office/drawing/2014/main" id="{FA992D3B-FC99-9EB9-294E-B60FBC37CB9C}"/>
              </a:ext>
            </a:extLst>
          </p:cNvPr>
          <p:cNvSpPr/>
          <p:nvPr/>
        </p:nvSpPr>
        <p:spPr>
          <a:xfrm>
            <a:off x="4108776" y="6277472"/>
            <a:ext cx="504056" cy="197115"/>
          </a:xfrm>
          <a:prstGeom prst="left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 Arrow 13">
            <a:extLst>
              <a:ext uri="{FF2B5EF4-FFF2-40B4-BE49-F238E27FC236}">
                <a16:creationId xmlns:a16="http://schemas.microsoft.com/office/drawing/2014/main" id="{809F74CC-D0B7-9393-500F-CF662AA185FE}"/>
              </a:ext>
            </a:extLst>
          </p:cNvPr>
          <p:cNvSpPr/>
          <p:nvPr/>
        </p:nvSpPr>
        <p:spPr>
          <a:xfrm>
            <a:off x="3739170" y="1063840"/>
            <a:ext cx="369606" cy="216024"/>
          </a:xfrm>
          <a:prstGeom prst="lef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262C0A2-F4FF-2081-DF19-A9ADAA04077C}"/>
                  </a:ext>
                </a:extLst>
              </p:cNvPr>
              <p:cNvSpPr txBox="1"/>
              <p:nvPr/>
            </p:nvSpPr>
            <p:spPr bwMode="auto">
              <a:xfrm>
                <a:off x="7149250" y="1918644"/>
                <a:ext cx="154021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𝑑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zh-TW" altLang="en-US" i="1">
                          <a:latin typeface="Cambria Math" panose="02040503050406030204" pitchFamily="18" charset="0"/>
                        </a:rPr>
                        <m:t>積分</m:t>
                      </m:r>
                      <m:r>
                        <a:rPr lang="zh-TW" altLang="en-US" i="1" smtClean="0">
                          <a:latin typeface="Cambria Math" panose="02040503050406030204" pitchFamily="18" charset="0"/>
                        </a:rPr>
                        <m:t>先作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262C0A2-F4FF-2081-DF19-A9ADAA0407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49250" y="1918644"/>
                <a:ext cx="1540216" cy="369332"/>
              </a:xfrm>
              <a:prstGeom prst="rect">
                <a:avLst/>
              </a:prstGeom>
              <a:blipFill>
                <a:blip r:embed="rId13"/>
                <a:stretch>
                  <a:fillRect b="-1724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Up Arrow 16">
            <a:extLst>
              <a:ext uri="{FF2B5EF4-FFF2-40B4-BE49-F238E27FC236}">
                <a16:creationId xmlns:a16="http://schemas.microsoft.com/office/drawing/2014/main" id="{24066807-9C2C-63CE-C994-A626119ADADA}"/>
              </a:ext>
            </a:extLst>
          </p:cNvPr>
          <p:cNvSpPr/>
          <p:nvPr/>
        </p:nvSpPr>
        <p:spPr>
          <a:xfrm rot="19455455">
            <a:off x="6673367" y="4443831"/>
            <a:ext cx="288032" cy="360040"/>
          </a:xfrm>
          <a:prstGeom prst="up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2CAC76E-A406-5217-FAB7-FBE14A106A22}"/>
                  </a:ext>
                </a:extLst>
              </p:cNvPr>
              <p:cNvSpPr txBox="1"/>
              <p:nvPr/>
            </p:nvSpPr>
            <p:spPr bwMode="auto">
              <a:xfrm>
                <a:off x="614048" y="217184"/>
                <a:ext cx="560985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我可以用位置空間波函數</a:t>
                </a:r>
                <a14:m>
                  <m:oMath xmlns:m="http://schemas.openxmlformats.org/officeDocument/2006/math">
                    <m:r>
                      <a:rPr lang="el-GR" altLang="zh-TW" i="1">
                        <a:latin typeface="Cambria Math"/>
                        <a:ea typeface="Cambria Math"/>
                      </a:rPr>
                      <m:t>𝜓</m:t>
                    </m:r>
                    <m:d>
                      <m:dPr>
                        <m:ctrlPr>
                          <a:rPr lang="el-GR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來算動量期望值嗎？</a:t>
                </a:r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2CAC76E-A406-5217-FAB7-FBE14A106A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4048" y="217184"/>
                <a:ext cx="5609850" cy="369332"/>
              </a:xfrm>
              <a:prstGeom prst="rect">
                <a:avLst/>
              </a:prstGeom>
              <a:blipFill>
                <a:blip r:embed="rId14"/>
                <a:stretch>
                  <a:fillRect l="-903"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B651CE0-7090-5030-9BEE-B8779331FD90}"/>
                  </a:ext>
                </a:extLst>
              </p:cNvPr>
              <p:cNvSpPr txBox="1"/>
              <p:nvPr/>
            </p:nvSpPr>
            <p:spPr bwMode="auto">
              <a:xfrm>
                <a:off x="6223898" y="2809984"/>
                <a:ext cx="2465568" cy="4996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ℏ</m:t>
                        </m:r>
                      </m:num>
                      <m:den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𝑖</m:t>
                        </m:r>
                      </m:den>
                    </m:f>
                    <m:f>
                      <m:fPr>
                        <m:ctrlPr>
                          <a:rPr lang="en-US" altLang="zh-CN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altLang="zh-CN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𝜕</m:t>
                        </m:r>
                      </m:num>
                      <m:den>
                        <m:r>
                          <a:rPr lang="en-US" altLang="zh-CN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𝜕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en-US" dirty="0"/>
                  <a:t>微分可以產生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ea typeface="Cambria Math"/>
                        <a:cs typeface="Times New Roman" pitchFamily="18" charset="0"/>
                      </a:rPr>
                      <m:t>𝑝</m:t>
                    </m:r>
                  </m:oMath>
                </a14:m>
                <a:r>
                  <a:rPr lang="en-US" dirty="0"/>
                  <a:t>！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B651CE0-7090-5030-9BEE-B8779331FD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23898" y="2809984"/>
                <a:ext cx="2465568" cy="499624"/>
              </a:xfrm>
              <a:prstGeom prst="rect">
                <a:avLst/>
              </a:prstGeom>
              <a:blipFill>
                <a:blip r:embed="rId15"/>
                <a:stretch>
                  <a:fillRect b="-75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00779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11" grpId="0" animBg="1"/>
      <p:bldP spid="2" grpId="0" animBg="1"/>
      <p:bldP spid="12" grpId="0" animBg="1"/>
      <p:bldP spid="13" grpId="0" animBg="1"/>
      <p:bldP spid="14" grpId="0" animBg="1"/>
      <p:bldP spid="16" grpId="0"/>
      <p:bldP spid="17" grpId="0" animBg="1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undefined">
            <a:extLst>
              <a:ext uri="{FF2B5EF4-FFF2-40B4-BE49-F238E27FC236}">
                <a16:creationId xmlns:a16="http://schemas.microsoft.com/office/drawing/2014/main" id="{D7E8470A-D5E0-877E-2BEC-D93019064E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051610"/>
            <a:ext cx="3679046" cy="2432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18">
                <a:extLst>
                  <a:ext uri="{FF2B5EF4-FFF2-40B4-BE49-F238E27FC236}">
                    <a16:creationId xmlns:a16="http://schemas.microsoft.com/office/drawing/2014/main" id="{0979D834-D555-54CF-0F25-A56C976F1574}"/>
                  </a:ext>
                </a:extLst>
              </p:cNvPr>
              <p:cNvSpPr txBox="1"/>
              <p:nvPr/>
            </p:nvSpPr>
            <p:spPr bwMode="auto">
              <a:xfrm>
                <a:off x="2730305" y="1268760"/>
                <a:ext cx="3035318" cy="64812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l-GR" altLang="zh-TW" sz="1800" b="0" i="1" smtClean="0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+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𝑉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m:rPr>
                          <m:sty m:val="p"/>
                        </m:rPr>
                        <a:rPr lang="el-GR" altLang="zh-TW" sz="1800" i="1">
                          <a:latin typeface="Cambria Math"/>
                          <a:ea typeface="Cambria Math"/>
                        </a:rPr>
                        <m:t>Ψ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𝑖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m:rPr>
                              <m:sty m:val="p"/>
                            </m:rPr>
                            <a:rPr lang="el-GR" altLang="zh-TW" sz="1800" i="1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18">
                <a:extLst>
                  <a:ext uri="{FF2B5EF4-FFF2-40B4-BE49-F238E27FC236}">
                    <a16:creationId xmlns:a16="http://schemas.microsoft.com/office/drawing/2014/main" id="{0979D834-D555-54CF-0F25-A56C976F15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30305" y="1268760"/>
                <a:ext cx="3035318" cy="648126"/>
              </a:xfrm>
              <a:prstGeom prst="rect">
                <a:avLst/>
              </a:prstGeom>
              <a:blipFill>
                <a:blip r:embed="rId3"/>
                <a:stretch>
                  <a:fillRect b="-576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4A9344BF-710B-04AA-878E-E57E114E54F2}"/>
              </a:ext>
            </a:extLst>
          </p:cNvPr>
          <p:cNvSpPr txBox="1"/>
          <p:nvPr/>
        </p:nvSpPr>
        <p:spPr>
          <a:xfrm>
            <a:off x="1187624" y="4725144"/>
            <a:ext cx="6120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若不需考慮邊界、離開邊界很遠，電子的狀態如何描述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B7A805-0C4D-63BB-9D5B-E081D998A2E6}"/>
              </a:ext>
            </a:extLst>
          </p:cNvPr>
          <p:cNvSpPr txBox="1"/>
          <p:nvPr/>
        </p:nvSpPr>
        <p:spPr bwMode="auto">
          <a:xfrm>
            <a:off x="1187624" y="5229200"/>
            <a:ext cx="73083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How to describe electron wave if boundary is far away and can be ignored.</a:t>
            </a:r>
          </a:p>
        </p:txBody>
      </p:sp>
    </p:spTree>
    <p:extLst>
      <p:ext uri="{BB962C8B-B14F-4D97-AF65-F5344CB8AC3E}">
        <p14:creationId xmlns:p14="http://schemas.microsoft.com/office/powerpoint/2010/main" val="250007964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3" name="文字方塊 1"/>
          <p:cNvSpPr txBox="1">
            <a:spLocks noChangeArrowheads="1"/>
          </p:cNvSpPr>
          <p:nvPr/>
        </p:nvSpPr>
        <p:spPr bwMode="auto">
          <a:xfrm>
            <a:off x="2983411" y="2619566"/>
            <a:ext cx="53578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終極翻譯表，直接由粒子圖像翻譯為波函數的運算！</a:t>
            </a:r>
          </a:p>
        </p:txBody>
      </p:sp>
      <p:sp>
        <p:nvSpPr>
          <p:cNvPr id="5" name="矩形 4"/>
          <p:cNvSpPr/>
          <p:nvPr/>
        </p:nvSpPr>
        <p:spPr>
          <a:xfrm>
            <a:off x="1151558" y="3356992"/>
            <a:ext cx="2357437" cy="18573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5652120" y="3356992"/>
            <a:ext cx="2357438" cy="18573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5" name="文字方塊 14"/>
          <p:cNvSpPr txBox="1">
            <a:spLocks noChangeArrowheads="1"/>
          </p:cNvSpPr>
          <p:nvPr/>
        </p:nvSpPr>
        <p:spPr bwMode="auto">
          <a:xfrm>
            <a:off x="5387484" y="5696102"/>
            <a:ext cx="3429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</a:rPr>
              <a:t>能量翻譯為時間微分運算</a:t>
            </a:r>
          </a:p>
        </p:txBody>
      </p:sp>
      <p:pic>
        <p:nvPicPr>
          <p:cNvPr id="13331" name="Picture 6" descr="http://www.projectrho.com/rocket/rosettaSto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558" y="1698046"/>
            <a:ext cx="1539875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/>
              <p:cNvSpPr txBox="1"/>
              <p:nvPr/>
            </p:nvSpPr>
            <p:spPr bwMode="auto">
              <a:xfrm>
                <a:off x="1808777" y="3595226"/>
                <a:ext cx="1055995" cy="61901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𝑥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  <a:ea typeface="Cambria Math"/>
                        </a:rPr>
                        <m:t>↔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𝑖𝑘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3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08777" y="3595226"/>
                <a:ext cx="1055995" cy="619016"/>
              </a:xfrm>
              <a:prstGeom prst="rect">
                <a:avLst/>
              </a:prstGeom>
              <a:blipFill>
                <a:blip r:embed="rId3"/>
                <a:stretch>
                  <a:fillRect b="-61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3"/>
              <p:cNvSpPr txBox="1"/>
              <p:nvPr/>
            </p:nvSpPr>
            <p:spPr bwMode="auto">
              <a:xfrm>
                <a:off x="1792127" y="4353466"/>
                <a:ext cx="1234120" cy="61901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𝑡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  <a:ea typeface="Cambria Math"/>
                        </a:rPr>
                        <m:t>↔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−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𝑖</m:t>
                      </m:r>
                      <m:r>
                        <a:rPr lang="zh-TW" altLang="en-US" b="0" i="1" smtClean="0">
                          <a:latin typeface="Cambria Math"/>
                          <a:ea typeface="Cambria Math"/>
                        </a:rPr>
                        <m:t>𝜔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4" name="文字方塊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92127" y="4353466"/>
                <a:ext cx="1234120" cy="619016"/>
              </a:xfrm>
              <a:prstGeom prst="rect">
                <a:avLst/>
              </a:prstGeom>
              <a:blipFill>
                <a:blip r:embed="rId4"/>
                <a:stretch>
                  <a:fillRect b="-6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字方塊 24"/>
              <p:cNvSpPr txBox="1"/>
              <p:nvPr/>
            </p:nvSpPr>
            <p:spPr bwMode="auto">
              <a:xfrm>
                <a:off x="6054114" y="3618425"/>
                <a:ext cx="1401538" cy="61901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𝑥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  <a:ea typeface="Cambria Math"/>
                        </a:rPr>
                        <m:t>↔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𝑝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5" name="文字方塊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54114" y="3618425"/>
                <a:ext cx="1401538" cy="619016"/>
              </a:xfrm>
              <a:prstGeom prst="rect">
                <a:avLst/>
              </a:prstGeom>
              <a:blipFill>
                <a:blip r:embed="rId5"/>
                <a:stretch>
                  <a:fillRect b="-61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字方塊 25"/>
              <p:cNvSpPr txBox="1"/>
              <p:nvPr/>
            </p:nvSpPr>
            <p:spPr bwMode="auto">
              <a:xfrm>
                <a:off x="6037043" y="4368530"/>
                <a:ext cx="1217256" cy="61901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𝑖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𝑡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  <a:ea typeface="Cambria Math"/>
                        </a:rPr>
                        <m:t>↔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𝐸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6" name="文字方塊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37043" y="4368530"/>
                <a:ext cx="1217256" cy="619016"/>
              </a:xfrm>
              <a:prstGeom prst="rect">
                <a:avLst/>
              </a:prstGeom>
              <a:blipFill>
                <a:blip r:embed="rId6"/>
                <a:stretch>
                  <a:fillRect b="-61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字方塊 26"/>
              <p:cNvSpPr txBox="1"/>
              <p:nvPr/>
            </p:nvSpPr>
            <p:spPr bwMode="auto">
              <a:xfrm>
                <a:off x="4107331" y="4478308"/>
                <a:ext cx="1011495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𝐸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=ℏ</m:t>
                      </m:r>
                      <m:r>
                        <a:rPr lang="zh-TW" altLang="en-US" sz="1800" b="0" i="1" smtClean="0">
                          <a:latin typeface="Cambria Math"/>
                          <a:ea typeface="Cambria Math"/>
                        </a:rPr>
                        <m:t>𝜔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7" name="文字方塊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07331" y="4478308"/>
                <a:ext cx="1011495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字方塊 27"/>
              <p:cNvSpPr txBox="1"/>
              <p:nvPr/>
            </p:nvSpPr>
            <p:spPr bwMode="auto">
              <a:xfrm>
                <a:off x="4134370" y="3720068"/>
                <a:ext cx="950838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𝑝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=ℏ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𝑘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8" name="文字方塊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34370" y="3720068"/>
                <a:ext cx="950838" cy="369332"/>
              </a:xfrm>
              <a:prstGeom prst="rect">
                <a:avLst/>
              </a:prstGeom>
              <a:blipFill>
                <a:blip r:embed="rId8"/>
                <a:stretch>
                  <a:fillRect b="-967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文字方塊 13">
            <a:extLst>
              <a:ext uri="{FF2B5EF4-FFF2-40B4-BE49-F238E27FC236}">
                <a16:creationId xmlns:a16="http://schemas.microsoft.com/office/drawing/2014/main" id="{C301EC51-B4EC-2C89-F82F-EBD26B9CFA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7484" y="5297374"/>
            <a:ext cx="3429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</a:rPr>
              <a:t>動量翻譯為空間微分運算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3">
                <a:extLst>
                  <a:ext uri="{FF2B5EF4-FFF2-40B4-BE49-F238E27FC236}">
                    <a16:creationId xmlns:a16="http://schemas.microsoft.com/office/drawing/2014/main" id="{E9CA0469-EA84-D91C-E0A4-2148B0683CD6}"/>
                  </a:ext>
                </a:extLst>
              </p:cNvPr>
              <p:cNvSpPr txBox="1"/>
              <p:nvPr/>
            </p:nvSpPr>
            <p:spPr bwMode="auto">
              <a:xfrm>
                <a:off x="1134354" y="544288"/>
                <a:ext cx="7206869" cy="901914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𝑑𝑥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a:rPr lang="el-GR" altLang="zh-TW" i="1">
                                  <a:latin typeface="Cambria Math"/>
                                  <a:ea typeface="Cambria Math"/>
                                </a:rPr>
                                <m:t>𝜓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𝑖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f>
                            <m:f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d>
                      <m:r>
                        <a:rPr lang="el-GR" altLang="zh-TW" i="1">
                          <a:latin typeface="Cambria Math"/>
                          <a:ea typeface="Cambria Math"/>
                        </a:rPr>
                        <m:t>𝜓</m:t>
                      </m:r>
                      <m:d>
                        <m:dPr>
                          <m:ctrlPr>
                            <a:rPr lang="el-GR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zh-TW" altLang="en-US" i="1">
                          <a:latin typeface="Cambria Math" panose="02040503050406030204" pitchFamily="18" charset="0"/>
                          <a:ea typeface="Cambria Math"/>
                        </a:rPr>
                        <m:t>＝</m:t>
                      </m:r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𝑑𝑥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a:rPr lang="el-GR" altLang="zh-TW" i="1">
                                  <a:latin typeface="Cambria Math"/>
                                  <a:ea typeface="Cambria Math"/>
                                </a:rPr>
                                <m:t>𝜓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𝑖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l-GR" altLang="zh-TW" i="1">
                                  <a:latin typeface="Cambria Math"/>
                                  <a:ea typeface="Cambria Math"/>
                                </a:rPr>
                                <m:t>𝜓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d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2" name="文字方塊 13">
                <a:extLst>
                  <a:ext uri="{FF2B5EF4-FFF2-40B4-BE49-F238E27FC236}">
                    <a16:creationId xmlns:a16="http://schemas.microsoft.com/office/drawing/2014/main" id="{E9CA0469-EA84-D91C-E0A4-2148B0683C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34354" y="544288"/>
                <a:ext cx="7206869" cy="901914"/>
              </a:xfrm>
              <a:prstGeom prst="rect">
                <a:avLst/>
              </a:prstGeom>
              <a:blipFill>
                <a:blip r:embed="rId9"/>
                <a:stretch>
                  <a:fillRect l="-176" t="-109722" b="-1708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2BFB98F1-5C0B-A0D6-227E-44884E4BDCB5}"/>
              </a:ext>
            </a:extLst>
          </p:cNvPr>
          <p:cNvSpPr txBox="1"/>
          <p:nvPr/>
        </p:nvSpPr>
        <p:spPr bwMode="auto">
          <a:xfrm>
            <a:off x="2983410" y="2223019"/>
            <a:ext cx="60344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這個表示式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中的微分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有點熟悉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！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81D29D-399B-75E1-88F9-BDC946A67ED1}"/>
              </a:ext>
            </a:extLst>
          </p:cNvPr>
          <p:cNvSpPr txBox="1"/>
          <p:nvPr/>
        </p:nvSpPr>
        <p:spPr bwMode="auto">
          <a:xfrm>
            <a:off x="3958181" y="6176585"/>
            <a:ext cx="225405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這可能不是巧合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159196807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9" name="Text Box 11"/>
          <p:cNvSpPr txBox="1">
            <a:spLocks noChangeArrowheads="1"/>
          </p:cNvSpPr>
          <p:nvPr/>
        </p:nvSpPr>
        <p:spPr bwMode="auto">
          <a:xfrm>
            <a:off x="1115616" y="119954"/>
            <a:ext cx="67766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1800" dirty="0">
                <a:solidFill>
                  <a:srgbClr val="FF0000"/>
                </a:solidFill>
              </a:rPr>
              <a:t>很自然的：動量的函數（比如動能）的期望值，也可以這樣算：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9144" name="Text Box 18"/>
              <p:cNvSpPr txBox="1">
                <a:spLocks noChangeArrowheads="1"/>
              </p:cNvSpPr>
              <p:nvPr/>
            </p:nvSpPr>
            <p:spPr bwMode="auto">
              <a:xfrm>
                <a:off x="1151577" y="1485494"/>
                <a:ext cx="3816623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kumimoji="1" sz="32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kumimoji="1" sz="28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kumimoji="1" sz="24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kumimoji="0" lang="zh-TW" altLang="en-US" sz="1800" dirty="0">
                    <a:solidFill>
                      <a:srgbClr val="000000"/>
                    </a:solidFill>
                  </a:rPr>
                  <a:t>例如動能的期望值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𝐾𝐸</m:t>
                        </m:r>
                      </m:e>
                    </m:d>
                  </m:oMath>
                </a14:m>
                <a:r>
                  <a:rPr kumimoji="0" lang="zh-TW" altLang="en-US" sz="1800" dirty="0">
                    <a:solidFill>
                      <a:srgbClr val="000000"/>
                    </a:solidFill>
                  </a:rPr>
                  <a:t>：</a:t>
                </a:r>
              </a:p>
            </p:txBody>
          </p:sp>
        </mc:Choice>
        <mc:Fallback xmlns="">
          <p:sp>
            <p:nvSpPr>
              <p:cNvPr id="219144" name="Text 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51577" y="1485494"/>
                <a:ext cx="3816623" cy="369332"/>
              </a:xfrm>
              <a:prstGeom prst="rect">
                <a:avLst/>
              </a:prstGeom>
              <a:blipFill>
                <a:blip r:embed="rId2"/>
                <a:stretch>
                  <a:fillRect l="-1325" t="-10345" b="-2413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3">
                <a:extLst>
                  <a:ext uri="{FF2B5EF4-FFF2-40B4-BE49-F238E27FC236}">
                    <a16:creationId xmlns:a16="http://schemas.microsoft.com/office/drawing/2014/main" id="{1A21E6A2-4A8F-54A2-4C3A-80A40DF4C4DA}"/>
                  </a:ext>
                </a:extLst>
              </p:cNvPr>
              <p:cNvSpPr txBox="1"/>
              <p:nvPr/>
            </p:nvSpPr>
            <p:spPr bwMode="auto">
              <a:xfrm>
                <a:off x="1187282" y="559302"/>
                <a:ext cx="4440554" cy="901914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𝑑𝑥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a:rPr lang="el-GR" altLang="zh-TW" i="1">
                                  <a:latin typeface="Cambria Math"/>
                                  <a:ea typeface="Cambria Math"/>
                                </a:rPr>
                                <m:t>𝜓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𝑓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𝑖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f>
                            <m:f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d>
                      <m:r>
                        <a:rPr lang="el-GR" altLang="zh-TW" i="1">
                          <a:latin typeface="Cambria Math"/>
                          <a:ea typeface="Cambria Math"/>
                        </a:rPr>
                        <m:t>𝜓</m:t>
                      </m:r>
                      <m:d>
                        <m:dPr>
                          <m:ctrlPr>
                            <a:rPr lang="el-GR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3" name="文字方塊 13">
                <a:extLst>
                  <a:ext uri="{FF2B5EF4-FFF2-40B4-BE49-F238E27FC236}">
                    <a16:creationId xmlns:a16="http://schemas.microsoft.com/office/drawing/2014/main" id="{1A21E6A2-4A8F-54A2-4C3A-80A40DF4C4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7282" y="559302"/>
                <a:ext cx="4440554" cy="901914"/>
              </a:xfrm>
              <a:prstGeom prst="rect">
                <a:avLst/>
              </a:prstGeom>
              <a:blipFill>
                <a:blip r:embed="rId3"/>
                <a:stretch>
                  <a:fillRect t="-111111" b="-16944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CE07E3EB-8BDA-CDFD-A97F-C7ACF56E7122}"/>
                  </a:ext>
                </a:extLst>
              </p:cNvPr>
              <p:cNvSpPr txBox="1"/>
              <p:nvPr/>
            </p:nvSpPr>
            <p:spPr bwMode="auto">
              <a:xfrm>
                <a:off x="1187282" y="1958192"/>
                <a:ext cx="5533276" cy="90191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𝐾𝐸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</m:den>
                          </m:f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𝑑𝑥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a:rPr lang="el-GR" altLang="zh-TW" i="1">
                                  <a:latin typeface="Cambria Math"/>
                                  <a:ea typeface="Cambria Math"/>
                                </a:rPr>
                                <m:t>𝜓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sSup>
                        <m:s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−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𝑖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  <m:f>
                                <m:f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</m:num>
                                <m:den>
                                  <m:r>
                                    <a:rPr lang="en-US" altLang="zh-TW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altLang="zh-TW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l-GR" altLang="zh-TW" i="1">
                          <a:latin typeface="Cambria Math"/>
                          <a:ea typeface="Cambria Math"/>
                        </a:rPr>
                        <m:t>𝜓</m:t>
                      </m:r>
                      <m:d>
                        <m:dPr>
                          <m:ctrlPr>
                            <a:rPr lang="el-GR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CE07E3EB-8BDA-CDFD-A97F-C7ACF56E71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7282" y="1958192"/>
                <a:ext cx="5533276" cy="901914"/>
              </a:xfrm>
              <a:prstGeom prst="rect">
                <a:avLst/>
              </a:prstGeom>
              <a:blipFill>
                <a:blip r:embed="rId4"/>
                <a:stretch>
                  <a:fillRect t="-111111" b="-16944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3">
                <a:extLst>
                  <a:ext uri="{FF2B5EF4-FFF2-40B4-BE49-F238E27FC236}">
                    <a16:creationId xmlns:a16="http://schemas.microsoft.com/office/drawing/2014/main" id="{4E20CE1C-B57E-A247-4715-1F47E664B7A9}"/>
                  </a:ext>
                </a:extLst>
              </p:cNvPr>
              <p:cNvSpPr txBox="1"/>
              <p:nvPr/>
            </p:nvSpPr>
            <p:spPr bwMode="auto">
              <a:xfrm>
                <a:off x="1143874" y="3410706"/>
                <a:ext cx="6281008" cy="936410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sz="1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p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den>
                          </m:f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𝑑𝑥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a:rPr lang="el-GR" altLang="zh-TW" i="1">
                                  <a:latin typeface="Cambria Math"/>
                                  <a:ea typeface="Cambria Math"/>
                                </a:rPr>
                                <m:t>𝜓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𝑉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den>
                          </m:f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−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𝑖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𝜕</m:t>
                                      </m:r>
                                    </m:e>
                                    <m:sup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</m:d>
                      <m:r>
                        <a:rPr lang="el-GR" altLang="zh-TW" i="1">
                          <a:latin typeface="Cambria Math"/>
                          <a:ea typeface="Cambria Math"/>
                        </a:rPr>
                        <m:t>𝜓</m:t>
                      </m:r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2" name="文字方塊 13">
                <a:extLst>
                  <a:ext uri="{FF2B5EF4-FFF2-40B4-BE49-F238E27FC236}">
                    <a16:creationId xmlns:a16="http://schemas.microsoft.com/office/drawing/2014/main" id="{4E20CE1C-B57E-A247-4715-1F47E664B7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43874" y="3410706"/>
                <a:ext cx="6281008" cy="936410"/>
              </a:xfrm>
              <a:prstGeom prst="rect">
                <a:avLst/>
              </a:prstGeom>
              <a:blipFill>
                <a:blip r:embed="rId5"/>
                <a:stretch>
                  <a:fillRect t="-106667" b="-16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 Box 18">
            <a:extLst>
              <a:ext uri="{FF2B5EF4-FFF2-40B4-BE49-F238E27FC236}">
                <a16:creationId xmlns:a16="http://schemas.microsoft.com/office/drawing/2014/main" id="{2F3BA02C-B51D-6894-D662-58CAA5E4FF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874" y="2950740"/>
            <a:ext cx="381662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1800" dirty="0">
                <a:solidFill>
                  <a:srgbClr val="000000"/>
                </a:solidFill>
              </a:rPr>
              <a:t>如此能量的期望值可以很簡潔：</a:t>
            </a: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721E91F0-C3A2-C033-73DF-58B3EE3056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5616" y="4437112"/>
            <a:ext cx="63367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1800" dirty="0">
                <a:solidFill>
                  <a:srgbClr val="000000"/>
                </a:solidFill>
              </a:rPr>
              <a:t>以上的對應提供一個</a:t>
            </a:r>
            <a:r>
              <a:rPr kumimoji="0" lang="zh-TW" altLang="en-US" sz="1800" dirty="0">
                <a:solidFill>
                  <a:srgbClr val="FF0000"/>
                </a:solidFill>
              </a:rPr>
              <a:t>處方</a:t>
            </a:r>
            <a:r>
              <a:rPr kumimoji="0" lang="zh-TW" altLang="en-US" sz="1800" dirty="0">
                <a:solidFill>
                  <a:srgbClr val="000000"/>
                </a:solidFill>
              </a:rPr>
              <a:t>來計算其他物理量測量的期望值。</a:t>
            </a:r>
          </a:p>
        </p:txBody>
      </p:sp>
      <p:sp>
        <p:nvSpPr>
          <p:cNvPr id="5" name="文字方塊 7">
            <a:extLst>
              <a:ext uri="{FF2B5EF4-FFF2-40B4-BE49-F238E27FC236}">
                <a16:creationId xmlns:a16="http://schemas.microsoft.com/office/drawing/2014/main" id="{85FB6EAB-269A-3992-172F-6D6CFFB59C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0118" y="4895004"/>
            <a:ext cx="62150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rgbClr val="000000"/>
                </a:solidFill>
                <a:latin typeface="Arial" charset="0"/>
              </a:rPr>
              <a:t>所有古典物理量都可以寫成位置與動量的多項式函數：</a:t>
            </a:r>
          </a:p>
        </p:txBody>
      </p:sp>
      <p:sp>
        <p:nvSpPr>
          <p:cNvPr id="6" name="文字方塊 9">
            <a:extLst>
              <a:ext uri="{FF2B5EF4-FFF2-40B4-BE49-F238E27FC236}">
                <a16:creationId xmlns:a16="http://schemas.microsoft.com/office/drawing/2014/main" id="{F6E37127-E716-864F-6FD4-5A0893873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0118" y="5362078"/>
            <a:ext cx="69802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rgbClr val="000000"/>
                </a:solidFill>
                <a:latin typeface="Arial" charset="0"/>
              </a:rPr>
              <a:t>因此，何不假設對應的量子物理量的期望值都可以寫成</a:t>
            </a:r>
            <a:r>
              <a:rPr lang="en-US" altLang="zh-TW" sz="1800" dirty="0">
                <a:solidFill>
                  <a:srgbClr val="000000"/>
                </a:solidFill>
                <a:latin typeface="Arial" charset="0"/>
              </a:rPr>
              <a:t>…..</a:t>
            </a:r>
            <a:endParaRPr lang="zh-TW" altLang="en-US" sz="1800" dirty="0">
              <a:solidFill>
                <a:srgbClr val="000000"/>
              </a:solidFill>
              <a:latin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13">
                <a:extLst>
                  <a:ext uri="{FF2B5EF4-FFF2-40B4-BE49-F238E27FC236}">
                    <a16:creationId xmlns:a16="http://schemas.microsoft.com/office/drawing/2014/main" id="{319CF642-D358-81C9-ED55-954765A61B24}"/>
                  </a:ext>
                </a:extLst>
              </p:cNvPr>
              <p:cNvSpPr txBox="1"/>
              <p:nvPr/>
            </p:nvSpPr>
            <p:spPr bwMode="auto">
              <a:xfrm>
                <a:off x="1187282" y="5769263"/>
                <a:ext cx="4661794" cy="901914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𝑑𝑥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a:rPr lang="el-GR" altLang="zh-TW" i="1">
                                  <a:latin typeface="Cambria Math"/>
                                  <a:ea typeface="Cambria Math"/>
                                </a:rPr>
                                <m:t>𝜓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𝑓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,−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𝑖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f>
                            <m:f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d>
                      <m:r>
                        <a:rPr lang="el-GR" altLang="zh-TW" i="1">
                          <a:latin typeface="Cambria Math"/>
                          <a:ea typeface="Cambria Math"/>
                        </a:rPr>
                        <m:t>𝜓</m:t>
                      </m:r>
                      <m:d>
                        <m:dPr>
                          <m:ctrlPr>
                            <a:rPr lang="el-GR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7" name="文字方塊 13">
                <a:extLst>
                  <a:ext uri="{FF2B5EF4-FFF2-40B4-BE49-F238E27FC236}">
                    <a16:creationId xmlns:a16="http://schemas.microsoft.com/office/drawing/2014/main" id="{319CF642-D358-81C9-ED55-954765A61B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7282" y="5769263"/>
                <a:ext cx="4661794" cy="901914"/>
              </a:xfrm>
              <a:prstGeom prst="rect">
                <a:avLst/>
              </a:prstGeom>
              <a:blipFill>
                <a:blip r:embed="rId6"/>
                <a:stretch>
                  <a:fillRect t="-111111" b="-16944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13">
                <a:extLst>
                  <a:ext uri="{FF2B5EF4-FFF2-40B4-BE49-F238E27FC236}">
                    <a16:creationId xmlns:a16="http://schemas.microsoft.com/office/drawing/2014/main" id="{F2A46AE6-CB6E-1F0D-783D-892610580D97}"/>
                  </a:ext>
                </a:extLst>
              </p:cNvPr>
              <p:cNvSpPr txBox="1"/>
              <p:nvPr/>
            </p:nvSpPr>
            <p:spPr bwMode="auto">
              <a:xfrm>
                <a:off x="6776981" y="4895559"/>
                <a:ext cx="967873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8" name="文字方塊 13">
                <a:extLst>
                  <a:ext uri="{FF2B5EF4-FFF2-40B4-BE49-F238E27FC236}">
                    <a16:creationId xmlns:a16="http://schemas.microsoft.com/office/drawing/2014/main" id="{F2A46AE6-CB6E-1F0D-783D-892610580D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76981" y="4895559"/>
                <a:ext cx="967873" cy="369332"/>
              </a:xfrm>
              <a:prstGeom prst="rect">
                <a:avLst/>
              </a:prstGeom>
              <a:blipFill>
                <a:blip r:embed="rId7"/>
                <a:stretch>
                  <a:fillRect b="-2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33739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9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9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9144" grpId="0"/>
      <p:bldP spid="14" grpId="0" animBg="1"/>
      <p:bldP spid="2" grpId="0" animBg="1"/>
      <p:bldP spid="3" grpId="0"/>
      <p:bldP spid="5" grpId="0"/>
      <p:bldP spid="6" grpId="0"/>
      <p:bldP spid="7" grpId="0" animBg="1"/>
      <p:bldP spid="8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323" name="文字方塊 1"/>
              <p:cNvSpPr txBox="1">
                <a:spLocks noChangeArrowheads="1"/>
              </p:cNvSpPr>
              <p:nvPr/>
            </p:nvSpPr>
            <p:spPr bwMode="auto">
              <a:xfrm>
                <a:off x="749330" y="1174682"/>
                <a:ext cx="813690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將</a:t>
                </a:r>
                <a:r>
                  <a:rPr lang="en-US" altLang="zh-TW" dirty="0">
                    <a:solidFill>
                      <a:srgbClr val="FF0000"/>
                    </a:solidFill>
                  </a:rPr>
                  <a:t>”</a:t>
                </a:r>
                <a:r>
                  <a:rPr lang="zh-TW" altLang="en-US" dirty="0">
                    <a:solidFill>
                      <a:srgbClr val="FF0000"/>
                    </a:solidFill>
                  </a:rPr>
                  <a:t>波函數的空間微分</a:t>
                </a:r>
                <a:r>
                  <a:rPr lang="en-US" altLang="zh-TW" dirty="0">
                    <a:solidFill>
                      <a:srgbClr val="FF0000"/>
                    </a:solidFill>
                  </a:rPr>
                  <a:t>”</a:t>
                </a:r>
                <a:r>
                  <a:rPr lang="zh-TW" altLang="en-US" dirty="0">
                    <a:solidFill>
                      <a:schemeClr val="tx1"/>
                    </a:solidFill>
                  </a:rPr>
                  <a:t>運算，定義為量子力學的動量算子</a:t>
                </a:r>
                <a:r>
                  <a:rPr lang="en-US" altLang="zh-TW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Operator</a:t>
                </a:r>
                <a:r>
                  <a:rPr lang="en-US" altLang="zh-TW" sz="1800" b="0" dirty="0">
                    <a:solidFill>
                      <a:schemeClr val="tx1"/>
                    </a:solidFill>
                    <a:ea typeface="Cambria Math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r>
                          <a:rPr lang="en-US" altLang="zh-TW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𝑝</m:t>
                        </m:r>
                      </m:e>
                    </m:acc>
                    <m:r>
                      <a:rPr lang="en-US" altLang="zh-TW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 </m:t>
                    </m:r>
                  </m:oMath>
                </a14:m>
                <a:r>
                  <a:rPr lang="zh-TW" altLang="en-US" dirty="0">
                    <a:solidFill>
                      <a:schemeClr val="tx1"/>
                    </a:solidFill>
                  </a:rPr>
                  <a:t>！</a:t>
                </a:r>
                <a:endParaRPr lang="zh-TW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323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9330" y="1174682"/>
                <a:ext cx="8136904" cy="369332"/>
              </a:xfrm>
              <a:prstGeom prst="rect">
                <a:avLst/>
              </a:prstGeom>
              <a:blipFill>
                <a:blip r:embed="rId2"/>
                <a:stretch>
                  <a:fillRect l="-624" t="-10000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字方塊 24"/>
              <p:cNvSpPr txBox="1"/>
              <p:nvPr/>
            </p:nvSpPr>
            <p:spPr bwMode="auto">
              <a:xfrm>
                <a:off x="2483768" y="1575593"/>
                <a:ext cx="1361462" cy="61901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𝑥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  <a:ea typeface="Cambria Math"/>
                        </a:rPr>
                        <m:t>≡</m:t>
                      </m:r>
                      <m:acc>
                        <m:accPr>
                          <m:chr m:val="̂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𝑝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5" name="文字方塊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83768" y="1575593"/>
                <a:ext cx="1361462" cy="619016"/>
              </a:xfrm>
              <a:prstGeom prst="rect">
                <a:avLst/>
              </a:prstGeom>
              <a:blipFill>
                <a:blip r:embed="rId3"/>
                <a:stretch>
                  <a:fillRect b="-6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88ACD37B-2668-257E-3DE2-6FBD3145528B}"/>
              </a:ext>
            </a:extLst>
          </p:cNvPr>
          <p:cNvSpPr txBox="1"/>
          <p:nvPr/>
        </p:nvSpPr>
        <p:spPr bwMode="auto">
          <a:xfrm>
            <a:off x="723257" y="4007069"/>
            <a:ext cx="77768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所有物理量</a:t>
            </a:r>
            <a:r>
              <a:rPr lang="en-GB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本質上</a:t>
            </a:r>
            <a:r>
              <a:rPr lang="en-GB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，</a:t>
            </a:r>
            <a:r>
              <a:rPr lang="en-TW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都對應</a:t>
            </a:r>
            <a:r>
              <a:rPr lang="en-GB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作用於波函數的運算</a:t>
            </a:r>
            <a:r>
              <a:rPr lang="en-TW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算子</a:t>
            </a:r>
            <a:r>
              <a:rPr lang="en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5DDDBC-D412-A89F-A6E5-BA092E947775}"/>
              </a:ext>
            </a:extLst>
          </p:cNvPr>
          <p:cNvSpPr txBox="1"/>
          <p:nvPr/>
        </p:nvSpPr>
        <p:spPr bwMode="auto">
          <a:xfrm>
            <a:off x="749330" y="774950"/>
            <a:ext cx="81369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當初只是幫助猜想的翻譯表，現在可以稍加修改，正式地搬上量子力學檯面，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49B78C-ECC2-17DA-0965-CFDF7E9639CD}"/>
              </a:ext>
            </a:extLst>
          </p:cNvPr>
          <p:cNvSpPr txBox="1"/>
          <p:nvPr/>
        </p:nvSpPr>
        <p:spPr bwMode="auto">
          <a:xfrm>
            <a:off x="749330" y="2919778"/>
            <a:ext cx="72728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TW"/>
              <a:t>有古典對應的物理量就用</a:t>
            </a:r>
            <a:r>
              <a:rPr lang="en-US" dirty="0" err="1"/>
              <a:t>與</a:t>
            </a:r>
            <a:r>
              <a:rPr lang="en-TW"/>
              <a:t>古典一樣的形式</a:t>
            </a:r>
            <a:r>
              <a:rPr lang="en-GB" dirty="0"/>
              <a:t>，</a:t>
            </a:r>
            <a:r>
              <a:rPr lang="en-GB" dirty="0" err="1"/>
              <a:t>來組合位置與動量算子</a:t>
            </a:r>
            <a:r>
              <a:rPr lang="en-TW"/>
              <a:t>：</a:t>
            </a:r>
            <a:endParaRPr lang="en-TW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25">
                <a:extLst>
                  <a:ext uri="{FF2B5EF4-FFF2-40B4-BE49-F238E27FC236}">
                    <a16:creationId xmlns:a16="http://schemas.microsoft.com/office/drawing/2014/main" id="{6C364F8E-E194-4F64-5B75-584273DAE60D}"/>
                  </a:ext>
                </a:extLst>
              </p:cNvPr>
              <p:cNvSpPr txBox="1"/>
              <p:nvPr/>
            </p:nvSpPr>
            <p:spPr bwMode="auto">
              <a:xfrm>
                <a:off x="2483768" y="2573488"/>
                <a:ext cx="810991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𝑥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≡</m:t>
                      </m:r>
                      <m:acc>
                        <m:accPr>
                          <m:chr m:val="̂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</m:e>
                      </m:acc>
                    </m:oMath>
                  </m:oMathPara>
                </a14:m>
                <a:endParaRPr lang="zh-TW" altLang="en-US" sz="1800" i="1" dirty="0"/>
              </a:p>
            </p:txBody>
          </p:sp>
        </mc:Choice>
        <mc:Fallback xmlns="">
          <p:sp>
            <p:nvSpPr>
              <p:cNvPr id="12" name="文字方塊 25">
                <a:extLst>
                  <a:ext uri="{FF2B5EF4-FFF2-40B4-BE49-F238E27FC236}">
                    <a16:creationId xmlns:a16="http://schemas.microsoft.com/office/drawing/2014/main" id="{6C364F8E-E194-4F64-5B75-584273DAE6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83768" y="2573488"/>
                <a:ext cx="810991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1">
                <a:extLst>
                  <a:ext uri="{FF2B5EF4-FFF2-40B4-BE49-F238E27FC236}">
                    <a16:creationId xmlns:a16="http://schemas.microsoft.com/office/drawing/2014/main" id="{A89E2D1F-580F-D797-EE07-14C61D27A36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49330" y="2193168"/>
                <a:ext cx="6912768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將</a:t>
                </a:r>
                <a:r>
                  <a:rPr lang="en-US" altLang="zh-TW" dirty="0">
                    <a:solidFill>
                      <a:srgbClr val="FF0000"/>
                    </a:solidFill>
                  </a:rPr>
                  <a:t>”</a:t>
                </a:r>
                <a:r>
                  <a:rPr lang="zh-TW" altLang="en-US" dirty="0">
                    <a:solidFill>
                      <a:srgbClr val="FF0000"/>
                    </a:solidFill>
                  </a:rPr>
                  <a:t>波函數乘上位置</a:t>
                </a:r>
                <a:r>
                  <a:rPr lang="en-US" altLang="zh-TW" dirty="0">
                    <a:solidFill>
                      <a:srgbClr val="FF0000"/>
                    </a:solidFill>
                  </a:rPr>
                  <a:t>”</a:t>
                </a:r>
                <a:r>
                  <a:rPr lang="zh-TW" altLang="en-US" dirty="0">
                    <a:solidFill>
                      <a:schemeClr val="tx1"/>
                    </a:solidFill>
                  </a:rPr>
                  <a:t>的運算</a:t>
                </a:r>
                <a:r>
                  <a:rPr lang="zh-TW" altLang="en-US" dirty="0"/>
                  <a:t>，</a:t>
                </a:r>
                <a:r>
                  <a:rPr lang="zh-TW" altLang="en-US" dirty="0">
                    <a:solidFill>
                      <a:schemeClr val="tx1"/>
                    </a:solidFill>
                  </a:rPr>
                  <a:t>定義為量子力學的位置算子</a:t>
                </a:r>
                <a:r>
                  <a:rPr lang="en-US" altLang="zh-TW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Operator</a:t>
                </a:r>
                <a:r>
                  <a:rPr lang="en-US" altLang="zh-TW" sz="1800" b="0" dirty="0">
                    <a:solidFill>
                      <a:schemeClr val="tx1"/>
                    </a:solidFill>
                    <a:ea typeface="Cambria Math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r>
                          <a:rPr lang="en-US" altLang="zh-TW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𝑥</m:t>
                        </m:r>
                      </m:e>
                    </m:acc>
                    <m:r>
                      <a:rPr lang="en-US" altLang="zh-TW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 </m:t>
                    </m:r>
                  </m:oMath>
                </a14:m>
                <a:r>
                  <a:rPr lang="zh-TW" altLang="en-US" dirty="0">
                    <a:solidFill>
                      <a:schemeClr val="tx1"/>
                    </a:solidFill>
                  </a:rPr>
                  <a:t>！</a:t>
                </a:r>
                <a:endParaRPr lang="zh-TW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文字方塊 1">
                <a:extLst>
                  <a:ext uri="{FF2B5EF4-FFF2-40B4-BE49-F238E27FC236}">
                    <a16:creationId xmlns:a16="http://schemas.microsoft.com/office/drawing/2014/main" id="{A89E2D1F-580F-D797-EE07-14C61D27A3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9330" y="2193168"/>
                <a:ext cx="6912768" cy="369332"/>
              </a:xfrm>
              <a:prstGeom prst="rect">
                <a:avLst/>
              </a:prstGeom>
              <a:blipFill>
                <a:blip r:embed="rId5"/>
                <a:stretch>
                  <a:fillRect l="-734" t="-10000" r="-403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0148D69F-8C2C-9A8B-3581-FD249868230B}"/>
              </a:ext>
            </a:extLst>
          </p:cNvPr>
          <p:cNvSpPr txBox="1"/>
          <p:nvPr/>
        </p:nvSpPr>
        <p:spPr bwMode="auto">
          <a:xfrm>
            <a:off x="723257" y="4413275"/>
            <a:ext cx="662295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該</a:t>
            </a:r>
            <a:r>
              <a:rPr lang="en-TW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物理量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測量</a:t>
            </a:r>
            <a:r>
              <a:rPr lang="en-GB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的期望值，就是此運算作用於狀態的波函數</a:t>
            </a:r>
            <a:r>
              <a:rPr lang="en-GB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，</a:t>
            </a:r>
            <a:endParaRPr lang="en-TW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A7850C-18EB-43C7-2049-2FB046D3B6E2}"/>
              </a:ext>
            </a:extLst>
          </p:cNvPr>
          <p:cNvSpPr txBox="1"/>
          <p:nvPr/>
        </p:nvSpPr>
        <p:spPr bwMode="auto">
          <a:xfrm>
            <a:off x="723257" y="4845336"/>
            <a:ext cx="457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乘上波函數的複數共軛，最後對空間積分</a:t>
            </a:r>
            <a:r>
              <a:rPr lang="en-TW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！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A6A33E1F-E7BC-4F34-5A48-2B4BA1F232BC}"/>
                  </a:ext>
                </a:extLst>
              </p:cNvPr>
              <p:cNvSpPr txBox="1"/>
              <p:nvPr/>
            </p:nvSpPr>
            <p:spPr bwMode="auto">
              <a:xfrm>
                <a:off x="2483768" y="5301208"/>
                <a:ext cx="4661794" cy="901914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𝑑𝑥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a:rPr lang="el-GR" altLang="zh-TW" i="1">
                                  <a:latin typeface="Cambria Math"/>
                                  <a:ea typeface="Cambria Math"/>
                                </a:rPr>
                                <m:t>𝜓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𝑓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,−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𝑖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f>
                            <m:f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d>
                      <m:r>
                        <a:rPr lang="el-GR" altLang="zh-TW" i="1">
                          <a:latin typeface="Cambria Math"/>
                          <a:ea typeface="Cambria Math"/>
                        </a:rPr>
                        <m:t>𝜓</m:t>
                      </m:r>
                      <m:d>
                        <m:dPr>
                          <m:ctrlPr>
                            <a:rPr lang="el-GR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A6A33E1F-E7BC-4F34-5A48-2B4BA1F232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83768" y="5301208"/>
                <a:ext cx="4661794" cy="901914"/>
              </a:xfrm>
              <a:prstGeom prst="rect">
                <a:avLst/>
              </a:prstGeom>
              <a:blipFill>
                <a:blip r:embed="rId6"/>
                <a:stretch>
                  <a:fillRect t="-111111" b="-1708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13">
                <a:extLst>
                  <a:ext uri="{FF2B5EF4-FFF2-40B4-BE49-F238E27FC236}">
                    <a16:creationId xmlns:a16="http://schemas.microsoft.com/office/drawing/2014/main" id="{33157613-B19C-A506-1B7F-4993985AF2A8}"/>
                  </a:ext>
                </a:extLst>
              </p:cNvPr>
              <p:cNvSpPr txBox="1"/>
              <p:nvPr/>
            </p:nvSpPr>
            <p:spPr bwMode="auto">
              <a:xfrm>
                <a:off x="2483768" y="3318456"/>
                <a:ext cx="3630958" cy="62491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altLang="zh-TW" sz="180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TW" sz="180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TW" sz="180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zh-TW" sz="180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altLang="zh-TW" sz="1800" i="1" smtClean="0">
                          <a:latin typeface="Cambria Math" panose="02040503050406030204" pitchFamily="18" charset="0"/>
                        </a:rPr>
                        <m:t>)→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̂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altLang="zh-TW" i="1">
                          <a:latin typeface="Cambria Math" panose="02040503050406030204" pitchFamily="18" charset="0"/>
                        </a:rPr>
                        <m:t>,</m:t>
                      </m:r>
                      <m:acc>
                        <m:accPr>
                          <m:chr m:val="̂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  <m:r>
                        <a:rPr lang="en-US" altLang="zh-TW" i="1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acc>
                        <m:accPr>
                          <m:chr m:val="̂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</m:acc>
                      <m:d>
                        <m:d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  <m:t>,−</m:t>
                          </m:r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  <m:t>𝑖</m:t>
                          </m:r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f>
                            <m:f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7" name="文字方塊 13">
                <a:extLst>
                  <a:ext uri="{FF2B5EF4-FFF2-40B4-BE49-F238E27FC236}">
                    <a16:creationId xmlns:a16="http://schemas.microsoft.com/office/drawing/2014/main" id="{33157613-B19C-A506-1B7F-4993985AF2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83768" y="3318456"/>
                <a:ext cx="3630958" cy="624915"/>
              </a:xfrm>
              <a:prstGeom prst="rect">
                <a:avLst/>
              </a:prstGeom>
              <a:blipFill>
                <a:blip r:embed="rId7"/>
                <a:stretch>
                  <a:fillRect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82348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4" grpId="0"/>
      <p:bldP spid="13" grpId="0"/>
      <p:bldP spid="14" grpId="0" animBg="1"/>
      <p:bldP spid="7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0">
                <a:extLst>
                  <a:ext uri="{FF2B5EF4-FFF2-40B4-BE49-F238E27FC236}">
                    <a16:creationId xmlns:a16="http://schemas.microsoft.com/office/drawing/2014/main" id="{574F2DEF-0659-8DB0-6864-FFF14BDB510B}"/>
                  </a:ext>
                </a:extLst>
              </p:cNvPr>
              <p:cNvSpPr txBox="1"/>
              <p:nvPr/>
            </p:nvSpPr>
            <p:spPr bwMode="auto">
              <a:xfrm>
                <a:off x="788600" y="4325894"/>
                <a:ext cx="2475358" cy="62985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𝐻</m:t>
                          </m:r>
                        </m:e>
                      </m:acc>
                      <m:r>
                        <m:rPr>
                          <m:sty m:val="p"/>
                        </m:rPr>
                        <a:rPr lang="el-GR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Ψ</m:t>
                      </m:r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𝑡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𝑖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m:rPr>
                              <m:sty m:val="p"/>
                            </m:rPr>
                            <a:rPr lang="el-GR" altLang="zh-TW" i="1">
                              <a:latin typeface="Cambria Math"/>
                              <a:ea typeface="Cambria Math"/>
                            </a:rPr>
                            <m:t>Ψ</m:t>
                          </m:r>
                          <m:d>
                            <m:dPr>
                              <m:ctrlPr>
                                <a:rPr lang="el-GR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20">
                <a:extLst>
                  <a:ext uri="{FF2B5EF4-FFF2-40B4-BE49-F238E27FC236}">
                    <a16:creationId xmlns:a16="http://schemas.microsoft.com/office/drawing/2014/main" id="{574F2DEF-0659-8DB0-6864-FFF14BDB51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88600" y="4325894"/>
                <a:ext cx="2475358" cy="629852"/>
              </a:xfrm>
              <a:prstGeom prst="rect">
                <a:avLst/>
              </a:prstGeom>
              <a:blipFill>
                <a:blip r:embed="rId2"/>
                <a:stretch>
                  <a:fillRect b="-588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 Box 11">
            <a:extLst>
              <a:ext uri="{FF2B5EF4-FFF2-40B4-BE49-F238E27FC236}">
                <a16:creationId xmlns:a16="http://schemas.microsoft.com/office/drawing/2014/main" id="{75F2F75D-9AF4-8115-CB93-A1D2FD6F43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426" y="2737754"/>
            <a:ext cx="58981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薛丁格方程式的左手邊其實就是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能量算子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，</a:t>
            </a:r>
            <a:endParaRPr kumimoji="0" lang="zh-TW" altLang="en-US" dirty="0">
              <a:solidFill>
                <a:srgbClr val="FF0000"/>
              </a:solidFill>
              <a:latin typeface="Calibri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8">
                <a:extLst>
                  <a:ext uri="{FF2B5EF4-FFF2-40B4-BE49-F238E27FC236}">
                    <a16:creationId xmlns:a16="http://schemas.microsoft.com/office/drawing/2014/main" id="{660BA17D-FD13-F7B2-DF37-6BE5D0C13146}"/>
                  </a:ext>
                </a:extLst>
              </p:cNvPr>
              <p:cNvSpPr txBox="1"/>
              <p:nvPr/>
            </p:nvSpPr>
            <p:spPr bwMode="auto">
              <a:xfrm>
                <a:off x="788600" y="3203282"/>
                <a:ext cx="3035318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l-GR" altLang="zh-TW" sz="1800" b="0" i="1" smtClean="0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+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𝑉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m:rPr>
                          <m:sty m:val="p"/>
                        </m:rPr>
                        <a:rPr lang="el-GR" altLang="zh-TW" sz="1800" i="1">
                          <a:latin typeface="Cambria Math"/>
                          <a:ea typeface="Cambria Math"/>
                        </a:rPr>
                        <m:t>Ψ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𝑖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m:rPr>
                              <m:sty m:val="p"/>
                            </m:rPr>
                            <a:rPr lang="el-GR" altLang="zh-TW" sz="1800" i="1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2" name="文字方塊 18">
                <a:extLst>
                  <a:ext uri="{FF2B5EF4-FFF2-40B4-BE49-F238E27FC236}">
                    <a16:creationId xmlns:a16="http://schemas.microsoft.com/office/drawing/2014/main" id="{660BA17D-FD13-F7B2-DF37-6BE5D0C131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88600" y="3203282"/>
                <a:ext cx="3035318" cy="648126"/>
              </a:xfrm>
              <a:prstGeom prst="rect">
                <a:avLst/>
              </a:prstGeom>
              <a:blipFill>
                <a:blip r:embed="rId3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Down Arrow 12">
            <a:extLst>
              <a:ext uri="{FF2B5EF4-FFF2-40B4-BE49-F238E27FC236}">
                <a16:creationId xmlns:a16="http://schemas.microsoft.com/office/drawing/2014/main" id="{B16AE5E2-CFDC-940E-F283-01371716E999}"/>
              </a:ext>
            </a:extLst>
          </p:cNvPr>
          <p:cNvSpPr/>
          <p:nvPr/>
        </p:nvSpPr>
        <p:spPr>
          <a:xfrm>
            <a:off x="2131749" y="3947604"/>
            <a:ext cx="274737" cy="282094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Box 11">
            <a:extLst>
              <a:ext uri="{FF2B5EF4-FFF2-40B4-BE49-F238E27FC236}">
                <a16:creationId xmlns:a16="http://schemas.microsoft.com/office/drawing/2014/main" id="{B807049D-D5AC-BA27-929A-52E996F72A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7935" y="4456154"/>
            <a:ext cx="493691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這就是量子力學完整的薛丁格方程式。</a:t>
            </a:r>
            <a:endParaRPr kumimoji="0" lang="zh-TW" altLang="en-US" dirty="0">
              <a:latin typeface="Calibri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943EA03-CFC1-A7FA-BCC6-59B7B42E35A2}"/>
                  </a:ext>
                </a:extLst>
              </p:cNvPr>
              <p:cNvSpPr txBox="1"/>
              <p:nvPr/>
            </p:nvSpPr>
            <p:spPr bwMode="auto">
              <a:xfrm>
                <a:off x="709591" y="5146581"/>
                <a:ext cx="7745567" cy="3767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漢米爾頓</a:t>
                </a:r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、能量算子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𝐻</m:t>
                        </m:r>
                      </m:e>
                    </m:acc>
                  </m:oMath>
                </a14:m>
                <a:r>
                  <a:rPr lang="en-GB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決定了狀態隨時間的演化，如同翻譯表所暗示的</a:t>
                </a:r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TW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943EA03-CFC1-A7FA-BCC6-59B7B42E35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9591" y="5146581"/>
                <a:ext cx="7745567" cy="376770"/>
              </a:xfrm>
              <a:prstGeom prst="rect">
                <a:avLst/>
              </a:prstGeom>
              <a:blipFill>
                <a:blip r:embed="rId4"/>
                <a:stretch>
                  <a:fillRect l="-655" t="-3333" b="-2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276041CB-8F97-3A8F-B571-F80F21319AE8}"/>
              </a:ext>
            </a:extLst>
          </p:cNvPr>
          <p:cNvSpPr txBox="1"/>
          <p:nvPr/>
        </p:nvSpPr>
        <p:spPr bwMode="auto">
          <a:xfrm>
            <a:off x="700426" y="933684"/>
            <a:ext cx="70991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漢米爾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或稱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能量算子就定義為動量算子的平方加上位能算子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TW" dirty="0"/>
          </a:p>
        </p:txBody>
      </p:sp>
      <p:sp>
        <p:nvSpPr>
          <p:cNvPr id="2" name="矩形 9">
            <a:extLst>
              <a:ext uri="{FF2B5EF4-FFF2-40B4-BE49-F238E27FC236}">
                <a16:creationId xmlns:a16="http://schemas.microsoft.com/office/drawing/2014/main" id="{336E536A-3828-1D95-786F-4D2FD8435D01}"/>
              </a:ext>
            </a:extLst>
          </p:cNvPr>
          <p:cNvSpPr/>
          <p:nvPr/>
        </p:nvSpPr>
        <p:spPr>
          <a:xfrm>
            <a:off x="7028043" y="2650244"/>
            <a:ext cx="1718828" cy="8734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5" name="文字方塊 14">
            <a:extLst>
              <a:ext uri="{FF2B5EF4-FFF2-40B4-BE49-F238E27FC236}">
                <a16:creationId xmlns:a16="http://schemas.microsoft.com/office/drawing/2014/main" id="{F73D0D3E-C27A-83FE-02DA-F0C7CB85E6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0707" y="3637174"/>
            <a:ext cx="2846164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能量翻譯為時間微分運算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25">
                <a:extLst>
                  <a:ext uri="{FF2B5EF4-FFF2-40B4-BE49-F238E27FC236}">
                    <a16:creationId xmlns:a16="http://schemas.microsoft.com/office/drawing/2014/main" id="{E489AA19-654D-3960-E2B9-C899C23CA239}"/>
                  </a:ext>
                </a:extLst>
              </p:cNvPr>
              <p:cNvSpPr txBox="1"/>
              <p:nvPr/>
            </p:nvSpPr>
            <p:spPr bwMode="auto">
              <a:xfrm>
                <a:off x="7248789" y="2733093"/>
                <a:ext cx="1217256" cy="61901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𝑖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𝑡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  <a:ea typeface="Cambria Math"/>
                        </a:rPr>
                        <m:t>↔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𝐸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7" name="文字方塊 25">
                <a:extLst>
                  <a:ext uri="{FF2B5EF4-FFF2-40B4-BE49-F238E27FC236}">
                    <a16:creationId xmlns:a16="http://schemas.microsoft.com/office/drawing/2014/main" id="{E489AA19-654D-3960-E2B9-C899C23CA2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48789" y="2733093"/>
                <a:ext cx="1217256" cy="619016"/>
              </a:xfrm>
              <a:prstGeom prst="rect">
                <a:avLst/>
              </a:prstGeom>
              <a:blipFill>
                <a:blip r:embed="rId5"/>
                <a:stretch>
                  <a:fillRect b="-61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字方塊 19">
            <a:extLst>
              <a:ext uri="{FF2B5EF4-FFF2-40B4-BE49-F238E27FC236}">
                <a16:creationId xmlns:a16="http://schemas.microsoft.com/office/drawing/2014/main" id="{D3499027-52C7-507F-CFD4-36060B55C6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8699" y="2206455"/>
            <a:ext cx="1143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古典</a:t>
            </a:r>
          </a:p>
        </p:txBody>
      </p:sp>
      <p:sp>
        <p:nvSpPr>
          <p:cNvPr id="9" name="文字方塊 21">
            <a:extLst>
              <a:ext uri="{FF2B5EF4-FFF2-40B4-BE49-F238E27FC236}">
                <a16:creationId xmlns:a16="http://schemas.microsoft.com/office/drawing/2014/main" id="{9E858BEA-88F0-80E4-604E-CE0A1790DC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5512" y="2235293"/>
            <a:ext cx="10715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量子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28">
                <a:extLst>
                  <a:ext uri="{FF2B5EF4-FFF2-40B4-BE49-F238E27FC236}">
                    <a16:creationId xmlns:a16="http://schemas.microsoft.com/office/drawing/2014/main" id="{6BA569F4-50F5-2C05-D04A-0880B44A98BE}"/>
                  </a:ext>
                </a:extLst>
              </p:cNvPr>
              <p:cNvSpPr txBox="1"/>
              <p:nvPr/>
            </p:nvSpPr>
            <p:spPr bwMode="auto">
              <a:xfrm>
                <a:off x="771697" y="1484531"/>
                <a:ext cx="1800685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1" name="文字方塊 28">
                <a:extLst>
                  <a:ext uri="{FF2B5EF4-FFF2-40B4-BE49-F238E27FC236}">
                    <a16:creationId xmlns:a16="http://schemas.microsoft.com/office/drawing/2014/main" id="{6BA569F4-50F5-2C05-D04A-0880B44A98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1697" y="1484531"/>
                <a:ext cx="1800685" cy="648126"/>
              </a:xfrm>
              <a:prstGeom prst="rect">
                <a:avLst/>
              </a:prstGeom>
              <a:blipFill>
                <a:blip r:embed="rId6"/>
                <a:stretch>
                  <a:fillRect b="-39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30">
                <a:extLst>
                  <a:ext uri="{FF2B5EF4-FFF2-40B4-BE49-F238E27FC236}">
                    <a16:creationId xmlns:a16="http://schemas.microsoft.com/office/drawing/2014/main" id="{5086E043-FA74-CEA8-162C-DFA2EE2AB068}"/>
                  </a:ext>
                </a:extLst>
              </p:cNvPr>
              <p:cNvSpPr txBox="1"/>
              <p:nvPr/>
            </p:nvSpPr>
            <p:spPr bwMode="auto">
              <a:xfrm>
                <a:off x="3583400" y="1472416"/>
                <a:ext cx="4030014" cy="72032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</m:acc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𝑥</m:t>
                              </m:r>
                            </m:e>
                          </m:acc>
                        </m:e>
                      </m:d>
                      <m:r>
                        <a:rPr lang="en-US" altLang="zh-TW" sz="18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5" name="文字方塊 30">
                <a:extLst>
                  <a:ext uri="{FF2B5EF4-FFF2-40B4-BE49-F238E27FC236}">
                    <a16:creationId xmlns:a16="http://schemas.microsoft.com/office/drawing/2014/main" id="{5086E043-FA74-CEA8-162C-DFA2EE2AB0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83400" y="1472416"/>
                <a:ext cx="4030014" cy="72032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ight Arrow 23">
            <a:extLst>
              <a:ext uri="{FF2B5EF4-FFF2-40B4-BE49-F238E27FC236}">
                <a16:creationId xmlns:a16="http://schemas.microsoft.com/office/drawing/2014/main" id="{E7AF02AE-0419-1576-27E9-00E0C670E55A}"/>
              </a:ext>
            </a:extLst>
          </p:cNvPr>
          <p:cNvSpPr/>
          <p:nvPr/>
        </p:nvSpPr>
        <p:spPr>
          <a:xfrm>
            <a:off x="2814562" y="1622292"/>
            <a:ext cx="576064" cy="462124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5FE5E1-A67C-EAD9-93D8-13D4DEABB6E6}"/>
              </a:ext>
            </a:extLst>
          </p:cNvPr>
          <p:cNvSpPr txBox="1"/>
          <p:nvPr/>
        </p:nvSpPr>
        <p:spPr bwMode="auto">
          <a:xfrm>
            <a:off x="2456043" y="3906658"/>
            <a:ext cx="16222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dirty="0"/>
              <a:t>可以簡寫為：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7190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2" grpId="0" animBg="1"/>
      <p:bldP spid="13" grpId="0" animBg="1"/>
      <p:bldP spid="14" grpId="0"/>
      <p:bldP spid="16" grpId="0"/>
      <p:bldP spid="2" grpId="0" animBg="1"/>
      <p:bldP spid="5" grpId="0"/>
      <p:bldP spid="7" grpId="0" animBg="1"/>
      <p:bldP spid="10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20">
                <a:extLst>
                  <a:ext uri="{FF2B5EF4-FFF2-40B4-BE49-F238E27FC236}">
                    <a16:creationId xmlns:a16="http://schemas.microsoft.com/office/drawing/2014/main" id="{CF3ABA25-B23B-CF90-3F5D-47F5401D1DF8}"/>
                  </a:ext>
                </a:extLst>
              </p:cNvPr>
              <p:cNvSpPr txBox="1"/>
              <p:nvPr/>
            </p:nvSpPr>
            <p:spPr bwMode="auto">
              <a:xfrm>
                <a:off x="1697360" y="2660289"/>
                <a:ext cx="2565446" cy="71731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𝑝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</m:d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𝐸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8" name="文字方塊 20">
                <a:extLst>
                  <a:ext uri="{FF2B5EF4-FFF2-40B4-BE49-F238E27FC236}">
                    <a16:creationId xmlns:a16="http://schemas.microsoft.com/office/drawing/2014/main" id="{CF3ABA25-B23B-CF90-3F5D-47F5401D1D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97360" y="2660289"/>
                <a:ext cx="2565446" cy="71731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9DEC666-94B0-FF1B-B394-C8BA225D4C99}"/>
                  </a:ext>
                </a:extLst>
              </p:cNvPr>
              <p:cNvSpPr txBox="1"/>
              <p:nvPr/>
            </p:nvSpPr>
            <p:spPr bwMode="auto">
              <a:xfrm>
                <a:off x="1637916" y="3429000"/>
                <a:ext cx="672422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定態解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i="1">
                            <a:latin typeface="Cambria Math"/>
                          </a:rPr>
                          <m:t>𝜓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𝐸</m:t>
                        </m:r>
                      </m:sub>
                    </m:sSub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滿足的與時間無關的薛丁格方程式可以寫成：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9DEC666-94B0-FF1B-B394-C8BA225D4C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37916" y="3429000"/>
                <a:ext cx="6724227" cy="369332"/>
              </a:xfrm>
              <a:prstGeom prst="rect">
                <a:avLst/>
              </a:prstGeom>
              <a:blipFill>
                <a:blip r:embed="rId3"/>
                <a:stretch>
                  <a:fillRect l="-943"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FB75BB4-759F-0147-10FC-C115917232E9}"/>
                  </a:ext>
                </a:extLst>
              </p:cNvPr>
              <p:cNvSpPr txBox="1"/>
              <p:nvPr/>
            </p:nvSpPr>
            <p:spPr bwMode="auto">
              <a:xfrm>
                <a:off x="1644254" y="4402340"/>
                <a:ext cx="5918799" cy="3767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數學上這個關係稱為運算子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  <m:t>𝐻</m:t>
                        </m:r>
                      </m:e>
                    </m:acc>
                  </m:oMath>
                </a14:m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的本徵函數問題！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FB75BB4-759F-0147-10FC-C115917232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44254" y="4402340"/>
                <a:ext cx="5918799" cy="376770"/>
              </a:xfrm>
              <a:prstGeom prst="rect">
                <a:avLst/>
              </a:prstGeom>
              <a:blipFill>
                <a:blip r:embed="rId4"/>
                <a:stretch>
                  <a:fillRect l="-857" t="-3226" b="-2258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B8F020E6-BF04-91ED-455E-7CB441807975}"/>
                  </a:ext>
                </a:extLst>
              </p:cNvPr>
              <p:cNvSpPr txBox="1"/>
              <p:nvPr/>
            </p:nvSpPr>
            <p:spPr bwMode="auto">
              <a:xfrm>
                <a:off x="4478196" y="3911951"/>
                <a:ext cx="1449307" cy="37677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𝐻</m:t>
                          </m:r>
                        </m:e>
                      </m:acc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𝐸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B8F020E6-BF04-91ED-455E-7CB4418079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78196" y="3911951"/>
                <a:ext cx="1449307" cy="376770"/>
              </a:xfrm>
              <a:prstGeom prst="rect">
                <a:avLst/>
              </a:prstGeom>
              <a:blipFill>
                <a:blip r:embed="rId5"/>
                <a:stretch>
                  <a:fillRect t="-3333" b="-1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7ABF8B1-37C9-BB9D-8794-8C1CA40B0277}"/>
                  </a:ext>
                </a:extLst>
              </p:cNvPr>
              <p:cNvSpPr txBox="1"/>
              <p:nvPr/>
            </p:nvSpPr>
            <p:spPr bwMode="auto">
              <a:xfrm>
                <a:off x="1637916" y="4892729"/>
                <a:ext cx="5360560" cy="3767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>
                    <a:solidFill>
                      <a:srgbClr val="FF0000"/>
                    </a:solidFill>
                  </a:rPr>
                  <a:t>定態的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𝜓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𝐸</m:t>
                        </m:r>
                      </m:sub>
                    </m:sSub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是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𝐻</m:t>
                        </m:r>
                      </m:e>
                    </m:acc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的本徵函數</a:t>
                </a:r>
                <a:r>
                  <a:rPr lang="zh-TW" alt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altLang="zh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Eigenfunction</a:t>
                </a:r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！</a:t>
                </a:r>
                <a:endParaRPr lang="en-TW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7ABF8B1-37C9-BB9D-8794-8C1CA40B02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37916" y="4892729"/>
                <a:ext cx="5360560" cy="376770"/>
              </a:xfrm>
              <a:prstGeom prst="rect">
                <a:avLst/>
              </a:prstGeom>
              <a:blipFill>
                <a:blip r:embed="rId6"/>
                <a:stretch>
                  <a:fillRect l="-1182" t="-3333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20">
                <a:extLst>
                  <a:ext uri="{FF2B5EF4-FFF2-40B4-BE49-F238E27FC236}">
                    <a16:creationId xmlns:a16="http://schemas.microsoft.com/office/drawing/2014/main" id="{4AC42DB1-08EB-D0AA-6FF8-5EB4D538F44E}"/>
                  </a:ext>
                </a:extLst>
              </p:cNvPr>
              <p:cNvSpPr txBox="1"/>
              <p:nvPr/>
            </p:nvSpPr>
            <p:spPr bwMode="auto">
              <a:xfrm>
                <a:off x="1730953" y="1520160"/>
                <a:ext cx="3843295" cy="71731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</m:den>
                          </m:f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𝑑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𝐸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20">
                <a:extLst>
                  <a:ext uri="{FF2B5EF4-FFF2-40B4-BE49-F238E27FC236}">
                    <a16:creationId xmlns:a16="http://schemas.microsoft.com/office/drawing/2014/main" id="{4AC42DB1-08EB-D0AA-6FF8-5EB4D538F4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30953" y="1520160"/>
                <a:ext cx="3843295" cy="71731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9E050D7B-FB11-9A29-3983-FD999A3AE819}"/>
              </a:ext>
            </a:extLst>
          </p:cNvPr>
          <p:cNvSpPr txBox="1"/>
          <p:nvPr/>
        </p:nvSpPr>
        <p:spPr bwMode="auto">
          <a:xfrm>
            <a:off x="1642211" y="2251876"/>
            <a:ext cx="51125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左邊就是量子力學中對應的Hamiltan運算子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Box 10">
                <a:extLst>
                  <a:ext uri="{FF2B5EF4-FFF2-40B4-BE49-F238E27FC236}">
                    <a16:creationId xmlns:a16="http://schemas.microsoft.com/office/drawing/2014/main" id="{EE0B1672-27A1-DCC8-7C89-88A81BF0160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67363" y="1060958"/>
                <a:ext cx="6044565" cy="3767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與時間無關的薛丁格方程式也可以以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180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r>
                          <a:rPr lang="en-US" altLang="zh-TW" sz="1800" i="1">
                            <a:latin typeface="Cambria Math" panose="02040503050406030204" pitchFamily="18" charset="0"/>
                            <a:ea typeface="Cambria Math"/>
                          </a:rPr>
                          <m:t>𝐻</m:t>
                        </m:r>
                      </m:e>
                    </m:acc>
                  </m:oMath>
                </a14:m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運算子表述：</a:t>
                </a:r>
              </a:p>
            </p:txBody>
          </p:sp>
        </mc:Choice>
        <mc:Fallback xmlns="">
          <p:sp>
            <p:nvSpPr>
              <p:cNvPr id="6" name="Text Box 10">
                <a:extLst>
                  <a:ext uri="{FF2B5EF4-FFF2-40B4-BE49-F238E27FC236}">
                    <a16:creationId xmlns:a16="http://schemas.microsoft.com/office/drawing/2014/main" id="{EE0B1672-27A1-DCC8-7C89-88A81BF016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67363" y="1060958"/>
                <a:ext cx="6044565" cy="376770"/>
              </a:xfrm>
              <a:prstGeom prst="rect">
                <a:avLst/>
              </a:prstGeom>
              <a:blipFill>
                <a:blip r:embed="rId8"/>
                <a:stretch>
                  <a:fillRect l="-839" t="-3226" b="-2258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D014E0D-85E6-36A7-4629-3AB54990CFD1}"/>
                  </a:ext>
                </a:extLst>
              </p:cNvPr>
              <p:cNvSpPr txBox="1"/>
              <p:nvPr/>
            </p:nvSpPr>
            <p:spPr bwMode="auto">
              <a:xfrm>
                <a:off x="1641219" y="5347662"/>
                <a:ext cx="4709185" cy="3767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對應的本徵值</a:t>
                </a:r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Eigenvalue為</a:t>
                </a:r>
                <a14:m>
                  <m:oMath xmlns:m="http://schemas.openxmlformats.org/officeDocument/2006/math">
                    <m:r>
                      <a:rPr lang="en-US" altLang="zh-TW" i="1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𝐸</m:t>
                    </m:r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D014E0D-85E6-36A7-4629-3AB54990CF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41219" y="5347662"/>
                <a:ext cx="4709185" cy="376770"/>
              </a:xfrm>
              <a:prstGeom prst="rect">
                <a:avLst/>
              </a:prstGeom>
              <a:blipFill>
                <a:blip r:embed="rId9"/>
                <a:stretch>
                  <a:fillRect l="-1075" t="-3226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07861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5" grpId="0"/>
      <p:bldP spid="3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62EE497-007D-BCF3-B5B4-6024DE6D400E}"/>
              </a:ext>
            </a:extLst>
          </p:cNvPr>
          <p:cNvSpPr/>
          <p:nvPr/>
        </p:nvSpPr>
        <p:spPr>
          <a:xfrm>
            <a:off x="5580112" y="1717538"/>
            <a:ext cx="2952328" cy="35836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20">
                <a:extLst>
                  <a:ext uri="{FF2B5EF4-FFF2-40B4-BE49-F238E27FC236}">
                    <a16:creationId xmlns:a16="http://schemas.microsoft.com/office/drawing/2014/main" id="{1137F02B-1433-8BE8-BF77-EA715D72C351}"/>
                  </a:ext>
                </a:extLst>
              </p:cNvPr>
              <p:cNvSpPr txBox="1"/>
              <p:nvPr/>
            </p:nvSpPr>
            <p:spPr bwMode="auto">
              <a:xfrm>
                <a:off x="3441774" y="874555"/>
                <a:ext cx="1449307" cy="37677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𝐻</m:t>
                          </m:r>
                        </m:e>
                      </m:acc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𝐸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20">
                <a:extLst>
                  <a:ext uri="{FF2B5EF4-FFF2-40B4-BE49-F238E27FC236}">
                    <a16:creationId xmlns:a16="http://schemas.microsoft.com/office/drawing/2014/main" id="{1137F02B-1433-8BE8-BF77-EA715D72C3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41774" y="874555"/>
                <a:ext cx="1449307" cy="376770"/>
              </a:xfrm>
              <a:prstGeom prst="rect">
                <a:avLst/>
              </a:prstGeom>
              <a:blipFill>
                <a:blip r:embed="rId2"/>
                <a:stretch>
                  <a:fillRect t="-3226" b="-129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青蛙王子怎么画简单好看青蛙简笔画图片- 巧巧简笔画">
            <a:extLst>
              <a:ext uri="{FF2B5EF4-FFF2-40B4-BE49-F238E27FC236}">
                <a16:creationId xmlns:a16="http://schemas.microsoft.com/office/drawing/2014/main" id="{1850FAC6-89E2-C95A-DD46-94098F2D4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420888"/>
            <a:ext cx="2134768" cy="1818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iana (The Princess and the Frog) - Wikipedia">
            <a:extLst>
              <a:ext uri="{FF2B5EF4-FFF2-40B4-BE49-F238E27FC236}">
                <a16:creationId xmlns:a16="http://schemas.microsoft.com/office/drawing/2014/main" id="{A7F5905E-D697-FA9C-0FF8-A869ADBDB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717538"/>
            <a:ext cx="2794000" cy="349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rince Naveen | Heroes Wiki | Fandom">
            <a:extLst>
              <a:ext uri="{FF2B5EF4-FFF2-40B4-BE49-F238E27FC236}">
                <a16:creationId xmlns:a16="http://schemas.microsoft.com/office/drawing/2014/main" id="{16916BAB-CB90-A688-6DA8-76C2612FA3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7073" y="1717538"/>
            <a:ext cx="1774984" cy="3583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890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0.34791 0.004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96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2D044DF-03A3-69D2-BC0C-04F0BF5F3A9A}"/>
                  </a:ext>
                </a:extLst>
              </p:cNvPr>
              <p:cNvSpPr txBox="1"/>
              <p:nvPr/>
            </p:nvSpPr>
            <p:spPr bwMode="auto">
              <a:xfrm>
                <a:off x="886384" y="2122577"/>
                <a:ext cx="4950568" cy="4023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計算</a:t>
                </a:r>
                <a:r>
                  <a:rPr lang="zh-TW" altLang="en-US" dirty="0"/>
                  <a:t>處於定態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i="1">
                            <a:latin typeface="Cambria Math"/>
                          </a:rPr>
                          <m:t>𝜓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𝐸</m:t>
                        </m:r>
                      </m:sub>
                    </m:sSub>
                  </m:oMath>
                </a14:m>
                <a:r>
                  <a:rPr lang="zh-TW" altLang="en-US" dirty="0"/>
                  <a:t>的電子的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  <m:t>𝐻</m:t>
                        </m:r>
                      </m:e>
                    </m:acc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的期望值：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TW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acc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  <m:t>𝐻</m:t>
                            </m:r>
                          </m:e>
                        </m:acc>
                      </m:e>
                    </m:d>
                  </m:oMath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2D044DF-03A3-69D2-BC0C-04F0BF5F3A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86384" y="2122577"/>
                <a:ext cx="4950568" cy="402354"/>
              </a:xfrm>
              <a:prstGeom prst="rect">
                <a:avLst/>
              </a:prstGeom>
              <a:blipFill>
                <a:blip r:embed="rId2"/>
                <a:stretch>
                  <a:fillRect l="-1023" b="-1875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0D5A898-7750-0C63-27AA-D7B8BEE50D5C}"/>
                  </a:ext>
                </a:extLst>
              </p:cNvPr>
              <p:cNvSpPr txBox="1"/>
              <p:nvPr/>
            </p:nvSpPr>
            <p:spPr bwMode="auto">
              <a:xfrm>
                <a:off x="883489" y="4680767"/>
                <a:ext cx="1111811" cy="402354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𝐻</m:t>
                              </m:r>
                            </m:e>
                          </m:acc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0D5A898-7750-0C63-27AA-D7B8BEE50D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83489" y="4680767"/>
                <a:ext cx="1111811" cy="40235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835D001-150A-196E-E754-F78384208900}"/>
                  </a:ext>
                </a:extLst>
              </p:cNvPr>
              <p:cNvSpPr txBox="1"/>
              <p:nvPr/>
            </p:nvSpPr>
            <p:spPr bwMode="auto">
              <a:xfrm>
                <a:off x="851688" y="5209731"/>
                <a:ext cx="739271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>
                    <a:solidFill>
                      <a:srgbClr val="FF0000"/>
                    </a:solidFill>
                    <a:latin typeface="PMingLiU" panose="02020500000000000000" pitchFamily="18" charset="-120"/>
                    <a:ea typeface="PMingLiU" panose="02020500000000000000" pitchFamily="18" charset="-120"/>
                  </a:rPr>
                  <a:t>本徵函數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𝜓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𝐸</m:t>
                        </m:r>
                      </m:sub>
                    </m:sSub>
                    <m:d>
                      <m:d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𝑥</m:t>
                        </m:r>
                      </m:e>
                    </m:d>
                  </m:oMath>
                </a14:m>
                <a:r>
                  <a:rPr lang="zh-TW" altLang="en-US" dirty="0">
                    <a:solidFill>
                      <a:srgbClr val="FF0000"/>
                    </a:solidFill>
                    <a:latin typeface="PMingLiU" panose="02020500000000000000" pitchFamily="18" charset="-120"/>
                    <a:ea typeface="PMingLiU" panose="02020500000000000000" pitchFamily="18" charset="-120"/>
                  </a:rPr>
                  <a:t>描述的定態的能量</a:t>
                </a:r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的期望值</a:t>
                </a:r>
                <a:r>
                  <a:rPr lang="en-US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就是本徵值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。不意外！</a:t>
                </a:r>
                <a:endParaRPr lang="en-TW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835D001-150A-196E-E754-F783842089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1688" y="5209731"/>
                <a:ext cx="7392719" cy="369332"/>
              </a:xfrm>
              <a:prstGeom prst="rect">
                <a:avLst/>
              </a:prstGeom>
              <a:blipFill>
                <a:blip r:embed="rId4"/>
                <a:stretch>
                  <a:fillRect l="-859" t="-6667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13">
                <a:extLst>
                  <a:ext uri="{FF2B5EF4-FFF2-40B4-BE49-F238E27FC236}">
                    <a16:creationId xmlns:a16="http://schemas.microsoft.com/office/drawing/2014/main" id="{01977010-F797-CAC3-A2DB-FABEE1E0FC15}"/>
                  </a:ext>
                </a:extLst>
              </p:cNvPr>
              <p:cNvSpPr txBox="1"/>
              <p:nvPr/>
            </p:nvSpPr>
            <p:spPr bwMode="auto">
              <a:xfrm>
                <a:off x="884873" y="2627879"/>
                <a:ext cx="6264697" cy="171149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𝑑𝑥</m:t>
                          </m:r>
                        </m:e>
                      </m:nary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∙</m:t>
                      </m:r>
                      <m:sSubSup>
                        <m:sSub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SupPr>
                        <m:e>
                          <m: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𝐸</m:t>
                          </m:r>
                        </m:sub>
                        <m:sup>
                          <m: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∙</m:t>
                      </m:r>
                      <m:acc>
                        <m:accPr>
                          <m:chr m:val="̂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𝐻</m:t>
                          </m:r>
                        </m:e>
                      </m:acc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𝑑𝑥</m:t>
                          </m:r>
                        </m:e>
                      </m:nary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𝐸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𝐸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𝐸</m:t>
                      </m:r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𝑑𝑥</m:t>
                          </m:r>
                        </m:e>
                      </m:nary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𝐸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8" name="文字方塊 13">
                <a:extLst>
                  <a:ext uri="{FF2B5EF4-FFF2-40B4-BE49-F238E27FC236}">
                    <a16:creationId xmlns:a16="http://schemas.microsoft.com/office/drawing/2014/main" id="{01977010-F797-CAC3-A2DB-FABEE1E0FC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84873" y="2627879"/>
                <a:ext cx="6264697" cy="1711494"/>
              </a:xfrm>
              <a:prstGeom prst="rect">
                <a:avLst/>
              </a:prstGeom>
              <a:blipFill>
                <a:blip r:embed="rId5"/>
                <a:stretch>
                  <a:fillRect l="-1818" t="-58088" b="-8970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34C150CB-7C7A-B271-DD77-FB2986AE4BC5}"/>
              </a:ext>
            </a:extLst>
          </p:cNvPr>
          <p:cNvSpPr txBox="1"/>
          <p:nvPr/>
        </p:nvSpPr>
        <p:spPr bwMode="auto">
          <a:xfrm>
            <a:off x="886384" y="1170273"/>
            <a:ext cx="64219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能量的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本徵函數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，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之前稱為定態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，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有很多重要的性質！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20">
                <a:extLst>
                  <a:ext uri="{FF2B5EF4-FFF2-40B4-BE49-F238E27FC236}">
                    <a16:creationId xmlns:a16="http://schemas.microsoft.com/office/drawing/2014/main" id="{67D8FAA0-D519-7803-6636-4590B263327D}"/>
                  </a:ext>
                </a:extLst>
              </p:cNvPr>
              <p:cNvSpPr txBox="1"/>
              <p:nvPr/>
            </p:nvSpPr>
            <p:spPr bwMode="auto">
              <a:xfrm>
                <a:off x="6583650" y="1162835"/>
                <a:ext cx="1449307" cy="376770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𝐻</m:t>
                          </m:r>
                        </m:e>
                      </m:acc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𝐸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20">
                <a:extLst>
                  <a:ext uri="{FF2B5EF4-FFF2-40B4-BE49-F238E27FC236}">
                    <a16:creationId xmlns:a16="http://schemas.microsoft.com/office/drawing/2014/main" id="{67D8FAA0-D519-7803-6636-4590B26332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83650" y="1162835"/>
                <a:ext cx="1449307" cy="376770"/>
              </a:xfrm>
              <a:prstGeom prst="rect">
                <a:avLst/>
              </a:prstGeom>
              <a:blipFill>
                <a:blip r:embed="rId6"/>
                <a:stretch>
                  <a:fillRect t="-3226" b="-129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E5E386B-12CA-8AEA-8CA1-883F8C4DF407}"/>
                  </a:ext>
                </a:extLst>
              </p:cNvPr>
              <p:cNvSpPr txBox="1"/>
              <p:nvPr/>
            </p:nvSpPr>
            <p:spPr bwMode="auto">
              <a:xfrm>
                <a:off x="883489" y="5658949"/>
                <a:ext cx="739271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>
                    <a:solidFill>
                      <a:srgbClr val="FF0000"/>
                    </a:solidFill>
                    <a:latin typeface="PMingLiU" panose="02020500000000000000" pitchFamily="18" charset="-120"/>
                    <a:ea typeface="PMingLiU" panose="02020500000000000000" pitchFamily="18" charset="-120"/>
                  </a:rPr>
                  <a:t>定態可分解之解的空間部分，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𝜓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𝐸</m:t>
                        </m:r>
                      </m:sub>
                    </m:sSub>
                    <m:d>
                      <m:d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𝑥</m:t>
                        </m:r>
                      </m:e>
                    </m:d>
                  </m:oMath>
                </a14:m>
                <a:r>
                  <a:rPr lang="zh-TW" altLang="en-US" dirty="0">
                    <a:solidFill>
                      <a:srgbClr val="FF0000"/>
                    </a:solidFill>
                    <a:latin typeface="PMingLiU" panose="02020500000000000000" pitchFamily="18" charset="-120"/>
                    <a:ea typeface="PMingLiU" panose="02020500000000000000" pitchFamily="18" charset="-120"/>
                  </a:rPr>
                  <a:t>中的常數</a:t>
                </a:r>
                <a14:m>
                  <m:oMath xmlns:m="http://schemas.openxmlformats.org/officeDocument/2006/math">
                    <m:r>
                      <a:rPr lang="en-US" altLang="zh-TW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zh-TW" altLang="en-US" dirty="0">
                    <a:solidFill>
                      <a:srgbClr val="FF0000"/>
                    </a:solidFill>
                    <a:latin typeface="PMingLiU" panose="02020500000000000000" pitchFamily="18" charset="-120"/>
                    <a:ea typeface="PMingLiU" panose="02020500000000000000" pitchFamily="18" charset="-120"/>
                  </a:rPr>
                  <a:t>就是能量</a:t>
                </a:r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的期望值！</a:t>
                </a:r>
                <a:endParaRPr lang="en-TW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E5E386B-12CA-8AEA-8CA1-883F8C4DF4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83489" y="5658949"/>
                <a:ext cx="7392719" cy="369332"/>
              </a:xfrm>
              <a:prstGeom prst="rect">
                <a:avLst/>
              </a:prstGeom>
              <a:blipFill>
                <a:blip r:embed="rId7"/>
                <a:stretch>
                  <a:fillRect l="-686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41971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2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13">
                <a:extLst>
                  <a:ext uri="{FF2B5EF4-FFF2-40B4-BE49-F238E27FC236}">
                    <a16:creationId xmlns:a16="http://schemas.microsoft.com/office/drawing/2014/main" id="{19C484AC-8707-CA85-EA2D-3699CE004D31}"/>
                  </a:ext>
                </a:extLst>
              </p:cNvPr>
              <p:cNvSpPr txBox="1"/>
              <p:nvPr/>
            </p:nvSpPr>
            <p:spPr bwMode="auto">
              <a:xfrm>
                <a:off x="1135275" y="2200330"/>
                <a:ext cx="6339078" cy="90191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𝐸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acc>
                        <m:accPr>
                          <m:chr m:val="̂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</m:acc>
                      <m:acc>
                        <m:accPr>
                          <m:chr m:val="̂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</m:acc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𝐸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acc>
                        <m:accPr>
                          <m:chr m:val="̂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</m:ac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9" name="文字方塊 13">
                <a:extLst>
                  <a:ext uri="{FF2B5EF4-FFF2-40B4-BE49-F238E27FC236}">
                    <a16:creationId xmlns:a16="http://schemas.microsoft.com/office/drawing/2014/main" id="{19C484AC-8707-CA85-EA2D-3699CE004D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35275" y="2200330"/>
                <a:ext cx="6339078" cy="901914"/>
              </a:xfrm>
              <a:prstGeom prst="rect">
                <a:avLst/>
              </a:prstGeom>
              <a:blipFill>
                <a:blip r:embed="rId2"/>
                <a:stretch>
                  <a:fillRect t="-111111" b="-1708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13">
                <a:extLst>
                  <a:ext uri="{FF2B5EF4-FFF2-40B4-BE49-F238E27FC236}">
                    <a16:creationId xmlns:a16="http://schemas.microsoft.com/office/drawing/2014/main" id="{BE089307-2A4D-BBA7-D900-A3D21A46C634}"/>
                  </a:ext>
                </a:extLst>
              </p:cNvPr>
              <p:cNvSpPr txBox="1"/>
              <p:nvPr/>
            </p:nvSpPr>
            <p:spPr bwMode="auto">
              <a:xfrm>
                <a:off x="1115616" y="1322821"/>
                <a:ext cx="7541181" cy="57214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</m:t>
                              </m:r>
                            </m:e>
                          </m:d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zh-TW" sz="1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altLang="zh-TW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sz="1800" b="0" i="1" smtClean="0">
                                          <a:latin typeface="Cambria Math" panose="02040503050406030204" pitchFamily="18" charset="0"/>
                                        </a:rPr>
                                        <m:t>𝐻</m:t>
                                      </m:r>
                                    </m:e>
                                  </m:acc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en-US" altLang="zh-TW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en-US" altLang="zh-TW" sz="1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altLang="zh-TW" sz="1800" b="0" i="1" smtClean="0">
                                              <a:latin typeface="Cambria Math" panose="02040503050406030204" pitchFamily="18" charset="0"/>
                                            </a:rPr>
                                            <m:t>𝐻</m:t>
                                          </m:r>
                                        </m:e>
                                      </m:acc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−2</m:t>
                          </m:r>
                          <m:d>
                            <m:dPr>
                              <m:begChr m:val="⟨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</m:acc>
                            </m:e>
                          </m:d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acc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𝐻</m:t>
                                      </m:r>
                                    </m:e>
                                  </m:acc>
                                </m:e>
                              </m:d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</m:acc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altLang="zh-TW" dirty="0"/>
              </a:p>
            </p:txBody>
          </p:sp>
        </mc:Choice>
        <mc:Fallback xmlns="">
          <p:sp>
            <p:nvSpPr>
              <p:cNvPr id="10" name="文字方塊 13">
                <a:extLst>
                  <a:ext uri="{FF2B5EF4-FFF2-40B4-BE49-F238E27FC236}">
                    <a16:creationId xmlns:a16="http://schemas.microsoft.com/office/drawing/2014/main" id="{BE089307-2A4D-BBA7-D900-A3D21A46C6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15616" y="1322821"/>
                <a:ext cx="7541181" cy="57214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E89B5EA-BBBF-38E2-FBA8-D0CB6015CEA1}"/>
                  </a:ext>
                </a:extLst>
              </p:cNvPr>
              <p:cNvSpPr txBox="1"/>
              <p:nvPr/>
            </p:nvSpPr>
            <p:spPr bwMode="auto">
              <a:xfrm>
                <a:off x="1135275" y="894798"/>
                <a:ext cx="6913593" cy="3767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計算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zh-TW" altLang="en-US" dirty="0" smtClean="0">
                        <a:solidFill>
                          <a:schemeClr val="tx1"/>
                        </a:solidFill>
                        <a:latin typeface="PMingLiU" panose="02020500000000000000" pitchFamily="18" charset="-120"/>
                        <a:ea typeface="PMingLiU" panose="02020500000000000000" pitchFamily="18" charset="-120"/>
                      </a:rPr>
                      <m:t>本徵函數</m:t>
                    </m:r>
                    <m:sSub>
                      <m:sSubPr>
                        <m:ctrlP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𝑢</m:t>
                        </m:r>
                      </m:e>
                      <m:sub>
                        <m: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𝑛</m:t>
                        </m:r>
                      </m:sub>
                    </m:sSub>
                    <m:r>
                      <m:rPr>
                        <m:nor/>
                      </m:rPr>
                      <a:rPr lang="zh-TW" altLang="en-US" dirty="0">
                        <a:solidFill>
                          <a:schemeClr val="tx1"/>
                        </a:solidFill>
                        <a:latin typeface="PMingLiU" panose="02020500000000000000" pitchFamily="18" charset="-120"/>
                        <a:ea typeface="PMingLiU" panose="02020500000000000000" pitchFamily="18" charset="-120"/>
                      </a:rPr>
                      <m:t>描述的</m:t>
                    </m:r>
                    <m:r>
                      <m:rPr>
                        <m:nor/>
                      </m:rPr>
                      <a:rPr lang="zh-TW" altLang="en-US" dirty="0">
                        <a:solidFill>
                          <a:schemeClr val="tx1"/>
                        </a:solidFill>
                      </a:rPr>
                      <m:t>電子</m:t>
                    </m:r>
                    <m:r>
                      <m:rPr>
                        <m:nor/>
                      </m:rPr>
                      <a:rPr lang="zh-TW" altLang="en-US" dirty="0">
                        <a:solidFill>
                          <a:schemeClr val="tx1"/>
                        </a:solidFill>
                        <a:latin typeface="PMingLiU" panose="02020500000000000000" pitchFamily="18" charset="-120"/>
                        <a:ea typeface="PMingLiU" panose="02020500000000000000" pitchFamily="18" charset="-120"/>
                      </a:rPr>
                      <m:t>狀態</m:t>
                    </m:r>
                  </m:oMath>
                </a14:m>
                <a:r>
                  <a:rPr lang="zh-TW" altLang="en-US" dirty="0">
                    <a:solidFill>
                      <a:schemeClr val="tx1"/>
                    </a:solidFill>
                  </a:rPr>
                  <a:t>的能量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測量不確定性：</a:t>
                </a:r>
                <a14:m>
                  <m:oMath xmlns:m="http://schemas.openxmlformats.org/officeDocument/2006/math"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∆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𝐻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E89B5EA-BBBF-38E2-FBA8-D0CB6015CE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35275" y="894798"/>
                <a:ext cx="6913593" cy="376770"/>
              </a:xfrm>
              <a:prstGeom prst="rect">
                <a:avLst/>
              </a:prstGeom>
              <a:blipFill>
                <a:blip r:embed="rId4"/>
                <a:stretch>
                  <a:fillRect l="-734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3">
                <a:extLst>
                  <a:ext uri="{FF2B5EF4-FFF2-40B4-BE49-F238E27FC236}">
                    <a16:creationId xmlns:a16="http://schemas.microsoft.com/office/drawing/2014/main" id="{4DEE11A2-759F-5A4E-21EA-B3A85C57980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15616" y="4797152"/>
                <a:ext cx="723473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:r>
                  <a:rPr lang="zh-TW" altLang="en-US" dirty="0">
                    <a:solidFill>
                      <a:srgbClr val="FF0000"/>
                    </a:solidFill>
                  </a:rPr>
                  <a:t>處於定態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𝜓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𝐸</m:t>
                        </m:r>
                      </m:sub>
                    </m:sSub>
                  </m:oMath>
                </a14:m>
                <a:r>
                  <a:rPr lang="zh-TW" altLang="en-US" dirty="0">
                    <a:solidFill>
                      <a:srgbClr val="FF0000"/>
                    </a:solidFill>
                  </a:rPr>
                  <a:t>的電子，能量的測量值為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zh-TW" altLang="en-US" dirty="0">
                    <a:solidFill>
                      <a:srgbClr val="FF0000"/>
                    </a:solidFill>
                  </a:rPr>
                  <a:t>，而且完全沒有不確定性！</a:t>
                </a:r>
              </a:p>
            </p:txBody>
          </p:sp>
        </mc:Choice>
        <mc:Fallback xmlns="">
          <p:sp>
            <p:nvSpPr>
              <p:cNvPr id="13" name="文字方塊 13">
                <a:extLst>
                  <a:ext uri="{FF2B5EF4-FFF2-40B4-BE49-F238E27FC236}">
                    <a16:creationId xmlns:a16="http://schemas.microsoft.com/office/drawing/2014/main" id="{4DEE11A2-759F-5A4E-21EA-B3A85C5798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15616" y="4797152"/>
                <a:ext cx="7234734" cy="369332"/>
              </a:xfrm>
              <a:prstGeom prst="rect">
                <a:avLst/>
              </a:prstGeom>
              <a:blipFill>
                <a:blip r:embed="rId5"/>
                <a:stretch>
                  <a:fillRect l="-525" t="-6452" b="-1935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13">
                <a:extLst>
                  <a:ext uri="{FF2B5EF4-FFF2-40B4-BE49-F238E27FC236}">
                    <a16:creationId xmlns:a16="http://schemas.microsoft.com/office/drawing/2014/main" id="{33D5D324-18CF-3C18-587F-932E4C505499}"/>
                  </a:ext>
                </a:extLst>
              </p:cNvPr>
              <p:cNvSpPr txBox="1"/>
              <p:nvPr/>
            </p:nvSpPr>
            <p:spPr bwMode="auto">
              <a:xfrm>
                <a:off x="1136354" y="4292052"/>
                <a:ext cx="1020545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𝐻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4" name="文字方塊 13">
                <a:extLst>
                  <a:ext uri="{FF2B5EF4-FFF2-40B4-BE49-F238E27FC236}">
                    <a16:creationId xmlns:a16="http://schemas.microsoft.com/office/drawing/2014/main" id="{33D5D324-18CF-3C18-587F-932E4C5054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36354" y="4292052"/>
                <a:ext cx="1020545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3">
                <a:extLst>
                  <a:ext uri="{FF2B5EF4-FFF2-40B4-BE49-F238E27FC236}">
                    <a16:creationId xmlns:a16="http://schemas.microsoft.com/office/drawing/2014/main" id="{A6652E01-A41B-8F88-580F-62B6EEF830F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81976" y="5261295"/>
                <a:ext cx="6677435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:r>
                  <a:rPr lang="zh-TW" altLang="en-US" dirty="0">
                    <a:solidFill>
                      <a:srgbClr val="FF0000"/>
                    </a:solidFill>
                  </a:rPr>
                  <a:t>可以說定態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𝜓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𝐸</m:t>
                        </m:r>
                      </m:sub>
                    </m:sSub>
                  </m:oMath>
                </a14:m>
                <a:r>
                  <a:rPr lang="zh-TW" altLang="en-US" dirty="0">
                    <a:solidFill>
                      <a:srgbClr val="FF0000"/>
                    </a:solidFill>
                  </a:rPr>
                  <a:t>就是具有確定能量測量值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zh-TW" altLang="en-US" dirty="0">
                    <a:solidFill>
                      <a:srgbClr val="FF0000"/>
                    </a:solidFill>
                  </a:rPr>
                  <a:t>的狀態。</a:t>
                </a:r>
              </a:p>
            </p:txBody>
          </p:sp>
        </mc:Choice>
        <mc:Fallback xmlns="">
          <p:sp>
            <p:nvSpPr>
              <p:cNvPr id="2" name="文字方塊 13">
                <a:extLst>
                  <a:ext uri="{FF2B5EF4-FFF2-40B4-BE49-F238E27FC236}">
                    <a16:creationId xmlns:a16="http://schemas.microsoft.com/office/drawing/2014/main" id="{A6652E01-A41B-8F88-580F-62B6EEF830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81976" y="5261295"/>
                <a:ext cx="6677435" cy="369332"/>
              </a:xfrm>
              <a:prstGeom prst="rect">
                <a:avLst/>
              </a:prstGeom>
              <a:blipFill>
                <a:blip r:embed="rId7"/>
                <a:stretch>
                  <a:fillRect l="-568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13">
                <a:extLst>
                  <a:ext uri="{FF2B5EF4-FFF2-40B4-BE49-F238E27FC236}">
                    <a16:creationId xmlns:a16="http://schemas.microsoft.com/office/drawing/2014/main" id="{4513D6F6-2347-6013-4BC7-E82D8A7CB8A4}"/>
                  </a:ext>
                </a:extLst>
              </p:cNvPr>
              <p:cNvSpPr txBox="1"/>
              <p:nvPr/>
            </p:nvSpPr>
            <p:spPr bwMode="auto">
              <a:xfrm>
                <a:off x="1135275" y="3170128"/>
                <a:ext cx="3529218" cy="90191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𝐸</m:t>
                      </m:r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𝐸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acc>
                        <m:accPr>
                          <m:chr m:val="̂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</m:acc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𝐸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3" name="文字方塊 13">
                <a:extLst>
                  <a:ext uri="{FF2B5EF4-FFF2-40B4-BE49-F238E27FC236}">
                    <a16:creationId xmlns:a16="http://schemas.microsoft.com/office/drawing/2014/main" id="{4513D6F6-2347-6013-4BC7-E82D8A7CB8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35275" y="3170128"/>
                <a:ext cx="3529218" cy="901914"/>
              </a:xfrm>
              <a:prstGeom prst="rect">
                <a:avLst/>
              </a:prstGeom>
              <a:blipFill>
                <a:blip r:embed="rId8"/>
                <a:stretch>
                  <a:fillRect l="-8602" t="-111111" b="-1708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78101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4" grpId="0" animBg="1"/>
      <p:bldP spid="2" grpId="0"/>
      <p:bldP spid="3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20">
                <a:extLst>
                  <a:ext uri="{FF2B5EF4-FFF2-40B4-BE49-F238E27FC236}">
                    <a16:creationId xmlns:a16="http://schemas.microsoft.com/office/drawing/2014/main" id="{066EEB5E-C24D-4E48-04BC-CA0EBC1B7D27}"/>
                  </a:ext>
                </a:extLst>
              </p:cNvPr>
              <p:cNvSpPr txBox="1"/>
              <p:nvPr/>
            </p:nvSpPr>
            <p:spPr bwMode="auto">
              <a:xfrm>
                <a:off x="776197" y="1434239"/>
                <a:ext cx="2131546" cy="37677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𝐻</m:t>
                          </m:r>
                        </m:e>
                      </m:acc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20">
                <a:extLst>
                  <a:ext uri="{FF2B5EF4-FFF2-40B4-BE49-F238E27FC236}">
                    <a16:creationId xmlns:a16="http://schemas.microsoft.com/office/drawing/2014/main" id="{066EEB5E-C24D-4E48-04BC-CA0EBC1B7D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6197" y="1434239"/>
                <a:ext cx="2131546" cy="376770"/>
              </a:xfrm>
              <a:prstGeom prst="rect">
                <a:avLst/>
              </a:prstGeom>
              <a:blipFill>
                <a:blip r:embed="rId2"/>
                <a:stretch>
                  <a:fillRect t="-322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0D5A898-7750-0C63-27AA-D7B8BEE50D5C}"/>
                  </a:ext>
                </a:extLst>
              </p:cNvPr>
              <p:cNvSpPr txBox="1"/>
              <p:nvPr/>
            </p:nvSpPr>
            <p:spPr bwMode="auto">
              <a:xfrm>
                <a:off x="776197" y="1943443"/>
                <a:ext cx="1111811" cy="402354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𝐻</m:t>
                              </m:r>
                            </m:e>
                          </m:acc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0D5A898-7750-0C63-27AA-D7B8BEE50D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6197" y="1943443"/>
                <a:ext cx="1111811" cy="40235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12" descr="D:\Dropbox\Documents\課程\YoungTextBook\Images\Chapter40\A_Images\A_Figures_and_Photos\40_11_Figure.jpg">
            <a:extLst>
              <a:ext uri="{FF2B5EF4-FFF2-40B4-BE49-F238E27FC236}">
                <a16:creationId xmlns:a16="http://schemas.microsoft.com/office/drawing/2014/main" id="{76FB3E7D-4C7A-CC4C-FA68-0D8F9D1BC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078" y="562297"/>
            <a:ext cx="3316318" cy="2014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66B186A-5CBC-2A2D-8C82-CD36DE80AC24}"/>
                  </a:ext>
                </a:extLst>
              </p:cNvPr>
              <p:cNvSpPr txBox="1"/>
              <p:nvPr/>
            </p:nvSpPr>
            <p:spPr bwMode="auto">
              <a:xfrm>
                <a:off x="719800" y="977902"/>
                <a:ext cx="4010501" cy="3767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  <m:t>𝐻</m:t>
                        </m:r>
                      </m:e>
                    </m:acc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的本徵函數是可以量子數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來數的：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66B186A-5CBC-2A2D-8C82-CD36DE80AC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9800" y="977902"/>
                <a:ext cx="4010501" cy="376770"/>
              </a:xfrm>
              <a:prstGeom prst="rect">
                <a:avLst/>
              </a:prstGeom>
              <a:blipFill>
                <a:blip r:embed="rId5"/>
                <a:stretch>
                  <a:fillRect t="-3226" b="-2258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3">
                <a:extLst>
                  <a:ext uri="{FF2B5EF4-FFF2-40B4-BE49-F238E27FC236}">
                    <a16:creationId xmlns:a16="http://schemas.microsoft.com/office/drawing/2014/main" id="{8B859DF5-DEB0-37DD-30BF-FC197B3C059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98720" y="2587690"/>
                <a:ext cx="723473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:r>
                  <a:rPr lang="zh-TW" altLang="en-US" dirty="0">
                    <a:solidFill>
                      <a:srgbClr val="FF0000"/>
                    </a:solidFill>
                  </a:rPr>
                  <a:t>處於定態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𝑢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zh-TW" altLang="en-US" dirty="0">
                    <a:solidFill>
                      <a:srgbClr val="FF0000"/>
                    </a:solidFill>
                  </a:rPr>
                  <a:t>的電子，能量的測量值為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zh-TW" altLang="en-US" dirty="0">
                    <a:solidFill>
                      <a:srgbClr val="FF0000"/>
                    </a:solidFill>
                  </a:rPr>
                  <a:t>，完全沒有不確定性！</a:t>
                </a:r>
              </a:p>
            </p:txBody>
          </p:sp>
        </mc:Choice>
        <mc:Fallback xmlns="">
          <p:sp>
            <p:nvSpPr>
              <p:cNvPr id="12" name="文字方塊 13">
                <a:extLst>
                  <a:ext uri="{FF2B5EF4-FFF2-40B4-BE49-F238E27FC236}">
                    <a16:creationId xmlns:a16="http://schemas.microsoft.com/office/drawing/2014/main" id="{8B859DF5-DEB0-37DD-30BF-FC197B3C05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8720" y="2587690"/>
                <a:ext cx="7234734" cy="369332"/>
              </a:xfrm>
              <a:prstGeom prst="rect">
                <a:avLst/>
              </a:prstGeom>
              <a:blipFill>
                <a:blip r:embed="rId6"/>
                <a:stretch>
                  <a:fillRect l="-877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3">
                <a:extLst>
                  <a:ext uri="{FF2B5EF4-FFF2-40B4-BE49-F238E27FC236}">
                    <a16:creationId xmlns:a16="http://schemas.microsoft.com/office/drawing/2014/main" id="{792C7EB0-45E9-4BC9-A19B-B51E118B26F1}"/>
                  </a:ext>
                </a:extLst>
              </p:cNvPr>
              <p:cNvSpPr txBox="1"/>
              <p:nvPr/>
            </p:nvSpPr>
            <p:spPr bwMode="auto">
              <a:xfrm>
                <a:off x="2107646" y="1959954"/>
                <a:ext cx="1020545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𝐻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3" name="文字方塊 13">
                <a:extLst>
                  <a:ext uri="{FF2B5EF4-FFF2-40B4-BE49-F238E27FC236}">
                    <a16:creationId xmlns:a16="http://schemas.microsoft.com/office/drawing/2014/main" id="{792C7EB0-45E9-4BC9-A19B-B51E118B26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07646" y="1959954"/>
                <a:ext cx="1020545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5C08DCA-4C65-670F-09A2-45E14BEA93BD}"/>
                  </a:ext>
                </a:extLst>
              </p:cNvPr>
              <p:cNvSpPr txBox="1"/>
              <p:nvPr/>
            </p:nvSpPr>
            <p:spPr bwMode="auto">
              <a:xfrm>
                <a:off x="729922" y="4218752"/>
                <a:ext cx="794653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kumimoji="0" lang="zh-TW" altLang="en-US" dirty="0">
                    <a:solidFill>
                      <a:srgbClr val="000000"/>
                    </a:solidFill>
                    <a:latin typeface="Calibri" pitchFamily="34" charset="0"/>
                  </a:rPr>
                  <a:t>可見</a:t>
                </a:r>
                <a:r>
                  <a:rPr kumimoji="0" lang="zh-TW" altLang="en-US" dirty="0">
                    <a:solidFill>
                      <a:srgbClr val="FF0000"/>
                    </a:solidFill>
                    <a:latin typeface="Calibri" pitchFamily="34" charset="0"/>
                  </a:rPr>
                  <a:t>第一次剛測量完後</a:t>
                </a:r>
                <a14:m>
                  <m:oMath xmlns:m="http://schemas.openxmlformats.org/officeDocument/2006/math">
                    <m:r>
                      <a:rPr lang="en-US" altLang="zh-TW" sz="18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altLang="zh-TW" sz="1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𝐻</m:t>
                    </m:r>
                    <m:r>
                      <a:rPr lang="en-US" altLang="zh-TW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zh-TW" altLang="en-US" dirty="0"/>
                  <a:t>，</a:t>
                </a:r>
                <a:r>
                  <a:rPr kumimoji="0" lang="zh-TW" altLang="en-US" dirty="0">
                    <a:solidFill>
                      <a:srgbClr val="000000"/>
                    </a:solidFill>
                    <a:latin typeface="Calibri" pitchFamily="34" charset="0"/>
                  </a:rPr>
                  <a:t>此時電子一定存在於某一能量本徵態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𝑢</m:t>
                        </m:r>
                      </m:e>
                      <m:sub>
                        <m: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kumimoji="0" lang="zh-TW" altLang="en-US" dirty="0">
                    <a:solidFill>
                      <a:srgbClr val="000000"/>
                    </a:solidFill>
                    <a:latin typeface="Calibri" pitchFamily="34" charset="0"/>
                  </a:rPr>
                  <a:t>！</a:t>
                </a:r>
                <a:endParaRPr lang="en-US" dirty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5C08DCA-4C65-670F-09A2-45E14BEA93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9922" y="4218752"/>
                <a:ext cx="7946533" cy="369332"/>
              </a:xfrm>
              <a:prstGeom prst="rect">
                <a:avLst/>
              </a:prstGeom>
              <a:blipFill>
                <a:blip r:embed="rId8"/>
                <a:stretch>
                  <a:fillRect l="-638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D00A4C57-DB8F-8C90-AE11-F48E90C71130}"/>
              </a:ext>
            </a:extLst>
          </p:cNvPr>
          <p:cNvSpPr txBox="1"/>
          <p:nvPr/>
        </p:nvSpPr>
        <p:spPr bwMode="auto">
          <a:xfrm>
            <a:off x="727816" y="5492447"/>
            <a:ext cx="78046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在束縛態中，任意電子的能量測量的確是量子化的！不是只適用於定態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文字方塊 8">
                <a:extLst>
                  <a:ext uri="{FF2B5EF4-FFF2-40B4-BE49-F238E27FC236}">
                    <a16:creationId xmlns:a16="http://schemas.microsoft.com/office/drawing/2014/main" id="{86B576DE-91DC-27D7-BEAB-A25506A30AF9}"/>
                  </a:ext>
                </a:extLst>
              </p:cNvPr>
              <p:cNvSpPr txBox="1"/>
              <p:nvPr/>
            </p:nvSpPr>
            <p:spPr bwMode="auto">
              <a:xfrm>
                <a:off x="724120" y="3810256"/>
                <a:ext cx="803294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kumimoji="0" lang="zh-TW" altLang="en-US" sz="1800" dirty="0">
                    <a:solidFill>
                      <a:srgbClr val="FF0000"/>
                    </a:solidFill>
                    <a:latin typeface="Calibri" pitchFamily="34" charset="0"/>
                  </a:rPr>
                  <a:t>剛測量完時</a:t>
                </a:r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，立刻再作一次</a:t>
                </a:r>
                <a:r>
                  <a:rPr kumimoji="0" lang="zh-TW" altLang="en-US" dirty="0">
                    <a:solidFill>
                      <a:srgbClr val="000000"/>
                    </a:solidFill>
                    <a:latin typeface="Calibri" pitchFamily="34" charset="0"/>
                  </a:rPr>
                  <a:t>能量</a:t>
                </a:r>
                <a14:m>
                  <m:oMath xmlns:m="http://schemas.openxmlformats.org/officeDocument/2006/math">
                    <m:r>
                      <a:rPr kumimoji="0" lang="zh-TW" altLang="en-US" sz="1800" b="0" i="1" smtClean="0">
                        <a:solidFill>
                          <a:srgbClr val="000000"/>
                        </a:solidFill>
                        <a:latin typeface="Cambria Math"/>
                      </a:rPr>
                      <m:t>測量，結果</m:t>
                    </m:r>
                    <m:r>
                      <a:rPr kumimoji="0" lang="zh-TW" alt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必須</m:t>
                    </m:r>
                    <m:r>
                      <a:rPr kumimoji="0" lang="zh-TW" alt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還</m:t>
                    </m:r>
                    <m:r>
                      <a:rPr kumimoji="0" lang="zh-TW" altLang="en-US" sz="1800" b="0" i="1" smtClean="0">
                        <a:solidFill>
                          <a:srgbClr val="000000"/>
                        </a:solidFill>
                        <a:latin typeface="Cambria Math"/>
                      </a:rPr>
                      <m:t>是</m:t>
                    </m:r>
                    <m:r>
                      <a:rPr kumimoji="0" lang="zh-TW" alt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同樣的值</m:t>
                    </m:r>
                  </m:oMath>
                </a14:m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，無不確定性。</a:t>
                </a:r>
              </a:p>
            </p:txBody>
          </p:sp>
        </mc:Choice>
        <mc:Fallback>
          <p:sp>
            <p:nvSpPr>
              <p:cNvPr id="15" name="文字方塊 8">
                <a:extLst>
                  <a:ext uri="{FF2B5EF4-FFF2-40B4-BE49-F238E27FC236}">
                    <a16:creationId xmlns:a16="http://schemas.microsoft.com/office/drawing/2014/main" id="{86B576DE-91DC-27D7-BEAB-A25506A30A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4120" y="3810256"/>
                <a:ext cx="8032940" cy="369332"/>
              </a:xfrm>
              <a:prstGeom prst="rect">
                <a:avLst/>
              </a:prstGeom>
              <a:blipFill>
                <a:blip r:embed="rId9"/>
                <a:stretch>
                  <a:fillRect l="-790" t="-6667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1">
                <a:extLst>
                  <a:ext uri="{FF2B5EF4-FFF2-40B4-BE49-F238E27FC236}">
                    <a16:creationId xmlns:a16="http://schemas.microsoft.com/office/drawing/2014/main" id="{0A09C276-0467-067A-C638-D1CE7D9FB1E9}"/>
                  </a:ext>
                </a:extLst>
              </p:cNvPr>
              <p:cNvSpPr txBox="1"/>
              <p:nvPr/>
            </p:nvSpPr>
            <p:spPr bwMode="auto">
              <a:xfrm>
                <a:off x="724119" y="3402620"/>
                <a:ext cx="803294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現在考慮，對任一狀態</a:t>
                </a:r>
                <a14:m>
                  <m:oMath xmlns:m="http://schemas.openxmlformats.org/officeDocument/2006/math">
                    <m:r>
                      <a:rPr kumimoji="0" lang="el-GR" altLang="zh-TW" sz="1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  <m:r>
                      <a:rPr kumimoji="0" lang="en-US" altLang="zh-TW" sz="1800" i="1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(</m:t>
                    </m:r>
                    <m:r>
                      <a:rPr kumimoji="0" lang="en-US" altLang="zh-TW" sz="1800" i="1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𝑥</m:t>
                    </m:r>
                    <m:r>
                      <a:rPr kumimoji="0" lang="en-US" altLang="zh-TW" sz="1800" i="1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)</m:t>
                    </m:r>
                  </m:oMath>
                </a14:m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作</a:t>
                </a:r>
                <a:r>
                  <a:rPr kumimoji="0" lang="zh-TW" altLang="en-US" dirty="0">
                    <a:solidFill>
                      <a:srgbClr val="000000"/>
                    </a:solidFill>
                    <a:latin typeface="Calibri" pitchFamily="34" charset="0"/>
                  </a:rPr>
                  <a:t>能</a:t>
                </a:r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量</a:t>
                </a:r>
                <a14:m>
                  <m:oMath xmlns:m="http://schemas.openxmlformats.org/officeDocument/2006/math">
                    <m:r>
                      <a:rPr kumimoji="0" lang="zh-TW" altLang="en-US" sz="1800" i="1">
                        <a:solidFill>
                          <a:srgbClr val="000000"/>
                        </a:solidFill>
                        <a:latin typeface="Cambria Math"/>
                      </a:rPr>
                      <m:t>的測量</m:t>
                    </m:r>
                  </m:oMath>
                </a14:m>
                <a:r>
                  <a:rPr lang="zh-TW" altLang="en-US" sz="1800" dirty="0"/>
                  <a:t>，</a:t>
                </a:r>
                <a14:m>
                  <m:oMath xmlns:m="http://schemas.openxmlformats.org/officeDocument/2006/math">
                    <m:r>
                      <a:rPr kumimoji="0" lang="zh-TW" altLang="en-US" i="1">
                        <a:solidFill>
                          <a:srgbClr val="000000"/>
                        </a:solidFill>
                        <a:latin typeface="Cambria Math"/>
                      </a:rPr>
                      <m:t>若所得到的結果是</m:t>
                    </m:r>
                    <m:r>
                      <a:rPr kumimoji="0" lang="zh-TW" alt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某值</m:t>
                    </m:r>
                  </m:oMath>
                </a14:m>
                <a:r>
                  <a:rPr kumimoji="0" lang="zh-TW" altLang="en-US" dirty="0">
                    <a:solidFill>
                      <a:srgbClr val="000000"/>
                    </a:solidFill>
                    <a:latin typeface="Calibri" pitchFamily="34" charset="0"/>
                  </a:rPr>
                  <a:t>，</a:t>
                </a:r>
              </a:p>
            </p:txBody>
          </p:sp>
        </mc:Choice>
        <mc:Fallback xmlns="">
          <p:sp>
            <p:nvSpPr>
              <p:cNvPr id="16" name="文字方塊 11">
                <a:extLst>
                  <a:ext uri="{FF2B5EF4-FFF2-40B4-BE49-F238E27FC236}">
                    <a16:creationId xmlns:a16="http://schemas.microsoft.com/office/drawing/2014/main" id="{0A09C276-0467-067A-C638-D1CE7D9FB1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4119" y="3402620"/>
                <a:ext cx="8032940" cy="369332"/>
              </a:xfrm>
              <a:prstGeom prst="rect">
                <a:avLst/>
              </a:prstGeom>
              <a:blipFill>
                <a:blip r:embed="rId10"/>
                <a:stretch>
                  <a:fillRect l="-790" t="-6452" b="-1935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0AB0A6E-688E-702C-AB4B-6AC8A5FE7EF0}"/>
                  </a:ext>
                </a:extLst>
              </p:cNvPr>
              <p:cNvSpPr txBox="1"/>
              <p:nvPr/>
            </p:nvSpPr>
            <p:spPr bwMode="auto">
              <a:xfrm>
                <a:off x="736224" y="5943158"/>
                <a:ext cx="839770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解能量算子本徵值、是在決定測量能量時會得到什麼結果：只會是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其中之一</a:t>
                </a:r>
                <a:r>
                  <a:rPr 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0AB0A6E-688E-702C-AB4B-6AC8A5FE7E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6224" y="5943158"/>
                <a:ext cx="8397708" cy="369332"/>
              </a:xfrm>
              <a:prstGeom prst="rect">
                <a:avLst/>
              </a:prstGeom>
              <a:blipFill>
                <a:blip r:embed="rId11"/>
                <a:stretch>
                  <a:fillRect l="-755" t="-10000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693FBB7-91F3-7D42-1EC1-E042806AEC84}"/>
                  </a:ext>
                </a:extLst>
              </p:cNvPr>
              <p:cNvSpPr txBox="1"/>
              <p:nvPr/>
            </p:nvSpPr>
            <p:spPr bwMode="auto">
              <a:xfrm>
                <a:off x="752307" y="4639023"/>
                <a:ext cx="747408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kumimoji="0" lang="zh-TW" altLang="en-US" dirty="0">
                    <a:solidFill>
                      <a:schemeClr val="tx1"/>
                    </a:solidFill>
                    <a:latin typeface="Calibri" pitchFamily="34" charset="0"/>
                  </a:rPr>
                  <a:t>那麼、第一次測得的能量結果</a:t>
                </a:r>
                <a:r>
                  <a:rPr kumimoji="0" lang="zh-TW" altLang="en-US" dirty="0">
                    <a:solidFill>
                      <a:srgbClr val="FF0000"/>
                    </a:solidFill>
                    <a:latin typeface="Calibri" pitchFamily="34" charset="0"/>
                  </a:rPr>
                  <a:t>一定只能是某一本徵值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！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𝑢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對應的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！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693FBB7-91F3-7D42-1EC1-E042806AEC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2307" y="4639023"/>
                <a:ext cx="7474089" cy="369332"/>
              </a:xfrm>
              <a:prstGeom prst="rect">
                <a:avLst/>
              </a:prstGeom>
              <a:blipFill>
                <a:blip r:embed="rId12"/>
                <a:stretch>
                  <a:fillRect l="-679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B9666AE-5173-F110-6E0C-7CC6334AB831}"/>
                  </a:ext>
                </a:extLst>
              </p:cNvPr>
              <p:cNvSpPr txBox="1"/>
              <p:nvPr/>
            </p:nvSpPr>
            <p:spPr bwMode="auto">
              <a:xfrm>
                <a:off x="741277" y="5065735"/>
                <a:ext cx="844247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kumimoji="0" lang="zh-TW" altLang="en-US" dirty="0">
                    <a:solidFill>
                      <a:srgbClr val="FF0000"/>
                    </a:solidFill>
                    <a:latin typeface="Calibri" pitchFamily="34" charset="0"/>
                  </a:rPr>
                  <a:t>驚人的：任意能量測量結果只能是能量算子的某一本徵值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kumimoji="0" lang="zh-TW" altLang="en-US" dirty="0">
                    <a:solidFill>
                      <a:srgbClr val="FF0000"/>
                    </a:solidFill>
                    <a:latin typeface="Calibri" pitchFamily="34" charset="0"/>
                  </a:rPr>
                  <a:t>，</a:t>
                </a:r>
                <a:r>
                  <a:rPr lang="en-US" dirty="0">
                    <a:solidFill>
                      <a:srgbClr val="FF0000"/>
                    </a:solidFill>
                  </a:rPr>
                  <a:t>不會測到其他值。</a:t>
                </a:r>
                <a:endParaRPr lang="en-US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B9666AE-5173-F110-6E0C-7CC6334AB8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1277" y="5065735"/>
                <a:ext cx="8442476" cy="369332"/>
              </a:xfrm>
              <a:prstGeom prst="rect">
                <a:avLst/>
              </a:prstGeom>
              <a:blipFill>
                <a:blip r:embed="rId13"/>
                <a:stretch>
                  <a:fillRect l="-601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2567E7F-1199-CEA3-A151-3B12959AFD2E}"/>
                  </a:ext>
                </a:extLst>
              </p:cNvPr>
              <p:cNvSpPr txBox="1"/>
              <p:nvPr/>
            </p:nvSpPr>
            <p:spPr bwMode="auto">
              <a:xfrm>
                <a:off x="700247" y="2989929"/>
                <a:ext cx="738475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事實上，只有定態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  <m:t>𝑢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是能量測量無不確定性的狀態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2567E7F-1199-CEA3-A151-3B12959AFD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0247" y="2989929"/>
                <a:ext cx="7384756" cy="369332"/>
              </a:xfrm>
              <a:prstGeom prst="rect">
                <a:avLst/>
              </a:prstGeom>
              <a:blipFill>
                <a:blip r:embed="rId14"/>
                <a:stretch>
                  <a:fillRect l="-859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B64DE6C9-C5AC-A1AB-6D17-ECD083FC2E44}"/>
              </a:ext>
            </a:extLst>
          </p:cNvPr>
          <p:cNvSpPr txBox="1"/>
          <p:nvPr/>
        </p:nvSpPr>
        <p:spPr bwMode="auto">
          <a:xfrm>
            <a:off x="719468" y="583101"/>
            <a:ext cx="27763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若是束縛態，如位能井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，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5B36BEB-A7EA-D37D-065C-75056D713F2D}"/>
              </a:ext>
            </a:extLst>
          </p:cNvPr>
          <p:cNvSpPr/>
          <p:nvPr/>
        </p:nvSpPr>
        <p:spPr>
          <a:xfrm>
            <a:off x="4910078" y="398328"/>
            <a:ext cx="3316318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0">
                <a:extLst>
                  <a:ext uri="{FF2B5EF4-FFF2-40B4-BE49-F238E27FC236}">
                    <a16:creationId xmlns:a16="http://schemas.microsoft.com/office/drawing/2014/main" id="{5BCECCAC-FE4F-0D68-344E-EBC36177ED0B}"/>
                  </a:ext>
                </a:extLst>
              </p:cNvPr>
              <p:cNvSpPr txBox="1"/>
              <p:nvPr/>
            </p:nvSpPr>
            <p:spPr bwMode="auto">
              <a:xfrm>
                <a:off x="6732240" y="387876"/>
                <a:ext cx="621527" cy="2769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200" i="1">
                              <a:latin typeface="Cambria Math" panose="02040503050406030204" pitchFamily="18" charset="0"/>
                              <a:ea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altLang="zh-TW" sz="1200" i="1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altLang="zh-TW" sz="1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200" i="1">
                              <a:latin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200" dirty="0"/>
              </a:p>
            </p:txBody>
          </p:sp>
        </mc:Choice>
        <mc:Fallback xmlns="">
          <p:sp>
            <p:nvSpPr>
              <p:cNvPr id="3" name="文字方塊 20">
                <a:extLst>
                  <a:ext uri="{FF2B5EF4-FFF2-40B4-BE49-F238E27FC236}">
                    <a16:creationId xmlns:a16="http://schemas.microsoft.com/office/drawing/2014/main" id="{5BCECCAC-FE4F-0D68-344E-EBC36177ED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32240" y="387876"/>
                <a:ext cx="621527" cy="276999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44562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15" grpId="0"/>
      <p:bldP spid="16" grpId="0"/>
      <p:bldP spid="17" grpId="0"/>
      <p:bldP spid="19" grpId="0"/>
      <p:bldP spid="20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6297330" y="2740556"/>
                <a:ext cx="2244909" cy="76450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l-GR" altLang="zh-TW" sz="1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kumimoji="0" lang="el-GR" altLang="zh-TW" sz="1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kumimoji="0" lang="en-US" altLang="zh-TW" sz="1800" b="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kumimoji="0" lang="en-US" altLang="zh-TW" sz="1800" b="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0" lang="en-US" altLang="zh-TW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kumimoji="0" lang="en-US" altLang="zh-TW" sz="1800" b="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𝑎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kumimoji="0" lang="en-US" altLang="zh-TW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kumimoji="0" lang="en-US" altLang="zh-TW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𝑐</m:t>
                              </m:r>
                            </m:e>
                            <m:sub>
                              <m:r>
                                <a:rPr kumimoji="0" lang="en-US" altLang="zh-TW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𝑛</m:t>
                              </m:r>
                            </m:sub>
                          </m:sSub>
                          <m:sSub>
                            <m:sSubPr>
                              <m:ctrlPr>
                                <a:rPr kumimoji="0" lang="en-US" altLang="zh-TW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0" lang="en-US" altLang="zh-TW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kumimoji="0" lang="en-US" altLang="zh-TW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𝑛</m:t>
                              </m:r>
                            </m:sub>
                          </m:sSub>
                          <m:r>
                            <a:rPr kumimoji="0" lang="en-US" altLang="zh-TW" sz="18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(</m:t>
                          </m:r>
                          <m:r>
                            <a:rPr kumimoji="0" lang="en-US" altLang="zh-TW" sz="18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𝑥</m:t>
                          </m:r>
                          <m:r>
                            <a:rPr kumimoji="0" lang="en-US" altLang="zh-TW" sz="18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)</m:t>
                          </m:r>
                          <m:r>
                            <m:rPr>
                              <m:nor/>
                            </m:rPr>
                            <a:rPr lang="zh-TW" altLang="en-US" sz="1800" dirty="0"/>
                            <m:t> </m:t>
                          </m:r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7330" y="2740556"/>
                <a:ext cx="2244909" cy="764505"/>
              </a:xfrm>
              <a:prstGeom prst="rect">
                <a:avLst/>
              </a:prstGeom>
              <a:blipFill>
                <a:blip r:embed="rId2"/>
                <a:stretch>
                  <a:fillRect t="-125000" b="-17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 bwMode="auto">
              <a:xfrm>
                <a:off x="1085055" y="745003"/>
                <a:ext cx="3126905" cy="90191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𝑑𝑥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a:rPr kumimoji="0" lang="zh-TW" altLang="el-GR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𝜓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acc>
                        <m:accPr>
                          <m:chr m:val="̂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𝐻</m:t>
                          </m:r>
                        </m:e>
                      </m:acc>
                      <m:r>
                        <a:rPr kumimoji="0" lang="zh-TW" altLang="el-GR" i="1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𝜓</m:t>
                      </m:r>
                      <m:d>
                        <m:dPr>
                          <m:ctrlPr>
                            <a:rPr lang="el-GR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altLang="zh-TW" sz="1800" i="1" dirty="0">
                  <a:latin typeface="Cambria Math"/>
                </a:endParaRPr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85055" y="745003"/>
                <a:ext cx="3126905" cy="901914"/>
              </a:xfrm>
              <a:prstGeom prst="rect">
                <a:avLst/>
              </a:prstGeom>
              <a:blipFill>
                <a:blip r:embed="rId3"/>
                <a:stretch>
                  <a:fillRect l="-3644" t="-111111" b="-1708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20">
                <a:extLst>
                  <a:ext uri="{FF2B5EF4-FFF2-40B4-BE49-F238E27FC236}">
                    <a16:creationId xmlns:a16="http://schemas.microsoft.com/office/drawing/2014/main" id="{DD64CB7E-269D-34F7-5A06-56A8443BE28B}"/>
                  </a:ext>
                </a:extLst>
              </p:cNvPr>
              <p:cNvSpPr txBox="1"/>
              <p:nvPr/>
            </p:nvSpPr>
            <p:spPr bwMode="auto">
              <a:xfrm>
                <a:off x="6297330" y="3738747"/>
                <a:ext cx="2106081" cy="376770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𝐻</m:t>
                          </m:r>
                        </m:e>
                      </m:acc>
                      <m:sSub>
                        <m:sSubPr>
                          <m:ctrlP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</m:sSub>
                      <m:r>
                        <a:rPr kumimoji="0" lang="en-US" altLang="zh-TW" i="1">
                          <a:solidFill>
                            <a:srgbClr val="000000"/>
                          </a:solidFill>
                          <a:latin typeface="Cambria Math"/>
                        </a:rPr>
                        <m:t>(</m:t>
                      </m:r>
                      <m:r>
                        <a:rPr kumimoji="0" lang="en-US" altLang="zh-TW" i="1">
                          <a:solidFill>
                            <a:srgbClr val="000000"/>
                          </a:solidFill>
                          <a:latin typeface="Cambria Math"/>
                        </a:rPr>
                        <m:t>𝑥</m:t>
                      </m:r>
                      <m:r>
                        <a:rPr kumimoji="0" lang="en-US" altLang="zh-TW" i="1">
                          <a:solidFill>
                            <a:srgbClr val="000000"/>
                          </a:solidFill>
                          <a:latin typeface="Cambria Math"/>
                        </a:rPr>
                        <m:t>)=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sSub>
                        <m:sSubPr>
                          <m:ctrlP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</m:sSub>
                      <m:r>
                        <a:rPr kumimoji="0" lang="en-US" altLang="zh-TW" i="1">
                          <a:solidFill>
                            <a:srgbClr val="000000"/>
                          </a:solidFill>
                          <a:latin typeface="Cambria Math"/>
                        </a:rPr>
                        <m:t>(</m:t>
                      </m:r>
                      <m:r>
                        <a:rPr kumimoji="0" lang="en-US" altLang="zh-TW" i="1">
                          <a:solidFill>
                            <a:srgbClr val="000000"/>
                          </a:solidFill>
                          <a:latin typeface="Cambria Math"/>
                        </a:rPr>
                        <m:t>𝑥</m:t>
                      </m:r>
                      <m:r>
                        <a:rPr kumimoji="0" lang="en-US" altLang="zh-TW" i="1">
                          <a:solidFill>
                            <a:srgbClr val="000000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20">
                <a:extLst>
                  <a:ext uri="{FF2B5EF4-FFF2-40B4-BE49-F238E27FC236}">
                    <a16:creationId xmlns:a16="http://schemas.microsoft.com/office/drawing/2014/main" id="{DD64CB7E-269D-34F7-5A06-56A8443BE2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97330" y="3738747"/>
                <a:ext cx="2106081" cy="376770"/>
              </a:xfrm>
              <a:prstGeom prst="rect">
                <a:avLst/>
              </a:prstGeom>
              <a:blipFill>
                <a:blip r:embed="rId4"/>
                <a:stretch>
                  <a:fillRect t="-3333"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A387FD8-D5F7-068C-180F-38E84D99A175}"/>
                  </a:ext>
                </a:extLst>
              </p:cNvPr>
              <p:cNvSpPr txBox="1"/>
              <p:nvPr/>
            </p:nvSpPr>
            <p:spPr bwMode="auto">
              <a:xfrm>
                <a:off x="1018987" y="282437"/>
                <a:ext cx="702365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計算在狀態</a:t>
                </a:r>
                <a14:m>
                  <m:oMath xmlns:m="http://schemas.openxmlformats.org/officeDocument/2006/math">
                    <m:r>
                      <a:rPr kumimoji="0" lang="el-GR" altLang="zh-TW" sz="1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下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能量的期望值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A387FD8-D5F7-068C-180F-38E84D99A1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18987" y="282437"/>
                <a:ext cx="7023657" cy="369332"/>
              </a:xfrm>
              <a:prstGeom prst="rect">
                <a:avLst/>
              </a:prstGeom>
              <a:blipFill>
                <a:blip r:embed="rId7"/>
                <a:stretch>
                  <a:fillRect l="-722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10">
                <a:extLst>
                  <a:ext uri="{FF2B5EF4-FFF2-40B4-BE49-F238E27FC236}">
                    <a16:creationId xmlns:a16="http://schemas.microsoft.com/office/drawing/2014/main" id="{17FE5464-7729-98BD-E1DA-A975C7E14659}"/>
                  </a:ext>
                </a:extLst>
              </p:cNvPr>
              <p:cNvSpPr txBox="1"/>
              <p:nvPr/>
            </p:nvSpPr>
            <p:spPr bwMode="auto">
              <a:xfrm>
                <a:off x="6297330" y="4751910"/>
                <a:ext cx="2577372" cy="904543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sup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𝑑𝑥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</m:e>
                      </m:nary>
                      <m:sSubSup>
                        <m:sSub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文字方塊 10">
                <a:extLst>
                  <a:ext uri="{FF2B5EF4-FFF2-40B4-BE49-F238E27FC236}">
                    <a16:creationId xmlns:a16="http://schemas.microsoft.com/office/drawing/2014/main" id="{17FE5464-7729-98BD-E1DA-A975C7E146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97330" y="4751910"/>
                <a:ext cx="2577372" cy="904543"/>
              </a:xfrm>
              <a:prstGeom prst="rect">
                <a:avLst/>
              </a:prstGeom>
              <a:blipFill>
                <a:blip r:embed="rId8"/>
                <a:stretch>
                  <a:fillRect l="-11275" t="-111111" b="-16944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13">
                <a:extLst>
                  <a:ext uri="{FF2B5EF4-FFF2-40B4-BE49-F238E27FC236}">
                    <a16:creationId xmlns:a16="http://schemas.microsoft.com/office/drawing/2014/main" id="{9CEF3206-8A2D-27F2-1B52-94B51B9A5028}"/>
                  </a:ext>
                </a:extLst>
              </p:cNvPr>
              <p:cNvSpPr txBox="1"/>
              <p:nvPr/>
            </p:nvSpPr>
            <p:spPr bwMode="auto">
              <a:xfrm>
                <a:off x="1085055" y="3664560"/>
                <a:ext cx="3294141" cy="90191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nary>
                            <m:naryPr>
                              <m:limLoc m:val="undOvr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4"/>
                                </m:rPr>
                                <a:rPr lang="en-US" altLang="zh-TW" i="1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∞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∞</m:t>
                              </m:r>
                            </m:sup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𝑑𝑥</m:t>
                              </m:r>
                            </m:e>
                          </m:nary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0" lang="zh-TW" altLang="el-GR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𝜓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𝑥</m:t>
                              </m:r>
                            </m:e>
                          </m:d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GB" altLang="zh-TW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文字方塊 13">
                <a:extLst>
                  <a:ext uri="{FF2B5EF4-FFF2-40B4-BE49-F238E27FC236}">
                    <a16:creationId xmlns:a16="http://schemas.microsoft.com/office/drawing/2014/main" id="{9CEF3206-8A2D-27F2-1B52-94B51B9A50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85055" y="3664560"/>
                <a:ext cx="3294141" cy="901914"/>
              </a:xfrm>
              <a:prstGeom prst="rect">
                <a:avLst/>
              </a:prstGeom>
              <a:blipFill>
                <a:blip r:embed="rId9"/>
                <a:stretch>
                  <a:fillRect l="-14615" t="-111111" b="-1708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13">
                <a:extLst>
                  <a:ext uri="{FF2B5EF4-FFF2-40B4-BE49-F238E27FC236}">
                    <a16:creationId xmlns:a16="http://schemas.microsoft.com/office/drawing/2014/main" id="{C2355B4C-8CD2-D5AA-DA63-6DD3F8D7FDCA}"/>
                  </a:ext>
                </a:extLst>
              </p:cNvPr>
              <p:cNvSpPr txBox="1"/>
              <p:nvPr/>
            </p:nvSpPr>
            <p:spPr bwMode="auto">
              <a:xfrm>
                <a:off x="1082045" y="5502258"/>
                <a:ext cx="2075526" cy="76450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4" name="文字方塊 13">
                <a:extLst>
                  <a:ext uri="{FF2B5EF4-FFF2-40B4-BE49-F238E27FC236}">
                    <a16:creationId xmlns:a16="http://schemas.microsoft.com/office/drawing/2014/main" id="{C2355B4C-8CD2-D5AA-DA63-6DD3F8D7FD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82045" y="5502258"/>
                <a:ext cx="2075526" cy="764505"/>
              </a:xfrm>
              <a:prstGeom prst="rect">
                <a:avLst/>
              </a:prstGeom>
              <a:blipFill>
                <a:blip r:embed="rId10"/>
                <a:stretch>
                  <a:fillRect l="-6098" t="-122951" b="-17049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3">
                <a:extLst>
                  <a:ext uri="{FF2B5EF4-FFF2-40B4-BE49-F238E27FC236}">
                    <a16:creationId xmlns:a16="http://schemas.microsoft.com/office/drawing/2014/main" id="{21A70E7D-F612-2F80-1CCD-3918AE7571C1}"/>
                  </a:ext>
                </a:extLst>
              </p:cNvPr>
              <p:cNvSpPr txBox="1"/>
              <p:nvPr/>
            </p:nvSpPr>
            <p:spPr bwMode="auto">
              <a:xfrm>
                <a:off x="1085056" y="4647159"/>
                <a:ext cx="3294141" cy="76450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zh-TW" alt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</m:e>
                      </m:nary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2" name="文字方塊 13">
                <a:extLst>
                  <a:ext uri="{FF2B5EF4-FFF2-40B4-BE49-F238E27FC236}">
                    <a16:creationId xmlns:a16="http://schemas.microsoft.com/office/drawing/2014/main" id="{21A70E7D-F612-2F80-1CCD-3918AE7571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85056" y="4647159"/>
                <a:ext cx="3294141" cy="764505"/>
              </a:xfrm>
              <a:prstGeom prst="rect">
                <a:avLst/>
              </a:prstGeom>
              <a:blipFill>
                <a:blip r:embed="rId11"/>
                <a:stretch>
                  <a:fillRect l="-11538" t="-119355" b="-16612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1853484-E505-319B-87DD-C354ACC22BC5}"/>
              </a:ext>
            </a:extLst>
          </p:cNvPr>
          <p:cNvCxnSpPr>
            <a:cxnSpLocks/>
          </p:cNvCxnSpPr>
          <p:nvPr/>
        </p:nvCxnSpPr>
        <p:spPr>
          <a:xfrm flipH="1" flipV="1">
            <a:off x="3851920" y="1340768"/>
            <a:ext cx="3384376" cy="132559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AE6290C-800F-9D5F-7598-9B0C73C67B55}"/>
              </a:ext>
            </a:extLst>
          </p:cNvPr>
          <p:cNvCxnSpPr>
            <a:cxnSpLocks/>
          </p:cNvCxnSpPr>
          <p:nvPr/>
        </p:nvCxnSpPr>
        <p:spPr>
          <a:xfrm flipH="1" flipV="1">
            <a:off x="3899534" y="4277950"/>
            <a:ext cx="2328650" cy="92623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13">
                <a:extLst>
                  <a:ext uri="{FF2B5EF4-FFF2-40B4-BE49-F238E27FC236}">
                    <a16:creationId xmlns:a16="http://schemas.microsoft.com/office/drawing/2014/main" id="{85DF8FBA-F45B-0C7A-4322-414AFEB8FD01}"/>
                  </a:ext>
                </a:extLst>
              </p:cNvPr>
              <p:cNvSpPr txBox="1"/>
              <p:nvPr/>
            </p:nvSpPr>
            <p:spPr bwMode="auto">
              <a:xfrm>
                <a:off x="1082044" y="2668799"/>
                <a:ext cx="3694585" cy="90191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𝑑𝑥</m:t>
                          </m:r>
                        </m:e>
                      </m:nary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0" lang="zh-TW" altLang="el-GR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𝜓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∗</m:t>
                          </m:r>
                        </m:sup>
                      </m:sSup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  <m:sup/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  <m: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∙</m:t>
                                  </m:r>
                                  <m:acc>
                                    <m:accPr>
                                      <m:chr m:val="̂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𝐻</m:t>
                                      </m:r>
                                    </m:e>
                                  </m:acc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en-US" altLang="zh-TW" sz="1800" i="1" dirty="0">
                  <a:latin typeface="Cambria Math"/>
                </a:endParaRPr>
              </a:p>
            </p:txBody>
          </p:sp>
        </mc:Choice>
        <mc:Fallback xmlns="">
          <p:sp>
            <p:nvSpPr>
              <p:cNvPr id="24" name="文字方塊 13">
                <a:extLst>
                  <a:ext uri="{FF2B5EF4-FFF2-40B4-BE49-F238E27FC236}">
                    <a16:creationId xmlns:a16="http://schemas.microsoft.com/office/drawing/2014/main" id="{85DF8FBA-F45B-0C7A-4322-414AFEB8FD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82044" y="2668799"/>
                <a:ext cx="3694585" cy="901914"/>
              </a:xfrm>
              <a:prstGeom prst="rect">
                <a:avLst/>
              </a:prstGeom>
              <a:blipFill>
                <a:blip r:embed="rId12"/>
                <a:stretch>
                  <a:fillRect l="-13356" t="-111111" b="-1708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字方塊 13">
                <a:extLst>
                  <a:ext uri="{FF2B5EF4-FFF2-40B4-BE49-F238E27FC236}">
                    <a16:creationId xmlns:a16="http://schemas.microsoft.com/office/drawing/2014/main" id="{44B27946-4BB8-E38A-FC97-CF809DABA7F9}"/>
                  </a:ext>
                </a:extLst>
              </p:cNvPr>
              <p:cNvSpPr txBox="1"/>
              <p:nvPr/>
            </p:nvSpPr>
            <p:spPr bwMode="auto">
              <a:xfrm>
                <a:off x="1082044" y="1710775"/>
                <a:ext cx="3694585" cy="90191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𝑑𝑥</m:t>
                          </m:r>
                        </m:e>
                      </m:nary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0" lang="zh-TW" altLang="el-GR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𝜓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∗</m:t>
                          </m:r>
                        </m:sup>
                      </m:sSup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∙</m:t>
                      </m:r>
                      <m:acc>
                        <m:accPr>
                          <m:chr m:val="̂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𝐻</m:t>
                          </m:r>
                        </m:e>
                      </m:acc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∙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  <m:sup/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sSub>
                                    <m:sSubPr>
                                      <m:ctrlPr>
                                        <a:rPr lang="en-US" altLang="zh-TW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sz="1800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en-US" altLang="zh-TW" sz="1800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en-US" altLang="zh-TW" sz="1800" i="1" dirty="0">
                  <a:latin typeface="Cambria Math"/>
                </a:endParaRPr>
              </a:p>
            </p:txBody>
          </p:sp>
        </mc:Choice>
        <mc:Fallback xmlns="">
          <p:sp>
            <p:nvSpPr>
              <p:cNvPr id="25" name="文字方塊 13">
                <a:extLst>
                  <a:ext uri="{FF2B5EF4-FFF2-40B4-BE49-F238E27FC236}">
                    <a16:creationId xmlns:a16="http://schemas.microsoft.com/office/drawing/2014/main" id="{44B27946-4BB8-E38A-FC97-CF809DABA7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82044" y="1710775"/>
                <a:ext cx="3694585" cy="901914"/>
              </a:xfrm>
              <a:prstGeom prst="rect">
                <a:avLst/>
              </a:prstGeom>
              <a:blipFill>
                <a:blip r:embed="rId13"/>
                <a:stretch>
                  <a:fillRect l="-16781" t="-109722" b="-1708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0D35A44-F44E-3D27-CB6D-316C0DEAC2CA}"/>
              </a:ext>
            </a:extLst>
          </p:cNvPr>
          <p:cNvCxnSpPr>
            <a:cxnSpLocks/>
          </p:cNvCxnSpPr>
          <p:nvPr/>
        </p:nvCxnSpPr>
        <p:spPr>
          <a:xfrm flipH="1" flipV="1">
            <a:off x="3983105" y="3293116"/>
            <a:ext cx="2245079" cy="63401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3612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  <p:bldP spid="5" grpId="0" animBg="1"/>
      <p:bldP spid="9" grpId="0" animBg="1"/>
      <p:bldP spid="4" grpId="0" animBg="1"/>
      <p:bldP spid="12" grpId="0" animBg="1"/>
      <p:bldP spid="24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67" name="Picture 5" descr="f40_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7945" y="1438899"/>
            <a:ext cx="2905708" cy="1966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68" name="Text Box 14"/>
          <p:cNvSpPr txBox="1">
            <a:spLocks noChangeArrowheads="1"/>
          </p:cNvSpPr>
          <p:nvPr/>
        </p:nvSpPr>
        <p:spPr bwMode="auto">
          <a:xfrm>
            <a:off x="1111801" y="821379"/>
            <a:ext cx="61206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可以討論有邊界之自由電子，再取邊界為無限遠的極限！</a:t>
            </a:r>
          </a:p>
        </p:txBody>
      </p:sp>
      <p:sp>
        <p:nvSpPr>
          <p:cNvPr id="49171" name="文字方塊 20"/>
          <p:cNvSpPr txBox="1">
            <a:spLocks noChangeArrowheads="1"/>
          </p:cNvSpPr>
          <p:nvPr/>
        </p:nvSpPr>
        <p:spPr bwMode="auto">
          <a:xfrm>
            <a:off x="2639925" y="3472443"/>
            <a:ext cx="2428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邊界條件：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矩形 24"/>
              <p:cNvSpPr/>
              <p:nvPr/>
            </p:nvSpPr>
            <p:spPr>
              <a:xfrm>
                <a:off x="2415044" y="3826630"/>
                <a:ext cx="1283621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b="0" i="1" smtClean="0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0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5" name="矩形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5044" y="3826630"/>
                <a:ext cx="1283621" cy="369332"/>
              </a:xfrm>
              <a:prstGeom prst="rect">
                <a:avLst/>
              </a:prstGeom>
              <a:blipFill>
                <a:blip r:embed="rId3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矩形 25"/>
              <p:cNvSpPr/>
              <p:nvPr/>
            </p:nvSpPr>
            <p:spPr>
              <a:xfrm>
                <a:off x="3736381" y="3842331"/>
                <a:ext cx="1289263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b="0" i="1" smtClean="0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6" name="矩形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6381" y="3842331"/>
                <a:ext cx="1289263" cy="369332"/>
              </a:xfrm>
              <a:prstGeom prst="rect">
                <a:avLst/>
              </a:prstGeom>
              <a:blipFill>
                <a:blip r:embed="rId4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文字方塊 34"/>
              <p:cNvSpPr txBox="1"/>
              <p:nvPr/>
            </p:nvSpPr>
            <p:spPr bwMode="auto">
              <a:xfrm>
                <a:off x="5220072" y="3735162"/>
                <a:ext cx="2012409" cy="582147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𝐶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𝑛</m:t>
                                  </m:r>
                                  <m:r>
                                    <a:rPr lang="zh-TW" altLang="en-US" b="0" i="1" smtClean="0">
                                      <a:latin typeface="Cambria Math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den>
                              </m:f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5" name="文字方塊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20072" y="3735162"/>
                <a:ext cx="2012409" cy="58214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25">
                <a:extLst>
                  <a:ext uri="{FF2B5EF4-FFF2-40B4-BE49-F238E27FC236}">
                    <a16:creationId xmlns:a16="http://schemas.microsoft.com/office/drawing/2014/main" id="{B2E3557A-8C3D-A774-9ED0-12D0EBF5C9C2}"/>
                  </a:ext>
                </a:extLst>
              </p:cNvPr>
              <p:cNvSpPr/>
              <p:nvPr/>
            </p:nvSpPr>
            <p:spPr>
              <a:xfrm>
                <a:off x="4269166" y="3164583"/>
                <a:ext cx="337813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5" name="矩形 25">
                <a:extLst>
                  <a:ext uri="{FF2B5EF4-FFF2-40B4-BE49-F238E27FC236}">
                    <a16:creationId xmlns:a16="http://schemas.microsoft.com/office/drawing/2014/main" id="{B2E3557A-8C3D-A774-9ED0-12D0EBF5C9C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9166" y="3164583"/>
                <a:ext cx="337813" cy="246221"/>
              </a:xfrm>
              <a:prstGeom prst="rect">
                <a:avLst/>
              </a:prstGeom>
              <a:blipFill>
                <a:blip r:embed="rId6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10">
                <a:extLst>
                  <a:ext uri="{FF2B5EF4-FFF2-40B4-BE49-F238E27FC236}">
                    <a16:creationId xmlns:a16="http://schemas.microsoft.com/office/drawing/2014/main" id="{D7FD61B6-42E5-114E-4E67-BD003317C261}"/>
                  </a:ext>
                </a:extLst>
              </p:cNvPr>
              <p:cNvSpPr/>
              <p:nvPr/>
            </p:nvSpPr>
            <p:spPr>
              <a:xfrm>
                <a:off x="3378296" y="1565944"/>
                <a:ext cx="722377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𝑉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8" name="矩形 10">
                <a:extLst>
                  <a:ext uri="{FF2B5EF4-FFF2-40B4-BE49-F238E27FC236}">
                    <a16:creationId xmlns:a16="http://schemas.microsoft.com/office/drawing/2014/main" id="{D7FD61B6-42E5-114E-4E67-BD003317C26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8296" y="1565944"/>
                <a:ext cx="722377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0CD7C80-CDC3-DE0A-0614-52DA6C1FCD0C}"/>
                  </a:ext>
                </a:extLst>
              </p:cNvPr>
              <p:cNvSpPr txBox="1"/>
              <p:nvPr/>
            </p:nvSpPr>
            <p:spPr bwMode="auto">
              <a:xfrm>
                <a:off x="6968452" y="899307"/>
                <a:ext cx="709361" cy="27699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𝑎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→∞</m:t>
                      </m:r>
                    </m:oMath>
                  </m:oMathPara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0CD7C80-CDC3-DE0A-0614-52DA6C1FCD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68452" y="899307"/>
                <a:ext cx="709361" cy="276999"/>
              </a:xfrm>
              <a:prstGeom prst="rect">
                <a:avLst/>
              </a:prstGeom>
              <a:blipFill>
                <a:blip r:embed="rId8"/>
                <a:stretch>
                  <a:fillRect l="-3509" r="-350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92410088-BBB4-D967-72D2-D1EA6A1DD493}"/>
              </a:ext>
            </a:extLst>
          </p:cNvPr>
          <p:cNvSpPr txBox="1"/>
          <p:nvPr/>
        </p:nvSpPr>
        <p:spPr bwMode="auto">
          <a:xfrm>
            <a:off x="1111801" y="4550149"/>
            <a:ext cx="65660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但這不是很方便的極限。This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limit is not very convenient.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7E7570-B63C-1C71-4216-DDA50773B193}"/>
              </a:ext>
            </a:extLst>
          </p:cNvPr>
          <p:cNvSpPr txBox="1"/>
          <p:nvPr/>
        </p:nvSpPr>
        <p:spPr bwMode="auto">
          <a:xfrm>
            <a:off x="1111801" y="4987284"/>
            <a:ext cx="5989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It does not have the displace symmetry of an infinite space.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B06ACE-CF82-AB2E-CF2F-DC6619403F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D1A6B66A-7D5B-0709-12EF-9B51362CAF40}"/>
                  </a:ext>
                </a:extLst>
              </p:cNvPr>
              <p:cNvSpPr/>
              <p:nvPr/>
            </p:nvSpPr>
            <p:spPr>
              <a:xfrm>
                <a:off x="1809473" y="4669219"/>
                <a:ext cx="5094141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kumimoji="0" lang="zh-TW" altLang="en-US" dirty="0">
                    <a:solidFill>
                      <a:srgbClr val="FF0000"/>
                    </a:solidFill>
                    <a:latin typeface="PMingLiU" panose="02020500000000000000" pitchFamily="18" charset="-120"/>
                    <a:ea typeface="PMingLiU" panose="02020500000000000000" pitchFamily="18" charset="-120"/>
                  </a:rPr>
                  <a:t>可見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kumimoji="0"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kumimoji="0"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kumimoji="0" lang="en-US" altLang="zh-TW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kumimoji="0" lang="en-US" altLang="zh-TW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kumimoji="0" lang="en-US" altLang="zh-TW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zh-TW" altLang="en-US" dirty="0">
                    <a:solidFill>
                      <a:srgbClr val="FF0000"/>
                    </a:solidFill>
                    <a:latin typeface="PMingLiU" panose="02020500000000000000" pitchFamily="18" charset="-120"/>
                    <a:ea typeface="PMingLiU" panose="02020500000000000000" pitchFamily="18" charset="-120"/>
                  </a:rPr>
                  <a:t>就是</a:t>
                </a:r>
                <a:r>
                  <a:rPr lang="zh-TW" altLang="en-US" dirty="0">
                    <a:solidFill>
                      <a:srgbClr val="FF0000"/>
                    </a:solidFill>
                  </a:rPr>
                  <a:t>測量能量時，得到</a:t>
                </a:r>
                <a14:m>
                  <m:oMath xmlns:m="http://schemas.openxmlformats.org/officeDocument/2006/math">
                    <m:r>
                      <a:rPr kumimoji="0" lang="zh-TW" altLang="en-US" i="1">
                        <a:solidFill>
                          <a:srgbClr val="FF0000"/>
                        </a:solidFill>
                        <a:latin typeface="Cambria Math"/>
                      </a:rPr>
                      <m:t>結果是</m:t>
                    </m:r>
                    <m:sSub>
                      <m:sSub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zh-TW" altLang="en-US" dirty="0">
                    <a:solidFill>
                      <a:srgbClr val="FF0000"/>
                    </a:solidFill>
                  </a:rPr>
                  <a:t>的機率！</a:t>
                </a:r>
                <a:endParaRPr lang="zh-TW" altLang="en-US" dirty="0"/>
              </a:p>
            </p:txBody>
          </p:sp>
        </mc:Choice>
        <mc:Fallback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D1A6B66A-7D5B-0709-12EF-9B51362CAF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9473" y="4669219"/>
                <a:ext cx="5094141" cy="369332"/>
              </a:xfrm>
              <a:prstGeom prst="rect">
                <a:avLst/>
              </a:prstGeom>
              <a:blipFill>
                <a:blip r:embed="rId2"/>
                <a:stretch>
                  <a:fillRect l="-995" t="-6667" r="-5473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2F0612CE-94C2-3AA5-AB89-E968DBD806EC}"/>
              </a:ext>
            </a:extLst>
          </p:cNvPr>
          <p:cNvSpPr txBox="1"/>
          <p:nvPr/>
        </p:nvSpPr>
        <p:spPr bwMode="auto">
          <a:xfrm>
            <a:off x="2775305" y="5210490"/>
            <a:ext cx="359338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Measurement Theorem</a:t>
            </a:r>
            <a:r>
              <a:rPr lang="zh-TW" alt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測量定理</a:t>
            </a:r>
            <a:endParaRPr lang="en-TW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文字方塊 13">
                <a:extLst>
                  <a:ext uri="{FF2B5EF4-FFF2-40B4-BE49-F238E27FC236}">
                    <a16:creationId xmlns:a16="http://schemas.microsoft.com/office/drawing/2014/main" id="{50749287-E911-588E-E3CB-F73823CEDDFA}"/>
                  </a:ext>
                </a:extLst>
              </p:cNvPr>
              <p:cNvSpPr txBox="1"/>
              <p:nvPr/>
            </p:nvSpPr>
            <p:spPr bwMode="auto">
              <a:xfrm>
                <a:off x="3296243" y="1834863"/>
                <a:ext cx="2075526" cy="76450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altLang="zh-TW" sz="1800" dirty="0"/>
              </a:p>
            </p:txBody>
          </p:sp>
        </mc:Choice>
        <mc:Fallback>
          <p:sp>
            <p:nvSpPr>
              <p:cNvPr id="4" name="文字方塊 13">
                <a:extLst>
                  <a:ext uri="{FF2B5EF4-FFF2-40B4-BE49-F238E27FC236}">
                    <a16:creationId xmlns:a16="http://schemas.microsoft.com/office/drawing/2014/main" id="{50749287-E911-588E-E3CB-F73823CEDD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96243" y="1834863"/>
                <a:ext cx="2075526" cy="764505"/>
              </a:xfrm>
              <a:prstGeom prst="rect">
                <a:avLst/>
              </a:prstGeom>
              <a:blipFill>
                <a:blip r:embed="rId3"/>
                <a:stretch>
                  <a:fillRect l="-6098" t="-121311" b="-17049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文字方塊 13">
                <a:extLst>
                  <a:ext uri="{FF2B5EF4-FFF2-40B4-BE49-F238E27FC236}">
                    <a16:creationId xmlns:a16="http://schemas.microsoft.com/office/drawing/2014/main" id="{252FA8B7-5755-1DB1-4EE6-A543524A511B}"/>
                  </a:ext>
                </a:extLst>
              </p:cNvPr>
              <p:cNvSpPr txBox="1"/>
              <p:nvPr/>
            </p:nvSpPr>
            <p:spPr bwMode="auto">
              <a:xfrm>
                <a:off x="3275856" y="2770967"/>
                <a:ext cx="1944217" cy="84856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altLang="zh-TW" sz="1800" dirty="0"/>
              </a:p>
            </p:txBody>
          </p:sp>
        </mc:Choice>
        <mc:Fallback>
          <p:sp>
            <p:nvSpPr>
              <p:cNvPr id="10" name="文字方塊 13">
                <a:extLst>
                  <a:ext uri="{FF2B5EF4-FFF2-40B4-BE49-F238E27FC236}">
                    <a16:creationId xmlns:a16="http://schemas.microsoft.com/office/drawing/2014/main" id="{252FA8B7-5755-1DB1-4EE6-A543524A51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75856" y="2770967"/>
                <a:ext cx="1944217" cy="848566"/>
              </a:xfrm>
              <a:prstGeom prst="rect">
                <a:avLst/>
              </a:prstGeom>
              <a:blipFill>
                <a:blip r:embed="rId4"/>
                <a:stretch>
                  <a:fillRect l="-1948" t="-100000" b="-15147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2D2F451-0CFB-7D41-F282-CFE59C4F7DAD}"/>
                  </a:ext>
                </a:extLst>
              </p:cNvPr>
              <p:cNvSpPr txBox="1"/>
              <p:nvPr/>
            </p:nvSpPr>
            <p:spPr bwMode="auto">
              <a:xfrm>
                <a:off x="3256755" y="3646737"/>
                <a:ext cx="244663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是測量得到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的機率</a:t>
                </a: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2D2F451-0CFB-7D41-F282-CFE59C4F7D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56755" y="3646737"/>
                <a:ext cx="2446632" cy="369332"/>
              </a:xfrm>
              <a:prstGeom prst="rect">
                <a:avLst/>
              </a:prstGeom>
              <a:blipFill>
                <a:blip r:embed="rId5"/>
                <a:stretch>
                  <a:fillRect t="-6667" r="-1031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40AA8A4-D344-00CE-BF68-7C6338608B6F}"/>
                  </a:ext>
                </a:extLst>
              </p:cNvPr>
              <p:cNvSpPr txBox="1"/>
              <p:nvPr/>
            </p:nvSpPr>
            <p:spPr bwMode="auto">
              <a:xfrm>
                <a:off x="1815004" y="4219872"/>
                <a:ext cx="579501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kumimoji="0" lang="zh-TW" altLang="en-US" dirty="0">
                    <a:solidFill>
                      <a:schemeClr val="tx1"/>
                    </a:solidFill>
                    <a:latin typeface="Calibri" pitchFamily="34" charset="0"/>
                  </a:rPr>
                  <a:t>任意能量測量結果只能是能量算子的某一本徵值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kumimoji="0" lang="zh-TW" altLang="en-US" dirty="0">
                    <a:solidFill>
                      <a:schemeClr val="tx1"/>
                    </a:solidFill>
                    <a:latin typeface="Calibri" pitchFamily="34" charset="0"/>
                  </a:rPr>
                  <a:t>，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40AA8A4-D344-00CE-BF68-7C6338608B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15004" y="4219872"/>
                <a:ext cx="5795011" cy="369332"/>
              </a:xfrm>
              <a:prstGeom prst="rect">
                <a:avLst/>
              </a:prstGeom>
              <a:blipFill>
                <a:blip r:embed="rId6"/>
                <a:stretch>
                  <a:fillRect l="-1094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4CC84F7-D2DB-D9FD-E97D-2BEADB3C1CF6}"/>
                  </a:ext>
                </a:extLst>
              </p:cNvPr>
              <p:cNvSpPr txBox="1"/>
              <p:nvPr/>
            </p:nvSpPr>
            <p:spPr bwMode="auto">
              <a:xfrm>
                <a:off x="2304396" y="1317116"/>
                <a:ext cx="432048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kumimoji="0" lang="zh-TW" altLang="en-US" dirty="0">
                    <a:solidFill>
                      <a:srgbClr val="FF0000"/>
                    </a:solidFill>
                    <a:latin typeface="+mj-ea"/>
                    <a:ea typeface="+mj-ea"/>
                  </a:rPr>
                  <a:t>狀態函數</a:t>
                </a:r>
                <a14:m>
                  <m:oMath xmlns:m="http://schemas.openxmlformats.org/officeDocument/2006/math">
                    <m:r>
                      <a:rPr kumimoji="0" lang="zh-TW" altLang="el-GR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𝜓</m:t>
                    </m:r>
                    <m:d>
                      <m:dPr>
                        <m:ctrlPr>
                          <a:rPr lang="el-GR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𝑥</m:t>
                        </m:r>
                      </m:e>
                    </m:d>
                  </m:oMath>
                </a14:m>
                <a:r>
                  <a:rPr lang="en-GB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的展開</a:t>
                </a:r>
                <a:r>
                  <a:rPr lang="en-GB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分量的物理意義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4CC84F7-D2DB-D9FD-E97D-2BEADB3C1C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04396" y="1317116"/>
                <a:ext cx="4320480" cy="369332"/>
              </a:xfrm>
              <a:prstGeom prst="rect">
                <a:avLst/>
              </a:prstGeom>
              <a:blipFill>
                <a:blip r:embed="rId7"/>
                <a:stretch>
                  <a:fillRect l="-1173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8577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CAEAA8-F906-B599-608F-97AA4195B1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452" b="19355"/>
          <a:stretch/>
        </p:blipFill>
        <p:spPr>
          <a:xfrm>
            <a:off x="708665" y="4455943"/>
            <a:ext cx="8063996" cy="108012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7DF4196-1425-E436-4FC9-1CB1AD4A2C8C}"/>
              </a:ext>
            </a:extLst>
          </p:cNvPr>
          <p:cNvSpPr/>
          <p:nvPr/>
        </p:nvSpPr>
        <p:spPr>
          <a:xfrm>
            <a:off x="708665" y="5248031"/>
            <a:ext cx="7272358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13262EB-B936-31B9-330E-A1F1A0B1D609}"/>
                  </a:ext>
                </a:extLst>
              </p:cNvPr>
              <p:cNvSpPr txBox="1"/>
              <p:nvPr/>
            </p:nvSpPr>
            <p:spPr bwMode="auto">
              <a:xfrm>
                <a:off x="627292" y="5635706"/>
                <a:ext cx="828092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果然沒有遺漏，再次確認</a:t>
                </a:r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對</a:t>
                </a:r>
                <a:r>
                  <a:rPr lang="en-GB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能量</a:t>
                </a:r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的測量結果只能是本徵值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GB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其中之一</a:t>
                </a:r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TW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13262EB-B936-31B9-330E-A1F1A0B1D6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7292" y="5635706"/>
                <a:ext cx="8280920" cy="369332"/>
              </a:xfrm>
              <a:prstGeom prst="rect">
                <a:avLst/>
              </a:prstGeom>
              <a:blipFill>
                <a:blip r:embed="rId3"/>
                <a:stretch>
                  <a:fillRect l="-613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13">
                <a:extLst>
                  <a:ext uri="{FF2B5EF4-FFF2-40B4-BE49-F238E27FC236}">
                    <a16:creationId xmlns:a16="http://schemas.microsoft.com/office/drawing/2014/main" id="{10094E09-D832-2817-3541-7720BEA3A2D0}"/>
                  </a:ext>
                </a:extLst>
              </p:cNvPr>
              <p:cNvSpPr txBox="1"/>
              <p:nvPr/>
            </p:nvSpPr>
            <p:spPr bwMode="auto">
              <a:xfrm>
                <a:off x="730324" y="3620137"/>
                <a:ext cx="1787563" cy="76450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=1</m:t>
                      </m:r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5" name="文字方塊 13">
                <a:extLst>
                  <a:ext uri="{FF2B5EF4-FFF2-40B4-BE49-F238E27FC236}">
                    <a16:creationId xmlns:a16="http://schemas.microsoft.com/office/drawing/2014/main" id="{10094E09-D832-2817-3541-7720BEA3A2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0324" y="3620137"/>
                <a:ext cx="1787563" cy="764505"/>
              </a:xfrm>
              <a:prstGeom prst="rect">
                <a:avLst/>
              </a:prstGeom>
              <a:blipFill>
                <a:blip r:embed="rId4"/>
                <a:stretch>
                  <a:fillRect l="-31690" t="-122951" b="-16885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13">
                <a:extLst>
                  <a:ext uri="{FF2B5EF4-FFF2-40B4-BE49-F238E27FC236}">
                    <a16:creationId xmlns:a16="http://schemas.microsoft.com/office/drawing/2014/main" id="{3416DD3B-84D6-AD97-3605-8EB5DFB5855D}"/>
                  </a:ext>
                </a:extLst>
              </p:cNvPr>
              <p:cNvSpPr txBox="1"/>
              <p:nvPr/>
            </p:nvSpPr>
            <p:spPr bwMode="auto">
              <a:xfrm>
                <a:off x="708665" y="1604170"/>
                <a:ext cx="5850249" cy="90191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𝑑𝑥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a:rPr kumimoji="0" lang="zh-TW" altLang="el-GR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𝜓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  <m:r>
                        <a:rPr kumimoji="0" lang="zh-TW" altLang="el-GR" i="1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𝜓</m:t>
                      </m:r>
                      <m:d>
                        <m:dPr>
                          <m:ctrlPr>
                            <a:rPr lang="el-GR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𝑑𝑥</m:t>
                          </m:r>
                        </m:e>
                      </m:nary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0" lang="zh-TW" altLang="el-GR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𝜓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∗</m:t>
                          </m:r>
                        </m:sup>
                      </m:sSup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∙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  <m:sup/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sSub>
                                    <m:sSubPr>
                                      <m:ctrlPr>
                                        <a:rPr lang="en-US" altLang="zh-TW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sz="1800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en-US" altLang="zh-TW" sz="1800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en-US" altLang="zh-TW" sz="1800" i="1" dirty="0">
                  <a:latin typeface="Cambria Math"/>
                </a:endParaRPr>
              </a:p>
            </p:txBody>
          </p:sp>
        </mc:Choice>
        <mc:Fallback xmlns="">
          <p:sp>
            <p:nvSpPr>
              <p:cNvPr id="6" name="文字方塊 13">
                <a:extLst>
                  <a:ext uri="{FF2B5EF4-FFF2-40B4-BE49-F238E27FC236}">
                    <a16:creationId xmlns:a16="http://schemas.microsoft.com/office/drawing/2014/main" id="{3416DD3B-84D6-AD97-3605-8EB5DFB585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8665" y="1604170"/>
                <a:ext cx="5850249" cy="901914"/>
              </a:xfrm>
              <a:prstGeom prst="rect">
                <a:avLst/>
              </a:prstGeom>
              <a:blipFill>
                <a:blip r:embed="rId5"/>
                <a:stretch>
                  <a:fillRect l="-3896" t="-111111" b="-1708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13">
                <a:extLst>
                  <a:ext uri="{FF2B5EF4-FFF2-40B4-BE49-F238E27FC236}">
                    <a16:creationId xmlns:a16="http://schemas.microsoft.com/office/drawing/2014/main" id="{BF8BCC89-E33F-389E-1D3B-1EC5CA6F13C8}"/>
                  </a:ext>
                </a:extLst>
              </p:cNvPr>
              <p:cNvSpPr txBox="1"/>
              <p:nvPr/>
            </p:nvSpPr>
            <p:spPr bwMode="auto">
              <a:xfrm>
                <a:off x="708665" y="2660921"/>
                <a:ext cx="5706233" cy="90191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nary>
                            <m:naryPr>
                              <m:limLoc m:val="undOvr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4"/>
                                </m:rPr>
                                <a:rPr lang="en-US" altLang="zh-TW" i="1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∞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∞</m:t>
                              </m:r>
                            </m:sup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𝑑𝑥</m:t>
                              </m:r>
                            </m:e>
                          </m:nary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0" lang="zh-TW" altLang="el-GR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𝜓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𝑥</m:t>
                              </m:r>
                            </m:e>
                          </m:d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zh-TW" alt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</m:e>
                      </m:nary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7" name="文字方塊 13">
                <a:extLst>
                  <a:ext uri="{FF2B5EF4-FFF2-40B4-BE49-F238E27FC236}">
                    <a16:creationId xmlns:a16="http://schemas.microsoft.com/office/drawing/2014/main" id="{BF8BCC89-E33F-389E-1D3B-1EC5CA6F13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8665" y="2660921"/>
                <a:ext cx="5706233" cy="901914"/>
              </a:xfrm>
              <a:prstGeom prst="rect">
                <a:avLst/>
              </a:prstGeom>
              <a:blipFill>
                <a:blip r:embed="rId6"/>
                <a:stretch>
                  <a:fillRect l="-4000" t="-111111" b="-1708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65C3F416-1FB0-4D19-56D3-C977B9C2E1BD}"/>
                  </a:ext>
                </a:extLst>
              </p:cNvPr>
              <p:cNvSpPr/>
              <p:nvPr/>
            </p:nvSpPr>
            <p:spPr>
              <a:xfrm>
                <a:off x="730324" y="1194383"/>
                <a:ext cx="6913218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kumimoji="0" lang="zh-TW" altLang="en-US" dirty="0">
                    <a:solidFill>
                      <a:srgbClr val="FF0000"/>
                    </a:solidFill>
                    <a:latin typeface="PMingLiU" panose="02020500000000000000" pitchFamily="18" charset="-120"/>
                    <a:ea typeface="PMingLiU" panose="02020500000000000000" pitchFamily="18" charset="-120"/>
                  </a:rPr>
                  <a:t>真是如此，那</a:t>
                </a:r>
                <a:r>
                  <a:rPr lang="zh-TW" altLang="en-US" dirty="0">
                    <a:solidFill>
                      <a:srgbClr val="FF0000"/>
                    </a:solidFill>
                  </a:rPr>
                  <a:t>機率總和必須等於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zh-TW" altLang="en-US" dirty="0">
                    <a:solidFill>
                      <a:srgbClr val="FF0000"/>
                    </a:solidFill>
                  </a:rPr>
                  <a:t>！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65C3F416-1FB0-4D19-56D3-C977B9C2E1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324" y="1194383"/>
                <a:ext cx="6913218" cy="369332"/>
              </a:xfrm>
              <a:prstGeom prst="rect">
                <a:avLst/>
              </a:prstGeom>
              <a:blipFill>
                <a:blip r:embed="rId7"/>
                <a:stretch>
                  <a:fillRect l="-734" t="-10000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1DA3EE3-B1D7-AAB5-5A63-EBB25466C043}"/>
                  </a:ext>
                </a:extLst>
              </p:cNvPr>
              <p:cNvSpPr txBox="1"/>
              <p:nvPr/>
            </p:nvSpPr>
            <p:spPr bwMode="auto">
              <a:xfrm>
                <a:off x="627292" y="6079311"/>
                <a:ext cx="591175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如果還會測到其他值，總機率就要超過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1</m:t>
                    </m:r>
                  </m:oMath>
                </a14:m>
                <a:r>
                  <a:rPr lang="en-US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了</a:t>
                </a:r>
                <a:r>
                  <a:rPr 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1DA3EE3-B1D7-AAB5-5A63-EBB25466C0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7292" y="6079311"/>
                <a:ext cx="5911752" cy="369332"/>
              </a:xfrm>
              <a:prstGeom prst="rect">
                <a:avLst/>
              </a:prstGeom>
              <a:blipFill>
                <a:blip r:embed="rId8"/>
                <a:stretch>
                  <a:fillRect l="-857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64DE209-C7D3-270B-17F9-9DDFF799A312}"/>
                  </a:ext>
                </a:extLst>
              </p:cNvPr>
              <p:cNvSpPr txBox="1"/>
              <p:nvPr/>
            </p:nvSpPr>
            <p:spPr bwMode="auto">
              <a:xfrm>
                <a:off x="730324" y="767749"/>
                <a:ext cx="775443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solidFill>
                      <a:srgbClr val="FF0000"/>
                    </a:solidFill>
                  </a:rPr>
                  <a:t>測量能量時，得到</a:t>
                </a:r>
                <a14:m>
                  <m:oMath xmlns:m="http://schemas.openxmlformats.org/officeDocument/2006/math">
                    <m:r>
                      <a:rPr kumimoji="0" lang="zh-TW" altLang="en-US" i="1">
                        <a:solidFill>
                          <a:srgbClr val="FF0000"/>
                        </a:solidFill>
                        <a:latin typeface="Cambria Math"/>
                      </a:rPr>
                      <m:t>結果</m:t>
                    </m:r>
                    <m:r>
                      <a:rPr kumimoji="0" lang="zh-TW" alt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只能</m:t>
                    </m:r>
                    <m:r>
                      <a:rPr kumimoji="0" lang="zh-TW" altLang="en-US" i="1">
                        <a:solidFill>
                          <a:srgbClr val="FF0000"/>
                        </a:solidFill>
                        <a:latin typeface="Cambria Math"/>
                      </a:rPr>
                      <m:t>是</m:t>
                    </m:r>
                    <m:sSub>
                      <m:sSub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 err="1">
                    <a:solidFill>
                      <a:srgbClr val="FF0000"/>
                    </a:solidFill>
                  </a:rPr>
                  <a:t>其中之一</a:t>
                </a:r>
                <a:r>
                  <a:rPr lang="en-US" dirty="0">
                    <a:solidFill>
                      <a:srgbClr val="FF0000"/>
                    </a:solidFill>
                  </a:rPr>
                  <a:t>！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64DE209-C7D3-270B-17F9-9DDFF799A3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0324" y="767749"/>
                <a:ext cx="7754436" cy="369332"/>
              </a:xfrm>
              <a:prstGeom prst="rect">
                <a:avLst/>
              </a:prstGeom>
              <a:blipFill>
                <a:blip r:embed="rId9"/>
                <a:stretch>
                  <a:fillRect l="-654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2" descr="D:\Dropbox\Documents\課程\YoungTextBook\Images\Chapter40\A_Images\A_Figures_and_Photos\40_11_Figure.jpg">
            <a:extLst>
              <a:ext uri="{FF2B5EF4-FFF2-40B4-BE49-F238E27FC236}">
                <a16:creationId xmlns:a16="http://schemas.microsoft.com/office/drawing/2014/main" id="{5EF25313-2A15-795D-4346-775B6B2693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59"/>
          <a:stretch/>
        </p:blipFill>
        <p:spPr bwMode="auto">
          <a:xfrm>
            <a:off x="6682449" y="1688419"/>
            <a:ext cx="2225763" cy="2654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752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5" grpId="0" animBg="1"/>
      <p:bldP spid="7" grpId="0" animBg="1"/>
      <p:bldP spid="10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math problem&#10;&#10;Description automatically generated">
            <a:extLst>
              <a:ext uri="{FF2B5EF4-FFF2-40B4-BE49-F238E27FC236}">
                <a16:creationId xmlns:a16="http://schemas.microsoft.com/office/drawing/2014/main" id="{D9D1166A-A003-F107-EB58-D5A6136647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2"/>
          <a:stretch/>
        </p:blipFill>
        <p:spPr>
          <a:xfrm>
            <a:off x="801257" y="476672"/>
            <a:ext cx="6912768" cy="4589778"/>
          </a:xfrm>
          <a:prstGeom prst="rect">
            <a:avLst/>
          </a:prstGeom>
        </p:spPr>
      </p:pic>
      <p:pic>
        <p:nvPicPr>
          <p:cNvPr id="9" name="Picture 8" descr="A screenshot of a math problem&#10;&#10;Description automatically generated">
            <a:extLst>
              <a:ext uri="{FF2B5EF4-FFF2-40B4-BE49-F238E27FC236}">
                <a16:creationId xmlns:a16="http://schemas.microsoft.com/office/drawing/2014/main" id="{BD1E19B8-B861-3F58-6B0C-EB241629BA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2" t="1086" b="76087"/>
          <a:stretch/>
        </p:blipFill>
        <p:spPr>
          <a:xfrm>
            <a:off x="801257" y="5013176"/>
            <a:ext cx="7232848" cy="122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39657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9B634B8-6B2B-A33F-6A37-EABA6FA2322A}"/>
                  </a:ext>
                </a:extLst>
              </p:cNvPr>
              <p:cNvSpPr txBox="1"/>
              <p:nvPr/>
            </p:nvSpPr>
            <p:spPr bwMode="auto">
              <a:xfrm>
                <a:off x="1189402" y="287675"/>
                <a:ext cx="6480720" cy="991041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mtClean="0">
                          <a:latin typeface="Cambria Math" panose="02040503050406030204" pitchFamily="18" charset="0"/>
                        </a:rPr>
                        <m:t>Ψ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,0</m:t>
                          </m:r>
                        </m:e>
                      </m:d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num>
                            <m:den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den>
                          </m:f>
                        </m:e>
                      </m:rad>
                      <m:d>
                        <m:d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den>
                              </m:f>
                            </m:e>
                          </m:rad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den>
                              </m:f>
                            </m:e>
                          </m:func>
                        </m:e>
                      </m:d>
                      <m:r>
                        <a:rPr lang="en-US" i="0">
                          <a:latin typeface="Cambria Math" panose="02040503050406030204" pitchFamily="18" charset="0"/>
                        </a:rPr>
                        <m:t>+</m:t>
                      </m:r>
                      <m:rad>
                        <m:radPr>
                          <m:degHide m:val="on"/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den>
                          </m:f>
                        </m:e>
                      </m:rad>
                      <m:d>
                        <m:d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den>
                              </m:f>
                            </m:e>
                          </m:rad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den>
                              </m:f>
                            </m:e>
                          </m:func>
                        </m:e>
                      </m:d>
                      <m:r>
                        <a:rPr lang="en-US" i="0">
                          <a:latin typeface="Cambria Math" panose="02040503050406030204" pitchFamily="18" charset="0"/>
                        </a:rPr>
                        <m:t>     0&lt;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,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9B634B8-6B2B-A33F-6A37-EABA6FA232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9402" y="287675"/>
                <a:ext cx="6480720" cy="99104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63E0665-7978-4217-0673-BAFB8FAF554C}"/>
                  </a:ext>
                </a:extLst>
              </p:cNvPr>
              <p:cNvSpPr txBox="1"/>
              <p:nvPr/>
            </p:nvSpPr>
            <p:spPr bwMode="auto">
              <a:xfrm>
                <a:off x="2413538" y="1439803"/>
                <a:ext cx="2646040" cy="911211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num>
                            <m:den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den>
                          </m:f>
                        </m:e>
                      </m:rad>
                      <m:sSub>
                        <m:sSub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i="0">
                          <a:latin typeface="Cambria Math" panose="02040503050406030204" pitchFamily="18" charset="0"/>
                        </a:rPr>
                        <m:t>+</m:t>
                      </m:r>
                      <m:rad>
                        <m:radPr>
                          <m:degHide m:val="on"/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den>
                          </m:f>
                        </m:e>
                      </m:rad>
                      <m:sSub>
                        <m:sSub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63E0665-7978-4217-0673-BAFB8FAF55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13538" y="1439803"/>
                <a:ext cx="2646040" cy="91121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13">
                <a:extLst>
                  <a:ext uri="{FF2B5EF4-FFF2-40B4-BE49-F238E27FC236}">
                    <a16:creationId xmlns:a16="http://schemas.microsoft.com/office/drawing/2014/main" id="{B8ED5813-7170-5F09-AA1F-6B18E303218C}"/>
                  </a:ext>
                </a:extLst>
              </p:cNvPr>
              <p:cNvSpPr txBox="1"/>
              <p:nvPr/>
            </p:nvSpPr>
            <p:spPr bwMode="auto">
              <a:xfrm>
                <a:off x="1187624" y="2511423"/>
                <a:ext cx="5053146" cy="1794979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𝑑𝑥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a:rPr kumimoji="0" lang="zh-TW" altLang="el-GR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𝜓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acc>
                        <m:accPr>
                          <m:chr m:val="̂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𝐻</m:t>
                          </m:r>
                        </m:e>
                      </m:acc>
                      <m:r>
                        <a:rPr kumimoji="0" lang="zh-TW" altLang="el-GR" i="1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𝜓</m:t>
                      </m:r>
                      <m:d>
                        <m:dPr>
                          <m:ctrlPr>
                            <a:rPr lang="el-GR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zh-TW" altLang="en-US" sz="1800" b="0" i="1" smtClean="0">
                          <a:latin typeface="Cambria Math" panose="02040503050406030204" pitchFamily="18" charset="0"/>
                          <a:ea typeface="Cambria Math"/>
                        </a:rPr>
                        <m:t> 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𝑑𝑥</m:t>
                          </m:r>
                        </m:e>
                      </m:nary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0" lang="zh-TW" altLang="el-GR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𝜓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∗</m:t>
                          </m:r>
                        </m:sup>
                      </m:sSup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∙</m:t>
                      </m:r>
                      <m:acc>
                        <m:accPr>
                          <m:chr m:val="̂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𝐻</m:t>
                          </m:r>
                        </m:e>
                      </m:acc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num>
                                <m:den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den>
                              </m:f>
                            </m:e>
                          </m:rad>
                          <m:sSub>
                            <m:sSub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>
                              <a:latin typeface="Cambria Math" panose="02040503050406030204" pitchFamily="18" charset="0"/>
                            </a:rPr>
                            <m:t>+</m:t>
                          </m:r>
                          <m:rad>
                            <m:radPr>
                              <m:degHide m:val="on"/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den>
                              </m:f>
                            </m:e>
                          </m:rad>
                          <m:sSub>
                            <m:sSub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altLang="zh-TW" sz="1800" i="1" dirty="0">
                  <a:latin typeface="Cambria Math"/>
                </a:endParaRPr>
              </a:p>
            </p:txBody>
          </p:sp>
        </mc:Choice>
        <mc:Fallback xmlns="">
          <p:sp>
            <p:nvSpPr>
              <p:cNvPr id="6" name="文字方塊 13">
                <a:extLst>
                  <a:ext uri="{FF2B5EF4-FFF2-40B4-BE49-F238E27FC236}">
                    <a16:creationId xmlns:a16="http://schemas.microsoft.com/office/drawing/2014/main" id="{B8ED5813-7170-5F09-AA1F-6B18E30321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7624" y="2511423"/>
                <a:ext cx="5053146" cy="1794979"/>
              </a:xfrm>
              <a:prstGeom prst="rect">
                <a:avLst/>
              </a:prstGeom>
              <a:blipFill>
                <a:blip r:embed="rId4"/>
                <a:stretch>
                  <a:fillRect l="-6015" t="-55634" b="-8450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13">
                <a:extLst>
                  <a:ext uri="{FF2B5EF4-FFF2-40B4-BE49-F238E27FC236}">
                    <a16:creationId xmlns:a16="http://schemas.microsoft.com/office/drawing/2014/main" id="{9DF3D5EB-DB96-E082-0A6F-86A1D39BCF7F}"/>
                  </a:ext>
                </a:extLst>
              </p:cNvPr>
              <p:cNvSpPr txBox="1"/>
              <p:nvPr/>
            </p:nvSpPr>
            <p:spPr bwMode="auto">
              <a:xfrm>
                <a:off x="1187624" y="4437112"/>
                <a:ext cx="6604153" cy="985398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𝑑𝑥</m:t>
                          </m:r>
                        </m:e>
                      </m:nary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num>
                                <m:den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den>
                              </m:f>
                            </m:e>
                          </m:rad>
                          <m:sSub>
                            <m:sSub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>
                              <a:latin typeface="Cambria Math" panose="02040503050406030204" pitchFamily="18" charset="0"/>
                            </a:rPr>
                            <m:t>+</m:t>
                          </m:r>
                          <m:rad>
                            <m:radPr>
                              <m:degHide m:val="on"/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den>
                              </m:f>
                            </m:e>
                          </m:rad>
                          <m:sSub>
                            <m:sSub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num>
                                <m:den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den>
                              </m:f>
                            </m:e>
                          </m:rad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>
                              <a:latin typeface="Cambria Math" panose="02040503050406030204" pitchFamily="18" charset="0"/>
                            </a:rPr>
                            <m:t>+</m:t>
                          </m:r>
                          <m:rad>
                            <m:radPr>
                              <m:degHide m:val="on"/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den>
                              </m:f>
                            </m:e>
                          </m:rad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altLang="zh-TW" sz="1800" i="1" dirty="0">
                  <a:latin typeface="Cambria Math"/>
                </a:endParaRPr>
              </a:p>
            </p:txBody>
          </p:sp>
        </mc:Choice>
        <mc:Fallback xmlns="">
          <p:sp>
            <p:nvSpPr>
              <p:cNvPr id="7" name="文字方塊 13">
                <a:extLst>
                  <a:ext uri="{FF2B5EF4-FFF2-40B4-BE49-F238E27FC236}">
                    <a16:creationId xmlns:a16="http://schemas.microsoft.com/office/drawing/2014/main" id="{9DF3D5EB-DB96-E082-0A6F-86A1D39BCF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7624" y="4437112"/>
                <a:ext cx="6604153" cy="985398"/>
              </a:xfrm>
              <a:prstGeom prst="rect">
                <a:avLst/>
              </a:prstGeom>
              <a:blipFill>
                <a:blip r:embed="rId5"/>
                <a:stretch>
                  <a:fillRect l="-6526" t="-96203" b="-15189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13">
                <a:extLst>
                  <a:ext uri="{FF2B5EF4-FFF2-40B4-BE49-F238E27FC236}">
                    <a16:creationId xmlns:a16="http://schemas.microsoft.com/office/drawing/2014/main" id="{776CFDBD-EB19-AAEC-B434-8126119607C7}"/>
                  </a:ext>
                </a:extLst>
              </p:cNvPr>
              <p:cNvSpPr txBox="1"/>
              <p:nvPr/>
            </p:nvSpPr>
            <p:spPr bwMode="auto">
              <a:xfrm>
                <a:off x="1187624" y="5501640"/>
                <a:ext cx="3592437" cy="61279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altLang="zh-TW" sz="1800" i="1" dirty="0">
                  <a:latin typeface="Cambria Math"/>
                </a:endParaRPr>
              </a:p>
            </p:txBody>
          </p:sp>
        </mc:Choice>
        <mc:Fallback xmlns="">
          <p:sp>
            <p:nvSpPr>
              <p:cNvPr id="8" name="文字方塊 13">
                <a:extLst>
                  <a:ext uri="{FF2B5EF4-FFF2-40B4-BE49-F238E27FC236}">
                    <a16:creationId xmlns:a16="http://schemas.microsoft.com/office/drawing/2014/main" id="{776CFDBD-EB19-AAEC-B434-8126119607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7624" y="5501640"/>
                <a:ext cx="3592437" cy="612796"/>
              </a:xfrm>
              <a:prstGeom prst="rect">
                <a:avLst/>
              </a:prstGeom>
              <a:blipFill>
                <a:blip r:embed="rId6"/>
                <a:stretch>
                  <a:fillRect b="-408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D98F8F1-1EB6-3168-056D-773F4D0D83C0}"/>
              </a:ext>
            </a:extLst>
          </p:cNvPr>
          <p:cNvCxnSpPr>
            <a:cxnSpLocks/>
          </p:cNvCxnSpPr>
          <p:nvPr/>
        </p:nvCxnSpPr>
        <p:spPr>
          <a:xfrm flipV="1">
            <a:off x="3093095" y="6021288"/>
            <a:ext cx="0" cy="57256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3AFA4D2-1BD0-BA4C-FA8A-B695010BA8C5}"/>
              </a:ext>
            </a:extLst>
          </p:cNvPr>
          <p:cNvCxnSpPr>
            <a:cxnSpLocks/>
          </p:cNvCxnSpPr>
          <p:nvPr/>
        </p:nvCxnSpPr>
        <p:spPr>
          <a:xfrm flipV="1">
            <a:off x="3564631" y="6021288"/>
            <a:ext cx="0" cy="57256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63BFEB6-FCC2-7B13-8E6F-B2219E5F50B7}"/>
              </a:ext>
            </a:extLst>
          </p:cNvPr>
          <p:cNvSpPr txBox="1"/>
          <p:nvPr/>
        </p:nvSpPr>
        <p:spPr bwMode="auto">
          <a:xfrm>
            <a:off x="2425050" y="6364053"/>
            <a:ext cx="121244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測量結果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6064581-6E8A-790E-A18E-8C42B3CF256C}"/>
              </a:ext>
            </a:extLst>
          </p:cNvPr>
          <p:cNvSpPr txBox="1"/>
          <p:nvPr/>
        </p:nvSpPr>
        <p:spPr bwMode="auto">
          <a:xfrm>
            <a:off x="3421868" y="6364053"/>
            <a:ext cx="121244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機率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3">
                <a:extLst>
                  <a:ext uri="{FF2B5EF4-FFF2-40B4-BE49-F238E27FC236}">
                    <a16:creationId xmlns:a16="http://schemas.microsoft.com/office/drawing/2014/main" id="{985F4FAA-ECD5-D62A-246D-60221EF32AC8}"/>
                  </a:ext>
                </a:extLst>
              </p:cNvPr>
              <p:cNvSpPr txBox="1"/>
              <p:nvPr/>
            </p:nvSpPr>
            <p:spPr bwMode="auto">
              <a:xfrm>
                <a:off x="5240878" y="5553220"/>
                <a:ext cx="1444654" cy="61279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/>
                        </a:rPr>
                        <m:t>1</m:t>
                      </m:r>
                    </m:oMath>
                  </m:oMathPara>
                </a14:m>
                <a:endParaRPr lang="en-US" altLang="zh-TW" sz="1800" i="1" dirty="0">
                  <a:latin typeface="Cambria Math"/>
                </a:endParaRPr>
              </a:p>
            </p:txBody>
          </p:sp>
        </mc:Choice>
        <mc:Fallback xmlns="">
          <p:sp>
            <p:nvSpPr>
              <p:cNvPr id="15" name="文字方塊 13">
                <a:extLst>
                  <a:ext uri="{FF2B5EF4-FFF2-40B4-BE49-F238E27FC236}">
                    <a16:creationId xmlns:a16="http://schemas.microsoft.com/office/drawing/2014/main" id="{985F4FAA-ECD5-D62A-246D-60221EF32A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40878" y="5553220"/>
                <a:ext cx="1444654" cy="612796"/>
              </a:xfrm>
              <a:prstGeom prst="rect">
                <a:avLst/>
              </a:prstGeom>
              <a:blipFill>
                <a:blip r:embed="rId7"/>
                <a:stretch>
                  <a:fillRect b="-408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35409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 bwMode="auto">
              <a:xfrm>
                <a:off x="1115616" y="1268760"/>
                <a:ext cx="725058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zh-TW" altLang="en-US" sz="1800" dirty="0">
                    <a:solidFill>
                      <a:srgbClr val="FF0000"/>
                    </a:solidFill>
                  </a:rPr>
                  <a:t>可見測量使粒子的狀態由</a:t>
                </a:r>
                <a14:m>
                  <m:oMath xmlns:m="http://schemas.openxmlformats.org/officeDocument/2006/math">
                    <m:r>
                      <a:rPr kumimoji="0" lang="el-GR" altLang="zh-TW" sz="18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kumimoji="0" lang="en-US" altLang="zh-TW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kumimoji="0" lang="en-US" altLang="zh-TW" sz="1800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𝑥</m:t>
                        </m:r>
                      </m:e>
                    </m:d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瞬間崩潰變成了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zh-TW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altLang="zh-TW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kumimoji="0" lang="en-US" altLang="zh-TW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𝑛</m:t>
                        </m:r>
                      </m:sub>
                    </m:sSub>
                    <m:d>
                      <m:dPr>
                        <m:ctrlPr>
                          <a:rPr kumimoji="0" lang="en-US" altLang="zh-TW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en-US" altLang="zh-TW" sz="18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𝑥</m:t>
                        </m:r>
                      </m:e>
                    </m:d>
                  </m:oMath>
                </a14:m>
                <a:r>
                  <a:rPr kumimoji="0" lang="zh-TW" altLang="en-US" sz="1800" dirty="0">
                    <a:solidFill>
                      <a:srgbClr val="FF0000"/>
                    </a:solidFill>
                    <a:latin typeface="Calibri" pitchFamily="34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15616" y="1268760"/>
                <a:ext cx="7250582" cy="369332"/>
              </a:xfrm>
              <a:prstGeom prst="rect">
                <a:avLst/>
              </a:prstGeom>
              <a:blipFill>
                <a:blip r:embed="rId2"/>
                <a:stretch>
                  <a:fillRect l="-524" t="-6452" b="-1935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 bwMode="auto">
              <a:xfrm>
                <a:off x="1135952" y="458922"/>
                <a:ext cx="641714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對任一狀態</a:t>
                </a:r>
                <a14:m>
                  <m:oMath xmlns:m="http://schemas.openxmlformats.org/officeDocument/2006/math">
                    <m:r>
                      <a:rPr kumimoji="0" lang="el-GR" altLang="zh-TW" sz="1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  <m:r>
                      <a:rPr kumimoji="0" lang="en-US" altLang="zh-TW" sz="1800" i="1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(</m:t>
                    </m:r>
                    <m:r>
                      <a:rPr kumimoji="0" lang="en-US" altLang="zh-TW" sz="1800" i="1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𝑥</m:t>
                    </m:r>
                    <m:r>
                      <a:rPr kumimoji="0" lang="en-US" altLang="zh-TW" sz="1800" i="1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)</m:t>
                    </m:r>
                  </m:oMath>
                </a14:m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作</a:t>
                </a:r>
                <a:r>
                  <a:rPr kumimoji="0" lang="zh-TW" altLang="en-US" dirty="0">
                    <a:solidFill>
                      <a:srgbClr val="000000"/>
                    </a:solidFill>
                    <a:latin typeface="Calibri" pitchFamily="34" charset="0"/>
                  </a:rPr>
                  <a:t>能</a:t>
                </a:r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量</a:t>
                </a:r>
                <a14:m>
                  <m:oMath xmlns:m="http://schemas.openxmlformats.org/officeDocument/2006/math">
                    <m:r>
                      <a:rPr kumimoji="0" lang="zh-TW" altLang="en-US" sz="1800" i="1">
                        <a:solidFill>
                          <a:srgbClr val="000000"/>
                        </a:solidFill>
                        <a:latin typeface="Cambria Math"/>
                      </a:rPr>
                      <m:t>的測量</m:t>
                    </m:r>
                  </m:oMath>
                </a14:m>
                <a:r>
                  <a:rPr lang="zh-TW" altLang="en-US" sz="1800" dirty="0"/>
                  <a:t>，</a:t>
                </a:r>
                <a14:m>
                  <m:oMath xmlns:m="http://schemas.openxmlformats.org/officeDocument/2006/math">
                    <m:r>
                      <a:rPr kumimoji="0" lang="zh-TW" altLang="en-US" i="1">
                        <a:solidFill>
                          <a:srgbClr val="000000"/>
                        </a:solidFill>
                        <a:latin typeface="Cambria Math"/>
                      </a:rPr>
                      <m:t>若所得到的結果是</m:t>
                    </m:r>
                  </m:oMath>
                </a14:m>
                <a:r>
                  <a:rPr kumimoji="0" lang="zh-TW" altLang="en-US" dirty="0">
                    <a:solidFill>
                      <a:srgbClr val="000000"/>
                    </a:solidFill>
                    <a:latin typeface="Calibri" pitchFamily="34" charset="0"/>
                  </a:rPr>
                  <a:t>某一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kumimoji="0" lang="zh-TW" altLang="en-US" dirty="0">
                    <a:solidFill>
                      <a:srgbClr val="000000"/>
                    </a:solidFill>
                    <a:latin typeface="Calibri" pitchFamily="34" charset="0"/>
                  </a:rPr>
                  <a:t>，</a:t>
                </a:r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35952" y="458922"/>
                <a:ext cx="6417140" cy="369332"/>
              </a:xfrm>
              <a:prstGeom prst="rect">
                <a:avLst/>
              </a:prstGeom>
              <a:blipFill>
                <a:blip r:embed="rId3"/>
                <a:stretch>
                  <a:fillRect l="-791" t="-6667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 bwMode="auto">
              <a:xfrm>
                <a:off x="3362356" y="1742491"/>
                <a:ext cx="1944216" cy="483209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zh-TW" altLang="el-GR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𝜓</m:t>
                      </m:r>
                      <m:d>
                        <m:dPr>
                          <m:ctrlPr>
                            <a:rPr kumimoji="0" lang="en-US" altLang="zh-TW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kumimoji="0" lang="en-US" altLang="zh-TW" sz="1800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kumimoji="0" lang="zh-TW" altLang="en-US" sz="1800" b="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  <m:groupChr>
                        <m:groupChrPr>
                          <m:chr m:val="→"/>
                          <m:pos m:val="top"/>
                          <m:ctrlPr>
                            <a:rPr kumimoji="0" lang="zh-TW" altLang="en-US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acc>
                            <m:accPr>
                              <m:chr m:val="̂"/>
                              <m:ctrlPr>
                                <a:rPr kumimoji="0" lang="zh-TW" altLang="en-US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kumimoji="0" lang="en-US" altLang="zh-TW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𝐻</m:t>
                              </m:r>
                            </m:e>
                          </m:acc>
                          <m:r>
                            <m:rPr>
                              <m:brk m:alnAt="1"/>
                            </m:rPr>
                            <a:rPr kumimoji="0" lang="en-US" altLang="zh-TW" sz="1800" b="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→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groupChr>
                      <m:sSub>
                        <m:sSubPr>
                          <m:ctrlPr>
                            <a:rPr kumimoji="0" lang="en-US" altLang="zh-TW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zh-TW" altLang="en-US" sz="18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kumimoji="0" lang="en-US" altLang="zh-TW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kumimoji="0" lang="en-US" altLang="zh-TW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kumimoji="0" lang="en-US" altLang="zh-TW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0" lang="en-US" altLang="zh-TW" sz="18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kumimoji="0" lang="zh-TW" altLang="en-US" sz="1800" dirty="0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62356" y="1742491"/>
                <a:ext cx="1944216" cy="48320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CEB8E24-24B1-6D18-A581-CA07329F92B6}"/>
                  </a:ext>
                </a:extLst>
              </p:cNvPr>
              <p:cNvSpPr txBox="1"/>
              <p:nvPr/>
            </p:nvSpPr>
            <p:spPr bwMode="auto">
              <a:xfrm>
                <a:off x="1115614" y="2290822"/>
                <a:ext cx="784887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在非本徵態</a:t>
                </a:r>
                <a14:m>
                  <m:oMath xmlns:m="http://schemas.openxmlformats.org/officeDocument/2006/math">
                    <m:r>
                      <a:rPr kumimoji="0" lang="el-GR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  <m:r>
                      <a:rPr kumimoji="0" lang="en-US" altLang="zh-TW" i="1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(</m:t>
                    </m:r>
                    <m:r>
                      <a:rPr kumimoji="0" lang="en-US" altLang="zh-TW" i="1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𝑥</m:t>
                    </m:r>
                    <m:r>
                      <a:rPr kumimoji="0" lang="en-US" altLang="zh-TW" i="1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)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測量結果不會是確定的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  <a:r>
                  <a:rPr lang="zh-TW" altLang="en-US" dirty="0"/>
                  <a:t>崩潰變成的態也就不確定。</a:t>
                </a:r>
                <a:endParaRPr lang="en-US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CEB8E24-24B1-6D18-A581-CA07329F92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15614" y="2290822"/>
                <a:ext cx="7848873" cy="369332"/>
              </a:xfrm>
              <a:prstGeom prst="rect">
                <a:avLst/>
              </a:prstGeom>
              <a:blipFill>
                <a:blip r:embed="rId5"/>
                <a:stretch>
                  <a:fillRect l="-484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10">
                <a:extLst>
                  <a:ext uri="{FF2B5EF4-FFF2-40B4-BE49-F238E27FC236}">
                    <a16:creationId xmlns:a16="http://schemas.microsoft.com/office/drawing/2014/main" id="{8A4680B7-9CA0-A6B1-4FA9-FD0C855F6C65}"/>
                  </a:ext>
                </a:extLst>
              </p:cNvPr>
              <p:cNvSpPr/>
              <p:nvPr/>
            </p:nvSpPr>
            <p:spPr>
              <a:xfrm>
                <a:off x="156022" y="3862833"/>
                <a:ext cx="4573267" cy="99104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zh-TW" altLang="el-GR" i="1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𝜓</m:t>
                      </m:r>
                      <m:d>
                        <m:dPr>
                          <m:ctrlP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num>
                            <m:den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den>
                          </m:f>
                        </m:e>
                      </m:rad>
                      <m:d>
                        <m:d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den>
                              </m:f>
                            </m:e>
                          </m:rad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den>
                              </m:f>
                            </m:e>
                          </m:func>
                        </m:e>
                      </m:d>
                      <m:r>
                        <a:rPr lang="en-US">
                          <a:latin typeface="Cambria Math" panose="02040503050406030204" pitchFamily="18" charset="0"/>
                        </a:rPr>
                        <m:t>+</m:t>
                      </m:r>
                      <m:rad>
                        <m:radPr>
                          <m:degHide m:val="on"/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den>
                          </m:f>
                        </m:e>
                      </m:rad>
                      <m:d>
                        <m:d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den>
                              </m:f>
                            </m:e>
                          </m:rad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den>
                              </m:f>
                            </m:e>
                          </m:func>
                        </m:e>
                      </m: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3" name="矩形 10">
                <a:extLst>
                  <a:ext uri="{FF2B5EF4-FFF2-40B4-BE49-F238E27FC236}">
                    <a16:creationId xmlns:a16="http://schemas.microsoft.com/office/drawing/2014/main" id="{8A4680B7-9CA0-A6B1-4FA9-FD0C855F6C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022" y="3862833"/>
                <a:ext cx="4573267" cy="99104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ight Arrow 13">
            <a:extLst>
              <a:ext uri="{FF2B5EF4-FFF2-40B4-BE49-F238E27FC236}">
                <a16:creationId xmlns:a16="http://schemas.microsoft.com/office/drawing/2014/main" id="{05F2B0F6-F0BE-7153-BE7A-F16DDF0301E0}"/>
              </a:ext>
            </a:extLst>
          </p:cNvPr>
          <p:cNvSpPr/>
          <p:nvPr/>
        </p:nvSpPr>
        <p:spPr>
          <a:xfrm rot="19820672">
            <a:off x="5067008" y="3455436"/>
            <a:ext cx="831312" cy="171933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65EC055-1CC0-65AE-7A8A-93B38D97EB64}"/>
                  </a:ext>
                </a:extLst>
              </p:cNvPr>
              <p:cNvSpPr txBox="1"/>
              <p:nvPr/>
            </p:nvSpPr>
            <p:spPr bwMode="auto">
              <a:xfrm rot="19855196">
                <a:off x="4867785" y="2924024"/>
                <a:ext cx="927064" cy="307777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4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altLang="zh-TW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4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sz="1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65EC055-1CC0-65AE-7A8A-93B38D97EB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 rot="19855196">
                <a:off x="4867785" y="2924024"/>
                <a:ext cx="927064" cy="30777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4033ACF-5CE7-0F64-FDD8-BE2001A184FE}"/>
                  </a:ext>
                </a:extLst>
              </p:cNvPr>
              <p:cNvSpPr txBox="1"/>
              <p:nvPr/>
            </p:nvSpPr>
            <p:spPr bwMode="auto">
              <a:xfrm rot="1958728">
                <a:off x="4825295" y="4450963"/>
                <a:ext cx="863304" cy="31875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4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altLang="zh-TW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4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4033ACF-5CE7-0F64-FDD8-BE2001A184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 rot="1958728">
                <a:off x="4825295" y="4450963"/>
                <a:ext cx="863304" cy="31875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2" descr="D:\Dropbox\Documents\課程\YoungTextBook\Images\Chapter40\A_Images\A_Figures_and_Photos\40_11_Figure.jpg">
            <a:extLst>
              <a:ext uri="{FF2B5EF4-FFF2-40B4-BE49-F238E27FC236}">
                <a16:creationId xmlns:a16="http://schemas.microsoft.com/office/drawing/2014/main" id="{278DCD97-B043-C7FB-FD71-8A3DDA44A2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98" t="75580" b="7276"/>
          <a:stretch/>
        </p:blipFill>
        <p:spPr bwMode="auto">
          <a:xfrm>
            <a:off x="6620426" y="3229716"/>
            <a:ext cx="2227528" cy="472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2" descr="D:\Dropbox\Documents\課程\YoungTextBook\Images\Chapter40\A_Images\A_Figures_and_Photos\40_11_Figure.jpg">
            <a:extLst>
              <a:ext uri="{FF2B5EF4-FFF2-40B4-BE49-F238E27FC236}">
                <a16:creationId xmlns:a16="http://schemas.microsoft.com/office/drawing/2014/main" id="{5EBEDC8B-1590-56CE-3D71-3172EAE301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98" t="58261" b="24594"/>
          <a:stretch>
            <a:fillRect/>
          </a:stretch>
        </p:blipFill>
        <p:spPr bwMode="auto">
          <a:xfrm>
            <a:off x="6670357" y="5009945"/>
            <a:ext cx="2227528" cy="472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ight Arrow 20">
            <a:extLst>
              <a:ext uri="{FF2B5EF4-FFF2-40B4-BE49-F238E27FC236}">
                <a16:creationId xmlns:a16="http://schemas.microsoft.com/office/drawing/2014/main" id="{D47E71A7-F16E-9241-F3BA-E32EDCBBC1A4}"/>
              </a:ext>
            </a:extLst>
          </p:cNvPr>
          <p:cNvSpPr/>
          <p:nvPr/>
        </p:nvSpPr>
        <p:spPr>
          <a:xfrm rot="1885604">
            <a:off x="4841291" y="4971457"/>
            <a:ext cx="831312" cy="171933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6253160-D614-33A7-479E-A9FFC4240D51}"/>
                  </a:ext>
                </a:extLst>
              </p:cNvPr>
              <p:cNvSpPr txBox="1"/>
              <p:nvPr/>
            </p:nvSpPr>
            <p:spPr bwMode="auto">
              <a:xfrm>
                <a:off x="5886411" y="3089615"/>
                <a:ext cx="648971" cy="55406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1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6253160-D614-33A7-479E-A9FFC4240D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86411" y="3089615"/>
                <a:ext cx="648971" cy="554062"/>
              </a:xfrm>
              <a:prstGeom prst="rect">
                <a:avLst/>
              </a:prstGeom>
              <a:blipFill>
                <a:blip r:embed="rId10"/>
                <a:stretch>
                  <a:fillRect b="-222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24265BB-D22C-AD7E-FE43-17DBC2A35D3B}"/>
                  </a:ext>
                </a:extLst>
              </p:cNvPr>
              <p:cNvSpPr txBox="1"/>
              <p:nvPr/>
            </p:nvSpPr>
            <p:spPr bwMode="auto">
              <a:xfrm>
                <a:off x="5788086" y="4935242"/>
                <a:ext cx="750639" cy="554960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f>
                        <m:fPr>
                          <m:ctrlP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1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24265BB-D22C-AD7E-FE43-17DBC2A35D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88086" y="4935242"/>
                <a:ext cx="750639" cy="554960"/>
              </a:xfrm>
              <a:prstGeom prst="rect">
                <a:avLst/>
              </a:prstGeom>
              <a:blipFill>
                <a:blip r:embed="rId11"/>
                <a:stretch>
                  <a:fillRect b="-222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DF16EC52-5020-AE8F-DEDA-E594B237E197}"/>
              </a:ext>
            </a:extLst>
          </p:cNvPr>
          <p:cNvSpPr txBox="1"/>
          <p:nvPr/>
        </p:nvSpPr>
        <p:spPr bwMode="auto">
          <a:xfrm>
            <a:off x="1115614" y="5861844"/>
            <a:ext cx="81077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這個結果不只適用於能量，對任何測量物理量如位置、動量、角動量都成立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1A6B451-B7EF-3122-58B5-057499CF8B79}"/>
                  </a:ext>
                </a:extLst>
              </p:cNvPr>
              <p:cNvSpPr txBox="1"/>
              <p:nvPr/>
            </p:nvSpPr>
            <p:spPr bwMode="auto">
              <a:xfrm>
                <a:off x="1115614" y="847229"/>
                <a:ext cx="794653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kumimoji="0" lang="zh-TW" altLang="en-US" dirty="0">
                    <a:solidFill>
                      <a:srgbClr val="FF0000"/>
                    </a:solidFill>
                    <a:latin typeface="Calibri" pitchFamily="34" charset="0"/>
                  </a:rPr>
                  <a:t>剛測量完時</a:t>
                </a:r>
                <a14:m>
                  <m:oMath xmlns:m="http://schemas.openxmlformats.org/officeDocument/2006/math">
                    <m:r>
                      <a:rPr lang="en-US" altLang="zh-TW" sz="18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altLang="zh-TW" sz="1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𝐻</m:t>
                    </m:r>
                    <m:r>
                      <a:rPr lang="en-US" altLang="zh-TW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zh-TW" altLang="en-US" dirty="0"/>
                  <a:t>，</a:t>
                </a:r>
                <a:r>
                  <a:rPr kumimoji="0" lang="zh-TW" altLang="en-US" dirty="0">
                    <a:solidFill>
                      <a:srgbClr val="000000"/>
                    </a:solidFill>
                    <a:latin typeface="Calibri" pitchFamily="34" charset="0"/>
                  </a:rPr>
                  <a:t>此時電子一定存在於能量本徵態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𝑢</m:t>
                        </m:r>
                      </m:e>
                      <m:sub>
                        <m: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kumimoji="0" lang="zh-TW" altLang="en-US" dirty="0">
                    <a:solidFill>
                      <a:srgbClr val="000000"/>
                    </a:solidFill>
                    <a:latin typeface="Calibri" pitchFamily="34" charset="0"/>
                  </a:rPr>
                  <a:t>！</a:t>
                </a:r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1A6B451-B7EF-3122-58B5-057499CF8B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15614" y="847229"/>
                <a:ext cx="7946533" cy="369332"/>
              </a:xfrm>
              <a:prstGeom prst="rect">
                <a:avLst/>
              </a:prstGeom>
              <a:blipFill>
                <a:blip r:embed="rId12"/>
                <a:stretch>
                  <a:fillRect l="-478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59618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2" grpId="0"/>
      <p:bldP spid="13" grpId="0" animBg="1"/>
      <p:bldP spid="14" grpId="0" animBg="1"/>
      <p:bldP spid="16" grpId="0" animBg="1"/>
      <p:bldP spid="18" grpId="0" animBg="1"/>
      <p:bldP spid="21" grpId="0" animBg="1"/>
      <p:bldP spid="23" grpId="0" animBg="1"/>
      <p:bldP spid="24" grpId="0" animBg="1"/>
      <p:bldP spid="15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3">
                <a:extLst>
                  <a:ext uri="{FF2B5EF4-FFF2-40B4-BE49-F238E27FC236}">
                    <a16:creationId xmlns:a16="http://schemas.microsoft.com/office/drawing/2014/main" id="{BFF72237-B1A1-EFAF-1764-F478F8C60A77}"/>
                  </a:ext>
                </a:extLst>
              </p:cNvPr>
              <p:cNvSpPr txBox="1"/>
              <p:nvPr/>
            </p:nvSpPr>
            <p:spPr bwMode="auto">
              <a:xfrm>
                <a:off x="2630045" y="1085195"/>
                <a:ext cx="1941955" cy="378758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acc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d>
                        <m:dPr>
                          <m:ctrlPr>
                            <a:rPr lang="el-GR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𝑎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d>
                        <m:dPr>
                          <m:ctrlPr>
                            <a:rPr lang="el-GR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8" name="文字方塊 13">
                <a:extLst>
                  <a:ext uri="{FF2B5EF4-FFF2-40B4-BE49-F238E27FC236}">
                    <a16:creationId xmlns:a16="http://schemas.microsoft.com/office/drawing/2014/main" id="{BFF72237-B1A1-EFAF-1764-F478F8C60A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30045" y="1085195"/>
                <a:ext cx="1941955" cy="378758"/>
              </a:xfrm>
              <a:prstGeom prst="rect">
                <a:avLst/>
              </a:prstGeom>
              <a:blipFill>
                <a:blip r:embed="rId2"/>
                <a:stretch>
                  <a:fillRect t="-3226" b="-129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898" name="Text Box 5"/>
              <p:cNvSpPr txBox="1">
                <a:spLocks noChangeArrowheads="1"/>
              </p:cNvSpPr>
              <p:nvPr/>
            </p:nvSpPr>
            <p:spPr bwMode="auto">
              <a:xfrm>
                <a:off x="1187624" y="3781093"/>
                <a:ext cx="6696744" cy="3787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隱含：物理量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</m:oMath>
                </a14:m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測量時如古典量，也就是有確定的值。</a:t>
                </a:r>
                <a:endParaRPr kumimoji="0" lang="en-US" altLang="zh-TW" sz="1800" dirty="0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</mc:Choice>
        <mc:Fallback xmlns="">
          <p:sp>
            <p:nvSpPr>
              <p:cNvPr id="80898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7624" y="3781093"/>
                <a:ext cx="6696744" cy="378758"/>
              </a:xfrm>
              <a:prstGeom prst="rect">
                <a:avLst/>
              </a:prstGeom>
              <a:blipFill>
                <a:blip r:embed="rId3"/>
                <a:stretch>
                  <a:fillRect l="-758" t="-3226" b="-2258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0900" name="Text Box 7"/>
          <p:cNvSpPr txBox="1">
            <a:spLocks noChangeArrowheads="1"/>
          </p:cNvSpPr>
          <p:nvPr/>
        </p:nvSpPr>
        <p:spPr bwMode="auto">
          <a:xfrm>
            <a:off x="5427456" y="2874509"/>
            <a:ext cx="1584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kumimoji="0" lang="zh-TW" altLang="en-US" sz="1800" dirty="0">
                <a:solidFill>
                  <a:srgbClr val="000000"/>
                </a:solidFill>
                <a:latin typeface="Calibri" pitchFamily="34" charset="0"/>
              </a:rPr>
              <a:t>算子化為數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0905" name="Text Box 11"/>
              <p:cNvSpPr txBox="1">
                <a:spLocks noChangeArrowheads="1"/>
              </p:cNvSpPr>
              <p:nvPr/>
            </p:nvSpPr>
            <p:spPr bwMode="auto">
              <a:xfrm>
                <a:off x="1178328" y="3362823"/>
                <a:ext cx="7570136" cy="3787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直覺上，這個關係可以解讀為：</a:t>
                </a:r>
                <a:r>
                  <a:rPr kumimoji="0" lang="zh-TW" altLang="en-US" sz="1800" dirty="0">
                    <a:solidFill>
                      <a:srgbClr val="FF0000"/>
                    </a:solidFill>
                    <a:latin typeface="Calibri" pitchFamily="34" charset="0"/>
                  </a:rPr>
                  <a:t>算子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1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</m:oMath>
                </a14:m>
                <a:r>
                  <a:rPr kumimoji="0" lang="zh-TW" altLang="en-US" sz="1800" dirty="0">
                    <a:solidFill>
                      <a:srgbClr val="FF0000"/>
                    </a:solidFill>
                    <a:latin typeface="Calibri" pitchFamily="34" charset="0"/>
                  </a:rPr>
                  <a:t>作用於</a:t>
                </a:r>
                <a:r>
                  <a:rPr lang="en-US" sz="180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本徵函數</a:t>
                </a:r>
                <a:r>
                  <a:rPr kumimoji="0" lang="zh-TW" altLang="en-US" sz="1800" dirty="0">
                    <a:solidFill>
                      <a:srgbClr val="FF0000"/>
                    </a:solidFill>
                    <a:latin typeface="Calibri" pitchFamily="34" charset="0"/>
                  </a:rPr>
                  <a:t>的效果與數一樣，</a:t>
                </a:r>
                <a:endParaRPr kumimoji="0" lang="en-US" altLang="zh-TW" sz="1800" dirty="0">
                  <a:solidFill>
                    <a:srgbClr val="FF0000"/>
                  </a:solidFill>
                  <a:latin typeface="Calibri" pitchFamily="34" charset="0"/>
                </a:endParaRPr>
              </a:p>
            </p:txBody>
          </p:sp>
        </mc:Choice>
        <mc:Fallback xmlns="">
          <p:sp>
            <p:nvSpPr>
              <p:cNvPr id="80905" name="Text 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78328" y="3362823"/>
                <a:ext cx="7570136" cy="378758"/>
              </a:xfrm>
              <a:prstGeom prst="rect">
                <a:avLst/>
              </a:prstGeom>
              <a:blipFill>
                <a:blip r:embed="rId4"/>
                <a:stretch>
                  <a:fillRect l="-670" t="-3226" b="-2258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Line 5"/>
          <p:cNvSpPr>
            <a:spLocks noChangeShapeType="1"/>
          </p:cNvSpPr>
          <p:nvPr/>
        </p:nvSpPr>
        <p:spPr bwMode="auto">
          <a:xfrm flipH="1">
            <a:off x="2915816" y="1439738"/>
            <a:ext cx="3175" cy="996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3" name="Line 6"/>
          <p:cNvSpPr>
            <a:spLocks noChangeShapeType="1"/>
          </p:cNvSpPr>
          <p:nvPr/>
        </p:nvSpPr>
        <p:spPr bwMode="auto">
          <a:xfrm flipH="1" flipV="1">
            <a:off x="3782578" y="1415632"/>
            <a:ext cx="492125" cy="9255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2242703" y="2613559"/>
            <a:ext cx="16430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kumimoji="0" lang="zh-TW" altLang="en-US" sz="1800" dirty="0">
                <a:solidFill>
                  <a:srgbClr val="000000"/>
                </a:solidFill>
                <a:latin typeface="Calibri" pitchFamily="34" charset="0"/>
              </a:rPr>
              <a:t>本徵函數</a:t>
            </a:r>
            <a:r>
              <a:rPr kumimoji="0" lang="en-US" altLang="zh-TW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Eigenfunction</a:t>
            </a:r>
            <a:endParaRPr kumimoji="0" lang="zh-TW" altLang="en-US" sz="1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4028641" y="2613559"/>
            <a:ext cx="14414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kumimoji="0" lang="zh-TW" altLang="en-US" sz="1800" dirty="0">
                <a:solidFill>
                  <a:srgbClr val="000000"/>
                </a:solidFill>
                <a:latin typeface="Calibri" pitchFamily="34" charset="0"/>
              </a:rPr>
              <a:t>本徵值</a:t>
            </a:r>
            <a:r>
              <a:rPr kumimoji="0" lang="en-US" altLang="zh-TW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Eigenvalue</a:t>
            </a:r>
            <a:endParaRPr kumimoji="0" lang="zh-TW" altLang="en-US" sz="1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15"/>
              <p:cNvSpPr/>
              <p:nvPr/>
            </p:nvSpPr>
            <p:spPr>
              <a:xfrm>
                <a:off x="1178327" y="4409964"/>
                <a:ext cx="6936287" cy="3787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狀態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時，該物理量算子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</m:oMath>
                </a14:m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的</a:t>
                </a:r>
                <a:r>
                  <a:rPr kumimoji="0" lang="zh-TW" altLang="en-US" dirty="0">
                    <a:solidFill>
                      <a:srgbClr val="000000"/>
                    </a:solidFill>
                    <a:latin typeface="Calibri" pitchFamily="34" charset="0"/>
                  </a:rPr>
                  <a:t>期望值：</a:t>
                </a:r>
                <a:endParaRPr lang="zh-TW" altLang="en-US" sz="1800" dirty="0"/>
              </a:p>
            </p:txBody>
          </p:sp>
        </mc:Choice>
        <mc:Fallback xmlns="">
          <p:sp>
            <p:nvSpPr>
              <p:cNvPr id="16" name="矩形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8327" y="4409964"/>
                <a:ext cx="6936287" cy="378758"/>
              </a:xfrm>
              <a:prstGeom prst="rect">
                <a:avLst/>
              </a:prstGeom>
              <a:blipFill>
                <a:blip r:embed="rId5"/>
                <a:stretch>
                  <a:fillRect l="-731" t="-3226" b="-19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1201191" y="5900072"/>
                <a:ext cx="239604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 xmlns:m="http://schemas.openxmlformats.org/officeDocument/2006/math">
                    <m:r>
                      <a:rPr lang="en-US" altLang="zh-TW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kumimoji="0" lang="zh-TW" altLang="en-US" sz="1800" dirty="0">
                    <a:solidFill>
                      <a:srgbClr val="FF0000"/>
                    </a:solidFill>
                    <a:latin typeface="Calibri" pitchFamily="34" charset="0"/>
                    <a:cs typeface="Times New Roman" pitchFamily="18" charset="0"/>
                  </a:rPr>
                  <a:t>值就是測量期望值。</a:t>
                </a: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1191" y="5900072"/>
                <a:ext cx="2396041" cy="369332"/>
              </a:xfrm>
              <a:prstGeom prst="rect">
                <a:avLst/>
              </a:prstGeom>
              <a:blipFill>
                <a:blip r:embed="rId6"/>
                <a:stretch>
                  <a:fillRect t="-6667" r="-1053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3">
                <a:extLst>
                  <a:ext uri="{FF2B5EF4-FFF2-40B4-BE49-F238E27FC236}">
                    <a16:creationId xmlns:a16="http://schemas.microsoft.com/office/drawing/2014/main" id="{A0BA0EA2-AC15-DA7E-6C41-749EB433A4BE}"/>
                  </a:ext>
                </a:extLst>
              </p:cNvPr>
              <p:cNvSpPr txBox="1"/>
              <p:nvPr/>
            </p:nvSpPr>
            <p:spPr bwMode="auto">
              <a:xfrm>
                <a:off x="7014892" y="2865638"/>
                <a:ext cx="991048" cy="378758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acc>
                      <m:r>
                        <a:rPr lang="en-US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9" name="文字方塊 13">
                <a:extLst>
                  <a:ext uri="{FF2B5EF4-FFF2-40B4-BE49-F238E27FC236}">
                    <a16:creationId xmlns:a16="http://schemas.microsoft.com/office/drawing/2014/main" id="{A0BA0EA2-AC15-DA7E-6C41-749EB433A4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14892" y="2865638"/>
                <a:ext cx="991048" cy="378758"/>
              </a:xfrm>
              <a:prstGeom prst="rect">
                <a:avLst/>
              </a:prstGeom>
              <a:blipFill>
                <a:blip r:embed="rId7"/>
                <a:stretch>
                  <a:fillRect t="-322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13">
                <a:extLst>
                  <a:ext uri="{FF2B5EF4-FFF2-40B4-BE49-F238E27FC236}">
                    <a16:creationId xmlns:a16="http://schemas.microsoft.com/office/drawing/2014/main" id="{1EB2391F-6362-F944-4F82-0D6E5E53318C}"/>
                  </a:ext>
                </a:extLst>
              </p:cNvPr>
              <p:cNvSpPr txBox="1"/>
              <p:nvPr/>
            </p:nvSpPr>
            <p:spPr bwMode="auto">
              <a:xfrm>
                <a:off x="1158599" y="4901418"/>
                <a:ext cx="6232206" cy="90191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acc>
                        </m:e>
                      </m:d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𝑑𝑥</m:t>
                          </m:r>
                        </m:e>
                      </m:nary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∙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acc>
                        <m:accPr>
                          <m:chr m:val="̂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acc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b="0" i="0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𝑎</m:t>
                      </m:r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nary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b="0" i="0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𝑎</m:t>
                      </m:r>
                    </m:oMath>
                  </m:oMathPara>
                </a14:m>
                <a:endParaRPr lang="en-US" altLang="zh-TW" sz="1800" i="1" dirty="0"/>
              </a:p>
            </p:txBody>
          </p:sp>
        </mc:Choice>
        <mc:Fallback xmlns="">
          <p:sp>
            <p:nvSpPr>
              <p:cNvPr id="4" name="文字方塊 13">
                <a:extLst>
                  <a:ext uri="{FF2B5EF4-FFF2-40B4-BE49-F238E27FC236}">
                    <a16:creationId xmlns:a16="http://schemas.microsoft.com/office/drawing/2014/main" id="{1EB2391F-6362-F944-4F82-0D6E5E5331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58599" y="4901418"/>
                <a:ext cx="6232206" cy="901914"/>
              </a:xfrm>
              <a:prstGeom prst="rect">
                <a:avLst/>
              </a:prstGeom>
              <a:blipFill>
                <a:blip r:embed="rId8"/>
                <a:stretch>
                  <a:fillRect l="-611" t="-109722" b="-1708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628015E-134E-B71A-94B6-620C8F091093}"/>
                  </a:ext>
                </a:extLst>
              </p:cNvPr>
              <p:cNvSpPr txBox="1"/>
              <p:nvPr/>
            </p:nvSpPr>
            <p:spPr bwMode="auto">
              <a:xfrm>
                <a:off x="1178327" y="632031"/>
                <a:ext cx="7056553" cy="3787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這個本徵函數、本徵值與測量的關係可以推廣到其他的物理量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  <m:r>
                      <a:rPr lang="en-US" altLang="zh-TW" sz="18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628015E-134E-B71A-94B6-620C8F0910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78327" y="632031"/>
                <a:ext cx="7056553" cy="378758"/>
              </a:xfrm>
              <a:prstGeom prst="rect">
                <a:avLst/>
              </a:prstGeom>
              <a:blipFill>
                <a:blip r:embed="rId9"/>
                <a:stretch>
                  <a:fillRect l="-718" t="-3226" b="-2258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53655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" grpId="0"/>
      <p:bldP spid="4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13">
                <a:extLst>
                  <a:ext uri="{FF2B5EF4-FFF2-40B4-BE49-F238E27FC236}">
                    <a16:creationId xmlns:a16="http://schemas.microsoft.com/office/drawing/2014/main" id="{FA02EE56-A08B-CD5F-5B59-06AE2E20C35C}"/>
                  </a:ext>
                </a:extLst>
              </p:cNvPr>
              <p:cNvSpPr txBox="1"/>
              <p:nvPr/>
            </p:nvSpPr>
            <p:spPr bwMode="auto">
              <a:xfrm>
                <a:off x="667293" y="4244721"/>
                <a:ext cx="1024387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7" name="文字方塊 13">
                <a:extLst>
                  <a:ext uri="{FF2B5EF4-FFF2-40B4-BE49-F238E27FC236}">
                    <a16:creationId xmlns:a16="http://schemas.microsoft.com/office/drawing/2014/main" id="{FA02EE56-A08B-CD5F-5B59-06AE2E20C3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7293" y="4244721"/>
                <a:ext cx="1024387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2" descr="0007">
            <a:extLst>
              <a:ext uri="{FF2B5EF4-FFF2-40B4-BE49-F238E27FC236}">
                <a16:creationId xmlns:a16="http://schemas.microsoft.com/office/drawing/2014/main" id="{29AAAC5C-6E09-A8CD-0BB2-EC42F7F98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7672" y="476672"/>
            <a:ext cx="2167119" cy="1796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13">
                <a:extLst>
                  <a:ext uri="{FF2B5EF4-FFF2-40B4-BE49-F238E27FC236}">
                    <a16:creationId xmlns:a16="http://schemas.microsoft.com/office/drawing/2014/main" id="{E7EF81BF-57AC-9062-63F8-A3F8A184B88E}"/>
                  </a:ext>
                </a:extLst>
              </p:cNvPr>
              <p:cNvSpPr txBox="1"/>
              <p:nvPr/>
            </p:nvSpPr>
            <p:spPr bwMode="auto">
              <a:xfrm>
                <a:off x="701022" y="1884205"/>
                <a:ext cx="3423616" cy="90191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𝑑𝑥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</m:e>
                      </m:nary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acc>
                        <m:accPr>
                          <m:chr m:val="̂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acc>
                      <m:acc>
                        <m:accPr>
                          <m:chr m:val="̂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acc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4" name="文字方塊 13">
                <a:extLst>
                  <a:ext uri="{FF2B5EF4-FFF2-40B4-BE49-F238E27FC236}">
                    <a16:creationId xmlns:a16="http://schemas.microsoft.com/office/drawing/2014/main" id="{E7EF81BF-57AC-9062-63F8-A3F8A184B8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1022" y="1884205"/>
                <a:ext cx="3423616" cy="901914"/>
              </a:xfrm>
              <a:prstGeom prst="rect">
                <a:avLst/>
              </a:prstGeom>
              <a:blipFill>
                <a:blip r:embed="rId4"/>
                <a:stretch>
                  <a:fillRect l="-1111" t="-111111" b="-1708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13">
                <a:extLst>
                  <a:ext uri="{FF2B5EF4-FFF2-40B4-BE49-F238E27FC236}">
                    <a16:creationId xmlns:a16="http://schemas.microsoft.com/office/drawing/2014/main" id="{54037405-9564-E9D6-48ED-7327EFC7C059}"/>
                  </a:ext>
                </a:extLst>
              </p:cNvPr>
              <p:cNvSpPr txBox="1"/>
              <p:nvPr/>
            </p:nvSpPr>
            <p:spPr bwMode="auto">
              <a:xfrm>
                <a:off x="667293" y="920453"/>
                <a:ext cx="5804199" cy="57214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zh-TW" sz="1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altLang="zh-TW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sz="1800" b="0" i="1" smtClean="0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</m:acc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en-US" altLang="zh-TW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en-US" altLang="zh-TW" sz="1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altLang="zh-TW" sz="1800" b="0" i="1" smtClean="0">
                                              <a:latin typeface="Cambria Math" panose="02040503050406030204" pitchFamily="18" charset="0"/>
                                            </a:rPr>
                                            <m:t>𝐴</m:t>
                                          </m:r>
                                        </m:e>
                                      </m:acc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  <m:d>
                            <m:dPr>
                              <m:begChr m:val="⟨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</m:acc>
                            </m:e>
                          </m:d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acc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</m:acc>
                                </m:e>
                              </m:d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</m:acc>
                            </m:e>
                          </m:d>
                        </m:e>
                        <m:sup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8" name="文字方塊 13">
                <a:extLst>
                  <a:ext uri="{FF2B5EF4-FFF2-40B4-BE49-F238E27FC236}">
                    <a16:creationId xmlns:a16="http://schemas.microsoft.com/office/drawing/2014/main" id="{54037405-9564-E9D6-48ED-7327EFC7C0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7293" y="920453"/>
                <a:ext cx="5804199" cy="57214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13">
                <a:extLst>
                  <a:ext uri="{FF2B5EF4-FFF2-40B4-BE49-F238E27FC236}">
                    <a16:creationId xmlns:a16="http://schemas.microsoft.com/office/drawing/2014/main" id="{16AB686E-C65B-A4AD-2653-69F2D179546B}"/>
                  </a:ext>
                </a:extLst>
              </p:cNvPr>
              <p:cNvSpPr txBox="1"/>
              <p:nvPr/>
            </p:nvSpPr>
            <p:spPr bwMode="auto">
              <a:xfrm>
                <a:off x="685707" y="3064463"/>
                <a:ext cx="6118541" cy="90191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𝑎</m:t>
                      </m:r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𝑑𝑥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</m:e>
                      </m:nary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acc>
                        <m:accPr>
                          <m:chr m:val="̂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acc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𝑑𝑥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</m:e>
                      </m:nary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5" name="文字方塊 13">
                <a:extLst>
                  <a:ext uri="{FF2B5EF4-FFF2-40B4-BE49-F238E27FC236}">
                    <a16:creationId xmlns:a16="http://schemas.microsoft.com/office/drawing/2014/main" id="{16AB686E-C65B-A4AD-2653-69F2D17954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5707" y="3064463"/>
                <a:ext cx="6118541" cy="901914"/>
              </a:xfrm>
              <a:prstGeom prst="rect">
                <a:avLst/>
              </a:prstGeom>
              <a:blipFill>
                <a:blip r:embed="rId6"/>
                <a:stretch>
                  <a:fillRect l="-5590" t="-111111" b="-16944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15">
                <a:extLst>
                  <a:ext uri="{FF2B5EF4-FFF2-40B4-BE49-F238E27FC236}">
                    <a16:creationId xmlns:a16="http://schemas.microsoft.com/office/drawing/2014/main" id="{9AB43A61-0720-CD1D-1866-CE07A3A882E9}"/>
                  </a:ext>
                </a:extLst>
              </p:cNvPr>
              <p:cNvSpPr/>
              <p:nvPr/>
            </p:nvSpPr>
            <p:spPr>
              <a:xfrm>
                <a:off x="701022" y="5485696"/>
                <a:ext cx="7915199" cy="3787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kumimoji="0" lang="zh-TW" altLang="en-US" sz="1800" dirty="0">
                    <a:solidFill>
                      <a:srgbClr val="FF0000"/>
                    </a:solidFill>
                    <a:latin typeface="Calibri" pitchFamily="34" charset="0"/>
                  </a:rPr>
                  <a:t>物理量算子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</m:oMath>
                </a14:m>
                <a:r>
                  <a:rPr kumimoji="0" lang="zh-TW" altLang="en-US" sz="1800" dirty="0">
                    <a:solidFill>
                      <a:srgbClr val="FF0000"/>
                    </a:solidFill>
                    <a:latin typeface="Calibri" pitchFamily="34" charset="0"/>
                  </a:rPr>
                  <a:t>的本徵態</a:t>
                </a:r>
                <a:r>
                  <a:rPr kumimoji="0" lang="zh-TW" altLang="en-US" dirty="0">
                    <a:solidFill>
                      <a:srgbClr val="FF0000"/>
                    </a:solidFill>
                    <a:latin typeface="Calibri" pitchFamily="34" charset="0"/>
                  </a:rPr>
                  <a:t>，測量該量的期望值即為本徵值</a:t>
                </a:r>
                <a14:m>
                  <m:oMath xmlns:m="http://schemas.openxmlformats.org/officeDocument/2006/math">
                    <m:r>
                      <a:rPr lang="en-US" altLang="zh-TW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/>
                      </a:rPr>
                      <m:t>𝑎</m:t>
                    </m:r>
                  </m:oMath>
                </a14:m>
                <a:r>
                  <a:rPr kumimoji="0" lang="zh-TW" altLang="en-US" dirty="0">
                    <a:solidFill>
                      <a:srgbClr val="FF0000"/>
                    </a:solidFill>
                    <a:latin typeface="Calibri" pitchFamily="34" charset="0"/>
                  </a:rPr>
                  <a:t>，不準度為零</a:t>
                </a:r>
                <a:r>
                  <a:rPr kumimoji="0" lang="zh-TW" altLang="en-US" sz="1800" dirty="0">
                    <a:solidFill>
                      <a:srgbClr val="FF0000"/>
                    </a:solidFill>
                    <a:latin typeface="Calibri" pitchFamily="34" charset="0"/>
                  </a:rPr>
                  <a:t>。</a:t>
                </a:r>
                <a:endParaRPr lang="zh-TW" altLang="en-US" sz="1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矩形 15">
                <a:extLst>
                  <a:ext uri="{FF2B5EF4-FFF2-40B4-BE49-F238E27FC236}">
                    <a16:creationId xmlns:a16="http://schemas.microsoft.com/office/drawing/2014/main" id="{9AB43A61-0720-CD1D-1866-CE07A3A882E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022" y="5485696"/>
                <a:ext cx="7915199" cy="378758"/>
              </a:xfrm>
              <a:prstGeom prst="rect">
                <a:avLst/>
              </a:prstGeom>
              <a:blipFill>
                <a:blip r:embed="rId7"/>
                <a:stretch>
                  <a:fillRect l="-641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15">
                <a:extLst>
                  <a:ext uri="{FF2B5EF4-FFF2-40B4-BE49-F238E27FC236}">
                    <a16:creationId xmlns:a16="http://schemas.microsoft.com/office/drawing/2014/main" id="{1241566A-EE48-3CF3-7095-E54BED0C6683}"/>
                  </a:ext>
                </a:extLst>
              </p:cNvPr>
              <p:cNvSpPr/>
              <p:nvPr/>
            </p:nvSpPr>
            <p:spPr>
              <a:xfrm>
                <a:off x="701022" y="5947386"/>
                <a:ext cx="6936287" cy="3787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kumimoji="0" lang="zh-TW" altLang="en-US" sz="1800" dirty="0">
                    <a:solidFill>
                      <a:srgbClr val="FF0000"/>
                    </a:solidFill>
                    <a:latin typeface="Calibri" pitchFamily="34" charset="0"/>
                  </a:rPr>
                  <a:t>對一物理量測量結果確定的狀態就是該物理量算子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</m:oMath>
                </a14:m>
                <a:r>
                  <a:rPr kumimoji="0" lang="zh-TW" altLang="en-US" sz="1800" dirty="0">
                    <a:solidFill>
                      <a:srgbClr val="FF0000"/>
                    </a:solidFill>
                    <a:latin typeface="Calibri" pitchFamily="34" charset="0"/>
                  </a:rPr>
                  <a:t>的本徵態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kumimoji="0" lang="zh-TW" altLang="en-US" sz="1800" dirty="0">
                    <a:solidFill>
                      <a:srgbClr val="FF0000"/>
                    </a:solidFill>
                    <a:latin typeface="Calibri" pitchFamily="34" charset="0"/>
                  </a:rPr>
                  <a:t>。</a:t>
                </a:r>
                <a:endParaRPr lang="zh-TW" altLang="en-US" sz="1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矩形 15">
                <a:extLst>
                  <a:ext uri="{FF2B5EF4-FFF2-40B4-BE49-F238E27FC236}">
                    <a16:creationId xmlns:a16="http://schemas.microsoft.com/office/drawing/2014/main" id="{1241566A-EE48-3CF3-7095-E54BED0C66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022" y="5947386"/>
                <a:ext cx="6936287" cy="378758"/>
              </a:xfrm>
              <a:prstGeom prst="rect">
                <a:avLst/>
              </a:prstGeom>
              <a:blipFill>
                <a:blip r:embed="rId8"/>
                <a:stretch>
                  <a:fillRect l="-731" t="-3226" b="-19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15">
                <a:extLst>
                  <a:ext uri="{FF2B5EF4-FFF2-40B4-BE49-F238E27FC236}">
                    <a16:creationId xmlns:a16="http://schemas.microsoft.com/office/drawing/2014/main" id="{5B92A244-EA2B-64BF-71C2-479B5E25A93D}"/>
                  </a:ext>
                </a:extLst>
              </p:cNvPr>
              <p:cNvSpPr/>
              <p:nvPr/>
            </p:nvSpPr>
            <p:spPr>
              <a:xfrm>
                <a:off x="611560" y="392683"/>
                <a:ext cx="6936287" cy="3787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狀態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，物理量算子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</m:oMath>
                </a14:m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的</a:t>
                </a:r>
                <a:r>
                  <a:rPr kumimoji="0" lang="zh-TW" altLang="en-US" dirty="0">
                    <a:solidFill>
                      <a:srgbClr val="000000"/>
                    </a:solidFill>
                    <a:latin typeface="Calibri" pitchFamily="34" charset="0"/>
                  </a:rPr>
                  <a:t>測量不準度：</a:t>
                </a:r>
                <a:endParaRPr lang="zh-TW" altLang="en-US" sz="1800" dirty="0"/>
              </a:p>
            </p:txBody>
          </p:sp>
        </mc:Choice>
        <mc:Fallback xmlns="">
          <p:sp>
            <p:nvSpPr>
              <p:cNvPr id="10" name="矩形 15">
                <a:extLst>
                  <a:ext uri="{FF2B5EF4-FFF2-40B4-BE49-F238E27FC236}">
                    <a16:creationId xmlns:a16="http://schemas.microsoft.com/office/drawing/2014/main" id="{5B92A244-EA2B-64BF-71C2-479B5E25A9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60" y="392683"/>
                <a:ext cx="6936287" cy="378758"/>
              </a:xfrm>
              <a:prstGeom prst="rect">
                <a:avLst/>
              </a:prstGeom>
              <a:blipFill>
                <a:blip r:embed="rId9"/>
                <a:stretch>
                  <a:fillRect l="-731" t="-3226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70173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3059832" y="936491"/>
                <a:ext cx="2526654" cy="76450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zh-TW" altLang="el-GR" i="1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𝜓</m:t>
                      </m:r>
                      <m:d>
                        <m:dPr>
                          <m:ctrlPr>
                            <a:rPr kumimoji="0" lang="el-GR" altLang="zh-TW" sz="1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kumimoji="0" lang="en-US" altLang="zh-TW" sz="1800" b="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kumimoji="0" lang="en-US" altLang="zh-TW" sz="1800" b="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0" lang="en-US" altLang="zh-TW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kumimoji="0" lang="en-US" altLang="zh-TW" sz="1800" b="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𝑎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kumimoji="0" lang="en-US" altLang="zh-TW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kumimoji="0" lang="en-US" altLang="zh-TW" sz="18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𝑐</m:t>
                              </m:r>
                            </m:e>
                            <m:sub>
                              <m:r>
                                <a:rPr kumimoji="0" lang="en-US" altLang="zh-TW" sz="18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𝑎</m:t>
                              </m:r>
                            </m:sub>
                          </m:sSub>
                          <m:sSub>
                            <m:sSubPr>
                              <m:ctrlPr>
                                <a:rPr kumimoji="0" lang="en-US" altLang="zh-TW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0" lang="en-US" altLang="zh-TW" sz="180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a:rPr kumimoji="0" lang="zh-TW" altLang="en-US" sz="18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 </m:t>
                              </m:r>
                              <m:r>
                                <a:rPr kumimoji="0" lang="zh-TW" altLang="el-GR" sz="1800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kumimoji="0" lang="en-US" altLang="zh-TW" sz="18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𝑎</m:t>
                              </m:r>
                            </m:sub>
                          </m:sSub>
                          <m:r>
                            <a:rPr kumimoji="0" lang="en-US" altLang="zh-TW" sz="18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(</m:t>
                          </m:r>
                          <m:r>
                            <a:rPr kumimoji="0" lang="en-US" altLang="zh-TW" sz="18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𝑥</m:t>
                          </m:r>
                          <m:r>
                            <a:rPr kumimoji="0" lang="en-US" altLang="zh-TW" sz="18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)</m:t>
                          </m:r>
                          <m:r>
                            <m:rPr>
                              <m:nor/>
                            </m:rPr>
                            <a:rPr lang="zh-TW" altLang="en-US" sz="1800" dirty="0"/>
                            <m:t> </m:t>
                          </m:r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9832" y="936491"/>
                <a:ext cx="2526654" cy="764505"/>
              </a:xfrm>
              <a:prstGeom prst="rect">
                <a:avLst/>
              </a:prstGeom>
              <a:blipFill>
                <a:blip r:embed="rId2"/>
                <a:stretch>
                  <a:fillRect t="-121311" b="-17049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1915929" y="4475684"/>
                <a:ext cx="4055919" cy="3787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kumimoji="0" lang="en-US" altLang="zh-TW" sz="18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kumimoji="0" lang="en-US" altLang="zh-TW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kumimoji="0" lang="en-US" altLang="zh-TW" sz="1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kumimoji="0" lang="en-US" altLang="zh-TW" sz="1800" i="1">
                                    <a:solidFill>
                                      <a:srgbClr val="00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kumimoji="0" lang="en-US" altLang="zh-TW" sz="1800" i="1">
                                    <a:solidFill>
                                      <a:srgbClr val="00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𝑎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kumimoji="0" lang="en-US" altLang="zh-TW" sz="1800" i="1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zh-TW" altLang="en-US" sz="1800" dirty="0"/>
                  <a:t>是測量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0" lang="en-US" altLang="zh-TW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𝐴</m:t>
                        </m:r>
                      </m:e>
                    </m:acc>
                  </m:oMath>
                </a14:m>
                <a:r>
                  <a:rPr lang="zh-TW" altLang="en-US" sz="1800" dirty="0"/>
                  <a:t>時得到</a:t>
                </a:r>
                <a14:m>
                  <m:oMath xmlns:m="http://schemas.openxmlformats.org/officeDocument/2006/math">
                    <m:r>
                      <a:rPr kumimoji="0" lang="zh-TW" altLang="en-US" sz="1800" i="1">
                        <a:solidFill>
                          <a:srgbClr val="000000"/>
                        </a:solidFill>
                        <a:latin typeface="Cambria Math"/>
                      </a:rPr>
                      <m:t>結果是</m:t>
                    </m:r>
                    <m:r>
                      <a:rPr kumimoji="0" lang="zh-TW" altLang="en-US" sz="1800" i="1">
                        <a:solidFill>
                          <a:srgbClr val="000000"/>
                        </a:solidFill>
                        <a:latin typeface="Cambria Math"/>
                      </a:rPr>
                      <m:t> </m:t>
                    </m:r>
                    <m:r>
                      <a:rPr kumimoji="0" lang="en-US" altLang="zh-TW" sz="1800" i="1">
                        <a:solidFill>
                          <a:srgbClr val="000000"/>
                        </a:solidFill>
                        <a:latin typeface="Cambria Math"/>
                      </a:rPr>
                      <m:t>𝑎</m:t>
                    </m:r>
                  </m:oMath>
                </a14:m>
                <a:r>
                  <a:rPr lang="zh-TW" altLang="en-US" sz="1800" dirty="0"/>
                  <a:t> 的機率！</a:t>
                </a:r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5929" y="4475684"/>
                <a:ext cx="4055919" cy="378758"/>
              </a:xfrm>
              <a:prstGeom prst="rect">
                <a:avLst/>
              </a:prstGeom>
              <a:blipFill>
                <a:blip r:embed="rId3"/>
                <a:stretch>
                  <a:fillRect t="-3226" r="-312" b="-22581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12"/>
              <p:cNvSpPr/>
              <p:nvPr/>
            </p:nvSpPr>
            <p:spPr>
              <a:xfrm>
                <a:off x="1903456" y="4977946"/>
                <a:ext cx="6768752" cy="3787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zh-TW" altLang="en-US" sz="1800" dirty="0">
                    <a:solidFill>
                      <a:srgbClr val="FF0000"/>
                    </a:solidFill>
                  </a:rPr>
                  <a:t>狀態函數</a:t>
                </a:r>
                <a14:m>
                  <m:oMath xmlns:m="http://schemas.openxmlformats.org/officeDocument/2006/math">
                    <m:r>
                      <a:rPr kumimoji="0" lang="zh-TW" altLang="el-GR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𝜓</m:t>
                    </m:r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沿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zh-TW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zh-TW" altLang="el-GR" sz="1800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𝜓</m:t>
                        </m:r>
                      </m:e>
                      <m:sub>
                        <m:r>
                          <a:rPr kumimoji="0" lang="en-US" altLang="zh-TW" sz="18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𝑎</m:t>
                        </m:r>
                      </m:sub>
                    </m:sSub>
                    <m:d>
                      <m:dPr>
                        <m:ctrlPr>
                          <a:rPr kumimoji="0" lang="en-US" altLang="zh-TW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en-US" altLang="zh-TW" sz="18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𝑥</m:t>
                        </m:r>
                      </m:e>
                    </m:d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的分量</a:t>
                </a:r>
                <a14:m>
                  <m:oMath xmlns:m="http://schemas.openxmlformats.org/officeDocument/2006/math">
                    <m:r>
                      <a:rPr kumimoji="0" lang="zh-TW" altLang="en-US" sz="1800" b="0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 </m:t>
                    </m:r>
                    <m:sSub>
                      <m:sSubPr>
                        <m:ctrlPr>
                          <a:rPr kumimoji="0" lang="en-US" altLang="zh-TW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kumimoji="0" lang="en-US" altLang="zh-TW" sz="1800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𝑐</m:t>
                        </m:r>
                      </m:e>
                      <m:sub>
                        <m:r>
                          <a:rPr kumimoji="0" lang="en-US" altLang="zh-TW" sz="1800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TW" sz="1800" dirty="0">
                    <a:solidFill>
                      <a:srgbClr val="FF0000"/>
                    </a:solidFill>
                  </a:rPr>
                  <a:t>=</a:t>
                </a:r>
                <a:r>
                  <a:rPr lang="zh-TW" altLang="en-US" sz="1800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altLang="zh-TW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0" lang="en-US" altLang="zh-TW" sz="18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𝐴</m:t>
                        </m:r>
                      </m:e>
                    </m:acc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測量得到</a:t>
                </a:r>
                <a14:m>
                  <m:oMath xmlns:m="http://schemas.openxmlformats.org/officeDocument/2006/math">
                    <m:r>
                      <a:rPr kumimoji="0" lang="zh-TW" altLang="en-US" sz="1800" i="1">
                        <a:solidFill>
                          <a:srgbClr val="FF0000"/>
                        </a:solidFill>
                        <a:latin typeface="Cambria Math"/>
                      </a:rPr>
                      <m:t>結果是</m:t>
                    </m:r>
                    <m:r>
                      <a:rPr kumimoji="0" lang="zh-TW" altLang="en-US" sz="1800" i="1">
                        <a:solidFill>
                          <a:srgbClr val="FF0000"/>
                        </a:solidFill>
                        <a:latin typeface="Cambria Math"/>
                      </a:rPr>
                      <m:t> </m:t>
                    </m:r>
                    <m:r>
                      <a:rPr kumimoji="0" lang="en-US" altLang="zh-TW" sz="1800" i="1">
                        <a:solidFill>
                          <a:srgbClr val="FF0000"/>
                        </a:solidFill>
                        <a:latin typeface="Cambria Math"/>
                      </a:rPr>
                      <m:t>𝑎</m:t>
                    </m:r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 的振幅。</a:t>
                </a:r>
                <a:endParaRPr lang="en-US" altLang="zh-TW" sz="1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矩形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3456" y="4977946"/>
                <a:ext cx="6768752" cy="378758"/>
              </a:xfrm>
              <a:prstGeom prst="rect">
                <a:avLst/>
              </a:prstGeom>
              <a:blipFill>
                <a:blip r:embed="rId4"/>
                <a:stretch>
                  <a:fillRect l="-748" t="-10000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 bwMode="auto">
              <a:xfrm>
                <a:off x="89756" y="1988840"/>
                <a:ext cx="8964488" cy="238366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𝐴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𝑑𝑥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a:rPr kumimoji="0" lang="zh-TW" altLang="el-GR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𝜓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acc>
                        <m:accPr>
                          <m:chr m:val="̂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𝐴</m:t>
                          </m:r>
                        </m:e>
                      </m:acc>
                      <m:r>
                        <a:rPr kumimoji="0" lang="zh-TW" altLang="el-GR" i="1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𝜓</m:t>
                      </m:r>
                      <m:d>
                        <m:dPr>
                          <m:ctrlPr>
                            <a:rPr lang="el-GR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𝑑𝑥</m:t>
                          </m:r>
                        </m:e>
                      </m:nary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∙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𝑏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sSub>
                                        <m:sSubPr>
                                          <m:ctrlPr>
                                            <a:rPr lang="en-US" altLang="zh-TW" sz="1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sz="1800" i="1">
                                              <a:latin typeface="Cambria Math"/>
                                            </a:rPr>
                                            <m:t>𝑐</m:t>
                                          </m:r>
                                        </m:e>
                                        <m:sub>
                                          <m:r>
                                            <a:rPr lang="en-US" altLang="zh-TW" sz="1800" i="1">
                                              <a:latin typeface="Cambria Math"/>
                                            </a:rPr>
                                            <m:t>𝑏</m:t>
                                          </m:r>
                                        </m:sub>
                                      </m:sSub>
                                      <m:r>
                                        <a:rPr lang="en-US" altLang="zh-TW" sz="1800" i="1">
                                          <a:latin typeface="Cambria Math"/>
                                          <a:ea typeface="Cambria Math"/>
                                        </a:rPr>
                                        <m:t>∙</m:t>
                                      </m:r>
                                      <m:r>
                                        <a:rPr lang="zh-TW" altLang="el-GR" sz="1800" i="1">
                                          <a:latin typeface="Cambria Math"/>
                                          <a:ea typeface="Cambria Math"/>
                                        </a:rPr>
                                        <m:t>𝜓</m:t>
                                      </m:r>
                                    </m:e>
                                    <m:sub>
                                      <m:r>
                                        <a:rPr lang="en-US" altLang="zh-TW" sz="1800" i="1">
                                          <a:latin typeface="Cambria Math"/>
                                        </a:rPr>
                                        <m:t>𝑏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altLang="zh-TW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sz="1800" i="1">
                                          <a:latin typeface="Cambria Math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∗</m:t>
                              </m:r>
                            </m:sup>
                          </m:sSup>
                        </m:e>
                      </m:nary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∙</m:t>
                      </m:r>
                      <m:acc>
                        <m:accPr>
                          <m:chr m:val="̂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𝐴</m:t>
                          </m:r>
                        </m:e>
                      </m:acc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∙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𝑎</m:t>
                          </m:r>
                        </m:sub>
                        <m:sup/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sSub>
                                    <m:sSubPr>
                                      <m:ctrlPr>
                                        <a:rPr lang="en-US" altLang="zh-TW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sz="1800" i="1">
                                          <a:latin typeface="Cambria Math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en-US" altLang="zh-TW" sz="1800" i="1">
                                          <a:latin typeface="Cambria Math"/>
                                        </a:rPr>
                                        <m:t>𝑎</m:t>
                                      </m:r>
                                    </m:sub>
                                  </m:sSub>
                                  <m:r>
                                    <a:rPr lang="en-US" altLang="zh-TW" sz="1800" i="1">
                                      <a:latin typeface="Cambria Math"/>
                                      <a:ea typeface="Cambria Math"/>
                                    </a:rPr>
                                    <m:t>∙</m:t>
                                  </m:r>
                                  <m:r>
                                    <a:rPr lang="zh-TW" altLang="el-GR" sz="1800" i="1">
                                      <a:latin typeface="Cambria Math"/>
                                      <a:ea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𝑎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en-US" altLang="zh-TW" sz="1800" i="1" dirty="0">
                  <a:latin typeface="Cambria Math"/>
                </a:endParaRPr>
              </a:p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𝑑𝑥</m:t>
                          </m:r>
                        </m:e>
                      </m:nary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∙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𝑏</m:t>
                          </m:r>
                        </m:sub>
                        <m:sup/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sSub>
                                        <m:sSubPr>
                                          <m:ctrlPr>
                                            <a:rPr lang="en-US" altLang="zh-TW" sz="1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sz="1800" i="1">
                                              <a:latin typeface="Cambria Math"/>
                                            </a:rPr>
                                            <m:t>𝑐</m:t>
                                          </m:r>
                                        </m:e>
                                        <m:sub>
                                          <m:r>
                                            <a:rPr lang="en-US" altLang="zh-TW" sz="1800" i="1">
                                              <a:latin typeface="Cambria Math"/>
                                            </a:rPr>
                                            <m:t>𝑏</m:t>
                                          </m:r>
                                        </m:sub>
                                      </m:sSub>
                                      <m:r>
                                        <a:rPr lang="en-US" altLang="zh-TW" sz="1800" i="1">
                                          <a:latin typeface="Cambria Math"/>
                                          <a:ea typeface="Cambria Math"/>
                                        </a:rPr>
                                        <m:t>∙</m:t>
                                      </m:r>
                                      <m:r>
                                        <a:rPr lang="zh-TW" altLang="el-GR" sz="1800" i="1">
                                          <a:latin typeface="Cambria Math"/>
                                          <a:ea typeface="Cambria Math"/>
                                        </a:rPr>
                                        <m:t>𝜓</m:t>
                                      </m:r>
                                    </m:e>
                                    <m:sub>
                                      <m:r>
                                        <a:rPr lang="en-US" altLang="zh-TW" sz="1800" i="1">
                                          <a:latin typeface="Cambria Math"/>
                                        </a:rPr>
                                        <m:t>𝑏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altLang="zh-TW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sz="1800" i="1">
                                          <a:latin typeface="Cambria Math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altLang="zh-TW" sz="1800" i="1" smtClean="0">
                                  <a:latin typeface="Cambria Math"/>
                                  <a:ea typeface="Cambria Math"/>
                                </a:rPr>
                                <m:t>∗</m:t>
                              </m:r>
                            </m:sup>
                          </m:sSup>
                        </m:e>
                      </m:nary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∙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𝑎</m:t>
                          </m:r>
                        </m:sub>
                        <m:sup/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𝑎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sSub>
                                    <m:sSubPr>
                                      <m:ctrlPr>
                                        <a:rPr lang="en-US" altLang="zh-TW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sz="1800" i="1">
                                          <a:latin typeface="Cambria Math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en-US" altLang="zh-TW" sz="1800" i="1">
                                          <a:latin typeface="Cambria Math"/>
                                        </a:rPr>
                                        <m:t>𝑎</m:t>
                                      </m:r>
                                    </m:sub>
                                  </m:sSub>
                                  <m:r>
                                    <a:rPr lang="en-US" altLang="zh-TW" sz="1800" i="1">
                                      <a:latin typeface="Cambria Math"/>
                                      <a:ea typeface="Cambria Math"/>
                                    </a:rPr>
                                    <m:t>∙</m:t>
                                  </m:r>
                                  <m:r>
                                    <a:rPr lang="zh-TW" altLang="el-GR" sz="1800" i="1">
                                      <a:latin typeface="Cambria Math"/>
                                      <a:ea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𝑎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</m:nary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𝑎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𝑏</m:t>
                              </m:r>
                            </m:sub>
                            <m:sup/>
                            <m:e>
                              <m:sSubSup>
                                <m:sSubSupPr>
                                  <m:ctrlPr>
                                    <a:rPr lang="zh-TW" alt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sz="1800" b="0" i="1" smtClean="0">
                                      <a:latin typeface="Cambria Math"/>
                                    </a:rPr>
                                    <m:t>𝑎</m:t>
                                  </m:r>
                                  <m:r>
                                    <a:rPr lang="en-US" altLang="zh-TW" sz="1800" b="0" i="1" smtClean="0">
                                      <a:latin typeface="Cambria Math"/>
                                      <a:ea typeface="Cambria Math"/>
                                    </a:rPr>
                                    <m:t>∙</m:t>
                                  </m:r>
                                  <m:r>
                                    <a:rPr lang="en-US" altLang="zh-TW" sz="1800" b="0" i="1" smtClean="0"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altLang="zh-TW" sz="1800" b="0" i="1" smtClean="0"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  <m:sup>
                                  <m:r>
                                    <a:rPr lang="en-US" altLang="zh-TW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  <m:sSub>
                                <m:sSub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800" i="1" smtClean="0">
                                      <a:latin typeface="Cambria Math"/>
                                      <a:ea typeface="Cambria Math"/>
                                    </a:rPr>
                                    <m:t>∙</m:t>
                                  </m:r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𝑎</m:t>
                                  </m:r>
                                </m:sub>
                              </m:sSub>
                              <m:r>
                                <a:rPr lang="en-US" altLang="zh-TW" sz="1800" i="1" smtClean="0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nary>
                                <m:naryPr>
                                  <m:limLoc m:val="undOvr"/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4"/>
                                    </m:rPr>
                                    <a:rPr lang="en-US" altLang="zh-TW" sz="1800" i="1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en-US" altLang="zh-TW" sz="1800" i="1">
                                      <a:latin typeface="Cambria Math"/>
                                      <a:ea typeface="Cambria Math"/>
                                    </a:rPr>
                                    <m:t>∞</m:t>
                                  </m:r>
                                </m:sub>
                                <m:sup>
                                  <m:r>
                                    <a:rPr lang="en-US" altLang="zh-TW" sz="1800" i="1">
                                      <a:latin typeface="Cambria Math"/>
                                      <a:ea typeface="Cambria Math"/>
                                    </a:rPr>
                                    <m:t>∞</m:t>
                                  </m:r>
                                </m:sup>
                                <m:e>
                                  <m:r>
                                    <a:rPr lang="en-US" altLang="zh-TW" sz="1800" i="1">
                                      <a:latin typeface="Cambria Math"/>
                                      <a:ea typeface="Cambria Math"/>
                                    </a:rPr>
                                    <m:t>𝑑𝑥</m:t>
                                  </m:r>
                                </m:e>
                              </m:nary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sSub>
                                <m:sSub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sSup>
                                    <m:sSupPr>
                                      <m:ctrlPr>
                                        <a:rPr lang="en-US" altLang="zh-TW" sz="18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sSub>
                                        <m:sSubPr>
                                          <m:ctrlPr>
                                            <a:rPr lang="en-US" altLang="zh-TW" sz="1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zh-TW" altLang="el-GR" sz="1800" i="1">
                                              <a:latin typeface="Cambria Math"/>
                                              <a:ea typeface="Cambria Math"/>
                                            </a:rPr>
                                            <m:t>𝜓</m:t>
                                          </m:r>
                                        </m:e>
                                        <m:sub>
                                          <m:r>
                                            <a:rPr lang="en-US" altLang="zh-TW" sz="1800" i="1">
                                              <a:latin typeface="Cambria Math"/>
                                            </a:rPr>
                                            <m:t>𝑏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en-US" altLang="zh-TW" sz="1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TW" sz="1800" i="1">
                                              <a:latin typeface="Cambria Math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altLang="zh-TW" sz="1800" i="1" smtClean="0">
                                          <a:latin typeface="Cambria Math"/>
                                          <a:ea typeface="Cambria Math"/>
                                        </a:rPr>
                                        <m:t>∗</m:t>
                                      </m:r>
                                    </m:sup>
                                  </m:sSup>
                                  <m:r>
                                    <a:rPr lang="en-US" altLang="zh-TW" sz="1800" i="1">
                                      <a:latin typeface="Cambria Math"/>
                                      <a:ea typeface="Cambria Math"/>
                                    </a:rPr>
                                    <m:t>∙</m:t>
                                  </m:r>
                                  <m:r>
                                    <a:rPr lang="zh-TW" altLang="el-GR" sz="1800" i="1">
                                      <a:latin typeface="Cambria Math"/>
                                      <a:ea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𝑎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nary>
                        </m:e>
                      </m:nary>
                    </m:oMath>
                  </m:oMathPara>
                </a14:m>
                <a:endParaRPr lang="en-US" altLang="zh-TW" sz="1800" dirty="0"/>
              </a:p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𝑎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𝑏</m:t>
                              </m:r>
                            </m:sub>
                            <m:sup/>
                            <m:e>
                              <m:sSubSup>
                                <m:sSubSupPr>
                                  <m:ctrlPr>
                                    <a:rPr lang="zh-TW" alt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𝑎</m:t>
                                  </m:r>
                                  <m:r>
                                    <a:rPr lang="en-US" altLang="zh-TW" sz="1800" i="1">
                                      <a:latin typeface="Cambria Math"/>
                                      <a:ea typeface="Cambria Math"/>
                                    </a:rPr>
                                    <m:t>∙</m:t>
                                  </m:r>
                                  <m:r>
                                    <a:rPr lang="en-US" altLang="zh-TW" sz="1800" i="1"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altLang="zh-TW" sz="1800" i="1"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  <m:sup>
                                  <m:r>
                                    <a:rPr lang="en-US" altLang="zh-TW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sSub>
                                <m:sSub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𝑎</m:t>
                                  </m:r>
                                </m:sub>
                              </m:sSub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</m:e>
                          </m:nary>
                        </m:e>
                      </m:nary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 smtClean="0">
                              <a:latin typeface="Cambria Math"/>
                            </a:rPr>
                            <m:t>𝛿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𝑏𝑎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𝑎</m:t>
                          </m:r>
                        </m:sub>
                        <m:sup/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𝑎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sz="180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sz="1800" b="0" i="1" smtClean="0">
                                          <a:latin typeface="Cambria Math"/>
                                          <a:ea typeface="Cambria Math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en-US" altLang="zh-TW" sz="1800" b="0" i="1" smtClean="0">
                                          <a:latin typeface="Cambria Math"/>
                                          <a:ea typeface="Cambria Math"/>
                                        </a:rPr>
                                        <m:t>𝑎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9756" y="1988840"/>
                <a:ext cx="8964488" cy="2383666"/>
              </a:xfrm>
              <a:prstGeom prst="rect">
                <a:avLst/>
              </a:prstGeom>
              <a:blipFill>
                <a:blip r:embed="rId5"/>
                <a:stretch>
                  <a:fillRect l="-6374" t="-42328" b="-5449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7456F74A-863A-A2B5-D12D-2BDB0DDD62A5}"/>
              </a:ext>
            </a:extLst>
          </p:cNvPr>
          <p:cNvSpPr txBox="1"/>
          <p:nvPr/>
        </p:nvSpPr>
        <p:spPr bwMode="auto">
          <a:xfrm>
            <a:off x="2843808" y="423237"/>
            <a:ext cx="32403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Measurement Theorem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Again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4">
                <a:extLst>
                  <a:ext uri="{FF2B5EF4-FFF2-40B4-BE49-F238E27FC236}">
                    <a16:creationId xmlns:a16="http://schemas.microsoft.com/office/drawing/2014/main" id="{DC3FF27D-55BB-6FE3-AB76-302D88456BA6}"/>
                  </a:ext>
                </a:extLst>
              </p:cNvPr>
              <p:cNvSpPr txBox="1"/>
              <p:nvPr/>
            </p:nvSpPr>
            <p:spPr bwMode="auto">
              <a:xfrm>
                <a:off x="1915929" y="5480208"/>
                <a:ext cx="6120679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/>
                  <a:t>此</a:t>
                </a:r>
                <a:r>
                  <a:rPr lang="zh-TW" altLang="en-US" sz="1800" dirty="0"/>
                  <a:t>測量使粒子的狀態由</a:t>
                </a:r>
                <a14:m>
                  <m:oMath xmlns:m="http://schemas.openxmlformats.org/officeDocument/2006/math">
                    <m:r>
                      <a:rPr kumimoji="0" lang="zh-TW" altLang="en-US" sz="1800" b="0" i="1" smtClean="0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 </m:t>
                    </m:r>
                    <m:r>
                      <a:rPr kumimoji="0" lang="el-GR" altLang="zh-TW" sz="1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kumimoji="0" lang="en-US" altLang="zh-TW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kumimoji="0" lang="en-US" altLang="zh-TW" sz="1800" i="1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  <m:t>𝑥</m:t>
                        </m:r>
                      </m:e>
                    </m:d>
                    <m:r>
                      <a:rPr kumimoji="0" lang="zh-TW" altLang="en-US" sz="1800" b="0" i="1" smtClean="0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zh-TW" altLang="en-US" sz="1800" dirty="0"/>
                  <a:t>瞬間崩潰成了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zh-TW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zh-TW" altLang="el-GR" sz="1800" i="1" smtClean="0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  <m:t>𝜓</m:t>
                        </m:r>
                      </m:e>
                      <m:sub>
                        <m:r>
                          <a:rPr kumimoji="0" lang="en-US" altLang="zh-TW" sz="1800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𝑎</m:t>
                        </m:r>
                      </m:sub>
                    </m:sSub>
                  </m:oMath>
                </a14:m>
                <a:r>
                  <a:rPr kumimoji="0" lang="zh-TW" altLang="en-US" sz="1800" b="0" dirty="0">
                    <a:solidFill>
                      <a:srgbClr val="000000"/>
                    </a:solidFill>
                  </a:rPr>
                  <a:t>：</a:t>
                </a:r>
                <a:endParaRPr kumimoji="0" lang="en-US" altLang="zh-TW" sz="1800" b="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6" name="文字方塊 4">
                <a:extLst>
                  <a:ext uri="{FF2B5EF4-FFF2-40B4-BE49-F238E27FC236}">
                    <a16:creationId xmlns:a16="http://schemas.microsoft.com/office/drawing/2014/main" id="{DC3FF27D-55BB-6FE3-AB76-302D88456B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15929" y="5480208"/>
                <a:ext cx="6120679" cy="369332"/>
              </a:xfrm>
              <a:prstGeom prst="rect">
                <a:avLst/>
              </a:prstGeom>
              <a:blipFill>
                <a:blip r:embed="rId6"/>
                <a:stretch>
                  <a:fillRect l="-828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7">
                <a:extLst>
                  <a:ext uri="{FF2B5EF4-FFF2-40B4-BE49-F238E27FC236}">
                    <a16:creationId xmlns:a16="http://schemas.microsoft.com/office/drawing/2014/main" id="{B716E474-DDCE-8605-D8AE-090F1F8770EF}"/>
                  </a:ext>
                </a:extLst>
              </p:cNvPr>
              <p:cNvSpPr txBox="1"/>
              <p:nvPr/>
            </p:nvSpPr>
            <p:spPr bwMode="auto">
              <a:xfrm>
                <a:off x="6948264" y="5439684"/>
                <a:ext cx="1835696" cy="450380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zh-TW" altLang="el-GR" i="1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𝜓</m:t>
                      </m:r>
                      <m:d>
                        <m:dPr>
                          <m:ctrlPr>
                            <a:rPr kumimoji="0" lang="en-US" altLang="zh-TW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kumimoji="0" lang="en-US" altLang="zh-TW" sz="1800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kumimoji="0" lang="zh-TW" altLang="en-US" sz="1800" b="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  <m:groupChr>
                        <m:groupChrPr>
                          <m:chr m:val="→"/>
                          <m:pos m:val="top"/>
                          <m:ctrlPr>
                            <a:rPr kumimoji="0" lang="zh-TW" altLang="en-US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acc>
                            <m:accPr>
                              <m:chr m:val="̂"/>
                              <m:ctrlPr>
                                <a:rPr kumimoji="0" lang="zh-TW" altLang="en-US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kumimoji="0" lang="en-US" altLang="zh-TW" sz="18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  <m:r>
                            <m:rPr>
                              <m:brk m:alnAt="1"/>
                            </m:rPr>
                            <a:rPr kumimoji="0" lang="en-US" altLang="zh-TW" sz="1800" b="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→</m:t>
                          </m:r>
                          <m:r>
                            <a:rPr kumimoji="0" lang="en-US" altLang="zh-TW" sz="1800" b="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𝑎</m:t>
                          </m:r>
                        </m:e>
                      </m:groupChr>
                      <m:sSub>
                        <m:sSubPr>
                          <m:ctrlPr>
                            <a:rPr kumimoji="0" lang="en-US" altLang="zh-TW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zh-TW" altLang="en-US" sz="18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kumimoji="0" lang="zh-TW" altLang="el-GR" sz="180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𝜓</m:t>
                          </m:r>
                        </m:e>
                        <m:sub>
                          <m:r>
                            <a:rPr kumimoji="0" lang="en-US" altLang="zh-TW" sz="18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𝑎</m:t>
                          </m:r>
                        </m:sub>
                      </m:sSub>
                      <m:d>
                        <m:dPr>
                          <m:ctrlPr>
                            <a:rPr kumimoji="0" lang="en-US" altLang="zh-TW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0" lang="en-US" altLang="zh-TW" sz="18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kumimoji="0" lang="zh-TW" altLang="en-US" sz="1800" dirty="0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</mc:Choice>
        <mc:Fallback xmlns="">
          <p:sp>
            <p:nvSpPr>
              <p:cNvPr id="7" name="文字方塊 7">
                <a:extLst>
                  <a:ext uri="{FF2B5EF4-FFF2-40B4-BE49-F238E27FC236}">
                    <a16:creationId xmlns:a16="http://schemas.microsoft.com/office/drawing/2014/main" id="{B716E474-DDCE-8605-D8AE-090F1F8770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48264" y="5439684"/>
                <a:ext cx="1835696" cy="45038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6395395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E97F4F-597D-6A9D-7F29-3F272AE41BE3}"/>
              </a:ext>
            </a:extLst>
          </p:cNvPr>
          <p:cNvSpPr txBox="1"/>
          <p:nvPr/>
        </p:nvSpPr>
        <p:spPr bwMode="auto">
          <a:xfrm>
            <a:off x="5103088" y="1394192"/>
            <a:ext cx="35283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測量、算子是很有個性的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A96788-5DD4-13CF-CEA5-E297363F8318}"/>
              </a:ext>
            </a:extLst>
          </p:cNvPr>
          <p:cNvSpPr txBox="1"/>
          <p:nvPr/>
        </p:nvSpPr>
        <p:spPr bwMode="auto">
          <a:xfrm>
            <a:off x="5103088" y="1781497"/>
            <a:ext cx="405468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由它來決定測量的結果有哪些可能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p:pic>
        <p:nvPicPr>
          <p:cNvPr id="4" name="Picture 12" descr="D:\Dropbox\Documents\課程\YoungTextBook\Images\Chapter40\A_Images\A_Figures_and_Photos\40_11_Figure.jpg">
            <a:extLst>
              <a:ext uri="{FF2B5EF4-FFF2-40B4-BE49-F238E27FC236}">
                <a16:creationId xmlns:a16="http://schemas.microsoft.com/office/drawing/2014/main" id="{84215754-CB9B-E644-B04F-8F1092634D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59"/>
          <a:stretch/>
        </p:blipFill>
        <p:spPr bwMode="auto">
          <a:xfrm>
            <a:off x="5559906" y="2253938"/>
            <a:ext cx="2225763" cy="2654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809A71E-1402-86F1-C7CA-5EA45086A67F}"/>
                  </a:ext>
                </a:extLst>
              </p:cNvPr>
              <p:cNvSpPr txBox="1"/>
              <p:nvPr/>
            </p:nvSpPr>
            <p:spPr bwMode="auto">
              <a:xfrm>
                <a:off x="5764270" y="457400"/>
                <a:ext cx="908518" cy="9486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6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sz="6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𝒜</m:t>
                          </m:r>
                        </m:e>
                      </m:acc>
                    </m:oMath>
                  </m:oMathPara>
                </a14:m>
                <a:endParaRPr lang="en-US" sz="6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809A71E-1402-86F1-C7CA-5EA45086A6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64270" y="457400"/>
                <a:ext cx="908518" cy="948658"/>
              </a:xfrm>
              <a:prstGeom prst="rect">
                <a:avLst/>
              </a:prstGeom>
              <a:blipFill>
                <a:blip r:embed="rId3"/>
                <a:stretch>
                  <a:fillRect l="-18056" t="-18667" r="-13889" b="-8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08B7DE4-5AF6-1AE2-311F-507140348BD4}"/>
                  </a:ext>
                </a:extLst>
              </p:cNvPr>
              <p:cNvSpPr txBox="1"/>
              <p:nvPr/>
            </p:nvSpPr>
            <p:spPr bwMode="auto">
              <a:xfrm>
                <a:off x="2027360" y="771719"/>
                <a:ext cx="908518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sz="28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sz="2800" dirty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08B7DE4-5AF6-1AE2-311F-507140348B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27360" y="771719"/>
                <a:ext cx="908518" cy="523220"/>
              </a:xfrm>
              <a:prstGeom prst="rect">
                <a:avLst/>
              </a:prstGeom>
              <a:blipFill>
                <a:blip r:embed="rId4"/>
                <a:stretch>
                  <a:fillRect l="-6849" b="-1904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534DB859-E92C-BE5F-EC9F-7AD745CD18C7}"/>
              </a:ext>
            </a:extLst>
          </p:cNvPr>
          <p:cNvSpPr txBox="1"/>
          <p:nvPr/>
        </p:nvSpPr>
        <p:spPr bwMode="auto">
          <a:xfrm>
            <a:off x="876153" y="1394192"/>
            <a:ext cx="444260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在不同的狀態下，測量結果的機率不同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13">
                <a:extLst>
                  <a:ext uri="{FF2B5EF4-FFF2-40B4-BE49-F238E27FC236}">
                    <a16:creationId xmlns:a16="http://schemas.microsoft.com/office/drawing/2014/main" id="{AA492865-180E-3326-0A37-042E608B1752}"/>
                  </a:ext>
                </a:extLst>
              </p:cNvPr>
              <p:cNvSpPr txBox="1"/>
              <p:nvPr/>
            </p:nvSpPr>
            <p:spPr bwMode="auto">
              <a:xfrm>
                <a:off x="1599476" y="1889602"/>
                <a:ext cx="2225763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b="0" i="0" smtClean="0">
                          <a:latin typeface="Cambria Math" panose="02040503050406030204" pitchFamily="18" charset="0"/>
                          <a:ea typeface="Cambria Math"/>
                        </a:rPr>
                        <m:t>,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𝑛</m:t>
                      </m:r>
                      <m:r>
                        <a:rPr lang="en-US" altLang="zh-TW" b="0" i="0" smtClean="0">
                          <a:latin typeface="Cambria Math" panose="02040503050406030204" pitchFamily="18" charset="0"/>
                          <a:ea typeface="Cambria Math"/>
                        </a:rPr>
                        <m:t>=1,2,3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8" name="文字方塊 13">
                <a:extLst>
                  <a:ext uri="{FF2B5EF4-FFF2-40B4-BE49-F238E27FC236}">
                    <a16:creationId xmlns:a16="http://schemas.microsoft.com/office/drawing/2014/main" id="{AA492865-180E-3326-0A37-042E608B17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99476" y="1889602"/>
                <a:ext cx="2225763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FF40F83C-6A19-891A-FA8F-BF88F680B14D}"/>
              </a:ext>
            </a:extLst>
          </p:cNvPr>
          <p:cNvSpPr txBox="1"/>
          <p:nvPr/>
        </p:nvSpPr>
        <p:spPr bwMode="auto">
          <a:xfrm>
            <a:off x="876153" y="2385012"/>
            <a:ext cx="405468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但可能的測量結果卻一樣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62D698-59A4-4DAB-3E15-4FB362C8B36D}"/>
              </a:ext>
            </a:extLst>
          </p:cNvPr>
          <p:cNvSpPr txBox="1"/>
          <p:nvPr/>
        </p:nvSpPr>
        <p:spPr bwMode="auto">
          <a:xfrm>
            <a:off x="5466949" y="5052670"/>
            <a:ext cx="216558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算子有它的堅持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55E57B-55F6-FFE8-0BFD-68406F185DD3}"/>
              </a:ext>
            </a:extLst>
          </p:cNvPr>
          <p:cNvSpPr txBox="1"/>
          <p:nvPr/>
        </p:nvSpPr>
        <p:spPr bwMode="auto">
          <a:xfrm>
            <a:off x="952651" y="5588952"/>
            <a:ext cx="79563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解一個物理量算子的eigenfunction、是在決定你測量此量時會得到什麼結果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1922223-2D08-BDEE-2E53-8F70821FD1CA}"/>
              </a:ext>
            </a:extLst>
          </p:cNvPr>
          <p:cNvSpPr txBox="1"/>
          <p:nvPr/>
        </p:nvSpPr>
        <p:spPr bwMode="auto">
          <a:xfrm>
            <a:off x="952651" y="6014835"/>
            <a:ext cx="79563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決定得到某eigenvalue時，粒子的狀態會崩潰為何種狀態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(eigenfunction)。</a:t>
            </a:r>
          </a:p>
        </p:txBody>
      </p:sp>
    </p:spTree>
    <p:extLst>
      <p:ext uri="{BB962C8B-B14F-4D97-AF65-F5344CB8AC3E}">
        <p14:creationId xmlns:p14="http://schemas.microsoft.com/office/powerpoint/2010/main" val="309662987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08E54D-81F1-3124-982A-FD60944B9A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6">
                <a:extLst>
                  <a:ext uri="{FF2B5EF4-FFF2-40B4-BE49-F238E27FC236}">
                    <a16:creationId xmlns:a16="http://schemas.microsoft.com/office/drawing/2014/main" id="{114C57F8-D121-BC7F-A612-17637131CB0D}"/>
                  </a:ext>
                </a:extLst>
              </p:cNvPr>
              <p:cNvSpPr txBox="1"/>
              <p:nvPr/>
            </p:nvSpPr>
            <p:spPr bwMode="auto">
              <a:xfrm>
                <a:off x="2418830" y="3980618"/>
                <a:ext cx="3634713" cy="90191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zh-TW" altLang="el-GR" i="1">
                          <a:latin typeface="Cambria Math"/>
                          <a:ea typeface="Cambria Math"/>
                        </a:rPr>
                        <m:t>𝜓</m:t>
                      </m:r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𝜋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ℏ</m:t>
                              </m:r>
                            </m:e>
                          </m:rad>
                        </m:den>
                      </m:f>
                      <m:nary>
                        <m:naryPr>
                          <m:limLoc m:val="undOvr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𝑝</m:t>
                              </m:r>
                            </m:e>
                          </m:d>
                          <m:r>
                            <a:rPr lang="en-US" altLang="zh-CN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𝑝𝑥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/ℏ</m:t>
                              </m:r>
                            </m:sup>
                          </m:sSup>
                          <m:r>
                            <a:rPr lang="en-US" altLang="zh-CN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𝑝</m:t>
                          </m:r>
                        </m:e>
                      </m:nary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文字方塊 6">
                <a:extLst>
                  <a:ext uri="{FF2B5EF4-FFF2-40B4-BE49-F238E27FC236}">
                    <a16:creationId xmlns:a16="http://schemas.microsoft.com/office/drawing/2014/main" id="{114C57F8-D121-BC7F-A612-17637131CB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18830" y="3980618"/>
                <a:ext cx="3634713" cy="901914"/>
              </a:xfrm>
              <a:prstGeom prst="rect">
                <a:avLst/>
              </a:prstGeom>
              <a:blipFill>
                <a:blip r:embed="rId2"/>
                <a:stretch>
                  <a:fillRect t="-111111" b="-1708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6FCEF3D-A9A6-A636-099F-668CB54ABF7E}"/>
                  </a:ext>
                </a:extLst>
              </p:cNvPr>
              <p:cNvSpPr txBox="1"/>
              <p:nvPr/>
            </p:nvSpPr>
            <p:spPr bwMode="auto">
              <a:xfrm>
                <a:off x="1100088" y="904740"/>
                <a:ext cx="745716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 err="1"/>
                  <a:t>自然的猜測：若以某算子的本徵函數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zh-TW" altLang="el-GR" i="1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  <m:t>𝜓</m:t>
                        </m:r>
                      </m:e>
                      <m:sub>
                        <m:r>
                          <a:rPr kumimoji="0" lang="en-US" altLang="zh-TW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US" dirty="0"/>
                  <a:t>展開一個</a:t>
                </a:r>
                <a:r>
                  <a:rPr kumimoji="0" lang="zh-TW" altLang="en-US" dirty="0">
                    <a:solidFill>
                      <a:schemeClr val="tx1"/>
                    </a:solidFill>
                    <a:latin typeface="+mj-ea"/>
                    <a:ea typeface="+mj-ea"/>
                  </a:rPr>
                  <a:t>狀態函數</a:t>
                </a:r>
                <a14:m>
                  <m:oMath xmlns:m="http://schemas.openxmlformats.org/officeDocument/2006/math">
                    <m:r>
                      <a:rPr kumimoji="0" lang="zh-TW" altLang="el-GR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𝜓</m:t>
                    </m:r>
                    <m:d>
                      <m:dPr>
                        <m:ctrlPr>
                          <a:rPr lang="el-GR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en-US" altLang="zh-TW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𝑥</m:t>
                        </m:r>
                      </m:e>
                    </m:d>
                    <m:r>
                      <a:rPr lang="en-US" altLang="zh-TW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 </m:t>
                    </m:r>
                  </m:oMath>
                </a14:m>
                <a:r>
                  <a:rPr lang="en-US" dirty="0"/>
                  <a:t>，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6FCEF3D-A9A6-A636-099F-668CB54ABF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00088" y="904740"/>
                <a:ext cx="7457164" cy="369332"/>
              </a:xfrm>
              <a:prstGeom prst="rect">
                <a:avLst/>
              </a:prstGeom>
              <a:blipFill>
                <a:blip r:embed="rId3"/>
                <a:stretch>
                  <a:fillRect l="-680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99077B4-656D-86D5-4D4A-DE39F974ECE7}"/>
                  </a:ext>
                </a:extLst>
              </p:cNvPr>
              <p:cNvSpPr txBox="1"/>
              <p:nvPr/>
            </p:nvSpPr>
            <p:spPr bwMode="auto">
              <a:xfrm>
                <a:off x="1071672" y="3112989"/>
                <a:ext cx="723130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GB" dirty="0" err="1"/>
                  <a:t>之前曾大膽假設，</a:t>
                </a:r>
                <a:r>
                  <a:rPr lang="en-GB" dirty="0" err="1">
                    <a:solidFill>
                      <a:schemeClr val="tx1"/>
                    </a:solidFill>
                  </a:rPr>
                  <a:t>電子在狀態</a:t>
                </a:r>
                <a14:m>
                  <m:oMath xmlns:m="http://schemas.openxmlformats.org/officeDocument/2006/math">
                    <m:r>
                      <a:rPr kumimoji="0" lang="zh-TW" altLang="el-GR" i="1">
                        <a:latin typeface="Cambria Math"/>
                        <a:ea typeface="Cambria Math"/>
                      </a:rPr>
                      <m:t>𝜓</m:t>
                    </m:r>
                    <m:d>
                      <m:dPr>
                        <m:ctrlPr>
                          <a:rPr lang="el-GR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𝑥</m:t>
                        </m:r>
                      </m:e>
                    </m:d>
                  </m:oMath>
                </a14:m>
                <a:r>
                  <a:rPr lang="en-GB" dirty="0">
                    <a:solidFill>
                      <a:schemeClr val="tx1"/>
                    </a:solidFill>
                  </a:rPr>
                  <a:t>測量動量時</a:t>
                </a:r>
                <a:r>
                  <a:rPr lang="en-GB" dirty="0" err="1">
                    <a:solidFill>
                      <a:schemeClr val="tx1"/>
                    </a:solidFill>
                  </a:rPr>
                  <a:t>，得到某</a:t>
                </a:r>
                <a14:m>
                  <m:oMath xmlns:m="http://schemas.openxmlformats.org/officeDocument/2006/math">
                    <m:r>
                      <a:rPr lang="en-US" altLang="zh-CN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  <a:cs typeface="Times New Roman" pitchFamily="18" charset="0"/>
                      </a:rPr>
                      <m:t>𝑝</m:t>
                    </m:r>
                  </m:oMath>
                </a14:m>
                <a:r>
                  <a:rPr lang="en-GB" dirty="0" err="1">
                    <a:solidFill>
                      <a:schemeClr val="tx1"/>
                    </a:solidFill>
                  </a:rPr>
                  <a:t>的機率</a:t>
                </a:r>
                <a:r>
                  <a:rPr lang="en-GB" dirty="0">
                    <a:solidFill>
                      <a:schemeClr val="tx1"/>
                    </a:solidFill>
                  </a:rPr>
                  <a:t>，</a:t>
                </a:r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99077B4-656D-86D5-4D4A-DE39F974EC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71672" y="3112989"/>
                <a:ext cx="7231306" cy="369332"/>
              </a:xfrm>
              <a:prstGeom prst="rect">
                <a:avLst/>
              </a:prstGeom>
              <a:blipFill>
                <a:blip r:embed="rId4"/>
                <a:stretch>
                  <a:fillRect l="-702"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A194DB6-A336-B0A3-2888-636554A1F97B}"/>
                  </a:ext>
                </a:extLst>
              </p:cNvPr>
              <p:cNvSpPr txBox="1"/>
              <p:nvPr/>
            </p:nvSpPr>
            <p:spPr bwMode="auto">
              <a:xfrm>
                <a:off x="1078488" y="3560345"/>
                <a:ext cx="745716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即是</a:t>
                </a:r>
                <a14:m>
                  <m:oMath xmlns:m="http://schemas.openxmlformats.org/officeDocument/2006/math">
                    <m:r>
                      <a:rPr kumimoji="0" lang="zh-TW" altLang="el-GR" i="1">
                        <a:latin typeface="Cambria Math"/>
                        <a:ea typeface="Cambria Math"/>
                      </a:rPr>
                      <m:t>𝜓</m:t>
                    </m:r>
                    <m:d>
                      <m:dPr>
                        <m:ctrlPr>
                          <a:rPr lang="el-GR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的傅立葉變換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𝜙</m:t>
                    </m:r>
                    <m:d>
                      <m:dPr>
                        <m:ctrlP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𝑝</m:t>
                        </m:r>
                      </m:e>
                    </m:d>
                  </m:oMath>
                </a14:m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的絕對值平方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：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a:rPr lang="en-US" altLang="zh-CN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𝜙</m:t>
                            </m:r>
                            <m:d>
                              <m:dPr>
                                <m:ctrlPr>
                                  <a:rPr lang="en-US" altLang="zh-CN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  <a:cs typeface="Times New Roman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  <a:cs typeface="Times New Roman" pitchFamily="18" charset="0"/>
                                  </a:rPr>
                                  <m:t>𝑝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TW"/>
                  <a:t>。</a:t>
                </a:r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A194DB6-A336-B0A3-2888-636554A1F9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78488" y="3560345"/>
                <a:ext cx="7457165" cy="369332"/>
              </a:xfrm>
              <a:prstGeom prst="rect">
                <a:avLst/>
              </a:prstGeom>
              <a:blipFill>
                <a:blip r:embed="rId5"/>
                <a:stretch>
                  <a:fillRect l="-510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7">
                <a:extLst>
                  <a:ext uri="{FF2B5EF4-FFF2-40B4-BE49-F238E27FC236}">
                    <a16:creationId xmlns:a16="http://schemas.microsoft.com/office/drawing/2014/main" id="{91EB8DA5-8E6B-A949-EF20-0E1AA4EEF4BD}"/>
                  </a:ext>
                </a:extLst>
              </p:cNvPr>
              <p:cNvSpPr/>
              <p:nvPr/>
            </p:nvSpPr>
            <p:spPr>
              <a:xfrm>
                <a:off x="1100710" y="2219595"/>
                <a:ext cx="6552106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kumimoji="0" lang="zh-TW" altLang="en-US" sz="1800" dirty="0">
                    <a:solidFill>
                      <a:srgbClr val="000000"/>
                    </a:solidFill>
                    <a:latin typeface="+mj-ea"/>
                    <a:ea typeface="+mj-ea"/>
                  </a:rPr>
                  <a:t>分量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altLang="zh-TW" sz="18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kumimoji="0" lang="en-US" altLang="zh-TW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kumimoji="0" lang="en-US" altLang="zh-TW" sz="1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kumimoji="0" lang="en-US" altLang="zh-TW" sz="18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kumimoji="0" lang="en-US" altLang="zh-TW" sz="18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kumimoji="0" lang="en-US" altLang="zh-TW" sz="1800" i="1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zh-TW" altLang="en-US" sz="1800" dirty="0"/>
                  <a:t>就是在</a:t>
                </a:r>
                <a14:m>
                  <m:oMath xmlns:m="http://schemas.openxmlformats.org/officeDocument/2006/math">
                    <m:r>
                      <a:rPr kumimoji="0" lang="zh-TW" altLang="el-GR" i="1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𝜓</m:t>
                    </m:r>
                    <m:d>
                      <m:dPr>
                        <m:ctrlPr>
                          <a:rPr lang="el-GR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𝑥</m:t>
                        </m:r>
                      </m:e>
                    </m:d>
                  </m:oMath>
                </a14:m>
                <a:r>
                  <a:rPr lang="zh-TW" altLang="en-US" sz="1800" dirty="0"/>
                  <a:t>狀態，測量</a:t>
                </a:r>
                <a:r>
                  <a:rPr lang="zh-TW" altLang="en-US" dirty="0"/>
                  <a:t>此算子</a:t>
                </a:r>
                <a:r>
                  <a:rPr lang="zh-TW" altLang="en-US" sz="1800" dirty="0"/>
                  <a:t>時得到</a:t>
                </a:r>
                <a14:m>
                  <m:oMath xmlns:m="http://schemas.openxmlformats.org/officeDocument/2006/math">
                    <m:r>
                      <a:rPr kumimoji="0" lang="zh-TW" altLang="en-US" sz="1800" i="1">
                        <a:solidFill>
                          <a:srgbClr val="000000"/>
                        </a:solidFill>
                        <a:latin typeface="Cambria Math"/>
                      </a:rPr>
                      <m:t>結果是</m:t>
                    </m:r>
                    <m:r>
                      <a:rPr kumimoji="0" lang="en-US" altLang="zh-TW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zh-TW" altLang="en-US" sz="1800" dirty="0"/>
                  <a:t>的機率！</a:t>
                </a:r>
              </a:p>
            </p:txBody>
          </p:sp>
        </mc:Choice>
        <mc:Fallback xmlns="">
          <p:sp>
            <p:nvSpPr>
              <p:cNvPr id="10" name="矩形 7">
                <a:extLst>
                  <a:ext uri="{FF2B5EF4-FFF2-40B4-BE49-F238E27FC236}">
                    <a16:creationId xmlns:a16="http://schemas.microsoft.com/office/drawing/2014/main" id="{91EB8DA5-8E6B-A949-EF20-0E1AA4EEF4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0710" y="2219595"/>
                <a:ext cx="6552106" cy="369332"/>
              </a:xfrm>
              <a:prstGeom prst="rect">
                <a:avLst/>
              </a:prstGeom>
              <a:blipFill>
                <a:blip r:embed="rId6"/>
                <a:stretch>
                  <a:fillRect l="-774" t="-6452" r="-387" b="-19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18854C1-F837-E992-D51F-F48A76B5BA18}"/>
                  </a:ext>
                </a:extLst>
              </p:cNvPr>
              <p:cNvSpPr txBox="1"/>
              <p:nvPr/>
            </p:nvSpPr>
            <p:spPr bwMode="auto">
              <a:xfrm>
                <a:off x="1096928" y="5013176"/>
                <a:ext cx="703596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𝜙</m:t>
                    </m:r>
                    <m:d>
                      <m:dPr>
                        <m:ctrlP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𝑝</m:t>
                        </m:r>
                      </m:e>
                    </m:d>
                  </m:oMath>
                </a14:m>
                <a:r>
                  <a:rPr lang="en-US" dirty="0" err="1"/>
                  <a:t>就是以</a:t>
                </a:r>
                <a:r>
                  <a:rPr kumimoji="0" lang="zh-TW" altLang="en-US" dirty="0">
                    <a:solidFill>
                      <a:srgbClr val="000000"/>
                    </a:solidFill>
                    <a:latin typeface="Calibri" pitchFamily="34" charset="0"/>
                  </a:rPr>
                  <a:t>動量的本徵函數：</a:t>
                </a:r>
                <a:r>
                  <a:rPr lang="en-US" dirty="0" err="1"/>
                  <a:t>自由電子波，作展開的分量</a:t>
                </a:r>
                <a:r>
                  <a:rPr lang="en-US" dirty="0"/>
                  <a:t>！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18854C1-F837-E992-D51F-F48A76B5BA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96928" y="5013176"/>
                <a:ext cx="7035968" cy="369332"/>
              </a:xfrm>
              <a:prstGeom prst="rect">
                <a:avLst/>
              </a:prstGeom>
              <a:blipFill>
                <a:blip r:embed="rId7"/>
                <a:stretch>
                  <a:fillRect l="-180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2">
                <a:extLst>
                  <a:ext uri="{FF2B5EF4-FFF2-40B4-BE49-F238E27FC236}">
                    <a16:creationId xmlns:a16="http://schemas.microsoft.com/office/drawing/2014/main" id="{E69EFACD-2B20-5270-AE3D-5303862ABE81}"/>
                  </a:ext>
                </a:extLst>
              </p:cNvPr>
              <p:cNvSpPr/>
              <p:nvPr/>
            </p:nvSpPr>
            <p:spPr>
              <a:xfrm>
                <a:off x="2771800" y="1295593"/>
                <a:ext cx="2526654" cy="76450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zh-TW" altLang="el-GR" i="1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𝜓</m:t>
                      </m:r>
                      <m:d>
                        <m:dPr>
                          <m:ctrlPr>
                            <a:rPr kumimoji="0" lang="el-GR" altLang="zh-TW" sz="1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kumimoji="0" lang="en-US" altLang="zh-TW" sz="1800" b="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kumimoji="0" lang="en-US" altLang="zh-TW" sz="1800" b="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0" lang="en-US" altLang="zh-TW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kumimoji="0" lang="en-US" altLang="zh-TW" sz="1800" b="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𝑎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kumimoji="0" lang="en-US" altLang="zh-TW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kumimoji="0" lang="en-US" altLang="zh-TW" sz="18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𝑐</m:t>
                              </m:r>
                            </m:e>
                            <m:sub>
                              <m:r>
                                <a:rPr kumimoji="0" lang="en-US" altLang="zh-TW" sz="18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𝑎</m:t>
                              </m:r>
                            </m:sub>
                          </m:sSub>
                          <m:sSub>
                            <m:sSubPr>
                              <m:ctrlPr>
                                <a:rPr kumimoji="0" lang="en-US" altLang="zh-TW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0" lang="en-US" altLang="zh-TW" sz="180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a:rPr kumimoji="0" lang="zh-TW" altLang="en-US" sz="18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 </m:t>
                              </m:r>
                              <m:r>
                                <a:rPr kumimoji="0" lang="zh-TW" altLang="el-GR" sz="1800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kumimoji="0" lang="en-US" altLang="zh-TW" sz="18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𝑎</m:t>
                              </m:r>
                            </m:sub>
                          </m:sSub>
                          <m:r>
                            <a:rPr kumimoji="0" lang="en-US" altLang="zh-TW" sz="18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(</m:t>
                          </m:r>
                          <m:r>
                            <a:rPr kumimoji="0" lang="en-US" altLang="zh-TW" sz="18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𝑥</m:t>
                          </m:r>
                          <m:r>
                            <a:rPr kumimoji="0" lang="en-US" altLang="zh-TW" sz="18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)</m:t>
                          </m:r>
                          <m:r>
                            <m:rPr>
                              <m:nor/>
                            </m:rPr>
                            <a:rPr lang="zh-TW" altLang="en-US" sz="1800" dirty="0"/>
                            <m:t> </m:t>
                          </m:r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1" name="矩形 2">
                <a:extLst>
                  <a:ext uri="{FF2B5EF4-FFF2-40B4-BE49-F238E27FC236}">
                    <a16:creationId xmlns:a16="http://schemas.microsoft.com/office/drawing/2014/main" id="{E69EFACD-2B20-5270-AE3D-5303862ABE8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1800" y="1295593"/>
                <a:ext cx="2526654" cy="764505"/>
              </a:xfrm>
              <a:prstGeom prst="rect">
                <a:avLst/>
              </a:prstGeom>
              <a:blipFill>
                <a:blip r:embed="rId8"/>
                <a:stretch>
                  <a:fillRect t="-122951" b="-168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377E380-64DC-C021-47D4-5A262BA989EF}"/>
              </a:ext>
            </a:extLst>
          </p:cNvPr>
          <p:cNvCxnSpPr/>
          <p:nvPr/>
        </p:nvCxnSpPr>
        <p:spPr>
          <a:xfrm flipH="1" flipV="1">
            <a:off x="4139952" y="1844824"/>
            <a:ext cx="360040" cy="244827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B67C239-A81C-BBB1-B2A6-D6D63677E627}"/>
              </a:ext>
            </a:extLst>
          </p:cNvPr>
          <p:cNvCxnSpPr/>
          <p:nvPr/>
        </p:nvCxnSpPr>
        <p:spPr>
          <a:xfrm flipH="1" flipV="1">
            <a:off x="4601173" y="1819666"/>
            <a:ext cx="360040" cy="244827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6933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A09C189-8061-32A5-CA10-6C4C004EBBB1}"/>
              </a:ext>
            </a:extLst>
          </p:cNvPr>
          <p:cNvSpPr txBox="1"/>
          <p:nvPr/>
        </p:nvSpPr>
        <p:spPr bwMode="auto">
          <a:xfrm>
            <a:off x="533511" y="3874042"/>
            <a:ext cx="86263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We can displace the infinite space without physical result, called 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displacement symmetry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1B3FA7-87D0-37DA-B3B8-8ECA772DEFD8}"/>
              </a:ext>
            </a:extLst>
          </p:cNvPr>
          <p:cNvSpPr txBox="1"/>
          <p:nvPr/>
        </p:nvSpPr>
        <p:spPr bwMode="auto">
          <a:xfrm>
            <a:off x="533511" y="4243374"/>
            <a:ext cx="77385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無限大無邊界的空間，可以平移而不產生可測量的物理結果，稱平移對稱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7DB5C8-836B-54FF-0C55-DD569F31B357}"/>
              </a:ext>
            </a:extLst>
          </p:cNvPr>
          <p:cNvSpPr txBox="1"/>
          <p:nvPr/>
        </p:nvSpPr>
        <p:spPr bwMode="auto">
          <a:xfrm>
            <a:off x="513017" y="4823201"/>
            <a:ext cx="69320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This symmetry makes the solutions very simple and general.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E24CA6-1F57-4A2A-19FE-02A713CF818B}"/>
              </a:ext>
            </a:extLst>
          </p:cNvPr>
          <p:cNvSpPr txBox="1"/>
          <p:nvPr/>
        </p:nvSpPr>
        <p:spPr bwMode="auto">
          <a:xfrm>
            <a:off x="537439" y="5229200"/>
            <a:ext cx="83562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It’s better to use a boundary condition keeping this symmetry during limiting process. </a:t>
            </a:r>
          </a:p>
        </p:txBody>
      </p:sp>
      <p:pic>
        <p:nvPicPr>
          <p:cNvPr id="16" name="Picture 2" descr="undefined">
            <a:extLst>
              <a:ext uri="{FF2B5EF4-FFF2-40B4-BE49-F238E27FC236}">
                <a16:creationId xmlns:a16="http://schemas.microsoft.com/office/drawing/2014/main" id="{69A81906-0354-7538-F6D4-66C50F13E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531" y="1218547"/>
            <a:ext cx="3237779" cy="2140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undefined">
            <a:extLst>
              <a:ext uri="{FF2B5EF4-FFF2-40B4-BE49-F238E27FC236}">
                <a16:creationId xmlns:a16="http://schemas.microsoft.com/office/drawing/2014/main" id="{94E5254C-965F-BFCF-E791-652885909E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233247"/>
            <a:ext cx="4208461" cy="2140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ight Arrow 17">
            <a:extLst>
              <a:ext uri="{FF2B5EF4-FFF2-40B4-BE49-F238E27FC236}">
                <a16:creationId xmlns:a16="http://schemas.microsoft.com/office/drawing/2014/main" id="{01FFB402-A561-B4CF-640F-58F189566853}"/>
              </a:ext>
            </a:extLst>
          </p:cNvPr>
          <p:cNvSpPr/>
          <p:nvPr/>
        </p:nvSpPr>
        <p:spPr>
          <a:xfrm>
            <a:off x="5645021" y="1975118"/>
            <a:ext cx="288032" cy="216024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070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ext Box 5"/>
          <p:cNvSpPr txBox="1">
            <a:spLocks noChangeArrowheads="1"/>
          </p:cNvSpPr>
          <p:nvPr/>
        </p:nvSpPr>
        <p:spPr bwMode="auto">
          <a:xfrm>
            <a:off x="1184127" y="431881"/>
            <a:ext cx="7173986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kumimoji="0" lang="zh-TW" altLang="en-US" sz="1800" dirty="0">
                <a:solidFill>
                  <a:srgbClr val="000000"/>
                </a:solidFill>
                <a:latin typeface="Calibri" pitchFamily="34" charset="0"/>
              </a:rPr>
              <a:t>對於自由粒子波狀的態，動量是確定的（但位置測量不確定）：</a:t>
            </a:r>
          </a:p>
        </p:txBody>
      </p:sp>
      <p:pic>
        <p:nvPicPr>
          <p:cNvPr id="86021" name="Picture 8" descr="4019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3" r="35930" b="78679"/>
          <a:stretch>
            <a:fillRect/>
          </a:stretch>
        </p:blipFill>
        <p:spPr bwMode="auto">
          <a:xfrm>
            <a:off x="4865746" y="839849"/>
            <a:ext cx="271462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08514D9-A98B-513B-3668-6071C8844F84}"/>
                  </a:ext>
                </a:extLst>
              </p:cNvPr>
              <p:cNvSpPr txBox="1"/>
              <p:nvPr/>
            </p:nvSpPr>
            <p:spPr>
              <a:xfrm>
                <a:off x="1254038" y="884952"/>
                <a:ext cx="1350498" cy="40959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d>
                        <m:d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TW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f>
                            <m:f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num>
                            <m:den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den>
                          </m:f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en-TW" sz="18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08514D9-A98B-513B-3668-6071C8844F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4038" y="884952"/>
                <a:ext cx="1350498" cy="409599"/>
              </a:xfrm>
              <a:prstGeom prst="rect">
                <a:avLst/>
              </a:prstGeom>
              <a:blipFill>
                <a:blip r:embed="rId3"/>
                <a:stretch>
                  <a:fillRect l="-1869"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3">
                <a:extLst>
                  <a:ext uri="{FF2B5EF4-FFF2-40B4-BE49-F238E27FC236}">
                    <a16:creationId xmlns:a16="http://schemas.microsoft.com/office/drawing/2014/main" id="{29EC76E9-8CFB-A0F2-8855-4FD0ABA9B4B3}"/>
                  </a:ext>
                </a:extLst>
              </p:cNvPr>
              <p:cNvSpPr txBox="1"/>
              <p:nvPr/>
            </p:nvSpPr>
            <p:spPr bwMode="auto">
              <a:xfrm>
                <a:off x="5726306" y="2003037"/>
                <a:ext cx="1005533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6" name="文字方塊 13">
                <a:extLst>
                  <a:ext uri="{FF2B5EF4-FFF2-40B4-BE49-F238E27FC236}">
                    <a16:creationId xmlns:a16="http://schemas.microsoft.com/office/drawing/2014/main" id="{29EC76E9-8CFB-A0F2-8855-4FD0ABA9B4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26306" y="2003037"/>
                <a:ext cx="1005533" cy="369332"/>
              </a:xfrm>
              <a:prstGeom prst="rect">
                <a:avLst/>
              </a:prstGeom>
              <a:blipFill>
                <a:blip r:embed="rId4"/>
                <a:stretch>
                  <a:fillRect b="-1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矩形 2">
            <a:extLst>
              <a:ext uri="{FF2B5EF4-FFF2-40B4-BE49-F238E27FC236}">
                <a16:creationId xmlns:a16="http://schemas.microsoft.com/office/drawing/2014/main" id="{33AD1F29-391E-1C88-B74B-B35322C80FA1}"/>
              </a:ext>
            </a:extLst>
          </p:cNvPr>
          <p:cNvSpPr/>
          <p:nvPr/>
        </p:nvSpPr>
        <p:spPr>
          <a:xfrm>
            <a:off x="1197551" y="5008759"/>
            <a:ext cx="4968552" cy="15743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Line 11">
            <a:extLst>
              <a:ext uri="{FF2B5EF4-FFF2-40B4-BE49-F238E27FC236}">
                <a16:creationId xmlns:a16="http://schemas.microsoft.com/office/drawing/2014/main" id="{9DDB7CBF-D91E-F7A1-6DB1-627112078238}"/>
              </a:ext>
            </a:extLst>
          </p:cNvPr>
          <p:cNvSpPr>
            <a:spLocks noChangeShapeType="1"/>
          </p:cNvSpPr>
          <p:nvPr/>
        </p:nvSpPr>
        <p:spPr bwMode="auto">
          <a:xfrm>
            <a:off x="1466061" y="6206490"/>
            <a:ext cx="15113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" name="Line 12">
            <a:extLst>
              <a:ext uri="{FF2B5EF4-FFF2-40B4-BE49-F238E27FC236}">
                <a16:creationId xmlns:a16="http://schemas.microsoft.com/office/drawing/2014/main" id="{A459DECE-3FD2-99B6-3FFD-C9F3365C8CB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77361" y="5198427"/>
            <a:ext cx="0" cy="1008063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" name="Line 13">
            <a:extLst>
              <a:ext uri="{FF2B5EF4-FFF2-40B4-BE49-F238E27FC236}">
                <a16:creationId xmlns:a16="http://schemas.microsoft.com/office/drawing/2014/main" id="{8AF62661-806A-5330-5125-D5BA90C4E15E}"/>
              </a:ext>
            </a:extLst>
          </p:cNvPr>
          <p:cNvSpPr>
            <a:spLocks noChangeShapeType="1"/>
          </p:cNvSpPr>
          <p:nvPr/>
        </p:nvSpPr>
        <p:spPr bwMode="auto">
          <a:xfrm>
            <a:off x="2974186" y="5184140"/>
            <a:ext cx="2159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" name="Line 14">
            <a:extLst>
              <a:ext uri="{FF2B5EF4-FFF2-40B4-BE49-F238E27FC236}">
                <a16:creationId xmlns:a16="http://schemas.microsoft.com/office/drawing/2014/main" id="{F6B7A961-5089-0709-2475-EA958A5B7D58}"/>
              </a:ext>
            </a:extLst>
          </p:cNvPr>
          <p:cNvSpPr>
            <a:spLocks noChangeShapeType="1"/>
          </p:cNvSpPr>
          <p:nvPr/>
        </p:nvSpPr>
        <p:spPr bwMode="auto">
          <a:xfrm>
            <a:off x="3193261" y="5198427"/>
            <a:ext cx="0" cy="1008063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7" name="Line 15">
            <a:extLst>
              <a:ext uri="{FF2B5EF4-FFF2-40B4-BE49-F238E27FC236}">
                <a16:creationId xmlns:a16="http://schemas.microsoft.com/office/drawing/2014/main" id="{E4E9FCD1-261E-FDB5-B60D-45689D1CDC81}"/>
              </a:ext>
            </a:extLst>
          </p:cNvPr>
          <p:cNvSpPr>
            <a:spLocks noChangeShapeType="1"/>
          </p:cNvSpPr>
          <p:nvPr/>
        </p:nvSpPr>
        <p:spPr bwMode="auto">
          <a:xfrm>
            <a:off x="3193261" y="6206490"/>
            <a:ext cx="2376488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8" name="Line 17">
            <a:extLst>
              <a:ext uri="{FF2B5EF4-FFF2-40B4-BE49-F238E27FC236}">
                <a16:creationId xmlns:a16="http://schemas.microsoft.com/office/drawing/2014/main" id="{D94B0FB8-064F-724A-6488-7BE0C7931374}"/>
              </a:ext>
            </a:extLst>
          </p:cNvPr>
          <p:cNvSpPr>
            <a:spLocks noChangeShapeType="1"/>
          </p:cNvSpPr>
          <p:nvPr/>
        </p:nvSpPr>
        <p:spPr bwMode="auto">
          <a:xfrm>
            <a:off x="1466061" y="6206490"/>
            <a:ext cx="42481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 Box 18">
                <a:extLst>
                  <a:ext uri="{FF2B5EF4-FFF2-40B4-BE49-F238E27FC236}">
                    <a16:creationId xmlns:a16="http://schemas.microsoft.com/office/drawing/2014/main" id="{09BF263B-7714-2047-43FA-EE475E1886F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641186" y="6062027"/>
                <a:ext cx="433388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altLang="zh-TW" sz="1800" i="1" dirty="0" smtClean="0">
                          <a:solidFill>
                            <a:srgbClr val="000000"/>
                          </a:solidFill>
                          <a:latin typeface="Cambria Math"/>
                        </a:rPr>
                        <m:t>𝑥</m:t>
                      </m:r>
                    </m:oMath>
                  </m:oMathPara>
                </a14:m>
                <a:endParaRPr kumimoji="0" lang="en-US" altLang="zh-TW" sz="1800" i="1" dirty="0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</mc:Choice>
        <mc:Fallback xmlns="">
          <p:sp>
            <p:nvSpPr>
              <p:cNvPr id="9" name="Text Box 18">
                <a:extLst>
                  <a:ext uri="{FF2B5EF4-FFF2-40B4-BE49-F238E27FC236}">
                    <a16:creationId xmlns:a16="http://schemas.microsoft.com/office/drawing/2014/main" id="{09BF263B-7714-2047-43FA-EE475E1886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41186" y="6062027"/>
                <a:ext cx="433388" cy="36671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20">
                <a:extLst>
                  <a:ext uri="{FF2B5EF4-FFF2-40B4-BE49-F238E27FC236}">
                    <a16:creationId xmlns:a16="http://schemas.microsoft.com/office/drawing/2014/main" id="{B0C2E9F6-FBFC-65CE-57F3-AE4D3A913A7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61266" y="4204195"/>
                <a:ext cx="3254513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>
                    <a:solidFill>
                      <a:srgbClr val="000000"/>
                    </a:solidFill>
                    <a:latin typeface="Arial" pitchFamily="34" charset="0"/>
                  </a:rPr>
                  <a:t>這是位置算子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zh-TW" altLang="en-US" sz="1800" dirty="0">
                    <a:solidFill>
                      <a:srgbClr val="000000"/>
                    </a:solidFill>
                    <a:latin typeface="Arial" pitchFamily="34" charset="0"/>
                  </a:rPr>
                  <a:t>的本徵函數：</a:t>
                </a:r>
              </a:p>
            </p:txBody>
          </p:sp>
        </mc:Choice>
        <mc:Fallback xmlns="">
          <p:sp>
            <p:nvSpPr>
              <p:cNvPr id="11" name="文字方塊 20">
                <a:extLst>
                  <a:ext uri="{FF2B5EF4-FFF2-40B4-BE49-F238E27FC236}">
                    <a16:creationId xmlns:a16="http://schemas.microsoft.com/office/drawing/2014/main" id="{B0C2E9F6-FBFC-65CE-57F3-AE4D3A913A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61266" y="4204195"/>
                <a:ext cx="3254513" cy="369332"/>
              </a:xfrm>
              <a:prstGeom prst="rect">
                <a:avLst/>
              </a:prstGeom>
              <a:blipFill>
                <a:blip r:embed="rId6"/>
                <a:stretch>
                  <a:fillRect l="-1556" t="-10345" b="-2413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2" name="物件 4">
            <a:extLst>
              <a:ext uri="{FF2B5EF4-FFF2-40B4-BE49-F238E27FC236}">
                <a16:creationId xmlns:a16="http://schemas.microsoft.com/office/drawing/2014/main" id="{960B79FE-9894-F25C-B4BB-2D26DB19DCE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935292" y="6247935"/>
          <a:ext cx="243151" cy="3351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7" imgW="164880" imgH="228600" progId="Equation.3">
                  <p:embed/>
                </p:oleObj>
              </mc:Choice>
              <mc:Fallback>
                <p:oleObj name="方程式" r:id="rId7" imgW="164880" imgH="228600" progId="Equation.3">
                  <p:embed/>
                  <p:pic>
                    <p:nvPicPr>
                      <p:cNvPr id="12" name="物件 4">
                        <a:extLst>
                          <a:ext uri="{FF2B5EF4-FFF2-40B4-BE49-F238E27FC236}">
                            <a16:creationId xmlns:a16="http://schemas.microsoft.com/office/drawing/2014/main" id="{960B79FE-9894-F25C-B4BB-2D26DB19DCE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35292" y="6247935"/>
                        <a:ext cx="243151" cy="335154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5">
                <a:extLst>
                  <a:ext uri="{FF2B5EF4-FFF2-40B4-BE49-F238E27FC236}">
                    <a16:creationId xmlns:a16="http://schemas.microsoft.com/office/drawing/2014/main" id="{995A0642-8DA7-C049-C42B-393A7983F1F5}"/>
                  </a:ext>
                </a:extLst>
              </p:cNvPr>
              <p:cNvSpPr txBox="1"/>
              <p:nvPr/>
            </p:nvSpPr>
            <p:spPr bwMode="auto">
              <a:xfrm>
                <a:off x="1142852" y="3059668"/>
                <a:ext cx="792088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剛剛作完位置測量的粒子，設其位置為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zh-TW" sz="18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altLang="zh-TW" sz="1800" b="0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kumimoji="0" lang="en-US" altLang="zh-TW" sz="1800" b="0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，則其波函數只有在此處不為零！</a:t>
                </a:r>
              </a:p>
            </p:txBody>
          </p:sp>
        </mc:Choice>
        <mc:Fallback xmlns="">
          <p:sp>
            <p:nvSpPr>
              <p:cNvPr id="15" name="文字方塊 5">
                <a:extLst>
                  <a:ext uri="{FF2B5EF4-FFF2-40B4-BE49-F238E27FC236}">
                    <a16:creationId xmlns:a16="http://schemas.microsoft.com/office/drawing/2014/main" id="{995A0642-8DA7-C049-C42B-393A7983F1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42852" y="3059668"/>
                <a:ext cx="7920880" cy="369332"/>
              </a:xfrm>
              <a:prstGeom prst="rect">
                <a:avLst/>
              </a:prstGeom>
              <a:blipFill>
                <a:blip r:embed="rId9"/>
                <a:stretch>
                  <a:fillRect l="-640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A690399-BDE4-BC18-E7A1-3FEF8C389749}"/>
                  </a:ext>
                </a:extLst>
              </p:cNvPr>
              <p:cNvSpPr txBox="1"/>
              <p:nvPr/>
            </p:nvSpPr>
            <p:spPr>
              <a:xfrm>
                <a:off x="1183834" y="3823654"/>
                <a:ext cx="1980892" cy="302327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d>
                        <m:dPr>
                          <m:ctrlP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TW" sz="18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A690399-BDE4-BC18-E7A1-3FEF8C3897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3834" y="3823654"/>
                <a:ext cx="1980892" cy="302327"/>
              </a:xfrm>
              <a:prstGeom prst="rect">
                <a:avLst/>
              </a:prstGeom>
              <a:blipFill>
                <a:blip r:embed="rId10"/>
                <a:stretch>
                  <a:fillRect b="-1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3">
                <a:extLst>
                  <a:ext uri="{FF2B5EF4-FFF2-40B4-BE49-F238E27FC236}">
                    <a16:creationId xmlns:a16="http://schemas.microsoft.com/office/drawing/2014/main" id="{7EDB2694-319F-17E5-BCBE-536B34C7B6B0}"/>
                  </a:ext>
                </a:extLst>
              </p:cNvPr>
              <p:cNvSpPr txBox="1"/>
              <p:nvPr/>
            </p:nvSpPr>
            <p:spPr bwMode="auto">
              <a:xfrm>
                <a:off x="6841511" y="4617461"/>
                <a:ext cx="1005533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9" name="文字方塊 13">
                <a:extLst>
                  <a:ext uri="{FF2B5EF4-FFF2-40B4-BE49-F238E27FC236}">
                    <a16:creationId xmlns:a16="http://schemas.microsoft.com/office/drawing/2014/main" id="{7EDB2694-319F-17E5-BCBE-536B34C7B6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41511" y="4617461"/>
                <a:ext cx="1005533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F421E94-05D2-7FE2-257D-2C15F2C53B95}"/>
                  </a:ext>
                </a:extLst>
              </p:cNvPr>
              <p:cNvSpPr txBox="1"/>
              <p:nvPr/>
            </p:nvSpPr>
            <p:spPr>
              <a:xfrm>
                <a:off x="1234039" y="1924747"/>
                <a:ext cx="3553985" cy="52591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  <m:sSub>
                        <m:sSubPr>
                          <m:ctrlPr>
                            <a:rPr lang="en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d>
                        <m:dPr>
                          <m:ctrlP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𝑖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sSup>
                        <m:sSupPr>
                          <m:ctrlPr>
                            <a:rPr lang="en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den>
                          </m:f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TW" sz="18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F421E94-05D2-7FE2-257D-2C15F2C53B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4039" y="1924747"/>
                <a:ext cx="3553985" cy="525913"/>
              </a:xfrm>
              <a:prstGeom prst="rect">
                <a:avLst/>
              </a:prstGeom>
              <a:blipFill>
                <a:blip r:embed="rId12"/>
                <a:stretch>
                  <a:fillRect t="-2381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 Box 5">
            <a:extLst>
              <a:ext uri="{FF2B5EF4-FFF2-40B4-BE49-F238E27FC236}">
                <a16:creationId xmlns:a16="http://schemas.microsoft.com/office/drawing/2014/main" id="{6A0BCD3C-1D2F-A40F-80DA-83C7C69083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4126" y="1502008"/>
            <a:ext cx="422123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kumimoji="0" lang="zh-TW" altLang="en-US" sz="1800" dirty="0">
                <a:solidFill>
                  <a:srgbClr val="000000"/>
                </a:solidFill>
                <a:latin typeface="Calibri" pitchFamily="34" charset="0"/>
              </a:rPr>
              <a:t>這果然如預期是動量算子的本徵函數：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14EECC3-1AFC-9638-FE45-A5E55A0E417B}"/>
                  </a:ext>
                </a:extLst>
              </p:cNvPr>
              <p:cNvSpPr txBox="1"/>
              <p:nvPr/>
            </p:nvSpPr>
            <p:spPr>
              <a:xfrm>
                <a:off x="1177414" y="4644161"/>
                <a:ext cx="5040269" cy="30232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sSub>
                        <m:sSubPr>
                          <m:ctrlPr>
                            <a:rPr lang="en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d>
                        <m:dPr>
                          <m:ctrlP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1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d>
                        <m:dPr>
                          <m:ctrlPr>
                            <a:rPr lang="en-US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en-TW" sz="18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14EECC3-1AFC-9638-FE45-A5E55A0E41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7414" y="4644161"/>
                <a:ext cx="5040269" cy="302327"/>
              </a:xfrm>
              <a:prstGeom prst="rect">
                <a:avLst/>
              </a:prstGeom>
              <a:blipFill>
                <a:blip r:embed="rId13"/>
                <a:stretch>
                  <a:fillRect t="-12000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文字方塊 5">
            <a:extLst>
              <a:ext uri="{FF2B5EF4-FFF2-40B4-BE49-F238E27FC236}">
                <a16:creationId xmlns:a16="http://schemas.microsoft.com/office/drawing/2014/main" id="{C1213D4C-4E07-5700-9CB5-1240ED95EE44}"/>
              </a:ext>
            </a:extLst>
          </p:cNvPr>
          <p:cNvSpPr txBox="1"/>
          <p:nvPr/>
        </p:nvSpPr>
        <p:spPr bwMode="auto">
          <a:xfrm>
            <a:off x="1142852" y="3410299"/>
            <a:ext cx="35011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zh-TW" altLang="en-US" sz="1800" dirty="0">
                <a:solidFill>
                  <a:srgbClr val="000000"/>
                </a:solidFill>
                <a:latin typeface="Calibri" pitchFamily="34" charset="0"/>
              </a:rPr>
              <a:t>波函數是一個</a:t>
            </a:r>
            <a:r>
              <a:rPr kumimoji="0" lang="en-US" altLang="zh-TW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delta function</a:t>
            </a:r>
            <a:r>
              <a:rPr kumimoji="0" lang="zh-TW" altLang="en-US" sz="1800" dirty="0">
                <a:solidFill>
                  <a:srgbClr val="000000"/>
                </a:solidFill>
                <a:latin typeface="Calibri" pitchFamily="34" charset="0"/>
              </a:rPr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4062034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/>
      <p:bldP spid="11" grpId="0"/>
      <p:bldP spid="15" grpId="0"/>
      <p:bldP spid="18" grpId="0" animBg="1"/>
      <p:bldP spid="19" grpId="0" animBg="1"/>
      <p:bldP spid="22" grpId="0" animBg="1"/>
      <p:bldP spid="13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FB05E4-298E-3F44-A20E-F06E840014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5">
            <a:extLst>
              <a:ext uri="{FF2B5EF4-FFF2-40B4-BE49-F238E27FC236}">
                <a16:creationId xmlns:a16="http://schemas.microsoft.com/office/drawing/2014/main" id="{F090F360-37BA-08F2-4D24-84EFFCF493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7086" y="815906"/>
            <a:ext cx="280249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1800" dirty="0"/>
              <a:t>某瞬間時刻的狀態</a:t>
            </a:r>
          </a:p>
        </p:txBody>
      </p:sp>
      <p:sp>
        <p:nvSpPr>
          <p:cNvPr id="20483" name="Line 6">
            <a:extLst>
              <a:ext uri="{FF2B5EF4-FFF2-40B4-BE49-F238E27FC236}">
                <a16:creationId xmlns:a16="http://schemas.microsoft.com/office/drawing/2014/main" id="{15A3E4F1-87F5-0984-4A2E-9DFBBA9B2B4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69869" y="1050019"/>
            <a:ext cx="77454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0484" name="Text Box 7">
            <a:extLst>
              <a:ext uri="{FF2B5EF4-FFF2-40B4-BE49-F238E27FC236}">
                <a16:creationId xmlns:a16="http://schemas.microsoft.com/office/drawing/2014/main" id="{BB87510B-9AD2-74C8-43AA-6E7E573063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2444" y="816181"/>
            <a:ext cx="18716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1800" dirty="0"/>
              <a:t>狀態函數</a:t>
            </a:r>
          </a:p>
        </p:txBody>
      </p:sp>
      <p:sp>
        <p:nvSpPr>
          <p:cNvPr id="20485" name="Text Box 8">
            <a:extLst>
              <a:ext uri="{FF2B5EF4-FFF2-40B4-BE49-F238E27FC236}">
                <a16:creationId xmlns:a16="http://schemas.microsoft.com/office/drawing/2014/main" id="{6107F088-B333-EB4A-5000-D066B4C1C7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3421" y="1379385"/>
            <a:ext cx="184659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1800" dirty="0"/>
              <a:t>可測量的物理量</a:t>
            </a:r>
          </a:p>
        </p:txBody>
      </p:sp>
      <p:sp>
        <p:nvSpPr>
          <p:cNvPr id="20486" name="Line 9">
            <a:extLst>
              <a:ext uri="{FF2B5EF4-FFF2-40B4-BE49-F238E27FC236}">
                <a16:creationId xmlns:a16="http://schemas.microsoft.com/office/drawing/2014/main" id="{2963FC87-490B-767C-ABF8-AB858663C43C}"/>
              </a:ext>
            </a:extLst>
          </p:cNvPr>
          <p:cNvSpPr>
            <a:spLocks noChangeShapeType="1"/>
          </p:cNvSpPr>
          <p:nvPr/>
        </p:nvSpPr>
        <p:spPr bwMode="auto">
          <a:xfrm>
            <a:off x="2810016" y="1592520"/>
            <a:ext cx="1225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0487" name="Text Box 10">
            <a:extLst>
              <a:ext uri="{FF2B5EF4-FFF2-40B4-BE49-F238E27FC236}">
                <a16:creationId xmlns:a16="http://schemas.microsoft.com/office/drawing/2014/main" id="{4B971A35-10E3-5805-CCB1-0C006D6D54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3654" y="1422905"/>
            <a:ext cx="9366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1800" dirty="0"/>
              <a:t>算子</a:t>
            </a:r>
          </a:p>
        </p:txBody>
      </p:sp>
      <p:sp>
        <p:nvSpPr>
          <p:cNvPr id="20491" name="Text Box 14">
            <a:extLst>
              <a:ext uri="{FF2B5EF4-FFF2-40B4-BE49-F238E27FC236}">
                <a16:creationId xmlns:a16="http://schemas.microsoft.com/office/drawing/2014/main" id="{AB979D77-0DC0-73FE-E1FE-429675292A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5967" y="3920369"/>
            <a:ext cx="483284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1800" dirty="0"/>
              <a:t>把對應的算子放入此式，就可得到測量期望值。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5451B80F-D70B-3176-3C83-FC7DEA732F76}"/>
              </a:ext>
            </a:extLst>
          </p:cNvPr>
          <p:cNvSpPr txBox="1"/>
          <p:nvPr/>
        </p:nvSpPr>
        <p:spPr bwMode="auto">
          <a:xfrm>
            <a:off x="955529" y="2460530"/>
            <a:ext cx="77351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zh-TW" altLang="en-US" sz="1800" dirty="0">
                <a:solidFill>
                  <a:srgbClr val="000000"/>
                </a:solidFill>
                <a:latin typeface="Calibri" pitchFamily="34" charset="0"/>
              </a:rPr>
              <a:t>有古典對應的物理量，就直接將位置算子及動量算子代入同樣的數學形式：</a:t>
            </a:r>
          </a:p>
        </p:txBody>
      </p:sp>
      <p:sp>
        <p:nvSpPr>
          <p:cNvPr id="27" name="Text Box 11">
            <a:extLst>
              <a:ext uri="{FF2B5EF4-FFF2-40B4-BE49-F238E27FC236}">
                <a16:creationId xmlns:a16="http://schemas.microsoft.com/office/drawing/2014/main" id="{D693CA25-AB89-DB3B-C109-BF8240E8BF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7086" y="346277"/>
            <a:ext cx="35629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1800" dirty="0">
                <a:solidFill>
                  <a:srgbClr val="FF0000"/>
                </a:solidFill>
              </a:rPr>
              <a:t>量子力學的原則完整版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823479F9-D315-CE4E-0727-F18ECDDFA8E7}"/>
                  </a:ext>
                </a:extLst>
              </p:cNvPr>
              <p:cNvSpPr/>
              <p:nvPr/>
            </p:nvSpPr>
            <p:spPr>
              <a:xfrm>
                <a:off x="1029838" y="3650326"/>
                <a:ext cx="3034869" cy="90191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𝐴</m:t>
                          </m:r>
                        </m:e>
                      </m:d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𝑑𝑥</m:t>
                              </m:r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a:rPr lang="el-GR" altLang="zh-TW" sz="1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∙</m:t>
                      </m:r>
                      <m:acc>
                        <m:accPr>
                          <m:chr m:val="̂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𝐴</m:t>
                          </m:r>
                        </m:e>
                      </m:acc>
                      <m:r>
                        <a:rPr lang="el-GR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l-GR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823479F9-D315-CE4E-0727-F18ECDDFA8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9838" y="3650326"/>
                <a:ext cx="3034869" cy="901914"/>
              </a:xfrm>
              <a:prstGeom prst="rect">
                <a:avLst/>
              </a:prstGeom>
              <a:blipFill>
                <a:blip r:embed="rId2"/>
                <a:stretch>
                  <a:fillRect l="-5000" t="-111111" b="-170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B6A49661-25A0-4A20-BC6B-425C89F474E5}"/>
                  </a:ext>
                </a:extLst>
              </p:cNvPr>
              <p:cNvSpPr/>
              <p:nvPr/>
            </p:nvSpPr>
            <p:spPr>
              <a:xfrm>
                <a:off x="5556406" y="1420965"/>
                <a:ext cx="390492" cy="378758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𝐴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B6A49661-25A0-4A20-BC6B-425C89F474E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6406" y="1420965"/>
                <a:ext cx="390492" cy="378758"/>
              </a:xfrm>
              <a:prstGeom prst="rect">
                <a:avLst/>
              </a:prstGeom>
              <a:blipFill>
                <a:blip r:embed="rId3"/>
                <a:stretch>
                  <a:fillRect t="-32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文字方塊 13">
                <a:extLst>
                  <a:ext uri="{FF2B5EF4-FFF2-40B4-BE49-F238E27FC236}">
                    <a16:creationId xmlns:a16="http://schemas.microsoft.com/office/drawing/2014/main" id="{07D65658-2906-9787-F110-D3893704D249}"/>
                  </a:ext>
                </a:extLst>
              </p:cNvPr>
              <p:cNvSpPr txBox="1"/>
              <p:nvPr/>
            </p:nvSpPr>
            <p:spPr bwMode="auto">
              <a:xfrm>
                <a:off x="1032480" y="2860926"/>
                <a:ext cx="3630958" cy="62414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altLang="zh-TW" sz="180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TW" sz="180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TW" sz="180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zh-TW" sz="180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altLang="zh-TW" sz="1800" i="1" smtClean="0">
                          <a:latin typeface="Cambria Math" panose="02040503050406030204" pitchFamily="18" charset="0"/>
                        </a:rPr>
                        <m:t>)→</m:t>
                      </m:r>
                      <m:acc>
                        <m:accPr>
                          <m:chr m:val="̂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</m:acc>
                      <m:d>
                        <m:d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  <m:t>,−</m:t>
                          </m:r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  <m:t>𝑖</m:t>
                          </m:r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f>
                            <m:f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num>
                            <m:den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̂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,</m:t>
                      </m:r>
                      <m:acc>
                        <m:accPr>
                          <m:chr m:val="̂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zh-TW" sz="1800" dirty="0"/>
              </a:p>
            </p:txBody>
          </p:sp>
        </mc:Choice>
        <mc:Fallback>
          <p:sp>
            <p:nvSpPr>
              <p:cNvPr id="20" name="文字方塊 13">
                <a:extLst>
                  <a:ext uri="{FF2B5EF4-FFF2-40B4-BE49-F238E27FC236}">
                    <a16:creationId xmlns:a16="http://schemas.microsoft.com/office/drawing/2014/main" id="{07D65658-2906-9787-F110-D3893704D2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32480" y="2860926"/>
                <a:ext cx="3630958" cy="624145"/>
              </a:xfrm>
              <a:prstGeom prst="rect">
                <a:avLst/>
              </a:prstGeom>
              <a:blipFill>
                <a:blip r:embed="rId4"/>
                <a:stretch>
                  <a:fillRect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13">
                <a:extLst>
                  <a:ext uri="{FF2B5EF4-FFF2-40B4-BE49-F238E27FC236}">
                    <a16:creationId xmlns:a16="http://schemas.microsoft.com/office/drawing/2014/main" id="{85F07774-9B60-69DE-743A-38A7A44FAD87}"/>
                  </a:ext>
                </a:extLst>
              </p:cNvPr>
              <p:cNvSpPr txBox="1"/>
              <p:nvPr/>
            </p:nvSpPr>
            <p:spPr bwMode="auto">
              <a:xfrm>
                <a:off x="5509304" y="834967"/>
                <a:ext cx="652208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l-GR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22" name="文字方塊 13">
                <a:extLst>
                  <a:ext uri="{FF2B5EF4-FFF2-40B4-BE49-F238E27FC236}">
                    <a16:creationId xmlns:a16="http://schemas.microsoft.com/office/drawing/2014/main" id="{85F07774-9B60-69DE-743A-38A7A44FAD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09304" y="834967"/>
                <a:ext cx="652208" cy="369332"/>
              </a:xfrm>
              <a:prstGeom prst="rect">
                <a:avLst/>
              </a:prstGeom>
              <a:blipFill>
                <a:blip r:embed="rId5"/>
                <a:stretch>
                  <a:fillRect l="-1887" b="-129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" name="矩形 15">
                <a:extLst>
                  <a:ext uri="{FF2B5EF4-FFF2-40B4-BE49-F238E27FC236}">
                    <a16:creationId xmlns:a16="http://schemas.microsoft.com/office/drawing/2014/main" id="{ED03065B-39FF-E11A-30CA-C5C88DF1E8F6}"/>
                  </a:ext>
                </a:extLst>
              </p:cNvPr>
              <p:cNvSpPr/>
              <p:nvPr/>
            </p:nvSpPr>
            <p:spPr>
              <a:xfrm>
                <a:off x="924870" y="4883594"/>
                <a:ext cx="495373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對一物理量</a:t>
                </a:r>
                <a14:m>
                  <m:oMath xmlns:m="http://schemas.openxmlformats.org/officeDocument/2006/math">
                    <m:r>
                      <a:rPr kumimoji="0" lang="en-US" altLang="zh-TW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測量，結果完全確定的狀態：</a:t>
                </a:r>
                <a:endParaRPr lang="zh-TW" altLang="en-US" sz="1800" dirty="0"/>
              </a:p>
            </p:txBody>
          </p:sp>
        </mc:Choice>
        <mc:Fallback>
          <p:sp>
            <p:nvSpPr>
              <p:cNvPr id="2" name="矩形 15">
                <a:extLst>
                  <a:ext uri="{FF2B5EF4-FFF2-40B4-BE49-F238E27FC236}">
                    <a16:creationId xmlns:a16="http://schemas.microsoft.com/office/drawing/2014/main" id="{ED03065B-39FF-E11A-30CA-C5C88DF1E8F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4870" y="4883594"/>
                <a:ext cx="4953730" cy="369332"/>
              </a:xfrm>
              <a:prstGeom prst="rect">
                <a:avLst/>
              </a:prstGeom>
              <a:blipFill>
                <a:blip r:embed="rId6"/>
                <a:stretch>
                  <a:fillRect l="-1023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文字方塊 13">
                <a:extLst>
                  <a:ext uri="{FF2B5EF4-FFF2-40B4-BE49-F238E27FC236}">
                    <a16:creationId xmlns:a16="http://schemas.microsoft.com/office/drawing/2014/main" id="{0ED00087-D525-2545-0B04-7DF7D283600C}"/>
                  </a:ext>
                </a:extLst>
              </p:cNvPr>
              <p:cNvSpPr txBox="1"/>
              <p:nvPr/>
            </p:nvSpPr>
            <p:spPr bwMode="auto">
              <a:xfrm>
                <a:off x="5365403" y="4878828"/>
                <a:ext cx="1941955" cy="378758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acc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d>
                        <m:dPr>
                          <m:ctrlPr>
                            <a:rPr lang="el-GR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𝑎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d>
                        <m:dPr>
                          <m:ctrlPr>
                            <a:rPr lang="el-GR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>
          <p:sp>
            <p:nvSpPr>
              <p:cNvPr id="10" name="文字方塊 13">
                <a:extLst>
                  <a:ext uri="{FF2B5EF4-FFF2-40B4-BE49-F238E27FC236}">
                    <a16:creationId xmlns:a16="http://schemas.microsoft.com/office/drawing/2014/main" id="{0ED00087-D525-2545-0B04-7DF7D28360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65403" y="4878828"/>
                <a:ext cx="1941955" cy="378758"/>
              </a:xfrm>
              <a:prstGeom prst="rect">
                <a:avLst/>
              </a:prstGeom>
              <a:blipFill>
                <a:blip r:embed="rId7"/>
                <a:stretch>
                  <a:fillRect t="-3333"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4A1BAEF-A9E3-7909-D348-E5361E377F1A}"/>
                  </a:ext>
                </a:extLst>
              </p:cNvPr>
              <p:cNvSpPr txBox="1"/>
              <p:nvPr/>
            </p:nvSpPr>
            <p:spPr bwMode="auto">
              <a:xfrm>
                <a:off x="924870" y="5261481"/>
                <a:ext cx="7725644" cy="3787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就是該物理量對應算子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</m:oMath>
                </a14:m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的本徵函數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i="1">
                            <a:latin typeface="Cambria Math"/>
                          </a:rPr>
                          <m:t>𝜓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d>
                      <m:dPr>
                        <m:ctrlPr>
                          <a:rPr lang="el-GR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𝑥</m:t>
                        </m:r>
                      </m:e>
                    </m:d>
                  </m:oMath>
                </a14:m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，本徵值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就是測量</a:t>
                </a:r>
                <a:r>
                  <a:rPr kumimoji="0" lang="zh-TW" altLang="en-US" dirty="0">
                    <a:solidFill>
                      <a:srgbClr val="000000"/>
                    </a:solidFill>
                    <a:latin typeface="Calibri" pitchFamily="34" charset="0"/>
                  </a:rPr>
                  <a:t>結果</a:t>
                </a:r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。</a:t>
                </a:r>
                <a:endParaRPr lang="en-TW" dirty="0"/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4A1BAEF-A9E3-7909-D348-E5361E377F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24870" y="5261481"/>
                <a:ext cx="7725644" cy="378758"/>
              </a:xfrm>
              <a:prstGeom prst="rect">
                <a:avLst/>
              </a:prstGeom>
              <a:blipFill>
                <a:blip r:embed="rId8"/>
                <a:stretch>
                  <a:fillRect l="-656" t="-3226" b="-2258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4B92F157-EFDE-A6D2-2065-FA4F945A510A}"/>
              </a:ext>
            </a:extLst>
          </p:cNvPr>
          <p:cNvSpPr txBox="1"/>
          <p:nvPr/>
        </p:nvSpPr>
        <p:spPr bwMode="auto">
          <a:xfrm>
            <a:off x="4706083" y="3017772"/>
            <a:ext cx="33843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就得到量子力學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中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對應的算子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23" name="文字方塊 2">
            <a:extLst>
              <a:ext uri="{FF2B5EF4-FFF2-40B4-BE49-F238E27FC236}">
                <a16:creationId xmlns:a16="http://schemas.microsoft.com/office/drawing/2014/main" id="{3923CF16-8379-A6AD-F14D-B70AF658411A}"/>
              </a:ext>
            </a:extLst>
          </p:cNvPr>
          <p:cNvSpPr txBox="1"/>
          <p:nvPr/>
        </p:nvSpPr>
        <p:spPr bwMode="auto">
          <a:xfrm>
            <a:off x="946080" y="2021902"/>
            <a:ext cx="577161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zh-TW" altLang="en-US" sz="1800" dirty="0">
                <a:solidFill>
                  <a:srgbClr val="000000"/>
                </a:solidFill>
                <a:latin typeface="Calibri" pitchFamily="34" charset="0"/>
              </a:rPr>
              <a:t>例如位置算子為乘上位置座標，動量算子為對</a:t>
            </a:r>
            <a:r>
              <a:rPr kumimoji="0" lang="zh-TW" altLang="en-US" dirty="0">
                <a:solidFill>
                  <a:srgbClr val="000000"/>
                </a:solidFill>
                <a:latin typeface="Calibri" pitchFamily="34" charset="0"/>
              </a:rPr>
              <a:t>座標</a:t>
            </a:r>
            <a:r>
              <a:rPr kumimoji="0" lang="zh-TW" altLang="en-US" sz="1800" dirty="0">
                <a:solidFill>
                  <a:srgbClr val="000000"/>
                </a:solidFill>
                <a:latin typeface="Calibri" pitchFamily="34" charset="0"/>
              </a:rPr>
              <a:t>微分：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文字方塊 13">
                <a:extLst>
                  <a:ext uri="{FF2B5EF4-FFF2-40B4-BE49-F238E27FC236}">
                    <a16:creationId xmlns:a16="http://schemas.microsoft.com/office/drawing/2014/main" id="{54696702-684E-3C3F-C68F-3556D629C4FC}"/>
                  </a:ext>
                </a:extLst>
              </p:cNvPr>
              <p:cNvSpPr txBox="1"/>
              <p:nvPr/>
            </p:nvSpPr>
            <p:spPr bwMode="auto">
              <a:xfrm>
                <a:off x="6737959" y="1829388"/>
                <a:ext cx="2180849" cy="61824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, </m:t>
                      </m:r>
                      <m:acc>
                        <m:accPr>
                          <m:chr m:val="̂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𝑖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</m:oMath>
                  </m:oMathPara>
                </a14:m>
                <a:endParaRPr lang="en-US" altLang="zh-TW" sz="1800" dirty="0"/>
              </a:p>
            </p:txBody>
          </p:sp>
        </mc:Choice>
        <mc:Fallback>
          <p:sp>
            <p:nvSpPr>
              <p:cNvPr id="24" name="文字方塊 13">
                <a:extLst>
                  <a:ext uri="{FF2B5EF4-FFF2-40B4-BE49-F238E27FC236}">
                    <a16:creationId xmlns:a16="http://schemas.microsoft.com/office/drawing/2014/main" id="{54696702-684E-3C3F-C68F-3556D629C4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37959" y="1829388"/>
                <a:ext cx="2180849" cy="618246"/>
              </a:xfrm>
              <a:prstGeom prst="rect">
                <a:avLst/>
              </a:prstGeom>
              <a:blipFill>
                <a:blip r:embed="rId9"/>
                <a:stretch>
                  <a:fillRect b="-61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6784C97-36E3-07C4-6304-0070D559B592}"/>
                  </a:ext>
                </a:extLst>
              </p:cNvPr>
              <p:cNvSpPr txBox="1"/>
              <p:nvPr/>
            </p:nvSpPr>
            <p:spPr bwMode="auto">
              <a:xfrm>
                <a:off x="937805" y="5709367"/>
                <a:ext cx="770897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kumimoji="0" lang="zh-TW" altLang="en-US" dirty="0">
                    <a:solidFill>
                      <a:srgbClr val="FF0000"/>
                    </a:solidFill>
                    <a:latin typeface="Calibri" pitchFamily="34" charset="0"/>
                  </a:rPr>
                  <a:t>任一物理量測量結果只能是算子某一本徵值</a:t>
                </a:r>
                <a14:m>
                  <m:oMath xmlns:m="http://schemas.openxmlformats.org/officeDocument/2006/math">
                    <m:r>
                      <a:rPr kumimoji="0" lang="en-US" altLang="zh-TW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kumimoji="0" lang="zh-TW" altLang="en-US" dirty="0">
                    <a:solidFill>
                      <a:srgbClr val="FF0000"/>
                    </a:solidFill>
                    <a:latin typeface="Calibri" pitchFamily="34" charset="0"/>
                  </a:rPr>
                  <a:t>，</a:t>
                </a:r>
                <a:r>
                  <a:rPr lang="en-US" dirty="0">
                    <a:solidFill>
                      <a:srgbClr val="FF0000"/>
                    </a:solidFill>
                  </a:rPr>
                  <a:t>不會測到其他值。</a:t>
                </a:r>
                <a:endParaRPr lang="en-US" dirty="0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6784C97-36E3-07C4-6304-0070D559B5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37805" y="5709367"/>
                <a:ext cx="7708976" cy="369332"/>
              </a:xfrm>
              <a:prstGeom prst="rect">
                <a:avLst/>
              </a:prstGeom>
              <a:blipFill>
                <a:blip r:embed="rId10"/>
                <a:stretch>
                  <a:fillRect l="-658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矩形 7">
                <a:extLst>
                  <a:ext uri="{FF2B5EF4-FFF2-40B4-BE49-F238E27FC236}">
                    <a16:creationId xmlns:a16="http://schemas.microsoft.com/office/drawing/2014/main" id="{A25D9007-8CAA-0185-7BFC-F6F79161A8BF}"/>
                  </a:ext>
                </a:extLst>
              </p:cNvPr>
              <p:cNvSpPr/>
              <p:nvPr/>
            </p:nvSpPr>
            <p:spPr>
              <a:xfrm>
                <a:off x="948524" y="6106525"/>
                <a:ext cx="7378611" cy="3787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kumimoji="0"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kumimoji="0"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kumimoji="0"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kumimoji="0" lang="en-US" altLang="zh-TW" i="1">
                                    <a:solidFill>
                                      <a:srgbClr val="FF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kumimoji="0" lang="en-US" altLang="zh-TW" i="1">
                                    <a:solidFill>
                                      <a:srgbClr val="FF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𝑎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kumimoji="0" lang="en-US" altLang="zh-TW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zh-TW" altLang="en-US" dirty="0">
                    <a:solidFill>
                      <a:srgbClr val="FF0000"/>
                    </a:solidFill>
                  </a:rPr>
                  <a:t>是在狀態</a:t>
                </a:r>
                <a14:m>
                  <m:oMath xmlns:m="http://schemas.openxmlformats.org/officeDocument/2006/math">
                    <m:r>
                      <a:rPr kumimoji="0" lang="zh-TW" altLang="el-GR" i="1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𝜓</m:t>
                    </m:r>
                    <m:d>
                      <m:dPr>
                        <m:ctrlPr>
                          <a:rPr kumimoji="0" lang="el-GR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kumimoji="0" lang="en-US" altLang="zh-TW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𝑥</m:t>
                        </m:r>
                      </m:e>
                    </m:d>
                    <m:r>
                      <a:rPr kumimoji="0" lang="en-US" altLang="zh-TW" i="1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kumimoji="0"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kumimoji="0" lang="en-US" altLang="zh-TW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𝑎</m:t>
                        </m:r>
                      </m:sub>
                      <m:sup/>
                      <m:e>
                        <m:sSub>
                          <m:sSubPr>
                            <m:ctrlPr>
                              <a:rPr kumimoji="0"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kumimoji="0" lang="en-US" altLang="zh-TW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𝑐</m:t>
                            </m:r>
                          </m:e>
                          <m:sub>
                            <m:r>
                              <a:rPr kumimoji="0" lang="en-US" altLang="zh-TW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𝑎</m:t>
                            </m:r>
                          </m:sub>
                        </m:sSub>
                        <m:sSub>
                          <m:sSubPr>
                            <m:ctrlPr>
                              <a:rPr kumimoji="0"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0" lang="zh-TW" altLang="el-GR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𝜓</m:t>
                            </m:r>
                          </m:e>
                          <m:sub>
                            <m:r>
                              <a:rPr kumimoji="0" lang="en-US" altLang="zh-TW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𝑎</m:t>
                            </m:r>
                          </m:sub>
                        </m:sSub>
                        <m:r>
                          <a:rPr kumimoji="0" lang="en-US" altLang="zh-TW" i="1">
                            <a:solidFill>
                              <a:srgbClr val="FF0000"/>
                            </a:solidFill>
                            <a:latin typeface="Cambria Math"/>
                          </a:rPr>
                          <m:t>(</m:t>
                        </m:r>
                        <m:r>
                          <a:rPr kumimoji="0" lang="en-US" altLang="zh-TW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𝑥</m:t>
                        </m:r>
                        <m:r>
                          <a:rPr kumimoji="0" lang="en-US" altLang="zh-TW" i="1">
                            <a:solidFill>
                              <a:srgbClr val="FF0000"/>
                            </a:solidFill>
                            <a:latin typeface="Cambria Math"/>
                          </a:rPr>
                          <m:t>)</m:t>
                        </m:r>
                        <m:r>
                          <m:rPr>
                            <m:nor/>
                          </m:rPr>
                          <a:rPr lang="zh-TW" altLang="en-US" dirty="0">
                            <a:solidFill>
                              <a:srgbClr val="FF0000"/>
                            </a:solidFill>
                          </a:rPr>
                          <m:t> </m:t>
                        </m:r>
                      </m:e>
                    </m:nary>
                  </m:oMath>
                </a14:m>
                <a:r>
                  <a:rPr lang="zh-TW" altLang="en-US" dirty="0">
                    <a:solidFill>
                      <a:srgbClr val="FF0000"/>
                    </a:solidFill>
                  </a:rPr>
                  <a:t>測量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0" lang="en-US" altLang="zh-TW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𝐴</m:t>
                        </m:r>
                      </m:e>
                    </m:acc>
                  </m:oMath>
                </a14:m>
                <a:r>
                  <a:rPr lang="zh-TW" altLang="en-US" dirty="0">
                    <a:solidFill>
                      <a:srgbClr val="FF0000"/>
                    </a:solidFill>
                  </a:rPr>
                  <a:t>時得到</a:t>
                </a:r>
                <a14:m>
                  <m:oMath xmlns:m="http://schemas.openxmlformats.org/officeDocument/2006/math">
                    <m:r>
                      <a:rPr kumimoji="0" lang="zh-TW" altLang="en-US" i="1">
                        <a:solidFill>
                          <a:srgbClr val="FF0000"/>
                        </a:solidFill>
                        <a:latin typeface="Cambria Math"/>
                      </a:rPr>
                      <m:t>結果是</m:t>
                    </m:r>
                    <m:r>
                      <a:rPr kumimoji="0" lang="en-US" altLang="zh-TW" i="1">
                        <a:solidFill>
                          <a:srgbClr val="FF0000"/>
                        </a:solidFill>
                        <a:latin typeface="Cambria Math"/>
                      </a:rPr>
                      <m:t>𝑎</m:t>
                    </m:r>
                  </m:oMath>
                </a14:m>
                <a:r>
                  <a:rPr lang="zh-TW" altLang="en-US" dirty="0">
                    <a:solidFill>
                      <a:srgbClr val="FF0000"/>
                    </a:solidFill>
                  </a:rPr>
                  <a:t>的機率！</a:t>
                </a:r>
                <a:endParaRPr lang="zh-TW" altLang="en-US" dirty="0"/>
              </a:p>
            </p:txBody>
          </p:sp>
        </mc:Choice>
        <mc:Fallback>
          <p:sp>
            <p:nvSpPr>
              <p:cNvPr id="15" name="矩形 7">
                <a:extLst>
                  <a:ext uri="{FF2B5EF4-FFF2-40B4-BE49-F238E27FC236}">
                    <a16:creationId xmlns:a16="http://schemas.microsoft.com/office/drawing/2014/main" id="{A25D9007-8CAA-0185-7BFC-F6F79161A8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8524" y="6106525"/>
                <a:ext cx="7378611" cy="378758"/>
              </a:xfrm>
              <a:prstGeom prst="rect">
                <a:avLst/>
              </a:prstGeom>
              <a:blipFill>
                <a:blip r:embed="rId11"/>
                <a:stretch>
                  <a:fillRect t="-103226" b="-1645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A79B97AE-3943-7BB4-979E-DE164373C2F6}"/>
              </a:ext>
            </a:extLst>
          </p:cNvPr>
          <p:cNvSpPr txBox="1"/>
          <p:nvPr/>
        </p:nvSpPr>
        <p:spPr bwMode="auto">
          <a:xfrm>
            <a:off x="6033370" y="1420965"/>
            <a:ext cx="30243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基本上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Sturm-Liouville 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算子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6501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1" grpId="0"/>
      <p:bldP spid="8" grpId="0" animBg="1"/>
      <p:bldP spid="2" grpId="0"/>
      <p:bldP spid="10" grpId="0" animBg="1"/>
      <p:bldP spid="12" grpId="0"/>
      <p:bldP spid="7" grpId="0"/>
      <p:bldP spid="15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378680-F746-8F33-2E02-F8B13B67D2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>
                <a:extLst>
                  <a:ext uri="{FF2B5EF4-FFF2-40B4-BE49-F238E27FC236}">
                    <a16:creationId xmlns:a16="http://schemas.microsoft.com/office/drawing/2014/main" id="{DBF2948E-1A28-A375-F0FB-228307D667EF}"/>
                  </a:ext>
                </a:extLst>
              </p:cNvPr>
              <p:cNvSpPr txBox="1"/>
              <p:nvPr/>
            </p:nvSpPr>
            <p:spPr bwMode="auto">
              <a:xfrm>
                <a:off x="1115616" y="1268760"/>
                <a:ext cx="725058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zh-TW" altLang="en-US" sz="1800" dirty="0">
                    <a:solidFill>
                      <a:srgbClr val="FF0000"/>
                    </a:solidFill>
                  </a:rPr>
                  <a:t>測量使粒子的狀態由</a:t>
                </a:r>
                <a14:m>
                  <m:oMath xmlns:m="http://schemas.openxmlformats.org/officeDocument/2006/math">
                    <m:r>
                      <a:rPr kumimoji="0" lang="el-GR" altLang="zh-TW" sz="18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kumimoji="0" lang="en-US" altLang="zh-TW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kumimoji="0" lang="en-US" altLang="zh-TW" sz="1800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𝑥</m:t>
                        </m:r>
                      </m:e>
                    </m:d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瞬間崩潰變成了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d>
                      <m:dPr>
                        <m:ctrlPr>
                          <a:rPr lang="el-GR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𝑥</m:t>
                        </m:r>
                      </m:e>
                    </m:d>
                  </m:oMath>
                </a14:m>
                <a:r>
                  <a:rPr kumimoji="0" lang="zh-TW" altLang="en-US" sz="1800" dirty="0">
                    <a:solidFill>
                      <a:srgbClr val="FF0000"/>
                    </a:solidFill>
                    <a:latin typeface="Calibri" pitchFamily="34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5" name="文字方塊 4">
                <a:extLst>
                  <a:ext uri="{FF2B5EF4-FFF2-40B4-BE49-F238E27FC236}">
                    <a16:creationId xmlns:a16="http://schemas.microsoft.com/office/drawing/2014/main" id="{DBF2948E-1A28-A375-F0FB-228307D667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15616" y="1268760"/>
                <a:ext cx="7250582" cy="369332"/>
              </a:xfrm>
              <a:prstGeom prst="rect">
                <a:avLst/>
              </a:prstGeom>
              <a:blipFill>
                <a:blip r:embed="rId2"/>
                <a:stretch>
                  <a:fillRect l="-524" t="-6452" b="-1935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9F8A086E-C70A-ECE7-19D5-36A9C2518230}"/>
                  </a:ext>
                </a:extLst>
              </p:cNvPr>
              <p:cNvSpPr txBox="1"/>
              <p:nvPr/>
            </p:nvSpPr>
            <p:spPr bwMode="auto">
              <a:xfrm>
                <a:off x="1132278" y="801575"/>
                <a:ext cx="712947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對任一狀態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d>
                      <m:dPr>
                        <m:ctrlPr>
                          <a:rPr lang="el-GR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𝑥</m:t>
                        </m:r>
                      </m:e>
                    </m:d>
                  </m:oMath>
                </a14:m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作</a:t>
                </a:r>
                <a14:m>
                  <m:oMath xmlns:m="http://schemas.openxmlformats.org/officeDocument/2006/math">
                    <m:r>
                      <a:rPr kumimoji="0" lang="zh-TW" altLang="en-US" sz="1800" i="1">
                        <a:solidFill>
                          <a:srgbClr val="000000"/>
                        </a:solidFill>
                        <a:latin typeface="Cambria Math"/>
                      </a:rPr>
                      <m:t>測量</m:t>
                    </m:r>
                  </m:oMath>
                </a14:m>
                <a:r>
                  <a:rPr lang="zh-TW" altLang="en-US" sz="1800" dirty="0"/>
                  <a:t>，</a:t>
                </a:r>
                <a14:m>
                  <m:oMath xmlns:m="http://schemas.openxmlformats.org/officeDocument/2006/math">
                    <m:r>
                      <a:rPr kumimoji="0" lang="zh-TW" altLang="en-US" i="1">
                        <a:solidFill>
                          <a:srgbClr val="000000"/>
                        </a:solidFill>
                        <a:latin typeface="Cambria Math"/>
                      </a:rPr>
                      <m:t>若所得到的結果是</m:t>
                    </m:r>
                  </m:oMath>
                </a14:m>
                <a:r>
                  <a:rPr kumimoji="0" lang="zh-TW" altLang="en-US" dirty="0">
                    <a:solidFill>
                      <a:srgbClr val="000000"/>
                    </a:solidFill>
                    <a:latin typeface="Calibri" pitchFamily="34" charset="0"/>
                  </a:rPr>
                  <a:t>某一</a:t>
                </a:r>
                <a:r>
                  <a:rPr kumimoji="0" lang="zh-TW" altLang="en-US" dirty="0">
                    <a:solidFill>
                      <a:schemeClr val="tx1"/>
                    </a:solidFill>
                    <a:latin typeface="Calibri" pitchFamily="34" charset="0"/>
                  </a:rPr>
                  <a:t>本徵值</a:t>
                </a:r>
                <a14:m>
                  <m:oMath xmlns:m="http://schemas.openxmlformats.org/officeDocument/2006/math">
                    <m:r>
                      <a:rPr kumimoji="0" lang="en-US" altLang="zh-TW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kumimoji="0" lang="zh-TW" altLang="en-US" dirty="0">
                    <a:solidFill>
                      <a:srgbClr val="000000"/>
                    </a:solidFill>
                    <a:latin typeface="Calibri" pitchFamily="34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9F8A086E-C70A-ECE7-19D5-36A9C25182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32278" y="801575"/>
                <a:ext cx="7129476" cy="369332"/>
              </a:xfrm>
              <a:prstGeom prst="rect">
                <a:avLst/>
              </a:prstGeom>
              <a:blipFill>
                <a:blip r:embed="rId3"/>
                <a:stretch>
                  <a:fillRect l="-890" t="-6452" b="-1935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>
                <a:extLst>
                  <a:ext uri="{FF2B5EF4-FFF2-40B4-BE49-F238E27FC236}">
                    <a16:creationId xmlns:a16="http://schemas.microsoft.com/office/drawing/2014/main" id="{5B7B57C5-2B83-C148-F804-4D4CA290EF1A}"/>
                  </a:ext>
                </a:extLst>
              </p:cNvPr>
              <p:cNvSpPr txBox="1"/>
              <p:nvPr/>
            </p:nvSpPr>
            <p:spPr bwMode="auto">
              <a:xfrm>
                <a:off x="3362356" y="1742491"/>
                <a:ext cx="1944216" cy="44890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zh-TW" altLang="el-GR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𝜓</m:t>
                      </m:r>
                      <m:d>
                        <m:dPr>
                          <m:ctrlPr>
                            <a:rPr kumimoji="0" lang="en-US" altLang="zh-TW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kumimoji="0" lang="en-US" altLang="zh-TW" sz="1800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kumimoji="0" lang="zh-TW" altLang="en-US" sz="1800" b="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  <m:groupChr>
                        <m:groupChrPr>
                          <m:chr m:val="→"/>
                          <m:pos m:val="top"/>
                          <m:ctrlPr>
                            <a:rPr kumimoji="0" lang="zh-TW" altLang="en-US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acc>
                            <m:accPr>
                              <m:chr m:val="̂"/>
                              <m:ctrlPr>
                                <a:rPr kumimoji="0" lang="zh-TW" altLang="en-US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kumimoji="0" lang="en-US" altLang="zh-TW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  <m:r>
                            <m:rPr>
                              <m:brk m:alnAt="1"/>
                            </m:rPr>
                            <a:rPr kumimoji="0" lang="en-US" altLang="zh-TW" sz="1800" b="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→</m:t>
                          </m:r>
                          <m:r>
                            <a:rPr kumimoji="0" lang="en-US" altLang="zh-TW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𝑎</m:t>
                          </m:r>
                        </m:e>
                      </m:groupCh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kumimoji="0" lang="zh-TW" altLang="en-US" sz="1800" dirty="0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</mc:Choice>
        <mc:Fallback xmlns="">
          <p:sp>
            <p:nvSpPr>
              <p:cNvPr id="8" name="文字方塊 7">
                <a:extLst>
                  <a:ext uri="{FF2B5EF4-FFF2-40B4-BE49-F238E27FC236}">
                    <a16:creationId xmlns:a16="http://schemas.microsoft.com/office/drawing/2014/main" id="{5B7B57C5-2B83-C148-F804-4D4CA290EF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62356" y="1742491"/>
                <a:ext cx="1944216" cy="44890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8A4E3FD-ED80-3E34-FB30-2B80283A2D59}"/>
                  </a:ext>
                </a:extLst>
              </p:cNvPr>
              <p:cNvSpPr txBox="1"/>
              <p:nvPr/>
            </p:nvSpPr>
            <p:spPr bwMode="auto">
              <a:xfrm>
                <a:off x="1115614" y="2290822"/>
                <a:ext cx="784887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在非本徵狀態</a:t>
                </a:r>
                <a14:m>
                  <m:oMath xmlns:m="http://schemas.openxmlformats.org/officeDocument/2006/math">
                    <m:r>
                      <a:rPr kumimoji="0" lang="el-GR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  <m:r>
                      <a:rPr kumimoji="0" lang="en-US" altLang="zh-TW" i="1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(</m:t>
                    </m:r>
                    <m:r>
                      <a:rPr kumimoji="0" lang="en-US" altLang="zh-TW" i="1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𝑥</m:t>
                    </m:r>
                    <m:r>
                      <a:rPr kumimoji="0" lang="en-US" altLang="zh-TW" i="1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)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測量結果不會是確定的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  <a:r>
                  <a:rPr lang="zh-TW" altLang="en-US" dirty="0"/>
                  <a:t>崩潰變成的態也就不確定。</a:t>
                </a:r>
                <a:endParaRPr lang="en-US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CEB8E24-24B1-6D18-A581-CA07329F92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15614" y="2290822"/>
                <a:ext cx="7848873" cy="369332"/>
              </a:xfrm>
              <a:prstGeom prst="rect">
                <a:avLst/>
              </a:prstGeom>
              <a:blipFill>
                <a:blip r:embed="rId5"/>
                <a:stretch>
                  <a:fillRect l="-484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10">
                <a:extLst>
                  <a:ext uri="{FF2B5EF4-FFF2-40B4-BE49-F238E27FC236}">
                    <a16:creationId xmlns:a16="http://schemas.microsoft.com/office/drawing/2014/main" id="{C0D14CF9-6590-843D-972D-A3CF013966F5}"/>
                  </a:ext>
                </a:extLst>
              </p:cNvPr>
              <p:cNvSpPr/>
              <p:nvPr/>
            </p:nvSpPr>
            <p:spPr>
              <a:xfrm>
                <a:off x="1115297" y="4012775"/>
                <a:ext cx="4573267" cy="91121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zh-TW" altLang="el-GR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𝜓</m:t>
                      </m:r>
                      <m:d>
                        <m:dPr>
                          <m:ctrlP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num>
                            <m:den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den>
                          </m:f>
                        </m:e>
                      </m:rad>
                      <m:d>
                        <m:d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l-GR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  <m:d>
                            <m:dPr>
                              <m:ctrlPr>
                                <a:rPr lang="el-GR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>
                          <a:latin typeface="Cambria Math" panose="02040503050406030204" pitchFamily="18" charset="0"/>
                        </a:rPr>
                        <m:t>+</m:t>
                      </m:r>
                      <m:rad>
                        <m:radPr>
                          <m:degHide m:val="on"/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den>
                          </m:f>
                        </m:e>
                      </m:rad>
                      <m:d>
                        <m:d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l-GR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  <m:d>
                            <m:dPr>
                              <m:ctrlPr>
                                <a:rPr lang="el-GR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3" name="矩形 10">
                <a:extLst>
                  <a:ext uri="{FF2B5EF4-FFF2-40B4-BE49-F238E27FC236}">
                    <a16:creationId xmlns:a16="http://schemas.microsoft.com/office/drawing/2014/main" id="{C0D14CF9-6590-843D-972D-A3CF013966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5297" y="4012775"/>
                <a:ext cx="4573267" cy="91121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ight Arrow 13">
            <a:extLst>
              <a:ext uri="{FF2B5EF4-FFF2-40B4-BE49-F238E27FC236}">
                <a16:creationId xmlns:a16="http://schemas.microsoft.com/office/drawing/2014/main" id="{8A31FF55-F0A4-789D-EA6C-D76BD302EE3E}"/>
              </a:ext>
            </a:extLst>
          </p:cNvPr>
          <p:cNvSpPr/>
          <p:nvPr/>
        </p:nvSpPr>
        <p:spPr>
          <a:xfrm rot="19820672">
            <a:off x="6026283" y="3605378"/>
            <a:ext cx="831312" cy="171933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A157900-4061-7226-3E29-6F5CB4C1E2A7}"/>
                  </a:ext>
                </a:extLst>
              </p:cNvPr>
              <p:cNvSpPr txBox="1"/>
              <p:nvPr/>
            </p:nvSpPr>
            <p:spPr bwMode="auto">
              <a:xfrm rot="19855196">
                <a:off x="6025497" y="3320825"/>
                <a:ext cx="414241" cy="307777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altLang="zh-TW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𝑎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A157900-4061-7226-3E29-6F5CB4C1E2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 rot="19855196">
                <a:off x="6025497" y="3320825"/>
                <a:ext cx="414241" cy="30777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BDE8D59-4BC5-AB8A-7631-42E65FFC9B6C}"/>
                  </a:ext>
                </a:extLst>
              </p:cNvPr>
              <p:cNvSpPr txBox="1"/>
              <p:nvPr/>
            </p:nvSpPr>
            <p:spPr bwMode="auto">
              <a:xfrm rot="1958728">
                <a:off x="6124461" y="4684795"/>
                <a:ext cx="402046" cy="31875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400" b="0" i="1" smtClean="0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BDE8D59-4BC5-AB8A-7631-42E65FFC9B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 rot="1958728">
                <a:off x="6124461" y="4684795"/>
                <a:ext cx="402046" cy="31875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ight Arrow 20">
            <a:extLst>
              <a:ext uri="{FF2B5EF4-FFF2-40B4-BE49-F238E27FC236}">
                <a16:creationId xmlns:a16="http://schemas.microsoft.com/office/drawing/2014/main" id="{EED91CEE-C8E1-C40E-1A6A-62D685778478}"/>
              </a:ext>
            </a:extLst>
          </p:cNvPr>
          <p:cNvSpPr/>
          <p:nvPr/>
        </p:nvSpPr>
        <p:spPr>
          <a:xfrm rot="1885604">
            <a:off x="5800566" y="5121399"/>
            <a:ext cx="831312" cy="171933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159286A-9048-46FB-124E-877B0C2619D1}"/>
                  </a:ext>
                </a:extLst>
              </p:cNvPr>
              <p:cNvSpPr txBox="1"/>
              <p:nvPr/>
            </p:nvSpPr>
            <p:spPr bwMode="auto">
              <a:xfrm>
                <a:off x="6845686" y="3239557"/>
                <a:ext cx="648971" cy="55406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𝑃</m:t>
                      </m:r>
                      <m:r>
                        <a:rPr lang="en-US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1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159286A-9048-46FB-124E-877B0C2619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45686" y="3239557"/>
                <a:ext cx="648971" cy="554062"/>
              </a:xfrm>
              <a:prstGeom prst="rect">
                <a:avLst/>
              </a:prstGeom>
              <a:blipFill>
                <a:blip r:embed="rId9"/>
                <a:stretch>
                  <a:fillRect b="-222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AEA7DF2-847F-A595-D4BB-AD07DCF2BF37}"/>
                  </a:ext>
                </a:extLst>
              </p:cNvPr>
              <p:cNvSpPr txBox="1"/>
              <p:nvPr/>
            </p:nvSpPr>
            <p:spPr bwMode="auto">
              <a:xfrm>
                <a:off x="6747361" y="5085184"/>
                <a:ext cx="750639" cy="554960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𝑃</m:t>
                      </m:r>
                      <m:r>
                        <a:rPr lang="en-US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f>
                        <m:fPr>
                          <m:ctrlP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1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AEA7DF2-847F-A595-D4BB-AD07DCF2BF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47361" y="5085184"/>
                <a:ext cx="750639" cy="554960"/>
              </a:xfrm>
              <a:prstGeom prst="rect">
                <a:avLst/>
              </a:prstGeom>
              <a:blipFill>
                <a:blip r:embed="rId10"/>
                <a:stretch>
                  <a:fillRect b="-222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10">
                <a:extLst>
                  <a:ext uri="{FF2B5EF4-FFF2-40B4-BE49-F238E27FC236}">
                    <a16:creationId xmlns:a16="http://schemas.microsoft.com/office/drawing/2014/main" id="{4A247E74-0A28-5D6B-693B-941C359F0DB1}"/>
                  </a:ext>
                </a:extLst>
              </p:cNvPr>
              <p:cNvSpPr/>
              <p:nvPr/>
            </p:nvSpPr>
            <p:spPr>
              <a:xfrm>
                <a:off x="7785580" y="3291991"/>
                <a:ext cx="949215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" name="矩形 10">
                <a:extLst>
                  <a:ext uri="{FF2B5EF4-FFF2-40B4-BE49-F238E27FC236}">
                    <a16:creationId xmlns:a16="http://schemas.microsoft.com/office/drawing/2014/main" id="{4A247E74-0A28-5D6B-693B-941C359F0D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5580" y="3291991"/>
                <a:ext cx="949215" cy="369332"/>
              </a:xfrm>
              <a:prstGeom prst="rect">
                <a:avLst/>
              </a:prstGeom>
              <a:blipFill>
                <a:blip r:embed="rId11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10">
                <a:extLst>
                  <a:ext uri="{FF2B5EF4-FFF2-40B4-BE49-F238E27FC236}">
                    <a16:creationId xmlns:a16="http://schemas.microsoft.com/office/drawing/2014/main" id="{FA125080-AF37-1DE5-DDF2-C595BCCFCBB2}"/>
                  </a:ext>
                </a:extLst>
              </p:cNvPr>
              <p:cNvSpPr/>
              <p:nvPr/>
            </p:nvSpPr>
            <p:spPr>
              <a:xfrm>
                <a:off x="7740352" y="5128116"/>
                <a:ext cx="949215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" name="矩形 10">
                <a:extLst>
                  <a:ext uri="{FF2B5EF4-FFF2-40B4-BE49-F238E27FC236}">
                    <a16:creationId xmlns:a16="http://schemas.microsoft.com/office/drawing/2014/main" id="{FA125080-AF37-1DE5-DDF2-C595BCCFCB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0352" y="5128116"/>
                <a:ext cx="949215" cy="369332"/>
              </a:xfrm>
              <a:prstGeom prst="rect">
                <a:avLst/>
              </a:prstGeom>
              <a:blipFill>
                <a:blip r:embed="rId12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2775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 animBg="1"/>
      <p:bldP spid="14" grpId="0" animBg="1"/>
      <p:bldP spid="16" grpId="0" animBg="1"/>
      <p:bldP spid="18" grpId="0" animBg="1"/>
      <p:bldP spid="21" grpId="0" animBg="1"/>
      <p:bldP spid="23" grpId="0" animBg="1"/>
      <p:bldP spid="24" grpId="0" animBg="1"/>
      <p:bldP spid="3" grpId="0" animBg="1"/>
      <p:bldP spid="4" grpId="0" animBg="1"/>
    </p:bld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 w="9525">
          <a:noFill/>
          <a:miter lim="800000"/>
          <a:headEnd/>
          <a:tailEnd/>
        </a:ln>
      </a:spPr>
      <a:bodyPr wrap="square" rtlCol="0">
        <a:spAutoFit/>
      </a:bodyPr>
      <a:lstStyle>
        <a:defPPr>
          <a:defRPr dirty="0" smtClean="0">
            <a:latin typeface="Times New Roman" pitchFamily="18" charset="0"/>
            <a:cs typeface="Times New Roman" pitchFamily="18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11585</TotalTime>
  <Words>5418</Words>
  <Application>Microsoft Macintosh PowerPoint</Application>
  <PresentationFormat>On-screen Show (4:3)</PresentationFormat>
  <Paragraphs>715</Paragraphs>
  <Slides>92</Slides>
  <Notes>1</Notes>
  <HiddenSlides>6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92</vt:i4>
      </vt:variant>
    </vt:vector>
  </HeadingPairs>
  <TitlesOfParts>
    <vt:vector size="100" baseType="lpstr">
      <vt:lpstr>新細明體</vt:lpstr>
      <vt:lpstr>新細明體</vt:lpstr>
      <vt:lpstr>Arial</vt:lpstr>
      <vt:lpstr>Calibri</vt:lpstr>
      <vt:lpstr>Cambria Math</vt:lpstr>
      <vt:lpstr>Times New Roman</vt:lpstr>
      <vt:lpstr>Office 佈景主題</vt:lpstr>
      <vt:lpstr>方程式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Chia-Hung Chang</dc:creator>
  <cp:lastModifiedBy>Chia-Hung Vincent Chang</cp:lastModifiedBy>
  <cp:revision>745</cp:revision>
  <cp:lastPrinted>2024-11-12T04:37:43Z</cp:lastPrinted>
  <dcterms:created xsi:type="dcterms:W3CDTF">2008-03-17T12:32:20Z</dcterms:created>
  <dcterms:modified xsi:type="dcterms:W3CDTF">2026-05-19T02:33:27Z</dcterms:modified>
</cp:coreProperties>
</file>