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151" r:id="rId2"/>
    <p:sldId id="2150" r:id="rId3"/>
    <p:sldId id="2152" r:id="rId4"/>
    <p:sldId id="1582" r:id="rId5"/>
    <p:sldId id="1086" r:id="rId6"/>
    <p:sldId id="1623" r:id="rId7"/>
    <p:sldId id="2112" r:id="rId8"/>
    <p:sldId id="2153" r:id="rId9"/>
    <p:sldId id="2155" r:id="rId10"/>
    <p:sldId id="2154" r:id="rId11"/>
    <p:sldId id="1784" r:id="rId12"/>
    <p:sldId id="1799" r:id="rId13"/>
    <p:sldId id="2163" r:id="rId14"/>
    <p:sldId id="1800" r:id="rId15"/>
    <p:sldId id="1801" r:id="rId16"/>
    <p:sldId id="2157" r:id="rId17"/>
    <p:sldId id="2182" r:id="rId18"/>
    <p:sldId id="2160" r:id="rId19"/>
    <p:sldId id="1803" r:id="rId20"/>
    <p:sldId id="1804" r:id="rId21"/>
    <p:sldId id="2161" r:id="rId22"/>
    <p:sldId id="1097" r:id="rId23"/>
    <p:sldId id="1802" r:id="rId24"/>
    <p:sldId id="1605" r:id="rId25"/>
    <p:sldId id="1813" r:id="rId26"/>
    <p:sldId id="2162" r:id="rId27"/>
    <p:sldId id="1808" r:id="rId28"/>
    <p:sldId id="1814" r:id="rId29"/>
    <p:sldId id="1815" r:id="rId30"/>
    <p:sldId id="911" r:id="rId31"/>
    <p:sldId id="1809" r:id="rId32"/>
    <p:sldId id="1811" r:id="rId33"/>
    <p:sldId id="1812" r:id="rId34"/>
    <p:sldId id="1818" r:id="rId35"/>
    <p:sldId id="1819" r:id="rId36"/>
    <p:sldId id="1824" r:id="rId37"/>
    <p:sldId id="1821" r:id="rId38"/>
    <p:sldId id="1822" r:id="rId39"/>
    <p:sldId id="1823" r:id="rId40"/>
    <p:sldId id="1825" r:id="rId41"/>
    <p:sldId id="1826" r:id="rId42"/>
    <p:sldId id="1827" r:id="rId43"/>
    <p:sldId id="2156" r:id="rId4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8"/>
    <p:restoredTop sz="96197" autoAdjust="0"/>
  </p:normalViewPr>
  <p:slideViewPr>
    <p:cSldViewPr>
      <p:cViewPr varScale="1">
        <p:scale>
          <a:sx n="117" d="100"/>
          <a:sy n="117" d="100"/>
        </p:scale>
        <p:origin x="192" y="40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>
                <a:latin typeface="Times New Roman" panose="02020603050405020304" pitchFamily="18" charset="0"/>
              </a:rPr>
              <a:pPr>
                <a:defRPr/>
              </a:pPr>
              <a:t>2026/5/4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 smtClean="0"/>
              <a:pPr>
                <a:defRPr/>
              </a:pPr>
              <a:t>2026/5/4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2.jpe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54.jpeg"/><Relationship Id="rId10" Type="http://schemas.openxmlformats.org/officeDocument/2006/relationships/image" Target="../media/image70.png"/><Relationship Id="rId4" Type="http://schemas.openxmlformats.org/officeDocument/2006/relationships/image" Target="../media/image53.jpe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71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jpe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1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61.png"/><Relationship Id="rId7" Type="http://schemas.openxmlformats.org/officeDocument/2006/relationships/image" Target="../media/image750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740.png"/><Relationship Id="rId4" Type="http://schemas.openxmlformats.org/officeDocument/2006/relationships/image" Target="../media/image7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0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7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5" Type="http://schemas.openxmlformats.org/officeDocument/2006/relationships/image" Target="../media/image88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90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89.png"/><Relationship Id="rId5" Type="http://schemas.openxmlformats.org/officeDocument/2006/relationships/image" Target="../media/image199.png"/><Relationship Id="rId10" Type="http://schemas.openxmlformats.org/officeDocument/2006/relationships/image" Target="../media/image710.png"/><Relationship Id="rId4" Type="http://schemas.openxmlformats.org/officeDocument/2006/relationships/image" Target="../media/image198.png"/><Relationship Id="rId9" Type="http://schemas.openxmlformats.org/officeDocument/2006/relationships/image" Target="../media/image15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1.png"/><Relationship Id="rId4" Type="http://schemas.openxmlformats.org/officeDocument/2006/relationships/image" Target="../media/image24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74.png"/><Relationship Id="rId9" Type="http://schemas.openxmlformats.org/officeDocument/2006/relationships/image" Target="../media/image2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0.png"/><Relationship Id="rId13" Type="http://schemas.openxmlformats.org/officeDocument/2006/relationships/image" Target="../media/image29.png"/><Relationship Id="rId3" Type="http://schemas.openxmlformats.org/officeDocument/2006/relationships/image" Target="../media/image2511.png"/><Relationship Id="rId7" Type="http://schemas.openxmlformats.org/officeDocument/2006/relationships/image" Target="../media/image292.png"/><Relationship Id="rId12" Type="http://schemas.openxmlformats.org/officeDocument/2006/relationships/image" Target="../media/image28.png"/><Relationship Id="rId17" Type="http://schemas.openxmlformats.org/officeDocument/2006/relationships/image" Target="../media/image2710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1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1.png"/><Relationship Id="rId14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7" Type="http://schemas.openxmlformats.org/officeDocument/2006/relationships/image" Target="../media/image258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190.png"/><Relationship Id="rId5" Type="http://schemas.openxmlformats.org/officeDocument/2006/relationships/image" Target="../media/image1650.png"/><Relationship Id="rId10" Type="http://schemas.openxmlformats.org/officeDocument/2006/relationships/image" Target="../media/image259.png"/><Relationship Id="rId4" Type="http://schemas.openxmlformats.org/officeDocument/2006/relationships/image" Target="../media/image1540.png"/><Relationship Id="rId9" Type="http://schemas.openxmlformats.org/officeDocument/2006/relationships/image" Target="../media/image21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75.jpeg"/><Relationship Id="rId3" Type="http://schemas.openxmlformats.org/officeDocument/2006/relationships/image" Target="../media/image261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60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74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4" Type="http://schemas.openxmlformats.org/officeDocument/2006/relationships/image" Target="../media/image262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2480.png"/><Relationship Id="rId9" Type="http://schemas.openxmlformats.org/officeDocument/2006/relationships/image" Target="../media/image2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3" Type="http://schemas.openxmlformats.org/officeDocument/2006/relationships/image" Target="../media/image283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91.png"/><Relationship Id="rId10" Type="http://schemas.openxmlformats.org/officeDocument/2006/relationships/image" Target="../media/image297.png"/><Relationship Id="rId4" Type="http://schemas.openxmlformats.org/officeDocument/2006/relationships/image" Target="../media/image76.jpe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7" Type="http://schemas.openxmlformats.org/officeDocument/2006/relationships/image" Target="../media/image313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7.png"/><Relationship Id="rId4" Type="http://schemas.openxmlformats.org/officeDocument/2006/relationships/image" Target="../media/image3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30.png"/><Relationship Id="rId5" Type="http://schemas.openxmlformats.org/officeDocument/2006/relationships/image" Target="../media/image43.png"/><Relationship Id="rId10" Type="http://schemas.openxmlformats.org/officeDocument/2006/relationships/image" Target="../media/image310.png"/><Relationship Id="rId4" Type="http://schemas.openxmlformats.org/officeDocument/2006/relationships/image" Target="../media/image31.png"/><Relationship Id="rId9" Type="http://schemas.openxmlformats.org/officeDocument/2006/relationships/image" Target="../media/image30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8.png"/><Relationship Id="rId5" Type="http://schemas.openxmlformats.org/officeDocument/2006/relationships/image" Target="../media/image337.png"/><Relationship Id="rId4" Type="http://schemas.openxmlformats.org/officeDocument/2006/relationships/image" Target="../media/image3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12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000.png"/><Relationship Id="rId7" Type="http://schemas.openxmlformats.org/officeDocument/2006/relationships/image" Target="../media/image24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0.pn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8">
                <a:extLst>
                  <a:ext uri="{FF2B5EF4-FFF2-40B4-BE49-F238E27FC236}">
                    <a16:creationId xmlns:a16="http://schemas.microsoft.com/office/drawing/2014/main" id="{C3FFF9BF-554E-1A99-633B-07BB54DB837A}"/>
                  </a:ext>
                </a:extLst>
              </p:cNvPr>
              <p:cNvSpPr txBox="1"/>
              <p:nvPr/>
            </p:nvSpPr>
            <p:spPr bwMode="auto">
              <a:xfrm>
                <a:off x="1214727" y="1770461"/>
                <a:ext cx="3041730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8">
                <a:extLst>
                  <a:ext uri="{FF2B5EF4-FFF2-40B4-BE49-F238E27FC236}">
                    <a16:creationId xmlns:a16="http://schemas.microsoft.com/office/drawing/2014/main" id="{C3FFF9BF-554E-1A99-633B-07BB54DB8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727" y="1770461"/>
                <a:ext cx="3041730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4">
                <a:extLst>
                  <a:ext uri="{FF2B5EF4-FFF2-40B4-BE49-F238E27FC236}">
                    <a16:creationId xmlns:a16="http://schemas.microsoft.com/office/drawing/2014/main" id="{B5DACE87-D62C-D5B0-CD6A-DA4833DCDC9F}"/>
                  </a:ext>
                </a:extLst>
              </p:cNvPr>
              <p:cNvSpPr txBox="1"/>
              <p:nvPr/>
            </p:nvSpPr>
            <p:spPr bwMode="auto">
              <a:xfrm>
                <a:off x="1214727" y="4674075"/>
                <a:ext cx="285321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14">
                <a:extLst>
                  <a:ext uri="{FF2B5EF4-FFF2-40B4-BE49-F238E27FC236}">
                    <a16:creationId xmlns:a16="http://schemas.microsoft.com/office/drawing/2014/main" id="{B5DACE87-D62C-D5B0-CD6A-DA4833DCD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727" y="4674075"/>
                <a:ext cx="2853217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288C13-FB3C-2FA4-FE31-CD724C448C14}"/>
              </a:ext>
            </a:extLst>
          </p:cNvPr>
          <p:cNvSpPr txBox="1"/>
          <p:nvPr/>
        </p:nvSpPr>
        <p:spPr bwMode="auto">
          <a:xfrm>
            <a:off x="1214727" y="2634557"/>
            <a:ext cx="6813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equation has separable stationary solutions.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9">
                <a:extLst>
                  <a:ext uri="{FF2B5EF4-FFF2-40B4-BE49-F238E27FC236}">
                    <a16:creationId xmlns:a16="http://schemas.microsoft.com/office/drawing/2014/main" id="{9B892BA6-4DEF-87C3-F1D3-1454990CA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727" y="1293144"/>
                <a:ext cx="64160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zh-TW" dirty="0">
                    <a:latin typeface="Times New Roman" pitchFamily="18" charset="0"/>
                    <a:cs typeface="Times New Roman" pitchFamily="18" charset="0"/>
                  </a:rPr>
                  <a:t>Schrodinger Wave Equation for the </a:t>
                </a:r>
                <a:r>
                  <a:rPr kumimoji="0"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complex wave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kumimoji="0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19">
                <a:extLst>
                  <a:ext uri="{FF2B5EF4-FFF2-40B4-BE49-F238E27FC236}">
                    <a16:creationId xmlns:a16="http://schemas.microsoft.com/office/drawing/2014/main" id="{9B892BA6-4DEF-87C3-F1D3-1454990C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727" y="1293144"/>
                <a:ext cx="6416079" cy="369332"/>
              </a:xfrm>
              <a:prstGeom prst="rect">
                <a:avLst/>
              </a:prstGeom>
              <a:blipFill>
                <a:blip r:embed="rId4"/>
                <a:stretch>
                  <a:fillRect l="-791" t="-6452" r="-79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25D1D0EF-C188-44F9-9E39-CF40BFAD8A2B}"/>
                  </a:ext>
                </a:extLst>
              </p:cNvPr>
              <p:cNvSpPr txBox="1"/>
              <p:nvPr/>
            </p:nvSpPr>
            <p:spPr bwMode="auto">
              <a:xfrm>
                <a:off x="1214727" y="3126191"/>
                <a:ext cx="234314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25D1D0EF-C188-44F9-9E39-CF40BFAD8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727" y="3126191"/>
                <a:ext cx="2343142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7B0A94-4A80-9E73-3CCF-CB60CB608DB5}"/>
                  </a:ext>
                </a:extLst>
              </p:cNvPr>
              <p:cNvSpPr txBox="1"/>
              <p:nvPr/>
            </p:nvSpPr>
            <p:spPr bwMode="auto">
              <a:xfrm>
                <a:off x="1232528" y="3656725"/>
                <a:ext cx="7110992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time evolution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is simply a 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7B0A94-4A80-9E73-3CCF-CB60CB608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528" y="3656725"/>
                <a:ext cx="7110992" cy="480709"/>
              </a:xfrm>
              <a:prstGeom prst="rect">
                <a:avLst/>
              </a:prstGeom>
              <a:blipFill>
                <a:blip r:embed="rId6"/>
                <a:stretch>
                  <a:fillRect l="-534" b="-184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562579-D747-1EB9-18F1-AF67858AB4C5}"/>
                  </a:ext>
                </a:extLst>
              </p:cNvPr>
              <p:cNvSpPr txBox="1"/>
              <p:nvPr/>
            </p:nvSpPr>
            <p:spPr bwMode="auto">
              <a:xfrm>
                <a:off x="1232528" y="4221088"/>
                <a:ext cx="7911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satisfies Time-Independent Schrodinger Equation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562579-D747-1EB9-18F1-AF67858AB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528" y="4221088"/>
                <a:ext cx="7911472" cy="369332"/>
              </a:xfrm>
              <a:prstGeom prst="rect">
                <a:avLst/>
              </a:prstGeom>
              <a:blipFill>
                <a:blip r:embed="rId7"/>
                <a:stretch>
                  <a:fillRect l="-48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8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892A8D-F664-602F-1342-8D9F2ECB69EB}"/>
              </a:ext>
            </a:extLst>
          </p:cNvPr>
          <p:cNvSpPr txBox="1"/>
          <p:nvPr/>
        </p:nvSpPr>
        <p:spPr bwMode="auto">
          <a:xfrm>
            <a:off x="3059832" y="42670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BED077-1B86-C60F-B49B-EB5170923FE1}"/>
                  </a:ext>
                </a:extLst>
              </p:cNvPr>
              <p:cNvSpPr txBox="1"/>
              <p:nvPr/>
            </p:nvSpPr>
            <p:spPr bwMode="auto">
              <a:xfrm>
                <a:off x="1068723" y="860054"/>
                <a:ext cx="3654152" cy="65562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BED077-1B86-C60F-B49B-EB5170923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723" y="860054"/>
                <a:ext cx="3654152" cy="655629"/>
              </a:xfrm>
              <a:prstGeom prst="rect">
                <a:avLst/>
              </a:prstGeom>
              <a:blipFill>
                <a:blip r:embed="rId2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AAF68A0-6398-B1A0-D2BA-FB8967D04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69689" r="56480" b="3238"/>
          <a:stretch>
            <a:fillRect/>
          </a:stretch>
        </p:blipFill>
        <p:spPr bwMode="auto">
          <a:xfrm>
            <a:off x="2723608" y="2345652"/>
            <a:ext cx="2952311" cy="1929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A63BF9-B5F0-DFB0-E324-1C4E3B0C691D}"/>
                  </a:ext>
                </a:extLst>
              </p:cNvPr>
              <p:cNvSpPr txBox="1"/>
              <p:nvPr/>
            </p:nvSpPr>
            <p:spPr bwMode="auto">
              <a:xfrm>
                <a:off x="1053819" y="4393278"/>
                <a:ext cx="3339578" cy="6556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A63BF9-B5F0-DFB0-E324-1C4E3B0C6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19" y="4393278"/>
                <a:ext cx="3339578" cy="655629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E2387-400F-F8DC-8C12-19DE5B119EF2}"/>
                  </a:ext>
                </a:extLst>
              </p:cNvPr>
              <p:cNvSpPr txBox="1"/>
              <p:nvPr/>
            </p:nvSpPr>
            <p:spPr bwMode="auto">
              <a:xfrm>
                <a:off x="1053819" y="5425798"/>
                <a:ext cx="230425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E2387-400F-F8DC-8C12-19DE5B119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19" y="5425798"/>
                <a:ext cx="2304256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7988E8-DC80-08F0-40EA-BB8D19502C3E}"/>
              </a:ext>
            </a:extLst>
          </p:cNvPr>
          <p:cNvSpPr txBox="1"/>
          <p:nvPr/>
        </p:nvSpPr>
        <p:spPr bwMode="auto">
          <a:xfrm>
            <a:off x="1006170" y="5031441"/>
            <a:ext cx="587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Assume the separable mode solutions can be written 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86E1DB-A174-A6BF-72CE-4747CF9F20A4}"/>
                  </a:ext>
                </a:extLst>
              </p:cNvPr>
              <p:cNvSpPr txBox="1"/>
              <p:nvPr/>
            </p:nvSpPr>
            <p:spPr bwMode="auto">
              <a:xfrm>
                <a:off x="1053819" y="6221852"/>
                <a:ext cx="2618565" cy="4297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86E1DB-A174-A6BF-72CE-4747CF9F2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19" y="6221852"/>
                <a:ext cx="2618565" cy="429798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09D7D0-2F42-7802-9DE1-6460605D97DB}"/>
                  </a:ext>
                </a:extLst>
              </p:cNvPr>
              <p:cNvSpPr txBox="1"/>
              <p:nvPr/>
            </p:nvSpPr>
            <p:spPr bwMode="auto">
              <a:xfrm>
                <a:off x="5764135" y="4404923"/>
                <a:ext cx="3339578" cy="62651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09D7D0-2F42-7802-9DE1-6460605D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4135" y="4404923"/>
                <a:ext cx="3339578" cy="626518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8CC7EA-F93D-D774-3210-287B6D3B54D4}"/>
                  </a:ext>
                </a:extLst>
              </p:cNvPr>
              <p:cNvSpPr txBox="1"/>
              <p:nvPr/>
            </p:nvSpPr>
            <p:spPr bwMode="auto">
              <a:xfrm>
                <a:off x="7238777" y="6136283"/>
                <a:ext cx="1443361" cy="54046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8CC7EA-F93D-D774-3210-287B6D3B5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8777" y="6136283"/>
                <a:ext cx="1443361" cy="540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DB496C-A4F9-99D5-2442-30161AF0D37A}"/>
              </a:ext>
            </a:extLst>
          </p:cNvPr>
          <p:cNvSpPr txBox="1"/>
          <p:nvPr/>
        </p:nvSpPr>
        <p:spPr bwMode="auto">
          <a:xfrm>
            <a:off x="4737456" y="4536426"/>
            <a:ext cx="695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790498-2586-F3BB-D4DD-C806E3C977DE}"/>
                  </a:ext>
                </a:extLst>
              </p:cNvPr>
              <p:cNvSpPr txBox="1"/>
              <p:nvPr/>
            </p:nvSpPr>
            <p:spPr bwMode="auto">
              <a:xfrm>
                <a:off x="1006170" y="1582796"/>
                <a:ext cx="66967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Mass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could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dependent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790498-2586-F3BB-D4DD-C806E3C97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170" y="1582796"/>
                <a:ext cx="6696744" cy="369332"/>
              </a:xfrm>
              <a:prstGeom prst="rect">
                <a:avLst/>
              </a:prstGeom>
              <a:blipFill>
                <a:blip r:embed="rId9"/>
                <a:stretch>
                  <a:fillRect l="-75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C6DE5C-3EF3-FE44-1A4D-EE2E84A9CF16}"/>
                  </a:ext>
                </a:extLst>
              </p:cNvPr>
              <p:cNvSpPr txBox="1"/>
              <p:nvPr/>
            </p:nvSpPr>
            <p:spPr bwMode="auto">
              <a:xfrm>
                <a:off x="1006170" y="1952128"/>
                <a:ext cx="77048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There could be extra external spring force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C6DE5C-3EF3-FE44-1A4D-EE2E84A9C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170" y="1952128"/>
                <a:ext cx="7704856" cy="369332"/>
              </a:xfrm>
              <a:prstGeom prst="rect">
                <a:avLst/>
              </a:prstGeom>
              <a:blipFill>
                <a:blip r:embed="rId10"/>
                <a:stretch>
                  <a:fillRect l="-6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4F1AEE00-6034-BBEF-0DB2-6E84FBF0FE39}"/>
              </a:ext>
            </a:extLst>
          </p:cNvPr>
          <p:cNvSpPr/>
          <p:nvPr/>
        </p:nvSpPr>
        <p:spPr>
          <a:xfrm>
            <a:off x="4932040" y="1103962"/>
            <a:ext cx="410608" cy="237435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4">
                <a:extLst>
                  <a:ext uri="{FF2B5EF4-FFF2-40B4-BE49-F238E27FC236}">
                    <a16:creationId xmlns:a16="http://schemas.microsoft.com/office/drawing/2014/main" id="{35D61691-50FC-7732-2616-A18FAE676915}"/>
                  </a:ext>
                </a:extLst>
              </p:cNvPr>
              <p:cNvSpPr/>
              <p:nvPr/>
            </p:nvSpPr>
            <p:spPr>
              <a:xfrm>
                <a:off x="5615063" y="876259"/>
                <a:ext cx="1623714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4">
                <a:extLst>
                  <a:ext uri="{FF2B5EF4-FFF2-40B4-BE49-F238E27FC236}">
                    <a16:creationId xmlns:a16="http://schemas.microsoft.com/office/drawing/2014/main" id="{35D61691-50FC-7732-2616-A18FAE676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63" y="876259"/>
                <a:ext cx="1623714" cy="64812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B9B092D-6D48-728B-4067-87953D378AB9}"/>
              </a:ext>
            </a:extLst>
          </p:cNvPr>
          <p:cNvSpPr txBox="1"/>
          <p:nvPr/>
        </p:nvSpPr>
        <p:spPr bwMode="auto">
          <a:xfrm>
            <a:off x="4775845" y="6221852"/>
            <a:ext cx="695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116899-3699-150B-3B97-B7D548E69CA0}"/>
              </a:ext>
            </a:extLst>
          </p:cNvPr>
          <p:cNvSpPr txBox="1"/>
          <p:nvPr/>
        </p:nvSpPr>
        <p:spPr bwMode="auto">
          <a:xfrm>
            <a:off x="988951" y="5827495"/>
            <a:ext cx="427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Time part can be solved right away:</a:t>
            </a:r>
          </a:p>
        </p:txBody>
      </p:sp>
    </p:spTree>
    <p:extLst>
      <p:ext uri="{BB962C8B-B14F-4D97-AF65-F5344CB8AC3E}">
        <p14:creationId xmlns:p14="http://schemas.microsoft.com/office/powerpoint/2010/main" val="17693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3" grpId="0" animBg="1"/>
      <p:bldP spid="14" grpId="0" animBg="1"/>
      <p:bldP spid="15" grpId="0" animBg="1"/>
      <p:bldP spid="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DF3D0B7A-8EF5-0170-1947-1061BCFC9C90}"/>
                  </a:ext>
                </a:extLst>
              </p:cNvPr>
              <p:cNvSpPr txBox="1"/>
              <p:nvPr/>
            </p:nvSpPr>
            <p:spPr bwMode="auto">
              <a:xfrm>
                <a:off x="924752" y="1008949"/>
                <a:ext cx="4529252" cy="6257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DF3D0B7A-8EF5-0170-1947-1061BCFC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752" y="1008949"/>
                <a:ext cx="4529252" cy="625749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8E4B90-705E-B851-77DD-399EEC9C42BE}"/>
              </a:ext>
            </a:extLst>
          </p:cNvPr>
          <p:cNvSpPr txBox="1"/>
          <p:nvPr/>
        </p:nvSpPr>
        <p:spPr bwMode="auto">
          <a:xfrm>
            <a:off x="823486" y="624573"/>
            <a:ext cx="567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術語稱為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算子的本徵函數問題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4309742-B056-5C00-9C28-B1A4BE1C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8" y="4005064"/>
            <a:ext cx="1738551" cy="22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D9F54-72E2-8D23-954C-8C5581F80504}"/>
              </a:ext>
            </a:extLst>
          </p:cNvPr>
          <p:cNvSpPr txBox="1"/>
          <p:nvPr/>
        </p:nvSpPr>
        <p:spPr bwMode="auto">
          <a:xfrm>
            <a:off x="544256" y="6261559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Sturm 1803-1855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2DA108A-8F5A-D7AF-F1D1-0549DA5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1807715" cy="21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C2C53-5E3E-0988-70BD-A7E0743312C4}"/>
              </a:ext>
            </a:extLst>
          </p:cNvPr>
          <p:cNvSpPr txBox="1"/>
          <p:nvPr/>
        </p:nvSpPr>
        <p:spPr bwMode="auto">
          <a:xfrm>
            <a:off x="3208552" y="6261559"/>
            <a:ext cx="3060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Liouville 1809-1882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42A33A-F362-2468-E3F0-39B6AE98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40" y="4077072"/>
            <a:ext cx="2547186" cy="20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45A766-FA30-3BA4-6971-9E7BD90A619D}"/>
              </a:ext>
            </a:extLst>
          </p:cNvPr>
          <p:cNvSpPr txBox="1"/>
          <p:nvPr/>
        </p:nvSpPr>
        <p:spPr bwMode="auto">
          <a:xfrm>
            <a:off x="6153538" y="6246515"/>
            <a:ext cx="2141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École Polytechnique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69469A-5EC4-929F-FA75-782B60D90266}"/>
                  </a:ext>
                </a:extLst>
              </p:cNvPr>
              <p:cNvSpPr txBox="1"/>
              <p:nvPr/>
            </p:nvSpPr>
            <p:spPr bwMode="auto">
              <a:xfrm>
                <a:off x="877293" y="1623520"/>
                <a:ext cx="73419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</a:rPr>
                  <a:t>是數：本徵值，若加邊界條件下通常只有某些值，此式才有解</a:t>
                </a:r>
                <a:r>
                  <a:rPr lang="en-US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69469A-5EC4-929F-FA75-782B60D90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293" y="1623520"/>
                <a:ext cx="7341955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37FBD-0F23-5AB4-1845-B33FF121A082}"/>
                  </a:ext>
                </a:extLst>
              </p:cNvPr>
              <p:cNvSpPr txBox="1"/>
              <p:nvPr/>
            </p:nvSpPr>
            <p:spPr bwMode="auto">
              <a:xfrm>
                <a:off x="855703" y="1958600"/>
                <a:ext cx="71425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share the same ODE with </a:t>
                </a:r>
                <a:r>
                  <a:rPr kumimoji="0"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Time-Independent Schrodinger Equation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37FBD-0F23-5AB4-1845-B33FF121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703" y="1958600"/>
                <a:ext cx="7142581" cy="369332"/>
              </a:xfrm>
              <a:prstGeom prst="rect">
                <a:avLst/>
              </a:prstGeom>
              <a:blipFill>
                <a:blip r:embed="rId7"/>
                <a:stretch>
                  <a:fillRect l="-35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28A68A98-756E-2BAB-63FF-D5D8A6BA9040}"/>
                  </a:ext>
                </a:extLst>
              </p:cNvPr>
              <p:cNvSpPr txBox="1"/>
              <p:nvPr/>
            </p:nvSpPr>
            <p:spPr bwMode="auto">
              <a:xfrm>
                <a:off x="924752" y="2308345"/>
                <a:ext cx="285321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28A68A98-756E-2BAB-63FF-D5D8A6BA9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752" y="2308345"/>
                <a:ext cx="2853217" cy="648126"/>
              </a:xfrm>
              <a:prstGeom prst="rect">
                <a:avLst/>
              </a:prstGeom>
              <a:blipFill>
                <a:blip r:embed="rId8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75DF-1FAB-0F69-5D9A-12095CEAAA2F}"/>
                  </a:ext>
                </a:extLst>
              </p:cNvPr>
              <p:cNvSpPr txBox="1"/>
              <p:nvPr/>
            </p:nvSpPr>
            <p:spPr bwMode="auto">
              <a:xfrm>
                <a:off x="4067944" y="2352104"/>
                <a:ext cx="2772119" cy="5241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75DF-1FAB-0F69-5D9A-12095CEAA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2352104"/>
                <a:ext cx="2772119" cy="524182"/>
              </a:xfrm>
              <a:prstGeom prst="rect">
                <a:avLst/>
              </a:prstGeom>
              <a:blipFill>
                <a:blip r:embed="rId9"/>
                <a:stretch>
                  <a:fillRect r="-457"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FEE1200-D7BE-8402-CAAE-F372A6A2D1AC}"/>
              </a:ext>
            </a:extLst>
          </p:cNvPr>
          <p:cNvSpPr txBox="1"/>
          <p:nvPr/>
        </p:nvSpPr>
        <p:spPr bwMode="auto">
          <a:xfrm>
            <a:off x="847273" y="197682"/>
            <a:ext cx="427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Space part satisfies the following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A707A4-FE99-CAC2-0CDB-91048A49D545}"/>
                  </a:ext>
                </a:extLst>
              </p:cNvPr>
              <p:cNvSpPr txBox="1"/>
              <p:nvPr/>
            </p:nvSpPr>
            <p:spPr bwMode="auto">
              <a:xfrm>
                <a:off x="922238" y="3348412"/>
                <a:ext cx="103643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A707A4-FE99-CAC2-0CDB-91048A49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238" y="3348412"/>
                <a:ext cx="1036438" cy="555793"/>
              </a:xfrm>
              <a:prstGeom prst="rect">
                <a:avLst/>
              </a:prstGeom>
              <a:blipFill>
                <a:blip r:embed="rId10"/>
                <a:stretch>
                  <a:fillRect l="-4819" r="-3614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12D0183-25A8-2D9E-99C2-A8D984361CB3}"/>
              </a:ext>
            </a:extLst>
          </p:cNvPr>
          <p:cNvSpPr txBox="1"/>
          <p:nvPr/>
        </p:nvSpPr>
        <p:spPr bwMode="auto">
          <a:xfrm>
            <a:off x="855702" y="2956471"/>
            <a:ext cx="5732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 the space part of classical wave equation: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44868C-145C-7743-CB76-9E8CD0AAFBAD}"/>
                  </a:ext>
                </a:extLst>
              </p:cNvPr>
              <p:cNvSpPr txBox="1"/>
              <p:nvPr/>
            </p:nvSpPr>
            <p:spPr bwMode="auto">
              <a:xfrm>
                <a:off x="4115206" y="3405988"/>
                <a:ext cx="215419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44868C-145C-7743-CB76-9E8CD0AAF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5206" y="3405988"/>
                <a:ext cx="2154194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0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12" grpId="0" animBg="1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B2A12ADD-5FE7-3F00-D0C4-A3D04A6ED3C8}"/>
                  </a:ext>
                </a:extLst>
              </p:cNvPr>
              <p:cNvSpPr txBox="1"/>
              <p:nvPr/>
            </p:nvSpPr>
            <p:spPr bwMode="auto">
              <a:xfrm>
                <a:off x="1393095" y="1502966"/>
                <a:ext cx="4529252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B2A12ADD-5FE7-3F00-D0C4-A3D04A6ED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095" y="1502966"/>
                <a:ext cx="4529252" cy="625749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AE7248-D835-0857-984D-698887EA1F60}"/>
              </a:ext>
            </a:extLst>
          </p:cNvPr>
          <p:cNvSpPr txBox="1"/>
          <p:nvPr/>
        </p:nvSpPr>
        <p:spPr bwMode="auto">
          <a:xfrm>
            <a:off x="1382647" y="1100408"/>
            <a:ext cx="567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術語稱為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算子的本徵函數問題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BC98748A-035F-3A6B-D26B-0DCC34EFF714}"/>
                  </a:ext>
                </a:extLst>
              </p:cNvPr>
              <p:cNvSpPr txBox="1"/>
              <p:nvPr/>
            </p:nvSpPr>
            <p:spPr bwMode="auto">
              <a:xfrm>
                <a:off x="1403648" y="3116125"/>
                <a:ext cx="2659894" cy="6257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BC98748A-035F-3A6B-D26B-0DCC34EF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3116125"/>
                <a:ext cx="2659894" cy="625749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AECF1-54DB-6D7D-998F-9E49F1088F32}"/>
                  </a:ext>
                </a:extLst>
              </p:cNvPr>
              <p:cNvSpPr txBox="1"/>
              <p:nvPr/>
            </p:nvSpPr>
            <p:spPr bwMode="auto">
              <a:xfrm>
                <a:off x="1403648" y="2636912"/>
                <a:ext cx="6777009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denote the operation on the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as an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AECF1-54DB-6D7D-998F-9E49F1088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636912"/>
                <a:ext cx="6777009" cy="378758"/>
              </a:xfrm>
              <a:prstGeom prst="rect">
                <a:avLst/>
              </a:prstGeom>
              <a:blipFill>
                <a:blip r:embed="rId4"/>
                <a:stretch>
                  <a:fillRect l="-748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654704-4848-3775-0659-BB4AF4D21DE4}"/>
              </a:ext>
            </a:extLst>
          </p:cNvPr>
          <p:cNvSpPr txBox="1"/>
          <p:nvPr/>
        </p:nvSpPr>
        <p:spPr bwMode="auto">
          <a:xfrm>
            <a:off x="1403648" y="3892975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equation can be written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4907A5AE-3A6F-D5DC-491D-692BC41CA551}"/>
                  </a:ext>
                </a:extLst>
              </p:cNvPr>
              <p:cNvSpPr txBox="1"/>
              <p:nvPr/>
            </p:nvSpPr>
            <p:spPr bwMode="auto">
              <a:xfrm>
                <a:off x="1403648" y="4365104"/>
                <a:ext cx="2069862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4907A5AE-3A6F-D5DC-491D-692BC41CA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4365104"/>
                <a:ext cx="2069862" cy="378758"/>
              </a:xfrm>
              <a:prstGeom prst="rect">
                <a:avLst/>
              </a:prstGeom>
              <a:blipFill>
                <a:blip r:embed="rId5"/>
                <a:stretch>
                  <a:fillRect t="-3226"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EBFBE-EAF8-69FD-7C20-AB52E46C2FA0}"/>
                  </a:ext>
                </a:extLst>
              </p:cNvPr>
              <p:cNvSpPr txBox="1"/>
              <p:nvPr/>
            </p:nvSpPr>
            <p:spPr bwMode="auto">
              <a:xfrm>
                <a:off x="1355805" y="4888409"/>
                <a:ext cx="7509834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This will be called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Sturm-Liouville Eigenfunction Equation of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EBFBE-EAF8-69FD-7C20-AB52E46C2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805" y="4888409"/>
                <a:ext cx="7509834" cy="378758"/>
              </a:xfrm>
              <a:prstGeom prst="rect">
                <a:avLst/>
              </a:prstGeom>
              <a:blipFill>
                <a:blip r:embed="rId6"/>
                <a:stretch>
                  <a:fillRect l="-676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0C1D27-DF78-0A01-5A50-8C1F20F12901}"/>
                  </a:ext>
                </a:extLst>
              </p:cNvPr>
              <p:cNvSpPr txBox="1"/>
              <p:nvPr/>
            </p:nvSpPr>
            <p:spPr bwMode="auto">
              <a:xfrm>
                <a:off x="5923361" y="4423064"/>
                <a:ext cx="1258357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0C1D27-DF78-0A01-5A50-8C1F20F12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3361" y="4423064"/>
                <a:ext cx="1258357" cy="276999"/>
              </a:xfrm>
              <a:prstGeom prst="rect">
                <a:avLst/>
              </a:prstGeom>
              <a:blipFill>
                <a:blip r:embed="rId7"/>
                <a:stretch>
                  <a:fillRect r="-200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F71025D-2FAB-0D82-4697-D171BAC3E2B2}"/>
              </a:ext>
            </a:extLst>
          </p:cNvPr>
          <p:cNvSpPr/>
          <p:nvPr/>
        </p:nvSpPr>
        <p:spPr>
          <a:xfrm>
            <a:off x="4555617" y="4446596"/>
            <a:ext cx="576064" cy="27699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3AFC-B77E-7C4E-5ADB-E68CF4BDC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75355-4B20-F0A4-1F19-5E159C4DD697}"/>
              </a:ext>
            </a:extLst>
          </p:cNvPr>
          <p:cNvSpPr txBox="1"/>
          <p:nvPr/>
        </p:nvSpPr>
        <p:spPr bwMode="auto">
          <a:xfrm>
            <a:off x="1212073" y="664232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9D296E4C-3AF2-33F6-A605-291D25A3EA13}"/>
                  </a:ext>
                </a:extLst>
              </p:cNvPr>
              <p:cNvSpPr txBox="1"/>
              <p:nvPr/>
            </p:nvSpPr>
            <p:spPr bwMode="auto">
              <a:xfrm>
                <a:off x="1215027" y="2511788"/>
                <a:ext cx="188724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9D296E4C-3AF2-33F6-A605-291D25A3E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5027" y="2511788"/>
                <a:ext cx="1887248" cy="369332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fig16">
            <a:extLst>
              <a:ext uri="{FF2B5EF4-FFF2-40B4-BE49-F238E27FC236}">
                <a16:creationId xmlns:a16="http://schemas.microsoft.com/office/drawing/2014/main" id="{A5A61E8E-CA58-0B9C-A05D-B708A6E37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25"/>
          <a:stretch>
            <a:fillRect/>
          </a:stretch>
        </p:blipFill>
        <p:spPr bwMode="auto">
          <a:xfrm>
            <a:off x="611560" y="3046116"/>
            <a:ext cx="4495800" cy="12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E253E-9E11-230A-445E-58CA97C70C4D}"/>
              </a:ext>
            </a:extLst>
          </p:cNvPr>
          <p:cNvSpPr txBox="1"/>
          <p:nvPr/>
        </p:nvSpPr>
        <p:spPr bwMode="auto">
          <a:xfrm>
            <a:off x="1212073" y="2004748"/>
            <a:ext cx="256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Dirichlet Condition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7B7C35F-1AA1-9B94-12A6-8351F11B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86" y="132539"/>
            <a:ext cx="1815497" cy="20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11A514-AA4E-4318-4025-AACBFA78A864}"/>
              </a:ext>
            </a:extLst>
          </p:cNvPr>
          <p:cNvSpPr txBox="1"/>
          <p:nvPr/>
        </p:nvSpPr>
        <p:spPr bwMode="auto">
          <a:xfrm>
            <a:off x="1212073" y="1678312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Dirichlet 1805-1889</a:t>
            </a:r>
          </a:p>
        </p:txBody>
      </p:sp>
      <p:pic>
        <p:nvPicPr>
          <p:cNvPr id="3" name="Picture 5" descr="f40_02">
            <a:extLst>
              <a:ext uri="{FF2B5EF4-FFF2-40B4-BE49-F238E27FC236}">
                <a16:creationId xmlns:a16="http://schemas.microsoft.com/office/drawing/2014/main" id="{2F601E56-57AF-242C-C132-25159F05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90570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F784F98B-CD07-6D9F-DFDE-946C609882FA}"/>
                  </a:ext>
                </a:extLst>
              </p:cNvPr>
              <p:cNvSpPr/>
              <p:nvPr/>
            </p:nvSpPr>
            <p:spPr>
              <a:xfrm>
                <a:off x="7585349" y="2490388"/>
                <a:ext cx="33781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F784F98B-CD07-6D9F-DFDE-946C60988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49" y="2490388"/>
                <a:ext cx="33781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28A09204-C43A-9A30-3928-E3665404CBD2}"/>
                  </a:ext>
                </a:extLst>
              </p:cNvPr>
              <p:cNvSpPr/>
              <p:nvPr/>
            </p:nvSpPr>
            <p:spPr>
              <a:xfrm>
                <a:off x="6694479" y="891749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28A09204-C43A-9A30-3928-E3665404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79" y="891749"/>
                <a:ext cx="7223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328D05B-7649-341B-68A9-DC3A812AC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026" y="3046116"/>
            <a:ext cx="2905708" cy="35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068BB-8FCC-7154-83B4-066D4D908A23}"/>
              </a:ext>
            </a:extLst>
          </p:cNvPr>
          <p:cNvSpPr txBox="1"/>
          <p:nvPr/>
        </p:nvSpPr>
        <p:spPr bwMode="auto">
          <a:xfrm>
            <a:off x="1212073" y="664232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3CF1625F-C6ED-766E-6401-B09982D28C4C}"/>
                  </a:ext>
                </a:extLst>
              </p:cNvPr>
              <p:cNvSpPr txBox="1"/>
              <p:nvPr/>
            </p:nvSpPr>
            <p:spPr bwMode="auto">
              <a:xfrm>
                <a:off x="1215027" y="2511788"/>
                <a:ext cx="188724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3CF1625F-C6ED-766E-6401-B09982D28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5027" y="2511788"/>
                <a:ext cx="1887248" cy="369332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4">
                <a:extLst>
                  <a:ext uri="{FF2B5EF4-FFF2-40B4-BE49-F238E27FC236}">
                    <a16:creationId xmlns:a16="http://schemas.microsoft.com/office/drawing/2014/main" id="{66DB7DC0-86E8-BC20-41BC-BDD4DB7E566C}"/>
                  </a:ext>
                </a:extLst>
              </p:cNvPr>
              <p:cNvSpPr txBox="1"/>
              <p:nvPr/>
            </p:nvSpPr>
            <p:spPr bwMode="auto">
              <a:xfrm>
                <a:off x="1212073" y="3623528"/>
                <a:ext cx="199240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14">
                <a:extLst>
                  <a:ext uri="{FF2B5EF4-FFF2-40B4-BE49-F238E27FC236}">
                    <a16:creationId xmlns:a16="http://schemas.microsoft.com/office/drawing/2014/main" id="{66DB7DC0-86E8-BC20-41BC-BDD4DB7E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073" y="3623528"/>
                <a:ext cx="1992405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fig16">
            <a:extLst>
              <a:ext uri="{FF2B5EF4-FFF2-40B4-BE49-F238E27FC236}">
                <a16:creationId xmlns:a16="http://schemas.microsoft.com/office/drawing/2014/main" id="{E0404143-D529-0FAE-0AF3-653BD1017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0227"/>
          <a:stretch>
            <a:fillRect/>
          </a:stretch>
        </p:blipFill>
        <p:spPr bwMode="auto">
          <a:xfrm>
            <a:off x="3563888" y="3387295"/>
            <a:ext cx="4495800" cy="120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ig16">
            <a:extLst>
              <a:ext uri="{FF2B5EF4-FFF2-40B4-BE49-F238E27FC236}">
                <a16:creationId xmlns:a16="http://schemas.microsoft.com/office/drawing/2014/main" id="{54557EEE-F345-0CFE-4ACD-E8ECACCAC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25"/>
          <a:stretch>
            <a:fillRect/>
          </a:stretch>
        </p:blipFill>
        <p:spPr bwMode="auto">
          <a:xfrm>
            <a:off x="3563888" y="2180242"/>
            <a:ext cx="4495800" cy="12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15D6DD-0752-64FD-BE16-36C78296B5AB}"/>
              </a:ext>
            </a:extLst>
          </p:cNvPr>
          <p:cNvSpPr txBox="1"/>
          <p:nvPr/>
        </p:nvSpPr>
        <p:spPr bwMode="auto">
          <a:xfrm>
            <a:off x="1212073" y="2004748"/>
            <a:ext cx="256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Dirichlet Condition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65F2E74-38C3-54C8-EB92-DE8CC1F3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86" y="132539"/>
            <a:ext cx="1815497" cy="20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B7D6A-85A7-9A7A-ECCC-575D83FF0DB5}"/>
              </a:ext>
            </a:extLst>
          </p:cNvPr>
          <p:cNvSpPr txBox="1"/>
          <p:nvPr/>
        </p:nvSpPr>
        <p:spPr bwMode="auto">
          <a:xfrm>
            <a:off x="5451640" y="183165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Dirichlet 1805-1889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152C336-E3BE-4A3D-6AA6-32F503E4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7099"/>
            <a:ext cx="1536179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3B7B37-8EAD-2C4C-B8DD-0E9AFCE88608}"/>
              </a:ext>
            </a:extLst>
          </p:cNvPr>
          <p:cNvSpPr txBox="1"/>
          <p:nvPr/>
        </p:nvSpPr>
        <p:spPr bwMode="auto">
          <a:xfrm>
            <a:off x="5382938" y="5453370"/>
            <a:ext cx="2198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Neumann 1832-1925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9137A-F059-CCF7-548F-71224FDC5DAF}"/>
              </a:ext>
            </a:extLst>
          </p:cNvPr>
          <p:cNvSpPr txBox="1"/>
          <p:nvPr/>
        </p:nvSpPr>
        <p:spPr bwMode="auto">
          <a:xfrm>
            <a:off x="1212072" y="3147627"/>
            <a:ext cx="256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Neumann Condition</a:t>
            </a:r>
          </a:p>
        </p:txBody>
      </p:sp>
    </p:spTree>
    <p:extLst>
      <p:ext uri="{BB962C8B-B14F-4D97-AF65-F5344CB8AC3E}">
        <p14:creationId xmlns:p14="http://schemas.microsoft.com/office/powerpoint/2010/main" val="288653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21D6D555-8A12-0E1D-0518-B5761C6A4FC6}"/>
                  </a:ext>
                </a:extLst>
              </p:cNvPr>
              <p:cNvSpPr txBox="1"/>
              <p:nvPr/>
            </p:nvSpPr>
            <p:spPr bwMode="auto">
              <a:xfrm>
                <a:off x="1184784" y="601976"/>
                <a:ext cx="5109796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21D6D555-8A12-0E1D-0518-B5761C6A4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4" y="601976"/>
                <a:ext cx="5109796" cy="625749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EC43E0-1B9A-86FC-C46C-D169E7E6B960}"/>
              </a:ext>
            </a:extLst>
          </p:cNvPr>
          <p:cNvSpPr txBox="1"/>
          <p:nvPr/>
        </p:nvSpPr>
        <p:spPr bwMode="auto">
          <a:xfrm>
            <a:off x="1097071" y="1285543"/>
            <a:ext cx="7227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Under boundary conditions, the equation has a countable set of solutions.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70AE87-682E-C832-97E2-96F3D4220341}"/>
                  </a:ext>
                </a:extLst>
              </p:cNvPr>
              <p:cNvSpPr txBox="1"/>
              <p:nvPr/>
            </p:nvSpPr>
            <p:spPr bwMode="auto">
              <a:xfrm>
                <a:off x="1077801" y="1656167"/>
                <a:ext cx="55894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usually classify them by natural numbers: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70AE87-682E-C832-97E2-96F3D4220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801" y="1656167"/>
                <a:ext cx="5589467" cy="369332"/>
              </a:xfrm>
              <a:prstGeom prst="rect">
                <a:avLst/>
              </a:prstGeom>
              <a:blipFill>
                <a:blip r:embed="rId3"/>
                <a:stretch>
                  <a:fillRect l="-9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AB0C8B-8C5B-5668-D2DF-199EC47DA6AF}"/>
                  </a:ext>
                </a:extLst>
              </p:cNvPr>
              <p:cNvSpPr txBox="1"/>
              <p:nvPr/>
            </p:nvSpPr>
            <p:spPr bwMode="auto">
              <a:xfrm>
                <a:off x="1087962" y="2034931"/>
                <a:ext cx="71769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eigenfunctions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and their corresponding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AB0C8B-8C5B-5668-D2DF-199EC47DA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962" y="2034931"/>
                <a:ext cx="7176987" cy="369332"/>
              </a:xfrm>
              <a:prstGeom prst="rect">
                <a:avLst/>
              </a:prstGeom>
              <a:blipFill>
                <a:blip r:embed="rId4"/>
                <a:stretch>
                  <a:fillRect l="-707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2273F73F-536D-A9B5-1400-E28E8582D136}"/>
                  </a:ext>
                </a:extLst>
              </p:cNvPr>
              <p:cNvSpPr txBox="1"/>
              <p:nvPr/>
            </p:nvSpPr>
            <p:spPr bwMode="auto">
              <a:xfrm>
                <a:off x="1153015" y="2510979"/>
                <a:ext cx="2429576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2273F73F-536D-A9B5-1400-E28E8582D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3015" y="2510979"/>
                <a:ext cx="2429576" cy="378758"/>
              </a:xfrm>
              <a:prstGeom prst="rect">
                <a:avLst/>
              </a:prstGeom>
              <a:blipFill>
                <a:blip r:embed="rId5"/>
                <a:stretch>
                  <a:fillRect t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4A66F66F-1686-F900-9A2C-CF0DB811B4A7}"/>
                  </a:ext>
                </a:extLst>
              </p:cNvPr>
              <p:cNvSpPr/>
              <p:nvPr/>
            </p:nvSpPr>
            <p:spPr>
              <a:xfrm>
                <a:off x="1163283" y="5277344"/>
                <a:ext cx="3049874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4A66F66F-1686-F900-9A2C-CF0DB811B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83" y="5277344"/>
                <a:ext cx="3049874" cy="932628"/>
              </a:xfrm>
              <a:prstGeom prst="rect">
                <a:avLst/>
              </a:prstGeom>
              <a:blipFill>
                <a:blip r:embed="rId6"/>
                <a:stretch>
                  <a:fillRect l="-27801" t="-104000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40269AFD-232F-5C1F-6203-A57C05D04B42}"/>
                  </a:ext>
                </a:extLst>
              </p:cNvPr>
              <p:cNvSpPr/>
              <p:nvPr/>
            </p:nvSpPr>
            <p:spPr>
              <a:xfrm>
                <a:off x="1184784" y="4040581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40269AFD-232F-5C1F-6203-A57C05D04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84" y="4040581"/>
                <a:ext cx="10270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4C1C-801C-4D1B-EFBE-740AE745821D}"/>
              </a:ext>
            </a:extLst>
          </p:cNvPr>
          <p:cNvSpPr txBox="1"/>
          <p:nvPr/>
        </p:nvSpPr>
        <p:spPr bwMode="auto">
          <a:xfrm>
            <a:off x="1153015" y="3573304"/>
            <a:ext cx="4299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本徵值皆為實數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Eignevalues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all real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870F3-1100-BE79-4C8A-21471EC5AE20}"/>
              </a:ext>
            </a:extLst>
          </p:cNvPr>
          <p:cNvSpPr txBox="1"/>
          <p:nvPr/>
        </p:nvSpPr>
        <p:spPr bwMode="auto">
          <a:xfrm>
            <a:off x="1115616" y="4485804"/>
            <a:ext cx="751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不同本徵值的本徵函數滿足如下正交關係，因此可取為orthonomal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262B6-A934-A2E0-8319-F1A837B25FD2}"/>
              </a:ext>
            </a:extLst>
          </p:cNvPr>
          <p:cNvSpPr txBox="1"/>
          <p:nvPr/>
        </p:nvSpPr>
        <p:spPr bwMode="auto">
          <a:xfrm>
            <a:off x="1135048" y="4874000"/>
            <a:ext cx="6605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Eigenfunctions of different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Eignevalues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orthogonal to each other.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0D474-300E-6805-6E44-F07EC4F5C9C2}"/>
                  </a:ext>
                </a:extLst>
              </p:cNvPr>
              <p:cNvSpPr txBox="1"/>
              <p:nvPr/>
            </p:nvSpPr>
            <p:spPr bwMode="auto">
              <a:xfrm>
                <a:off x="6568730" y="3895017"/>
                <a:ext cx="1443361" cy="5511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0D474-300E-6805-6E44-F07EC4F5C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8730" y="3895017"/>
                <a:ext cx="1443361" cy="551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DA126F-42FD-8050-930F-F6F186A6DBE0}"/>
              </a:ext>
            </a:extLst>
          </p:cNvPr>
          <p:cNvSpPr txBox="1"/>
          <p:nvPr/>
        </p:nvSpPr>
        <p:spPr bwMode="auto">
          <a:xfrm>
            <a:off x="3739682" y="4040581"/>
            <a:ext cx="3136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Time part will be oscillating:</a:t>
            </a:r>
          </a:p>
        </p:txBody>
      </p:sp>
    </p:spTree>
    <p:extLst>
      <p:ext uri="{BB962C8B-B14F-4D97-AF65-F5344CB8AC3E}">
        <p14:creationId xmlns:p14="http://schemas.microsoft.com/office/powerpoint/2010/main" val="8531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/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4729-F365-F894-52D3-9B323A9AD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1C90E5-4909-30DC-CB85-258368C040D8}"/>
                  </a:ext>
                </a:extLst>
              </p:cNvPr>
              <p:cNvSpPr txBox="1"/>
              <p:nvPr/>
            </p:nvSpPr>
            <p:spPr bwMode="auto">
              <a:xfrm>
                <a:off x="944284" y="1647312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具有完備性！展開定理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Expansion Theorem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1C90E5-4909-30DC-CB85-258368C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284" y="1647312"/>
                <a:ext cx="7328116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0DEA715B-6713-A863-F5BC-BABDC88A5563}"/>
                  </a:ext>
                </a:extLst>
              </p:cNvPr>
              <p:cNvSpPr txBox="1"/>
              <p:nvPr/>
            </p:nvSpPr>
            <p:spPr bwMode="auto">
              <a:xfrm>
                <a:off x="942309" y="2084104"/>
                <a:ext cx="2199127" cy="847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0DEA715B-6713-A863-F5BC-BABDC88A5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309" y="2084104"/>
                <a:ext cx="2199127" cy="847604"/>
              </a:xfrm>
              <a:prstGeom prst="rect">
                <a:avLst/>
              </a:prstGeom>
              <a:blipFill>
                <a:blip r:embed="rId3"/>
                <a:stretch>
                  <a:fillRect t="-101493" b="-15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3929DE98-7CD9-4E6B-BCDF-BA169581A953}"/>
                  </a:ext>
                </a:extLst>
              </p:cNvPr>
              <p:cNvSpPr txBox="1"/>
              <p:nvPr/>
            </p:nvSpPr>
            <p:spPr bwMode="auto">
              <a:xfrm>
                <a:off x="936011" y="3455450"/>
                <a:ext cx="2925248" cy="9036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3929DE98-7CD9-4E6B-BCDF-BA169581A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011" y="3455450"/>
                <a:ext cx="2925248" cy="903645"/>
              </a:xfrm>
              <a:prstGeom prst="rect">
                <a:avLst/>
              </a:prstGeom>
              <a:blipFill>
                <a:blip r:embed="rId4"/>
                <a:stretch>
                  <a:fillRect l="-26840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0EAA8-11AD-FAC6-6D74-F27997A831F6}"/>
                  </a:ext>
                </a:extLst>
              </p:cNvPr>
              <p:cNvSpPr txBox="1"/>
              <p:nvPr/>
            </p:nvSpPr>
            <p:spPr bwMode="auto">
              <a:xfrm>
                <a:off x="899591" y="3066629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很容易證明正弦函數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滿足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正交定理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0EAA8-11AD-FAC6-6D74-F27997A8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3066629"/>
                <a:ext cx="6989644" cy="369332"/>
              </a:xfrm>
              <a:prstGeom prst="rect">
                <a:avLst/>
              </a:prstGeom>
              <a:blipFill>
                <a:blip r:embed="rId5"/>
                <a:stretch>
                  <a:fillRect l="-90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0">
                <a:extLst>
                  <a:ext uri="{FF2B5EF4-FFF2-40B4-BE49-F238E27FC236}">
                    <a16:creationId xmlns:a16="http://schemas.microsoft.com/office/drawing/2014/main" id="{10DACD5A-DDFB-1604-7B23-77E54A598E98}"/>
                  </a:ext>
                </a:extLst>
              </p:cNvPr>
              <p:cNvSpPr txBox="1"/>
              <p:nvPr/>
            </p:nvSpPr>
            <p:spPr bwMode="auto">
              <a:xfrm>
                <a:off x="933046" y="4893265"/>
                <a:ext cx="2477152" cy="9045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0">
                <a:extLst>
                  <a:ext uri="{FF2B5EF4-FFF2-40B4-BE49-F238E27FC236}">
                    <a16:creationId xmlns:a16="http://schemas.microsoft.com/office/drawing/2014/main" id="{10DACD5A-DDFB-1604-7B23-77E54A598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046" y="4893265"/>
                <a:ext cx="2477152" cy="904543"/>
              </a:xfrm>
              <a:prstGeom prst="rect">
                <a:avLst/>
              </a:prstGeom>
              <a:blipFill>
                <a:blip r:embed="rId6"/>
                <a:stretch>
                  <a:fillRect l="-13776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C61A-986D-3D1A-D7EE-7EEBE804773E}"/>
                  </a:ext>
                </a:extLst>
              </p:cNvPr>
              <p:cNvSpPr txBox="1"/>
              <p:nvPr/>
            </p:nvSpPr>
            <p:spPr bwMode="auto">
              <a:xfrm>
                <a:off x="899591" y="4429491"/>
                <a:ext cx="65527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分量</a:t>
                </a:r>
                <a:r>
                  <a:rPr lang="en-US" altLang="zh-TW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>
                    <a:latin typeface="Times New Roman" panose="02020603050405020304" pitchFamily="18" charset="0"/>
                  </a:rPr>
                  <a:t>可以利用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anose="02020603050405020304" pitchFamily="18" charset="0"/>
                  </a:rPr>
                  <a:t>彼此正交的特性計算出來：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C61A-986D-3D1A-D7EE-7EEBE8047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4429491"/>
                <a:ext cx="6552728" cy="369332"/>
              </a:xfrm>
              <a:prstGeom prst="rect">
                <a:avLst/>
              </a:prstGeom>
              <a:blipFill>
                <a:blip r:embed="rId7"/>
                <a:stretch>
                  <a:fillRect l="-96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753950-70D8-8F58-F7E7-2A2F1C56B234}"/>
                  </a:ext>
                </a:extLst>
              </p:cNvPr>
              <p:cNvSpPr txBox="1"/>
              <p:nvPr/>
            </p:nvSpPr>
            <p:spPr bwMode="auto">
              <a:xfrm>
                <a:off x="899592" y="908720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Any function can be expanded as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753950-70D8-8F58-F7E7-2A2F1C56B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908720"/>
                <a:ext cx="7560840" cy="369332"/>
              </a:xfrm>
              <a:prstGeom prst="rect">
                <a:avLst/>
              </a:prstGeom>
              <a:blipFill>
                <a:blip r:embed="rId8"/>
                <a:stretch>
                  <a:fillRect l="-8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B1671E-E029-C805-A3E9-85959BA423D7}"/>
                  </a:ext>
                </a:extLst>
              </p:cNvPr>
              <p:cNvSpPr txBox="1"/>
              <p:nvPr/>
            </p:nvSpPr>
            <p:spPr bwMode="auto">
              <a:xfrm>
                <a:off x="899590" y="1274658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the eigenfunctions are complete.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B1671E-E029-C805-A3E9-85959BA4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0" y="1274658"/>
                <a:ext cx="7560840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9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296AB-784A-CEC1-3366-E0975A0C6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CFFB8B-CEC4-B7FC-C1D8-F6E0C860B60D}"/>
                  </a:ext>
                </a:extLst>
              </p:cNvPr>
              <p:cNvSpPr txBox="1"/>
              <p:nvPr/>
            </p:nvSpPr>
            <p:spPr bwMode="auto">
              <a:xfrm>
                <a:off x="984425" y="1797090"/>
                <a:ext cx="65527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分量</a:t>
                </a:r>
                <a:r>
                  <a:rPr lang="en-US" altLang="zh-TW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>
                    <a:latin typeface="Times New Roman" panose="02020603050405020304" pitchFamily="18" charset="0"/>
                  </a:rPr>
                  <a:t>可以利用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anose="02020603050405020304" pitchFamily="18" charset="0"/>
                  </a:rPr>
                  <a:t>彼此正交的特性計算出來：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CFFB8B-CEC4-B7FC-C1D8-F6E0C860B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425" y="1797090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l="-77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26BE7FB-E8FF-84D8-CF0C-0ED0DCE00B87}"/>
                  </a:ext>
                </a:extLst>
              </p:cNvPr>
              <p:cNvSpPr txBox="1"/>
              <p:nvPr/>
            </p:nvSpPr>
            <p:spPr bwMode="auto">
              <a:xfrm>
                <a:off x="990521" y="2213119"/>
                <a:ext cx="5310492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26BE7FB-E8FF-84D8-CF0C-0ED0DCE00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521" y="2213119"/>
                <a:ext cx="5310492" cy="904543"/>
              </a:xfrm>
              <a:prstGeom prst="rect">
                <a:avLst/>
              </a:prstGeom>
              <a:blipFill>
                <a:blip r:embed="rId3"/>
                <a:stretch>
                  <a:fillRect l="-13333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F8A05B47-AB65-8E1F-1D01-4E8D8D7E6113}"/>
                  </a:ext>
                </a:extLst>
              </p:cNvPr>
              <p:cNvSpPr txBox="1"/>
              <p:nvPr/>
            </p:nvSpPr>
            <p:spPr bwMode="auto">
              <a:xfrm>
                <a:off x="990521" y="3236131"/>
                <a:ext cx="5050357" cy="90281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F8A05B47-AB65-8E1F-1D01-4E8D8D7E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521" y="3236131"/>
                <a:ext cx="5050357" cy="902811"/>
              </a:xfrm>
              <a:prstGeom prst="rect">
                <a:avLst/>
              </a:prstGeom>
              <a:blipFill>
                <a:blip r:embed="rId4"/>
                <a:stretch>
                  <a:fillRect l="-9023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E728810A-93C7-D8D2-4665-4144E43C8109}"/>
                  </a:ext>
                </a:extLst>
              </p:cNvPr>
              <p:cNvSpPr txBox="1"/>
              <p:nvPr/>
            </p:nvSpPr>
            <p:spPr bwMode="auto">
              <a:xfrm>
                <a:off x="1006040" y="4797152"/>
                <a:ext cx="2565254" cy="90281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E728810A-93C7-D8D2-4665-4144E43C8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040" y="4797152"/>
                <a:ext cx="2565254" cy="902811"/>
              </a:xfrm>
              <a:prstGeom prst="rect">
                <a:avLst/>
              </a:prstGeom>
              <a:blipFill>
                <a:blip r:embed="rId5"/>
                <a:stretch>
                  <a:fillRect l="-10345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614732-3D05-4D03-97C5-594D74FE00AA}"/>
                  </a:ext>
                </a:extLst>
              </p:cNvPr>
              <p:cNvSpPr txBox="1"/>
              <p:nvPr/>
            </p:nvSpPr>
            <p:spPr bwMode="auto">
              <a:xfrm>
                <a:off x="3328764" y="1398886"/>
                <a:ext cx="2486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的展開。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614732-3D05-4D03-97C5-594D74FE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8764" y="1398886"/>
                <a:ext cx="2486472" cy="369332"/>
              </a:xfrm>
              <a:prstGeom prst="rect">
                <a:avLst/>
              </a:prstGeom>
              <a:blipFill>
                <a:blip r:embed="rId6"/>
                <a:stretch>
                  <a:fillRect l="-2041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5B91D682-ECA8-0221-B474-ACE30BEC0DEE}"/>
                  </a:ext>
                </a:extLst>
              </p:cNvPr>
              <p:cNvSpPr txBox="1"/>
              <p:nvPr/>
            </p:nvSpPr>
            <p:spPr bwMode="auto">
              <a:xfrm>
                <a:off x="1006040" y="890252"/>
                <a:ext cx="2199127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5B91D682-ECA8-0221-B474-ACE30BEC0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040" y="890252"/>
                <a:ext cx="2199127" cy="847604"/>
              </a:xfrm>
              <a:prstGeom prst="rect">
                <a:avLst/>
              </a:prstGeom>
              <a:blipFill>
                <a:blip r:embed="rId7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345515-0482-0372-3785-95546C3A0A1E}"/>
              </a:ext>
            </a:extLst>
          </p:cNvPr>
          <p:cNvCxnSpPr>
            <a:cxnSpLocks/>
          </p:cNvCxnSpPr>
          <p:nvPr/>
        </p:nvCxnSpPr>
        <p:spPr>
          <a:xfrm>
            <a:off x="2607711" y="1737856"/>
            <a:ext cx="0" cy="806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4">
                <a:extLst>
                  <a:ext uri="{FF2B5EF4-FFF2-40B4-BE49-F238E27FC236}">
                    <a16:creationId xmlns:a16="http://schemas.microsoft.com/office/drawing/2014/main" id="{B422DC9F-F05E-A166-8183-4920309B74A7}"/>
                  </a:ext>
                </a:extLst>
              </p:cNvPr>
              <p:cNvSpPr txBox="1"/>
              <p:nvPr/>
            </p:nvSpPr>
            <p:spPr bwMode="auto">
              <a:xfrm>
                <a:off x="984425" y="5821898"/>
                <a:ext cx="80982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可以寫成態函數與本徵函數的空間積分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。很像向量與基底的內積投影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：</a:t>
                </a:r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4">
                <a:extLst>
                  <a:ext uri="{FF2B5EF4-FFF2-40B4-BE49-F238E27FC236}">
                    <a16:creationId xmlns:a16="http://schemas.microsoft.com/office/drawing/2014/main" id="{B422DC9F-F05E-A166-8183-4920309B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425" y="5821898"/>
                <a:ext cx="8098257" cy="369332"/>
              </a:xfrm>
              <a:prstGeom prst="rect">
                <a:avLst/>
              </a:prstGeom>
              <a:blipFill>
                <a:blip r:embed="rId9"/>
                <a:stretch>
                  <a:fillRect l="-62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9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4138B-449A-73AE-028D-8E8FD4A3B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96E47868-8F73-DF13-424D-4EE3CB5298FC}"/>
                  </a:ext>
                </a:extLst>
              </p:cNvPr>
              <p:cNvSpPr txBox="1"/>
              <p:nvPr/>
            </p:nvSpPr>
            <p:spPr bwMode="auto">
              <a:xfrm>
                <a:off x="1142773" y="1267618"/>
                <a:ext cx="5109796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96E47868-8F73-DF13-424D-4EE3CB529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773" y="1267618"/>
                <a:ext cx="5109796" cy="625749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A9E28-FA41-B6DD-125F-1DCB2B07A6CD}"/>
                  </a:ext>
                </a:extLst>
              </p:cNvPr>
              <p:cNvSpPr txBox="1"/>
              <p:nvPr/>
            </p:nvSpPr>
            <p:spPr bwMode="auto">
              <a:xfrm>
                <a:off x="1142773" y="2025641"/>
                <a:ext cx="71769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eigenfunctions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and their corresponding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A9E28-FA41-B6DD-125F-1DCB2B07A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773" y="2025641"/>
                <a:ext cx="7176987" cy="369332"/>
              </a:xfrm>
              <a:prstGeom prst="rect">
                <a:avLst/>
              </a:prstGeom>
              <a:blipFill>
                <a:blip r:embed="rId3"/>
                <a:stretch>
                  <a:fillRect l="-7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7C81E8B1-ECDC-E9A1-B5E6-593186FA49A1}"/>
                  </a:ext>
                </a:extLst>
              </p:cNvPr>
              <p:cNvSpPr txBox="1"/>
              <p:nvPr/>
            </p:nvSpPr>
            <p:spPr bwMode="auto">
              <a:xfrm>
                <a:off x="1153015" y="2510979"/>
                <a:ext cx="2429576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7C81E8B1-ECDC-E9A1-B5E6-593186FA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3015" y="2510979"/>
                <a:ext cx="2429576" cy="378758"/>
              </a:xfrm>
              <a:prstGeom prst="rect">
                <a:avLst/>
              </a:prstGeom>
              <a:blipFill>
                <a:blip r:embed="rId4"/>
                <a:stretch>
                  <a:fillRect t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F5233385-69C8-67F7-F561-4A65E04DA40F}"/>
                  </a:ext>
                </a:extLst>
              </p:cNvPr>
              <p:cNvSpPr/>
              <p:nvPr/>
            </p:nvSpPr>
            <p:spPr>
              <a:xfrm>
                <a:off x="1184784" y="4040581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F5233385-69C8-67F7-F561-4A65E04DA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84" y="4040581"/>
                <a:ext cx="10270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B28AE6E-9B2B-1AA7-F17A-CA73C29A7C2F}"/>
              </a:ext>
            </a:extLst>
          </p:cNvPr>
          <p:cNvSpPr txBox="1"/>
          <p:nvPr/>
        </p:nvSpPr>
        <p:spPr bwMode="auto">
          <a:xfrm>
            <a:off x="1153015" y="3573304"/>
            <a:ext cx="4299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本徵值皆為實數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Eignevalues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all real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96618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DE3AED3D-0838-8CAD-F6CC-969F7135CE4F}"/>
                  </a:ext>
                </a:extLst>
              </p:cNvPr>
              <p:cNvSpPr/>
              <p:nvPr/>
            </p:nvSpPr>
            <p:spPr>
              <a:xfrm>
                <a:off x="899592" y="620688"/>
                <a:ext cx="3164905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的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所有本徵值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latin typeface="Calibri" pitchFamily="34" charset="0"/>
                  </a:rPr>
                  <a:t>都是實數！</a:t>
                </a:r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DE3AED3D-0838-8CAD-F6CC-969F7135C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20688"/>
                <a:ext cx="3164905" cy="378630"/>
              </a:xfrm>
              <a:prstGeom prst="rect">
                <a:avLst/>
              </a:prstGeom>
              <a:blipFill>
                <a:blip r:embed="rId2"/>
                <a:stretch>
                  <a:fillRect t="-3226" r="-40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EA803-D6F1-56E8-2B57-E2FC72B73642}"/>
                  </a:ext>
                </a:extLst>
              </p:cNvPr>
              <p:cNvSpPr txBox="1"/>
              <p:nvPr/>
            </p:nvSpPr>
            <p:spPr bwMode="auto">
              <a:xfrm>
                <a:off x="860141" y="1565978"/>
                <a:ext cx="64087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Times New Roman" panose="020206030504050203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eigenvalues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of a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symmetric matrix</a:t>
                </a:r>
                <a:r>
                  <a:rPr lang="en-US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are real.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EA803-D6F1-56E8-2B57-E2FC72B7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41" y="1565978"/>
                <a:ext cx="6408712" cy="369332"/>
              </a:xfrm>
              <a:prstGeom prst="rect">
                <a:avLst/>
              </a:prstGeom>
              <a:blipFill>
                <a:blip r:embed="rId3"/>
                <a:stretch>
                  <a:fillRect l="-791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861587-1A81-4083-A8E8-362B62BEC015}"/>
                  </a:ext>
                </a:extLst>
              </p:cNvPr>
              <p:cNvSpPr txBox="1"/>
              <p:nvPr/>
            </p:nvSpPr>
            <p:spPr bwMode="auto">
              <a:xfrm>
                <a:off x="952891" y="2454402"/>
                <a:ext cx="90890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861587-1A81-4083-A8E8-362B62BEC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891" y="2454402"/>
                <a:ext cx="908902" cy="276999"/>
              </a:xfrm>
              <a:prstGeom prst="rect">
                <a:avLst/>
              </a:prstGeom>
              <a:blipFill>
                <a:blip r:embed="rId4"/>
                <a:stretch>
                  <a:fillRect l="-4110" r="-274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6035F-2561-FD97-EEFB-8DDBC1E43D53}"/>
                  </a:ext>
                </a:extLst>
              </p:cNvPr>
              <p:cNvSpPr txBox="1"/>
              <p:nvPr/>
            </p:nvSpPr>
            <p:spPr bwMode="auto">
              <a:xfrm>
                <a:off x="952687" y="2800608"/>
                <a:ext cx="79928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Take a inner product of the both sides with the complex conjugate of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6035F-2561-FD97-EEFB-8DDBC1E4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687" y="2800608"/>
                <a:ext cx="7992887" cy="369332"/>
              </a:xfrm>
              <a:prstGeom prst="rect">
                <a:avLst/>
              </a:prstGeom>
              <a:blipFill>
                <a:blip r:embed="rId5"/>
                <a:stretch>
                  <a:fillRect l="-47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8935F-D89A-9B6D-9EB9-5FA024A9708D}"/>
                  </a:ext>
                </a:extLst>
              </p:cNvPr>
              <p:cNvSpPr txBox="1"/>
              <p:nvPr/>
            </p:nvSpPr>
            <p:spPr bwMode="auto">
              <a:xfrm>
                <a:off x="952891" y="3269167"/>
                <a:ext cx="1611660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8935F-D89A-9B6D-9EB9-5FA024A9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891" y="3269167"/>
                <a:ext cx="1611660" cy="281937"/>
              </a:xfrm>
              <a:prstGeom prst="rect">
                <a:avLst/>
              </a:prstGeom>
              <a:blipFill>
                <a:blip r:embed="rId6"/>
                <a:stretch>
                  <a:fillRect l="-1550" r="-1550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C43-654B-2E6D-0975-AD18ABEB556A}"/>
                  </a:ext>
                </a:extLst>
              </p:cNvPr>
              <p:cNvSpPr txBox="1"/>
              <p:nvPr/>
            </p:nvSpPr>
            <p:spPr bwMode="auto">
              <a:xfrm>
                <a:off x="878396" y="3714358"/>
                <a:ext cx="7813887" cy="374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is real.</a:t>
                </a:r>
                <a:r>
                  <a:rPr lang="zh-TW" altLang="en-US" sz="1800" dirty="0">
                    <a:latin typeface="Times New Roman" panose="02020603050405020304" pitchFamily="18" charset="0"/>
                  </a:rPr>
                  <a:t> 這是複數行向量的內積，定義必定為實數。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C43-654B-2E6D-0975-AD18ABEB5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396" y="3714358"/>
                <a:ext cx="7813887" cy="374461"/>
              </a:xfrm>
              <a:prstGeom prst="rect">
                <a:avLst/>
              </a:prstGeom>
              <a:blipFill>
                <a:blip r:embed="rId7"/>
                <a:stretch>
                  <a:fillRect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235916-4794-FDE0-D9B9-EB53C7408464}"/>
                  </a:ext>
                </a:extLst>
              </p:cNvPr>
              <p:cNvSpPr txBox="1"/>
              <p:nvPr/>
            </p:nvSpPr>
            <p:spPr bwMode="auto">
              <a:xfrm>
                <a:off x="878397" y="4550604"/>
                <a:ext cx="8166210" cy="9190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235916-4794-FDE0-D9B9-EB53C740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397" y="4550604"/>
                <a:ext cx="8166210" cy="919098"/>
              </a:xfrm>
              <a:prstGeom prst="rect">
                <a:avLst/>
              </a:prstGeom>
              <a:blipFill>
                <a:blip r:embed="rId8"/>
                <a:stretch>
                  <a:fillRect t="-87671" b="-139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976F8A-F547-3439-B815-B6158F9470C3}"/>
                  </a:ext>
                </a:extLst>
              </p:cNvPr>
              <p:cNvSpPr txBox="1"/>
              <p:nvPr/>
            </p:nvSpPr>
            <p:spPr bwMode="auto">
              <a:xfrm>
                <a:off x="878397" y="4112065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要確認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是否是實數，取他的Complex</a:t>
                </a:r>
                <a:r>
                  <a:rPr lang="en-US" sz="1800" dirty="0">
                    <a:latin typeface="Times New Roman" panose="02020603050405020304" pitchFamily="18" charset="0"/>
                  </a:rPr>
                  <a:t> conjugate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976F8A-F547-3439-B815-B6158F947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397" y="4112065"/>
                <a:ext cx="6426858" cy="374270"/>
              </a:xfrm>
              <a:prstGeom prst="rect">
                <a:avLst/>
              </a:prstGeom>
              <a:blipFill>
                <a:blip r:embed="rId9"/>
                <a:stretch>
                  <a:fillRect l="-7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17D4446-4E23-F138-8B43-8913A88A4D54}"/>
              </a:ext>
            </a:extLst>
          </p:cNvPr>
          <p:cNvSpPr txBox="1"/>
          <p:nvPr/>
        </p:nvSpPr>
        <p:spPr bwMode="auto">
          <a:xfrm>
            <a:off x="6437836" y="5469702"/>
            <a:ext cx="720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對稱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DE3EE-B6AE-69DD-FBDF-59F5E7757C7C}"/>
                  </a:ext>
                </a:extLst>
              </p:cNvPr>
              <p:cNvSpPr txBox="1"/>
              <p:nvPr/>
            </p:nvSpPr>
            <p:spPr bwMode="auto">
              <a:xfrm>
                <a:off x="860141" y="5847599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是實數，因此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一定是實數。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DE3EE-B6AE-69DD-FBDF-59F5E7757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41" y="5847599"/>
                <a:ext cx="6426858" cy="374270"/>
              </a:xfrm>
              <a:prstGeom prst="rect">
                <a:avLst/>
              </a:prstGeom>
              <a:blipFill>
                <a:blip r:embed="rId10"/>
                <a:stretch>
                  <a:fillRect l="-78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CE3E60-6C13-24D1-9C06-DEB3B57B182A}"/>
              </a:ext>
            </a:extLst>
          </p:cNvPr>
          <p:cNvSpPr txBox="1"/>
          <p:nvPr/>
        </p:nvSpPr>
        <p:spPr bwMode="auto">
          <a:xfrm>
            <a:off x="878397" y="1983762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2BA91-03E7-08ED-FB01-F868FAD0E40D}"/>
                  </a:ext>
                </a:extLst>
              </p:cNvPr>
              <p:cNvSpPr txBox="1"/>
              <p:nvPr/>
            </p:nvSpPr>
            <p:spPr bwMode="auto">
              <a:xfrm>
                <a:off x="4935344" y="5497667"/>
                <a:ext cx="9301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實數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2BA91-03E7-08ED-FB01-F868FAD0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344" y="5497667"/>
                <a:ext cx="930115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1425-842B-D7E9-97EF-F214559A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57C0B24A-5B69-5C5C-CD20-E2844AD1B215}"/>
                  </a:ext>
                </a:extLst>
              </p:cNvPr>
              <p:cNvSpPr txBox="1"/>
              <p:nvPr/>
            </p:nvSpPr>
            <p:spPr bwMode="auto">
              <a:xfrm>
                <a:off x="637269" y="1488792"/>
                <a:ext cx="1605761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57C0B24A-5B69-5C5C-CD20-E2844AD1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69" y="1488792"/>
                <a:ext cx="1605761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D61D9BE-B250-44CC-7FE1-8A36C023CF9A}"/>
                  </a:ext>
                </a:extLst>
              </p:cNvPr>
              <p:cNvSpPr txBox="1"/>
              <p:nvPr/>
            </p:nvSpPr>
            <p:spPr bwMode="auto">
              <a:xfrm>
                <a:off x="3316655" y="1566441"/>
                <a:ext cx="1459246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D61D9BE-B250-44CC-7FE1-8A36C023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6655" y="1566441"/>
                <a:ext cx="1459246" cy="555793"/>
              </a:xfrm>
              <a:prstGeom prst="rect">
                <a:avLst/>
              </a:prstGeom>
              <a:blipFill>
                <a:blip r:embed="rId3"/>
                <a:stretch>
                  <a:fillRect l="-3478" r="-5217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AC732-C995-10F8-1E69-ABCDB054F0FD}"/>
                  </a:ext>
                </a:extLst>
              </p:cNvPr>
              <p:cNvSpPr txBox="1"/>
              <p:nvPr/>
            </p:nvSpPr>
            <p:spPr bwMode="auto">
              <a:xfrm>
                <a:off x="984673" y="5373973"/>
                <a:ext cx="1258357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AC732-C995-10F8-1E69-ABCDB054F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673" y="5373973"/>
                <a:ext cx="1258357" cy="276999"/>
              </a:xfrm>
              <a:prstGeom prst="rect">
                <a:avLst/>
              </a:prstGeom>
              <a:blipFill>
                <a:blip r:embed="rId4"/>
                <a:stretch>
                  <a:fillRect l="-1000" r="-2000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CAD0C-5D6F-9BBC-4524-28740DDC0431}"/>
                  </a:ext>
                </a:extLst>
              </p:cNvPr>
              <p:cNvSpPr txBox="1"/>
              <p:nvPr/>
            </p:nvSpPr>
            <p:spPr bwMode="auto">
              <a:xfrm>
                <a:off x="3389426" y="5254424"/>
                <a:ext cx="103643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CAD0C-5D6F-9BBC-4524-28740DDC0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9426" y="5254424"/>
                <a:ext cx="1036438" cy="555793"/>
              </a:xfrm>
              <a:prstGeom prst="rect">
                <a:avLst/>
              </a:prstGeom>
              <a:blipFill>
                <a:blip r:embed="rId5"/>
                <a:stretch>
                  <a:fillRect l="-4819" r="-3614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6E348-AC9C-3457-8974-C952B33909DF}"/>
                  </a:ext>
                </a:extLst>
              </p:cNvPr>
              <p:cNvSpPr txBox="1"/>
              <p:nvPr/>
            </p:nvSpPr>
            <p:spPr bwMode="auto">
              <a:xfrm>
                <a:off x="55040" y="3902630"/>
                <a:ext cx="3384743" cy="2859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6E348-AC9C-3457-8974-C952B3390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0" y="3902630"/>
                <a:ext cx="3384743" cy="285912"/>
              </a:xfrm>
              <a:prstGeom prst="rect">
                <a:avLst/>
              </a:prstGeom>
              <a:blipFill>
                <a:blip r:embed="rId6"/>
                <a:stretch>
                  <a:fillRect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A570A-B6E1-FFC4-70F1-6C6E79D8D7C4}"/>
                  </a:ext>
                </a:extLst>
              </p:cNvPr>
              <p:cNvSpPr txBox="1"/>
              <p:nvPr/>
            </p:nvSpPr>
            <p:spPr bwMode="auto">
              <a:xfrm>
                <a:off x="3555994" y="3844285"/>
                <a:ext cx="249606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A570A-B6E1-FFC4-70F1-6C6E79D8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994" y="3844285"/>
                <a:ext cx="249606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1A471DB-4C7D-233B-80D7-89231FE7977D}"/>
              </a:ext>
            </a:extLst>
          </p:cNvPr>
          <p:cNvSpPr txBox="1"/>
          <p:nvPr/>
        </p:nvSpPr>
        <p:spPr bwMode="auto">
          <a:xfrm>
            <a:off x="4042602" y="904878"/>
            <a:ext cx="1122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itchFamily="18" charset="0"/>
              </a:rPr>
              <a:t>對照表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3">
                <a:extLst>
                  <a:ext uri="{FF2B5EF4-FFF2-40B4-BE49-F238E27FC236}">
                    <a16:creationId xmlns:a16="http://schemas.microsoft.com/office/drawing/2014/main" id="{EBEE85A4-183A-9657-877C-CADF68431E57}"/>
                  </a:ext>
                </a:extLst>
              </p:cNvPr>
              <p:cNvSpPr txBox="1"/>
              <p:nvPr/>
            </p:nvSpPr>
            <p:spPr bwMode="auto">
              <a:xfrm>
                <a:off x="1706101" y="2531724"/>
                <a:ext cx="39465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3">
                <a:extLst>
                  <a:ext uri="{FF2B5EF4-FFF2-40B4-BE49-F238E27FC236}">
                    <a16:creationId xmlns:a16="http://schemas.microsoft.com/office/drawing/2014/main" id="{EBEE85A4-183A-9657-877C-CADF6843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101" y="2531724"/>
                <a:ext cx="3946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1E69CB9C-00E7-4AD7-1425-4E94612A863E}"/>
                  </a:ext>
                </a:extLst>
              </p:cNvPr>
              <p:cNvSpPr txBox="1"/>
              <p:nvPr/>
            </p:nvSpPr>
            <p:spPr bwMode="auto">
              <a:xfrm>
                <a:off x="3351554" y="2495427"/>
                <a:ext cx="441468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1E69CB9C-00E7-4AD7-1425-4E94612A8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554" y="2495427"/>
                <a:ext cx="441468" cy="555793"/>
              </a:xfrm>
              <a:prstGeom prst="rect">
                <a:avLst/>
              </a:prstGeom>
              <a:blipFill>
                <a:blip r:embed="rId9"/>
                <a:stretch>
                  <a:fillRect l="-14286" r="-2857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3164082-E35E-42BD-9ED4-8804EB4422FA}"/>
              </a:ext>
            </a:extLst>
          </p:cNvPr>
          <p:cNvSpPr txBox="1"/>
          <p:nvPr/>
        </p:nvSpPr>
        <p:spPr bwMode="auto">
          <a:xfrm>
            <a:off x="3793022" y="2539056"/>
            <a:ext cx="214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微分運算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稱為算子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8C8592-BDCC-2961-BA5D-E6A0A4DAF908}"/>
                  </a:ext>
                </a:extLst>
              </p:cNvPr>
              <p:cNvSpPr txBox="1"/>
              <p:nvPr/>
            </p:nvSpPr>
            <p:spPr bwMode="auto">
              <a:xfrm>
                <a:off x="3275856" y="5842400"/>
                <a:ext cx="2978452" cy="524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的本徵值方程式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8C8592-BDCC-2961-BA5D-E6A0A4DA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5842400"/>
                <a:ext cx="2978452" cy="524182"/>
              </a:xfrm>
              <a:prstGeom prst="rect">
                <a:avLst/>
              </a:prstGeom>
              <a:blipFill>
                <a:blip r:embed="rId10"/>
                <a:stretch>
                  <a:fillRect l="-1695" b="-69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7AEE3-D844-4A34-CFE3-96C5E244DBB9}"/>
                  </a:ext>
                </a:extLst>
              </p:cNvPr>
              <p:cNvSpPr txBox="1"/>
              <p:nvPr/>
            </p:nvSpPr>
            <p:spPr bwMode="auto">
              <a:xfrm>
                <a:off x="532475" y="5908305"/>
                <a:ext cx="26593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的本徵值方程式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7AEE3-D844-4A34-CFE3-96C5E244D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75" y="5908305"/>
                <a:ext cx="2659322" cy="369332"/>
              </a:xfrm>
              <a:prstGeom prst="rect">
                <a:avLst/>
              </a:prstGeom>
              <a:blipFill>
                <a:blip r:embed="rId11"/>
                <a:stretch>
                  <a:fillRect l="-1896" t="-6667" r="-47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70BDC-7F92-095B-16D6-63A5EE913DC7}"/>
                  </a:ext>
                </a:extLst>
              </p:cNvPr>
              <p:cNvSpPr txBox="1"/>
              <p:nvPr/>
            </p:nvSpPr>
            <p:spPr bwMode="auto">
              <a:xfrm>
                <a:off x="1975428" y="4927179"/>
                <a:ext cx="20037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70BDC-7F92-095B-16D6-63A5EE91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5428" y="4927179"/>
                <a:ext cx="200376" cy="276999"/>
              </a:xfrm>
              <a:prstGeom prst="rect">
                <a:avLst/>
              </a:prstGeom>
              <a:blipFill>
                <a:blip r:embed="rId12"/>
                <a:stretch>
                  <a:fillRect l="-11765" r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DA8F1A-09AE-79F7-A7A5-ADA75698B0D9}"/>
                  </a:ext>
                </a:extLst>
              </p:cNvPr>
              <p:cNvSpPr txBox="1"/>
              <p:nvPr/>
            </p:nvSpPr>
            <p:spPr bwMode="auto">
              <a:xfrm>
                <a:off x="3380434" y="4836983"/>
                <a:ext cx="662168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DA8F1A-09AE-79F7-A7A5-ADA75698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0434" y="4836983"/>
                <a:ext cx="66216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4">
                <a:extLst>
                  <a:ext uri="{FF2B5EF4-FFF2-40B4-BE49-F238E27FC236}">
                    <a16:creationId xmlns:a16="http://schemas.microsoft.com/office/drawing/2014/main" id="{4C37A034-3BFB-613A-2C53-35C2EE48BBAC}"/>
                  </a:ext>
                </a:extLst>
              </p:cNvPr>
              <p:cNvSpPr txBox="1"/>
              <p:nvPr/>
            </p:nvSpPr>
            <p:spPr bwMode="auto">
              <a:xfrm>
                <a:off x="6440155" y="5233930"/>
                <a:ext cx="251591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4">
                <a:extLst>
                  <a:ext uri="{FF2B5EF4-FFF2-40B4-BE49-F238E27FC236}">
                    <a16:creationId xmlns:a16="http://schemas.microsoft.com/office/drawing/2014/main" id="{4C37A034-3BFB-613A-2C53-35C2EE48B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0155" y="5233930"/>
                <a:ext cx="2515918" cy="648126"/>
              </a:xfrm>
              <a:prstGeom prst="rect">
                <a:avLst/>
              </a:prstGeom>
              <a:blipFill>
                <a:blip r:embed="rId1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8">
                <a:extLst>
                  <a:ext uri="{FF2B5EF4-FFF2-40B4-BE49-F238E27FC236}">
                    <a16:creationId xmlns:a16="http://schemas.microsoft.com/office/drawing/2014/main" id="{8B6B82E8-75DF-4460-E65A-88C6D38F1DC7}"/>
                  </a:ext>
                </a:extLst>
              </p:cNvPr>
              <p:cNvSpPr txBox="1"/>
              <p:nvPr/>
            </p:nvSpPr>
            <p:spPr bwMode="auto">
              <a:xfrm>
                <a:off x="5686236" y="1556054"/>
                <a:ext cx="3041730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18">
                <a:extLst>
                  <a:ext uri="{FF2B5EF4-FFF2-40B4-BE49-F238E27FC236}">
                    <a16:creationId xmlns:a16="http://schemas.microsoft.com/office/drawing/2014/main" id="{8B6B82E8-75DF-4460-E65A-88C6D38F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6236" y="1556054"/>
                <a:ext cx="3041730" cy="648126"/>
              </a:xfrm>
              <a:prstGeom prst="rect">
                <a:avLst/>
              </a:prstGeom>
              <a:blipFill>
                <a:blip r:embed="rId1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8">
                <a:extLst>
                  <a:ext uri="{FF2B5EF4-FFF2-40B4-BE49-F238E27FC236}">
                    <a16:creationId xmlns:a16="http://schemas.microsoft.com/office/drawing/2014/main" id="{6D6E7AFA-3A22-D895-A35D-09164A0FB769}"/>
                  </a:ext>
                </a:extLst>
              </p:cNvPr>
              <p:cNvSpPr txBox="1"/>
              <p:nvPr/>
            </p:nvSpPr>
            <p:spPr bwMode="auto">
              <a:xfrm>
                <a:off x="6440155" y="2449260"/>
                <a:ext cx="2428229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18">
                <a:extLst>
                  <a:ext uri="{FF2B5EF4-FFF2-40B4-BE49-F238E27FC236}">
                    <a16:creationId xmlns:a16="http://schemas.microsoft.com/office/drawing/2014/main" id="{6D6E7AFA-3A22-D895-A35D-09164A0FB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0155" y="2449260"/>
                <a:ext cx="2428229" cy="648126"/>
              </a:xfrm>
              <a:prstGeom prst="rect">
                <a:avLst/>
              </a:prstGeom>
              <a:blipFill>
                <a:blip r:embed="rId16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5">
                <a:extLst>
                  <a:ext uri="{FF2B5EF4-FFF2-40B4-BE49-F238E27FC236}">
                    <a16:creationId xmlns:a16="http://schemas.microsoft.com/office/drawing/2014/main" id="{F715A832-8146-B30D-B843-0F24A5AF2F8B}"/>
                  </a:ext>
                </a:extLst>
              </p:cNvPr>
              <p:cNvSpPr txBox="1"/>
              <p:nvPr/>
            </p:nvSpPr>
            <p:spPr bwMode="auto">
              <a:xfrm>
                <a:off x="6440155" y="3765973"/>
                <a:ext cx="190173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15">
                <a:extLst>
                  <a:ext uri="{FF2B5EF4-FFF2-40B4-BE49-F238E27FC236}">
                    <a16:creationId xmlns:a16="http://schemas.microsoft.com/office/drawing/2014/main" id="{F715A832-8146-B30D-B843-0F24A5AF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0155" y="3765973"/>
                <a:ext cx="1901738" cy="496867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5">
                <a:extLst>
                  <a:ext uri="{FF2B5EF4-FFF2-40B4-BE49-F238E27FC236}">
                    <a16:creationId xmlns:a16="http://schemas.microsoft.com/office/drawing/2014/main" id="{A5EB0DB5-3F1C-C457-471A-38EA3ED5465D}"/>
                  </a:ext>
                </a:extLst>
              </p:cNvPr>
              <p:cNvSpPr txBox="1"/>
              <p:nvPr/>
            </p:nvSpPr>
            <p:spPr bwMode="auto">
              <a:xfrm>
                <a:off x="6456487" y="4809853"/>
                <a:ext cx="73609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15">
                <a:extLst>
                  <a:ext uri="{FF2B5EF4-FFF2-40B4-BE49-F238E27FC236}">
                    <a16:creationId xmlns:a16="http://schemas.microsoft.com/office/drawing/2014/main" id="{A5EB0DB5-3F1C-C457-471A-38EA3ED5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6487" y="4809853"/>
                <a:ext cx="736099" cy="369332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10769B-91BB-5242-7DC3-D2B0CACCBA10}"/>
                  </a:ext>
                </a:extLst>
              </p:cNvPr>
              <p:cNvSpPr txBox="1"/>
              <p:nvPr/>
            </p:nvSpPr>
            <p:spPr bwMode="auto">
              <a:xfrm>
                <a:off x="6338367" y="5936801"/>
                <a:ext cx="282184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的本徵值方程式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10769B-91BB-5242-7DC3-D2B0CACCB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367" y="5936801"/>
                <a:ext cx="2821841" cy="376770"/>
              </a:xfrm>
              <a:prstGeom prst="rect">
                <a:avLst/>
              </a:prstGeom>
              <a:blipFill>
                <a:blip r:embed="rId19"/>
                <a:stretch>
                  <a:fillRect l="-2242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5BC4728-ECC4-A435-FA6F-19436C27AC08}"/>
              </a:ext>
            </a:extLst>
          </p:cNvPr>
          <p:cNvSpPr txBox="1"/>
          <p:nvPr/>
        </p:nvSpPr>
        <p:spPr bwMode="auto">
          <a:xfrm>
            <a:off x="827584" y="3491235"/>
            <a:ext cx="1348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Time Part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4E039-E0E3-1163-3DBF-0614BC97F218}"/>
              </a:ext>
            </a:extLst>
          </p:cNvPr>
          <p:cNvSpPr txBox="1"/>
          <p:nvPr/>
        </p:nvSpPr>
        <p:spPr bwMode="auto">
          <a:xfrm>
            <a:off x="846539" y="4416516"/>
            <a:ext cx="1348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Space Part</a:t>
            </a:r>
          </a:p>
        </p:txBody>
      </p:sp>
    </p:spTree>
    <p:extLst>
      <p:ext uri="{BB962C8B-B14F-4D97-AF65-F5344CB8AC3E}">
        <p14:creationId xmlns:p14="http://schemas.microsoft.com/office/powerpoint/2010/main" val="330832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215D6A8-3059-E1E8-E853-F7E1DD4A25D9}"/>
                  </a:ext>
                </a:extLst>
              </p:cNvPr>
              <p:cNvSpPr/>
              <p:nvPr/>
            </p:nvSpPr>
            <p:spPr>
              <a:xfrm>
                <a:off x="1099562" y="206726"/>
                <a:ext cx="532434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215D6A8-3059-E1E8-E853-F7E1DD4A2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2" y="206726"/>
                <a:ext cx="5324343" cy="932628"/>
              </a:xfrm>
              <a:prstGeom prst="rect">
                <a:avLst/>
              </a:prstGeom>
              <a:blipFill>
                <a:blip r:embed="rId2"/>
                <a:stretch>
                  <a:fillRect l="-14286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0F61CA-9BD6-CE5D-DF3B-EE142A8770BB}"/>
              </a:ext>
            </a:extLst>
          </p:cNvPr>
          <p:cNvSpPr txBox="1"/>
          <p:nvPr/>
        </p:nvSpPr>
        <p:spPr bwMode="auto">
          <a:xfrm>
            <a:off x="1070259" y="2157259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Take the complex conjugate of the above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41152E5-AA85-F50E-3C8B-35FB0448DB0D}"/>
                  </a:ext>
                </a:extLst>
              </p:cNvPr>
              <p:cNvSpPr/>
              <p:nvPr/>
            </p:nvSpPr>
            <p:spPr>
              <a:xfrm>
                <a:off x="1099562" y="2526591"/>
                <a:ext cx="622465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41152E5-AA85-F50E-3C8B-35FB0448D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2" y="2526591"/>
                <a:ext cx="6224653" cy="932628"/>
              </a:xfrm>
              <a:prstGeom prst="rect">
                <a:avLst/>
              </a:prstGeom>
              <a:blipFill>
                <a:blip r:embed="rId3"/>
                <a:stretch>
                  <a:fillRect l="-8758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5808CB62-DBD3-0F71-1279-B8AD356B8BE5}"/>
                  </a:ext>
                </a:extLst>
              </p:cNvPr>
              <p:cNvSpPr/>
              <p:nvPr/>
            </p:nvSpPr>
            <p:spPr>
              <a:xfrm>
                <a:off x="1099562" y="1185725"/>
                <a:ext cx="4546949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5808CB62-DBD3-0F71-1279-B8AD356B8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2" y="1185725"/>
                <a:ext cx="4546949" cy="932628"/>
              </a:xfrm>
              <a:prstGeom prst="rect">
                <a:avLst/>
              </a:prstGeom>
              <a:blipFill>
                <a:blip r:embed="rId4"/>
                <a:stretch>
                  <a:fillRect l="-11978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EEF50282-B226-719D-794C-30DBF15BF726}"/>
                  </a:ext>
                </a:extLst>
              </p:cNvPr>
              <p:cNvSpPr/>
              <p:nvPr/>
            </p:nvSpPr>
            <p:spPr>
              <a:xfrm>
                <a:off x="1115616" y="3500438"/>
                <a:ext cx="5284267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EEF50282-B226-719D-794C-30DBF15BF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0438"/>
                <a:ext cx="5284267" cy="932628"/>
              </a:xfrm>
              <a:prstGeom prst="rect">
                <a:avLst/>
              </a:prstGeom>
              <a:blipFill>
                <a:blip r:embed="rId5"/>
                <a:stretch>
                  <a:fillRect l="-10287" t="-129730" r="-14115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">
                <a:extLst>
                  <a:ext uri="{FF2B5EF4-FFF2-40B4-BE49-F238E27FC236}">
                    <a16:creationId xmlns:a16="http://schemas.microsoft.com/office/drawing/2014/main" id="{8E196980-D92C-E941-C772-C29818393830}"/>
                  </a:ext>
                </a:extLst>
              </p:cNvPr>
              <p:cNvSpPr/>
              <p:nvPr/>
            </p:nvSpPr>
            <p:spPr>
              <a:xfrm>
                <a:off x="1073306" y="4463666"/>
                <a:ext cx="5291064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">
                <a:extLst>
                  <a:ext uri="{FF2B5EF4-FFF2-40B4-BE49-F238E27FC236}">
                    <a16:creationId xmlns:a16="http://schemas.microsoft.com/office/drawing/2014/main" id="{8E196980-D92C-E941-C772-C29818393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6" y="4463666"/>
                <a:ext cx="5291064" cy="932628"/>
              </a:xfrm>
              <a:prstGeom prst="rect">
                <a:avLst/>
              </a:prstGeom>
              <a:blipFill>
                <a:blip r:embed="rId6"/>
                <a:stretch>
                  <a:fillRect l="-11483" t="-131081" r="-15072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B6D5C5-7BEB-3A8F-F953-C5E118427283}"/>
              </a:ext>
            </a:extLst>
          </p:cNvPr>
          <p:cNvCxnSpPr>
            <a:cxnSpLocks/>
          </p:cNvCxnSpPr>
          <p:nvPr/>
        </p:nvCxnSpPr>
        <p:spPr>
          <a:xfrm flipV="1">
            <a:off x="5646511" y="4463666"/>
            <a:ext cx="581673" cy="1045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B337528A-261D-C9E0-A616-77BF867073B0}"/>
                  </a:ext>
                </a:extLst>
              </p:cNvPr>
              <p:cNvSpPr/>
              <p:nvPr/>
            </p:nvSpPr>
            <p:spPr>
              <a:xfrm>
                <a:off x="1062512" y="5426894"/>
                <a:ext cx="6818598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B337528A-261D-C9E0-A616-77BF86707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12" y="5426894"/>
                <a:ext cx="6818598" cy="932628"/>
              </a:xfrm>
              <a:prstGeom prst="rect">
                <a:avLst/>
              </a:prstGeom>
              <a:blipFill>
                <a:blip r:embed="rId7"/>
                <a:stretch>
                  <a:fillRect l="-8736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45B2A5-9FC3-531E-4521-F3DF55F52BC0}"/>
              </a:ext>
            </a:extLst>
          </p:cNvPr>
          <p:cNvCxnSpPr>
            <a:cxnSpLocks/>
          </p:cNvCxnSpPr>
          <p:nvPr/>
        </p:nvCxnSpPr>
        <p:spPr>
          <a:xfrm flipV="1">
            <a:off x="5495465" y="3500438"/>
            <a:ext cx="732719" cy="1076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B5E8FE-32C2-A839-8654-DCD21C9D130C}"/>
              </a:ext>
            </a:extLst>
          </p:cNvPr>
          <p:cNvCxnSpPr/>
          <p:nvPr/>
        </p:nvCxnSpPr>
        <p:spPr>
          <a:xfrm>
            <a:off x="7046923" y="3246671"/>
            <a:ext cx="893399" cy="252028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A5E2A-5F6D-B991-577E-D64A1A316855}"/>
              </a:ext>
            </a:extLst>
          </p:cNvPr>
          <p:cNvSpPr/>
          <p:nvPr/>
        </p:nvSpPr>
        <p:spPr>
          <a:xfrm>
            <a:off x="5646511" y="2526591"/>
            <a:ext cx="1677704" cy="93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D232A-9BAF-6017-600E-0F38441943CC}"/>
              </a:ext>
            </a:extLst>
          </p:cNvPr>
          <p:cNvSpPr/>
          <p:nvPr/>
        </p:nvSpPr>
        <p:spPr>
          <a:xfrm>
            <a:off x="6084168" y="5426894"/>
            <a:ext cx="1928139" cy="93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D37BD204-2456-D8C1-E7EE-7C09F05209A5}"/>
                  </a:ext>
                </a:extLst>
              </p:cNvPr>
              <p:cNvSpPr/>
              <p:nvPr/>
            </p:nvSpPr>
            <p:spPr>
              <a:xfrm>
                <a:off x="1059207" y="6428623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D37BD204-2456-D8C1-E7EE-7C09F0520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07" y="6428623"/>
                <a:ext cx="10270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03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3E148-C880-3F71-41CF-2112B762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384632C8-ACC8-C56F-F160-1865E94959E5}"/>
                  </a:ext>
                </a:extLst>
              </p:cNvPr>
              <p:cNvSpPr txBox="1"/>
              <p:nvPr/>
            </p:nvSpPr>
            <p:spPr bwMode="auto">
              <a:xfrm>
                <a:off x="1184784" y="1324001"/>
                <a:ext cx="5109796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384632C8-ACC8-C56F-F160-1865E9495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4" y="1324001"/>
                <a:ext cx="5109796" cy="625749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2EE6A-40C8-F2C7-5AF7-0B9C09F0E919}"/>
                  </a:ext>
                </a:extLst>
              </p:cNvPr>
              <p:cNvSpPr txBox="1"/>
              <p:nvPr/>
            </p:nvSpPr>
            <p:spPr bwMode="auto">
              <a:xfrm>
                <a:off x="1142773" y="2025641"/>
                <a:ext cx="71769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eigenfunctions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and their corresponding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2EE6A-40C8-F2C7-5AF7-0B9C09F0E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773" y="2025641"/>
                <a:ext cx="7176987" cy="369332"/>
              </a:xfrm>
              <a:prstGeom prst="rect">
                <a:avLst/>
              </a:prstGeom>
              <a:blipFill>
                <a:blip r:embed="rId3"/>
                <a:stretch>
                  <a:fillRect l="-7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9AC1F621-654E-FCAB-E6CC-FB34BF7398A7}"/>
                  </a:ext>
                </a:extLst>
              </p:cNvPr>
              <p:cNvSpPr txBox="1"/>
              <p:nvPr/>
            </p:nvSpPr>
            <p:spPr bwMode="auto">
              <a:xfrm>
                <a:off x="1153015" y="2510979"/>
                <a:ext cx="2429576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9AC1F621-654E-FCAB-E6CC-FB34BF739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3015" y="2510979"/>
                <a:ext cx="2429576" cy="378758"/>
              </a:xfrm>
              <a:prstGeom prst="rect">
                <a:avLst/>
              </a:prstGeom>
              <a:blipFill>
                <a:blip r:embed="rId4"/>
                <a:stretch>
                  <a:fillRect t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FD00B674-5043-E349-C707-91AB78B43D62}"/>
                  </a:ext>
                </a:extLst>
              </p:cNvPr>
              <p:cNvSpPr/>
              <p:nvPr/>
            </p:nvSpPr>
            <p:spPr>
              <a:xfrm>
                <a:off x="1190440" y="4390472"/>
                <a:ext cx="3049874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FD00B674-5043-E349-C707-91AB78B43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40" y="4390472"/>
                <a:ext cx="3049874" cy="932628"/>
              </a:xfrm>
              <a:prstGeom prst="rect">
                <a:avLst/>
              </a:prstGeom>
              <a:blipFill>
                <a:blip r:embed="rId5"/>
                <a:stretch>
                  <a:fillRect l="-27686" t="-104000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F33E37-0E2F-D249-B9F9-F9BEA1538E08}"/>
              </a:ext>
            </a:extLst>
          </p:cNvPr>
          <p:cNvSpPr txBox="1"/>
          <p:nvPr/>
        </p:nvSpPr>
        <p:spPr bwMode="auto">
          <a:xfrm>
            <a:off x="1142773" y="3598932"/>
            <a:ext cx="751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不同本徵值的本徵函數滿足如下正交關係，因此可取為orthonomal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A0C75-2070-017B-0B44-652880E50A99}"/>
              </a:ext>
            </a:extLst>
          </p:cNvPr>
          <p:cNvSpPr txBox="1"/>
          <p:nvPr/>
        </p:nvSpPr>
        <p:spPr bwMode="auto">
          <a:xfrm>
            <a:off x="1162205" y="3987128"/>
            <a:ext cx="6605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Eigenfunctions of different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Eignevalues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orthogonal to each other.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2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0">
                <a:extLst>
                  <a:ext uri="{FF2B5EF4-FFF2-40B4-BE49-F238E27FC236}">
                    <a16:creationId xmlns:a16="http://schemas.microsoft.com/office/drawing/2014/main" id="{03C1081E-990C-2330-CC71-3519253B785C}"/>
                  </a:ext>
                </a:extLst>
              </p:cNvPr>
              <p:cNvSpPr/>
              <p:nvPr/>
            </p:nvSpPr>
            <p:spPr>
              <a:xfrm>
                <a:off x="664262" y="468123"/>
                <a:ext cx="3731342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的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所有本徵函數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kumimoji="0"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彼此正交</a:t>
                </a:r>
                <a:r>
                  <a:rPr kumimoji="0" lang="zh-TW" altLang="en-US" dirty="0">
                    <a:solidFill>
                      <a:srgbClr val="FF0000"/>
                    </a:solidFill>
                    <a:latin typeface="Calibri" pitchFamily="34" charset="0"/>
                  </a:rPr>
                  <a:t>：</a:t>
                </a:r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矩形 10">
                <a:extLst>
                  <a:ext uri="{FF2B5EF4-FFF2-40B4-BE49-F238E27FC236}">
                    <a16:creationId xmlns:a16="http://schemas.microsoft.com/office/drawing/2014/main" id="{03C1081E-990C-2330-CC71-3519253B7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62" y="468123"/>
                <a:ext cx="3731342" cy="378630"/>
              </a:xfrm>
              <a:prstGeom prst="rect">
                <a:avLst/>
              </a:prstGeom>
              <a:blipFill>
                <a:blip r:embed="rId2"/>
                <a:stretch>
                  <a:fillRect t="-3226" r="-33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/>
              <p:nvPr/>
            </p:nvSpPr>
            <p:spPr>
              <a:xfrm>
                <a:off x="4387968" y="170885"/>
                <a:ext cx="3133999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68" y="170885"/>
                <a:ext cx="3133999" cy="932628"/>
              </a:xfrm>
              <a:prstGeom prst="rect">
                <a:avLst/>
              </a:prstGeom>
              <a:blipFill>
                <a:blip r:embed="rId3"/>
                <a:stretch>
                  <a:fillRect l="-25806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98A10-6B7E-97C7-7482-58D881C23AC5}"/>
                  </a:ext>
                </a:extLst>
              </p:cNvPr>
              <p:cNvSpPr txBox="1"/>
              <p:nvPr/>
            </p:nvSpPr>
            <p:spPr bwMode="auto">
              <a:xfrm>
                <a:off x="649914" y="1135886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can be chosen to be orthogonal.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98A10-6B7E-97C7-7482-58D881C23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14" y="1135886"/>
                <a:ext cx="7760839" cy="369332"/>
              </a:xfrm>
              <a:prstGeom prst="rect">
                <a:avLst/>
              </a:prstGeom>
              <a:blipFill>
                <a:blip r:embed="rId4"/>
                <a:stretch>
                  <a:fillRect l="-65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8C4F2D-8332-86DE-971C-BDE3B9B66BD1}"/>
                  </a:ext>
                </a:extLst>
              </p:cNvPr>
              <p:cNvSpPr txBox="1"/>
              <p:nvPr/>
            </p:nvSpPr>
            <p:spPr bwMode="auto">
              <a:xfrm>
                <a:off x="752522" y="2234050"/>
                <a:ext cx="1505412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8C4F2D-8332-86DE-971C-BDE3B9B66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22" y="2234050"/>
                <a:ext cx="1505412" cy="295594"/>
              </a:xfrm>
              <a:prstGeom prst="rect">
                <a:avLst/>
              </a:prstGeom>
              <a:blipFill>
                <a:blip r:embed="rId5"/>
                <a:stretch>
                  <a:fillRect l="-3361" b="-1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911714-94CA-892E-0E94-021BCAF103C9}"/>
                  </a:ext>
                </a:extLst>
              </p:cNvPr>
              <p:cNvSpPr txBox="1"/>
              <p:nvPr/>
            </p:nvSpPr>
            <p:spPr bwMode="auto">
              <a:xfrm>
                <a:off x="2464111" y="2250586"/>
                <a:ext cx="1568442" cy="3006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911714-94CA-892E-0E94-021BCAF10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111" y="2250586"/>
                <a:ext cx="1568442" cy="300660"/>
              </a:xfrm>
              <a:prstGeom prst="rect">
                <a:avLst/>
              </a:prstGeom>
              <a:blipFill>
                <a:blip r:embed="rId6"/>
                <a:stretch>
                  <a:fillRect l="-800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B02C7E-070B-493F-4181-4C4B4B9089D7}"/>
                  </a:ext>
                </a:extLst>
              </p:cNvPr>
              <p:cNvSpPr txBox="1"/>
              <p:nvPr/>
            </p:nvSpPr>
            <p:spPr bwMode="auto">
              <a:xfrm>
                <a:off x="752522" y="3026155"/>
                <a:ext cx="2516586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B02C7E-070B-493F-4181-4C4B4B908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22" y="3026155"/>
                <a:ext cx="2516586" cy="295594"/>
              </a:xfrm>
              <a:prstGeom prst="rect">
                <a:avLst/>
              </a:prstGeom>
              <a:blipFill>
                <a:blip r:embed="rId7"/>
                <a:stretch>
                  <a:fillRect l="-100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D023DA-9F17-2FF8-CF09-B87F66A36CB9}"/>
                  </a:ext>
                </a:extLst>
              </p:cNvPr>
              <p:cNvSpPr txBox="1"/>
              <p:nvPr/>
            </p:nvSpPr>
            <p:spPr bwMode="auto">
              <a:xfrm>
                <a:off x="807679" y="5411708"/>
                <a:ext cx="2315955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D023DA-9F17-2FF8-CF09-B87F66A3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679" y="5411708"/>
                <a:ext cx="2315955" cy="295594"/>
              </a:xfrm>
              <a:prstGeom prst="rect">
                <a:avLst/>
              </a:prstGeom>
              <a:blipFill>
                <a:blip r:embed="rId8"/>
                <a:stretch>
                  <a:fillRect l="-163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63557EF-B558-11A3-E616-9930D63BE01B}"/>
              </a:ext>
            </a:extLst>
          </p:cNvPr>
          <p:cNvSpPr txBox="1"/>
          <p:nvPr/>
        </p:nvSpPr>
        <p:spPr bwMode="auto">
          <a:xfrm>
            <a:off x="661256" y="1488359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Proof: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10526-2AB8-2734-BD48-A6DBEDC450B8}"/>
              </a:ext>
            </a:extLst>
          </p:cNvPr>
          <p:cNvSpPr txBox="1"/>
          <p:nvPr/>
        </p:nvSpPr>
        <p:spPr bwMode="auto">
          <a:xfrm>
            <a:off x="675518" y="1814773"/>
            <a:ext cx="555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Consider two eigenvectors with different eigenvalues: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307444-E511-5A58-3028-8D9D1108DE0E}"/>
                  </a:ext>
                </a:extLst>
              </p:cNvPr>
              <p:cNvSpPr txBox="1"/>
              <p:nvPr/>
            </p:nvSpPr>
            <p:spPr bwMode="auto">
              <a:xfrm>
                <a:off x="703767" y="2594107"/>
                <a:ext cx="3788175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將第一式與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作內積，可得</a:t>
                </a:r>
                <a:r>
                  <a:rPr lang="en-US" sz="1800" dirty="0">
                    <a:latin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307444-E511-5A58-3028-8D9D1108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767" y="2594107"/>
                <a:ext cx="3788175" cy="392993"/>
              </a:xfrm>
              <a:prstGeom prst="rect">
                <a:avLst/>
              </a:prstGeom>
              <a:blipFill>
                <a:blip r:embed="rId9"/>
                <a:stretch>
                  <a:fillRect l="-1338"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A6B8DC3-2FC2-0B4B-DFDB-CA96B4FC8EA2}"/>
              </a:ext>
            </a:extLst>
          </p:cNvPr>
          <p:cNvSpPr txBox="1"/>
          <p:nvPr/>
        </p:nvSpPr>
        <p:spPr bwMode="auto">
          <a:xfrm>
            <a:off x="675518" y="3363993"/>
            <a:ext cx="1788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左邊可以寫成</a:t>
            </a:r>
            <a:r>
              <a:rPr lang="en-US" sz="1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95406A-A79D-A645-7305-86E258F38AA3}"/>
              </a:ext>
            </a:extLst>
          </p:cNvPr>
          <p:cNvSpPr txBox="1"/>
          <p:nvPr/>
        </p:nvSpPr>
        <p:spPr bwMode="auto">
          <a:xfrm>
            <a:off x="3269108" y="5352782"/>
            <a:ext cx="2959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兩式相減</a:t>
            </a:r>
            <a:r>
              <a:rPr lang="en-US" sz="1800" dirty="0">
                <a:latin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7A6966-C0DC-D4E1-EC80-E7533477F3BF}"/>
                  </a:ext>
                </a:extLst>
              </p:cNvPr>
              <p:cNvSpPr txBox="1"/>
              <p:nvPr/>
            </p:nvSpPr>
            <p:spPr bwMode="auto">
              <a:xfrm>
                <a:off x="220520" y="3752087"/>
                <a:ext cx="8702960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7A6966-C0DC-D4E1-EC80-E7533477F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20" y="3752087"/>
                <a:ext cx="8702960" cy="810094"/>
              </a:xfrm>
              <a:prstGeom prst="rect">
                <a:avLst/>
              </a:prstGeom>
              <a:blipFill>
                <a:blip r:embed="rId10"/>
                <a:stretch>
                  <a:fillRect t="-106154" b="-16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C937B-33AF-1DA8-008A-B2752F5CCDB9}"/>
              </a:ext>
            </a:extLst>
          </p:cNvPr>
          <p:cNvSpPr txBox="1"/>
          <p:nvPr/>
        </p:nvSpPr>
        <p:spPr bwMode="auto">
          <a:xfrm>
            <a:off x="710940" y="4566966"/>
            <a:ext cx="703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得</a:t>
            </a:r>
            <a:r>
              <a:rPr lang="en-US" sz="1800" dirty="0">
                <a:latin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B9F2A1-19AB-1987-70D3-DC8B23B35C3F}"/>
                  </a:ext>
                </a:extLst>
              </p:cNvPr>
              <p:cNvSpPr txBox="1"/>
              <p:nvPr/>
            </p:nvSpPr>
            <p:spPr bwMode="auto">
              <a:xfrm>
                <a:off x="807679" y="4981183"/>
                <a:ext cx="2612703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B9F2A1-19AB-1987-70D3-DC8B23B3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679" y="4981183"/>
                <a:ext cx="2612703" cy="295594"/>
              </a:xfrm>
              <a:prstGeom prst="rect">
                <a:avLst/>
              </a:prstGeom>
              <a:blipFill>
                <a:blip r:embed="rId11"/>
                <a:stretch>
                  <a:fillRect l="-144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B0313F-1D2B-C0EF-6FE9-3F04C14FC2E2}"/>
                  </a:ext>
                </a:extLst>
              </p:cNvPr>
              <p:cNvSpPr txBox="1"/>
              <p:nvPr/>
            </p:nvSpPr>
            <p:spPr bwMode="auto">
              <a:xfrm>
                <a:off x="812675" y="6180338"/>
                <a:ext cx="2651560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B0313F-1D2B-C0EF-6FE9-3F04C14FC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675" y="6180338"/>
                <a:ext cx="2651560" cy="295594"/>
              </a:xfrm>
              <a:prstGeom prst="rect">
                <a:avLst/>
              </a:prstGeom>
              <a:blipFill>
                <a:blip r:embed="rId12"/>
                <a:stretch>
                  <a:fillRect l="-476" r="-1429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6F43862-C28A-77BF-ED8C-DE2CF78DD3CC}"/>
              </a:ext>
            </a:extLst>
          </p:cNvPr>
          <p:cNvSpPr txBox="1"/>
          <p:nvPr/>
        </p:nvSpPr>
        <p:spPr bwMode="auto">
          <a:xfrm>
            <a:off x="752522" y="5749147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右式兩本徵向量的內積必須為零，彼此正交</a:t>
            </a:r>
            <a:r>
              <a:rPr lang="en-US" sz="1800" dirty="0">
                <a:latin typeface="Times New Roman" panose="02020603050405020304" pitchFamily="18" charset="0"/>
              </a:rPr>
              <a:t>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2CFA-8712-6193-1343-ACB41846EAA0}"/>
              </a:ext>
            </a:extLst>
          </p:cNvPr>
          <p:cNvSpPr txBox="1"/>
          <p:nvPr/>
        </p:nvSpPr>
        <p:spPr bwMode="auto">
          <a:xfrm>
            <a:off x="3545251" y="6144038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本徵向量的正交性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444CC4-FD16-7906-8DAF-4658FB76FD71}"/>
                  </a:ext>
                </a:extLst>
              </p:cNvPr>
              <p:cNvSpPr txBox="1"/>
              <p:nvPr/>
            </p:nvSpPr>
            <p:spPr bwMode="auto">
              <a:xfrm>
                <a:off x="2822684" y="3365796"/>
                <a:ext cx="868315" cy="2993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444CC4-FD16-7906-8DAF-4658FB76F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2684" y="3365796"/>
                <a:ext cx="868315" cy="299313"/>
              </a:xfrm>
              <a:prstGeom prst="rect">
                <a:avLst/>
              </a:prstGeom>
              <a:blipFill>
                <a:blip r:embed="rId13"/>
                <a:stretch>
                  <a:fillRect l="-5797" r="-2899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AC5CAC-D0A8-9850-7F8B-5DF8E125FFB2}"/>
                  </a:ext>
                </a:extLst>
              </p:cNvPr>
              <p:cNvSpPr txBox="1"/>
              <p:nvPr/>
            </p:nvSpPr>
            <p:spPr bwMode="auto">
              <a:xfrm>
                <a:off x="3420382" y="2939238"/>
                <a:ext cx="4633330" cy="387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作用於右邊的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等於本徵值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/>
                  <a:t>相乘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AC5CAC-D0A8-9850-7F8B-5DF8E125F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0382" y="2939238"/>
                <a:ext cx="4633330" cy="387927"/>
              </a:xfrm>
              <a:prstGeom prst="rect">
                <a:avLst/>
              </a:prstGeom>
              <a:blipFill>
                <a:blip r:embed="rId14"/>
                <a:stretch>
                  <a:fillRect b="-218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A23A2-0EE6-4E93-5CE8-00E6D93F60A6}"/>
                  </a:ext>
                </a:extLst>
              </p:cNvPr>
              <p:cNvSpPr txBox="1"/>
              <p:nvPr/>
            </p:nvSpPr>
            <p:spPr bwMode="auto">
              <a:xfrm>
                <a:off x="3782962" y="3327637"/>
                <a:ext cx="5140518" cy="387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也等於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作用於左邊的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等於本徵值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err="1"/>
                  <a:t>相乘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A23A2-0EE6-4E93-5CE8-00E6D93F6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2962" y="3327637"/>
                <a:ext cx="5140518" cy="387927"/>
              </a:xfrm>
              <a:prstGeom prst="rect">
                <a:avLst/>
              </a:prstGeom>
              <a:blipFill>
                <a:blip r:embed="rId15"/>
                <a:stretch>
                  <a:fillRect l="-1235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383C-5330-034E-FBA0-20A7CEC5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DFF7CB0D-96B6-E003-0955-1B8CE2743CBB}"/>
                  </a:ext>
                </a:extLst>
              </p:cNvPr>
              <p:cNvSpPr/>
              <p:nvPr/>
            </p:nvSpPr>
            <p:spPr>
              <a:xfrm>
                <a:off x="715178" y="507987"/>
                <a:ext cx="5391540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DFF7CB0D-96B6-E003-0955-1B8CE2743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78" y="507987"/>
                <a:ext cx="5391540" cy="932628"/>
              </a:xfrm>
              <a:prstGeom prst="rect">
                <a:avLst/>
              </a:prstGeom>
              <a:blipFill>
                <a:blip r:embed="rId2"/>
                <a:stretch>
                  <a:fillRect l="-14824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433520A-C956-3502-5EBD-442EFF231ECD}"/>
              </a:ext>
            </a:extLst>
          </p:cNvPr>
          <p:cNvSpPr txBox="1"/>
          <p:nvPr/>
        </p:nvSpPr>
        <p:spPr bwMode="auto">
          <a:xfrm>
            <a:off x="715178" y="78120"/>
            <a:ext cx="3568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證明：Prove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Orthogonality!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48ADCFBB-D72A-0706-27A7-D3C534DB1B0F}"/>
                  </a:ext>
                </a:extLst>
              </p:cNvPr>
              <p:cNvSpPr/>
              <p:nvPr/>
            </p:nvSpPr>
            <p:spPr>
              <a:xfrm>
                <a:off x="715178" y="1515154"/>
                <a:ext cx="4599272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48ADCFBB-D72A-0706-27A7-D3C534DB1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78" y="1515154"/>
                <a:ext cx="4599272" cy="932628"/>
              </a:xfrm>
              <a:prstGeom prst="rect">
                <a:avLst/>
              </a:prstGeom>
              <a:blipFill>
                <a:blip r:embed="rId3"/>
                <a:stretch>
                  <a:fillRect l="-11846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3">
                <a:extLst>
                  <a:ext uri="{FF2B5EF4-FFF2-40B4-BE49-F238E27FC236}">
                    <a16:creationId xmlns:a16="http://schemas.microsoft.com/office/drawing/2014/main" id="{076EBBFC-ECA7-381C-FD52-991ABC95DD46}"/>
                  </a:ext>
                </a:extLst>
              </p:cNvPr>
              <p:cNvSpPr/>
              <p:nvPr/>
            </p:nvSpPr>
            <p:spPr>
              <a:xfrm>
                <a:off x="715178" y="2545631"/>
                <a:ext cx="5238934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3">
                <a:extLst>
                  <a:ext uri="{FF2B5EF4-FFF2-40B4-BE49-F238E27FC236}">
                    <a16:creationId xmlns:a16="http://schemas.microsoft.com/office/drawing/2014/main" id="{076EBBFC-ECA7-381C-FD52-991ABC95D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78" y="2545631"/>
                <a:ext cx="5238934" cy="932628"/>
              </a:xfrm>
              <a:prstGeom prst="rect">
                <a:avLst/>
              </a:prstGeom>
              <a:blipFill>
                <a:blip r:embed="rId4"/>
                <a:stretch>
                  <a:fillRect l="-10412" t="-129333" r="-14286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68FFC9-0A93-00B6-0C66-2C8922A478D3}"/>
              </a:ext>
            </a:extLst>
          </p:cNvPr>
          <p:cNvCxnSpPr/>
          <p:nvPr/>
        </p:nvCxnSpPr>
        <p:spPr>
          <a:xfrm flipV="1">
            <a:off x="4885532" y="2250795"/>
            <a:ext cx="811796" cy="13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B62BD48-50AD-5270-DAD5-BB97A65345A6}"/>
                  </a:ext>
                </a:extLst>
              </p:cNvPr>
              <p:cNvSpPr/>
              <p:nvPr/>
            </p:nvSpPr>
            <p:spPr>
              <a:xfrm>
                <a:off x="691772" y="3575471"/>
                <a:ext cx="5435334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B62BD48-50AD-5270-DAD5-BB97A6534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72" y="3575471"/>
                <a:ext cx="5435334" cy="932628"/>
              </a:xfrm>
              <a:prstGeom prst="rect">
                <a:avLst/>
              </a:prstGeom>
              <a:blipFill>
                <a:blip r:embed="rId5"/>
                <a:stretch>
                  <a:fillRect l="-11189" t="-129333" r="-14685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C2DB23-E096-DF17-4144-84F444BFDBF2}"/>
              </a:ext>
            </a:extLst>
          </p:cNvPr>
          <p:cNvCxnSpPr/>
          <p:nvPr/>
        </p:nvCxnSpPr>
        <p:spPr>
          <a:xfrm flipV="1">
            <a:off x="5144976" y="3247811"/>
            <a:ext cx="811796" cy="13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ED265AE5-D2BF-685B-4BA8-DCF02785A192}"/>
                  </a:ext>
                </a:extLst>
              </p:cNvPr>
              <p:cNvSpPr/>
              <p:nvPr/>
            </p:nvSpPr>
            <p:spPr>
              <a:xfrm>
                <a:off x="718028" y="4631311"/>
                <a:ext cx="8040406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ED265AE5-D2BF-685B-4BA8-DCF02785A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8" y="4631311"/>
                <a:ext cx="8040406" cy="932628"/>
              </a:xfrm>
              <a:prstGeom prst="rect">
                <a:avLst/>
              </a:prstGeom>
              <a:blipFill>
                <a:blip r:embed="rId6"/>
                <a:stretch>
                  <a:fillRect l="-5836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3">
                <a:extLst>
                  <a:ext uri="{FF2B5EF4-FFF2-40B4-BE49-F238E27FC236}">
                    <a16:creationId xmlns:a16="http://schemas.microsoft.com/office/drawing/2014/main" id="{D7431367-B5E6-1522-7B69-901D40097F8E}"/>
                  </a:ext>
                </a:extLst>
              </p:cNvPr>
              <p:cNvSpPr/>
              <p:nvPr/>
            </p:nvSpPr>
            <p:spPr>
              <a:xfrm>
                <a:off x="689076" y="5791589"/>
                <a:ext cx="3918445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3">
                <a:extLst>
                  <a:ext uri="{FF2B5EF4-FFF2-40B4-BE49-F238E27FC236}">
                    <a16:creationId xmlns:a16="http://schemas.microsoft.com/office/drawing/2014/main" id="{D7431367-B5E6-1522-7B69-901D40097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6" y="5791589"/>
                <a:ext cx="3918445" cy="932628"/>
              </a:xfrm>
              <a:prstGeom prst="rect">
                <a:avLst/>
              </a:prstGeom>
              <a:blipFill>
                <a:blip r:embed="rId7"/>
                <a:stretch>
                  <a:fillRect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3">
                <a:extLst>
                  <a:ext uri="{FF2B5EF4-FFF2-40B4-BE49-F238E27FC236}">
                    <a16:creationId xmlns:a16="http://schemas.microsoft.com/office/drawing/2014/main" id="{80507ABF-EDB0-24E5-5897-9F4A7C16ADF7}"/>
                  </a:ext>
                </a:extLst>
              </p:cNvPr>
              <p:cNvSpPr/>
              <p:nvPr/>
            </p:nvSpPr>
            <p:spPr>
              <a:xfrm>
                <a:off x="4721338" y="6068766"/>
                <a:ext cx="10815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3">
                <a:extLst>
                  <a:ext uri="{FF2B5EF4-FFF2-40B4-BE49-F238E27FC236}">
                    <a16:creationId xmlns:a16="http://schemas.microsoft.com/office/drawing/2014/main" id="{80507ABF-EDB0-24E5-5897-9F4A7C16A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38" y="6068766"/>
                <a:ext cx="108157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F0096545-9BAA-104D-E833-1C5F50F26710}"/>
                  </a:ext>
                </a:extLst>
              </p:cNvPr>
              <p:cNvSpPr/>
              <p:nvPr/>
            </p:nvSpPr>
            <p:spPr>
              <a:xfrm>
                <a:off x="6088470" y="5774967"/>
                <a:ext cx="2881237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F0096545-9BAA-104D-E833-1C5F50F26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470" y="5774967"/>
                <a:ext cx="2881237" cy="932628"/>
              </a:xfrm>
              <a:prstGeom prst="rect">
                <a:avLst/>
              </a:prstGeom>
              <a:blipFill>
                <a:blip r:embed="rId9"/>
                <a:stretch>
                  <a:fillRect l="-28070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id="{FF453687-3DB8-5531-9468-D571D2A370F0}"/>
                  </a:ext>
                </a:extLst>
              </p:cNvPr>
              <p:cNvSpPr/>
              <p:nvPr/>
            </p:nvSpPr>
            <p:spPr>
              <a:xfrm>
                <a:off x="6386550" y="4132157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id="{FF453687-3DB8-5531-9468-D571D2A3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50" y="4132157"/>
                <a:ext cx="10270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5620F7-801E-FA55-7C2F-D9886888FAE0}"/>
                  </a:ext>
                </a:extLst>
              </p:cNvPr>
              <p:cNvSpPr txBox="1"/>
              <p:nvPr/>
            </p:nvSpPr>
            <p:spPr bwMode="auto">
              <a:xfrm>
                <a:off x="4336377" y="120060"/>
                <a:ext cx="4422057" cy="387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作用於右邊的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等於本徵值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err="1"/>
                  <a:t>相乘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5620F7-801E-FA55-7C2F-D9886888F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377" y="120060"/>
                <a:ext cx="4422057" cy="387927"/>
              </a:xfrm>
              <a:prstGeom prst="rect">
                <a:avLst/>
              </a:prstGeom>
              <a:blipFill>
                <a:blip r:embed="rId11"/>
                <a:stretch>
                  <a:fillRect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9EA73F-94D7-4193-220D-5F146F1BBA91}"/>
                  </a:ext>
                </a:extLst>
              </p:cNvPr>
              <p:cNvSpPr txBox="1"/>
              <p:nvPr/>
            </p:nvSpPr>
            <p:spPr bwMode="auto">
              <a:xfrm>
                <a:off x="4139952" y="5416136"/>
                <a:ext cx="4895781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n-ea"/>
                    <a:ea typeface="+mn-ea"/>
                  </a:rPr>
                  <a:t>等於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err="1"/>
                  <a:t>作用於左邊的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等於本徵值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err="1"/>
                  <a:t>相乘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9EA73F-94D7-4193-220D-5F146F1B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416136"/>
                <a:ext cx="4895781" cy="378758"/>
              </a:xfrm>
              <a:prstGeom prst="rect">
                <a:avLst/>
              </a:prstGeom>
              <a:blipFill>
                <a:blip r:embed="rId12"/>
                <a:stretch>
                  <a:fillRect l="-775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36726-7372-B8EA-D626-C162258AF073}"/>
                  </a:ext>
                </a:extLst>
              </p:cNvPr>
              <p:cNvSpPr txBox="1"/>
              <p:nvPr/>
            </p:nvSpPr>
            <p:spPr bwMode="auto">
              <a:xfrm>
                <a:off x="1338640" y="593956"/>
                <a:ext cx="648072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以上證明用到算子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的這個性質：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36726-7372-B8EA-D626-C162258A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8640" y="593956"/>
                <a:ext cx="6480720" cy="378758"/>
              </a:xfrm>
              <a:prstGeom prst="rect">
                <a:avLst/>
              </a:prstGeom>
              <a:blipFill>
                <a:blip r:embed="rId2"/>
                <a:stretch>
                  <a:fillRect l="-783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700448A-2206-55E0-54B1-8615F00AB95E}"/>
                  </a:ext>
                </a:extLst>
              </p:cNvPr>
              <p:cNvSpPr/>
              <p:nvPr/>
            </p:nvSpPr>
            <p:spPr>
              <a:xfrm>
                <a:off x="1338640" y="1089908"/>
                <a:ext cx="5207387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700448A-2206-55E0-54B1-8615F00A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40" y="1089908"/>
                <a:ext cx="5207387" cy="932628"/>
              </a:xfrm>
              <a:prstGeom prst="rect">
                <a:avLst/>
              </a:prstGeom>
              <a:blipFill>
                <a:blip r:embed="rId3"/>
                <a:stretch>
                  <a:fillRect l="-15328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7239C02D-0131-FAF4-F990-53857BD4485A}"/>
                  </a:ext>
                </a:extLst>
              </p:cNvPr>
              <p:cNvSpPr/>
              <p:nvPr/>
            </p:nvSpPr>
            <p:spPr>
              <a:xfrm>
                <a:off x="1331640" y="3034124"/>
                <a:ext cx="6087371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7239C02D-0131-FAF4-F990-53857BD44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34124"/>
                <a:ext cx="6087371" cy="932628"/>
              </a:xfrm>
              <a:prstGeom prst="rect">
                <a:avLst/>
              </a:prstGeom>
              <a:blipFill>
                <a:blip r:embed="rId4"/>
                <a:stretch>
                  <a:fillRect l="-13514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18C6E9-C6E8-3116-A62B-BB890CA6ADD8}"/>
              </a:ext>
            </a:extLst>
          </p:cNvPr>
          <p:cNvSpPr txBox="1"/>
          <p:nvPr/>
        </p:nvSpPr>
        <p:spPr bwMode="auto">
          <a:xfrm>
            <a:off x="1333787" y="4101421"/>
            <a:ext cx="502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具有這樣性質的算子稱為Hermitian：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67165F-7D95-AEF5-5386-C1B7D51C2CAC}"/>
                  </a:ext>
                </a:extLst>
              </p:cNvPr>
              <p:cNvSpPr txBox="1"/>
              <p:nvPr/>
            </p:nvSpPr>
            <p:spPr bwMode="auto">
              <a:xfrm>
                <a:off x="1331640" y="2597458"/>
                <a:ext cx="4694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這是對任意兩函數</a:t>
                </a:r>
                <a14:m>
                  <m:oMath xmlns:m="http://schemas.openxmlformats.org/officeDocument/2006/math">
                    <m: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都對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67165F-7D95-AEF5-5386-C1B7D51C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597458"/>
                <a:ext cx="4694662" cy="369332"/>
              </a:xfrm>
              <a:prstGeom prst="rect">
                <a:avLst/>
              </a:prstGeom>
              <a:blipFill>
                <a:blip r:embed="rId5"/>
                <a:stretch>
                  <a:fillRect l="-10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47EDA9D-0FF8-E340-8056-F4A53F186C5C}"/>
              </a:ext>
            </a:extLst>
          </p:cNvPr>
          <p:cNvSpPr txBox="1"/>
          <p:nvPr/>
        </p:nvSpPr>
        <p:spPr bwMode="auto">
          <a:xfrm>
            <a:off x="1324887" y="450563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算子的本徵值永遠是實數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!</a:t>
            </a:r>
            <a:endParaRPr lang="en-TW" dirty="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EF88AC-7A18-0876-FDA9-E3F1A29F6F8F}"/>
              </a:ext>
            </a:extLst>
          </p:cNvPr>
          <p:cNvSpPr txBox="1"/>
          <p:nvPr/>
        </p:nvSpPr>
        <p:spPr bwMode="auto">
          <a:xfrm>
            <a:off x="1331640" y="4921220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算子不同本徵值的本徵函數彼此正交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!</a:t>
            </a:r>
            <a:endParaRPr lang="en-TW" dirty="0">
              <a:latin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048392-B44B-CD16-6F50-FDB57917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17" y="4114798"/>
            <a:ext cx="1542440" cy="21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1F61DB-9625-6F1C-A04A-0234DDC35356}"/>
              </a:ext>
            </a:extLst>
          </p:cNvPr>
          <p:cNvSpPr txBox="1"/>
          <p:nvPr/>
        </p:nvSpPr>
        <p:spPr bwMode="auto">
          <a:xfrm>
            <a:off x="6354534" y="6354748"/>
            <a:ext cx="2602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Charles Hermite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1822-1901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93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79ED985-138C-38C3-4B60-BCECC7A5265A}"/>
                  </a:ext>
                </a:extLst>
              </p:cNvPr>
              <p:cNvSpPr/>
              <p:nvPr/>
            </p:nvSpPr>
            <p:spPr>
              <a:xfrm>
                <a:off x="1334033" y="3429000"/>
                <a:ext cx="3049874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79ED985-138C-38C3-4B60-BCECC7A5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33" y="3429000"/>
                <a:ext cx="3049874" cy="932628"/>
              </a:xfrm>
              <a:prstGeom prst="rect">
                <a:avLst/>
              </a:prstGeom>
              <a:blipFill>
                <a:blip r:embed="rId2"/>
                <a:stretch>
                  <a:fillRect l="-28216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">
                <a:extLst>
                  <a:ext uri="{FF2B5EF4-FFF2-40B4-BE49-F238E27FC236}">
                    <a16:creationId xmlns:a16="http://schemas.microsoft.com/office/drawing/2014/main" id="{02BA95E4-C160-7DDA-CC9E-D9DB3F01E423}"/>
                  </a:ext>
                </a:extLst>
              </p:cNvPr>
              <p:cNvSpPr/>
              <p:nvPr/>
            </p:nvSpPr>
            <p:spPr>
              <a:xfrm>
                <a:off x="1359081" y="2501433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">
                <a:extLst>
                  <a:ext uri="{FF2B5EF4-FFF2-40B4-BE49-F238E27FC236}">
                    <a16:creationId xmlns:a16="http://schemas.microsoft.com/office/drawing/2014/main" id="{02BA95E4-C160-7DDA-CC9E-D9DB3F01E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81" y="2501433"/>
                <a:ext cx="10270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73C22541-C374-472E-5AFE-03A8C1C7F739}"/>
                  </a:ext>
                </a:extLst>
              </p:cNvPr>
              <p:cNvSpPr txBox="1"/>
              <p:nvPr/>
            </p:nvSpPr>
            <p:spPr bwMode="auto">
              <a:xfrm>
                <a:off x="1325732" y="1340768"/>
                <a:ext cx="5877635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73C22541-C374-472E-5AFE-03A8C1C7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732" y="1340768"/>
                <a:ext cx="5877635" cy="62574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380249-0222-0701-FDE4-8EFC0475E0C1}"/>
              </a:ext>
            </a:extLst>
          </p:cNvPr>
          <p:cNvSpPr txBox="1"/>
          <p:nvPr/>
        </p:nvSpPr>
        <p:spPr bwMode="auto">
          <a:xfrm>
            <a:off x="1305082" y="816541"/>
            <a:ext cx="534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算子的本徵函數問題：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01C26-2613-08C0-FB76-7E1D471218C5}"/>
              </a:ext>
            </a:extLst>
          </p:cNvPr>
          <p:cNvSpPr txBox="1"/>
          <p:nvPr/>
        </p:nvSpPr>
        <p:spPr bwMode="auto">
          <a:xfrm>
            <a:off x="1325732" y="2060848"/>
            <a:ext cx="2598196" cy="3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本徵值皆為實數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64C46-F49C-0021-7098-8FDF1EE5E7DF}"/>
              </a:ext>
            </a:extLst>
          </p:cNvPr>
          <p:cNvSpPr txBox="1"/>
          <p:nvPr/>
        </p:nvSpPr>
        <p:spPr bwMode="auto">
          <a:xfrm>
            <a:off x="1305082" y="2997866"/>
            <a:ext cx="751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不同本徵值的本徵函數滿足如下正交關係，因此可取為orthonomal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57019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2149-B04A-988B-3EF7-888D25A37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186344-97F3-C04F-AF06-3A41FA5788ED}"/>
                  </a:ext>
                </a:extLst>
              </p:cNvPr>
              <p:cNvSpPr txBox="1"/>
              <p:nvPr/>
            </p:nvSpPr>
            <p:spPr>
              <a:xfrm>
                <a:off x="484177" y="1366640"/>
                <a:ext cx="865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若確認</a:t>
                </a:r>
                <a:r>
                  <a:rPr lang="zh-TW" altLang="en-US" dirty="0"/>
                  <a:t>任一合邊界條件的函數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可以本徵函數分解</a:t>
                </a:r>
                <a:r>
                  <a:rPr lang="en-US" dirty="0" err="1"/>
                  <a:t>，我們就</a:t>
                </a:r>
                <a:r>
                  <a:rPr lang="zh-TW" altLang="en-US" dirty="0"/>
                  <a:t>能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計算其分解係數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2FFCD7-E11D-2ECD-170E-B8985083B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7" y="1366640"/>
                <a:ext cx="8659823" cy="369332"/>
              </a:xfrm>
              <a:prstGeom prst="rect">
                <a:avLst/>
              </a:prstGeom>
              <a:blipFill>
                <a:blip r:embed="rId2"/>
                <a:stretch>
                  <a:fillRect l="-4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499054A-02D8-8E42-FCD7-4C99F322631F}"/>
              </a:ext>
            </a:extLst>
          </p:cNvPr>
          <p:cNvSpPr txBox="1"/>
          <p:nvPr/>
        </p:nvSpPr>
        <p:spPr>
          <a:xfrm>
            <a:off x="461570" y="1829193"/>
            <a:ext cx="8540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但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這樣的分解真的是正確的嗎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zh-TW" altLang="en-US" dirty="0">
                <a:solidFill>
                  <a:schemeClr val="tx1"/>
                </a:solidFill>
              </a:rPr>
              <a:t>分解所得的無限級數</a:t>
            </a:r>
            <a:r>
              <a:rPr lang="en-US" dirty="0" err="1">
                <a:solidFill>
                  <a:schemeClr val="tx1"/>
                </a:solidFill>
              </a:rPr>
              <a:t>真的與被分解的函數相等嗎</a:t>
            </a:r>
            <a:r>
              <a:rPr lang="en-US" dirty="0">
                <a:solidFill>
                  <a:schemeClr val="tx1"/>
                </a:solidFill>
              </a:rPr>
              <a:t>？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7939D-5EF2-786A-E50B-1506502DDB98}"/>
              </a:ext>
            </a:extLst>
          </p:cNvPr>
          <p:cNvSpPr txBox="1"/>
          <p:nvPr/>
        </p:nvSpPr>
        <p:spPr>
          <a:xfrm>
            <a:off x="3177793" y="4781110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9FF12-3965-9415-FC96-60465F836E94}"/>
                  </a:ext>
                </a:extLst>
              </p:cNvPr>
              <p:cNvSpPr txBox="1"/>
              <p:nvPr/>
            </p:nvSpPr>
            <p:spPr>
              <a:xfrm>
                <a:off x="461571" y="2794121"/>
                <a:ext cx="85405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數學上相等與否的判準：這些係數組成的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的線性組合，會趨近被分解的函數</a:t>
                </a:r>
                <a:r>
                  <a:rPr lang="en-US" dirty="0">
                    <a:solidFill>
                      <a:schemeClr val="tx1"/>
                    </a:solidFill>
                  </a:rPr>
                  <a:t>。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365C65-9B74-21E5-3732-BCA7B61DE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1" y="2794121"/>
                <a:ext cx="8540553" cy="369332"/>
              </a:xfrm>
              <a:prstGeom prst="rect">
                <a:avLst/>
              </a:prstGeom>
              <a:blipFill>
                <a:blip r:embed="rId3"/>
                <a:stretch>
                  <a:fillRect l="-594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5">
                <a:extLst>
                  <a:ext uri="{FF2B5EF4-FFF2-40B4-BE49-F238E27FC236}">
                    <a16:creationId xmlns:a16="http://schemas.microsoft.com/office/drawing/2014/main" id="{0BD7F4A8-AF3A-C6D1-193F-234A4435E399}"/>
                  </a:ext>
                </a:extLst>
              </p:cNvPr>
              <p:cNvSpPr txBox="1"/>
              <p:nvPr/>
            </p:nvSpPr>
            <p:spPr bwMode="auto">
              <a:xfrm>
                <a:off x="2380424" y="3239428"/>
                <a:ext cx="4055919" cy="9540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5">
                <a:extLst>
                  <a:ext uri="{FF2B5EF4-FFF2-40B4-BE49-F238E27FC236}">
                    <a16:creationId xmlns:a16="http://schemas.microsoft.com/office/drawing/2014/main" id="{DC77383C-1F59-0105-63DC-A3FA2E1D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424" y="3239428"/>
                <a:ext cx="4055919" cy="954044"/>
              </a:xfrm>
              <a:prstGeom prst="rect">
                <a:avLst/>
              </a:prstGeom>
              <a:blipFill>
                <a:blip r:embed="rId4"/>
                <a:stretch>
                  <a:fillRect l="-8750" t="-97403" b="-158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3E824-E53C-86FD-BED6-105EC8E5DF3A}"/>
                  </a:ext>
                </a:extLst>
              </p:cNvPr>
              <p:cNvSpPr txBox="1"/>
              <p:nvPr/>
            </p:nvSpPr>
            <p:spPr>
              <a:xfrm>
                <a:off x="488548" y="4411382"/>
                <a:ext cx="7185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兩者差距的平方和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時，趨近於零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E67490-B601-85CC-85E3-96B63669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8" y="4411382"/>
                <a:ext cx="7185046" cy="369332"/>
              </a:xfrm>
              <a:prstGeom prst="rect">
                <a:avLst/>
              </a:prstGeom>
              <a:blipFill>
                <a:blip r:embed="rId5"/>
                <a:stretch>
                  <a:fillRect l="-70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4E650A6-42A6-4FE3-EC72-44C52AC45840}"/>
              </a:ext>
            </a:extLst>
          </p:cNvPr>
          <p:cNvSpPr txBox="1"/>
          <p:nvPr/>
        </p:nvSpPr>
        <p:spPr>
          <a:xfrm>
            <a:off x="461570" y="4813958"/>
            <a:ext cx="7314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這稱為Completeness.完備性，必須嚴格證明的。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下學期將說明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71F9E-5875-7040-AF39-38BF11DBF5E5}"/>
              </a:ext>
            </a:extLst>
          </p:cNvPr>
          <p:cNvSpPr txBox="1"/>
          <p:nvPr/>
        </p:nvSpPr>
        <p:spPr bwMode="auto">
          <a:xfrm>
            <a:off x="484177" y="819275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現在開始完備性的證明！The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proof of the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34910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2F462-CCD4-56D6-0381-15EDCF00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1149C8A0-653F-9047-5E18-6CB9D13D8811}"/>
                  </a:ext>
                </a:extLst>
              </p:cNvPr>
              <p:cNvSpPr txBox="1"/>
              <p:nvPr/>
            </p:nvSpPr>
            <p:spPr bwMode="auto">
              <a:xfrm>
                <a:off x="1187624" y="2204864"/>
                <a:ext cx="5877635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1149C8A0-653F-9047-5E18-6CB9D13D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204864"/>
                <a:ext cx="5877635" cy="625749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483D10-5290-48D8-BE70-C8F4F74D7F09}"/>
              </a:ext>
            </a:extLst>
          </p:cNvPr>
          <p:cNvSpPr txBox="1"/>
          <p:nvPr/>
        </p:nvSpPr>
        <p:spPr bwMode="auto">
          <a:xfrm>
            <a:off x="1154417" y="2902940"/>
            <a:ext cx="7227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Under boundary conditions, the equation has a countable set of solutions.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E7C5A4-7D98-523A-033C-8FF6E255A7C7}"/>
                  </a:ext>
                </a:extLst>
              </p:cNvPr>
              <p:cNvSpPr txBox="1"/>
              <p:nvPr/>
            </p:nvSpPr>
            <p:spPr bwMode="auto">
              <a:xfrm>
                <a:off x="1148613" y="3274295"/>
                <a:ext cx="75998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classify them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order them by eigenvalues from small to large: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E7C5A4-7D98-523A-033C-8FF6E255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8613" y="3274295"/>
                <a:ext cx="7599851" cy="369332"/>
              </a:xfrm>
              <a:prstGeom prst="rect">
                <a:avLst/>
              </a:prstGeom>
              <a:blipFill>
                <a:blip r:embed="rId3"/>
                <a:stretch>
                  <a:fillRect l="-66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D6D8288-F506-3502-93FE-0F45E414C073}"/>
              </a:ext>
            </a:extLst>
          </p:cNvPr>
          <p:cNvSpPr txBox="1"/>
          <p:nvPr/>
        </p:nvSpPr>
        <p:spPr bwMode="auto">
          <a:xfrm>
            <a:off x="1136512" y="174406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A68EFC-C2B6-FFD0-20A3-C78078FB7103}"/>
                  </a:ext>
                </a:extLst>
              </p:cNvPr>
              <p:cNvSpPr txBox="1"/>
              <p:nvPr/>
            </p:nvSpPr>
            <p:spPr bwMode="auto">
              <a:xfrm>
                <a:off x="1144111" y="3692479"/>
                <a:ext cx="25202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A68EFC-C2B6-FFD0-20A3-C78078FB7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4111" y="3692479"/>
                <a:ext cx="2520280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36104-5257-6987-62D0-FD0E11C698D2}"/>
                  </a:ext>
                </a:extLst>
              </p:cNvPr>
              <p:cNvSpPr txBox="1"/>
              <p:nvPr/>
            </p:nvSpPr>
            <p:spPr bwMode="auto">
              <a:xfrm>
                <a:off x="1187624" y="4221088"/>
                <a:ext cx="43924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It could be proven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unbounded: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36104-5257-6987-62D0-FD0E11C69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221088"/>
                <a:ext cx="4392488" cy="369332"/>
              </a:xfrm>
              <a:prstGeom prst="rect">
                <a:avLst/>
              </a:prstGeom>
              <a:blipFill>
                <a:blip r:embed="rId5"/>
                <a:stretch>
                  <a:fillRect l="-115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2C9092-E1E4-0EF0-5617-7E6B96076DE9}"/>
                  </a:ext>
                </a:extLst>
              </p:cNvPr>
              <p:cNvSpPr txBox="1"/>
              <p:nvPr/>
            </p:nvSpPr>
            <p:spPr bwMode="auto">
              <a:xfrm>
                <a:off x="5148064" y="4221088"/>
                <a:ext cx="2016224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2C9092-E1E4-0EF0-5617-7E6B9607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4221088"/>
                <a:ext cx="2016224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DBDE0-28FA-62D2-6369-3E7730C49E55}"/>
              </a:ext>
            </a:extLst>
          </p:cNvPr>
          <p:cNvSpPr txBox="1"/>
          <p:nvPr/>
        </p:nvSpPr>
        <p:spPr bwMode="auto">
          <a:xfrm>
            <a:off x="1154417" y="465256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We’ll skip the proof of this crucial step since it’s too technical.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B41FF-6C53-4DED-CE8C-52047DAC2967}"/>
              </a:ext>
            </a:extLst>
          </p:cNvPr>
          <p:cNvSpPr txBox="1"/>
          <p:nvPr/>
        </p:nvSpPr>
        <p:spPr bwMode="auto">
          <a:xfrm>
            <a:off x="1154417" y="5096971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But it is reasonable and true for the examples we talked about.</a:t>
            </a:r>
          </a:p>
        </p:txBody>
      </p:sp>
    </p:spTree>
    <p:extLst>
      <p:ext uri="{BB962C8B-B14F-4D97-AF65-F5344CB8AC3E}">
        <p14:creationId xmlns:p14="http://schemas.microsoft.com/office/powerpoint/2010/main" val="68819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781FC-B7F9-CA9C-06AF-5F9CB9B26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A085801B-0FD3-7FD4-B6CA-D1F27270A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r="58986" b="5021"/>
          <a:stretch>
            <a:fillRect/>
          </a:stretch>
        </p:blipFill>
        <p:spPr bwMode="auto">
          <a:xfrm>
            <a:off x="4198621" y="864348"/>
            <a:ext cx="2801815" cy="401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Media\Images\chapter40\4006.jpg">
            <a:extLst>
              <a:ext uri="{FF2B5EF4-FFF2-40B4-BE49-F238E27FC236}">
                <a16:creationId xmlns:a16="http://schemas.microsoft.com/office/drawing/2014/main" id="{ABCF46E3-A541-72FF-92E9-D620466FD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b="2684"/>
          <a:stretch>
            <a:fillRect/>
          </a:stretch>
        </p:blipFill>
        <p:spPr bwMode="auto">
          <a:xfrm>
            <a:off x="1639624" y="981902"/>
            <a:ext cx="2401106" cy="39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B84E9-F6F4-4962-94A2-AEC877B49B85}"/>
                  </a:ext>
                </a:extLst>
              </p:cNvPr>
              <p:cNvSpPr txBox="1"/>
              <p:nvPr/>
            </p:nvSpPr>
            <p:spPr bwMode="auto">
              <a:xfrm>
                <a:off x="1259632" y="5290593"/>
                <a:ext cx="25202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B84E9-F6F4-4962-94A2-AEC877B49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5290593"/>
                <a:ext cx="25202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EB535C-A5A5-0268-BB33-4ECBD4FB83DF}"/>
                  </a:ext>
                </a:extLst>
              </p:cNvPr>
              <p:cNvSpPr txBox="1"/>
              <p:nvPr/>
            </p:nvSpPr>
            <p:spPr bwMode="auto">
              <a:xfrm>
                <a:off x="3779912" y="5301208"/>
                <a:ext cx="42701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每一個本徵值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cs typeface="Times New Roman" pitchFamily="18" charset="0"/>
                  </a:rPr>
                  <a:t>對應一個函數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EB535C-A5A5-0268-BB33-4ECBD4FB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5301208"/>
                <a:ext cx="4270198" cy="369332"/>
              </a:xfrm>
              <a:prstGeom prst="rect">
                <a:avLst/>
              </a:prstGeom>
              <a:blipFill>
                <a:blip r:embed="rId5"/>
                <a:stretch>
                  <a:fillRect l="-11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014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D39C6-68CF-D168-ECC7-E6F328AC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76D2B-4F61-95D0-50F0-00384AEE0881}"/>
                  </a:ext>
                </a:extLst>
              </p:cNvPr>
              <p:cNvSpPr txBox="1"/>
              <p:nvPr/>
            </p:nvSpPr>
            <p:spPr bwMode="auto">
              <a:xfrm>
                <a:off x="1115616" y="1330153"/>
                <a:ext cx="25202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76D2B-4F61-95D0-50F0-00384AEE0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330153"/>
                <a:ext cx="2520280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FF26A-8985-7EE3-DD3D-FD0EBEAA28D2}"/>
                  </a:ext>
                </a:extLst>
              </p:cNvPr>
              <p:cNvSpPr txBox="1"/>
              <p:nvPr/>
            </p:nvSpPr>
            <p:spPr bwMode="auto">
              <a:xfrm>
                <a:off x="3635896" y="1340768"/>
                <a:ext cx="58426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每一個本徵值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cs typeface="Times New Roman" pitchFamily="18" charset="0"/>
                  </a:rPr>
                  <a:t>對應一個函數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FF26A-8985-7EE3-DD3D-FD0EBEAA2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340768"/>
                <a:ext cx="5842602" cy="369332"/>
              </a:xfrm>
              <a:prstGeom prst="rect">
                <a:avLst/>
              </a:prstGeom>
              <a:blipFill>
                <a:blip r:embed="rId3"/>
                <a:stretch>
                  <a:fillRect l="-86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B198AF2-4C3D-009D-6B4A-79B5E77E2063}"/>
              </a:ext>
            </a:extLst>
          </p:cNvPr>
          <p:cNvSpPr/>
          <p:nvPr/>
        </p:nvSpPr>
        <p:spPr>
          <a:xfrm>
            <a:off x="5037291" y="3717032"/>
            <a:ext cx="688878" cy="2015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oordinate Axes and Coordinates planes | Definition, Examples, Diagrams">
            <a:extLst>
              <a:ext uri="{FF2B5EF4-FFF2-40B4-BE49-F238E27FC236}">
                <a16:creationId xmlns:a16="http://schemas.microsoft.com/office/drawing/2014/main" id="{70073545-004E-04B0-E1DB-EA7A17E12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9" b="7587"/>
          <a:stretch/>
        </p:blipFill>
        <p:spPr bwMode="auto">
          <a:xfrm>
            <a:off x="2545702" y="3717032"/>
            <a:ext cx="2491589" cy="2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248B2E-FD77-C8D3-D16D-CEBEE7510C50}"/>
              </a:ext>
            </a:extLst>
          </p:cNvPr>
          <p:cNvCxnSpPr>
            <a:cxnSpLocks/>
          </p:cNvCxnSpPr>
          <p:nvPr/>
        </p:nvCxnSpPr>
        <p:spPr>
          <a:xfrm flipV="1">
            <a:off x="3359274" y="4695587"/>
            <a:ext cx="685494" cy="361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9E6790-0576-D003-E004-F060EAF1A94B}"/>
                  </a:ext>
                </a:extLst>
              </p:cNvPr>
              <p:cNvSpPr txBox="1"/>
              <p:nvPr/>
            </p:nvSpPr>
            <p:spPr bwMode="auto">
              <a:xfrm>
                <a:off x="3158712" y="3715916"/>
                <a:ext cx="50448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9E6790-0576-D003-E004-F060EAF1A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712" y="3715916"/>
                <a:ext cx="504488" cy="215444"/>
              </a:xfrm>
              <a:prstGeom prst="rect">
                <a:avLst/>
              </a:prstGeom>
              <a:blipFill>
                <a:blip r:embed="rId5"/>
                <a:stretch>
                  <a:fillRect l="-2439" r="-9756"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4EDBA-22DF-0202-67BF-95A2B62513AF}"/>
              </a:ext>
            </a:extLst>
          </p:cNvPr>
          <p:cNvCxnSpPr>
            <a:cxnSpLocks/>
          </p:cNvCxnSpPr>
          <p:nvPr/>
        </p:nvCxnSpPr>
        <p:spPr>
          <a:xfrm>
            <a:off x="3312218" y="4994693"/>
            <a:ext cx="768700" cy="4985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5071C9-4613-0C67-03B9-F10929FD02D8}"/>
              </a:ext>
            </a:extLst>
          </p:cNvPr>
          <p:cNvCxnSpPr>
            <a:cxnSpLocks/>
          </p:cNvCxnSpPr>
          <p:nvPr/>
        </p:nvCxnSpPr>
        <p:spPr>
          <a:xfrm flipV="1">
            <a:off x="3323123" y="4208003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303C6-9F2A-269D-4182-E060C02FC9DD}"/>
                  </a:ext>
                </a:extLst>
              </p:cNvPr>
              <p:cNvSpPr txBox="1"/>
              <p:nvPr/>
            </p:nvSpPr>
            <p:spPr bwMode="auto">
              <a:xfrm>
                <a:off x="2298811" y="5177745"/>
                <a:ext cx="9898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303C6-9F2A-269D-4182-E060C02FC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8811" y="5177745"/>
                <a:ext cx="98985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BE31DF-1D6F-181D-4BE3-9650C59E033F}"/>
                  </a:ext>
                </a:extLst>
              </p:cNvPr>
              <p:cNvSpPr txBox="1"/>
              <p:nvPr/>
            </p:nvSpPr>
            <p:spPr bwMode="auto">
              <a:xfrm>
                <a:off x="3906492" y="4415449"/>
                <a:ext cx="57223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BE31DF-1D6F-181D-4BE3-9650C59E0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492" y="4415449"/>
                <a:ext cx="572238" cy="215444"/>
              </a:xfrm>
              <a:prstGeom prst="rect">
                <a:avLst/>
              </a:prstGeom>
              <a:blipFill>
                <a:blip r:embed="rId7"/>
                <a:stretch>
                  <a:fillRect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98B61B-D10E-D621-7BB7-EDDA8F8321A9}"/>
                  </a:ext>
                </a:extLst>
              </p:cNvPr>
              <p:cNvSpPr txBox="1"/>
              <p:nvPr/>
            </p:nvSpPr>
            <p:spPr bwMode="auto">
              <a:xfrm>
                <a:off x="4697215" y="4721304"/>
                <a:ext cx="9898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98B61B-D10E-D621-7BB7-EDDA8F83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215" y="4721304"/>
                <a:ext cx="989857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1A19DCD-CD0C-BCFB-8951-F595588E1027}"/>
              </a:ext>
            </a:extLst>
          </p:cNvPr>
          <p:cNvSpPr/>
          <p:nvPr/>
        </p:nvSpPr>
        <p:spPr>
          <a:xfrm>
            <a:off x="4435346" y="5139420"/>
            <a:ext cx="6888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CFC0C-78DB-A868-20FE-02FEB8139E99}"/>
              </a:ext>
            </a:extLst>
          </p:cNvPr>
          <p:cNvSpPr/>
          <p:nvPr/>
        </p:nvSpPr>
        <p:spPr>
          <a:xfrm>
            <a:off x="3066516" y="5520058"/>
            <a:ext cx="839975" cy="16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2037A0-D35E-4AB7-7C74-74FB650A0B04}"/>
              </a:ext>
            </a:extLst>
          </p:cNvPr>
          <p:cNvSpPr/>
          <p:nvPr/>
        </p:nvSpPr>
        <p:spPr>
          <a:xfrm>
            <a:off x="4100545" y="4747048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BA72F-825A-9A22-B38E-3C4891637FCF}"/>
                  </a:ext>
                </a:extLst>
              </p:cNvPr>
              <p:cNvSpPr txBox="1"/>
              <p:nvPr/>
            </p:nvSpPr>
            <p:spPr bwMode="auto">
              <a:xfrm>
                <a:off x="1043608" y="1779339"/>
                <a:ext cx="7987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用向量的類比，每一個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都是一個彼此正交單位向量</a:t>
                </a:r>
                <a:r>
                  <a:rPr lang="en-US" dirty="0" err="1">
                    <a:cs typeface="Times New Roman" pitchFamily="18" charset="0"/>
                  </a:rPr>
                  <a:t>，展開一維的空間</a:t>
                </a:r>
                <a:r>
                  <a:rPr lang="en-US" dirty="0"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BA72F-825A-9A22-B38E-3C489163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779339"/>
                <a:ext cx="7987367" cy="369332"/>
              </a:xfrm>
              <a:prstGeom prst="rect">
                <a:avLst/>
              </a:prstGeom>
              <a:blipFill>
                <a:blip r:embed="rId9"/>
                <a:stretch>
                  <a:fillRect l="-636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9C82C-097C-1904-3194-7272F3B7D8FD}"/>
                  </a:ext>
                </a:extLst>
              </p:cNvPr>
              <p:cNvSpPr txBox="1"/>
              <p:nvPr/>
            </p:nvSpPr>
            <p:spPr bwMode="auto">
              <a:xfrm>
                <a:off x="1043608" y="2186708"/>
                <a:ext cx="7987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cs typeface="Times New Roman" pitchFamily="18" charset="0"/>
                  </a:rPr>
                  <a:t>是一個彼此正交歸一的座標系統，直覺是：任一函數可以以此展開</a:t>
                </a:r>
                <a:r>
                  <a:rPr lang="en-US" dirty="0">
                    <a:cs typeface="Times New Roman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9C82C-097C-1904-3194-7272F3B7D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186708"/>
                <a:ext cx="7987367" cy="369332"/>
              </a:xfrm>
              <a:prstGeom prst="rect">
                <a:avLst/>
              </a:prstGeom>
              <a:blipFill>
                <a:blip r:embed="rId10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">
                <a:extLst>
                  <a:ext uri="{FF2B5EF4-FFF2-40B4-BE49-F238E27FC236}">
                    <a16:creationId xmlns:a16="http://schemas.microsoft.com/office/drawing/2014/main" id="{32F6CD9A-DD3B-6B74-877B-5B85EBB3673D}"/>
                  </a:ext>
                </a:extLst>
              </p:cNvPr>
              <p:cNvSpPr/>
              <p:nvPr/>
            </p:nvSpPr>
            <p:spPr>
              <a:xfrm>
                <a:off x="2558694" y="2636455"/>
                <a:ext cx="2465604" cy="87120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2">
                <a:extLst>
                  <a:ext uri="{FF2B5EF4-FFF2-40B4-BE49-F238E27FC236}">
                    <a16:creationId xmlns:a16="http://schemas.microsoft.com/office/drawing/2014/main" id="{32F6CD9A-DD3B-6B74-877B-5B85EBB36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94" y="2636455"/>
                <a:ext cx="2465604" cy="871201"/>
              </a:xfrm>
              <a:prstGeom prst="rect">
                <a:avLst/>
              </a:prstGeom>
              <a:blipFill>
                <a:blip r:embed="rId11"/>
                <a:stretch>
                  <a:fillRect t="-97101" b="-1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55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6" y="257923"/>
            <a:ext cx="290570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3748824" y="37867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有邊界之自由電子</a:t>
            </a:r>
          </a:p>
        </p:txBody>
      </p:sp>
      <p:sp>
        <p:nvSpPr>
          <p:cNvPr id="49171" name="文字方塊 20"/>
          <p:cNvSpPr txBox="1">
            <a:spLocks noChangeArrowheads="1"/>
          </p:cNvSpPr>
          <p:nvPr/>
        </p:nvSpPr>
        <p:spPr bwMode="auto">
          <a:xfrm>
            <a:off x="3809742" y="2749538"/>
            <a:ext cx="2406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邊界條件：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3825836" y="1637649"/>
                <a:ext cx="1546769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5836" y="1637649"/>
                <a:ext cx="1546769" cy="648126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877477" y="3133794"/>
                <a:ext cx="1152569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477" y="3133794"/>
                <a:ext cx="115256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259192" y="3125586"/>
                <a:ext cx="115815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192" y="3125586"/>
                <a:ext cx="1158158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552F23DB-687D-ADBC-20CD-3D3857664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4885" y="464961"/>
                <a:ext cx="53249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anose="02020603050405020304" pitchFamily="18" charset="0"/>
                  </a:rPr>
                  <a:t>在邊界內，如同自由電子：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552F23DB-687D-ADBC-20CD-3D385766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4885" y="464961"/>
                <a:ext cx="5324930" cy="369332"/>
              </a:xfrm>
              <a:prstGeom prst="rect">
                <a:avLst/>
              </a:prstGeom>
              <a:blipFill>
                <a:blip r:embed="rId6"/>
                <a:stretch>
                  <a:fillRect l="-95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/>
              <p:nvPr/>
            </p:nvSpPr>
            <p:spPr>
              <a:xfrm>
                <a:off x="2698097" y="1983607"/>
                <a:ext cx="33781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097" y="1983607"/>
                <a:ext cx="33781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/>
              <p:nvPr/>
            </p:nvSpPr>
            <p:spPr bwMode="auto">
              <a:xfrm>
                <a:off x="6771718" y="836617"/>
                <a:ext cx="132914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1718" y="836617"/>
                <a:ext cx="1329145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/>
              <p:nvPr/>
            </p:nvSpPr>
            <p:spPr>
              <a:xfrm>
                <a:off x="1807227" y="384968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27" y="384968"/>
                <a:ext cx="7223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/>
              <p:nvPr/>
            </p:nvSpPr>
            <p:spPr bwMode="auto">
              <a:xfrm>
                <a:off x="3809742" y="901586"/>
                <a:ext cx="185403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9742" y="901586"/>
                <a:ext cx="1854034" cy="648126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ACE1829-2C76-B49B-7A94-385C72386E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774" y="2539335"/>
            <a:ext cx="2905708" cy="3532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4">
                <a:extLst>
                  <a:ext uri="{FF2B5EF4-FFF2-40B4-BE49-F238E27FC236}">
                    <a16:creationId xmlns:a16="http://schemas.microsoft.com/office/drawing/2014/main" id="{7B456CCC-4693-C579-06D1-3E2258BBE526}"/>
                  </a:ext>
                </a:extLst>
              </p:cNvPr>
              <p:cNvSpPr txBox="1"/>
              <p:nvPr/>
            </p:nvSpPr>
            <p:spPr bwMode="auto">
              <a:xfrm>
                <a:off x="3877477" y="3553783"/>
                <a:ext cx="2206691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34">
                <a:extLst>
                  <a:ext uri="{FF2B5EF4-FFF2-40B4-BE49-F238E27FC236}">
                    <a16:creationId xmlns:a16="http://schemas.microsoft.com/office/drawing/2014/main" id="{7B456CCC-4693-C579-06D1-3E2258BB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477" y="3553783"/>
                <a:ext cx="2206691" cy="910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1BCAF-5F2D-890B-CBD8-1C3D11CABC6B}"/>
                  </a:ext>
                </a:extLst>
              </p:cNvPr>
              <p:cNvSpPr txBox="1"/>
              <p:nvPr/>
            </p:nvSpPr>
            <p:spPr bwMode="auto">
              <a:xfrm>
                <a:off x="3851920" y="4411945"/>
                <a:ext cx="5190635" cy="46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只有在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才有解。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1BCAF-5F2D-890B-CBD8-1C3D11CAB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411945"/>
                <a:ext cx="5190635" cy="462947"/>
              </a:xfrm>
              <a:prstGeom prst="rect">
                <a:avLst/>
              </a:prstGeom>
              <a:blipFill>
                <a:blip r:embed="rId13"/>
                <a:stretch>
                  <a:fillRect l="-978"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BD6597-B76A-4FC1-2BE4-2BB9B958DCE6}"/>
                  </a:ext>
                </a:extLst>
              </p:cNvPr>
              <p:cNvSpPr txBox="1"/>
              <p:nvPr/>
            </p:nvSpPr>
            <p:spPr bwMode="auto">
              <a:xfrm>
                <a:off x="5723646" y="1050285"/>
                <a:ext cx="10801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BD6597-B76A-4FC1-2BE4-2BB9B958D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3646" y="1050285"/>
                <a:ext cx="1080120" cy="369332"/>
              </a:xfrm>
              <a:prstGeom prst="rect">
                <a:avLst/>
              </a:prstGeom>
              <a:blipFill>
                <a:blip r:embed="rId14"/>
                <a:stretch>
                  <a:fillRect l="-465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3">
                <a:extLst>
                  <a:ext uri="{FF2B5EF4-FFF2-40B4-BE49-F238E27FC236}">
                    <a16:creationId xmlns:a16="http://schemas.microsoft.com/office/drawing/2014/main" id="{823B3C49-221A-166C-5AA1-EE5129B30DD2}"/>
                  </a:ext>
                </a:extLst>
              </p:cNvPr>
              <p:cNvSpPr txBox="1"/>
              <p:nvPr/>
            </p:nvSpPr>
            <p:spPr bwMode="auto">
              <a:xfrm>
                <a:off x="3851920" y="2348880"/>
                <a:ext cx="4390304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23">
                <a:extLst>
                  <a:ext uri="{FF2B5EF4-FFF2-40B4-BE49-F238E27FC236}">
                    <a16:creationId xmlns:a16="http://schemas.microsoft.com/office/drawing/2014/main" id="{823B3C49-221A-166C-5AA1-EE5129B30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2348880"/>
                <a:ext cx="4390304" cy="378245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5">
                <a:extLst>
                  <a:ext uri="{FF2B5EF4-FFF2-40B4-BE49-F238E27FC236}">
                    <a16:creationId xmlns:a16="http://schemas.microsoft.com/office/drawing/2014/main" id="{26012AEC-78FC-06E2-4C51-389600FD1B56}"/>
                  </a:ext>
                </a:extLst>
              </p:cNvPr>
              <p:cNvSpPr txBox="1"/>
              <p:nvPr/>
            </p:nvSpPr>
            <p:spPr>
              <a:xfrm>
                <a:off x="3877477" y="4874892"/>
                <a:ext cx="3466334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5">
                <a:extLst>
                  <a:ext uri="{FF2B5EF4-FFF2-40B4-BE49-F238E27FC236}">
                    <a16:creationId xmlns:a16="http://schemas.microsoft.com/office/drawing/2014/main" id="{26012AEC-78FC-06E2-4C51-389600FD1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477" y="4874892"/>
                <a:ext cx="3466334" cy="7203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8093D-6915-B464-0D9C-4EADE378EF46}"/>
                  </a:ext>
                </a:extLst>
              </p:cNvPr>
              <p:cNvSpPr txBox="1"/>
              <p:nvPr/>
            </p:nvSpPr>
            <p:spPr bwMode="auto">
              <a:xfrm>
                <a:off x="3884850" y="5946004"/>
                <a:ext cx="1854034" cy="847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8093D-6915-B464-0D9C-4EADE378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4850" y="5946004"/>
                <a:ext cx="1854034" cy="847604"/>
              </a:xfrm>
              <a:prstGeom prst="rect">
                <a:avLst/>
              </a:prstGeom>
              <a:blipFill>
                <a:blip r:embed="rId17"/>
                <a:stretch>
                  <a:fillRect l="-40816" t="-101493" r="-3401" b="-1552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5CB64D0-38FF-D167-364E-C18039041A77}"/>
              </a:ext>
            </a:extLst>
          </p:cNvPr>
          <p:cNvSpPr txBox="1"/>
          <p:nvPr/>
        </p:nvSpPr>
        <p:spPr bwMode="auto">
          <a:xfrm>
            <a:off x="3851920" y="5546954"/>
            <a:ext cx="5550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Linear combinations of stationay state are still solutions.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25" grpId="0" animBg="1"/>
      <p:bldP spid="26" grpId="0" animBg="1"/>
      <p:bldP spid="14" grpId="0" animBg="1"/>
      <p:bldP spid="3" grpId="0"/>
      <p:bldP spid="16" grpId="0" animBg="1"/>
      <p:bldP spid="17" grpId="0" animBg="1"/>
      <p:bldP spid="6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57104" y="2469994"/>
                <a:ext cx="284475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04" y="2469994"/>
                <a:ext cx="2844753" cy="932628"/>
              </a:xfrm>
              <a:prstGeom prst="rect">
                <a:avLst/>
              </a:prstGeom>
              <a:blipFill>
                <a:blip r:embed="rId2"/>
                <a:stretch>
                  <a:fillRect l="-9292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65296" y="1149758"/>
                <a:ext cx="2465604" cy="87120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96" y="1149758"/>
                <a:ext cx="2465604" cy="871201"/>
              </a:xfrm>
              <a:prstGeom prst="rect">
                <a:avLst/>
              </a:prstGeom>
              <a:blipFill>
                <a:blip r:embed="rId3"/>
                <a:stretch>
                  <a:fillRect t="-95714" b="-1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374640" y="2060848"/>
                <a:ext cx="70567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panose="02020603050405020304" pitchFamily="18" charset="0"/>
                  </a:rPr>
                  <a:t>若是分量展開是可能的，那</a:t>
                </a:r>
                <a:r>
                  <a:rPr lang="zh-TW" altLang="en-US" sz="1800" dirty="0">
                    <a:latin typeface="Times New Roman" panose="02020603050405020304" pitchFamily="18" charset="0"/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可以寫成：</a:t>
                </a:r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40" y="2060848"/>
                <a:ext cx="7056784" cy="369332"/>
              </a:xfrm>
              <a:prstGeom prst="rect">
                <a:avLst/>
              </a:prstGeom>
              <a:blipFill>
                <a:blip r:embed="rId4"/>
                <a:stretch>
                  <a:fillRect l="-71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">
                <a:extLst>
                  <a:ext uri="{FF2B5EF4-FFF2-40B4-BE49-F238E27FC236}">
                    <a16:creationId xmlns:a16="http://schemas.microsoft.com/office/drawing/2014/main" id="{8B9AF71A-336E-0B2D-A83C-26430713E0D9}"/>
                  </a:ext>
                </a:extLst>
              </p:cNvPr>
              <p:cNvSpPr txBox="1"/>
              <p:nvPr/>
            </p:nvSpPr>
            <p:spPr bwMode="auto">
              <a:xfrm>
                <a:off x="1374640" y="732571"/>
                <a:ext cx="7301816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展開定理：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任一狀態函數</a:t>
                </a:r>
                <a14:m>
                  <m:oMath xmlns:m="http://schemas.openxmlformats.org/officeDocument/2006/math">
                    <m:r>
                      <a:rPr kumimoji="0" lang="zh-TW" alt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可以此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kumimoji="0" lang="en-US" altLang="zh-TW" i="1">
                        <a:latin typeface="Cambria Math"/>
                      </a:rPr>
                      <m:t>(</m:t>
                    </m:r>
                    <m:r>
                      <a:rPr kumimoji="0" lang="en-US" altLang="zh-TW" i="1">
                        <a:latin typeface="Cambria Math"/>
                      </a:rPr>
                      <m:t>𝑥</m:t>
                    </m:r>
                    <m:r>
                      <a:rPr kumimoji="0"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作分量展開。</a:t>
                </a:r>
                <a:endParaRPr lang="en-US" altLang="zh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3">
                <a:extLst>
                  <a:ext uri="{FF2B5EF4-FFF2-40B4-BE49-F238E27FC236}">
                    <a16:creationId xmlns:a16="http://schemas.microsoft.com/office/drawing/2014/main" id="{8B9AF71A-336E-0B2D-A83C-26430713E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40" y="732571"/>
                <a:ext cx="7301816" cy="378758"/>
              </a:xfrm>
              <a:prstGeom prst="rect">
                <a:avLst/>
              </a:prstGeom>
              <a:blipFill>
                <a:blip r:embed="rId5"/>
                <a:stretch>
                  <a:fillRect l="-694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13C87-DE1F-FE98-88B8-D3C1C8EE6F63}"/>
                  </a:ext>
                </a:extLst>
              </p:cNvPr>
              <p:cNvSpPr txBox="1"/>
              <p:nvPr/>
            </p:nvSpPr>
            <p:spPr bwMode="auto">
              <a:xfrm>
                <a:off x="1374800" y="347159"/>
                <a:ext cx="7441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cs typeface="Times New Roman" pitchFamily="18" charset="0"/>
                  </a:rPr>
                  <a:t>這個可以嚴格證明的數學性質稱為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kumimoji="0"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是完備的complete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13C87-DE1F-FE98-88B8-D3C1C8EE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800" y="347159"/>
                <a:ext cx="7441532" cy="369332"/>
              </a:xfrm>
              <a:prstGeom prst="rect">
                <a:avLst/>
              </a:prstGeom>
              <a:blipFill>
                <a:blip r:embed="rId6"/>
                <a:stretch>
                  <a:fillRect l="-681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CF9E0352-8E51-BCBA-E816-8A8B56C9893E}"/>
                  </a:ext>
                </a:extLst>
              </p:cNvPr>
              <p:cNvSpPr/>
              <p:nvPr/>
            </p:nvSpPr>
            <p:spPr>
              <a:xfrm>
                <a:off x="2757103" y="3902158"/>
                <a:ext cx="2844753" cy="86972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kumimoji="0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kumimoji="0" lang="zh-TW" altLang="el-GR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CF9E0352-8E51-BCBA-E816-8A8B56C98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03" y="3902158"/>
                <a:ext cx="2844753" cy="869725"/>
              </a:xfrm>
              <a:prstGeom prst="rect">
                <a:avLst/>
              </a:prstGeom>
              <a:blipFill>
                <a:blip r:embed="rId7"/>
                <a:stretch>
                  <a:fillRect l="-18584" t="-98551" b="-1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4">
                <a:extLst>
                  <a:ext uri="{FF2B5EF4-FFF2-40B4-BE49-F238E27FC236}">
                    <a16:creationId xmlns:a16="http://schemas.microsoft.com/office/drawing/2014/main" id="{8D7F342A-6DFE-E74D-CF2E-E577800B082E}"/>
                  </a:ext>
                </a:extLst>
              </p:cNvPr>
              <p:cNvSpPr txBox="1"/>
              <p:nvPr/>
            </p:nvSpPr>
            <p:spPr bwMode="auto">
              <a:xfrm>
                <a:off x="1374640" y="3500438"/>
                <a:ext cx="74415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所以要證明的是：用如此分量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寫成的級數，會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趨近正確的狀態函數：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文字方塊 4">
                <a:extLst>
                  <a:ext uri="{FF2B5EF4-FFF2-40B4-BE49-F238E27FC236}">
                    <a16:creationId xmlns:a16="http://schemas.microsoft.com/office/drawing/2014/main" id="{8D7F342A-6DFE-E74D-CF2E-E577800B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40" y="3500438"/>
                <a:ext cx="7441532" cy="369332"/>
              </a:xfrm>
              <a:prstGeom prst="rect">
                <a:avLst/>
              </a:prstGeom>
              <a:blipFill>
                <a:blip r:embed="rId9"/>
                <a:stretch>
                  <a:fillRect l="-68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6EF6E735-E451-F8D6-D179-0ACADC8BAE72}"/>
                  </a:ext>
                </a:extLst>
              </p:cNvPr>
              <p:cNvSpPr txBox="1"/>
              <p:nvPr/>
            </p:nvSpPr>
            <p:spPr bwMode="auto">
              <a:xfrm>
                <a:off x="2755203" y="5254206"/>
                <a:ext cx="3864327" cy="9530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6EF6E735-E451-F8D6-D179-0ACADC8B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5203" y="5254206"/>
                <a:ext cx="3864327" cy="953081"/>
              </a:xfrm>
              <a:prstGeom prst="rect">
                <a:avLst/>
              </a:prstGeom>
              <a:blipFill>
                <a:blip r:embed="rId10"/>
                <a:stretch>
                  <a:fillRect l="-10131" t="-100000" b="-16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310F0C-699C-4B5B-F509-D3E699019A15}"/>
                  </a:ext>
                </a:extLst>
              </p:cNvPr>
              <p:cNvSpPr txBox="1"/>
              <p:nvPr/>
            </p:nvSpPr>
            <p:spPr>
              <a:xfrm>
                <a:off x="1374640" y="4859368"/>
                <a:ext cx="7589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趨近的數學判準之一，兩者差距的平方和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時，趨近於零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310F0C-699C-4B5B-F509-D3E69901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40" y="4859368"/>
                <a:ext cx="7589848" cy="369332"/>
              </a:xfrm>
              <a:prstGeom prst="rect">
                <a:avLst/>
              </a:prstGeom>
              <a:blipFill>
                <a:blip r:embed="rId11"/>
                <a:stretch>
                  <a:fillRect l="-66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43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5F476-3950-1950-8E68-4D5ED3A9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2F21B3-56BE-F3D4-F5BA-CD7B3C4242E3}"/>
                  </a:ext>
                </a:extLst>
              </p:cNvPr>
              <p:cNvSpPr txBox="1"/>
              <p:nvPr/>
            </p:nvSpPr>
            <p:spPr bwMode="auto">
              <a:xfrm>
                <a:off x="1044154" y="3469983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任一函數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投影在向量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方向的分量可以算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2F21B3-56BE-F3D4-F5BA-CD7B3C424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154" y="3469983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C60217-76FA-06E6-FE06-E6C2B295B80D}"/>
                  </a:ext>
                </a:extLst>
              </p:cNvPr>
              <p:cNvSpPr txBox="1"/>
              <p:nvPr/>
            </p:nvSpPr>
            <p:spPr bwMode="auto">
              <a:xfrm>
                <a:off x="1044154" y="4275642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扣掉此投影後，就與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的正交：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C60217-76FA-06E6-FE06-E6C2B295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154" y="4275642"/>
                <a:ext cx="6480720" cy="369332"/>
              </a:xfrm>
              <a:prstGeom prst="rect">
                <a:avLst/>
              </a:prstGeom>
              <a:blipFill>
                <a:blip r:embed="rId3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D9E3EF-A156-CC89-1F64-F2D970D52F91}"/>
                  </a:ext>
                </a:extLst>
              </p:cNvPr>
              <p:cNvSpPr txBox="1"/>
              <p:nvPr/>
            </p:nvSpPr>
            <p:spPr bwMode="auto">
              <a:xfrm>
                <a:off x="1038918" y="5719708"/>
                <a:ext cx="8105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扣掉投影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的動作，壓縮此函數的空間，使只能存在於與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正交的平面上。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D9E3EF-A156-CC89-1F64-F2D970D5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918" y="5719708"/>
                <a:ext cx="8105082" cy="369332"/>
              </a:xfrm>
              <a:prstGeom prst="rect">
                <a:avLst/>
              </a:prstGeom>
              <a:blipFill>
                <a:blip r:embed="rId4"/>
                <a:stretch>
                  <a:fillRect l="-62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0B09E5C-48A1-2107-D5A3-414135230FF8}"/>
              </a:ext>
            </a:extLst>
          </p:cNvPr>
          <p:cNvSpPr/>
          <p:nvPr/>
        </p:nvSpPr>
        <p:spPr>
          <a:xfrm>
            <a:off x="3535743" y="779349"/>
            <a:ext cx="688878" cy="2015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ordinate Axes and Coordinates planes | Definition, Examples, Diagrams">
            <a:extLst>
              <a:ext uri="{FF2B5EF4-FFF2-40B4-BE49-F238E27FC236}">
                <a16:creationId xmlns:a16="http://schemas.microsoft.com/office/drawing/2014/main" id="{0C6293C0-B02F-F4B9-A6FF-0CE1D9A1D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9" b="7587"/>
          <a:stretch/>
        </p:blipFill>
        <p:spPr bwMode="auto">
          <a:xfrm>
            <a:off x="1044154" y="779349"/>
            <a:ext cx="2491589" cy="2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E98A6-837F-54FB-1676-45288E881240}"/>
              </a:ext>
            </a:extLst>
          </p:cNvPr>
          <p:cNvCxnSpPr>
            <a:cxnSpLocks/>
          </p:cNvCxnSpPr>
          <p:nvPr/>
        </p:nvCxnSpPr>
        <p:spPr>
          <a:xfrm flipV="1">
            <a:off x="1857726" y="1757904"/>
            <a:ext cx="685494" cy="36164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B86E3-BBC9-9997-09F7-B32E3564A21C}"/>
                  </a:ext>
                </a:extLst>
              </p:cNvPr>
              <p:cNvSpPr txBox="1"/>
              <p:nvPr/>
            </p:nvSpPr>
            <p:spPr bwMode="auto">
              <a:xfrm>
                <a:off x="2616523" y="2517061"/>
                <a:ext cx="1325255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400" i="1">
                          <a:latin typeface="Cambria Math"/>
                        </a:rPr>
                        <m:t>(</m:t>
                      </m:r>
                      <m:r>
                        <a:rPr kumimoji="0" lang="en-US" altLang="zh-TW" sz="14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B86E3-BBC9-9997-09F7-B32E3564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6523" y="2517061"/>
                <a:ext cx="1325255" cy="215444"/>
              </a:xfrm>
              <a:prstGeom prst="rect">
                <a:avLst/>
              </a:prstGeom>
              <a:blipFill>
                <a:blip r:embed="rId6"/>
                <a:stretch>
                  <a:fillRect l="-1887" r="-1887" b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479876-409D-B864-F232-D1FA6B958F83}"/>
                  </a:ext>
                </a:extLst>
              </p:cNvPr>
              <p:cNvSpPr txBox="1"/>
              <p:nvPr/>
            </p:nvSpPr>
            <p:spPr bwMode="auto">
              <a:xfrm>
                <a:off x="1657164" y="778233"/>
                <a:ext cx="50448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479876-409D-B864-F232-D1FA6B95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64" y="778233"/>
                <a:ext cx="504488" cy="21544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9C2CE7-91E3-33ED-0410-29A464DA3D8D}"/>
              </a:ext>
            </a:extLst>
          </p:cNvPr>
          <p:cNvCxnSpPr>
            <a:cxnSpLocks/>
          </p:cNvCxnSpPr>
          <p:nvPr/>
        </p:nvCxnSpPr>
        <p:spPr>
          <a:xfrm>
            <a:off x="1810670" y="2057010"/>
            <a:ext cx="768700" cy="498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69DA03-CC9E-DD31-5E81-73847B1F22CD}"/>
              </a:ext>
            </a:extLst>
          </p:cNvPr>
          <p:cNvCxnSpPr>
            <a:cxnSpLocks/>
          </p:cNvCxnSpPr>
          <p:nvPr/>
        </p:nvCxnSpPr>
        <p:spPr>
          <a:xfrm flipV="1">
            <a:off x="1821575" y="1270320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F42AB7-BD4F-A478-234C-32332EEA573E}"/>
                  </a:ext>
                </a:extLst>
              </p:cNvPr>
              <p:cNvSpPr txBox="1"/>
              <p:nvPr/>
            </p:nvSpPr>
            <p:spPr bwMode="auto">
              <a:xfrm>
                <a:off x="1001817" y="1183430"/>
                <a:ext cx="9898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F42AB7-BD4F-A478-234C-32332EEA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817" y="1183430"/>
                <a:ext cx="989857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C9016-2D65-ABD7-E695-DFC6EA699DE1}"/>
                  </a:ext>
                </a:extLst>
              </p:cNvPr>
              <p:cNvSpPr txBox="1"/>
              <p:nvPr/>
            </p:nvSpPr>
            <p:spPr bwMode="auto">
              <a:xfrm>
                <a:off x="2404944" y="1477766"/>
                <a:ext cx="57223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C9016-2D65-ABD7-E695-DFC6EA69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944" y="1477766"/>
                <a:ext cx="572238" cy="215444"/>
              </a:xfrm>
              <a:prstGeom prst="rect">
                <a:avLst/>
              </a:prstGeom>
              <a:blipFill>
                <a:blip r:embed="rId9"/>
                <a:stretch>
                  <a:fillRect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41DB4-4C45-A771-8591-3B34839C6C83}"/>
                  </a:ext>
                </a:extLst>
              </p:cNvPr>
              <p:cNvSpPr txBox="1"/>
              <p:nvPr/>
            </p:nvSpPr>
            <p:spPr bwMode="auto">
              <a:xfrm>
                <a:off x="6288889" y="3286977"/>
                <a:ext cx="2737396" cy="9326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41DB4-4C45-A771-8591-3B34839C6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8889" y="3286977"/>
                <a:ext cx="2737396" cy="932628"/>
              </a:xfrm>
              <a:prstGeom prst="rect">
                <a:avLst/>
              </a:prstGeom>
              <a:blipFill>
                <a:blip r:embed="rId10"/>
                <a:stretch>
                  <a:fillRect l="-12037" t="-104000" b="-162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35BB15-9495-1725-5F7E-CE4A6F1C123D}"/>
                  </a:ext>
                </a:extLst>
              </p:cNvPr>
              <p:cNvSpPr txBox="1"/>
              <p:nvPr/>
            </p:nvSpPr>
            <p:spPr bwMode="auto">
              <a:xfrm>
                <a:off x="5580112" y="4286255"/>
                <a:ext cx="177738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35BB15-9495-1725-5F7E-CE4A6F1C1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4286255"/>
                <a:ext cx="1777387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36">
                <a:extLst>
                  <a:ext uri="{FF2B5EF4-FFF2-40B4-BE49-F238E27FC236}">
                    <a16:creationId xmlns:a16="http://schemas.microsoft.com/office/drawing/2014/main" id="{30CF8253-ADEB-611E-20AE-25D70B2C3010}"/>
                  </a:ext>
                </a:extLst>
              </p:cNvPr>
              <p:cNvSpPr/>
              <p:nvPr/>
            </p:nvSpPr>
            <p:spPr>
              <a:xfrm>
                <a:off x="1038918" y="4731384"/>
                <a:ext cx="5927969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36">
                <a:extLst>
                  <a:ext uri="{FF2B5EF4-FFF2-40B4-BE49-F238E27FC236}">
                    <a16:creationId xmlns:a16="http://schemas.microsoft.com/office/drawing/2014/main" id="{30CF8253-ADEB-611E-20AE-25D70B2C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8" y="4731384"/>
                <a:ext cx="5927969" cy="901914"/>
              </a:xfrm>
              <a:prstGeom prst="rect">
                <a:avLst/>
              </a:prstGeom>
              <a:blipFill>
                <a:blip r:embed="rId12"/>
                <a:stretch>
                  <a:fillRect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763ADA5-BF43-29E7-1F82-3E35B826C7E1}"/>
              </a:ext>
            </a:extLst>
          </p:cNvPr>
          <p:cNvSpPr/>
          <p:nvPr/>
        </p:nvSpPr>
        <p:spPr>
          <a:xfrm>
            <a:off x="2567585" y="1841429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D95907-D85E-B4F6-5C18-44825EBA8FB8}"/>
              </a:ext>
            </a:extLst>
          </p:cNvPr>
          <p:cNvSpPr/>
          <p:nvPr/>
        </p:nvSpPr>
        <p:spPr>
          <a:xfrm>
            <a:off x="1601071" y="2563565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473B07-9EB1-F3A4-0643-7EC8DC193177}"/>
              </a:ext>
            </a:extLst>
          </p:cNvPr>
          <p:cNvSpPr/>
          <p:nvPr/>
        </p:nvSpPr>
        <p:spPr>
          <a:xfrm>
            <a:off x="2912024" y="2208268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jection Plane - an overview | ScienceDirect Topics">
            <a:extLst>
              <a:ext uri="{FF2B5EF4-FFF2-40B4-BE49-F238E27FC236}">
                <a16:creationId xmlns:a16="http://schemas.microsoft.com/office/drawing/2014/main" id="{80397231-0D96-F337-038B-0592C2AA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5012"/>
            <a:ext cx="3203380" cy="1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7B49C6-12AF-EAD4-38B1-909796A88C6C}"/>
              </a:ext>
            </a:extLst>
          </p:cNvPr>
          <p:cNvCxnSpPr>
            <a:cxnSpLocks/>
          </p:cNvCxnSpPr>
          <p:nvPr/>
        </p:nvCxnSpPr>
        <p:spPr>
          <a:xfrm>
            <a:off x="5708141" y="1725049"/>
            <a:ext cx="1096107" cy="29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938C34-1C13-3F57-92DF-3A7FE3413628}"/>
              </a:ext>
            </a:extLst>
          </p:cNvPr>
          <p:cNvCxnSpPr>
            <a:cxnSpLocks/>
          </p:cNvCxnSpPr>
          <p:nvPr/>
        </p:nvCxnSpPr>
        <p:spPr>
          <a:xfrm flipV="1">
            <a:off x="5709214" y="1270320"/>
            <a:ext cx="1006996" cy="4462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573EC3-2063-3E7F-A6B2-8177B70631A7}"/>
                  </a:ext>
                </a:extLst>
              </p:cNvPr>
              <p:cNvSpPr txBox="1"/>
              <p:nvPr/>
            </p:nvSpPr>
            <p:spPr bwMode="auto">
              <a:xfrm>
                <a:off x="1038918" y="2907539"/>
                <a:ext cx="7987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每一個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都是一個彼此正交單位向量</a:t>
                </a:r>
                <a:r>
                  <a:rPr lang="en-US" dirty="0" err="1">
                    <a:cs typeface="Times New Roman" pitchFamily="18" charset="0"/>
                  </a:rPr>
                  <a:t>，展開一維的空間</a:t>
                </a:r>
                <a:r>
                  <a:rPr lang="en-US" dirty="0"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573EC3-2063-3E7F-A6B2-8177B706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918" y="2907539"/>
                <a:ext cx="7987367" cy="369332"/>
              </a:xfrm>
              <a:prstGeom prst="rect">
                <a:avLst/>
              </a:prstGeom>
              <a:blipFill>
                <a:blip r:embed="rId14"/>
                <a:stretch>
                  <a:fillRect l="-635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F12EE9-E938-A819-9F93-F48751BBF439}"/>
                  </a:ext>
                </a:extLst>
              </p:cNvPr>
              <p:cNvSpPr txBox="1"/>
              <p:nvPr/>
            </p:nvSpPr>
            <p:spPr bwMode="auto">
              <a:xfrm>
                <a:off x="5143841" y="778233"/>
                <a:ext cx="520961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F12EE9-E938-A819-9F93-F48751BB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841" y="778233"/>
                <a:ext cx="520961" cy="276999"/>
              </a:xfrm>
              <a:prstGeom prst="rect">
                <a:avLst/>
              </a:prstGeom>
              <a:blipFill>
                <a:blip r:embed="rId15"/>
                <a:stretch>
                  <a:fillRect r="-487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C8493C-30F2-5579-3EF0-B93B3D95BC3B}"/>
                  </a:ext>
                </a:extLst>
              </p:cNvPr>
              <p:cNvSpPr txBox="1"/>
              <p:nvPr/>
            </p:nvSpPr>
            <p:spPr bwMode="auto">
              <a:xfrm>
                <a:off x="5768690" y="2045163"/>
                <a:ext cx="1325255" cy="21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400" i="1">
                          <a:latin typeface="Cambria Math"/>
                        </a:rPr>
                        <m:t>(</m:t>
                      </m:r>
                      <m:r>
                        <a:rPr kumimoji="0" lang="en-US" altLang="zh-TW" sz="14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C8493C-30F2-5579-3EF0-B93B3D95B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690" y="2045163"/>
                <a:ext cx="1325255" cy="215444"/>
              </a:xfrm>
              <a:prstGeom prst="rect">
                <a:avLst/>
              </a:prstGeom>
              <a:blipFill>
                <a:blip r:embed="rId16"/>
                <a:stretch>
                  <a:fillRect l="-2857" r="-2857" b="-315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2ABFBC-2B9A-2233-77C7-58A5894D9148}"/>
                  </a:ext>
                </a:extLst>
              </p:cNvPr>
              <p:cNvSpPr txBox="1"/>
              <p:nvPr/>
            </p:nvSpPr>
            <p:spPr bwMode="auto">
              <a:xfrm>
                <a:off x="6634969" y="1039014"/>
                <a:ext cx="57223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2ABFBC-2B9A-2233-77C7-58A5894D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969" y="1039014"/>
                <a:ext cx="572238" cy="215444"/>
              </a:xfrm>
              <a:prstGeom prst="rect">
                <a:avLst/>
              </a:prstGeom>
              <a:blipFill>
                <a:blip r:embed="rId17"/>
                <a:stretch>
                  <a:fillRect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F42ADDC-8466-EDB9-067F-D0E874CDA400}"/>
              </a:ext>
            </a:extLst>
          </p:cNvPr>
          <p:cNvSpPr txBox="1"/>
          <p:nvPr/>
        </p:nvSpPr>
        <p:spPr bwMode="auto">
          <a:xfrm>
            <a:off x="6100026" y="1917035"/>
            <a:ext cx="225371" cy="15706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TW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B75FC6-3E56-C6E2-2AF7-88BEF37F2DAC}"/>
              </a:ext>
            </a:extLst>
          </p:cNvPr>
          <p:cNvSpPr txBox="1"/>
          <p:nvPr/>
        </p:nvSpPr>
        <p:spPr bwMode="auto">
          <a:xfrm>
            <a:off x="5439431" y="1646515"/>
            <a:ext cx="225371" cy="15706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TW" sz="1400" dirty="0"/>
          </a:p>
        </p:txBody>
      </p:sp>
    </p:spTree>
    <p:extLst>
      <p:ext uri="{BB962C8B-B14F-4D97-AF65-F5344CB8AC3E}">
        <p14:creationId xmlns:p14="http://schemas.microsoft.com/office/powerpoint/2010/main" val="1968376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95526-E36E-D0D0-E704-A2AAB164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8F0C342D-5A1F-1851-2A5B-C0D49E6E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r="58986" b="5021"/>
          <a:stretch>
            <a:fillRect/>
          </a:stretch>
        </p:blipFill>
        <p:spPr bwMode="auto">
          <a:xfrm>
            <a:off x="3119946" y="-34176"/>
            <a:ext cx="1837852" cy="26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AF059-4C95-4D18-8A05-8F2B724E781E}"/>
                  </a:ext>
                </a:extLst>
              </p:cNvPr>
              <p:cNvSpPr txBox="1"/>
              <p:nvPr/>
            </p:nvSpPr>
            <p:spPr bwMode="auto">
              <a:xfrm>
                <a:off x="693866" y="2592675"/>
                <a:ext cx="703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itchFamily="18" charset="0"/>
                  </a:rPr>
                  <a:t>我們可以由下而上，一層一層將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一函數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的投影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扣掉， </a:t>
                </a:r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AF059-4C95-4D18-8A05-8F2B724E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66" y="2592675"/>
                <a:ext cx="7036188" cy="369332"/>
              </a:xfrm>
              <a:prstGeom prst="rect">
                <a:avLst/>
              </a:prstGeom>
              <a:blipFill>
                <a:blip r:embed="rId3"/>
                <a:stretch>
                  <a:fillRect l="-7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6F7147-9DE5-6468-BD06-D4009815C962}"/>
              </a:ext>
            </a:extLst>
          </p:cNvPr>
          <p:cNvSpPr txBox="1"/>
          <p:nvPr/>
        </p:nvSpPr>
        <p:spPr bwMode="auto">
          <a:xfrm>
            <a:off x="693866" y="5146795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如此函數被壓縮於“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越來越高、越來越小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”的空間中，直覺是向量長度會越來越短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C30915-BE88-ED38-E4B1-FF1B1D16F0EC}"/>
                  </a:ext>
                </a:extLst>
              </p:cNvPr>
              <p:cNvSpPr txBox="1"/>
              <p:nvPr/>
            </p:nvSpPr>
            <p:spPr bwMode="auto">
              <a:xfrm>
                <a:off x="3037640" y="2962007"/>
                <a:ext cx="3147888" cy="87055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C30915-BE88-ED38-E4B1-FF1B1D16F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640" y="2962007"/>
                <a:ext cx="3147888" cy="870559"/>
              </a:xfrm>
              <a:prstGeom prst="rect">
                <a:avLst/>
              </a:prstGeom>
              <a:blipFill>
                <a:blip r:embed="rId4"/>
                <a:stretch>
                  <a:fillRect t="-95652" b="-15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44F2A38E-4216-1058-27F4-871F65073C3C}"/>
                  </a:ext>
                </a:extLst>
              </p:cNvPr>
              <p:cNvSpPr/>
              <p:nvPr/>
            </p:nvSpPr>
            <p:spPr>
              <a:xfrm>
                <a:off x="1979712" y="4223542"/>
                <a:ext cx="5559535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44F2A38E-4216-1058-27F4-871F65073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23542"/>
                <a:ext cx="5559535" cy="932628"/>
              </a:xfrm>
              <a:prstGeom prst="rect">
                <a:avLst/>
              </a:prstGeom>
              <a:blipFill>
                <a:blip r:embed="rId5"/>
                <a:stretch>
                  <a:fillRect t="-104000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856C4-4E7B-CF10-9FD3-C862985EB00F}"/>
                  </a:ext>
                </a:extLst>
              </p:cNvPr>
              <p:cNvSpPr txBox="1"/>
              <p:nvPr/>
            </p:nvSpPr>
            <p:spPr bwMode="auto">
              <a:xfrm>
                <a:off x="693866" y="3832871"/>
                <a:ext cx="53182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結果與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以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下所有的向量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都正交：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856C4-4E7B-CF10-9FD3-C862985E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66" y="3832871"/>
                <a:ext cx="5318294" cy="369332"/>
              </a:xfrm>
              <a:prstGeom prst="rect">
                <a:avLst/>
              </a:prstGeom>
              <a:blipFill>
                <a:blip r:embed="rId6"/>
                <a:stretch>
                  <a:fillRect l="-95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35936C05-14C8-A80A-943B-83450EBD84A4}"/>
                  </a:ext>
                </a:extLst>
              </p:cNvPr>
              <p:cNvSpPr txBox="1"/>
              <p:nvPr/>
            </p:nvSpPr>
            <p:spPr bwMode="auto">
              <a:xfrm>
                <a:off x="1979712" y="5525116"/>
                <a:ext cx="5373907" cy="9530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=?0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35936C05-14C8-A80A-943B-83450EBD8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5525116"/>
                <a:ext cx="5373907" cy="953081"/>
              </a:xfrm>
              <a:prstGeom prst="rect">
                <a:avLst/>
              </a:prstGeom>
              <a:blipFill>
                <a:blip r:embed="rId7"/>
                <a:stretch>
                  <a:fillRect t="-97403" b="-158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>
            <a:extLst>
              <a:ext uri="{FF2B5EF4-FFF2-40B4-BE49-F238E27FC236}">
                <a16:creationId xmlns:a16="http://schemas.microsoft.com/office/drawing/2014/main" id="{37EFB308-C385-01CA-D184-7D9CCF0D9FA4}"/>
              </a:ext>
            </a:extLst>
          </p:cNvPr>
          <p:cNvSpPr/>
          <p:nvPr/>
        </p:nvSpPr>
        <p:spPr>
          <a:xfrm>
            <a:off x="4321625" y="857774"/>
            <a:ext cx="261526" cy="158061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9DD6C-51D2-E2EC-F2CA-2B5544D88D40}"/>
                  </a:ext>
                </a:extLst>
              </p:cNvPr>
              <p:cNvSpPr txBox="1"/>
              <p:nvPr/>
            </p:nvSpPr>
            <p:spPr>
              <a:xfrm>
                <a:off x="657464" y="6424306"/>
                <a:ext cx="8379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這正是完備性的數學判準，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函數與其展開的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差距的平方積分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時，趨近於零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9DD6C-51D2-E2EC-F2CA-2B5544D88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4" y="6424306"/>
                <a:ext cx="8379032" cy="369332"/>
              </a:xfrm>
              <a:prstGeom prst="rect">
                <a:avLst/>
              </a:prstGeom>
              <a:blipFill>
                <a:blip r:embed="rId8"/>
                <a:stretch>
                  <a:fillRect l="-605" t="-6667" r="-6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00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81228-A64D-D4E7-1A1D-65AC657E3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C7D48E3B-BE61-18D1-6385-38485107D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r="58986" b="5021"/>
          <a:stretch>
            <a:fillRect/>
          </a:stretch>
        </p:blipFill>
        <p:spPr bwMode="auto">
          <a:xfrm>
            <a:off x="3779912" y="599414"/>
            <a:ext cx="1837852" cy="26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7DB566-B79E-82AB-8C4D-C02E965C87F6}"/>
                  </a:ext>
                </a:extLst>
              </p:cNvPr>
              <p:cNvSpPr txBox="1"/>
              <p:nvPr/>
            </p:nvSpPr>
            <p:spPr bwMode="auto">
              <a:xfrm>
                <a:off x="683568" y="3235042"/>
                <a:ext cx="703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就是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與其展開的有限級數之間的差距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7DB566-B79E-82AB-8C4D-C02E965C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35042"/>
                <a:ext cx="7036188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92FC3-D4EA-07E6-F721-7492ED9D0AF7}"/>
                  </a:ext>
                </a:extLst>
              </p:cNvPr>
              <p:cNvSpPr txBox="1"/>
              <p:nvPr/>
            </p:nvSpPr>
            <p:spPr bwMode="auto">
              <a:xfrm>
                <a:off x="683568" y="4515726"/>
                <a:ext cx="8568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時，會被壓縮於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越來越高、越來越限縮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的空間中</a:t>
                </a:r>
                <a14:m>
                  <m:oMath xmlns:m="http://schemas.openxmlformats.org/officeDocument/2006/math">
                    <m:r>
                      <a:rPr lang="zh-TW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92FC3-D4EA-07E6-F721-7492ED9D0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515726"/>
                <a:ext cx="8568952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F51E0-8AC1-6B4C-6417-4199A365DAB8}"/>
                  </a:ext>
                </a:extLst>
              </p:cNvPr>
              <p:cNvSpPr txBox="1"/>
              <p:nvPr/>
            </p:nvSpPr>
            <p:spPr bwMode="auto">
              <a:xfrm>
                <a:off x="3027342" y="3604374"/>
                <a:ext cx="3147888" cy="87055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F51E0-8AC1-6B4C-6417-4199A365D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342" y="3604374"/>
                <a:ext cx="3147888" cy="870559"/>
              </a:xfrm>
              <a:prstGeom prst="rect">
                <a:avLst/>
              </a:prstGeom>
              <a:blipFill>
                <a:blip r:embed="rId5"/>
                <a:stretch>
                  <a:fillRect t="-92857" b="-14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>
            <a:extLst>
              <a:ext uri="{FF2B5EF4-FFF2-40B4-BE49-F238E27FC236}">
                <a16:creationId xmlns:a16="http://schemas.microsoft.com/office/drawing/2014/main" id="{59B0F91D-0E54-69B9-9C6A-E675F6E9D2B2}"/>
              </a:ext>
            </a:extLst>
          </p:cNvPr>
          <p:cNvSpPr/>
          <p:nvPr/>
        </p:nvSpPr>
        <p:spPr>
          <a:xfrm>
            <a:off x="4981591" y="1491364"/>
            <a:ext cx="261526" cy="158061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00861C-1E2D-CBAE-7902-D1D9885E02BA}"/>
                  </a:ext>
                </a:extLst>
              </p:cNvPr>
              <p:cNvSpPr txBox="1"/>
              <p:nvPr/>
            </p:nvSpPr>
            <p:spPr bwMode="auto">
              <a:xfrm>
                <a:off x="697360" y="5338277"/>
                <a:ext cx="77906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注意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不在這空間中，因為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與他們都正交。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00861C-1E2D-CBAE-7902-D1D9885E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360" y="5338277"/>
                <a:ext cx="7790618" cy="369332"/>
              </a:xfrm>
              <a:prstGeom prst="rect">
                <a:avLst/>
              </a:prstGeom>
              <a:blipFill>
                <a:blip r:embed="rId6"/>
                <a:stretch>
                  <a:fillRect l="-65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2FE0E3-D088-93A8-4E6C-D96AF8090B8E}"/>
                  </a:ext>
                </a:extLst>
              </p:cNvPr>
              <p:cNvSpPr txBox="1"/>
              <p:nvPr/>
            </p:nvSpPr>
            <p:spPr bwMode="auto">
              <a:xfrm>
                <a:off x="706306" y="4915058"/>
                <a:ext cx="7075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函數的集合，也就是這個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越來越限縮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的空間，給個符號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2FE0E3-D088-93A8-4E6C-D96AF8090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306" y="4915058"/>
                <a:ext cx="7075367" cy="369332"/>
              </a:xfrm>
              <a:prstGeom prst="rect">
                <a:avLst/>
              </a:prstGeom>
              <a:blipFill>
                <a:blip r:embed="rId9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5AB468-1301-07E7-EFA9-F210A7240E22}"/>
                  </a:ext>
                </a:extLst>
              </p:cNvPr>
              <p:cNvSpPr txBox="1"/>
              <p:nvPr/>
            </p:nvSpPr>
            <p:spPr bwMode="auto">
              <a:xfrm>
                <a:off x="1185594" y="908720"/>
                <a:ext cx="74188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當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zh-TW" altLang="en-US" dirty="0">
                    <a:ea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函數被壓縮於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越來越小、越來越限縮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的空間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5AB468-1301-07E7-EFA9-F210A7240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594" y="908720"/>
                <a:ext cx="7418853" cy="369332"/>
              </a:xfrm>
              <a:prstGeom prst="rect">
                <a:avLst/>
              </a:prstGeom>
              <a:blipFill>
                <a:blip r:embed="rId2"/>
                <a:stretch>
                  <a:fillRect l="-684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DEF8A0-E261-2D80-C8EA-A78480EA8F54}"/>
              </a:ext>
            </a:extLst>
          </p:cNvPr>
          <p:cNvSpPr txBox="1"/>
          <p:nvPr/>
        </p:nvSpPr>
        <p:spPr bwMode="auto">
          <a:xfrm>
            <a:off x="1185594" y="1296916"/>
            <a:ext cx="4974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何謂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越來越小、越來越限縮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的空間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04E81F-0E87-1BDF-D266-AE110EBE47F0}"/>
                  </a:ext>
                </a:extLst>
              </p:cNvPr>
              <p:cNvSpPr txBox="1"/>
              <p:nvPr/>
            </p:nvSpPr>
            <p:spPr bwMode="auto">
              <a:xfrm>
                <a:off x="1185594" y="1799502"/>
                <a:ext cx="72028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將證明，在此空間中的向量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其向量長度小於本徵值的倒數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04E81F-0E87-1BDF-D266-AE110EBE4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594" y="1799502"/>
                <a:ext cx="7202830" cy="369332"/>
              </a:xfrm>
              <a:prstGeom prst="rect">
                <a:avLst/>
              </a:prstGeom>
              <a:blipFill>
                <a:blip r:embed="rId3"/>
                <a:stretch>
                  <a:fillRect l="-70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37883567-5141-4191-3CA3-B4F74BB57D6A}"/>
                  </a:ext>
                </a:extLst>
              </p:cNvPr>
              <p:cNvSpPr txBox="1"/>
              <p:nvPr/>
            </p:nvSpPr>
            <p:spPr bwMode="auto">
              <a:xfrm>
                <a:off x="2997664" y="3516202"/>
                <a:ext cx="1835311" cy="4584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37883567-5141-4191-3CA3-B4F74BB57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664" y="3516202"/>
                <a:ext cx="1835311" cy="45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604D6B53-136A-5FC3-B221-836136576AC2}"/>
                  </a:ext>
                </a:extLst>
              </p:cNvPr>
              <p:cNvSpPr txBox="1"/>
              <p:nvPr/>
            </p:nvSpPr>
            <p:spPr bwMode="auto">
              <a:xfrm>
                <a:off x="2997664" y="2231550"/>
                <a:ext cx="1519455" cy="6134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604D6B53-136A-5FC3-B221-83613657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664" y="2231550"/>
                <a:ext cx="1519455" cy="613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8310D-5461-20F0-3F44-AEB5A2BD7762}"/>
                  </a:ext>
                </a:extLst>
              </p:cNvPr>
              <p:cNvSpPr txBox="1"/>
              <p:nvPr/>
            </p:nvSpPr>
            <p:spPr bwMode="auto">
              <a:xfrm>
                <a:off x="2997664" y="2978242"/>
                <a:ext cx="2016224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8310D-5461-20F0-3F44-AEB5A2BD7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664" y="2978242"/>
                <a:ext cx="2016224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6E3D799-26F5-5C83-6163-BCA8C110C189}"/>
              </a:ext>
            </a:extLst>
          </p:cNvPr>
          <p:cNvSpPr txBox="1"/>
          <p:nvPr/>
        </p:nvSpPr>
        <p:spPr bwMode="auto">
          <a:xfrm>
            <a:off x="1185594" y="3000154"/>
            <a:ext cx="11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已知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EB9F2-D710-50F4-EAD7-5569E21E86D3}"/>
              </a:ext>
            </a:extLst>
          </p:cNvPr>
          <p:cNvSpPr txBox="1"/>
          <p:nvPr/>
        </p:nvSpPr>
        <p:spPr bwMode="auto">
          <a:xfrm>
            <a:off x="1185594" y="3516202"/>
            <a:ext cx="1226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002082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5B9249-DE22-A841-22A7-0DC5F75FEC2B}"/>
                  </a:ext>
                </a:extLst>
              </p:cNvPr>
              <p:cNvSpPr txBox="1"/>
              <p:nvPr/>
            </p:nvSpPr>
            <p:spPr bwMode="auto">
              <a:xfrm>
                <a:off x="1295330" y="3485262"/>
                <a:ext cx="7665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若只對與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/>
                  <a:t>正交的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算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最小值為次一個本徵值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5B9249-DE22-A841-22A7-0DC5F75F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30" y="3485262"/>
                <a:ext cx="7665930" cy="369332"/>
              </a:xfrm>
              <a:prstGeom prst="rect">
                <a:avLst/>
              </a:prstGeom>
              <a:blipFill>
                <a:blip r:embed="rId2"/>
                <a:stretch>
                  <a:fillRect l="-661" t="-6667" r="-331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B6583B-DEAA-7D13-A801-3331E42350C7}"/>
                  </a:ext>
                </a:extLst>
              </p:cNvPr>
              <p:cNvSpPr txBox="1"/>
              <p:nvPr/>
            </p:nvSpPr>
            <p:spPr bwMode="auto">
              <a:xfrm>
                <a:off x="1295330" y="1902306"/>
                <a:ext cx="5328592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瑞利之商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的最小值就是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的最小本徵值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B6583B-DEAA-7D13-A801-3331E423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30" y="1902306"/>
                <a:ext cx="5328592" cy="378758"/>
              </a:xfrm>
              <a:prstGeom prst="rect">
                <a:avLst/>
              </a:prstGeom>
              <a:blipFill>
                <a:blip r:embed="rId3"/>
                <a:stretch>
                  <a:fillRect l="-950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9142DA0-B9B5-8B69-A4CD-8183E78CCDC6}"/>
              </a:ext>
            </a:extLst>
          </p:cNvPr>
          <p:cNvSpPr txBox="1"/>
          <p:nvPr/>
        </p:nvSpPr>
        <p:spPr bwMode="auto">
          <a:xfrm>
            <a:off x="2771800" y="13607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Rayleigh quotient </a:t>
            </a:r>
            <a:r>
              <a:rPr lang="zh-TW" altLang="en-US" dirty="0"/>
              <a:t>瑞利之商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C247B9-9496-F61D-E64E-8B027DD7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324199"/>
            <a:ext cx="1749711" cy="23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79802C-837C-4F62-B695-8474C349BC52}"/>
              </a:ext>
            </a:extLst>
          </p:cNvPr>
          <p:cNvSpPr txBox="1"/>
          <p:nvPr/>
        </p:nvSpPr>
        <p:spPr bwMode="auto">
          <a:xfrm>
            <a:off x="6802633" y="2676045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 Rayleigh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1842-1919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81F8495B-2DA1-CC7F-F4FB-5E1129AA1901}"/>
                  </a:ext>
                </a:extLst>
              </p:cNvPr>
              <p:cNvSpPr/>
              <p:nvPr/>
            </p:nvSpPr>
            <p:spPr>
              <a:xfrm>
                <a:off x="2867402" y="882425"/>
                <a:ext cx="1676806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81F8495B-2DA1-CC7F-F4FB-5E1129AA1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02" y="882425"/>
                <a:ext cx="1676806" cy="698461"/>
              </a:xfrm>
              <a:prstGeom prst="rect">
                <a:avLst/>
              </a:prstGeom>
              <a:blipFill>
                <a:blip r:embed="rId5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1AB883-7600-9939-8233-80A2BA5600F8}"/>
                  </a:ext>
                </a:extLst>
              </p:cNvPr>
              <p:cNvSpPr txBox="1"/>
              <p:nvPr/>
            </p:nvSpPr>
            <p:spPr bwMode="auto">
              <a:xfrm>
                <a:off x="1285592" y="514665"/>
                <a:ext cx="5196949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對任一函數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err="1"/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可以定義一個商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1AB883-7600-9939-8233-80A2BA560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592" y="514665"/>
                <a:ext cx="5196949" cy="378758"/>
              </a:xfrm>
              <a:prstGeom prst="rect">
                <a:avLst/>
              </a:prstGeom>
              <a:blipFill>
                <a:blip r:embed="rId6"/>
                <a:stretch>
                  <a:fillRect l="-1220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DBE89D-E63A-3485-190F-CDC96C532700}"/>
                  </a:ext>
                </a:extLst>
              </p:cNvPr>
              <p:cNvSpPr txBox="1"/>
              <p:nvPr/>
            </p:nvSpPr>
            <p:spPr bwMode="auto">
              <a:xfrm>
                <a:off x="1295330" y="2244570"/>
                <a:ext cx="58326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最小值發生時的</a:t>
                </a:r>
                <a:r>
                  <a:rPr lang="en-US" dirty="0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對應的本徵函數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DBE89D-E63A-3485-190F-CDC96C53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30" y="2244570"/>
                <a:ext cx="5832648" cy="369332"/>
              </a:xfrm>
              <a:prstGeom prst="rect">
                <a:avLst/>
              </a:prstGeom>
              <a:blipFill>
                <a:blip r:embed="rId7"/>
                <a:stretch>
                  <a:fillRect l="-868" t="-6667" r="-43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9D5E39-1617-2723-8F23-47D80D00C633}"/>
                  </a:ext>
                </a:extLst>
              </p:cNvPr>
              <p:cNvSpPr txBox="1"/>
              <p:nvPr/>
            </p:nvSpPr>
            <p:spPr bwMode="auto">
              <a:xfrm>
                <a:off x="1303848" y="3875783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最小值發生時的</a:t>
                </a:r>
                <a:r>
                  <a:rPr lang="en-US" dirty="0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對應的本徵函數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9D5E39-1617-2723-8F23-47D80D00C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48" y="3875783"/>
                <a:ext cx="6480720" cy="369332"/>
              </a:xfrm>
              <a:prstGeom prst="rect">
                <a:avLst/>
              </a:prstGeom>
              <a:blipFill>
                <a:blip r:embed="rId8"/>
                <a:stretch>
                  <a:fillRect l="-78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40531AF-F74F-F609-D965-0D1183863FC2}"/>
              </a:ext>
            </a:extLst>
          </p:cNvPr>
          <p:cNvSpPr txBox="1"/>
          <p:nvPr/>
        </p:nvSpPr>
        <p:spPr bwMode="auto">
          <a:xfrm>
            <a:off x="1303848" y="1236970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71FD9A56-EDE6-AACA-67CB-006EC3926617}"/>
                  </a:ext>
                </a:extLst>
              </p:cNvPr>
              <p:cNvSpPr/>
              <p:nvPr/>
            </p:nvSpPr>
            <p:spPr>
              <a:xfrm>
                <a:off x="2963887" y="2633984"/>
                <a:ext cx="2200411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71FD9A56-EDE6-AACA-67CB-006EC3926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87" y="2633984"/>
                <a:ext cx="2200411" cy="698461"/>
              </a:xfrm>
              <a:prstGeom prst="rect">
                <a:avLst/>
              </a:prstGeom>
              <a:blipFill>
                <a:blip r:embed="rId9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6">
                <a:extLst>
                  <a:ext uri="{FF2B5EF4-FFF2-40B4-BE49-F238E27FC236}">
                    <a16:creationId xmlns:a16="http://schemas.microsoft.com/office/drawing/2014/main" id="{F0036EEF-B922-7FBB-59FB-92A34ECA6C15}"/>
                  </a:ext>
                </a:extLst>
              </p:cNvPr>
              <p:cNvSpPr/>
              <p:nvPr/>
            </p:nvSpPr>
            <p:spPr>
              <a:xfrm>
                <a:off x="3078753" y="4308569"/>
                <a:ext cx="3225883" cy="70987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36">
                <a:extLst>
                  <a:ext uri="{FF2B5EF4-FFF2-40B4-BE49-F238E27FC236}">
                    <a16:creationId xmlns:a16="http://schemas.microsoft.com/office/drawing/2014/main" id="{F0036EEF-B922-7FBB-59FB-92A34ECA6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53" y="4308569"/>
                <a:ext cx="3225883" cy="709874"/>
              </a:xfrm>
              <a:prstGeom prst="rect">
                <a:avLst/>
              </a:prstGeom>
              <a:blipFill>
                <a:blip r:embed="rId10"/>
                <a:stretch>
                  <a:fillRect t="-175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DA2FE35-9BE5-F078-50B4-410A89A778FB}"/>
              </a:ext>
            </a:extLst>
          </p:cNvPr>
          <p:cNvSpPr txBox="1"/>
          <p:nvPr/>
        </p:nvSpPr>
        <p:spPr bwMode="auto">
          <a:xfrm>
            <a:off x="1366018" y="5195251"/>
            <a:ext cx="1593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6">
                <a:extLst>
                  <a:ext uri="{FF2B5EF4-FFF2-40B4-BE49-F238E27FC236}">
                    <a16:creationId xmlns:a16="http://schemas.microsoft.com/office/drawing/2014/main" id="{03769E72-8497-9C8F-A743-E7593E933EBE}"/>
                  </a:ext>
                </a:extLst>
              </p:cNvPr>
              <p:cNvSpPr/>
              <p:nvPr/>
            </p:nvSpPr>
            <p:spPr>
              <a:xfrm>
                <a:off x="3078753" y="5081897"/>
                <a:ext cx="2620461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36">
                <a:extLst>
                  <a:ext uri="{FF2B5EF4-FFF2-40B4-BE49-F238E27FC236}">
                    <a16:creationId xmlns:a16="http://schemas.microsoft.com/office/drawing/2014/main" id="{03769E72-8497-9C8F-A743-E7593E933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53" y="5081897"/>
                <a:ext cx="2620461" cy="708079"/>
              </a:xfrm>
              <a:prstGeom prst="rect">
                <a:avLst/>
              </a:prstGeom>
              <a:blipFill>
                <a:blip r:embed="rId11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9AB3075-5BC4-1C10-7242-455A081358CB}"/>
              </a:ext>
            </a:extLst>
          </p:cNvPr>
          <p:cNvSpPr txBox="1"/>
          <p:nvPr/>
        </p:nvSpPr>
        <p:spPr bwMode="auto">
          <a:xfrm>
            <a:off x="1385188" y="5839834"/>
            <a:ext cx="1617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若分子有限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F6D975F0-ABE9-9E60-9F44-6F06C412641F}"/>
                  </a:ext>
                </a:extLst>
              </p:cNvPr>
              <p:cNvSpPr txBox="1"/>
              <p:nvPr/>
            </p:nvSpPr>
            <p:spPr bwMode="auto">
              <a:xfrm>
                <a:off x="3057844" y="5832355"/>
                <a:ext cx="1519455" cy="6134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F6D975F0-ABE9-9E60-9F44-6F06C4126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844" y="5832355"/>
                <a:ext cx="1519455" cy="613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3A454477-CA6F-7436-E460-BB5A916E3D38}"/>
                  </a:ext>
                </a:extLst>
              </p:cNvPr>
              <p:cNvSpPr txBox="1"/>
              <p:nvPr/>
            </p:nvSpPr>
            <p:spPr bwMode="auto">
              <a:xfrm>
                <a:off x="4657800" y="5853430"/>
                <a:ext cx="1835311" cy="4584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3A454477-CA6F-7436-E460-BB5A916E3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800" y="5853430"/>
                <a:ext cx="1835311" cy="4584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701E007-A19B-2CF0-C33F-8E3AE0886AE3}"/>
              </a:ext>
            </a:extLst>
          </p:cNvPr>
          <p:cNvSpPr txBox="1"/>
          <p:nvPr/>
        </p:nvSpPr>
        <p:spPr bwMode="auto">
          <a:xfrm>
            <a:off x="6662765" y="5853430"/>
            <a:ext cx="207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完備性就得證了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7D2D9-3CEC-ACC8-2737-A2FFC83EE168}"/>
              </a:ext>
            </a:extLst>
          </p:cNvPr>
          <p:cNvSpPr txBox="1"/>
          <p:nvPr/>
        </p:nvSpPr>
        <p:spPr bwMode="auto">
          <a:xfrm>
            <a:off x="1285592" y="3106676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DCF797-81E3-F905-89AC-19D4BBBA6461}"/>
                  </a:ext>
                </a:extLst>
              </p:cNvPr>
              <p:cNvSpPr txBox="1"/>
              <p:nvPr/>
            </p:nvSpPr>
            <p:spPr bwMode="auto">
              <a:xfrm>
                <a:off x="1295329" y="1564925"/>
                <a:ext cx="5832647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瑞利之商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的極值就是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的本徵值，發生在本徵函數時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DCF797-81E3-F905-89AC-19D4BBBA6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29" y="1564925"/>
                <a:ext cx="5832647" cy="378758"/>
              </a:xfrm>
              <a:prstGeom prst="rect">
                <a:avLst/>
              </a:prstGeom>
              <a:blipFill>
                <a:blip r:embed="rId14"/>
                <a:stretch>
                  <a:fillRect l="-86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04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FC3A2-043B-C1B4-F556-B61266A37571}"/>
              </a:ext>
            </a:extLst>
          </p:cNvPr>
          <p:cNvSpPr txBox="1"/>
          <p:nvPr/>
        </p:nvSpPr>
        <p:spPr bwMode="auto">
          <a:xfrm>
            <a:off x="1607298" y="950975"/>
            <a:ext cx="5556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Rayleigh quotient </a:t>
            </a:r>
            <a:r>
              <a:rPr lang="zh-TW" altLang="en-US" dirty="0"/>
              <a:t>瑞利之商有一個很簡單性質：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32F108E-6B81-B636-F24E-C8E91C52CE24}"/>
                  </a:ext>
                </a:extLst>
              </p:cNvPr>
              <p:cNvSpPr/>
              <p:nvPr/>
            </p:nvSpPr>
            <p:spPr>
              <a:xfrm>
                <a:off x="1607298" y="2720921"/>
                <a:ext cx="5175712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32F108E-6B81-B636-F24E-C8E91C52C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98" y="2720921"/>
                <a:ext cx="5175712" cy="708079"/>
              </a:xfrm>
              <a:prstGeom prst="rect">
                <a:avLst/>
              </a:prstGeom>
              <a:blipFill>
                <a:blip r:embed="rId2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E06CC0-2894-95FE-71C2-0EF1D7978737}"/>
                  </a:ext>
                </a:extLst>
              </p:cNvPr>
              <p:cNvSpPr txBox="1"/>
              <p:nvPr/>
            </p:nvSpPr>
            <p:spPr bwMode="auto">
              <a:xfrm>
                <a:off x="1607298" y="1392604"/>
                <a:ext cx="6205062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對任一</a:t>
                </a:r>
                <a:r>
                  <a:rPr lang="en-US" dirty="0" err="1"/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cs typeface="Times New Roman" pitchFamily="18" charset="0"/>
                  </a:rPr>
                  <a:t>的本徵</a:t>
                </a:r>
                <a:r>
                  <a:rPr lang="en-US" dirty="0" err="1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E06CC0-2894-95FE-71C2-0EF1D797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298" y="1392604"/>
                <a:ext cx="6205062" cy="378758"/>
              </a:xfrm>
              <a:prstGeom prst="rect">
                <a:avLst/>
              </a:prstGeom>
              <a:blipFill>
                <a:blip r:embed="rId3"/>
                <a:stretch>
                  <a:fillRect l="-816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4143A9D-EF52-81E7-20AA-6E663B816C35}"/>
              </a:ext>
            </a:extLst>
          </p:cNvPr>
          <p:cNvSpPr txBox="1"/>
          <p:nvPr/>
        </p:nvSpPr>
        <p:spPr bwMode="auto">
          <a:xfrm>
            <a:off x="1600298" y="2266174"/>
            <a:ext cx="4548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瑞利之商就等於其本徵值：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AEB396EE-F0DE-D107-BE29-4BEE54243F7B}"/>
                  </a:ext>
                </a:extLst>
              </p:cNvPr>
              <p:cNvSpPr txBox="1"/>
              <p:nvPr/>
            </p:nvSpPr>
            <p:spPr bwMode="auto">
              <a:xfrm>
                <a:off x="3152680" y="1829389"/>
                <a:ext cx="1779141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AEB396EE-F0DE-D107-BE29-4BEE54243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2680" y="1829389"/>
                <a:ext cx="1779141" cy="378758"/>
              </a:xfrm>
              <a:prstGeom prst="rect">
                <a:avLst/>
              </a:prstGeom>
              <a:blipFill>
                <a:blip r:embed="rId4"/>
                <a:stretch>
                  <a:fillRect t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1BDECAD3-55FE-0412-573F-00CC01EF8972}"/>
                  </a:ext>
                </a:extLst>
              </p:cNvPr>
              <p:cNvSpPr/>
              <p:nvPr/>
            </p:nvSpPr>
            <p:spPr>
              <a:xfrm>
                <a:off x="1607298" y="3645024"/>
                <a:ext cx="13556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1BDECAD3-55FE-0412-573F-00CC01EF8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98" y="3645024"/>
                <a:ext cx="13556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498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D53D48-B10C-4571-41C9-F0FD2ED8346D}"/>
              </a:ext>
            </a:extLst>
          </p:cNvPr>
          <p:cNvSpPr/>
          <p:nvPr/>
        </p:nvSpPr>
        <p:spPr>
          <a:xfrm>
            <a:off x="6905331" y="295210"/>
            <a:ext cx="1824925" cy="153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0F448-694A-2F2A-0598-9498534C0841}"/>
              </a:ext>
            </a:extLst>
          </p:cNvPr>
          <p:cNvSpPr txBox="1"/>
          <p:nvPr/>
        </p:nvSpPr>
        <p:spPr bwMode="auto">
          <a:xfrm>
            <a:off x="665540" y="375221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定理一證明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74A94-07D5-74DF-3FB9-1B2F65CF69A1}"/>
              </a:ext>
            </a:extLst>
          </p:cNvPr>
          <p:cNvSpPr txBox="1"/>
          <p:nvPr/>
        </p:nvSpPr>
        <p:spPr bwMode="auto">
          <a:xfrm>
            <a:off x="665540" y="806356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瑞利之商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的極值可以用常見的極值計算法找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CB815-1D56-B489-3C98-898AD924BE4F}"/>
              </a:ext>
            </a:extLst>
          </p:cNvPr>
          <p:cNvSpPr txBox="1"/>
          <p:nvPr/>
        </p:nvSpPr>
        <p:spPr bwMode="auto">
          <a:xfrm>
            <a:off x="691537" y="1706666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現在可變的量不是變數，而是函數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8DC74-DD5C-41A1-FD20-22BC6328888B}"/>
                  </a:ext>
                </a:extLst>
              </p:cNvPr>
              <p:cNvSpPr txBox="1"/>
              <p:nvPr/>
            </p:nvSpPr>
            <p:spPr bwMode="auto">
              <a:xfrm>
                <a:off x="690445" y="2420888"/>
                <a:ext cx="77631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加上任意一點小偏移deviation</a:t>
                </a: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/>
                  <a:t>，變化率為零：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8DC74-DD5C-41A1-FD20-22BC6328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445" y="2420888"/>
                <a:ext cx="7763110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2059B7-8466-6F76-0726-1B4351630DD8}"/>
                  </a:ext>
                </a:extLst>
              </p:cNvPr>
              <p:cNvSpPr txBox="1"/>
              <p:nvPr/>
            </p:nvSpPr>
            <p:spPr bwMode="auto">
              <a:xfrm>
                <a:off x="2834908" y="2846751"/>
                <a:ext cx="2069976" cy="6347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2059B7-8466-6F76-0726-1B4351630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4908" y="2846751"/>
                <a:ext cx="2069976" cy="634789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B324-2FA9-69C0-3AF4-FE955802A98D}"/>
                  </a:ext>
                </a:extLst>
              </p:cNvPr>
              <p:cNvSpPr txBox="1"/>
              <p:nvPr/>
            </p:nvSpPr>
            <p:spPr bwMode="auto">
              <a:xfrm>
                <a:off x="5585558" y="1166566"/>
                <a:ext cx="1008112" cy="6347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B324-2FA9-69C0-3AF4-FE955802A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58" y="1166566"/>
                <a:ext cx="1008112" cy="634789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C67FA8E-3787-9512-366C-675A1527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6463"/>
            <a:ext cx="1891760" cy="15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BBAD1C14-3D2A-9787-D721-76687A92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00" y="3568016"/>
            <a:ext cx="4090702" cy="30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93F7C-482C-B84E-06F6-40A54BFB9F6B}"/>
              </a:ext>
            </a:extLst>
          </p:cNvPr>
          <p:cNvSpPr txBox="1"/>
          <p:nvPr/>
        </p:nvSpPr>
        <p:spPr bwMode="auto">
          <a:xfrm>
            <a:off x="691537" y="1299295"/>
            <a:ext cx="5398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極值之處斜率為零，極值附近函數圖形是平的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9D6A08-5665-F5F6-12EF-859DF216BF51}"/>
                  </a:ext>
                </a:extLst>
              </p:cNvPr>
              <p:cNvSpPr txBox="1"/>
              <p:nvPr/>
            </p:nvSpPr>
            <p:spPr bwMode="auto">
              <a:xfrm>
                <a:off x="679293" y="2042368"/>
                <a:ext cx="81951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但原理相同，極值是谷底，附近函數是平坦的。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假設極值發生在某函數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9D6A08-5665-F5F6-12EF-859DF216B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293" y="2042368"/>
                <a:ext cx="8195159" cy="369332"/>
              </a:xfrm>
              <a:prstGeom prst="rect">
                <a:avLst/>
              </a:prstGeom>
              <a:blipFill>
                <a:blip r:embed="rId7"/>
                <a:stretch>
                  <a:fillRect l="-619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E1A52C-6D91-DA0E-2822-CB71B8E71939}"/>
              </a:ext>
            </a:extLst>
          </p:cNvPr>
          <p:cNvCxnSpPr/>
          <p:nvPr/>
        </p:nvCxnSpPr>
        <p:spPr>
          <a:xfrm>
            <a:off x="3563888" y="558924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64B-6880-AA73-B8A0-26A26A1E28F9}"/>
              </a:ext>
            </a:extLst>
          </p:cNvPr>
          <p:cNvCxnSpPr>
            <a:cxnSpLocks/>
          </p:cNvCxnSpPr>
          <p:nvPr/>
        </p:nvCxnSpPr>
        <p:spPr>
          <a:xfrm flipH="1">
            <a:off x="3390575" y="5589819"/>
            <a:ext cx="152400" cy="279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072E7C-E07C-2853-ED7C-DC771425A14A}"/>
              </a:ext>
            </a:extLst>
          </p:cNvPr>
          <p:cNvCxnSpPr>
            <a:cxnSpLocks/>
          </p:cNvCxnSpPr>
          <p:nvPr/>
        </p:nvCxnSpPr>
        <p:spPr>
          <a:xfrm>
            <a:off x="3542975" y="5599153"/>
            <a:ext cx="164929" cy="270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7F019-6319-1560-2B21-3E2F2C52CB85}"/>
                  </a:ext>
                </a:extLst>
              </p:cNvPr>
              <p:cNvSpPr txBox="1"/>
              <p:nvPr/>
            </p:nvSpPr>
            <p:spPr bwMode="auto">
              <a:xfrm>
                <a:off x="1212480" y="125167"/>
                <a:ext cx="2069976" cy="6347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7F019-6319-1560-2B21-3E2F2C52C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125167"/>
                <a:ext cx="2069976" cy="634789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7B3D08C-E024-9DA3-4AB8-8B92E2C5C1B0}"/>
                  </a:ext>
                </a:extLst>
              </p:cNvPr>
              <p:cNvSpPr/>
              <p:nvPr/>
            </p:nvSpPr>
            <p:spPr>
              <a:xfrm>
                <a:off x="3946420" y="93330"/>
                <a:ext cx="1676806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7B3D08C-E024-9DA3-4AB8-8B92E2C5C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0" y="93330"/>
                <a:ext cx="1676806" cy="698461"/>
              </a:xfrm>
              <a:prstGeom prst="rect">
                <a:avLst/>
              </a:prstGeom>
              <a:blipFill>
                <a:blip r:embed="rId3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2025E3-88A7-51A6-17D1-F5A864511A35}"/>
                  </a:ext>
                </a:extLst>
              </p:cNvPr>
              <p:cNvSpPr txBox="1"/>
              <p:nvPr/>
            </p:nvSpPr>
            <p:spPr bwMode="auto">
              <a:xfrm>
                <a:off x="1212480" y="917255"/>
                <a:ext cx="3815227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𝑡𝑢</m:t>
                                  </m:r>
                                </m:e>
                              </m:d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altLang="zh-TW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𝑡𝑢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2025E3-88A7-51A6-17D1-F5A86451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917255"/>
                <a:ext cx="3815227" cy="706604"/>
              </a:xfrm>
              <a:prstGeom prst="rect">
                <a:avLst/>
              </a:prstGeom>
              <a:blipFill>
                <a:blip r:embed="rId4"/>
                <a:stretch>
                  <a:fillRect t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74222-59C8-EEFF-06F6-68552B914298}"/>
                  </a:ext>
                </a:extLst>
              </p:cNvPr>
              <p:cNvSpPr txBox="1"/>
              <p:nvPr/>
            </p:nvSpPr>
            <p:spPr bwMode="auto">
              <a:xfrm>
                <a:off x="1212480" y="1781158"/>
                <a:ext cx="3744416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74222-59C8-EEFF-06F6-68552B914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1781158"/>
                <a:ext cx="3744416" cy="706604"/>
              </a:xfrm>
              <a:prstGeom prst="rect">
                <a:avLst/>
              </a:prstGeom>
              <a:blipFill>
                <a:blip r:embed="rId5"/>
                <a:stretch>
                  <a:fillRect t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41F6E1-30F0-71C9-11DE-8D6038984FA4}"/>
                  </a:ext>
                </a:extLst>
              </p:cNvPr>
              <p:cNvSpPr txBox="1"/>
              <p:nvPr/>
            </p:nvSpPr>
            <p:spPr bwMode="auto">
              <a:xfrm>
                <a:off x="5388944" y="1933283"/>
                <a:ext cx="3168352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41F6E1-30F0-71C9-11DE-8D603898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944" y="1933283"/>
                <a:ext cx="3168352" cy="4023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C41FF9-F4B1-5BD7-2F34-3FF617448C74}"/>
              </a:ext>
            </a:extLst>
          </p:cNvPr>
          <p:cNvSpPr txBox="1"/>
          <p:nvPr/>
        </p:nvSpPr>
        <p:spPr bwMode="auto">
          <a:xfrm>
            <a:off x="5388944" y="1493319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870346-D8E0-766E-9C3C-123DF3935559}"/>
                  </a:ext>
                </a:extLst>
              </p:cNvPr>
              <p:cNvSpPr txBox="1"/>
              <p:nvPr/>
            </p:nvSpPr>
            <p:spPr bwMode="auto">
              <a:xfrm>
                <a:off x="1212480" y="2558394"/>
                <a:ext cx="33123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取微分需為零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870346-D8E0-766E-9C3C-123DF393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2558394"/>
                <a:ext cx="3312368" cy="369332"/>
              </a:xfrm>
              <a:prstGeom prst="rect">
                <a:avLst/>
              </a:prstGeom>
              <a:blipFill>
                <a:blip r:embed="rId7"/>
                <a:stretch>
                  <a:fillRect l="-152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5CC7F5-3D05-4DDE-E028-78D0901565D8}"/>
                  </a:ext>
                </a:extLst>
              </p:cNvPr>
              <p:cNvSpPr txBox="1"/>
              <p:nvPr/>
            </p:nvSpPr>
            <p:spPr bwMode="auto">
              <a:xfrm>
                <a:off x="1187624" y="3031662"/>
                <a:ext cx="6073528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𝑡𝑢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5CC7F5-3D05-4DDE-E028-78D090156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031662"/>
                <a:ext cx="6073528" cy="706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D0C96A-895C-F8B9-3A5B-9E8DB34558BB}"/>
                  </a:ext>
                </a:extLst>
              </p:cNvPr>
              <p:cNvSpPr txBox="1"/>
              <p:nvPr/>
            </p:nvSpPr>
            <p:spPr bwMode="auto">
              <a:xfrm>
                <a:off x="1187624" y="3931549"/>
                <a:ext cx="3625256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D0C96A-895C-F8B9-3A5B-9E8DB345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931549"/>
                <a:ext cx="3625256" cy="402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E4353-4708-CC25-1811-1E64C763D0CE}"/>
                  </a:ext>
                </a:extLst>
              </p:cNvPr>
              <p:cNvSpPr txBox="1"/>
              <p:nvPr/>
            </p:nvSpPr>
            <p:spPr bwMode="auto">
              <a:xfrm>
                <a:off x="1187624" y="4527186"/>
                <a:ext cx="3265216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E4353-4708-CC25-1811-1E64C763D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527186"/>
                <a:ext cx="3265216" cy="706604"/>
              </a:xfrm>
              <a:prstGeom prst="rect">
                <a:avLst/>
              </a:prstGeom>
              <a:blipFill>
                <a:blip r:embed="rId10"/>
                <a:stretch>
                  <a:fillRect t="-17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E412D2-0DB4-2DDA-D65F-2195FAC74991}"/>
                  </a:ext>
                </a:extLst>
              </p:cNvPr>
              <p:cNvSpPr txBox="1"/>
              <p:nvPr/>
            </p:nvSpPr>
            <p:spPr bwMode="auto">
              <a:xfrm>
                <a:off x="4716016" y="4679311"/>
                <a:ext cx="2880320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E412D2-0DB4-2DDA-D65F-2195FAC74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679311"/>
                <a:ext cx="2880320" cy="4023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E12BB-9CB3-A58C-9D6A-3E2906CA3FEF}"/>
                  </a:ext>
                </a:extLst>
              </p:cNvPr>
              <p:cNvSpPr txBox="1"/>
              <p:nvPr/>
            </p:nvSpPr>
            <p:spPr bwMode="auto">
              <a:xfrm>
                <a:off x="1182224" y="5353297"/>
                <a:ext cx="2689097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E12BB-9CB3-A58C-9D6A-3E2906CA3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224" y="5353297"/>
                <a:ext cx="2689097" cy="4023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9A1DB4-324C-BD1B-950F-A33681312EB1}"/>
                  </a:ext>
                </a:extLst>
              </p:cNvPr>
              <p:cNvSpPr txBox="1"/>
              <p:nvPr/>
            </p:nvSpPr>
            <p:spPr bwMode="auto">
              <a:xfrm>
                <a:off x="1151620" y="5804183"/>
                <a:ext cx="71287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此式對任意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都要成立，唯一可能：內積中的右邊必須為零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9A1DB4-324C-BD1B-950F-A3368131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620" y="5804183"/>
                <a:ext cx="7128792" cy="369332"/>
              </a:xfrm>
              <a:prstGeom prst="rect">
                <a:avLst/>
              </a:prstGeom>
              <a:blipFill>
                <a:blip r:embed="rId13"/>
                <a:stretch>
                  <a:fillRect l="-712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D0D388-5820-24D1-7905-2161029B59C2}"/>
                  </a:ext>
                </a:extLst>
              </p:cNvPr>
              <p:cNvSpPr txBox="1"/>
              <p:nvPr/>
            </p:nvSpPr>
            <p:spPr bwMode="auto">
              <a:xfrm>
                <a:off x="1176319" y="6240214"/>
                <a:ext cx="2100333" cy="3787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D0D388-5820-24D1-7905-2161029B5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6319" y="6240214"/>
                <a:ext cx="2100333" cy="378758"/>
              </a:xfrm>
              <a:prstGeom prst="rect">
                <a:avLst/>
              </a:prstGeom>
              <a:blipFill>
                <a:blip r:embed="rId14"/>
                <a:stretch>
                  <a:fillRect t="-32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4A2A8-679A-7D40-91DD-D42E92BFCE4E}"/>
                  </a:ext>
                </a:extLst>
              </p:cNvPr>
              <p:cNvSpPr txBox="1"/>
              <p:nvPr/>
            </p:nvSpPr>
            <p:spPr bwMode="auto">
              <a:xfrm>
                <a:off x="3300360" y="6240214"/>
                <a:ext cx="56641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err="1"/>
                  <a:t>是一個數，</a:t>
                </a:r>
                <a:r>
                  <a:rPr lang="en-US" dirty="0" err="1">
                    <a:solidFill>
                      <a:srgbClr val="FF0000"/>
                    </a:solidFill>
                  </a:rPr>
                  <a:t>因此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瑞利之商的極值</a:t>
                </a:r>
                <a:r>
                  <a:rPr lang="en-US" dirty="0" err="1">
                    <a:solidFill>
                      <a:srgbClr val="FF0000"/>
                    </a:solidFill>
                  </a:rPr>
                  <a:t>必須是本徵值</a:t>
                </a:r>
                <a:r>
                  <a:rPr 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4A2A8-679A-7D40-91DD-D42E92BFC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360" y="6240214"/>
                <a:ext cx="5664128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61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88326-D162-6611-3C39-3D47A516A88E}"/>
                  </a:ext>
                </a:extLst>
              </p:cNvPr>
              <p:cNvSpPr txBox="1"/>
              <p:nvPr/>
            </p:nvSpPr>
            <p:spPr bwMode="auto">
              <a:xfrm>
                <a:off x="935791" y="836712"/>
                <a:ext cx="2100333" cy="3787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88326-D162-6611-3C39-3D47A516A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791" y="836712"/>
                <a:ext cx="2100333" cy="378758"/>
              </a:xfrm>
              <a:prstGeom prst="rect">
                <a:avLst/>
              </a:prstGeom>
              <a:blipFill>
                <a:blip r:embed="rId2"/>
                <a:stretch>
                  <a:fillRect t="-32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4D1ACA-5751-64B1-38E1-2791ED517ED2}"/>
              </a:ext>
            </a:extLst>
          </p:cNvPr>
          <p:cNvSpPr txBox="1"/>
          <p:nvPr/>
        </p:nvSpPr>
        <p:spPr bwMode="auto">
          <a:xfrm>
            <a:off x="3059832" y="836712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瑞利之商的極值</a:t>
            </a:r>
            <a:r>
              <a:rPr lang="en-US" dirty="0" err="1"/>
              <a:t>必須是本徵值</a:t>
            </a:r>
            <a:r>
              <a:rPr lang="en-US" dirty="0"/>
              <a:t> 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1B93D6-0D7B-E936-F70C-5FE515858144}"/>
                  </a:ext>
                </a:extLst>
              </p:cNvPr>
              <p:cNvSpPr txBox="1"/>
              <p:nvPr/>
            </p:nvSpPr>
            <p:spPr bwMode="auto">
              <a:xfrm>
                <a:off x="912890" y="1268760"/>
                <a:ext cx="5148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而且極值發生的函數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就是本徵函數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1B93D6-0D7B-E936-F70C-5FE51585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890" y="1268760"/>
                <a:ext cx="5148377" cy="369332"/>
              </a:xfrm>
              <a:prstGeom prst="rect">
                <a:avLst/>
              </a:prstGeom>
              <a:blipFill>
                <a:blip r:embed="rId3"/>
                <a:stretch>
                  <a:fillRect l="-1232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C3324C0-2864-3B9F-A807-BF4DDF6646AD}"/>
              </a:ext>
            </a:extLst>
          </p:cNvPr>
          <p:cNvSpPr txBox="1"/>
          <p:nvPr/>
        </p:nvSpPr>
        <p:spPr bwMode="auto">
          <a:xfrm>
            <a:off x="912890" y="1916832"/>
            <a:ext cx="6611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因為所有本徵函數的瑞利之商就等於其本徵值，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430E54-8A1D-855C-2F33-A0A993F12C5F}"/>
                  </a:ext>
                </a:extLst>
              </p:cNvPr>
              <p:cNvSpPr txBox="1"/>
              <p:nvPr/>
            </p:nvSpPr>
            <p:spPr bwMode="auto">
              <a:xfrm>
                <a:off x="912890" y="234888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最小</a:t>
                </a:r>
                <a:r>
                  <a:rPr lang="zh-TW" altLang="en-US" dirty="0"/>
                  <a:t>瑞利之商必須是最小的本徵值：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430E54-8A1D-855C-2F33-A0A993F1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890" y="2348880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385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19C44-DA4D-FFC1-BE66-3B26F0009E68}"/>
                  </a:ext>
                </a:extLst>
              </p:cNvPr>
              <p:cNvSpPr txBox="1"/>
              <p:nvPr/>
            </p:nvSpPr>
            <p:spPr bwMode="auto">
              <a:xfrm>
                <a:off x="899383" y="2736839"/>
                <a:ext cx="5148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而且極值發生的函數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就是本徵函數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19C44-DA4D-FFC1-BE66-3B26F0009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383" y="2736839"/>
                <a:ext cx="5148377" cy="369332"/>
              </a:xfrm>
              <a:prstGeom prst="rect">
                <a:avLst/>
              </a:prstGeom>
              <a:blipFill>
                <a:blip r:embed="rId5"/>
                <a:stretch>
                  <a:fillRect l="-123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9F921C-1C64-7A3D-6DF3-6CEF3F873950}"/>
              </a:ext>
            </a:extLst>
          </p:cNvPr>
          <p:cNvSpPr txBox="1"/>
          <p:nvPr/>
        </p:nvSpPr>
        <p:spPr bwMode="auto">
          <a:xfrm>
            <a:off x="912890" y="4020252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定理一得證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4BE715DC-CD42-F29D-53D1-0B537EFB6C72}"/>
                  </a:ext>
                </a:extLst>
              </p:cNvPr>
              <p:cNvSpPr/>
              <p:nvPr/>
            </p:nvSpPr>
            <p:spPr>
              <a:xfrm>
                <a:off x="3111977" y="3207615"/>
                <a:ext cx="2200411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4BE715DC-CD42-F29D-53D1-0B537EFB6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977" y="3207615"/>
                <a:ext cx="2200411" cy="698461"/>
              </a:xfrm>
              <a:prstGeom prst="rect">
                <a:avLst/>
              </a:prstGeom>
              <a:blipFill>
                <a:blip r:embed="rId6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9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/>
              <p:nvPr/>
            </p:nvSpPr>
            <p:spPr bwMode="auto">
              <a:xfrm>
                <a:off x="944285" y="2086981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具有完備性！展開定理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Expansion Theorem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285" y="2086981"/>
                <a:ext cx="7328116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/>
              <p:nvPr/>
            </p:nvSpPr>
            <p:spPr bwMode="auto">
              <a:xfrm>
                <a:off x="901332" y="619670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根據傅立葉分析，滿足邊界條件的任何函數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332" y="619670"/>
                <a:ext cx="5328592" cy="369332"/>
              </a:xfrm>
              <a:prstGeom prst="rect">
                <a:avLst/>
              </a:prstGeom>
              <a:blipFill>
                <a:blip r:embed="rId3"/>
                <a:stretch>
                  <a:fillRect l="-119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/>
              <p:nvPr/>
            </p:nvSpPr>
            <p:spPr bwMode="auto">
              <a:xfrm>
                <a:off x="933047" y="2462327"/>
                <a:ext cx="4496808" cy="9237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rad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047" y="2462327"/>
                <a:ext cx="4496808" cy="923714"/>
              </a:xfrm>
              <a:prstGeom prst="rect">
                <a:avLst/>
              </a:prstGeom>
              <a:blipFill>
                <a:blip r:embed="rId4"/>
                <a:stretch>
                  <a:fillRect t="-82432" b="-1405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/>
              <p:nvPr/>
            </p:nvSpPr>
            <p:spPr bwMode="auto">
              <a:xfrm>
                <a:off x="899592" y="986503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都可以分解為正弦函數、也就是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986503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l="-1385" t="-6667" r="-27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8387B2B-234F-572A-897C-10AFD7D1A702}"/>
                  </a:ext>
                </a:extLst>
              </p:cNvPr>
              <p:cNvSpPr txBox="1"/>
              <p:nvPr/>
            </p:nvSpPr>
            <p:spPr bwMode="auto">
              <a:xfrm>
                <a:off x="936012" y="3895119"/>
                <a:ext cx="2925248" cy="9036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8387B2B-234F-572A-897C-10AFD7D1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012" y="3895119"/>
                <a:ext cx="2925248" cy="903645"/>
              </a:xfrm>
              <a:prstGeom prst="rect">
                <a:avLst/>
              </a:prstGeom>
              <a:blipFill>
                <a:blip r:embed="rId6"/>
                <a:stretch>
                  <a:fillRect l="-26840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AD745B-097C-46B4-C54D-55A58351DF3B}"/>
                  </a:ext>
                </a:extLst>
              </p:cNvPr>
              <p:cNvSpPr txBox="1"/>
              <p:nvPr/>
            </p:nvSpPr>
            <p:spPr bwMode="auto">
              <a:xfrm>
                <a:off x="899592" y="3506298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很容易證明正弦函數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滿足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正交定理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AD745B-097C-46B4-C54D-55A58351D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506298"/>
                <a:ext cx="6989644" cy="369332"/>
              </a:xfrm>
              <a:prstGeom prst="rect">
                <a:avLst/>
              </a:prstGeom>
              <a:blipFill>
                <a:blip r:embed="rId7"/>
                <a:stretch>
                  <a:fillRect l="-907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0">
                <a:extLst>
                  <a:ext uri="{FF2B5EF4-FFF2-40B4-BE49-F238E27FC236}">
                    <a16:creationId xmlns:a16="http://schemas.microsoft.com/office/drawing/2014/main" id="{3E115F75-FCCC-78C9-862A-3FA63FC4E091}"/>
                  </a:ext>
                </a:extLst>
              </p:cNvPr>
              <p:cNvSpPr txBox="1"/>
              <p:nvPr/>
            </p:nvSpPr>
            <p:spPr bwMode="auto">
              <a:xfrm>
                <a:off x="933047" y="5332934"/>
                <a:ext cx="5328959" cy="9518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0">
                <a:extLst>
                  <a:ext uri="{FF2B5EF4-FFF2-40B4-BE49-F238E27FC236}">
                    <a16:creationId xmlns:a16="http://schemas.microsoft.com/office/drawing/2014/main" id="{3E115F75-FCCC-78C9-862A-3FA63FC4E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047" y="5332934"/>
                <a:ext cx="5328959" cy="951864"/>
              </a:xfrm>
              <a:prstGeom prst="rect">
                <a:avLst/>
              </a:prstGeom>
              <a:blipFill>
                <a:blip r:embed="rId8"/>
                <a:stretch>
                  <a:fillRect l="-5714" t="-101333" b="-16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0BD968-C90B-5B59-FD5F-2AA1341B5165}"/>
                  </a:ext>
                </a:extLst>
              </p:cNvPr>
              <p:cNvSpPr txBox="1"/>
              <p:nvPr/>
            </p:nvSpPr>
            <p:spPr bwMode="auto">
              <a:xfrm>
                <a:off x="899592" y="4869160"/>
                <a:ext cx="65527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分量</a:t>
                </a:r>
                <a:r>
                  <a:rPr lang="en-US" altLang="zh-TW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>
                    <a:latin typeface="Times New Roman" panose="02020603050405020304" pitchFamily="18" charset="0"/>
                  </a:rPr>
                  <a:t>可以利用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anose="02020603050405020304" pitchFamily="18" charset="0"/>
                  </a:rPr>
                  <a:t>彼此正交的特性計算出來：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0BD968-C90B-5B59-FD5F-2AA1341B5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869160"/>
                <a:ext cx="6552728" cy="369332"/>
              </a:xfrm>
              <a:prstGeom prst="rect">
                <a:avLst/>
              </a:prstGeom>
              <a:blipFill>
                <a:blip r:embed="rId9"/>
                <a:stretch>
                  <a:fillRect l="-96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4BF9A-7A60-EFC7-E2B6-64572A40C1A3}"/>
                  </a:ext>
                </a:extLst>
              </p:cNvPr>
              <p:cNvSpPr txBox="1"/>
              <p:nvPr/>
            </p:nvSpPr>
            <p:spPr bwMode="auto">
              <a:xfrm>
                <a:off x="899593" y="1348389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Any function can be expanded as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the Sine function. 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4BF9A-7A60-EFC7-E2B6-64572A40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1348389"/>
                <a:ext cx="7560840" cy="369332"/>
              </a:xfrm>
              <a:prstGeom prst="rect">
                <a:avLst/>
              </a:prstGeom>
              <a:blipFill>
                <a:blip r:embed="rId10"/>
                <a:stretch>
                  <a:fillRect l="-8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D54104-969F-2025-6167-2446B9BFFF08}"/>
                  </a:ext>
                </a:extLst>
              </p:cNvPr>
              <p:cNvSpPr txBox="1"/>
              <p:nvPr/>
            </p:nvSpPr>
            <p:spPr bwMode="auto">
              <a:xfrm>
                <a:off x="899591" y="1714327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This is the so-called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Fourier Series.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the Sine Functions are complete.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D54104-969F-2025-6167-2446B9BFF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1714327"/>
                <a:ext cx="7560840" cy="369332"/>
              </a:xfrm>
              <a:prstGeom prst="rect">
                <a:avLst/>
              </a:prstGeom>
              <a:blipFill>
                <a:blip r:embed="rId11"/>
                <a:stretch>
                  <a:fillRect l="-839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1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AD1ED7-B2B7-AE0C-ABC4-C817D08F267F}"/>
                  </a:ext>
                </a:extLst>
              </p:cNvPr>
              <p:cNvSpPr txBox="1"/>
              <p:nvPr/>
            </p:nvSpPr>
            <p:spPr bwMode="auto">
              <a:xfrm>
                <a:off x="814069" y="1518280"/>
                <a:ext cx="7665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itchFamily="18" charset="0"/>
                  </a:rPr>
                  <a:t>若只對</a:t>
                </a:r>
                <a:r>
                  <a:rPr lang="en-US" dirty="0" err="1">
                    <a:cs typeface="Times New Roman" pitchFamily="18" charset="0"/>
                  </a:rPr>
                  <a:t>已扣掉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 err="1">
                    <a:cs typeface="Times New Roman" pitchFamily="18" charset="0"/>
                  </a:rPr>
                  <a:t>前面本徵函數投影的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，計算</a:t>
                </a:r>
                <a:r>
                  <a:rPr lang="zh-TW" altLang="en-US" dirty="0"/>
                  <a:t>瑞利之商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AD1ED7-B2B7-AE0C-ABC4-C817D08F2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9" y="1518280"/>
                <a:ext cx="7665930" cy="369332"/>
              </a:xfrm>
              <a:prstGeom prst="rect">
                <a:avLst/>
              </a:prstGeom>
              <a:blipFill>
                <a:blip r:embed="rId2"/>
                <a:stretch>
                  <a:fillRect l="-6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8253F9A7-91B3-0975-C381-5EA89B07883B}"/>
                  </a:ext>
                </a:extLst>
              </p:cNvPr>
              <p:cNvSpPr/>
              <p:nvPr/>
            </p:nvSpPr>
            <p:spPr>
              <a:xfrm>
                <a:off x="2757897" y="2411048"/>
                <a:ext cx="157543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8253F9A7-91B3-0975-C381-5EA89B078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97" y="2411048"/>
                <a:ext cx="1575431" cy="369332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9337C9-B8A2-06C9-4F6A-C8E0A34E419A}"/>
              </a:ext>
            </a:extLst>
          </p:cNvPr>
          <p:cNvSpPr txBox="1"/>
          <p:nvPr/>
        </p:nvSpPr>
        <p:spPr bwMode="auto">
          <a:xfrm>
            <a:off x="804331" y="1139694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8DBA8-471E-BE59-2302-2775A6DB82D0}"/>
                  </a:ext>
                </a:extLst>
              </p:cNvPr>
              <p:cNvSpPr txBox="1"/>
              <p:nvPr/>
            </p:nvSpPr>
            <p:spPr bwMode="auto">
              <a:xfrm>
                <a:off x="814068" y="3681503"/>
                <a:ext cx="85104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 err="1">
                    <a:cs typeface="Times New Roman" pitchFamily="18" charset="0"/>
                  </a:rPr>
                  <a:t>前面本徵函數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都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，因為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所有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都與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正交。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8DBA8-471E-BE59-2302-2775A6DB8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8" y="3681503"/>
                <a:ext cx="8510459" cy="369332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AEFD9-AB61-69DD-7E15-DE4EDA8BA793}"/>
                  </a:ext>
                </a:extLst>
              </p:cNvPr>
              <p:cNvSpPr txBox="1"/>
              <p:nvPr/>
            </p:nvSpPr>
            <p:spPr bwMode="auto">
              <a:xfrm>
                <a:off x="814069" y="1926665"/>
                <a:ext cx="8162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最小值為次一個本徵值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，發生時的</a:t>
                </a:r>
                <a:r>
                  <a:rPr lang="en-US" dirty="0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對應的本徵函數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AEFD9-AB61-69DD-7E15-DE4EDA8B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9" y="1926665"/>
                <a:ext cx="8162662" cy="369332"/>
              </a:xfrm>
              <a:prstGeom prst="rect">
                <a:avLst/>
              </a:prstGeom>
              <a:blipFill>
                <a:blip r:embed="rId5"/>
                <a:stretch>
                  <a:fillRect l="-6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E294D5-3272-4A34-20E8-760F085A5E7B}"/>
              </a:ext>
            </a:extLst>
          </p:cNvPr>
          <p:cNvSpPr txBox="1"/>
          <p:nvPr/>
        </p:nvSpPr>
        <p:spPr bwMode="auto">
          <a:xfrm>
            <a:off x="804331" y="3232494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證明：如定理一，最小值一定是一個本徵值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DB3AA2-C5DF-78BF-5FBD-50C8C026D96A}"/>
                  </a:ext>
                </a:extLst>
              </p:cNvPr>
              <p:cNvSpPr txBox="1"/>
              <p:nvPr/>
            </p:nvSpPr>
            <p:spPr bwMode="auto">
              <a:xfrm>
                <a:off x="814068" y="4162407"/>
                <a:ext cx="74303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最小的瑞利之商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只能是下一個本徵值：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DB3AA2-C5DF-78BF-5FBD-50C8C026D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8" y="4162407"/>
                <a:ext cx="7430339" cy="369332"/>
              </a:xfrm>
              <a:prstGeom prst="rect">
                <a:avLst/>
              </a:prstGeom>
              <a:blipFill>
                <a:blip r:embed="rId6"/>
                <a:stretch>
                  <a:fillRect l="-68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E34CE61-A8B2-CCCB-822D-CED23480D9B9}"/>
              </a:ext>
            </a:extLst>
          </p:cNvPr>
          <p:cNvSpPr txBox="1"/>
          <p:nvPr/>
        </p:nvSpPr>
        <p:spPr bwMode="auto">
          <a:xfrm>
            <a:off x="814068" y="5251675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定理二得證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E0A5F57D-B1A5-B8E7-9812-CCE270E33E0D}"/>
                  </a:ext>
                </a:extLst>
              </p:cNvPr>
              <p:cNvSpPr/>
              <p:nvPr/>
            </p:nvSpPr>
            <p:spPr>
              <a:xfrm>
                <a:off x="2757896" y="4689474"/>
                <a:ext cx="157543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E0A5F57D-B1A5-B8E7-9812-CCE270E33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96" y="4689474"/>
                <a:ext cx="1575431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53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30EBA-BC09-0E33-245A-59BC1DE196C3}"/>
              </a:ext>
            </a:extLst>
          </p:cNvPr>
          <p:cNvSpPr txBox="1"/>
          <p:nvPr/>
        </p:nvSpPr>
        <p:spPr bwMode="auto">
          <a:xfrm>
            <a:off x="449734" y="346595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現在只剩最後一步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B52F0058-7BBB-7907-D9CE-C88BA674BE66}"/>
                  </a:ext>
                </a:extLst>
              </p:cNvPr>
              <p:cNvSpPr/>
              <p:nvPr/>
            </p:nvSpPr>
            <p:spPr>
              <a:xfrm>
                <a:off x="2648970" y="191534"/>
                <a:ext cx="3225883" cy="70987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B52F0058-7BBB-7907-D9CE-C88BA674B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970" y="191534"/>
                <a:ext cx="3225883" cy="709874"/>
              </a:xfrm>
              <a:prstGeom prst="rect">
                <a:avLst/>
              </a:prstGeom>
              <a:blipFill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F08BB4-7CB8-07A0-8FA6-AEA006B6AA2C}"/>
              </a:ext>
            </a:extLst>
          </p:cNvPr>
          <p:cNvSpPr txBox="1"/>
          <p:nvPr/>
        </p:nvSpPr>
        <p:spPr bwMode="auto">
          <a:xfrm>
            <a:off x="460690" y="1197366"/>
            <a:ext cx="1593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6">
                <a:extLst>
                  <a:ext uri="{FF2B5EF4-FFF2-40B4-BE49-F238E27FC236}">
                    <a16:creationId xmlns:a16="http://schemas.microsoft.com/office/drawing/2014/main" id="{DD688D3D-125D-B143-1469-3BB1FCAC1998}"/>
                  </a:ext>
                </a:extLst>
              </p:cNvPr>
              <p:cNvSpPr/>
              <p:nvPr/>
            </p:nvSpPr>
            <p:spPr>
              <a:xfrm>
                <a:off x="2182913" y="1027993"/>
                <a:ext cx="2620461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6">
                <a:extLst>
                  <a:ext uri="{FF2B5EF4-FFF2-40B4-BE49-F238E27FC236}">
                    <a16:creationId xmlns:a16="http://schemas.microsoft.com/office/drawing/2014/main" id="{DD688D3D-125D-B143-1469-3BB1FCAC1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13" y="1027993"/>
                <a:ext cx="2620461" cy="708079"/>
              </a:xfrm>
              <a:prstGeom prst="rect">
                <a:avLst/>
              </a:prstGeom>
              <a:blipFill>
                <a:blip r:embed="rId3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6">
                <a:extLst>
                  <a:ext uri="{FF2B5EF4-FFF2-40B4-BE49-F238E27FC236}">
                    <a16:creationId xmlns:a16="http://schemas.microsoft.com/office/drawing/2014/main" id="{B29C80D8-3F2E-1B93-9E5B-AE67EB01974E}"/>
                  </a:ext>
                </a:extLst>
              </p:cNvPr>
              <p:cNvSpPr/>
              <p:nvPr/>
            </p:nvSpPr>
            <p:spPr>
              <a:xfrm>
                <a:off x="527452" y="1805155"/>
                <a:ext cx="6671185" cy="8705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36">
                <a:extLst>
                  <a:ext uri="{FF2B5EF4-FFF2-40B4-BE49-F238E27FC236}">
                    <a16:creationId xmlns:a16="http://schemas.microsoft.com/office/drawing/2014/main" id="{B29C80D8-3F2E-1B93-9E5B-AE67EB019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2" y="1805155"/>
                <a:ext cx="6671185" cy="870559"/>
              </a:xfrm>
              <a:prstGeom prst="rect">
                <a:avLst/>
              </a:prstGeom>
              <a:blipFill>
                <a:blip r:embed="rId4"/>
                <a:stretch>
                  <a:fillRect t="-95652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1796C0B5-CDBA-FA06-3F6A-4EBAEB4E247F}"/>
                  </a:ext>
                </a:extLst>
              </p:cNvPr>
              <p:cNvSpPr/>
              <p:nvPr/>
            </p:nvSpPr>
            <p:spPr>
              <a:xfrm>
                <a:off x="527451" y="2794977"/>
                <a:ext cx="6814173" cy="9018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0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1796C0B5-CDBA-FA06-3F6A-4EBAEB4E2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1" y="2794977"/>
                <a:ext cx="6814173" cy="901850"/>
              </a:xfrm>
              <a:prstGeom prst="rect">
                <a:avLst/>
              </a:prstGeom>
              <a:blipFill>
                <a:blip r:embed="rId5"/>
                <a:stretch>
                  <a:fillRect t="-90278" b="-1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71206582-C908-1E8C-F346-CB97DB217415}"/>
                  </a:ext>
                </a:extLst>
              </p:cNvPr>
              <p:cNvSpPr/>
              <p:nvPr/>
            </p:nvSpPr>
            <p:spPr>
              <a:xfrm>
                <a:off x="536351" y="3764942"/>
                <a:ext cx="6912767" cy="9018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71206582-C908-1E8C-F346-CB97DB217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1" y="3764942"/>
                <a:ext cx="6912767" cy="901850"/>
              </a:xfrm>
              <a:prstGeom prst="rect">
                <a:avLst/>
              </a:prstGeom>
              <a:blipFill>
                <a:blip r:embed="rId6"/>
                <a:stretch>
                  <a:fillRect t="-91667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36">
                <a:extLst>
                  <a:ext uri="{FF2B5EF4-FFF2-40B4-BE49-F238E27FC236}">
                    <a16:creationId xmlns:a16="http://schemas.microsoft.com/office/drawing/2014/main" id="{28DD5C09-9986-2629-9867-4119E0102C6F}"/>
                  </a:ext>
                </a:extLst>
              </p:cNvPr>
              <p:cNvSpPr/>
              <p:nvPr/>
            </p:nvSpPr>
            <p:spPr>
              <a:xfrm>
                <a:off x="536351" y="4749099"/>
                <a:ext cx="6408711" cy="9018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36">
                <a:extLst>
                  <a:ext uri="{FF2B5EF4-FFF2-40B4-BE49-F238E27FC236}">
                    <a16:creationId xmlns:a16="http://schemas.microsoft.com/office/drawing/2014/main" id="{28DD5C09-9986-2629-9867-4119E0102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1" y="4749099"/>
                <a:ext cx="6408711" cy="901850"/>
              </a:xfrm>
              <a:prstGeom prst="rect">
                <a:avLst/>
              </a:prstGeom>
              <a:blipFill>
                <a:blip r:embed="rId7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0D48628D-7FF8-B5DD-1627-74954C4AA28B}"/>
                  </a:ext>
                </a:extLst>
              </p:cNvPr>
              <p:cNvSpPr/>
              <p:nvPr/>
            </p:nvSpPr>
            <p:spPr>
              <a:xfrm>
                <a:off x="539552" y="5733256"/>
                <a:ext cx="8270227" cy="8705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&lt;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0D48628D-7FF8-B5DD-1627-74954C4AA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33256"/>
                <a:ext cx="8270227" cy="870559"/>
              </a:xfrm>
              <a:prstGeom prst="rect">
                <a:avLst/>
              </a:prstGeom>
              <a:blipFill>
                <a:blip r:embed="rId8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817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58040646-3E4F-CA0A-5C97-481D03E4A7F1}"/>
                  </a:ext>
                </a:extLst>
              </p:cNvPr>
              <p:cNvSpPr txBox="1"/>
              <p:nvPr/>
            </p:nvSpPr>
            <p:spPr bwMode="auto">
              <a:xfrm>
                <a:off x="1889595" y="2202355"/>
                <a:ext cx="1835311" cy="4584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58040646-3E4F-CA0A-5C97-481D03E4A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595" y="2202355"/>
                <a:ext cx="1835311" cy="458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AF06A9-7C1D-3AAF-F158-16E76029D729}"/>
              </a:ext>
            </a:extLst>
          </p:cNvPr>
          <p:cNvSpPr txBox="1"/>
          <p:nvPr/>
        </p:nvSpPr>
        <p:spPr bwMode="auto">
          <a:xfrm>
            <a:off x="1868841" y="4725144"/>
            <a:ext cx="5778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算子本徵函數的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完備性就得證了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25FA3-EFB8-B276-82A6-0FC37C1A8BC3}"/>
              </a:ext>
            </a:extLst>
          </p:cNvPr>
          <p:cNvSpPr txBox="1"/>
          <p:nvPr/>
        </p:nvSpPr>
        <p:spPr bwMode="auto">
          <a:xfrm>
            <a:off x="5652120" y="1426530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分子是有限值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D402597E-4C97-1519-36B9-635E506AA382}"/>
                  </a:ext>
                </a:extLst>
              </p:cNvPr>
              <p:cNvSpPr/>
              <p:nvPr/>
            </p:nvSpPr>
            <p:spPr>
              <a:xfrm>
                <a:off x="1889595" y="1257157"/>
                <a:ext cx="3646511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D402597E-4C97-1519-36B9-635E506AA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95" y="1257157"/>
                <a:ext cx="3646511" cy="708079"/>
              </a:xfrm>
              <a:prstGeom prst="rect">
                <a:avLst/>
              </a:prstGeom>
              <a:blipFill>
                <a:blip r:embed="rId3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1DFB61-57F3-E38C-FC20-421A03F9B908}"/>
                  </a:ext>
                </a:extLst>
              </p:cNvPr>
              <p:cNvSpPr txBox="1"/>
              <p:nvPr/>
            </p:nvSpPr>
            <p:spPr bwMode="auto">
              <a:xfrm>
                <a:off x="1887040" y="3804839"/>
                <a:ext cx="703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與其展開的有限級數之間的差距趨近於零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1DFB61-57F3-E38C-FC20-421A03F9B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040" y="3804839"/>
                <a:ext cx="7036188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1C579-4203-C736-E825-ACEAD4E1DDE0}"/>
                  </a:ext>
                </a:extLst>
              </p:cNvPr>
              <p:cNvSpPr txBox="1"/>
              <p:nvPr/>
            </p:nvSpPr>
            <p:spPr bwMode="auto">
              <a:xfrm>
                <a:off x="1887040" y="2799209"/>
                <a:ext cx="3147888" cy="87055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1C579-4203-C736-E825-ACEAD4E1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040" y="2799209"/>
                <a:ext cx="3147888" cy="870559"/>
              </a:xfrm>
              <a:prstGeom prst="rect">
                <a:avLst/>
              </a:prstGeom>
              <a:blipFill>
                <a:blip r:embed="rId5"/>
                <a:stretch>
                  <a:fillRect t="-95652" b="-15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145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4C267-A3E5-FA26-E4A9-A6E9D2252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8D683B-2C54-90CD-F908-AB1B44B9D809}"/>
              </a:ext>
            </a:extLst>
          </p:cNvPr>
          <p:cNvSpPr txBox="1"/>
          <p:nvPr/>
        </p:nvSpPr>
        <p:spPr bwMode="auto">
          <a:xfrm>
            <a:off x="905839" y="493575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任何位能薛丁格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都是S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之前的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普遍解法</a:t>
            </a:r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一率適用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918952D0-25AE-DE3A-5D75-5E7CF1F7A27D}"/>
                  </a:ext>
                </a:extLst>
              </p:cNvPr>
              <p:cNvSpPr txBox="1"/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blipFill>
                <a:blip r:embed="rId2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93ADCE-A8B4-6DCB-E8AC-73CB24F59B79}"/>
                  </a:ext>
                </a:extLst>
              </p:cNvPr>
              <p:cNvSpPr txBox="1"/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>
                    <a:latin typeface="Times New Roman" panose="02020603050405020304" pitchFamily="18" charset="0"/>
                  </a:rPr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0F4F11-5207-6192-21F3-9D7902CCF9C1}"/>
                  </a:ext>
                </a:extLst>
              </p:cNvPr>
              <p:cNvSpPr txBox="1"/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A239E-2679-C8B1-614B-F8C59EDA338C}"/>
                  </a:ext>
                </a:extLst>
              </p:cNvPr>
              <p:cNvSpPr txBox="1"/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接著定態隨時間個自演化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位能下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Times New Roman" panose="02020603050405020304" pitchFamily="18" charset="0"/>
                      </a:rPr>
                      <m:t>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blipFill>
                <a:blip r:embed="rId5"/>
                <a:stretch>
                  <a:fillRect l="-617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195D3DB-AFE9-B4CA-7157-B1D61D1E4370}"/>
              </a:ext>
            </a:extLst>
          </p:cNvPr>
          <p:cNvSpPr txBox="1"/>
          <p:nvPr/>
        </p:nvSpPr>
        <p:spPr bwMode="auto">
          <a:xfrm>
            <a:off x="917427" y="360329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7ED79E62-54E1-F3E7-545F-6CAAA23E4841}"/>
                  </a:ext>
                </a:extLst>
              </p:cNvPr>
              <p:cNvSpPr txBox="1"/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35EEBA0-90B1-D9A4-E95B-F829218E8D7E}"/>
              </a:ext>
            </a:extLst>
          </p:cNvPr>
          <p:cNvSpPr txBox="1"/>
          <p:nvPr/>
        </p:nvSpPr>
        <p:spPr bwMode="auto">
          <a:xfrm>
            <a:off x="914739" y="5752988"/>
            <a:ext cx="753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很明顯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這個程序不只適用於無限大位能井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，原則上適用於任何位能。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EC9CA-E041-A77A-03F1-89F596918DE1}"/>
              </a:ext>
            </a:extLst>
          </p:cNvPr>
          <p:cNvSpPr txBox="1"/>
          <p:nvPr/>
        </p:nvSpPr>
        <p:spPr bwMode="auto">
          <a:xfrm>
            <a:off x="3383486" y="18448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根據展開定理，這永遠可以做到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90487-F863-EA8B-1335-652153817769}"/>
              </a:ext>
            </a:extLst>
          </p:cNvPr>
          <p:cNvSpPr/>
          <p:nvPr/>
        </p:nvSpPr>
        <p:spPr>
          <a:xfrm>
            <a:off x="611560" y="1039652"/>
            <a:ext cx="8072502" cy="159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28144" y="670320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這一展開式提供對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無限大位能井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位能下薛丁格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方程式的普遍解法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47306" y="1640733"/>
                <a:ext cx="2541208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640733"/>
                <a:ext cx="2541208" cy="847604"/>
              </a:xfrm>
              <a:prstGeom prst="rect">
                <a:avLst/>
              </a:prstGeom>
              <a:blipFill>
                <a:blip r:embed="rId2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>
                    <a:latin typeface="Times New Roman" panose="02020603050405020304" pitchFamily="18" charset="0"/>
                  </a:rPr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接著定態隨時間個自演化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位能下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Times New Roman" panose="02020603050405020304" pitchFamily="18" charset="0"/>
                      </a:rPr>
                      <m:t>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blipFill>
                <a:blip r:embed="rId5"/>
                <a:stretch>
                  <a:fillRect l="-617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917427" y="360329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F359AA-5421-A467-66B0-BBAE396502BC}"/>
              </a:ext>
            </a:extLst>
          </p:cNvPr>
          <p:cNvSpPr txBox="1"/>
          <p:nvPr/>
        </p:nvSpPr>
        <p:spPr bwMode="auto">
          <a:xfrm>
            <a:off x="3383486" y="18448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根據展開定理，這永遠可以做到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692BE-02F9-E3D7-5482-0B03108E3F80}"/>
              </a:ext>
            </a:extLst>
          </p:cNvPr>
          <p:cNvSpPr/>
          <p:nvPr/>
        </p:nvSpPr>
        <p:spPr>
          <a:xfrm>
            <a:off x="611560" y="1039652"/>
            <a:ext cx="8072502" cy="159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C76E-AA94-A150-93BC-B89F9DA7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BE7C28AF-C718-42B4-AE3C-25C268C0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>
          <a:xfrm>
            <a:off x="395536" y="2175110"/>
            <a:ext cx="2410925" cy="2262002"/>
          </a:xfrm>
          <a:prstGeom prst="rect">
            <a:avLst/>
          </a:prstGeom>
        </p:spPr>
      </p:pic>
      <p:pic>
        <p:nvPicPr>
          <p:cNvPr id="4" name="Picture 3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DFDA3F7D-596D-405D-4694-4B40510C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t="28886" r="31305" b="42229"/>
          <a:stretch/>
        </p:blipFill>
        <p:spPr>
          <a:xfrm>
            <a:off x="3577130" y="3487319"/>
            <a:ext cx="785491" cy="981864"/>
          </a:xfrm>
          <a:prstGeom prst="rect">
            <a:avLst/>
          </a:prstGeom>
        </p:spPr>
      </p:pic>
      <p:pic>
        <p:nvPicPr>
          <p:cNvPr id="5" name="Picture 4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18BC06F6-C6AA-026E-25D3-764BE6CA4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8" t="28885" r="7411" b="54679"/>
          <a:stretch/>
        </p:blipFill>
        <p:spPr>
          <a:xfrm>
            <a:off x="3400408" y="2341438"/>
            <a:ext cx="1138937" cy="720080"/>
          </a:xfrm>
          <a:prstGeom prst="rect">
            <a:avLst/>
          </a:prstGeom>
        </p:spPr>
      </p:pic>
      <p:pic>
        <p:nvPicPr>
          <p:cNvPr id="6" name="Picture 5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878F7348-7467-095B-33B0-193B72F0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7519" r="13130" b="66184"/>
          <a:stretch/>
        </p:blipFill>
        <p:spPr>
          <a:xfrm>
            <a:off x="3400408" y="718432"/>
            <a:ext cx="1008112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BB7B-BFF4-FEC9-DED0-EA484EFB2D96}"/>
                  </a:ext>
                </a:extLst>
              </p:cNvPr>
              <p:cNvSpPr txBox="1"/>
              <p:nvPr/>
            </p:nvSpPr>
            <p:spPr bwMode="auto">
              <a:xfrm>
                <a:off x="2762518" y="3075036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＝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BB7B-BFF4-FEC9-DED0-EA484EFB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518" y="3075036"/>
                <a:ext cx="613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CBDCE-5538-3DC9-C384-254AE879425E}"/>
                  </a:ext>
                </a:extLst>
              </p:cNvPr>
              <p:cNvSpPr txBox="1"/>
              <p:nvPr/>
            </p:nvSpPr>
            <p:spPr bwMode="auto">
              <a:xfrm>
                <a:off x="3643319" y="1921333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CBDCE-5538-3DC9-C384-254AE879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1921333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E516E-970E-C57B-4375-8B096CD0FA5E}"/>
                  </a:ext>
                </a:extLst>
              </p:cNvPr>
              <p:cNvSpPr txBox="1"/>
              <p:nvPr/>
            </p:nvSpPr>
            <p:spPr bwMode="auto">
              <a:xfrm>
                <a:off x="3663170" y="3064764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E516E-970E-C57B-4375-8B096CD0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3170" y="3064764"/>
                <a:ext cx="61341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74785-5C56-B2B9-9DD4-962F16D2C64A}"/>
                  </a:ext>
                </a:extLst>
              </p:cNvPr>
              <p:cNvSpPr txBox="1"/>
              <p:nvPr/>
            </p:nvSpPr>
            <p:spPr bwMode="auto">
              <a:xfrm>
                <a:off x="3643319" y="5632014"/>
                <a:ext cx="6134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74785-5C56-B2B9-9DD4-962F16D2C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5632014"/>
                <a:ext cx="613410" cy="738664"/>
              </a:xfrm>
              <a:prstGeom prst="rect">
                <a:avLst/>
              </a:prstGeom>
              <a:blipFill>
                <a:blip r:embed="rId6"/>
                <a:stretch>
                  <a:fillRect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C7438FA1-9771-EF64-9211-0C47B4B7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31001" r="54425" b="54556"/>
          <a:stretch/>
        </p:blipFill>
        <p:spPr>
          <a:xfrm>
            <a:off x="3664112" y="4855504"/>
            <a:ext cx="592617" cy="592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EC20A-A2F5-FB51-17E9-718A85F63572}"/>
                  </a:ext>
                </a:extLst>
              </p:cNvPr>
              <p:cNvSpPr txBox="1"/>
              <p:nvPr/>
            </p:nvSpPr>
            <p:spPr bwMode="auto">
              <a:xfrm>
                <a:off x="3643319" y="4468410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EC20A-A2F5-FB51-17E9-718A85F6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4468410"/>
                <a:ext cx="613410" cy="36933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ot over a campfire&#10;&#10;Description automatically generated">
            <a:extLst>
              <a:ext uri="{FF2B5EF4-FFF2-40B4-BE49-F238E27FC236}">
                <a16:creationId xmlns:a16="http://schemas.microsoft.com/office/drawing/2014/main" id="{18E36646-098E-6D58-FADF-2B73B107A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>
          <a:xfrm>
            <a:off x="4901468" y="3360768"/>
            <a:ext cx="1275657" cy="133066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CDBDA2F5-BC58-A67A-CF99-370F8564D33A}"/>
              </a:ext>
            </a:extLst>
          </p:cNvPr>
          <p:cNvSpPr/>
          <p:nvPr/>
        </p:nvSpPr>
        <p:spPr>
          <a:xfrm>
            <a:off x="4969830" y="2878412"/>
            <a:ext cx="1224136" cy="3932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of a pot with a spoon and a ladle&#10;&#10;Description automatically generated">
            <a:extLst>
              <a:ext uri="{FF2B5EF4-FFF2-40B4-BE49-F238E27FC236}">
                <a16:creationId xmlns:a16="http://schemas.microsoft.com/office/drawing/2014/main" id="{6F5E55F2-802B-F0C4-9DD5-BC0437EF8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528040" y="2176705"/>
            <a:ext cx="2230161" cy="2535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716717-DF1D-7742-57D9-3D6238C2D4A9}"/>
              </a:ext>
            </a:extLst>
          </p:cNvPr>
          <p:cNvSpPr txBox="1"/>
          <p:nvPr/>
        </p:nvSpPr>
        <p:spPr bwMode="auto">
          <a:xfrm>
            <a:off x="4572000" y="1578153"/>
            <a:ext cx="223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各個配料分離烹煮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7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2FFCD7-E11D-2ECD-170E-B8985083B260}"/>
                  </a:ext>
                </a:extLst>
              </p:cNvPr>
              <p:cNvSpPr txBox="1"/>
              <p:nvPr/>
            </p:nvSpPr>
            <p:spPr>
              <a:xfrm>
                <a:off x="484177" y="1366640"/>
                <a:ext cx="865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若確認</a:t>
                </a:r>
                <a:r>
                  <a:rPr lang="zh-TW" altLang="en-US" dirty="0"/>
                  <a:t>任一合邊界條件的函數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可以本徵函數分解</a:t>
                </a:r>
                <a:r>
                  <a:rPr lang="en-US" dirty="0" err="1"/>
                  <a:t>，我們就</a:t>
                </a:r>
                <a:r>
                  <a:rPr lang="zh-TW" altLang="en-US" dirty="0"/>
                  <a:t>能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計算其分解係數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2FFCD7-E11D-2ECD-170E-B8985083B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7" y="1366640"/>
                <a:ext cx="8659823" cy="369332"/>
              </a:xfrm>
              <a:prstGeom prst="rect">
                <a:avLst/>
              </a:prstGeom>
              <a:blipFill>
                <a:blip r:embed="rId2"/>
                <a:stretch>
                  <a:fillRect l="-4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A9C0E6-AF01-F12D-445B-E177039103CD}"/>
              </a:ext>
            </a:extLst>
          </p:cNvPr>
          <p:cNvSpPr txBox="1"/>
          <p:nvPr/>
        </p:nvSpPr>
        <p:spPr>
          <a:xfrm>
            <a:off x="461570" y="1829193"/>
            <a:ext cx="8540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但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這樣的分解真的是正確的嗎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zh-TW" altLang="en-US" dirty="0">
                <a:solidFill>
                  <a:schemeClr val="tx1"/>
                </a:solidFill>
              </a:rPr>
              <a:t>分解所得的無限級數</a:t>
            </a:r>
            <a:r>
              <a:rPr lang="en-US" dirty="0" err="1">
                <a:solidFill>
                  <a:schemeClr val="tx1"/>
                </a:solidFill>
              </a:rPr>
              <a:t>真的與被分解的函數相等嗎</a:t>
            </a:r>
            <a:r>
              <a:rPr lang="en-US" dirty="0">
                <a:solidFill>
                  <a:schemeClr val="tx1"/>
                </a:solidFill>
              </a:rPr>
              <a:t>？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8BE6B-73EE-3B7E-39D4-12095EFD38CD}"/>
              </a:ext>
            </a:extLst>
          </p:cNvPr>
          <p:cNvSpPr txBox="1"/>
          <p:nvPr/>
        </p:nvSpPr>
        <p:spPr>
          <a:xfrm>
            <a:off x="3177793" y="4781110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365C65-9B74-21E5-3732-BCA7B61DE690}"/>
                  </a:ext>
                </a:extLst>
              </p:cNvPr>
              <p:cNvSpPr txBox="1"/>
              <p:nvPr/>
            </p:nvSpPr>
            <p:spPr>
              <a:xfrm>
                <a:off x="461571" y="2794121"/>
                <a:ext cx="85405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數學上相等與否的判準：這些係數組成的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的線性組合，會趨近被分解的函數</a:t>
                </a:r>
                <a:r>
                  <a:rPr lang="en-US" dirty="0">
                    <a:solidFill>
                      <a:schemeClr val="tx1"/>
                    </a:solidFill>
                  </a:rPr>
                  <a:t>。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365C65-9B74-21E5-3732-BCA7B61DE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1" y="2794121"/>
                <a:ext cx="8540553" cy="369332"/>
              </a:xfrm>
              <a:prstGeom prst="rect">
                <a:avLst/>
              </a:prstGeom>
              <a:blipFill>
                <a:blip r:embed="rId3"/>
                <a:stretch>
                  <a:fillRect l="-594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5">
                <a:extLst>
                  <a:ext uri="{FF2B5EF4-FFF2-40B4-BE49-F238E27FC236}">
                    <a16:creationId xmlns:a16="http://schemas.microsoft.com/office/drawing/2014/main" id="{DC77383C-1F59-0105-63DC-A3FA2E1D3110}"/>
                  </a:ext>
                </a:extLst>
              </p:cNvPr>
              <p:cNvSpPr txBox="1"/>
              <p:nvPr/>
            </p:nvSpPr>
            <p:spPr bwMode="auto">
              <a:xfrm>
                <a:off x="2380424" y="3239428"/>
                <a:ext cx="4055919" cy="9540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5">
                <a:extLst>
                  <a:ext uri="{FF2B5EF4-FFF2-40B4-BE49-F238E27FC236}">
                    <a16:creationId xmlns:a16="http://schemas.microsoft.com/office/drawing/2014/main" id="{DC77383C-1F59-0105-63DC-A3FA2E1D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424" y="3239428"/>
                <a:ext cx="4055919" cy="954044"/>
              </a:xfrm>
              <a:prstGeom prst="rect">
                <a:avLst/>
              </a:prstGeom>
              <a:blipFill>
                <a:blip r:embed="rId4"/>
                <a:stretch>
                  <a:fillRect l="-8750" t="-97403" b="-158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E67490-B601-85CC-85E3-96B63669E3C4}"/>
                  </a:ext>
                </a:extLst>
              </p:cNvPr>
              <p:cNvSpPr txBox="1"/>
              <p:nvPr/>
            </p:nvSpPr>
            <p:spPr>
              <a:xfrm>
                <a:off x="488548" y="4411382"/>
                <a:ext cx="7185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兩者差距的平方和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時，趨近於零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E67490-B601-85CC-85E3-96B63669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8" y="4411382"/>
                <a:ext cx="7185046" cy="369332"/>
              </a:xfrm>
              <a:prstGeom prst="rect">
                <a:avLst/>
              </a:prstGeom>
              <a:blipFill>
                <a:blip r:embed="rId5"/>
                <a:stretch>
                  <a:fillRect l="-70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96AEDF6-A71D-75A8-1DC2-B98582006E11}"/>
              </a:ext>
            </a:extLst>
          </p:cNvPr>
          <p:cNvSpPr txBox="1"/>
          <p:nvPr/>
        </p:nvSpPr>
        <p:spPr>
          <a:xfrm>
            <a:off x="461570" y="4813958"/>
            <a:ext cx="7314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這稱為Completeness.完備性，必須嚴格證明的。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下學期將說明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241AE-2064-DB81-1BA0-AE4280D6F958}"/>
              </a:ext>
            </a:extLst>
          </p:cNvPr>
          <p:cNvSpPr txBox="1"/>
          <p:nvPr/>
        </p:nvSpPr>
        <p:spPr bwMode="auto">
          <a:xfrm>
            <a:off x="1007604" y="569865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will extend our results in the infinite quantum well in two directions: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E1DE0-77F6-1535-E79C-8840A1E4E822}"/>
              </a:ext>
            </a:extLst>
          </p:cNvPr>
          <p:cNvSpPr txBox="1"/>
          <p:nvPr/>
        </p:nvSpPr>
        <p:spPr bwMode="auto">
          <a:xfrm>
            <a:off x="1007604" y="1361953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you can solve more general partial differential equation in identical way: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60247-59D1-6CF7-7BC0-22BDBA7AB283}"/>
                  </a:ext>
                </a:extLst>
              </p:cNvPr>
              <p:cNvSpPr txBox="1"/>
              <p:nvPr/>
            </p:nvSpPr>
            <p:spPr bwMode="auto">
              <a:xfrm>
                <a:off x="1007604" y="1866009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are orthogonal and complete is true for more general PDE.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60247-59D1-6CF7-7BC0-22BDBA7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604" y="1866009"/>
                <a:ext cx="7560840" cy="369332"/>
              </a:xfrm>
              <a:prstGeom prst="rect">
                <a:avLst/>
              </a:prstGeom>
              <a:blipFill>
                <a:blip r:embed="rId2"/>
                <a:stretch>
                  <a:fillRect l="-671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5A63237-D9FA-A106-4783-073ABA826CEF}"/>
              </a:ext>
            </a:extLst>
          </p:cNvPr>
          <p:cNvSpPr txBox="1"/>
          <p:nvPr/>
        </p:nvSpPr>
        <p:spPr bwMode="auto">
          <a:xfrm>
            <a:off x="2879812" y="237849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1517-B345-C042-9C98-C455E5744173}"/>
                  </a:ext>
                </a:extLst>
              </p:cNvPr>
              <p:cNvSpPr txBox="1"/>
              <p:nvPr/>
            </p:nvSpPr>
            <p:spPr bwMode="auto">
              <a:xfrm>
                <a:off x="2564904" y="2890971"/>
                <a:ext cx="3654152" cy="6556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1517-B345-C042-9C98-C455E574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4904" y="2890971"/>
                <a:ext cx="3654152" cy="655629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FBD50-F5D0-8FED-C21C-10558F7BF975}"/>
                  </a:ext>
                </a:extLst>
              </p:cNvPr>
              <p:cNvSpPr txBox="1"/>
              <p:nvPr/>
            </p:nvSpPr>
            <p:spPr bwMode="auto">
              <a:xfrm>
                <a:off x="1043608" y="4007666"/>
                <a:ext cx="74888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Second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let the boundary go to infinity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→∞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FBD50-F5D0-8FED-C21C-10558F7BF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07666"/>
                <a:ext cx="7488832" cy="369332"/>
              </a:xfrm>
              <a:prstGeom prst="rect">
                <a:avLst/>
              </a:prstGeom>
              <a:blipFill>
                <a:blip r:embed="rId4"/>
                <a:stretch>
                  <a:fillRect l="-6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CF12808-86AE-F6E0-37C7-0242F45D4495}"/>
              </a:ext>
            </a:extLst>
          </p:cNvPr>
          <p:cNvSpPr txBox="1"/>
          <p:nvPr/>
        </p:nvSpPr>
        <p:spPr bwMode="auto">
          <a:xfrm>
            <a:off x="1043608" y="4437112"/>
            <a:ext cx="6660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will find a similar formalism for the space without boundary!</a:t>
            </a:r>
          </a:p>
        </p:txBody>
      </p:sp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id="{F1FEC24C-4C02-067F-6037-F7CCF96F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34" y="4879467"/>
            <a:ext cx="2477842" cy="16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brant tropical fish in a beautifully arranged aquarium 60260265 Stock  Photo at Vecteezy">
            <a:extLst>
              <a:ext uri="{FF2B5EF4-FFF2-40B4-BE49-F238E27FC236}">
                <a16:creationId xmlns:a16="http://schemas.microsoft.com/office/drawing/2014/main" id="{908DF259-3839-E5C2-C0AB-07B69B86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87189"/>
            <a:ext cx="3161134" cy="15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00D1348B-2848-98EA-A2A2-3B1EA66BCCD3}"/>
              </a:ext>
            </a:extLst>
          </p:cNvPr>
          <p:cNvSpPr/>
          <p:nvPr/>
        </p:nvSpPr>
        <p:spPr>
          <a:xfrm>
            <a:off x="4716016" y="5517232"/>
            <a:ext cx="449796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3059A-1BA8-7079-7270-82C5D524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72400" cy="4559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DF52AD-F00F-42B0-FB31-9E1E09DBBF5F}"/>
              </a:ext>
            </a:extLst>
          </p:cNvPr>
          <p:cNvSpPr/>
          <p:nvPr/>
        </p:nvSpPr>
        <p:spPr>
          <a:xfrm>
            <a:off x="1763688" y="1748515"/>
            <a:ext cx="43924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45A4E-5A4F-88B0-6FB8-60250A1C8A91}"/>
                  </a:ext>
                </a:extLst>
              </p:cNvPr>
              <p:cNvSpPr txBox="1"/>
              <p:nvPr/>
            </p:nvSpPr>
            <p:spPr bwMode="auto">
              <a:xfrm>
                <a:off x="899592" y="5301208"/>
                <a:ext cx="66967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Mass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could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dependent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45A4E-5A4F-88B0-6FB8-60250A1C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301208"/>
                <a:ext cx="6696744" cy="369332"/>
              </a:xfrm>
              <a:prstGeom prst="rect">
                <a:avLst/>
              </a:prstGeom>
              <a:blipFill>
                <a:blip r:embed="rId3"/>
                <a:stretch>
                  <a:fillRect l="-94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ADD78-08AF-0888-501E-759C0FF90926}"/>
                  </a:ext>
                </a:extLst>
              </p:cNvPr>
              <p:cNvSpPr txBox="1"/>
              <p:nvPr/>
            </p:nvSpPr>
            <p:spPr bwMode="auto">
              <a:xfrm>
                <a:off x="899592" y="5670540"/>
                <a:ext cx="77048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There could be extra external spring force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ADD78-08AF-0888-501E-759C0FF90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670540"/>
                <a:ext cx="7704856" cy="369332"/>
              </a:xfrm>
              <a:prstGeom prst="rect">
                <a:avLst/>
              </a:prstGeom>
              <a:blipFill>
                <a:blip r:embed="rId4"/>
                <a:stretch>
                  <a:fillRect l="-82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30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13163</TotalTime>
  <Words>2870</Words>
  <Application>Microsoft Macintosh PowerPoint</Application>
  <PresentationFormat>On-screen Show (4:3)</PresentationFormat>
  <Paragraphs>398</Paragraphs>
  <Slides>43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768</cp:revision>
  <cp:lastPrinted>2024-11-12T04:59:05Z</cp:lastPrinted>
  <dcterms:created xsi:type="dcterms:W3CDTF">2008-03-17T12:32:20Z</dcterms:created>
  <dcterms:modified xsi:type="dcterms:W3CDTF">2026-05-04T13:28:40Z</dcterms:modified>
</cp:coreProperties>
</file>