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149" r:id="rId2"/>
    <p:sldId id="429" r:id="rId3"/>
    <p:sldId id="768" r:id="rId4"/>
    <p:sldId id="1588" r:id="rId5"/>
    <p:sldId id="2164" r:id="rId6"/>
    <p:sldId id="2163" r:id="rId7"/>
    <p:sldId id="933" r:id="rId8"/>
    <p:sldId id="2148" r:id="rId9"/>
    <p:sldId id="1594" r:id="rId10"/>
    <p:sldId id="435" r:id="rId11"/>
    <p:sldId id="2155" r:id="rId12"/>
    <p:sldId id="444" r:id="rId13"/>
    <p:sldId id="448" r:id="rId14"/>
    <p:sldId id="2144" r:id="rId15"/>
    <p:sldId id="2141" r:id="rId16"/>
    <p:sldId id="449" r:id="rId17"/>
    <p:sldId id="2077" r:id="rId18"/>
    <p:sldId id="2150" r:id="rId19"/>
    <p:sldId id="280" r:id="rId20"/>
    <p:sldId id="1569" r:id="rId21"/>
    <p:sldId id="2151" r:id="rId22"/>
    <p:sldId id="2157" r:id="rId23"/>
    <p:sldId id="2152" r:id="rId24"/>
    <p:sldId id="2153" r:id="rId25"/>
    <p:sldId id="1614" r:id="rId26"/>
    <p:sldId id="2076" r:id="rId27"/>
    <p:sldId id="2156" r:id="rId28"/>
    <p:sldId id="2102" r:id="rId29"/>
    <p:sldId id="2071" r:id="rId30"/>
    <p:sldId id="2154" r:id="rId31"/>
    <p:sldId id="935" r:id="rId32"/>
    <p:sldId id="283" r:id="rId33"/>
    <p:sldId id="374" r:id="rId34"/>
    <p:sldId id="284" r:id="rId35"/>
    <p:sldId id="2090" r:id="rId36"/>
    <p:sldId id="2158" r:id="rId37"/>
    <p:sldId id="2159" r:id="rId38"/>
    <p:sldId id="2103" r:id="rId39"/>
    <p:sldId id="2161" r:id="rId40"/>
    <p:sldId id="1087" r:id="rId41"/>
    <p:sldId id="2162" r:id="rId42"/>
    <p:sldId id="1582" r:id="rId43"/>
    <p:sldId id="1631" r:id="rId44"/>
    <p:sldId id="1086" r:id="rId45"/>
    <p:sldId id="1623" r:id="rId46"/>
    <p:sldId id="2165" r:id="rId47"/>
    <p:sldId id="2166" r:id="rId48"/>
    <p:sldId id="342" r:id="rId49"/>
    <p:sldId id="583" r:id="rId50"/>
    <p:sldId id="1794" r:id="rId51"/>
    <p:sldId id="1793" r:id="rId52"/>
    <p:sldId id="1752" r:id="rId53"/>
    <p:sldId id="1784" r:id="rId54"/>
    <p:sldId id="1780" r:id="rId55"/>
    <p:sldId id="1781" r:id="rId56"/>
    <p:sldId id="1787" r:id="rId57"/>
    <p:sldId id="1806" r:id="rId58"/>
    <p:sldId id="1788" r:id="rId59"/>
    <p:sldId id="1789" r:id="rId60"/>
    <p:sldId id="1786" r:id="rId61"/>
    <p:sldId id="1785" r:id="rId62"/>
    <p:sldId id="1792" r:id="rId63"/>
    <p:sldId id="1790" r:id="rId64"/>
    <p:sldId id="1802" r:id="rId65"/>
    <p:sldId id="1803" r:id="rId66"/>
    <p:sldId id="282" r:id="rId67"/>
    <p:sldId id="1791" r:id="rId68"/>
    <p:sldId id="1986" r:id="rId69"/>
    <p:sldId id="1753" r:id="rId70"/>
    <p:sldId id="2160" r:id="rId71"/>
    <p:sldId id="1795" r:id="rId72"/>
    <p:sldId id="1754" r:id="rId73"/>
    <p:sldId id="1755" r:id="rId74"/>
    <p:sldId id="1796" r:id="rId75"/>
    <p:sldId id="1757" r:id="rId76"/>
    <p:sldId id="394" r:id="rId77"/>
    <p:sldId id="1758" r:id="rId78"/>
    <p:sldId id="1797" r:id="rId79"/>
    <p:sldId id="1807" r:id="rId80"/>
    <p:sldId id="1808" r:id="rId81"/>
    <p:sldId id="1809" r:id="rId82"/>
    <p:sldId id="1804" r:id="rId83"/>
    <p:sldId id="343" r:id="rId84"/>
    <p:sldId id="1805" r:id="rId85"/>
    <p:sldId id="1769" r:id="rId86"/>
    <p:sldId id="344" r:id="rId87"/>
    <p:sldId id="1763" r:id="rId88"/>
    <p:sldId id="1762" r:id="rId89"/>
    <p:sldId id="1764" r:id="rId90"/>
    <p:sldId id="1765" r:id="rId91"/>
    <p:sldId id="1767" r:id="rId92"/>
    <p:sldId id="1744" r:id="rId93"/>
    <p:sldId id="399" r:id="rId94"/>
    <p:sldId id="1626" r:id="rId95"/>
    <p:sldId id="1761" r:id="rId96"/>
    <p:sldId id="1559" r:id="rId97"/>
    <p:sldId id="1555" r:id="rId98"/>
    <p:sldId id="1560" r:id="rId99"/>
    <p:sldId id="1567" r:id="rId10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DE887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08"/>
    <p:restoredTop sz="96197" autoAdjust="0"/>
  </p:normalViewPr>
  <p:slideViewPr>
    <p:cSldViewPr>
      <p:cViewPr varScale="1">
        <p:scale>
          <a:sx n="114" d="100"/>
          <a:sy n="114" d="100"/>
        </p:scale>
        <p:origin x="296" y="48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>
                <a:latin typeface="Times New Roman" panose="02020603050405020304" pitchFamily="18" charset="0"/>
              </a:rPr>
              <a:pPr>
                <a:defRPr/>
              </a:pPr>
              <a:t>2026/4/7</a:t>
            </a:fld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>
                <a:latin typeface="Times New Roman" panose="02020603050405020304" pitchFamily="18" charset="0"/>
              </a:rPr>
              <a:pPr>
                <a:defRPr/>
              </a:pPr>
              <a:t>‹#›</a:t>
            </a:fld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" panose="02020603050405020304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" panose="02020603050405020304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 smtClean="0"/>
              <a:pPr>
                <a:defRPr/>
              </a:pPr>
              <a:t>2026/4/7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" panose="02020603050405020304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" panose="02020603050405020304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>
                <a:latin typeface="Times New Roman" panose="02020603050405020304" pitchFamily="18" charset="0"/>
              </a:rPr>
              <a:pPr eaLnBrk="1" hangingPunct="1"/>
              <a:t>9</a:t>
            </a:fld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3" Type="http://schemas.openxmlformats.org/officeDocument/2006/relationships/image" Target="../media/image36.png"/><Relationship Id="rId7" Type="http://schemas.openxmlformats.org/officeDocument/2006/relationships/image" Target="../media/image2510.png"/><Relationship Id="rId12" Type="http://schemas.openxmlformats.org/officeDocument/2006/relationships/image" Target="../media/image4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1.png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80.png"/><Relationship Id="rId4" Type="http://schemas.openxmlformats.org/officeDocument/2006/relationships/image" Target="../media/image37.png"/><Relationship Id="rId9" Type="http://schemas.openxmlformats.org/officeDocument/2006/relationships/image" Target="../media/image79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86.png"/><Relationship Id="rId9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NUL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28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61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6.jpeg"/><Relationship Id="rId7" Type="http://schemas.openxmlformats.org/officeDocument/2006/relationships/image" Target="../media/image55.png"/><Relationship Id="rId12" Type="http://schemas.openxmlformats.org/officeDocument/2006/relationships/image" Target="../media/image48.jpeg"/><Relationship Id="rId17" Type="http://schemas.openxmlformats.org/officeDocument/2006/relationships/image" Target="../media/image65.png"/><Relationship Id="rId2" Type="http://schemas.openxmlformats.org/officeDocument/2006/relationships/image" Target="../media/image45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2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47.jpe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90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12" Type="http://schemas.openxmlformats.org/officeDocument/2006/relationships/image" Target="../media/image57.png"/><Relationship Id="rId17" Type="http://schemas.openxmlformats.org/officeDocument/2006/relationships/image" Target="../media/image3210.png"/><Relationship Id="rId2" Type="http://schemas.openxmlformats.org/officeDocument/2006/relationships/image" Target="../media/image45.jpeg"/><Relationship Id="rId16" Type="http://schemas.openxmlformats.org/officeDocument/2006/relationships/image" Target="../media/image8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23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301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4.png"/><Relationship Id="rId7" Type="http://schemas.openxmlformats.org/officeDocument/2006/relationships/image" Target="../media/image89.png"/><Relationship Id="rId12" Type="http://schemas.openxmlformats.org/officeDocument/2006/relationships/image" Target="../media/image95.png"/><Relationship Id="rId17" Type="http://schemas.openxmlformats.org/officeDocument/2006/relationships/image" Target="../media/image870.png"/><Relationship Id="rId2" Type="http://schemas.openxmlformats.org/officeDocument/2006/relationships/image" Target="../media/image45.jpe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5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106.png"/><Relationship Id="rId7" Type="http://schemas.openxmlformats.org/officeDocument/2006/relationships/image" Target="../media/image1031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67.jpe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68.jpeg"/><Relationship Id="rId5" Type="http://schemas.openxmlformats.org/officeDocument/2006/relationships/image" Target="../media/image102.png"/><Relationship Id="rId15" Type="http://schemas.openxmlformats.org/officeDocument/2006/relationships/image" Target="../media/image111.png"/><Relationship Id="rId10" Type="http://schemas.openxmlformats.org/officeDocument/2006/relationships/image" Target="../media/image1051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openxmlformats.org/officeDocument/2006/relationships/image" Target="../media/image6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0.png"/><Relationship Id="rId13" Type="http://schemas.openxmlformats.org/officeDocument/2006/relationships/image" Target="../media/image128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90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4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13" Type="http://schemas.openxmlformats.org/officeDocument/2006/relationships/image" Target="../media/image1090.png"/><Relationship Id="rId3" Type="http://schemas.openxmlformats.org/officeDocument/2006/relationships/image" Target="../media/image830.png"/><Relationship Id="rId7" Type="http://schemas.openxmlformats.org/officeDocument/2006/relationships/image" Target="../media/image1061.png"/><Relationship Id="rId12" Type="http://schemas.openxmlformats.org/officeDocument/2006/relationships/image" Target="../media/image1080.png"/><Relationship Id="rId17" Type="http://schemas.openxmlformats.org/officeDocument/2006/relationships/image" Target="../media/image980.png"/><Relationship Id="rId2" Type="http://schemas.openxmlformats.org/officeDocument/2006/relationships/image" Target="../media/image8200.png"/><Relationship Id="rId16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1.png"/><Relationship Id="rId11" Type="http://schemas.openxmlformats.org/officeDocument/2006/relationships/image" Target="../media/image1071.png"/><Relationship Id="rId5" Type="http://schemas.openxmlformats.org/officeDocument/2006/relationships/image" Target="../media/image8500.png"/><Relationship Id="rId15" Type="http://schemas.openxmlformats.org/officeDocument/2006/relationships/image" Target="../media/image132.png"/><Relationship Id="rId10" Type="http://schemas.openxmlformats.org/officeDocument/2006/relationships/image" Target="../media/image901.png"/><Relationship Id="rId4" Type="http://schemas.openxmlformats.org/officeDocument/2006/relationships/image" Target="../media/image840.png"/><Relationship Id="rId9" Type="http://schemas.openxmlformats.org/officeDocument/2006/relationships/image" Target="../media/image960.png"/><Relationship Id="rId14" Type="http://schemas.openxmlformats.org/officeDocument/2006/relationships/image" Target="../media/image1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41.png"/><Relationship Id="rId3" Type="http://schemas.openxmlformats.org/officeDocument/2006/relationships/image" Target="../media/image134.png"/><Relationship Id="rId21" Type="http://schemas.openxmlformats.org/officeDocument/2006/relationships/image" Target="../media/image145.png"/><Relationship Id="rId7" Type="http://schemas.openxmlformats.org/officeDocument/2006/relationships/image" Target="../media/image137.png"/><Relationship Id="rId12" Type="http://schemas.openxmlformats.org/officeDocument/2006/relationships/image" Target="../media/image140.png"/><Relationship Id="rId2" Type="http://schemas.openxmlformats.org/officeDocument/2006/relationships/image" Target="../media/image133.png"/><Relationship Id="rId16" Type="http://schemas.openxmlformats.org/officeDocument/2006/relationships/image" Target="../media/image144.png"/><Relationship Id="rId20" Type="http://schemas.openxmlformats.org/officeDocument/2006/relationships/image" Target="../media/image10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060.png"/><Relationship Id="rId5" Type="http://schemas.openxmlformats.org/officeDocument/2006/relationships/image" Target="../media/image501.png"/><Relationship Id="rId15" Type="http://schemas.openxmlformats.org/officeDocument/2006/relationships/image" Target="../media/image143.png"/><Relationship Id="rId10" Type="http://schemas.openxmlformats.org/officeDocument/2006/relationships/image" Target="../media/image78.jpeg"/><Relationship Id="rId19" Type="http://schemas.openxmlformats.org/officeDocument/2006/relationships/image" Target="../media/image1100.png"/><Relationship Id="rId4" Type="http://schemas.openxmlformats.org/officeDocument/2006/relationships/image" Target="../media/image135.png"/><Relationship Id="rId9" Type="http://schemas.openxmlformats.org/officeDocument/2006/relationships/image" Target="../media/image138.png"/><Relationship Id="rId1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10" Type="http://schemas.openxmlformats.org/officeDocument/2006/relationships/image" Target="../media/image570.png"/><Relationship Id="rId4" Type="http://schemas.openxmlformats.org/officeDocument/2006/relationships/image" Target="../media/image147.png"/><Relationship Id="rId9" Type="http://schemas.openxmlformats.org/officeDocument/2006/relationships/image" Target="../media/image5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0.png"/><Relationship Id="rId3" Type="http://schemas.openxmlformats.org/officeDocument/2006/relationships/image" Target="../media/image153.png"/><Relationship Id="rId7" Type="http://schemas.openxmlformats.org/officeDocument/2006/relationships/image" Target="../media/image881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5.png"/><Relationship Id="rId10" Type="http://schemas.openxmlformats.org/officeDocument/2006/relationships/image" Target="../media/image68.jpeg"/><Relationship Id="rId4" Type="http://schemas.openxmlformats.org/officeDocument/2006/relationships/image" Target="../media/image154.png"/><Relationship Id="rId9" Type="http://schemas.openxmlformats.org/officeDocument/2006/relationships/image" Target="../media/image7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85.wmf"/><Relationship Id="rId3" Type="http://schemas.openxmlformats.org/officeDocument/2006/relationships/image" Target="../media/image100.png"/><Relationship Id="rId7" Type="http://schemas.openxmlformats.org/officeDocument/2006/relationships/image" Target="../media/image79.jpe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84.wmf"/><Relationship Id="rId5" Type="http://schemas.openxmlformats.org/officeDocument/2006/relationships/image" Target="../media/image11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05.png"/><Relationship Id="rId9" Type="http://schemas.openxmlformats.org/officeDocument/2006/relationships/image" Target="../media/image83.jpeg"/><Relationship Id="rId14" Type="http://schemas.openxmlformats.org/officeDocument/2006/relationships/image" Target="../media/image1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1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7" Type="http://schemas.openxmlformats.org/officeDocument/2006/relationships/image" Target="../media/image15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5" Type="http://schemas.openxmlformats.org/officeDocument/2006/relationships/image" Target="../media/image1530.png"/><Relationship Id="rId4" Type="http://schemas.openxmlformats.org/officeDocument/2006/relationships/image" Target="../media/image15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1.jpeg"/><Relationship Id="rId4" Type="http://schemas.openxmlformats.org/officeDocument/2006/relationships/image" Target="../media/image1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7.png"/><Relationship Id="rId7" Type="http://schemas.openxmlformats.org/officeDocument/2006/relationships/image" Target="../media/image200.png"/><Relationship Id="rId12" Type="http://schemas.openxmlformats.org/officeDocument/2006/relationships/image" Target="../media/image20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203.png"/><Relationship Id="rId5" Type="http://schemas.openxmlformats.org/officeDocument/2006/relationships/image" Target="../media/image199.png"/><Relationship Id="rId10" Type="http://schemas.openxmlformats.org/officeDocument/2006/relationships/image" Target="../media/image202.png"/><Relationship Id="rId4" Type="http://schemas.openxmlformats.org/officeDocument/2006/relationships/image" Target="../media/image198.png"/><Relationship Id="rId9" Type="http://schemas.openxmlformats.org/officeDocument/2006/relationships/image" Target="../media/image2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209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45.jpeg"/><Relationship Id="rId4" Type="http://schemas.openxmlformats.org/officeDocument/2006/relationships/image" Target="../media/image2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g"/><Relationship Id="rId3" Type="http://schemas.openxmlformats.org/officeDocument/2006/relationships/image" Target="../media/image2000.png"/><Relationship Id="rId7" Type="http://schemas.openxmlformats.org/officeDocument/2006/relationships/image" Target="../media/image240.pn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0.png"/><Relationship Id="rId9" Type="http://schemas.openxmlformats.org/officeDocument/2006/relationships/image" Target="../media/image18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690.png"/><Relationship Id="rId4" Type="http://schemas.openxmlformats.org/officeDocument/2006/relationships/image" Target="../media/image2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sv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5.png"/><Relationship Id="rId7" Type="http://schemas.openxmlformats.org/officeDocument/2006/relationships/image" Target="../media/image58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1.png"/><Relationship Id="rId5" Type="http://schemas.openxmlformats.org/officeDocument/2006/relationships/image" Target="../media/image562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820.png"/><Relationship Id="rId7" Type="http://schemas.openxmlformats.org/officeDocument/2006/relationships/image" Target="../media/image243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0.png"/><Relationship Id="rId5" Type="http://schemas.openxmlformats.org/officeDocument/2006/relationships/image" Target="../media/image229.png"/><Relationship Id="rId4" Type="http://schemas.openxmlformats.org/officeDocument/2006/relationships/image" Target="../media/image20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12" Type="http://schemas.openxmlformats.org/officeDocument/2006/relationships/image" Target="../media/image229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5" Type="http://schemas.openxmlformats.org/officeDocument/2006/relationships/image" Target="../media/image236.png"/><Relationship Id="rId4" Type="http://schemas.openxmlformats.org/officeDocument/2006/relationships/image" Target="../media/image233.png"/><Relationship Id="rId9" Type="http://schemas.openxmlformats.org/officeDocument/2006/relationships/image" Target="../media/image2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29.png"/><Relationship Id="rId7" Type="http://schemas.openxmlformats.org/officeDocument/2006/relationships/image" Target="../media/image26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233.png"/><Relationship Id="rId9" Type="http://schemas.openxmlformats.org/officeDocument/2006/relationships/image" Target="../media/image2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229.png"/><Relationship Id="rId7" Type="http://schemas.openxmlformats.org/officeDocument/2006/relationships/image" Target="../media/image1130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png"/><Relationship Id="rId5" Type="http://schemas.openxmlformats.org/officeDocument/2006/relationships/image" Target="../media/image11000.png"/><Relationship Id="rId4" Type="http://schemas.openxmlformats.org/officeDocument/2006/relationships/image" Target="../media/image233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0.png"/><Relationship Id="rId3" Type="http://schemas.openxmlformats.org/officeDocument/2006/relationships/image" Target="../media/image233.png"/><Relationship Id="rId12" Type="http://schemas.openxmlformats.org/officeDocument/2006/relationships/image" Target="../media/image229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00.png"/><Relationship Id="rId10" Type="http://schemas.openxmlformats.org/officeDocument/2006/relationships/image" Target="../media/image1150.png"/><Relationship Id="rId4" Type="http://schemas.openxmlformats.org/officeDocument/2006/relationships/image" Target="../media/image11300.png"/><Relationship Id="rId9" Type="http://schemas.openxmlformats.org/officeDocument/2006/relationships/image" Target="../media/image105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1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7" Type="http://schemas.openxmlformats.org/officeDocument/2006/relationships/image" Target="../media/image123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5" Type="http://schemas.openxmlformats.org/officeDocument/2006/relationships/image" Target="../media/image271.png"/><Relationship Id="rId4" Type="http://schemas.openxmlformats.org/officeDocument/2006/relationships/image" Target="../media/image11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273.png"/><Relationship Id="rId7" Type="http://schemas.openxmlformats.org/officeDocument/2006/relationships/image" Target="../media/image510.png"/><Relationship Id="rId12" Type="http://schemas.openxmlformats.org/officeDocument/2006/relationships/image" Target="../media/image27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11" Type="http://schemas.openxmlformats.org/officeDocument/2006/relationships/image" Target="../media/image275.png"/><Relationship Id="rId5" Type="http://schemas.openxmlformats.org/officeDocument/2006/relationships/image" Target="../media/image274.png"/><Relationship Id="rId10" Type="http://schemas.openxmlformats.org/officeDocument/2006/relationships/image" Target="../media/image540.png"/><Relationship Id="rId4" Type="http://schemas.openxmlformats.org/officeDocument/2006/relationships/image" Target="../media/image45.jpeg"/><Relationship Id="rId9" Type="http://schemas.openxmlformats.org/officeDocument/2006/relationships/image" Target="../media/image5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26.png"/><Relationship Id="rId7" Type="http://schemas.openxmlformats.org/officeDocument/2006/relationships/image" Target="../media/image279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8.png"/><Relationship Id="rId7" Type="http://schemas.openxmlformats.org/officeDocument/2006/relationships/image" Target="../media/image291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294.png"/><Relationship Id="rId5" Type="http://schemas.openxmlformats.org/officeDocument/2006/relationships/image" Target="../media/image238.png"/><Relationship Id="rId10" Type="http://schemas.openxmlformats.org/officeDocument/2006/relationships/image" Target="../media/image239.png"/><Relationship Id="rId4" Type="http://schemas.openxmlformats.org/officeDocument/2006/relationships/image" Target="../media/image1420.png"/><Relationship Id="rId9" Type="http://schemas.openxmlformats.org/officeDocument/2006/relationships/image" Target="../media/image2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11.png"/><Relationship Id="rId7" Type="http://schemas.openxmlformats.org/officeDocument/2006/relationships/image" Target="../media/image1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0.png"/><Relationship Id="rId5" Type="http://schemas.openxmlformats.org/officeDocument/2006/relationships/image" Target="../media/image1111.png"/><Relationship Id="rId10" Type="http://schemas.openxmlformats.org/officeDocument/2006/relationships/image" Target="../media/image14.png"/><Relationship Id="rId4" Type="http://schemas.openxmlformats.org/officeDocument/2006/relationships/image" Target="../media/image1010.png"/><Relationship Id="rId9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1610.png"/><Relationship Id="rId3" Type="http://schemas.openxmlformats.org/officeDocument/2006/relationships/image" Target="../media/image296.png"/><Relationship Id="rId7" Type="http://schemas.openxmlformats.org/officeDocument/2006/relationships/image" Target="../media/image299.png"/><Relationship Id="rId12" Type="http://schemas.openxmlformats.org/officeDocument/2006/relationships/image" Target="../media/image1600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png"/><Relationship Id="rId11" Type="http://schemas.openxmlformats.org/officeDocument/2006/relationships/image" Target="../media/image304.png"/><Relationship Id="rId5" Type="http://schemas.openxmlformats.org/officeDocument/2006/relationships/image" Target="../media/image297.png"/><Relationship Id="rId15" Type="http://schemas.openxmlformats.org/officeDocument/2006/relationships/image" Target="../media/image306.png"/><Relationship Id="rId10" Type="http://schemas.openxmlformats.org/officeDocument/2006/relationships/image" Target="../media/image303.png"/><Relationship Id="rId4" Type="http://schemas.openxmlformats.org/officeDocument/2006/relationships/image" Target="../media/image1521.png"/><Relationship Id="rId9" Type="http://schemas.openxmlformats.org/officeDocument/2006/relationships/image" Target="../media/image302.png"/><Relationship Id="rId14" Type="http://schemas.openxmlformats.org/officeDocument/2006/relationships/image" Target="../media/image30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319.png"/><Relationship Id="rId18" Type="http://schemas.openxmlformats.org/officeDocument/2006/relationships/image" Target="../media/image310.png"/><Relationship Id="rId3" Type="http://schemas.openxmlformats.org/officeDocument/2006/relationships/image" Target="../media/image244.png"/><Relationship Id="rId7" Type="http://schemas.openxmlformats.org/officeDocument/2006/relationships/image" Target="../media/image314.png"/><Relationship Id="rId12" Type="http://schemas.openxmlformats.org/officeDocument/2006/relationships/image" Target="../media/image272.png"/><Relationship Id="rId17" Type="http://schemas.openxmlformats.org/officeDocument/2006/relationships/image" Target="../media/image307.png"/><Relationship Id="rId2" Type="http://schemas.openxmlformats.org/officeDocument/2006/relationships/image" Target="../media/image1660.png"/><Relationship Id="rId16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png"/><Relationship Id="rId11" Type="http://schemas.openxmlformats.org/officeDocument/2006/relationships/image" Target="../media/image258.png"/><Relationship Id="rId5" Type="http://schemas.openxmlformats.org/officeDocument/2006/relationships/image" Target="../media/image1680.png"/><Relationship Id="rId10" Type="http://schemas.openxmlformats.org/officeDocument/2006/relationships/image" Target="../media/image682.png"/><Relationship Id="rId4" Type="http://schemas.openxmlformats.org/officeDocument/2006/relationships/image" Target="../media/image245.png"/><Relationship Id="rId9" Type="http://schemas.openxmlformats.org/officeDocument/2006/relationships/image" Target="../media/image316.png"/><Relationship Id="rId14" Type="http://schemas.openxmlformats.org/officeDocument/2006/relationships/image" Target="../media/image28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5.png"/><Relationship Id="rId11" Type="http://schemas.openxmlformats.org/officeDocument/2006/relationships/image" Target="../media/image330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33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png"/><Relationship Id="rId11" Type="http://schemas.openxmlformats.org/officeDocument/2006/relationships/image" Target="../media/image1850.png"/><Relationship Id="rId5" Type="http://schemas.openxmlformats.org/officeDocument/2006/relationships/image" Target="../media/image1791.png"/><Relationship Id="rId10" Type="http://schemas.openxmlformats.org/officeDocument/2006/relationships/image" Target="../media/image237.png"/><Relationship Id="rId4" Type="http://schemas.openxmlformats.org/officeDocument/2006/relationships/image" Target="../media/image331.png"/><Relationship Id="rId9" Type="http://schemas.openxmlformats.org/officeDocument/2006/relationships/image" Target="../media/image77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3" Type="http://schemas.openxmlformats.org/officeDocument/2006/relationships/image" Target="../media/image1861.png"/><Relationship Id="rId7" Type="http://schemas.openxmlformats.org/officeDocument/2006/relationships/image" Target="../media/image338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png"/><Relationship Id="rId11" Type="http://schemas.openxmlformats.org/officeDocument/2006/relationships/image" Target="../media/image1870.png"/><Relationship Id="rId5" Type="http://schemas.openxmlformats.org/officeDocument/2006/relationships/image" Target="../media/image336.png"/><Relationship Id="rId10" Type="http://schemas.openxmlformats.org/officeDocument/2006/relationships/image" Target="../media/image1860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3" Type="http://schemas.openxmlformats.org/officeDocument/2006/relationships/image" Target="../media/image1890.png"/><Relationship Id="rId7" Type="http://schemas.openxmlformats.org/officeDocument/2006/relationships/image" Target="../media/image347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image" Target="../media/image315.png"/><Relationship Id="rId7" Type="http://schemas.openxmlformats.org/officeDocument/2006/relationships/image" Target="../media/image2050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3.png"/><Relationship Id="rId11" Type="http://schemas.openxmlformats.org/officeDocument/2006/relationships/image" Target="../media/image357.png"/><Relationship Id="rId5" Type="http://schemas.openxmlformats.org/officeDocument/2006/relationships/image" Target="../media/image2020.png"/><Relationship Id="rId10" Type="http://schemas.openxmlformats.org/officeDocument/2006/relationships/image" Target="../media/image356.png"/><Relationship Id="rId4" Type="http://schemas.openxmlformats.org/officeDocument/2006/relationships/image" Target="../media/image352.png"/><Relationship Id="rId9" Type="http://schemas.openxmlformats.org/officeDocument/2006/relationships/image" Target="../media/image35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3" Type="http://schemas.openxmlformats.org/officeDocument/2006/relationships/image" Target="../media/image359.png"/><Relationship Id="rId7" Type="http://schemas.openxmlformats.org/officeDocument/2006/relationships/image" Target="../media/image316.jpeg"/><Relationship Id="rId12" Type="http://schemas.openxmlformats.org/officeDocument/2006/relationships/image" Target="../media/image368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11" Type="http://schemas.openxmlformats.org/officeDocument/2006/relationships/image" Target="../media/image367.png"/><Relationship Id="rId5" Type="http://schemas.openxmlformats.org/officeDocument/2006/relationships/image" Target="../media/image361.png"/><Relationship Id="rId10" Type="http://schemas.openxmlformats.org/officeDocument/2006/relationships/image" Target="../media/image366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5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7" Type="http://schemas.openxmlformats.org/officeDocument/2006/relationships/image" Target="../media/image376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7" Type="http://schemas.openxmlformats.org/officeDocument/2006/relationships/image" Target="../media/image382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1.png"/><Relationship Id="rId5" Type="http://schemas.openxmlformats.org/officeDocument/2006/relationships/image" Target="../media/image380.png"/><Relationship Id="rId4" Type="http://schemas.openxmlformats.org/officeDocument/2006/relationships/image" Target="../media/image3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6.png"/><Relationship Id="rId4" Type="http://schemas.openxmlformats.org/officeDocument/2006/relationships/image" Target="../media/image3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0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3" Type="http://schemas.openxmlformats.org/officeDocument/2006/relationships/image" Target="../media/image351.png"/><Relationship Id="rId7" Type="http://schemas.openxmlformats.org/officeDocument/2006/relationships/image" Target="../media/image344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6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3250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0.png"/><Relationship Id="rId5" Type="http://schemas.openxmlformats.org/officeDocument/2006/relationships/image" Target="../media/image3231.png"/><Relationship Id="rId4" Type="http://schemas.openxmlformats.org/officeDocument/2006/relationships/image" Target="../media/image2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image" Target="../media/image23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50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404.png"/><Relationship Id="rId3" Type="http://schemas.openxmlformats.org/officeDocument/2006/relationships/image" Target="../media/image2251.png"/><Relationship Id="rId7" Type="http://schemas.openxmlformats.org/officeDocument/2006/relationships/image" Target="../media/image2261.png"/><Relationship Id="rId12" Type="http://schemas.openxmlformats.org/officeDocument/2006/relationships/image" Target="../media/image2290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0.png"/><Relationship Id="rId11" Type="http://schemas.openxmlformats.org/officeDocument/2006/relationships/image" Target="../media/image1021.png"/><Relationship Id="rId5" Type="http://schemas.openxmlformats.org/officeDocument/2006/relationships/image" Target="../media/image2220.png"/><Relationship Id="rId15" Type="http://schemas.openxmlformats.org/officeDocument/2006/relationships/image" Target="../media/image405.png"/><Relationship Id="rId10" Type="http://schemas.openxmlformats.org/officeDocument/2006/relationships/image" Target="../media/image388.jpeg"/><Relationship Id="rId4" Type="http://schemas.openxmlformats.org/officeDocument/2006/relationships/image" Target="../media/image981.png"/><Relationship Id="rId9" Type="http://schemas.openxmlformats.org/officeDocument/2006/relationships/image" Target="../media/image402.png"/><Relationship Id="rId14" Type="http://schemas.openxmlformats.org/officeDocument/2006/relationships/image" Target="../media/image23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0.png"/><Relationship Id="rId3" Type="http://schemas.openxmlformats.org/officeDocument/2006/relationships/image" Target="../media/image389.png"/><Relationship Id="rId7" Type="http://schemas.openxmlformats.org/officeDocument/2006/relationships/image" Target="../media/image2420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3470.png"/><Relationship Id="rId10" Type="http://schemas.openxmlformats.org/officeDocument/2006/relationships/image" Target="../media/image311.jpeg"/><Relationship Id="rId4" Type="http://schemas.openxmlformats.org/officeDocument/2006/relationships/image" Target="../media/image390.png"/><Relationship Id="rId9" Type="http://schemas.openxmlformats.org/officeDocument/2006/relationships/image" Target="../media/image24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svg"/><Relationship Id="rId4" Type="http://schemas.openxmlformats.org/officeDocument/2006/relationships/image" Target="../media/image4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6.png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1.png"/><Relationship Id="rId5" Type="http://schemas.openxmlformats.org/officeDocument/2006/relationships/image" Target="../media/image2490.png"/><Relationship Id="rId4" Type="http://schemas.openxmlformats.org/officeDocument/2006/relationships/image" Target="../media/image39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0.pn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D08A5DDF-28A1-B2DE-129C-5C928F19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20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http://free.yes81.net/userfiles/image/%E6%89%93%E5%9D%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4" y="1324546"/>
            <a:ext cx="3754437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方塊 2"/>
          <p:cNvSpPr txBox="1">
            <a:spLocks noChangeArrowheads="1"/>
          </p:cNvSpPr>
          <p:nvPr/>
        </p:nvSpPr>
        <p:spPr bwMode="auto">
          <a:xfrm>
            <a:off x="2051720" y="4593431"/>
            <a:ext cx="621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在定態中，所有對電子的測量結果，都與時間無關！</a:t>
            </a:r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2051720" y="5093494"/>
            <a:ext cx="592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牛頓力學中，唯一的定態，就是靜止狀態！</a:t>
            </a:r>
          </a:p>
        </p:txBody>
      </p:sp>
      <p:sp>
        <p:nvSpPr>
          <p:cNvPr id="63494" name="文字方塊 6"/>
          <p:cNvSpPr txBox="1">
            <a:spLocks noChangeArrowheads="1"/>
          </p:cNvSpPr>
          <p:nvPr/>
        </p:nvSpPr>
        <p:spPr bwMode="auto">
          <a:xfrm>
            <a:off x="2051720" y="5587206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但量子力學中，卻有許多定態。</a:t>
            </a:r>
          </a:p>
        </p:txBody>
      </p:sp>
      <p:pic>
        <p:nvPicPr>
          <p:cNvPr id="63495" name="Picture 4" descr="http://webpic.chinareviewnews.com/upload/200907/13/101020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36" y="1331913"/>
            <a:ext cx="361059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ECAE3-4B02-52D6-615E-BE22812674F7}"/>
              </a:ext>
            </a:extLst>
          </p:cNvPr>
          <p:cNvSpPr txBox="1"/>
          <p:nvPr/>
        </p:nvSpPr>
        <p:spPr bwMode="auto">
          <a:xfrm>
            <a:off x="2157573" y="82193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6">
            <a:extLst>
              <a:ext uri="{FF2B5EF4-FFF2-40B4-BE49-F238E27FC236}">
                <a16:creationId xmlns:a16="http://schemas.microsoft.com/office/drawing/2014/main" id="{3BE6B263-5C04-6D92-D852-1FA18701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6036067"/>
            <a:ext cx="536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一個量子系統的定態決定了此系統的物理性質。</a:t>
            </a:r>
          </a:p>
        </p:txBody>
      </p:sp>
    </p:spTree>
    <p:extLst>
      <p:ext uri="{BB962C8B-B14F-4D97-AF65-F5344CB8AC3E}">
        <p14:creationId xmlns:p14="http://schemas.microsoft.com/office/powerpoint/2010/main" val="158720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C223-00B0-3B6A-F9B5-17950968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>
            <a:extLst>
              <a:ext uri="{FF2B5EF4-FFF2-40B4-BE49-F238E27FC236}">
                <a16:creationId xmlns:a16="http://schemas.microsoft.com/office/drawing/2014/main" id="{90B4508A-9FC4-255C-CAB2-420ABF2F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02" y="1125200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>
            <a:extLst>
              <a:ext uri="{FF2B5EF4-FFF2-40B4-BE49-F238E27FC236}">
                <a16:creationId xmlns:a16="http://schemas.microsoft.com/office/drawing/2014/main" id="{58A231AD-FF3C-DEED-6461-3F3D0022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781" y="4162500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2230" name="Text Box 8">
            <a:extLst>
              <a:ext uri="{FF2B5EF4-FFF2-40B4-BE49-F238E27FC236}">
                <a16:creationId xmlns:a16="http://schemas.microsoft.com/office/drawing/2014/main" id="{FE1D8482-39D3-2FBE-5F54-3F82736E5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437112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電子可以在能階定態之間以放出與吸收光子的方式躍遷，形成光譜。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11A4D1B-306E-4C9A-5F42-6DBC36D7F1E0}"/>
                  </a:ext>
                </a:extLst>
              </p:cNvPr>
              <p:cNvSpPr txBox="1"/>
              <p:nvPr/>
            </p:nvSpPr>
            <p:spPr bwMode="auto">
              <a:xfrm>
                <a:off x="3519808" y="4896946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011A4D1B-306E-4C9A-5F42-6DBC36D7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9808" y="4896946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4902E1D-0C23-9BFE-0349-24E702AAFADA}"/>
              </a:ext>
            </a:extLst>
          </p:cNvPr>
          <p:cNvSpPr txBox="1"/>
          <p:nvPr/>
        </p:nvSpPr>
        <p:spPr bwMode="auto">
          <a:xfrm>
            <a:off x="1403648" y="5393713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到達基態後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F9B78-0807-292F-259E-75DAAAFCD65F}"/>
              </a:ext>
            </a:extLst>
          </p:cNvPr>
          <p:cNvSpPr txBox="1"/>
          <p:nvPr/>
        </p:nvSpPr>
        <p:spPr bwMode="auto">
          <a:xfrm>
            <a:off x="1403102" y="3989242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一系列的定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給出系統的能階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58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18917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36757" y="3022453"/>
                <a:ext cx="4320481" cy="369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常微分方程式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57" y="3022453"/>
                <a:ext cx="4320481" cy="369888"/>
              </a:xfrm>
              <a:prstGeom prst="rect">
                <a:avLst/>
              </a:prstGeom>
              <a:blipFill>
                <a:blip r:embed="rId2"/>
                <a:stretch>
                  <a:fillRect l="-29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89" y="1040783"/>
                <a:ext cx="80458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時間部分已單純的解出，定態解就由空間位置部分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滿足的方程式決定：</a:t>
                </a:r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189" y="1040783"/>
                <a:ext cx="8045896" cy="369332"/>
              </a:xfrm>
              <a:prstGeom prst="rect">
                <a:avLst/>
              </a:prstGeom>
              <a:blipFill>
                <a:blip r:embed="rId3"/>
                <a:stretch>
                  <a:fillRect l="-472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755576" y="3524052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524052"/>
                <a:ext cx="443557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759874" y="4345095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874" y="4345095"/>
                <a:ext cx="4128631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/>
              <p:nvPr/>
            </p:nvSpPr>
            <p:spPr bwMode="auto">
              <a:xfrm>
                <a:off x="705223" y="1645411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223" y="1645411"/>
                <a:ext cx="5683322" cy="71731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4879DF-130C-A963-9F7D-8A9846565FE5}"/>
              </a:ext>
            </a:extLst>
          </p:cNvPr>
          <p:cNvSpPr/>
          <p:nvPr/>
        </p:nvSpPr>
        <p:spPr>
          <a:xfrm>
            <a:off x="736756" y="1530720"/>
            <a:ext cx="3568867" cy="1067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/>
              <p:nvPr/>
            </p:nvSpPr>
            <p:spPr>
              <a:xfrm>
                <a:off x="705223" y="2648507"/>
                <a:ext cx="73978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>
                    <a:latin typeface="Times New Roman" panose="02020603050405020304" pitchFamily="18" charset="0"/>
                  </a:rPr>
                  <a:t>位置函數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對應特定的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，因此有時會將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寫在足標：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23" y="2648507"/>
                <a:ext cx="7397825" cy="369332"/>
              </a:xfrm>
              <a:prstGeom prst="rect">
                <a:avLst/>
              </a:prstGeom>
              <a:blipFill>
                <a:blip r:embed="rId7"/>
                <a:stretch>
                  <a:fillRect l="-68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19">
            <a:extLst>
              <a:ext uri="{FF2B5EF4-FFF2-40B4-BE49-F238E27FC236}">
                <a16:creationId xmlns:a16="http://schemas.microsoft.com/office/drawing/2014/main" id="{14F568CB-2273-3880-81AD-BD5FDBF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219908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Schrodinger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E1A4F91-D0F2-90DE-31AD-42A0ACC5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589240"/>
            <a:ext cx="8095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與時間無關薛丁格方程式的解就是定態，</a:t>
            </a:r>
          </a:p>
        </p:txBody>
      </p:sp>
    </p:spTree>
    <p:extLst>
      <p:ext uri="{BB962C8B-B14F-4D97-AF65-F5344CB8AC3E}">
        <p14:creationId xmlns:p14="http://schemas.microsoft.com/office/powerpoint/2010/main" val="13429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8" grpId="0" animBg="1"/>
      <p:bldP spid="11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4435" y="3075148"/>
                <a:ext cx="205985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0" y="31300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9709" name="Rectangle 7"/>
          <p:cNvSpPr>
            <a:spLocks noChangeArrowheads="1"/>
          </p:cNvSpPr>
          <p:nvPr/>
        </p:nvSpPr>
        <p:spPr bwMode="auto">
          <a:xfrm>
            <a:off x="0" y="18917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10" name="Rectangle 9"/>
              <p:cNvSpPr>
                <a:spLocks noChangeArrowheads="1"/>
              </p:cNvSpPr>
              <p:nvPr/>
            </p:nvSpPr>
            <p:spPr bwMode="auto">
              <a:xfrm>
                <a:off x="693532" y="948040"/>
                <a:ext cx="408305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r>
                  <a:rPr lang="zh-TW" altLang="en-US" dirty="0">
                    <a:latin typeface="Times New Roman" panose="02020603050405020304" pitchFamily="18" charset="0"/>
                  </a:rPr>
                  <a:t>當電子受力為零時，位能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是一常數，</a:t>
                </a:r>
              </a:p>
            </p:txBody>
          </p:sp>
        </mc:Choice>
        <mc:Fallback xmlns="">
          <p:sp>
            <p:nvSpPr>
              <p:cNvPr id="297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532" y="948040"/>
                <a:ext cx="4083050" cy="369887"/>
              </a:xfrm>
              <a:prstGeom prst="rect">
                <a:avLst/>
              </a:prstGeom>
              <a:blipFill>
                <a:blip r:embed="rId3"/>
                <a:stretch>
                  <a:fillRect l="-123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007541" y="2648308"/>
            <a:ext cx="785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動能</a:t>
            </a:r>
          </a:p>
        </p:txBody>
      </p:sp>
      <p:sp>
        <p:nvSpPr>
          <p:cNvPr id="29713" name="文字方塊 20"/>
          <p:cNvSpPr txBox="1">
            <a:spLocks noChangeArrowheads="1"/>
          </p:cNvSpPr>
          <p:nvPr/>
        </p:nvSpPr>
        <p:spPr bwMode="auto">
          <a:xfrm>
            <a:off x="5042621" y="2261945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假設</a:t>
            </a:r>
          </a:p>
        </p:txBody>
      </p:sp>
      <p:sp>
        <p:nvSpPr>
          <p:cNvPr id="29714" name="Oval 7"/>
          <p:cNvSpPr>
            <a:spLocks noChangeArrowheads="1"/>
          </p:cNvSpPr>
          <p:nvPr/>
        </p:nvSpPr>
        <p:spPr bwMode="auto">
          <a:xfrm>
            <a:off x="6744545" y="578380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7231810" y="723469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91648" y="4562308"/>
            <a:ext cx="7272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>
                <a:latin typeface="Times New Roman" panose="02020603050405020304" pitchFamily="18" charset="0"/>
              </a:rPr>
              <a:t>其解很簡單，二次微分後與自己成正比，就是指數函數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9717" name="Rectangle 2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9718" name="Rectangle 2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p:cxnSp>
        <p:nvCxnSpPr>
          <p:cNvPr id="25" name="直線單箭頭接點 24"/>
          <p:cNvCxnSpPr>
            <a:cxnSpLocks/>
            <a:endCxn id="23" idx="6"/>
          </p:cNvCxnSpPr>
          <p:nvPr/>
        </p:nvCxnSpPr>
        <p:spPr>
          <a:xfrm flipH="1">
            <a:off x="7103052" y="2896176"/>
            <a:ext cx="222852" cy="6752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6174365" y="3285705"/>
            <a:ext cx="928687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755576" y="3338059"/>
                <a:ext cx="1786964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338059"/>
                <a:ext cx="1786964" cy="648126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755576" y="3314418"/>
                <a:ext cx="354994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314418"/>
                <a:ext cx="3549946" cy="648126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4571926" y="948317"/>
                <a:ext cx="123828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1926" y="948317"/>
                <a:ext cx="12382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 bwMode="auto">
              <a:xfrm>
                <a:off x="5144435" y="2635079"/>
                <a:ext cx="9180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4435" y="2635079"/>
                <a:ext cx="91800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200" y="5015080"/>
                <a:ext cx="120327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i="1" smtClean="0">
                          <a:latin typeface="Cambria Math"/>
                          <a:cs typeface="Times New Roman" pitchFamily="18" charset="0"/>
                        </a:rPr>
                        <m:t>=±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𝑖𝑘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87" y="5009026"/>
                <a:ext cx="1057854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𝑎𝑥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1706" y="4436759"/>
                <a:ext cx="2284536" cy="625556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715483"/>
                <a:ext cx="2342757" cy="378245"/>
              </a:xfrm>
              <a:prstGeom prst="rect">
                <a:avLst/>
              </a:prstGeom>
              <a:blipFill>
                <a:blip r:embed="rId1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8B561AB-A592-DEDC-C752-AF4BB1B28AA3}"/>
              </a:ext>
            </a:extLst>
          </p:cNvPr>
          <p:cNvSpPr txBox="1"/>
          <p:nvPr/>
        </p:nvSpPr>
        <p:spPr bwMode="auto">
          <a:xfrm>
            <a:off x="691648" y="1493976"/>
            <a:ext cx="804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不直接設為零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，是因為所得結果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將來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可以在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一維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階梯狀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位能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直接引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AE0-2584-BE6F-4200-5A549F6EE0D4}"/>
              </a:ext>
            </a:extLst>
          </p:cNvPr>
          <p:cNvSpPr txBox="1"/>
          <p:nvPr/>
        </p:nvSpPr>
        <p:spPr bwMode="auto">
          <a:xfrm>
            <a:off x="5136764" y="4011738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很容易猜到這就是角波數。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/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有兩個解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61B11-9FDC-CFD7-8A58-A7BF93DDA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1846" y="5023674"/>
                <a:ext cx="1872603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0656DC-CE53-18A3-2FC1-2C113FEE705C}"/>
              </a:ext>
            </a:extLst>
          </p:cNvPr>
          <p:cNvSpPr txBox="1"/>
          <p:nvPr/>
        </p:nvSpPr>
        <p:spPr bwMode="auto">
          <a:xfrm>
            <a:off x="685134" y="537266"/>
            <a:ext cx="6621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</a:rPr>
              <a:t>首先試一下大家已經很熟悉的自由電子波，這也是定態！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/>
              <p:nvPr/>
            </p:nvSpPr>
            <p:spPr bwMode="auto">
              <a:xfrm>
                <a:off x="735780" y="1906645"/>
                <a:ext cx="3044132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E1B1C5D2-97AE-1B62-C639-D9E591C3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780" y="1906645"/>
                <a:ext cx="3044132" cy="648126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8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708" grpId="0"/>
      <p:bldP spid="26" grpId="0"/>
      <p:bldP spid="29713" grpId="0"/>
      <p:bldP spid="24" grpId="0"/>
      <p:bldP spid="23" grpId="0" animBg="1"/>
      <p:bldP spid="32" grpId="0" animBg="1"/>
      <p:bldP spid="31" grpId="0" animBg="1"/>
      <p:bldP spid="31" grpId="1" animBg="1"/>
      <p:bldP spid="33" grpId="0" animBg="1"/>
      <p:bldP spid="35" grpId="0" animBg="1"/>
      <p:bldP spid="36" grpId="0" animBg="1"/>
      <p:bldP spid="37" grpId="0" animBg="1"/>
      <p:bldP spid="38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C7272CEE-84D0-A641-4B03-2DE62443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1" y="1462370"/>
            <a:ext cx="3888432" cy="349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8">
            <a:extLst>
              <a:ext uri="{FF2B5EF4-FFF2-40B4-BE49-F238E27FC236}">
                <a16:creationId xmlns:a16="http://schemas.microsoft.com/office/drawing/2014/main" id="{6AE3CAF6-FC1A-8ABD-64FF-5EAD8FEF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34" y="434387"/>
            <a:ext cx="4036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自由空間的電子定態的完整波函數</a:t>
            </a:r>
          </a:p>
        </p:txBody>
      </p:sp>
      <p:cxnSp>
        <p:nvCxnSpPr>
          <p:cNvPr id="4" name="直線單箭頭接點 28">
            <a:extLst>
              <a:ext uri="{FF2B5EF4-FFF2-40B4-BE49-F238E27FC236}">
                <a16:creationId xmlns:a16="http://schemas.microsoft.com/office/drawing/2014/main" id="{7DC74323-1E2D-A0E5-358B-FC191601E406}"/>
              </a:ext>
            </a:extLst>
          </p:cNvPr>
          <p:cNvCxnSpPr/>
          <p:nvPr/>
        </p:nvCxnSpPr>
        <p:spPr>
          <a:xfrm>
            <a:off x="3616203" y="1985440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5">
            <a:extLst>
              <a:ext uri="{FF2B5EF4-FFF2-40B4-BE49-F238E27FC236}">
                <a16:creationId xmlns:a16="http://schemas.microsoft.com/office/drawing/2014/main" id="{20E783CE-C1BC-D89B-0594-1109A2FBD75C}"/>
              </a:ext>
            </a:extLst>
          </p:cNvPr>
          <p:cNvCxnSpPr/>
          <p:nvPr/>
        </p:nvCxnSpPr>
        <p:spPr>
          <a:xfrm>
            <a:off x="4152399" y="3895923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82BB34-AEC5-76F3-1C0A-EF5D46370CDE}"/>
                  </a:ext>
                </a:extLst>
              </p:cNvPr>
              <p:cNvSpPr txBox="1"/>
              <p:nvPr/>
            </p:nvSpPr>
            <p:spPr bwMode="auto">
              <a:xfrm>
                <a:off x="823748" y="5022520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實數部與虛數部有一個相同的波長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82BB34-AEC5-76F3-1C0A-EF5D46370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748" y="5022520"/>
                <a:ext cx="4752528" cy="369332"/>
              </a:xfrm>
              <a:prstGeom prst="rect">
                <a:avLst/>
              </a:prstGeom>
              <a:blipFill>
                <a:blip r:embed="rId3"/>
                <a:stretch>
                  <a:fillRect l="-10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9B87E56D-519D-CEFC-F919-7FA358A03308}"/>
                  </a:ext>
                </a:extLst>
              </p:cNvPr>
              <p:cNvSpPr txBox="1"/>
              <p:nvPr/>
            </p:nvSpPr>
            <p:spPr bwMode="auto">
              <a:xfrm>
                <a:off x="856911" y="5405447"/>
                <a:ext cx="3227870" cy="67012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𝑚𝐸</m:t>
                              </m:r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𝑚𝐸</m:t>
                              </m:r>
                            </m:e>
                          </m:rad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9B87E56D-519D-CEFC-F919-7FA358A03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11" y="5405447"/>
                <a:ext cx="3227870" cy="670120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9F07592-19F0-ABCF-628C-576BF54B752F}"/>
              </a:ext>
            </a:extLst>
          </p:cNvPr>
          <p:cNvSpPr txBox="1"/>
          <p:nvPr/>
        </p:nvSpPr>
        <p:spPr bwMode="auto">
          <a:xfrm>
            <a:off x="4211960" y="5577172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這是可以透過干涉或繞射實驗觀察到的量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5BF0F878-C82A-CC26-567B-18E4642208C0}"/>
                  </a:ext>
                </a:extLst>
              </p:cNvPr>
              <p:cNvSpPr txBox="1"/>
              <p:nvPr/>
            </p:nvSpPr>
            <p:spPr bwMode="auto">
              <a:xfrm>
                <a:off x="4375497" y="423475"/>
                <a:ext cx="3644716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5BF0F878-C82A-CC26-567B-18E464220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5497" y="423475"/>
                <a:ext cx="3644716" cy="4049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2654C79-DBB9-C16D-5C35-10ACD4F3AE80}"/>
              </a:ext>
            </a:extLst>
          </p:cNvPr>
          <p:cNvSpPr txBox="1"/>
          <p:nvPr/>
        </p:nvSpPr>
        <p:spPr bwMode="auto">
          <a:xfrm>
            <a:off x="4745342" y="1539463"/>
            <a:ext cx="3639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這其實就是古典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d'Alembert solution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直線單箭頭接點 28">
            <a:extLst>
              <a:ext uri="{FF2B5EF4-FFF2-40B4-BE49-F238E27FC236}">
                <a16:creationId xmlns:a16="http://schemas.microsoft.com/office/drawing/2014/main" id="{58E0B006-516A-31FB-043E-08E4EC5EE95F}"/>
              </a:ext>
            </a:extLst>
          </p:cNvPr>
          <p:cNvCxnSpPr>
            <a:cxnSpLocks/>
          </p:cNvCxnSpPr>
          <p:nvPr/>
        </p:nvCxnSpPr>
        <p:spPr>
          <a:xfrm flipH="1">
            <a:off x="2177852" y="1985440"/>
            <a:ext cx="4509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7A92D2-864F-BA81-F0E9-40C2261DDAEF}"/>
              </a:ext>
            </a:extLst>
          </p:cNvPr>
          <p:cNvSpPr txBox="1"/>
          <p:nvPr/>
        </p:nvSpPr>
        <p:spPr bwMode="auto">
          <a:xfrm>
            <a:off x="2628755" y="1764779"/>
            <a:ext cx="500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cxnSp>
        <p:nvCxnSpPr>
          <p:cNvPr id="16" name="直線單箭頭接點 28">
            <a:extLst>
              <a:ext uri="{FF2B5EF4-FFF2-40B4-BE49-F238E27FC236}">
                <a16:creationId xmlns:a16="http://schemas.microsoft.com/office/drawing/2014/main" id="{37755BC7-0291-9251-E634-E60436AB4291}"/>
              </a:ext>
            </a:extLst>
          </p:cNvPr>
          <p:cNvCxnSpPr>
            <a:cxnSpLocks/>
          </p:cNvCxnSpPr>
          <p:nvPr/>
        </p:nvCxnSpPr>
        <p:spPr>
          <a:xfrm flipH="1">
            <a:off x="2427883" y="3996682"/>
            <a:ext cx="4509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6B71F1A-E3E4-AADA-AB59-C32EEC688539}"/>
              </a:ext>
            </a:extLst>
          </p:cNvPr>
          <p:cNvSpPr txBox="1"/>
          <p:nvPr/>
        </p:nvSpPr>
        <p:spPr bwMode="auto">
          <a:xfrm>
            <a:off x="2878786" y="3776021"/>
            <a:ext cx="500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id="{25B4CA31-96B3-43D1-67D5-76E8DDB8B2EA}"/>
                  </a:ext>
                </a:extLst>
              </p:cNvPr>
              <p:cNvSpPr/>
              <p:nvPr/>
            </p:nvSpPr>
            <p:spPr>
              <a:xfrm>
                <a:off x="4860032" y="1988840"/>
                <a:ext cx="33832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id="{25B4CA31-96B3-43D1-67D5-76E8DDB8B2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1988840"/>
                <a:ext cx="338323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6951413-794D-C75A-0206-F69B67BE0CAF}"/>
              </a:ext>
            </a:extLst>
          </p:cNvPr>
          <p:cNvSpPr txBox="1"/>
          <p:nvPr/>
        </p:nvSpPr>
        <p:spPr bwMode="auto">
          <a:xfrm>
            <a:off x="4860031" y="2556867"/>
            <a:ext cx="3156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只是現在色散關係不同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C98CB4-BBB1-258A-D31B-676DFF6E8B86}"/>
                  </a:ext>
                </a:extLst>
              </p:cNvPr>
              <p:cNvSpPr txBox="1"/>
              <p:nvPr/>
            </p:nvSpPr>
            <p:spPr bwMode="auto">
              <a:xfrm>
                <a:off x="4860031" y="2935478"/>
                <a:ext cx="3156057" cy="462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波速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𝜔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不再是常數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C98CB4-BBB1-258A-D31B-676DFF6E8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1" y="2935478"/>
                <a:ext cx="3156057" cy="462947"/>
              </a:xfrm>
              <a:prstGeom prst="rect">
                <a:avLst/>
              </a:prstGeom>
              <a:blipFill>
                <a:blip r:embed="rId9"/>
                <a:stretch>
                  <a:fillRect l="-1600" b="-54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FF0BE24-1A7B-BDE6-79A1-CED11894C3EA}"/>
              </a:ext>
            </a:extLst>
          </p:cNvPr>
          <p:cNvSpPr txBox="1"/>
          <p:nvPr/>
        </p:nvSpPr>
        <p:spPr bwMode="auto">
          <a:xfrm>
            <a:off x="823748" y="6089672"/>
            <a:ext cx="8188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但請注意：自由電子波函數雖然有相位的傳播，測量卻與時間無關，是定態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6">
                <a:extLst>
                  <a:ext uri="{FF2B5EF4-FFF2-40B4-BE49-F238E27FC236}">
                    <a16:creationId xmlns:a16="http://schemas.microsoft.com/office/drawing/2014/main" id="{AF61EDF5-6B00-BACD-20A6-15409D9C234C}"/>
                  </a:ext>
                </a:extLst>
              </p:cNvPr>
              <p:cNvSpPr txBox="1"/>
              <p:nvPr/>
            </p:nvSpPr>
            <p:spPr bwMode="auto">
              <a:xfrm>
                <a:off x="823959" y="932035"/>
                <a:ext cx="549118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文字方塊 16">
                <a:extLst>
                  <a:ext uri="{FF2B5EF4-FFF2-40B4-BE49-F238E27FC236}">
                    <a16:creationId xmlns:a16="http://schemas.microsoft.com/office/drawing/2014/main" id="{AF61EDF5-6B00-BACD-20A6-15409D9C2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959" y="932035"/>
                <a:ext cx="5491183" cy="3879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80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5D6BC-603C-ACA3-2F93-B863AF75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9F553F1-7CE1-54FB-B45F-A6BDE7C60095}"/>
                  </a:ext>
                </a:extLst>
              </p:cNvPr>
              <p:cNvSpPr txBox="1"/>
              <p:nvPr/>
            </p:nvSpPr>
            <p:spPr bwMode="auto">
              <a:xfrm>
                <a:off x="885720" y="1196021"/>
                <a:ext cx="1459246" cy="55579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3">
                <a:extLst>
                  <a:ext uri="{FF2B5EF4-FFF2-40B4-BE49-F238E27FC236}">
                    <a16:creationId xmlns:a16="http://schemas.microsoft.com/office/drawing/2014/main" id="{C9F553F1-7CE1-54FB-B45F-A6BDE7C6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720" y="1196021"/>
                <a:ext cx="1459246" cy="555793"/>
              </a:xfrm>
              <a:prstGeom prst="rect">
                <a:avLst/>
              </a:prstGeom>
              <a:blipFill>
                <a:blip r:embed="rId2"/>
                <a:stretch>
                  <a:fillRect l="-3448" r="-4310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D0A66F-6580-2AD5-597D-7CAE83BED93D}"/>
              </a:ext>
            </a:extLst>
          </p:cNvPr>
          <p:cNvSpPr txBox="1"/>
          <p:nvPr/>
        </p:nvSpPr>
        <p:spPr>
          <a:xfrm>
            <a:off x="739834" y="748972"/>
            <a:ext cx="403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連續介質的波方程式Wave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BF7E6272-B165-0843-6056-A38984CF5D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7661" y="2168554"/>
                <a:ext cx="7660526" cy="499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800" dirty="0">
                    <a:latin typeface="Times New Roman" panose="02020603050405020304" pitchFamily="18" charset="0"/>
                  </a:rPr>
                  <a:t>Initial Condition: </a:t>
                </a:r>
                <a:r>
                  <a:rPr lang="zh-TW" altLang="en-US" sz="1800" dirty="0">
                    <a:latin typeface="Times New Roman" panose="02020603050405020304" pitchFamily="18" charset="0"/>
                  </a:rPr>
                  <a:t>起始的弦位移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，起始的弦垂直方向速度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r>
                          <a:rPr lang="zh-TW" altLang="en-US" sz="1800" i="1" smtClean="0">
                            <a:latin typeface="Cambria Math"/>
                          </a:rPr>
                          <m:t>𝜕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BF7E6272-B165-0843-6056-A38984CF5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661" y="2168554"/>
                <a:ext cx="7660526" cy="499560"/>
              </a:xfrm>
              <a:prstGeom prst="rect">
                <a:avLst/>
              </a:prstGeom>
              <a:blipFill>
                <a:blip r:embed="rId3"/>
                <a:stretch>
                  <a:fillRect l="-662" b="-487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16_05_Figure.jpg">
            <a:extLst>
              <a:ext uri="{FF2B5EF4-FFF2-40B4-BE49-F238E27FC236}">
                <a16:creationId xmlns:a16="http://schemas.microsoft.com/office/drawing/2014/main" id="{C588E6EE-8AB7-04A6-4D22-9BF30186E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053"/>
          <a:stretch>
            <a:fillRect/>
          </a:stretch>
        </p:blipFill>
        <p:spPr>
          <a:xfrm>
            <a:off x="4549422" y="420735"/>
            <a:ext cx="3134476" cy="1787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B1D0C2-28CC-419B-9F5F-36BEC352494C}"/>
              </a:ext>
            </a:extLst>
          </p:cNvPr>
          <p:cNvSpPr txBox="1"/>
          <p:nvPr/>
        </p:nvSpPr>
        <p:spPr>
          <a:xfrm>
            <a:off x="807661" y="2819588"/>
            <a:ext cx="390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是不是要考慮邊界差別很大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348130-7E97-555B-7A6D-2710A7DEB577}"/>
              </a:ext>
            </a:extLst>
          </p:cNvPr>
          <p:cNvSpPr txBox="1"/>
          <p:nvPr/>
        </p:nvSpPr>
        <p:spPr>
          <a:xfrm>
            <a:off x="807660" y="3250453"/>
            <a:ext cx="83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若不需考慮邊界、離開邊界很遠，介質中會有行進波的傳播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 d'Alembert solution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492DE1F7-1CCD-800E-7F62-DB8262970B0F}"/>
                  </a:ext>
                </a:extLst>
              </p:cNvPr>
              <p:cNvSpPr/>
              <p:nvPr/>
            </p:nvSpPr>
            <p:spPr>
              <a:xfrm>
                <a:off x="3180137" y="3651707"/>
                <a:ext cx="338323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492DE1F7-1CCD-800E-7F62-DB8262970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137" y="3651707"/>
                <a:ext cx="338323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3F3C8CF-A034-F143-2C6D-65BBA86E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40" y="4173654"/>
            <a:ext cx="3679046" cy="24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1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 descr="D:\Dropbox\Documents\課程\YoungTextBook\Images\Chapter40\A_Images\A_Figures_and_Photos\40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2" y="675267"/>
            <a:ext cx="3327663" cy="299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5436096" y="475650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0" y="24678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0" name="Text Box 22"/>
              <p:cNvSpPr txBox="1">
                <a:spLocks noChangeArrowheads="1"/>
              </p:cNvSpPr>
              <p:nvPr/>
            </p:nvSpPr>
            <p:spPr bwMode="auto">
              <a:xfrm>
                <a:off x="737147" y="5122600"/>
                <a:ext cx="79837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</a:rPr>
                  <a:t>相位分別向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方向運動！這當然就是已經解過的平面正弦自由電子波。</a:t>
                </a:r>
              </a:p>
            </p:txBody>
          </p:sp>
        </mc:Choice>
        <mc:Fallback xmlns="">
          <p:sp>
            <p:nvSpPr>
              <p:cNvPr id="30730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147" y="5122600"/>
                <a:ext cx="7983704" cy="369332"/>
              </a:xfrm>
              <a:prstGeom prst="rect">
                <a:avLst/>
              </a:prstGeom>
              <a:blipFill>
                <a:blip r:embed="rId3"/>
                <a:stretch>
                  <a:fillRect l="-6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31" name="Text Box 28"/>
          <p:cNvSpPr txBox="1">
            <a:spLocks noChangeArrowheads="1"/>
          </p:cNvSpPr>
          <p:nvPr/>
        </p:nvSpPr>
        <p:spPr bwMode="auto">
          <a:xfrm>
            <a:off x="4200056" y="2172715"/>
            <a:ext cx="249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自由空間的電子定態</a:t>
            </a:r>
          </a:p>
        </p:txBody>
      </p:sp>
      <p:cxnSp>
        <p:nvCxnSpPr>
          <p:cNvPr id="29" name="直線單箭頭接點 28"/>
          <p:cNvCxnSpPr/>
          <p:nvPr/>
        </p:nvCxnSpPr>
        <p:spPr>
          <a:xfrm>
            <a:off x="3203313" y="1178506"/>
            <a:ext cx="500062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5" name="文字方塊 23"/>
          <p:cNvSpPr txBox="1">
            <a:spLocks noChangeArrowheads="1"/>
          </p:cNvSpPr>
          <p:nvPr/>
        </p:nvSpPr>
        <p:spPr bwMode="auto">
          <a:xfrm>
            <a:off x="719656" y="4112259"/>
            <a:ext cx="216854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完整的波函數：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3485144" y="2686596"/>
            <a:ext cx="500062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752478" y="3704023"/>
                <a:ext cx="2860335" cy="38792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78" y="3704023"/>
                <a:ext cx="2860335" cy="387927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923928" y="3429000"/>
                <a:ext cx="2404761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3429000"/>
                <a:ext cx="2404761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52478" y="4437780"/>
                <a:ext cx="6895157" cy="62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78" y="4437780"/>
                <a:ext cx="6895157" cy="62966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/>
              <p:nvPr/>
            </p:nvSpPr>
            <p:spPr bwMode="auto">
              <a:xfrm>
                <a:off x="730375" y="5946962"/>
                <a:ext cx="7623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任意的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數值，只要大於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定態方程式都有解！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能量值是連續分布的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6F5BEB-C6D8-EDA5-6BDE-D496E0B19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375" y="5946962"/>
                <a:ext cx="7623664" cy="369332"/>
              </a:xfrm>
              <a:prstGeom prst="rect">
                <a:avLst/>
              </a:prstGeom>
              <a:blipFill>
                <a:blip r:embed="rId7"/>
                <a:stretch>
                  <a:fillRect l="-6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656" y="5547092"/>
                <a:ext cx="79944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</a:rPr>
                  <a:t>當時以角波數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來標記，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決定</a:t>
                </a:r>
                <a14:m>
                  <m:oMath xmlns:m="http://schemas.openxmlformats.org/officeDocument/2006/math"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，現在倒過來以能量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來標記，決定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𝑘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 Box 22">
                <a:extLst>
                  <a:ext uri="{FF2B5EF4-FFF2-40B4-BE49-F238E27FC236}">
                    <a16:creationId xmlns:a16="http://schemas.microsoft.com/office/drawing/2014/main" id="{C6A853DE-772B-3983-8D0E-702647CA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656" y="5547092"/>
                <a:ext cx="7994423" cy="369332"/>
              </a:xfrm>
              <a:prstGeom prst="rect">
                <a:avLst/>
              </a:prstGeom>
              <a:blipFill>
                <a:blip r:embed="rId8"/>
                <a:stretch>
                  <a:fillRect l="-635" t="-6452" r="-317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28">
            <a:extLst>
              <a:ext uri="{FF2B5EF4-FFF2-40B4-BE49-F238E27FC236}">
                <a16:creationId xmlns:a16="http://schemas.microsoft.com/office/drawing/2014/main" id="{0FA45997-D093-CC3A-4374-207BE1F13589}"/>
              </a:ext>
            </a:extLst>
          </p:cNvPr>
          <p:cNvCxnSpPr>
            <a:cxnSpLocks/>
          </p:cNvCxnSpPr>
          <p:nvPr/>
        </p:nvCxnSpPr>
        <p:spPr>
          <a:xfrm flipH="1">
            <a:off x="1635716" y="1214501"/>
            <a:ext cx="4509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5613B-1E1A-1CE5-9DEE-AB3ACAF46477}"/>
              </a:ext>
            </a:extLst>
          </p:cNvPr>
          <p:cNvSpPr txBox="1"/>
          <p:nvPr/>
        </p:nvSpPr>
        <p:spPr bwMode="auto">
          <a:xfrm>
            <a:off x="2086619" y="993840"/>
            <a:ext cx="500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cxnSp>
        <p:nvCxnSpPr>
          <p:cNvPr id="6" name="直線單箭頭接點 28">
            <a:extLst>
              <a:ext uri="{FF2B5EF4-FFF2-40B4-BE49-F238E27FC236}">
                <a16:creationId xmlns:a16="http://schemas.microsoft.com/office/drawing/2014/main" id="{43007A4C-4DC2-9C31-00EF-F0D9BF0C9547}"/>
              </a:ext>
            </a:extLst>
          </p:cNvPr>
          <p:cNvCxnSpPr>
            <a:cxnSpLocks/>
          </p:cNvCxnSpPr>
          <p:nvPr/>
        </p:nvCxnSpPr>
        <p:spPr>
          <a:xfrm flipH="1">
            <a:off x="1935977" y="2801669"/>
            <a:ext cx="4509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3CB2C5-00B5-5874-CBFA-80DB3F243E18}"/>
              </a:ext>
            </a:extLst>
          </p:cNvPr>
          <p:cNvSpPr txBox="1"/>
          <p:nvPr/>
        </p:nvSpPr>
        <p:spPr bwMode="auto">
          <a:xfrm>
            <a:off x="2386880" y="2581008"/>
            <a:ext cx="500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7235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86490-9589-DFE8-E9E6-1F045756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28F2E1-555E-AC5F-4346-496E7305434D}"/>
              </a:ext>
            </a:extLst>
          </p:cNvPr>
          <p:cNvSpPr txBox="1"/>
          <p:nvPr/>
        </p:nvSpPr>
        <p:spPr>
          <a:xfrm>
            <a:off x="1060469" y="1935596"/>
            <a:ext cx="793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若介質大小有限，連續介質就如大數目的彈簧組，有一系列模式振動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2050" name="Picture 2" descr="Vibrant tropical fish in a beautifully arranged aquarium 60260265 Stock  Photo at Vecteezy">
            <a:extLst>
              <a:ext uri="{FF2B5EF4-FFF2-40B4-BE49-F238E27FC236}">
                <a16:creationId xmlns:a16="http://schemas.microsoft.com/office/drawing/2014/main" id="{E7B1E583-AB12-3A63-B5F0-D85798DF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261"/>
            <a:ext cx="35814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A0A51-CAEC-61F7-8BBC-BE9CA3E05130}"/>
              </a:ext>
            </a:extLst>
          </p:cNvPr>
          <p:cNvSpPr txBox="1"/>
          <p:nvPr/>
        </p:nvSpPr>
        <p:spPr bwMode="auto">
          <a:xfrm>
            <a:off x="1060469" y="2342997"/>
            <a:ext cx="6166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彈簧組運動：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一個本徵向量就對應一個可獨立振盪的模式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CCFF0-0F08-3427-5C4A-9F5F3A898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064" b="35100"/>
          <a:stretch>
            <a:fillRect/>
          </a:stretch>
        </p:blipFill>
        <p:spPr>
          <a:xfrm>
            <a:off x="1763688" y="2743200"/>
            <a:ext cx="2000934" cy="4036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888D6F-8E20-ABD5-77F9-7A30F77C5626}"/>
                  </a:ext>
                </a:extLst>
              </p:cNvPr>
              <p:cNvSpPr txBox="1"/>
              <p:nvPr/>
            </p:nvSpPr>
            <p:spPr bwMode="auto">
              <a:xfrm>
                <a:off x="5595619" y="2742280"/>
                <a:ext cx="1281120" cy="141365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 err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888D6F-8E20-ABD5-77F9-7A30F77C5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5619" y="2742280"/>
                <a:ext cx="1281120" cy="1413657"/>
              </a:xfrm>
              <a:prstGeom prst="rect">
                <a:avLst/>
              </a:prstGeom>
              <a:blipFill>
                <a:blip r:embed="rId4"/>
                <a:stretch>
                  <a:fillRect l="-1961"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82B3EA-0CE0-8BDB-8D28-0EF53E6A141D}"/>
                  </a:ext>
                </a:extLst>
              </p:cNvPr>
              <p:cNvSpPr txBox="1"/>
              <p:nvPr/>
            </p:nvSpPr>
            <p:spPr bwMode="auto">
              <a:xfrm>
                <a:off x="5630428" y="4563338"/>
                <a:ext cx="1233928" cy="7307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 err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82B3EA-0CE0-8BDB-8D28-0EF53E6A1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0428" y="4563338"/>
                <a:ext cx="1233928" cy="730777"/>
              </a:xfrm>
              <a:prstGeom prst="rect">
                <a:avLst/>
              </a:prstGeom>
              <a:blipFill>
                <a:blip r:embed="rId5"/>
                <a:stretch>
                  <a:fillRect l="-2041" b="-103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824F4D-9EAA-34B0-70A5-99798081B7AD}"/>
                  </a:ext>
                </a:extLst>
              </p:cNvPr>
              <p:cNvSpPr txBox="1"/>
              <p:nvPr/>
            </p:nvSpPr>
            <p:spPr bwMode="auto">
              <a:xfrm>
                <a:off x="5619656" y="5384866"/>
                <a:ext cx="1302664" cy="141365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 err="1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824F4D-9EAA-34B0-70A5-99798081B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9656" y="5384866"/>
                <a:ext cx="1302664" cy="1413657"/>
              </a:xfrm>
              <a:prstGeom prst="rect">
                <a:avLst/>
              </a:prstGeom>
              <a:blipFill>
                <a:blip r:embed="rId6"/>
                <a:stretch>
                  <a:fillRect l="-1923" b="-35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028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D473B-615F-A601-C6E2-A49A8B2FB5CE}"/>
              </a:ext>
            </a:extLst>
          </p:cNvPr>
          <p:cNvSpPr txBox="1"/>
          <p:nvPr/>
        </p:nvSpPr>
        <p:spPr>
          <a:xfrm>
            <a:off x="2133600" y="1524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我們先從兩個例子出發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DEB037-1851-73A1-3930-1EEAF1C16164}"/>
              </a:ext>
            </a:extLst>
          </p:cNvPr>
          <p:cNvSpPr txBox="1"/>
          <p:nvPr/>
        </p:nvSpPr>
        <p:spPr>
          <a:xfrm>
            <a:off x="2133600" y="20574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有邊界之自由電子，無限大的位能井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61002-CC04-C273-CD0F-E53C87CBFA11}"/>
              </a:ext>
            </a:extLst>
          </p:cNvPr>
          <p:cNvSpPr txBox="1"/>
          <p:nvPr/>
        </p:nvSpPr>
        <p:spPr>
          <a:xfrm>
            <a:off x="2133600" y="25748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簡諧運動位能內之電子</a:t>
            </a:r>
          </a:p>
        </p:txBody>
      </p:sp>
    </p:spTree>
    <p:extLst>
      <p:ext uri="{BB962C8B-B14F-4D97-AF65-F5344CB8AC3E}">
        <p14:creationId xmlns:p14="http://schemas.microsoft.com/office/powerpoint/2010/main" val="256242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705220" y="580142"/>
            <a:ext cx="4459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無限位能井，盒子中自由電子的定態。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1374763" y="5851530"/>
            <a:ext cx="379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邊界條件：對任何時間，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372697" y="2348880"/>
            <a:ext cx="2202772" cy="22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074236" y="6314219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236" y="6314219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5584264" y="6314219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4" y="6314219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26221" y="5860303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221" y="5860303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1382367" y="5085900"/>
            <a:ext cx="643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邊界內波函數，必須在邊界上與邊界外波函數連續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48" y="1010221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blipFill>
                <a:blip r:embed="rId11"/>
                <a:stretch>
                  <a:fillRect l="-25000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09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1382368" y="4716568"/>
            <a:ext cx="7572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邊界外的位能是無限大，波函數必須為零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，否則位能會是無限大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6442"/>
            <a:ext cx="312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這是一個典型的束縛態。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1382367" y="5442413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/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/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   0&lt;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/>
              <p:nvPr/>
            </p:nvSpPr>
            <p:spPr>
              <a:xfrm>
                <a:off x="2660426" y="1840706"/>
                <a:ext cx="200388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26" y="1840706"/>
                <a:ext cx="2003882" cy="369332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/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7EC9AB0-9C69-897D-E60A-59AFDD961021}"/>
              </a:ext>
            </a:extLst>
          </p:cNvPr>
          <p:cNvSpPr txBox="1"/>
          <p:nvPr/>
        </p:nvSpPr>
        <p:spPr bwMode="auto">
          <a:xfrm>
            <a:off x="1382367" y="6260647"/>
            <a:ext cx="1954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空間部分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7001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8921" y="3823986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8" name="Text Box 19"/>
              <p:cNvSpPr txBox="1">
                <a:spLocks noChangeArrowheads="1"/>
              </p:cNvSpPr>
              <p:nvPr/>
            </p:nvSpPr>
            <p:spPr bwMode="auto">
              <a:xfrm>
                <a:off x="829545" y="5136849"/>
                <a:ext cx="64160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Schrodinger Wave Equation for the </a:t>
                </a:r>
                <a:r>
                  <a:rPr kumimoji="0" lang="en-US" altLang="zh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complex wave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kumimoji="0"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46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545" y="5136849"/>
                <a:ext cx="6416079" cy="369332"/>
              </a:xfrm>
              <a:prstGeom prst="rect">
                <a:avLst/>
              </a:prstGeom>
              <a:blipFill>
                <a:blip r:embed="rId2"/>
                <a:stretch>
                  <a:fillRect l="-791" t="-6667" r="-791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4049" y="754269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</a:t>
            </a:r>
            <a:r>
              <a:rPr lang="zh-TW" altLang="en-US" dirty="0">
                <a:latin typeface="Times New Roman" panose="02020603050405020304" pitchFamily="18" charset="0"/>
              </a:rPr>
              <a:t>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7383" y="1189531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5521" y="253176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53220" y="1844824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2029068" y="820406"/>
            <a:ext cx="5069363" cy="36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金屬中的傳導電子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所感受的位能就類似位能井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8" y="89904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621413" y="52150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有邊界之自由電子</a:t>
            </a:r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3606154" y="2732091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3644560" y="2028638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4560" y="2028638"/>
                <a:ext cx="1546769" cy="648126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3681323" y="3110621"/>
                <a:ext cx="1163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23" y="3110621"/>
                <a:ext cx="1163524" cy="369332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5078062" y="3121678"/>
                <a:ext cx="11691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062" y="3121678"/>
                <a:ext cx="1169166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F23DB-687D-ADBC-20CD-3D38576641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73609" y="855950"/>
                <a:ext cx="53249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在邊界內，如同自由電子：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F23DB-687D-ADBC-20CD-3D3857664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3609" y="855950"/>
                <a:ext cx="5324930" cy="369332"/>
              </a:xfrm>
              <a:prstGeom prst="rect">
                <a:avLst/>
              </a:prstGeom>
              <a:blipFill>
                <a:blip r:embed="rId6"/>
                <a:stretch>
                  <a:fillRect l="-95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524109" y="262472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09" y="2624724"/>
                <a:ext cx="33781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5387365" y="1478043"/>
                <a:ext cx="10696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7365" y="1478043"/>
                <a:ext cx="1069652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486065" y="1221230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86065" y="1221230"/>
                <a:ext cx="1329145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1633239" y="102608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239" y="1026085"/>
                <a:ext cx="72237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/>
              <p:nvPr/>
            </p:nvSpPr>
            <p:spPr bwMode="auto">
              <a:xfrm>
                <a:off x="3628466" y="1292575"/>
                <a:ext cx="185403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8466" y="1292575"/>
                <a:ext cx="1854034" cy="648126"/>
              </a:xfrm>
              <a:prstGeom prst="rect">
                <a:avLst/>
              </a:prstGeom>
              <a:blipFill>
                <a:blip r:embed="rId11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CE1829-2C76-B49B-7A94-385C72386E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889" y="2894178"/>
            <a:ext cx="2905708" cy="3532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A55039B4-C86D-117F-4353-7D87729A7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0775" y="3604374"/>
                <a:ext cx="55332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與弦駐波波函數空間部分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滿足一模一樣方程式，</a:t>
                </a: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A55039B4-C86D-117F-4353-7D87729A7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10775" y="3604374"/>
                <a:ext cx="5533225" cy="369332"/>
              </a:xfrm>
              <a:prstGeom prst="rect">
                <a:avLst/>
              </a:prstGeom>
              <a:blipFill>
                <a:blip r:embed="rId13"/>
                <a:stretch>
                  <a:fillRect l="-917" t="-6667" r="-688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20">
            <a:extLst>
              <a:ext uri="{FF2B5EF4-FFF2-40B4-BE49-F238E27FC236}">
                <a16:creationId xmlns:a16="http://schemas.microsoft.com/office/drawing/2014/main" id="{7DCD7168-E7E5-68E3-D886-D7187E5F0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466" y="4017870"/>
            <a:ext cx="5853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一模一樣的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邊界條件，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其解自然也是一模一樣！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7B456CCC-4693-C579-06D1-3E2258BBE526}"/>
                  </a:ext>
                </a:extLst>
              </p:cNvPr>
              <p:cNvSpPr txBox="1"/>
              <p:nvPr/>
            </p:nvSpPr>
            <p:spPr bwMode="auto">
              <a:xfrm>
                <a:off x="3707904" y="4464561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7B456CCC-4693-C579-06D1-3E2258BBE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464561"/>
                <a:ext cx="2012409" cy="5821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1BCAF-5F2D-890B-CBD8-1C3D11CABC6B}"/>
                  </a:ext>
                </a:extLst>
              </p:cNvPr>
              <p:cNvSpPr txBox="1"/>
              <p:nvPr/>
            </p:nvSpPr>
            <p:spPr bwMode="auto">
              <a:xfrm>
                <a:off x="3707904" y="5157192"/>
                <a:ext cx="5190635" cy="462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注意只有在某些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  <m:r>
                          <a:rPr lang="zh-TW" alt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41BCAF-5F2D-890B-CBD8-1C3D11CAB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157192"/>
                <a:ext cx="5190635" cy="462947"/>
              </a:xfrm>
              <a:prstGeom prst="rect">
                <a:avLst/>
              </a:prstGeom>
              <a:blipFill>
                <a:blip r:embed="rId15"/>
                <a:stretch>
                  <a:fillRect l="-732" b="-54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F57010-72E8-493E-9651-51CA4C211E6D}"/>
                  </a:ext>
                </a:extLst>
              </p:cNvPr>
              <p:cNvSpPr txBox="1"/>
              <p:nvPr/>
            </p:nvSpPr>
            <p:spPr bwMode="auto">
              <a:xfrm>
                <a:off x="3700609" y="5632032"/>
                <a:ext cx="51906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同理只有在對應的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F57010-72E8-493E-9651-51CA4C211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0609" y="5632032"/>
                <a:ext cx="5190635" cy="369332"/>
              </a:xfrm>
              <a:prstGeom prst="rect">
                <a:avLst/>
              </a:prstGeom>
              <a:blipFill>
                <a:blip r:embed="rId16"/>
                <a:stretch>
                  <a:fillRect l="-9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E35DD4-01AE-FEAA-061A-1D1C79B188F7}"/>
              </a:ext>
            </a:extLst>
          </p:cNvPr>
          <p:cNvSpPr txBox="1"/>
          <p:nvPr/>
        </p:nvSpPr>
        <p:spPr bwMode="auto">
          <a:xfrm>
            <a:off x="3707904" y="6093296"/>
            <a:ext cx="518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這是有限空間內薛丁格方程式定態的基本特徵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BD6597-B76A-4FC1-2BE4-2BB9B958DCE6}"/>
                  </a:ext>
                </a:extLst>
              </p:cNvPr>
              <p:cNvSpPr txBox="1"/>
              <p:nvPr/>
            </p:nvSpPr>
            <p:spPr bwMode="auto">
              <a:xfrm>
                <a:off x="6493084" y="1478043"/>
                <a:ext cx="10801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BD6597-B76A-4FC1-2BE4-2BB9B958D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3084" y="1478043"/>
                <a:ext cx="1080120" cy="369332"/>
              </a:xfrm>
              <a:prstGeom prst="rect">
                <a:avLst/>
              </a:prstGeom>
              <a:blipFill>
                <a:blip r:embed="rId17"/>
                <a:stretch>
                  <a:fillRect l="-465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1" grpId="0"/>
      <p:bldP spid="23" grpId="0" animBg="1"/>
      <p:bldP spid="25" grpId="0" animBg="1"/>
      <p:bldP spid="26" grpId="0" animBg="1"/>
      <p:bldP spid="6" grpId="0" animBg="1"/>
      <p:bldP spid="6" grpId="1" animBg="1"/>
      <p:bldP spid="7" grpId="0" animBg="1"/>
      <p:bldP spid="10" grpId="0" animBg="1"/>
      <p:bldP spid="12" grpId="0"/>
      <p:bldP spid="13" grpId="0"/>
      <p:bldP spid="14" grpId="0" animBg="1"/>
      <p:bldP spid="3" grpId="0"/>
      <p:bldP spid="4" grpId="0"/>
      <p:bldP spid="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D7379-88AA-478D-C0AD-E5F8A737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477"/>
            <a:ext cx="4697789" cy="3249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F36260-E782-9F45-26B9-D54E4ED93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3304604"/>
            <a:ext cx="4697789" cy="35720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9EFBC0C-BC76-D6FB-3F7F-AE161055BDC8}"/>
              </a:ext>
            </a:extLst>
          </p:cNvPr>
          <p:cNvSpPr/>
          <p:nvPr/>
        </p:nvSpPr>
        <p:spPr>
          <a:xfrm>
            <a:off x="3419872" y="764704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82D755-B61D-D136-3770-7FA5E1590F7D}"/>
              </a:ext>
            </a:extLst>
          </p:cNvPr>
          <p:cNvSpPr/>
          <p:nvPr/>
        </p:nvSpPr>
        <p:spPr>
          <a:xfrm>
            <a:off x="3484528" y="1288380"/>
            <a:ext cx="2023576" cy="484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F8C4DD-63E7-FEA4-C6A5-29D8FD2DA0C2}"/>
              </a:ext>
            </a:extLst>
          </p:cNvPr>
          <p:cNvSpPr/>
          <p:nvPr/>
        </p:nvSpPr>
        <p:spPr>
          <a:xfrm>
            <a:off x="1835696" y="3429000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8E81CB-7003-B7AD-6272-5E61DE9CC8C5}"/>
              </a:ext>
            </a:extLst>
          </p:cNvPr>
          <p:cNvSpPr/>
          <p:nvPr/>
        </p:nvSpPr>
        <p:spPr>
          <a:xfrm>
            <a:off x="4465237" y="4838587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38BBCE-CF76-7844-52E6-0E5C5CD206B1}"/>
              </a:ext>
            </a:extLst>
          </p:cNvPr>
          <p:cNvSpPr/>
          <p:nvPr/>
        </p:nvSpPr>
        <p:spPr>
          <a:xfrm>
            <a:off x="3484528" y="2033556"/>
            <a:ext cx="1447512" cy="603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8D326C-488B-E4A3-16DA-DB995EDF8A0F}"/>
              </a:ext>
            </a:extLst>
          </p:cNvPr>
          <p:cNvSpPr/>
          <p:nvPr/>
        </p:nvSpPr>
        <p:spPr>
          <a:xfrm>
            <a:off x="1953259" y="5733256"/>
            <a:ext cx="1447512" cy="603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8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5B08E-C29C-F1CA-86F4-AFE736179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>
            <a:extLst>
              <a:ext uri="{FF2B5EF4-FFF2-40B4-BE49-F238E27FC236}">
                <a16:creationId xmlns:a16="http://schemas.microsoft.com/office/drawing/2014/main" id="{466150BE-2B8A-C148-A983-C8C89128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" y="53900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>
            <a:extLst>
              <a:ext uri="{FF2B5EF4-FFF2-40B4-BE49-F238E27FC236}">
                <a16:creationId xmlns:a16="http://schemas.microsoft.com/office/drawing/2014/main" id="{60F113CE-91F7-B05B-B032-1EFDB076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93" y="16146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有邊界之自由電子</a:t>
            </a:r>
          </a:p>
        </p:txBody>
      </p:sp>
      <p:sp>
        <p:nvSpPr>
          <p:cNvPr id="37904" name="Line 19">
            <a:extLst>
              <a:ext uri="{FF2B5EF4-FFF2-40B4-BE49-F238E27FC236}">
                <a16:creationId xmlns:a16="http://schemas.microsoft.com/office/drawing/2014/main" id="{A998F2E2-451E-A86E-D37B-56918E732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185" y="263523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7905" name="Line 21">
            <a:extLst>
              <a:ext uri="{FF2B5EF4-FFF2-40B4-BE49-F238E27FC236}">
                <a16:creationId xmlns:a16="http://schemas.microsoft.com/office/drawing/2014/main" id="{FDD83CD2-D351-8186-3138-8E13849A7A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1419" y="4449064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7908" name="Line 27">
            <a:extLst>
              <a:ext uri="{FF2B5EF4-FFF2-40B4-BE49-F238E27FC236}">
                <a16:creationId xmlns:a16="http://schemas.microsoft.com/office/drawing/2014/main" id="{0788E4C3-2E01-DDC4-89D2-46BD7997BA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5786" y="4650780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61A6472-FCB5-CDF3-DFE7-5D73F87F46BD}"/>
                  </a:ext>
                </a:extLst>
              </p:cNvPr>
              <p:cNvSpPr txBox="1"/>
              <p:nvPr/>
            </p:nvSpPr>
            <p:spPr bwMode="auto">
              <a:xfrm>
                <a:off x="3789176" y="576595"/>
                <a:ext cx="1546769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61A6472-FCB5-CDF3-DFE7-5D73F87F4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9176" y="576595"/>
                <a:ext cx="1546769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59644D3-FC92-35BA-8014-931472A4242B}"/>
                  </a:ext>
                </a:extLst>
              </p:cNvPr>
              <p:cNvSpPr txBox="1"/>
              <p:nvPr/>
            </p:nvSpPr>
            <p:spPr bwMode="auto">
              <a:xfrm>
                <a:off x="3811141" y="1357537"/>
                <a:ext cx="2222660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759644D3-FC92-35BA-8014-931472A42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1357537"/>
                <a:ext cx="2222660" cy="378245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4F1C3FA6-6025-2B3E-4F47-ED883EEE827F}"/>
                  </a:ext>
                </a:extLst>
              </p:cNvPr>
              <p:cNvSpPr/>
              <p:nvPr/>
            </p:nvSpPr>
            <p:spPr>
              <a:xfrm>
                <a:off x="3748397" y="2415128"/>
                <a:ext cx="1163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4F1C3FA6-6025-2B3E-4F47-ED883EEE8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397" y="2415128"/>
                <a:ext cx="1163524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BEFCAFC-DC21-8A0C-2A62-1ADC8727013C}"/>
                  </a:ext>
                </a:extLst>
              </p:cNvPr>
              <p:cNvSpPr/>
              <p:nvPr/>
            </p:nvSpPr>
            <p:spPr>
              <a:xfrm>
                <a:off x="3789176" y="4222607"/>
                <a:ext cx="116916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FBEFCAFC-DC21-8A0C-2A62-1ADC87270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176" y="4222607"/>
                <a:ext cx="116916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50E0927-2FED-5581-841C-9B37AA2BD586}"/>
                  </a:ext>
                </a:extLst>
              </p:cNvPr>
              <p:cNvSpPr/>
              <p:nvPr/>
            </p:nvSpPr>
            <p:spPr>
              <a:xfrm>
                <a:off x="6340685" y="2415128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50E0927-2FED-5581-841C-9B37AA2BD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685" y="2415128"/>
                <a:ext cx="12607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0690B19-C452-BCF6-CFDD-DE83D41F013F}"/>
                  </a:ext>
                </a:extLst>
              </p:cNvPr>
              <p:cNvSpPr txBox="1"/>
              <p:nvPr/>
            </p:nvSpPr>
            <p:spPr bwMode="auto">
              <a:xfrm>
                <a:off x="3748397" y="2994655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0690B19-C452-BCF6-CFDD-DE83D41F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8397" y="2994655"/>
                <a:ext cx="3609578" cy="378245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5454524-4828-A0CE-9F1D-892FFED59832}"/>
                  </a:ext>
                </a:extLst>
              </p:cNvPr>
              <p:cNvSpPr txBox="1"/>
              <p:nvPr/>
            </p:nvSpPr>
            <p:spPr bwMode="auto">
              <a:xfrm>
                <a:off x="3740460" y="3652019"/>
                <a:ext cx="148919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5454524-4828-A0CE-9F1D-892FFED59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0460" y="3652019"/>
                <a:ext cx="1489190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DB6DB67-313E-CC5E-075F-B3AD273E289B}"/>
                  </a:ext>
                </a:extLst>
              </p:cNvPr>
              <p:cNvSpPr txBox="1"/>
              <p:nvPr/>
            </p:nvSpPr>
            <p:spPr bwMode="auto">
              <a:xfrm>
                <a:off x="6065435" y="4222607"/>
                <a:ext cx="22477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FDB6DB67-313E-CC5E-075F-B3AD273E2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435" y="4222607"/>
                <a:ext cx="2247731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C0BC8C1-CF21-441C-FE12-8EEA4B8A30F3}"/>
                  </a:ext>
                </a:extLst>
              </p:cNvPr>
              <p:cNvSpPr/>
              <p:nvPr/>
            </p:nvSpPr>
            <p:spPr>
              <a:xfrm>
                <a:off x="6065435" y="5122219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C0BC8C1-CF21-441C-FE12-8EEA4B8A3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435" y="5122219"/>
                <a:ext cx="108491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2BCD9A85-4DB9-CCB4-7D93-8559FB3FD651}"/>
                  </a:ext>
                </a:extLst>
              </p:cNvPr>
              <p:cNvSpPr txBox="1"/>
              <p:nvPr/>
            </p:nvSpPr>
            <p:spPr>
              <a:xfrm>
                <a:off x="6082956" y="5600671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2BCD9A85-4DB9-CCB4-7D93-8559FB3F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56" y="5600671"/>
                <a:ext cx="957762" cy="566694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B3C90CE-F1AC-A4EA-26A7-5CB6BC1C3360}"/>
                  </a:ext>
                </a:extLst>
              </p:cNvPr>
              <p:cNvSpPr txBox="1"/>
              <p:nvPr/>
            </p:nvSpPr>
            <p:spPr bwMode="auto">
              <a:xfrm>
                <a:off x="3717168" y="5600671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6B3C90CE-F1AC-A4EA-26A7-5CB6BC1C3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7168" y="5600671"/>
                <a:ext cx="2012409" cy="58214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5A02DDE-4BFC-3364-12BB-5FBB7F003CDD}"/>
              </a:ext>
            </a:extLst>
          </p:cNvPr>
          <p:cNvSpPr txBox="1"/>
          <p:nvPr/>
        </p:nvSpPr>
        <p:spPr bwMode="auto">
          <a:xfrm>
            <a:off x="3717168" y="2000271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A390689E-DF55-F0EC-B898-5DFE4BCA1FDD}"/>
                  </a:ext>
                </a:extLst>
              </p:cNvPr>
              <p:cNvSpPr txBox="1"/>
              <p:nvPr/>
            </p:nvSpPr>
            <p:spPr bwMode="auto">
              <a:xfrm>
                <a:off x="6065435" y="3651979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A390689E-DF55-F0EC-B898-5DFE4BCA1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435" y="3651979"/>
                <a:ext cx="2599943" cy="369332"/>
              </a:xfrm>
              <a:prstGeom prst="rect">
                <a:avLst/>
              </a:prstGeom>
              <a:blipFill>
                <a:blip r:embed="rId14"/>
                <a:stretch>
                  <a:fillRect l="-194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277E91B4-DFBE-F65D-EC7D-74F64B6E5958}"/>
                  </a:ext>
                </a:extLst>
              </p:cNvPr>
              <p:cNvSpPr/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277E91B4-DFBE-F65D-EC7D-74F64B6E59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375CA1B9-61E8-E2BC-0293-3EC7ED3E3EB1}"/>
                  </a:ext>
                </a:extLst>
              </p:cNvPr>
              <p:cNvSpPr/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375CA1B9-61E8-E2BC-0293-3EC7ED3E3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73679-2BD8-B715-B9C7-AC0A094BFC77}"/>
                  </a:ext>
                </a:extLst>
              </p:cNvPr>
              <p:cNvSpPr txBox="1"/>
              <p:nvPr/>
            </p:nvSpPr>
            <p:spPr bwMode="auto">
              <a:xfrm>
                <a:off x="7315200" y="5122219"/>
                <a:ext cx="151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D73679-2BD8-B715-B9C7-AC0A094BF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5200" y="5122219"/>
                <a:ext cx="1514536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7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0" y="6333223"/>
            <a:ext cx="748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有邊界之電子束縛態波函數的實數部如同駐波，但它必得有虛數部。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l="-6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29135" y="5703020"/>
                <a:ext cx="2793970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135" y="5703020"/>
                <a:ext cx="2793970" cy="566694"/>
              </a:xfrm>
              <a:prstGeom prst="rect">
                <a:avLst/>
              </a:prstGeom>
              <a:blipFill>
                <a:blip r:embed="rId6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132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的絕對值對物理有影響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就完全是實數函數，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blipFill>
                <a:blip r:embed="rId8"/>
                <a:stretch>
                  <a:fillRect l="-4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/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8E62035A-EBA7-B82A-AE54-2B62FD085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654" y="207622"/>
                <a:ext cx="67843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與弦波駐波的波函數的空間部分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𝑋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一模一樣！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20">
                <a:extLst>
                  <a:ext uri="{FF2B5EF4-FFF2-40B4-BE49-F238E27FC236}">
                    <a16:creationId xmlns:a16="http://schemas.microsoft.com/office/drawing/2014/main" id="{8E62035A-EBA7-B82A-AE54-2B62FD08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654" y="207622"/>
                <a:ext cx="6784309" cy="369332"/>
              </a:xfrm>
              <a:prstGeom prst="rect">
                <a:avLst/>
              </a:prstGeom>
              <a:blipFill>
                <a:blip r:embed="rId14"/>
                <a:stretch>
                  <a:fillRect l="-18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/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/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/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/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D961BA47-DCCC-FB97-448C-93E63C6BB113}"/>
              </a:ext>
            </a:extLst>
          </p:cNvPr>
          <p:cNvSpPr/>
          <p:nvPr/>
        </p:nvSpPr>
        <p:spPr>
          <a:xfrm>
            <a:off x="4303473" y="5805264"/>
            <a:ext cx="916599" cy="28803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  <p:bldP spid="13" grpId="0" animBg="1"/>
      <p:bldP spid="14" grpId="0" animBg="1"/>
      <p:bldP spid="2" grpId="0"/>
      <p:bldP spid="3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A067FA99-F46A-14CD-38AD-9934404B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4479" b="83575"/>
          <a:stretch>
            <a:fillRect/>
          </a:stretch>
        </p:blipFill>
        <p:spPr>
          <a:xfrm>
            <a:off x="822882" y="1932967"/>
            <a:ext cx="7123949" cy="1116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12163-1992-E3B1-F79B-12AF0EF6EA2C}"/>
              </a:ext>
            </a:extLst>
          </p:cNvPr>
          <p:cNvSpPr txBox="1"/>
          <p:nvPr/>
        </p:nvSpPr>
        <p:spPr bwMode="auto">
          <a:xfrm>
            <a:off x="838200" y="1484153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Solving Wave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AE78487-6A6C-1226-E993-D31D4C76A7E1}"/>
                  </a:ext>
                </a:extLst>
              </p:cNvPr>
              <p:cNvSpPr txBox="1"/>
              <p:nvPr/>
            </p:nvSpPr>
            <p:spPr bwMode="auto">
              <a:xfrm>
                <a:off x="915163" y="3933731"/>
                <a:ext cx="229434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AE78487-6A6C-1226-E993-D31D4C76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5163" y="3933731"/>
                <a:ext cx="229434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FA6345-EF2E-2441-6657-74804E9EDC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3505200"/>
                <a:ext cx="79096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首先尋找時間部分與空間部分，可以分離為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兩變數個別的函數的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模式解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AAFA6345-EF2E-2441-6657-74804E9ED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3505200"/>
                <a:ext cx="7909602" cy="369332"/>
              </a:xfrm>
              <a:prstGeom prst="rect">
                <a:avLst/>
              </a:prstGeom>
              <a:blipFill>
                <a:blip r:embed="rId4"/>
                <a:stretch>
                  <a:fillRect l="-80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D1CA4F92-7A86-F07E-64C3-F47142018D00}"/>
                  </a:ext>
                </a:extLst>
              </p:cNvPr>
              <p:cNvSpPr txBox="1"/>
              <p:nvPr/>
            </p:nvSpPr>
            <p:spPr bwMode="auto">
              <a:xfrm>
                <a:off x="3290189" y="1242745"/>
                <a:ext cx="165032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D1CA4F92-7A86-F07E-64C3-F47142018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0189" y="1242745"/>
                <a:ext cx="1650324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D5CCF56-3154-4FE5-6E11-62D417BD1DC7}"/>
              </a:ext>
            </a:extLst>
          </p:cNvPr>
          <p:cNvSpPr txBox="1"/>
          <p:nvPr/>
        </p:nvSpPr>
        <p:spPr bwMode="auto">
          <a:xfrm>
            <a:off x="5121787" y="1480271"/>
            <a:ext cx="34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Schrodiner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Wave Equation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0C0B6-0DE2-11C3-3F55-680B3CB6CCAF}"/>
              </a:ext>
            </a:extLst>
          </p:cNvPr>
          <p:cNvSpPr txBox="1"/>
          <p:nvPr/>
        </p:nvSpPr>
        <p:spPr>
          <a:xfrm>
            <a:off x="822882" y="3129127"/>
            <a:ext cx="485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因為起始條件與邊界條件是分開的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7DC9C-3843-3897-3E10-A753A18CD774}"/>
              </a:ext>
            </a:extLst>
          </p:cNvPr>
          <p:cNvSpPr txBox="1"/>
          <p:nvPr/>
        </p:nvSpPr>
        <p:spPr>
          <a:xfrm>
            <a:off x="903131" y="4705242"/>
            <a:ext cx="579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一系列這樣的解的線性組合就構成所有可能的一般解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E46F8B-28B3-B7B0-2DA4-8871E23E2AC5}"/>
                  </a:ext>
                </a:extLst>
              </p:cNvPr>
              <p:cNvSpPr txBox="1"/>
              <p:nvPr/>
            </p:nvSpPr>
            <p:spPr>
              <a:xfrm>
                <a:off x="919186" y="5123862"/>
                <a:ext cx="60457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作法：將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起始條件分解為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的線性組合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永遠可以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E46F8B-28B3-B7B0-2DA4-8871E23E2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86" y="5123862"/>
                <a:ext cx="6045791" cy="369332"/>
              </a:xfrm>
              <a:prstGeom prst="rect">
                <a:avLst/>
              </a:prstGeom>
              <a:blipFill>
                <a:blip r:embed="rId6"/>
                <a:stretch>
                  <a:fillRect l="-8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CBA232-E5CD-A5B8-F796-79EB160EFEDD}"/>
                  </a:ext>
                </a:extLst>
              </p:cNvPr>
              <p:cNvSpPr txBox="1"/>
              <p:nvPr/>
            </p:nvSpPr>
            <p:spPr>
              <a:xfrm>
                <a:off x="940957" y="5581585"/>
                <a:ext cx="60240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各自作時間演化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簡諧振盪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後，最後再組合！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CBA232-E5CD-A5B8-F796-79EB160EF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57" y="5581585"/>
                <a:ext cx="602402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884CF2EA-3C72-A510-2FB7-F4F3AD1AAB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882" y="708760"/>
                <a:ext cx="67843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與弦波駐波的波函數的空間部分一模一樣！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884CF2EA-3C72-A510-2FB7-F4F3AD1AA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882" y="708760"/>
                <a:ext cx="6784309" cy="369332"/>
              </a:xfrm>
              <a:prstGeom prst="rect">
                <a:avLst/>
              </a:prstGeom>
              <a:blipFill>
                <a:blip r:embed="rId8"/>
                <a:stretch>
                  <a:fillRect l="-18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132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417C5-5614-180D-D7C9-B912B762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1C4AFDBD-8F13-FB6B-6EA9-F5287AC79340}"/>
                  </a:ext>
                </a:extLst>
              </p:cNvPr>
              <p:cNvSpPr txBox="1"/>
              <p:nvPr/>
            </p:nvSpPr>
            <p:spPr bwMode="auto">
              <a:xfrm>
                <a:off x="846430" y="799620"/>
                <a:ext cx="229434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𝑇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1C4AFDBD-8F13-FB6B-6EA9-F5287AC79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30" y="799620"/>
                <a:ext cx="2294346" cy="369332"/>
              </a:xfrm>
              <a:prstGeom prst="rect">
                <a:avLst/>
              </a:prstGeom>
              <a:blipFill>
                <a:blip r:embed="rId2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BDD28E4F-8CF4-562F-F5F4-3163C53CCD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144" y="334881"/>
                <a:ext cx="78997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首先尋找時間部分與空間部分，可以分離為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兩變數個別的函數的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模式解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：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BDD28E4F-8CF4-562F-F5F4-3163C53C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144" y="334881"/>
                <a:ext cx="7899795" cy="369332"/>
              </a:xfrm>
              <a:prstGeom prst="rect">
                <a:avLst/>
              </a:prstGeom>
              <a:blipFill>
                <a:blip r:embed="rId3"/>
                <a:stretch>
                  <a:fillRect l="-48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19BE8B69-6295-94A3-017E-FB76434D3EFA}"/>
                  </a:ext>
                </a:extLst>
              </p:cNvPr>
              <p:cNvSpPr txBox="1"/>
              <p:nvPr/>
            </p:nvSpPr>
            <p:spPr bwMode="auto">
              <a:xfrm>
                <a:off x="846430" y="1613234"/>
                <a:ext cx="165032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19BE8B69-6295-94A3-017E-FB76434D3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30" y="1613234"/>
                <a:ext cx="1650324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958C1D-B14E-4ACD-5B62-89242AA6E5E4}"/>
              </a:ext>
            </a:extLst>
          </p:cNvPr>
          <p:cNvSpPr txBox="1"/>
          <p:nvPr/>
        </p:nvSpPr>
        <p:spPr bwMode="auto">
          <a:xfrm>
            <a:off x="838201" y="120148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代入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3DE582B2-680C-FCC3-2526-4F3F64BFDB3F}"/>
                  </a:ext>
                </a:extLst>
              </p:cNvPr>
              <p:cNvSpPr txBox="1"/>
              <p:nvPr/>
            </p:nvSpPr>
            <p:spPr bwMode="auto">
              <a:xfrm>
                <a:off x="851922" y="2616639"/>
                <a:ext cx="2038507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𝑋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3DE582B2-680C-FCC3-2526-4F3F64BFD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1922" y="2616639"/>
                <a:ext cx="2038507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5F4C6D-1676-A6FA-88E4-18DDF3CFBE7D}"/>
              </a:ext>
            </a:extLst>
          </p:cNvPr>
          <p:cNvSpPr txBox="1"/>
          <p:nvPr/>
        </p:nvSpPr>
        <p:spPr bwMode="auto">
          <a:xfrm>
            <a:off x="851921" y="227408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159313DE-3B6A-2F53-657D-8CA912F34748}"/>
                  </a:ext>
                </a:extLst>
              </p:cNvPr>
              <p:cNvSpPr txBox="1"/>
              <p:nvPr/>
            </p:nvSpPr>
            <p:spPr bwMode="auto">
              <a:xfrm>
                <a:off x="854116" y="3702846"/>
                <a:ext cx="2027769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159313DE-3B6A-2F53-657D-8CA912F34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116" y="3702846"/>
                <a:ext cx="2027769" cy="648254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CACB7D-D3B0-47CC-A083-8F374D5E2FE4}"/>
                  </a:ext>
                </a:extLst>
              </p:cNvPr>
              <p:cNvSpPr txBox="1"/>
              <p:nvPr/>
            </p:nvSpPr>
            <p:spPr bwMode="auto">
              <a:xfrm>
                <a:off x="846428" y="3289554"/>
                <a:ext cx="8120167" cy="375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一般會把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移到左邊，同時左右邊都除以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。偏微分可以寫成常微分：</a:t>
                </a:r>
                <a:endParaRPr lang="en-GB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CACB7D-D3B0-47CC-A083-8F374D5E2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28" y="3289554"/>
                <a:ext cx="8120167" cy="375552"/>
              </a:xfrm>
              <a:prstGeom prst="rect">
                <a:avLst/>
              </a:prstGeom>
              <a:blipFill>
                <a:blip r:embed="rId7"/>
                <a:stretch>
                  <a:fillRect l="-624" t="-10000" r="-343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89621C-8E03-2EA1-4E09-2A90D864F797}"/>
                  </a:ext>
                </a:extLst>
              </p:cNvPr>
              <p:cNvSpPr txBox="1"/>
              <p:nvPr/>
            </p:nvSpPr>
            <p:spPr bwMode="auto">
              <a:xfrm>
                <a:off x="846429" y="4418495"/>
                <a:ext cx="78915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有關，但兩者是獨立變數！相等並不可能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89621C-8E03-2EA1-4E09-2A90D864F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429" y="4418495"/>
                <a:ext cx="7891566" cy="369332"/>
              </a:xfrm>
              <a:prstGeom prst="rect">
                <a:avLst/>
              </a:prstGeom>
              <a:blipFill>
                <a:blip r:embed="rId8"/>
                <a:stretch>
                  <a:fillRect l="-64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96C05C-9C4C-59A1-EB50-2312E5D813DE}"/>
                  </a:ext>
                </a:extLst>
              </p:cNvPr>
              <p:cNvSpPr txBox="1"/>
              <p:nvPr/>
            </p:nvSpPr>
            <p:spPr bwMode="auto">
              <a:xfrm>
                <a:off x="854116" y="4780765"/>
                <a:ext cx="7708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唯一的例外：左右兩式都與各自的變數無關，是一常數。設此常數為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96C05C-9C4C-59A1-EB50-2312E5D81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116" y="4780765"/>
                <a:ext cx="7708294" cy="369332"/>
              </a:xfrm>
              <a:prstGeom prst="rect">
                <a:avLst/>
              </a:prstGeom>
              <a:blipFill>
                <a:blip r:embed="rId9"/>
                <a:stretch>
                  <a:fillRect l="-6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9933BE99-2A59-02FA-0C39-F6199CF7CC91}"/>
                  </a:ext>
                </a:extLst>
              </p:cNvPr>
              <p:cNvSpPr txBox="1"/>
              <p:nvPr/>
            </p:nvSpPr>
            <p:spPr bwMode="auto">
              <a:xfrm>
                <a:off x="880295" y="5251571"/>
                <a:ext cx="253248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9933BE99-2A59-02FA-0C39-F6199CF7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295" y="5251571"/>
                <a:ext cx="2532481" cy="648126"/>
              </a:xfrm>
              <a:prstGeom prst="rect">
                <a:avLst/>
              </a:prstGeom>
              <a:blipFill>
                <a:blip r:embed="rId10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BB617E-0A3A-2BF8-1AEF-85F5FCB6F17D}"/>
              </a:ext>
            </a:extLst>
          </p:cNvPr>
          <p:cNvCxnSpPr>
            <a:cxnSpLocks/>
          </p:cNvCxnSpPr>
          <p:nvPr/>
        </p:nvCxnSpPr>
        <p:spPr>
          <a:xfrm flipH="1">
            <a:off x="1430797" y="1189635"/>
            <a:ext cx="1053136" cy="5883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F528E8-F6D3-9A24-5C8A-E9D340951F68}"/>
              </a:ext>
            </a:extLst>
          </p:cNvPr>
          <p:cNvCxnSpPr>
            <a:cxnSpLocks/>
          </p:cNvCxnSpPr>
          <p:nvPr/>
        </p:nvCxnSpPr>
        <p:spPr>
          <a:xfrm flipH="1">
            <a:off x="2279859" y="1168952"/>
            <a:ext cx="204074" cy="509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02FE5A-C4D9-5E60-FF53-F62F3ED56408}"/>
                  </a:ext>
                </a:extLst>
              </p:cNvPr>
              <p:cNvSpPr txBox="1"/>
              <p:nvPr/>
            </p:nvSpPr>
            <p:spPr>
              <a:xfrm>
                <a:off x="838200" y="5905815"/>
                <a:ext cx="8052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我們就得到空間部分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TW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與時間部分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各自需要滿足的常微分方程式</a:t>
                </a:r>
                <a:r>
                  <a:rPr lang="zh-TW" altLang="en-US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。</a:t>
                </a:r>
                <a:r>
                  <a:rPr lang="en-GB" dirty="0">
                    <a:effectLst/>
                    <a:latin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02FE5A-C4D9-5E60-FF53-F62F3ED56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05815"/>
                <a:ext cx="8052196" cy="369332"/>
              </a:xfrm>
              <a:prstGeom prst="rect">
                <a:avLst/>
              </a:prstGeom>
              <a:blipFill>
                <a:blip r:embed="rId11"/>
                <a:stretch>
                  <a:fillRect l="-78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225D14-7B27-AE74-0442-6749E3AB046F}"/>
              </a:ext>
            </a:extLst>
          </p:cNvPr>
          <p:cNvSpPr txBox="1"/>
          <p:nvPr/>
        </p:nvSpPr>
        <p:spPr>
          <a:xfrm>
            <a:off x="838200" y="6272289"/>
            <a:ext cx="8052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將偏微分方程式分解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Reduce</a:t>
            </a: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為</a:t>
            </a:r>
            <a:r>
              <a:rPr 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常微分方程式</a:t>
            </a: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，這是常見的作法</a:t>
            </a:r>
            <a:r>
              <a:rPr lang="zh-TW" altLang="en-US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en-GB" dirty="0">
                <a:effectLst/>
                <a:latin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7F201B6-CD23-DBF3-26CC-9B8E764737D6}"/>
              </a:ext>
            </a:extLst>
          </p:cNvPr>
          <p:cNvSpPr/>
          <p:nvPr/>
        </p:nvSpPr>
        <p:spPr>
          <a:xfrm>
            <a:off x="3556396" y="5486400"/>
            <a:ext cx="329804" cy="2286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37D0C7-F815-C5C0-532C-E0CF257558DC}"/>
                  </a:ext>
                </a:extLst>
              </p:cNvPr>
              <p:cNvSpPr txBox="1"/>
              <p:nvPr/>
            </p:nvSpPr>
            <p:spPr bwMode="auto">
              <a:xfrm>
                <a:off x="4190942" y="5286274"/>
                <a:ext cx="1208728" cy="5557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𝑋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37D0C7-F815-C5C0-532C-E0CF25755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0942" y="5286274"/>
                <a:ext cx="1208728" cy="555793"/>
              </a:xfrm>
              <a:prstGeom prst="rect">
                <a:avLst/>
              </a:prstGeom>
              <a:blipFill>
                <a:blip r:embed="rId12"/>
                <a:stretch>
                  <a:fillRect l="-4124" r="-3093" b="-15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7">
                <a:extLst>
                  <a:ext uri="{FF2B5EF4-FFF2-40B4-BE49-F238E27FC236}">
                    <a16:creationId xmlns:a16="http://schemas.microsoft.com/office/drawing/2014/main" id="{6339D7DC-976C-8C50-2FFE-E8C53F05AC28}"/>
                  </a:ext>
                </a:extLst>
              </p:cNvPr>
              <p:cNvSpPr txBox="1"/>
              <p:nvPr/>
            </p:nvSpPr>
            <p:spPr bwMode="auto">
              <a:xfrm>
                <a:off x="5559912" y="5215278"/>
                <a:ext cx="160288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7">
                <a:extLst>
                  <a:ext uri="{FF2B5EF4-FFF2-40B4-BE49-F238E27FC236}">
                    <a16:creationId xmlns:a16="http://schemas.microsoft.com/office/drawing/2014/main" id="{6339D7DC-976C-8C50-2FFE-E8C53F05A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9912" y="5215278"/>
                <a:ext cx="1602888" cy="648126"/>
              </a:xfrm>
              <a:prstGeom prst="rect">
                <a:avLst/>
              </a:prstGeom>
              <a:blipFill>
                <a:blip r:embed="rId13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1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16" grpId="0"/>
      <p:bldP spid="17" grpId="0"/>
      <p:bldP spid="9" grpId="0" animBg="1"/>
      <p:bldP spid="15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3EF92-A2E6-08A3-3D28-79E11717E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B800E186-E5A4-DD3F-45C0-C9D8517738DC}"/>
                  </a:ext>
                </a:extLst>
              </p:cNvPr>
              <p:cNvSpPr txBox="1"/>
              <p:nvPr/>
            </p:nvSpPr>
            <p:spPr bwMode="auto">
              <a:xfrm>
                <a:off x="1109369" y="3830291"/>
                <a:ext cx="485250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altLang="zh-TW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B800E186-E5A4-DD3F-45C0-C9D851773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369" y="3830291"/>
                <a:ext cx="4852503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F079CEB1-41C6-EC14-64AA-00441B49E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0072" y="1180975"/>
                <a:ext cx="76791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時間部分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很快可以解出：</a:t>
                </a: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F079CEB1-41C6-EC14-64AA-00441B49E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072" y="1180975"/>
                <a:ext cx="7679196" cy="369332"/>
              </a:xfrm>
              <a:prstGeom prst="rect">
                <a:avLst/>
              </a:prstGeom>
              <a:blipFill>
                <a:blip r:embed="rId3"/>
                <a:stretch>
                  <a:fillRect l="-660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629B6EFC-1C16-C026-0CC2-999909F8DE33}"/>
                  </a:ext>
                </a:extLst>
              </p:cNvPr>
              <p:cNvSpPr txBox="1"/>
              <p:nvPr/>
            </p:nvSpPr>
            <p:spPr bwMode="auto">
              <a:xfrm>
                <a:off x="1109369" y="2535710"/>
                <a:ext cx="240494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629B6EFC-1C16-C026-0CC2-999909F8D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9369" y="2535710"/>
                <a:ext cx="2404944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7">
                <a:extLst>
                  <a:ext uri="{FF2B5EF4-FFF2-40B4-BE49-F238E27FC236}">
                    <a16:creationId xmlns:a16="http://schemas.microsoft.com/office/drawing/2014/main" id="{196C8ADA-5A30-BDDB-8C74-440F5C3E3C73}"/>
                  </a:ext>
                </a:extLst>
              </p:cNvPr>
              <p:cNvSpPr txBox="1"/>
              <p:nvPr/>
            </p:nvSpPr>
            <p:spPr bwMode="auto">
              <a:xfrm>
                <a:off x="1100072" y="1667754"/>
                <a:ext cx="1618831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l-GR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7">
                <a:extLst>
                  <a:ext uri="{FF2B5EF4-FFF2-40B4-BE49-F238E27FC236}">
                    <a16:creationId xmlns:a16="http://schemas.microsoft.com/office/drawing/2014/main" id="{196C8ADA-5A30-BDDB-8C74-440F5C3E3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0072" y="1667754"/>
                <a:ext cx="1618831" cy="648254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1D09F0-85FE-6BC7-E89F-FC0A8F28169B}"/>
                  </a:ext>
                </a:extLst>
              </p:cNvPr>
              <p:cNvSpPr txBox="1"/>
              <p:nvPr/>
            </p:nvSpPr>
            <p:spPr>
              <a:xfrm>
                <a:off x="1100072" y="3283907"/>
                <a:ext cx="7023977" cy="398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+mj-ea"/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𝜆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j-ea"/>
                      </a:rPr>
                      <m:t>&lt;0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+mj-ea"/>
                    <a:ea typeface="+mj-ea"/>
                  </a:rPr>
                  <a:t>，那麼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就是以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為角頻率的簡諧運動！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1D09F0-85FE-6BC7-E89F-FC0A8F281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072" y="3283907"/>
                <a:ext cx="7023977" cy="398186"/>
              </a:xfrm>
              <a:prstGeom prst="rect">
                <a:avLst/>
              </a:prstGeom>
              <a:blipFill>
                <a:blip r:embed="rId6"/>
                <a:stretch>
                  <a:fillRect l="-72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E31F627-56C3-31C3-19F8-61C1ECC944B3}"/>
              </a:ext>
            </a:extLst>
          </p:cNvPr>
          <p:cNvSpPr txBox="1"/>
          <p:nvPr/>
        </p:nvSpPr>
        <p:spPr>
          <a:xfrm>
            <a:off x="1100072" y="4363863"/>
            <a:ext cx="789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因此這樣的可分解的解，從時間演化看，也可以稱為模式振盪解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327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1F462-D3C4-C069-804C-46B6A182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D5277EE3-9FFA-1E6D-212E-C6B659A5A5C0}"/>
                  </a:ext>
                </a:extLst>
              </p:cNvPr>
              <p:cNvSpPr txBox="1"/>
              <p:nvPr/>
            </p:nvSpPr>
            <p:spPr bwMode="auto">
              <a:xfrm>
                <a:off x="1807059" y="1709425"/>
                <a:ext cx="1605761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1" i="1" smtClean="0">
                              <a:latin typeface="Cambria Math"/>
                            </a:rPr>
                            <m:t>𝑿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1" i="1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altLang="zh-TW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1800" b="1" i="1" smtClean="0">
                          <a:latin typeface="Cambria Math"/>
                          <a:ea typeface="Cambria Math"/>
                        </a:rPr>
                        <m:t>𝑿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D5277EE3-9FFA-1E6D-212E-C6B659A5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7059" y="1709425"/>
                <a:ext cx="1605761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639F56C5-52B3-4BD5-356A-C41C823B7D5A}"/>
                  </a:ext>
                </a:extLst>
              </p:cNvPr>
              <p:cNvSpPr txBox="1"/>
              <p:nvPr/>
            </p:nvSpPr>
            <p:spPr bwMode="auto">
              <a:xfrm>
                <a:off x="4701699" y="1755591"/>
                <a:ext cx="1459246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639F56C5-52B3-4BD5-356A-C41C823B7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01699" y="1755591"/>
                <a:ext cx="1459246" cy="555793"/>
              </a:xfrm>
              <a:prstGeom prst="rect">
                <a:avLst/>
              </a:prstGeom>
              <a:blipFill>
                <a:blip r:embed="rId3"/>
                <a:stretch>
                  <a:fillRect l="-3448" r="-4310" b="-15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">
                <a:extLst>
                  <a:ext uri="{FF2B5EF4-FFF2-40B4-BE49-F238E27FC236}">
                    <a16:creationId xmlns:a16="http://schemas.microsoft.com/office/drawing/2014/main" id="{1133B6CD-2842-B63A-C87A-5C2DDE878626}"/>
                  </a:ext>
                </a:extLst>
              </p:cNvPr>
              <p:cNvSpPr txBox="1"/>
              <p:nvPr/>
            </p:nvSpPr>
            <p:spPr bwMode="auto">
              <a:xfrm>
                <a:off x="2422453" y="2485520"/>
                <a:ext cx="8963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sz="1800" b="1" i="1" smtClean="0">
                          <a:latin typeface="Cambria Math"/>
                          <a:ea typeface="Cambria Math"/>
                        </a:rPr>
                        <m:t>𝑨</m:t>
                      </m:r>
                      <m:r>
                        <a:rPr lang="en-US" altLang="zh-TW" sz="1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1800" b="1" i="1" smtClean="0">
                          <a:latin typeface="Cambria Math"/>
                          <a:ea typeface="Cambria Math"/>
                        </a:rPr>
                        <m:t>𝑿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3">
                <a:extLst>
                  <a:ext uri="{FF2B5EF4-FFF2-40B4-BE49-F238E27FC236}">
                    <a16:creationId xmlns:a16="http://schemas.microsoft.com/office/drawing/2014/main" id="{1133B6CD-2842-B63A-C87A-5C2DDE878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2453" y="2485520"/>
                <a:ext cx="89639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78948E5C-5F65-BF9A-098C-3B71775F71DA}"/>
                  </a:ext>
                </a:extLst>
              </p:cNvPr>
              <p:cNvSpPr txBox="1"/>
              <p:nvPr/>
            </p:nvSpPr>
            <p:spPr bwMode="auto">
              <a:xfrm>
                <a:off x="4759879" y="2457350"/>
                <a:ext cx="635687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kumimoji="1"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78948E5C-5F65-BF9A-098C-3B71775F7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79" y="2457350"/>
                <a:ext cx="635687" cy="555793"/>
              </a:xfrm>
              <a:prstGeom prst="rect">
                <a:avLst/>
              </a:prstGeom>
              <a:blipFill>
                <a:blip r:embed="rId5"/>
                <a:stretch>
                  <a:fillRect l="-7843" r="-11765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A7011-F9BE-95B3-9CF0-550CAB5AADE3}"/>
                  </a:ext>
                </a:extLst>
              </p:cNvPr>
              <p:cNvSpPr txBox="1"/>
              <p:nvPr/>
            </p:nvSpPr>
            <p:spPr bwMode="auto">
              <a:xfrm>
                <a:off x="2870652" y="5051448"/>
                <a:ext cx="1258357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b="1" i="1" smtClean="0">
                          <a:latin typeface="Cambria Math" panose="02040503050406030204" pitchFamily="18" charset="0"/>
                          <a:ea typeface="Cambria Math"/>
                        </a:rPr>
                        <m:t>𝒂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9A7011-F9BE-95B3-9CF0-550CAB5AA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0652" y="5051448"/>
                <a:ext cx="1258357" cy="276999"/>
              </a:xfrm>
              <a:prstGeom prst="rect">
                <a:avLst/>
              </a:prstGeom>
              <a:blipFill>
                <a:blip r:embed="rId6"/>
                <a:stretch>
                  <a:fillRect l="-1010" r="-2020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E301F3-C418-C31D-CD0B-4927D12C47AF}"/>
                  </a:ext>
                </a:extLst>
              </p:cNvPr>
              <p:cNvSpPr txBox="1"/>
              <p:nvPr/>
            </p:nvSpPr>
            <p:spPr bwMode="auto">
              <a:xfrm>
                <a:off x="4799423" y="4944446"/>
                <a:ext cx="1036438" cy="5557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𝑋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E301F3-C418-C31D-CD0B-4927D12C4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9423" y="4944446"/>
                <a:ext cx="1036438" cy="555793"/>
              </a:xfrm>
              <a:prstGeom prst="rect">
                <a:avLst/>
              </a:prstGeom>
              <a:blipFill>
                <a:blip r:embed="rId7"/>
                <a:stretch>
                  <a:fillRect l="-4819" r="-3614" b="-15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5823AF-385F-8B4B-6D24-07925C0821A5}"/>
                  </a:ext>
                </a:extLst>
              </p:cNvPr>
              <p:cNvSpPr txBox="1"/>
              <p:nvPr/>
            </p:nvSpPr>
            <p:spPr bwMode="auto">
              <a:xfrm>
                <a:off x="789184" y="3820779"/>
                <a:ext cx="3421386" cy="2859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5823AF-385F-8B4B-6D24-07925C082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9184" y="3820779"/>
                <a:ext cx="3421386" cy="285912"/>
              </a:xfrm>
              <a:prstGeom prst="rect">
                <a:avLst/>
              </a:prstGeom>
              <a:blipFill>
                <a:blip r:embed="rId8"/>
                <a:stretch>
                  <a:fillRect l="-738" b="-3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709D2-E4EB-EC10-181B-6E14A22AFD29}"/>
                  </a:ext>
                </a:extLst>
              </p:cNvPr>
              <p:cNvSpPr txBox="1"/>
              <p:nvPr/>
            </p:nvSpPr>
            <p:spPr bwMode="auto">
              <a:xfrm>
                <a:off x="4759879" y="3810441"/>
                <a:ext cx="342138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𝜔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709D2-E4EB-EC10-181B-6E14A22AF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879" y="3810441"/>
                <a:ext cx="3421386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B6AC9A6-229C-24F1-B1B6-FA3E2DC4C732}"/>
              </a:ext>
            </a:extLst>
          </p:cNvPr>
          <p:cNvSpPr txBox="1"/>
          <p:nvPr/>
        </p:nvSpPr>
        <p:spPr bwMode="auto">
          <a:xfrm>
            <a:off x="3976734" y="1207447"/>
            <a:ext cx="11225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Times New Roman" panose="02020603050405020304" pitchFamily="18" charset="0"/>
                <a:cs typeface="Times New Roman" pitchFamily="18" charset="0"/>
              </a:rPr>
              <a:t>對照表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3">
                <a:extLst>
                  <a:ext uri="{FF2B5EF4-FFF2-40B4-BE49-F238E27FC236}">
                    <a16:creationId xmlns:a16="http://schemas.microsoft.com/office/drawing/2014/main" id="{B79F4355-F74E-C277-E6AE-3E947D89869E}"/>
                  </a:ext>
                </a:extLst>
              </p:cNvPr>
              <p:cNvSpPr txBox="1"/>
              <p:nvPr/>
            </p:nvSpPr>
            <p:spPr bwMode="auto">
              <a:xfrm>
                <a:off x="2907331" y="3134355"/>
                <a:ext cx="39465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latin typeface="Cambria Math"/>
                          <a:ea typeface="Cambria Math"/>
                        </a:rPr>
                        <m:t>𝑨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3">
                <a:extLst>
                  <a:ext uri="{FF2B5EF4-FFF2-40B4-BE49-F238E27FC236}">
                    <a16:creationId xmlns:a16="http://schemas.microsoft.com/office/drawing/2014/main" id="{B79F4355-F74E-C277-E6AE-3E947D89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7331" y="3134355"/>
                <a:ext cx="39465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54D674B0-1077-26C8-FA9A-6D8531774233}"/>
                  </a:ext>
                </a:extLst>
              </p:cNvPr>
              <p:cNvSpPr txBox="1"/>
              <p:nvPr/>
            </p:nvSpPr>
            <p:spPr bwMode="auto">
              <a:xfrm>
                <a:off x="4768038" y="3066575"/>
                <a:ext cx="441468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13">
                <a:extLst>
                  <a:ext uri="{FF2B5EF4-FFF2-40B4-BE49-F238E27FC236}">
                    <a16:creationId xmlns:a16="http://schemas.microsoft.com/office/drawing/2014/main" id="{54D674B0-1077-26C8-FA9A-6D8531774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68038" y="3066575"/>
                <a:ext cx="441468" cy="555793"/>
              </a:xfrm>
              <a:prstGeom prst="rect">
                <a:avLst/>
              </a:prstGeom>
              <a:blipFill>
                <a:blip r:embed="rId11"/>
                <a:stretch>
                  <a:fillRect l="-11111" r="-2778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6BF9B12-F3ED-A50D-EE00-50EF0279D5E0}"/>
              </a:ext>
            </a:extLst>
          </p:cNvPr>
          <p:cNvSpPr txBox="1"/>
          <p:nvPr/>
        </p:nvSpPr>
        <p:spPr bwMode="auto">
          <a:xfrm>
            <a:off x="5206835" y="3130961"/>
            <a:ext cx="3643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微分運算</a:t>
            </a:r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稱為算子operator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7E544C-3B92-6C36-E43E-F0999370BFCA}"/>
                  </a:ext>
                </a:extLst>
              </p:cNvPr>
              <p:cNvSpPr txBox="1"/>
              <p:nvPr/>
            </p:nvSpPr>
            <p:spPr bwMode="auto">
              <a:xfrm>
                <a:off x="5860415" y="4957095"/>
                <a:ext cx="2978452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:r>
                  <a:rPr lang="en-US" altLang="zh-TW" sz="1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的本徵值方程式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A7E544C-3B92-6C36-E43E-F0999370B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0415" y="4957095"/>
                <a:ext cx="2978452" cy="524182"/>
              </a:xfrm>
              <a:prstGeom prst="rect">
                <a:avLst/>
              </a:prstGeom>
              <a:blipFill>
                <a:blip r:embed="rId12"/>
                <a:stretch>
                  <a:fillRect l="-170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4495D9C8-1873-ABFF-7C03-F667D4F24278}"/>
              </a:ext>
            </a:extLst>
          </p:cNvPr>
          <p:cNvSpPr txBox="1"/>
          <p:nvPr/>
        </p:nvSpPr>
        <p:spPr bwMode="auto">
          <a:xfrm>
            <a:off x="434655" y="4995608"/>
            <a:ext cx="2659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矩陣的本徵值方程式</a:t>
            </a:r>
            <a:r>
              <a:rPr 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24369A-CAB0-9A2F-D344-C6AD1BE79867}"/>
                  </a:ext>
                </a:extLst>
              </p:cNvPr>
              <p:cNvSpPr txBox="1"/>
              <p:nvPr/>
            </p:nvSpPr>
            <p:spPr bwMode="auto">
              <a:xfrm>
                <a:off x="1828800" y="5638800"/>
                <a:ext cx="609600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就稱為微分算子Differential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Operator</a:t>
                </a:r>
                <a:r>
                  <a:rPr lang="en-US" altLang="zh-TW" sz="1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24369A-CAB0-9A2F-D344-C6AD1BE79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5638800"/>
                <a:ext cx="6096000" cy="524182"/>
              </a:xfrm>
              <a:prstGeom prst="rect">
                <a:avLst/>
              </a:prstGeom>
              <a:blipFill>
                <a:blip r:embed="rId13"/>
                <a:stretch>
                  <a:fillRect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2B5D78-4D1B-3701-A80A-14831F0FB015}"/>
                  </a:ext>
                </a:extLst>
              </p:cNvPr>
              <p:cNvSpPr txBox="1"/>
              <p:nvPr/>
            </p:nvSpPr>
            <p:spPr bwMode="auto">
              <a:xfrm>
                <a:off x="1818986" y="601749"/>
                <a:ext cx="1208728" cy="5557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𝑋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2B5D78-4D1B-3701-A80A-14831F0FB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8986" y="601749"/>
                <a:ext cx="1208728" cy="555793"/>
              </a:xfrm>
              <a:prstGeom prst="rect">
                <a:avLst/>
              </a:prstGeom>
              <a:blipFill>
                <a:blip r:embed="rId14"/>
                <a:stretch>
                  <a:fillRect l="-4167" r="-3125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84CBF-1DB6-62C4-1CAA-E1EE1370A484}"/>
                  </a:ext>
                </a:extLst>
              </p:cNvPr>
              <p:cNvSpPr txBox="1"/>
              <p:nvPr/>
            </p:nvSpPr>
            <p:spPr>
              <a:xfrm>
                <a:off x="3145322" y="73039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𝑋</m:t>
                    </m:r>
                    <m:d>
                      <m:d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滿足的二次常微分方程式</a:t>
                </a:r>
                <a:r>
                  <a:rPr lang="zh-TW" altLang="en-US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特別重要：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984CBF-1DB6-62C4-1CAA-E1EE1370A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322" y="730399"/>
                <a:ext cx="4572000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25AA82-C702-FAF9-637E-A6CCFE26B74C}"/>
                  </a:ext>
                </a:extLst>
              </p:cNvPr>
              <p:cNvSpPr txBox="1"/>
              <p:nvPr/>
            </p:nvSpPr>
            <p:spPr bwMode="auto">
              <a:xfrm>
                <a:off x="3876546" y="4527364"/>
                <a:ext cx="200376" cy="2769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25AA82-C702-FAF9-637E-A6CCFE26B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6546" y="4527364"/>
                <a:ext cx="200376" cy="276999"/>
              </a:xfrm>
              <a:prstGeom prst="rect">
                <a:avLst/>
              </a:prstGeom>
              <a:blipFill>
                <a:blip r:embed="rId16"/>
                <a:stretch>
                  <a:fillRect l="-17647" r="-117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DDB9B6-98C5-ADF8-A3C2-9C698FDF09CA}"/>
                  </a:ext>
                </a:extLst>
              </p:cNvPr>
              <p:cNvSpPr txBox="1"/>
              <p:nvPr/>
            </p:nvSpPr>
            <p:spPr bwMode="auto">
              <a:xfrm>
                <a:off x="4824232" y="4518483"/>
                <a:ext cx="66216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DDB9B6-98C5-ADF8-A3C2-9C698FDF0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4232" y="4518483"/>
                <a:ext cx="66216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216A3F-1D91-52B3-1869-3643D79C4136}"/>
              </a:ext>
            </a:extLst>
          </p:cNvPr>
          <p:cNvSpPr txBox="1"/>
          <p:nvPr/>
        </p:nvSpPr>
        <p:spPr>
          <a:xfrm>
            <a:off x="2690988" y="4500589"/>
            <a:ext cx="128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本徵向量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C0CA6F51-B40D-B27C-783C-8680D9B8896B}"/>
              </a:ext>
            </a:extLst>
          </p:cNvPr>
          <p:cNvSpPr/>
          <p:nvPr/>
        </p:nvSpPr>
        <p:spPr>
          <a:xfrm>
            <a:off x="4225733" y="3849513"/>
            <a:ext cx="475966" cy="25717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D633A611-A97A-9156-1688-467E4ECDC3CC}"/>
              </a:ext>
            </a:extLst>
          </p:cNvPr>
          <p:cNvSpPr/>
          <p:nvPr/>
        </p:nvSpPr>
        <p:spPr>
          <a:xfrm>
            <a:off x="4231985" y="4773034"/>
            <a:ext cx="475966" cy="257178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0" grpId="0"/>
      <p:bldP spid="31" grpId="0"/>
      <p:bldP spid="6" grpId="0"/>
      <p:bldP spid="3" grpId="0" animBg="1"/>
      <p:bldP spid="5" grpId="0" animBg="1"/>
      <p:bldP spid="7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2D8BC878-7809-4B0E-8B6B-2A7655C38A58}"/>
                  </a:ext>
                </a:extLst>
              </p:cNvPr>
              <p:cNvSpPr txBox="1"/>
              <p:nvPr/>
            </p:nvSpPr>
            <p:spPr bwMode="auto">
              <a:xfrm>
                <a:off x="674510" y="646604"/>
                <a:ext cx="1219200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7">
                <a:extLst>
                  <a:ext uri="{FF2B5EF4-FFF2-40B4-BE49-F238E27FC236}">
                    <a16:creationId xmlns:a16="http://schemas.microsoft.com/office/drawing/2014/main" id="{2D8BC878-7809-4B0E-8B6B-2A7655C3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510" y="646604"/>
                <a:ext cx="1219200" cy="648254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 Box 7">
            <a:extLst>
              <a:ext uri="{FF2B5EF4-FFF2-40B4-BE49-F238E27FC236}">
                <a16:creationId xmlns:a16="http://schemas.microsoft.com/office/drawing/2014/main" id="{EB1C235D-0457-157C-121D-B17B3AC4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232" y="3267291"/>
            <a:ext cx="2837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自動滿足原點邊界條件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3">
                <a:extLst>
                  <a:ext uri="{FF2B5EF4-FFF2-40B4-BE49-F238E27FC236}">
                    <a16:creationId xmlns:a16="http://schemas.microsoft.com/office/drawing/2014/main" id="{B6383511-EB1A-D61E-3BB4-B2175753635E}"/>
                  </a:ext>
                </a:extLst>
              </p:cNvPr>
              <p:cNvSpPr/>
              <p:nvPr/>
            </p:nvSpPr>
            <p:spPr>
              <a:xfrm>
                <a:off x="1492072" y="3264672"/>
                <a:ext cx="161416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3">
                <a:extLst>
                  <a:ext uri="{FF2B5EF4-FFF2-40B4-BE49-F238E27FC236}">
                    <a16:creationId xmlns:a16="http://schemas.microsoft.com/office/drawing/2014/main" id="{B6383511-EB1A-D61E-3BB4-B21757536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72" y="3264672"/>
                <a:ext cx="161416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4">
                <a:extLst>
                  <a:ext uri="{FF2B5EF4-FFF2-40B4-BE49-F238E27FC236}">
                    <a16:creationId xmlns:a16="http://schemas.microsoft.com/office/drawing/2014/main" id="{004128FC-60BD-55AD-A9CE-429812731720}"/>
                  </a:ext>
                </a:extLst>
              </p:cNvPr>
              <p:cNvSpPr/>
              <p:nvPr/>
            </p:nvSpPr>
            <p:spPr>
              <a:xfrm>
                <a:off x="5638798" y="3278603"/>
                <a:ext cx="134382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4">
                <a:extLst>
                  <a:ext uri="{FF2B5EF4-FFF2-40B4-BE49-F238E27FC236}">
                    <a16:creationId xmlns:a16="http://schemas.microsoft.com/office/drawing/2014/main" id="{004128FC-60BD-55AD-A9CE-429812731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798" y="3278603"/>
                <a:ext cx="1343829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ADC208-3463-7CA8-4E52-AB6399BBA5F0}"/>
                  </a:ext>
                </a:extLst>
              </p:cNvPr>
              <p:cNvSpPr txBox="1"/>
              <p:nvPr/>
            </p:nvSpPr>
            <p:spPr>
              <a:xfrm>
                <a:off x="654402" y="2776394"/>
                <a:ext cx="74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如果考慮邊界條件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，只能選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一般會定義角波數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ADC208-3463-7CA8-4E52-AB6399BBA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02" y="2776394"/>
                <a:ext cx="7430911" cy="369332"/>
              </a:xfrm>
              <a:prstGeom prst="rect">
                <a:avLst/>
              </a:prstGeom>
              <a:blipFill>
                <a:blip r:embed="rId5"/>
                <a:stretch>
                  <a:fillRect l="-6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2">
                <a:extLst>
                  <a:ext uri="{FF2B5EF4-FFF2-40B4-BE49-F238E27FC236}">
                    <a16:creationId xmlns:a16="http://schemas.microsoft.com/office/drawing/2014/main" id="{23E3A477-8EC7-FC20-7E84-F4DB353C13B4}"/>
                  </a:ext>
                </a:extLst>
              </p:cNvPr>
              <p:cNvSpPr txBox="1"/>
              <p:nvPr/>
            </p:nvSpPr>
            <p:spPr bwMode="auto">
              <a:xfrm>
                <a:off x="1492072" y="4113301"/>
                <a:ext cx="22417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𝑘𝐿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2">
                <a:extLst>
                  <a:ext uri="{FF2B5EF4-FFF2-40B4-BE49-F238E27FC236}">
                    <a16:creationId xmlns:a16="http://schemas.microsoft.com/office/drawing/2014/main" id="{23E3A477-8EC7-FC20-7E84-F4DB353C1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2072" y="4113301"/>
                <a:ext cx="224172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5FA3C185-8ED2-B12B-7648-CD43D979B0CF}"/>
                  </a:ext>
                </a:extLst>
              </p:cNvPr>
              <p:cNvSpPr txBox="1"/>
              <p:nvPr/>
            </p:nvSpPr>
            <p:spPr bwMode="auto">
              <a:xfrm>
                <a:off x="684820" y="4837546"/>
                <a:ext cx="3944413" cy="5648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=1,2,⋯∞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15">
                <a:extLst>
                  <a:ext uri="{FF2B5EF4-FFF2-40B4-BE49-F238E27FC236}">
                    <a16:creationId xmlns:a16="http://schemas.microsoft.com/office/drawing/2014/main" id="{5FA3C185-8ED2-B12B-7648-CD43D979B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820" y="4837546"/>
                <a:ext cx="3944413" cy="564898"/>
              </a:xfrm>
              <a:prstGeom prst="rect">
                <a:avLst/>
              </a:prstGeom>
              <a:blipFill>
                <a:blip r:embed="rId7"/>
                <a:stretch>
                  <a:fillRect b="-4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969B21-CAB9-FA25-7CAC-F0650E317D6D}"/>
                  </a:ext>
                </a:extLst>
              </p:cNvPr>
              <p:cNvSpPr txBox="1"/>
              <p:nvPr/>
            </p:nvSpPr>
            <p:spPr>
              <a:xfrm>
                <a:off x="674509" y="6032822"/>
                <a:ext cx="7430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物理上對應一系列模式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駐波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)，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離散、可以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標定，但有無限多個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969B21-CAB9-FA25-7CAC-F0650E31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09" y="6032822"/>
                <a:ext cx="7430911" cy="369332"/>
              </a:xfrm>
              <a:prstGeom prst="rect">
                <a:avLst/>
              </a:prstGeom>
              <a:blipFill>
                <a:blip r:embed="rId8"/>
                <a:stretch>
                  <a:fillRect l="-853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086BA80E-E424-596F-E57A-D68F0DEBF319}"/>
                  </a:ext>
                </a:extLst>
              </p:cNvPr>
              <p:cNvSpPr/>
              <p:nvPr/>
            </p:nvSpPr>
            <p:spPr>
              <a:xfrm>
                <a:off x="4096860" y="4042676"/>
                <a:ext cx="2003689" cy="5648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086BA80E-E424-596F-E57A-D68F0DEBF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860" y="4042676"/>
                <a:ext cx="2003689" cy="564898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3" descr="C:\Users\Chia-Hung Chang\Downloads\Data\Knight\Media\Chapter21\Images\21_11Figure-F.jpg">
            <a:extLst>
              <a:ext uri="{FF2B5EF4-FFF2-40B4-BE49-F238E27FC236}">
                <a16:creationId xmlns:a16="http://schemas.microsoft.com/office/drawing/2014/main" id="{55FE7405-C554-B413-0696-D5C9CA70F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76"/>
          <a:stretch/>
        </p:blipFill>
        <p:spPr bwMode="auto">
          <a:xfrm>
            <a:off x="7131999" y="3264672"/>
            <a:ext cx="1833953" cy="289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90FA1F-86A5-12F9-B0C6-CA09FCA4C0A2}"/>
                  </a:ext>
                </a:extLst>
              </p:cNvPr>
              <p:cNvSpPr txBox="1"/>
              <p:nvPr/>
            </p:nvSpPr>
            <p:spPr>
              <a:xfrm>
                <a:off x="7147370" y="2884043"/>
                <a:ext cx="941348" cy="3152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</m:rad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90FA1F-86A5-12F9-B0C6-CA09FCA4C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370" y="2884043"/>
                <a:ext cx="941348" cy="315214"/>
              </a:xfrm>
              <a:prstGeom prst="rect">
                <a:avLst/>
              </a:prstGeom>
              <a:blipFill>
                <a:blip r:embed="rId11"/>
                <a:stretch>
                  <a:fillRect l="-5333" r="-5333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88BC2F-7C71-F500-E5E9-F00ADD4F8237}"/>
                  </a:ext>
                </a:extLst>
              </p:cNvPr>
              <p:cNvSpPr txBox="1"/>
              <p:nvPr/>
            </p:nvSpPr>
            <p:spPr>
              <a:xfrm>
                <a:off x="674509" y="369109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另一端邊界條件就對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也就是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有限制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488BC2F-7C71-F500-E5E9-F00ADD4F8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09" y="3691092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l="-13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A34ED0-280D-C104-A660-43D7A23FC46B}"/>
                  </a:ext>
                </a:extLst>
              </p:cNvPr>
              <p:cNvSpPr txBox="1"/>
              <p:nvPr/>
            </p:nvSpPr>
            <p:spPr>
              <a:xfrm>
                <a:off x="618066" y="256494"/>
                <a:ext cx="74309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𝑋</m:t>
                    </m:r>
                    <m:d>
                      <m:dPr>
                        <m:ctrlPr>
                          <a:rPr lang="en-GB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滿足標準的二次常微分方程式</a:t>
                </a:r>
                <a:r>
                  <a:rPr lang="zh-TW" altLang="en-US" sz="18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：</a:t>
                </a:r>
                <a:r>
                  <a:rPr lang="en-GB" dirty="0">
                    <a:effectLst/>
                    <a:latin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A34ED0-280D-C104-A660-43D7A23F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66" y="256494"/>
                <a:ext cx="7430910" cy="369332"/>
              </a:xfrm>
              <a:prstGeom prst="rect">
                <a:avLst/>
              </a:prstGeom>
              <a:blipFill>
                <a:blip r:embed="rId1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8AA2EA-56E0-ED96-9325-53E49AE2BDD6}"/>
                  </a:ext>
                </a:extLst>
              </p:cNvPr>
              <p:cNvSpPr txBox="1"/>
              <p:nvPr/>
            </p:nvSpPr>
            <p:spPr>
              <a:xfrm>
                <a:off x="618066" y="1211213"/>
                <a:ext cx="4572000" cy="465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buNone/>
                </a:pPr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它的解與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是正或負有關：</a:t>
                </a:r>
                <a:endParaRPr lang="en-GB" sz="1800" kern="100" dirty="0">
                  <a:effectLst/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8AA2EA-56E0-ED96-9325-53E49AE2B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66" y="1211213"/>
                <a:ext cx="4572000" cy="465961"/>
              </a:xfrm>
              <a:prstGeom prst="rect">
                <a:avLst/>
              </a:prstGeom>
              <a:blipFill>
                <a:blip r:embed="rId14"/>
                <a:stretch>
                  <a:fillRect l="-1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764EE8-0B12-7185-CE94-5DB7A22752C6}"/>
                  </a:ext>
                </a:extLst>
              </p:cNvPr>
              <p:cNvSpPr txBox="1"/>
              <p:nvPr/>
            </p:nvSpPr>
            <p:spPr>
              <a:xfrm>
                <a:off x="3407353" y="1238248"/>
                <a:ext cx="4572000" cy="8117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ra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ra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                     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ra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</m:func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</m:ra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&lt;0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764EE8-0B12-7185-CE94-5DB7A227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353" y="1238248"/>
                <a:ext cx="4572000" cy="811761"/>
              </a:xfrm>
              <a:prstGeom prst="rect">
                <a:avLst/>
              </a:prstGeom>
              <a:blipFill>
                <a:blip r:embed="rId15"/>
                <a:stretch>
                  <a:fillRect l="-7756" t="-193846" b="-2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20A26B-A2D4-1D4E-BAC3-CCAD025B6F08}"/>
                  </a:ext>
                </a:extLst>
              </p:cNvPr>
              <p:cNvSpPr txBox="1"/>
              <p:nvPr/>
            </p:nvSpPr>
            <p:spPr>
              <a:xfrm>
                <a:off x="674509" y="2254321"/>
                <a:ext cx="7631290" cy="465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800" i="1" kern="100" smtClean="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若是正值，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𝑋</m:t>
                    </m:r>
                    <m:d>
                      <m:dPr>
                        <m:ctrlPr>
                          <a:rPr lang="en-GB" sz="1800" i="1" kern="100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是指數函數，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若是負值，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rPr>
                      <m:t>𝑋</m:t>
                    </m:r>
                    <m:d>
                      <m:dPr>
                        <m:ctrlPr>
                          <a:rPr lang="en-GB" sz="1800" i="1" kern="100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PMingLiU" panose="02020500000000000000" pitchFamily="18" charset="-12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sz="1800" kern="100" dirty="0">
                    <a:effectLst/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則是三角函數。</a:t>
                </a:r>
                <a:endParaRPr lang="en-GB" sz="1800" kern="100" dirty="0">
                  <a:effectLst/>
                  <a:latin typeface="Times New Roman" panose="02020603050405020304" pitchFamily="18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20A26B-A2D4-1D4E-BAC3-CCAD025B6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09" y="2254321"/>
                <a:ext cx="7631290" cy="465961"/>
              </a:xfrm>
              <a:prstGeom prst="rect">
                <a:avLst/>
              </a:prstGeom>
              <a:blipFill>
                <a:blip r:embed="rId1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FCB8B-43E1-E022-51A0-827F7149D676}"/>
                  </a:ext>
                </a:extLst>
              </p:cNvPr>
              <p:cNvSpPr txBox="1"/>
              <p:nvPr/>
            </p:nvSpPr>
            <p:spPr>
              <a:xfrm>
                <a:off x="1988357" y="686613"/>
                <a:ext cx="4572000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我們稱這是算子</a:t>
                </a:r>
                <a:r>
                  <a:rPr lang="en-US" altLang="zh-TW" sz="1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的本徵值方程式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3FCB8B-43E1-E022-51A0-827F7149D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357" y="686613"/>
                <a:ext cx="4572000" cy="524182"/>
              </a:xfrm>
              <a:prstGeom prst="rect">
                <a:avLst/>
              </a:prstGeom>
              <a:blipFill>
                <a:blip r:embed="rId19"/>
                <a:stretch>
                  <a:fillRect l="-110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188A1-4DC4-43C0-851C-16F8A91D28A2}"/>
                  </a:ext>
                </a:extLst>
              </p:cNvPr>
              <p:cNvSpPr txBox="1"/>
              <p:nvPr/>
            </p:nvSpPr>
            <p:spPr>
              <a:xfrm>
                <a:off x="674509" y="5484607"/>
                <a:ext cx="5885847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我們稱這些解是算子</a:t>
                </a:r>
                <a:r>
                  <a:rPr lang="en-US" altLang="zh-TW" sz="1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 Eigenfunction！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2188A1-4DC4-43C0-851C-16F8A91D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09" y="5484607"/>
                <a:ext cx="5885847" cy="524182"/>
              </a:xfrm>
              <a:prstGeom prst="rect">
                <a:avLst/>
              </a:prstGeom>
              <a:blipFill>
                <a:blip r:embed="rId20"/>
                <a:stretch>
                  <a:fillRect l="-107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87C3C9E6-331F-5213-1C9F-86FF0FE2C924}"/>
                  </a:ext>
                </a:extLst>
              </p:cNvPr>
              <p:cNvSpPr txBox="1"/>
              <p:nvPr/>
            </p:nvSpPr>
            <p:spPr bwMode="auto">
              <a:xfrm>
                <a:off x="4912804" y="4778351"/>
                <a:ext cx="156109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87C3C9E6-331F-5213-1C9F-86FF0FE2C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2804" y="4778351"/>
                <a:ext cx="1561098" cy="648126"/>
              </a:xfrm>
              <a:prstGeom prst="rect">
                <a:avLst/>
              </a:prstGeom>
              <a:blipFill>
                <a:blip r:embed="rId2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94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5" grpId="0" animBg="1"/>
      <p:bldP spid="27" grpId="0"/>
      <p:bldP spid="6" grpId="0"/>
      <p:bldP spid="8" grpId="0" animBg="1"/>
      <p:bldP spid="10" grpId="0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24" y="4221088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037091" y="21235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</a:rPr>
              <a:t>位置的期望值即是</a:t>
            </a:r>
            <a:r>
              <a:rPr lang="zh-TW" altLang="en-US" sz="1800" dirty="0"/>
              <a:t>以機率為權重對位置求和：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2123728" y="3068960"/>
                <a:ext cx="5364088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3068960"/>
                <a:ext cx="5364088" cy="901914"/>
              </a:xfrm>
              <a:prstGeom prst="rect">
                <a:avLst/>
              </a:prstGeom>
              <a:blipFill>
                <a:blip r:embed="rId3"/>
                <a:stretch>
                  <a:fillRect l="-709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/>
              <p:nvPr/>
            </p:nvSpPr>
            <p:spPr bwMode="auto">
              <a:xfrm>
                <a:off x="3209324" y="1123217"/>
                <a:ext cx="1944217" cy="84856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文字方塊 13">
                <a:extLst>
                  <a:ext uri="{FF2B5EF4-FFF2-40B4-BE49-F238E27FC236}">
                    <a16:creationId xmlns:a16="http://schemas.microsoft.com/office/drawing/2014/main" id="{0086AD39-CE1B-7E95-1FD3-2B2E7CC24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9324" y="1123217"/>
                <a:ext cx="1944217" cy="848566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951AD98-6052-7538-C553-41E708B8A481}"/>
              </a:ext>
            </a:extLst>
          </p:cNvPr>
          <p:cNvSpPr txBox="1"/>
          <p:nvPr/>
        </p:nvSpPr>
        <p:spPr bwMode="auto">
          <a:xfrm>
            <a:off x="2037091" y="2573466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位置為連續變數，因此需做積分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364E9-36A9-9E8C-FABF-353AEFA1B832}"/>
              </a:ext>
            </a:extLst>
          </p:cNvPr>
          <p:cNvSpPr txBox="1"/>
          <p:nvPr/>
        </p:nvSpPr>
        <p:spPr bwMode="auto">
          <a:xfrm>
            <a:off x="2123728" y="548680"/>
            <a:ext cx="3964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這個翻譯表比這裡所顯示的更真實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0" y="153783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529" y="5862711"/>
            <a:ext cx="8129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能量只有在這些值，與時無關薛丁格方程式才有滿足邊界條件的解！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/>
              <p:nvPr/>
            </p:nvSpPr>
            <p:spPr bwMode="auto">
              <a:xfrm>
                <a:off x="947876" y="6266427"/>
                <a:ext cx="81961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這些定態的能量是量子化。未來可以證明對任意解，能量測量值也只會是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。</a:t>
                </a:r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876" y="6266427"/>
                <a:ext cx="8196124" cy="369332"/>
              </a:xfrm>
              <a:prstGeom prst="rect">
                <a:avLst/>
              </a:prstGeom>
              <a:blipFill>
                <a:blip r:embed="rId5"/>
                <a:stretch>
                  <a:fillRect l="-6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C79954A2-D3A6-E10F-E6CF-10F123154484}"/>
                  </a:ext>
                </a:extLst>
              </p:cNvPr>
              <p:cNvSpPr txBox="1"/>
              <p:nvPr/>
            </p:nvSpPr>
            <p:spPr bwMode="auto">
              <a:xfrm>
                <a:off x="1106327" y="4070766"/>
                <a:ext cx="1904752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C79954A2-D3A6-E10F-E6CF-10F123154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327" y="4070766"/>
                <a:ext cx="1904752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8D4E7-27D5-6F1B-186F-7624A1557DCA}"/>
                  </a:ext>
                </a:extLst>
              </p:cNvPr>
              <p:cNvSpPr txBox="1"/>
              <p:nvPr/>
            </p:nvSpPr>
            <p:spPr bwMode="auto">
              <a:xfrm>
                <a:off x="1023473" y="3634535"/>
                <a:ext cx="7508967" cy="462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注意只有在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  <m:r>
                          <a:rPr lang="zh-TW" alt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才有解，因此只有在對應的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才有解。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98D4E7-27D5-6F1B-186F-7624A1557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473" y="3634535"/>
                <a:ext cx="7508967" cy="462947"/>
              </a:xfrm>
              <a:prstGeom prst="rect">
                <a:avLst/>
              </a:prstGeom>
              <a:blipFill>
                <a:blip r:embed="rId10"/>
                <a:stretch>
                  <a:fillRect l="-676" b="-54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>
            <a:fillRect/>
          </a:stretch>
        </p:blipFill>
        <p:spPr bwMode="auto">
          <a:xfrm>
            <a:off x="1691680" y="815204"/>
            <a:ext cx="5617170" cy="23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1547813" y="3489325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691388" y="3286328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電子可以在能階定態之間以放出與吸收光子的方式躍遷。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807548" y="3746162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7548" y="3746162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F23FA8-C2D5-E561-38DC-85A570DE3691}"/>
              </a:ext>
            </a:extLst>
          </p:cNvPr>
          <p:cNvSpPr txBox="1"/>
          <p:nvPr/>
        </p:nvSpPr>
        <p:spPr bwMode="auto">
          <a:xfrm>
            <a:off x="1691680" y="5590242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到達基態後，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D797D-43B1-599C-1629-9CDB98DC8D31}"/>
              </a:ext>
            </a:extLst>
          </p:cNvPr>
          <p:cNvSpPr txBox="1"/>
          <p:nvPr/>
        </p:nvSpPr>
        <p:spPr bwMode="auto">
          <a:xfrm>
            <a:off x="1691680" y="6042797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基態的存在是量子力學重要的特徵！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78717-3D94-6DCD-E656-881CC9952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2"/>
          <a:stretch>
            <a:fillRect/>
          </a:stretch>
        </p:blipFill>
        <p:spPr bwMode="auto">
          <a:xfrm>
            <a:off x="233772" y="4429501"/>
            <a:ext cx="8676456" cy="1051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anose="02020603050405020304" pitchFamily="18" charset="0"/>
                  </a:rPr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>
                <a:blip r:embed="rId2"/>
                <a:stretch>
                  <a:fillRect l="-207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blipFill>
                <a:blip r:embed="rId7"/>
                <a:stretch>
                  <a:fillRect l="-22222" t="-106757" b="-16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blipFill>
                <a:blip r:embed="rId8"/>
                <a:stretch>
                  <a:fillRect l="-12291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BD84E52-657B-2E98-4295-14D0ADFD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57821" r="1790"/>
          <a:stretch/>
        </p:blipFill>
        <p:spPr bwMode="auto">
          <a:xfrm>
            <a:off x="2843808" y="4679693"/>
            <a:ext cx="3085235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/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427670" y="3299519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338571" y="4667592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7012045" y="4331576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>
                <a:latin typeface="Times New Roman" panose="02020603050405020304" pitchFamily="18" charset="0"/>
              </a:rPr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387110" y="3808090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latin typeface="Times New Roman" panose="02020603050405020304" pitchFamily="18" charset="0"/>
                  </a:rPr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110" y="3808090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00663" y="849897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397558" y="6180551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558" y="6180551"/>
                <a:ext cx="3884332" cy="369332"/>
              </a:xfrm>
              <a:prstGeom prst="rect">
                <a:avLst/>
              </a:prstGeom>
              <a:blipFill>
                <a:blip r:embed="rId4"/>
                <a:stretch>
                  <a:fillRect l="-130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568040" y="679900"/>
                <a:ext cx="3379964" cy="619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8040" y="679900"/>
                <a:ext cx="3379964" cy="6195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281528" y="6378667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28" y="6378667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672985" y="4239069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387110" y="5687925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16627" y="3129608"/>
                <a:ext cx="2178289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627" y="3129608"/>
                <a:ext cx="2178289" cy="566694"/>
              </a:xfrm>
              <a:prstGeom prst="rect">
                <a:avLst/>
              </a:prstGeom>
              <a:blipFill>
                <a:blip r:embed="rId8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739785" y="3228289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稱為節點。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 descr="4101">
            <a:extLst>
              <a:ext uri="{FF2B5EF4-FFF2-40B4-BE49-F238E27FC236}">
                <a16:creationId xmlns:a16="http://schemas.microsoft.com/office/drawing/2014/main" id="{745C2A85-FDAC-3202-1F28-005C5C42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5870981" y="231538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0A8F030A-E03D-98AC-6C41-B8492AB9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740" y="1749193"/>
            <a:ext cx="388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 </a:t>
            </a:r>
            <a:r>
              <a:rPr lang="en-US" altLang="zh-TW" sz="1800" i="1" dirty="0">
                <a:cs typeface="Times New Roman" pitchFamily="18" charset="0"/>
              </a:rPr>
              <a:t>a </a:t>
            </a:r>
            <a:r>
              <a:rPr lang="zh-TW" altLang="en-US" sz="1800" dirty="0">
                <a:cs typeface="Times New Roman" pitchFamily="18" charset="0"/>
              </a:rPr>
              <a:t>與</a:t>
            </a:r>
            <a:r>
              <a:rPr lang="zh-TW" altLang="en-US" sz="1800" i="1" dirty="0">
                <a:cs typeface="Times New Roman" pitchFamily="18" charset="0"/>
              </a:rPr>
              <a:t> </a:t>
            </a:r>
            <a:r>
              <a:rPr lang="en-US" altLang="zh-TW" sz="1800" i="1" dirty="0">
                <a:cs typeface="Times New Roman" pitchFamily="18" charset="0"/>
              </a:rPr>
              <a:t>b </a:t>
            </a:r>
            <a:r>
              <a:rPr lang="zh-TW" altLang="en-US" sz="1800" dirty="0">
                <a:cs typeface="Times New Roman" pitchFamily="18" charset="0"/>
              </a:rPr>
              <a:t>之間發現該粒子的機率。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6966795-6BDB-9A95-C9E7-1E136F6B8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3869" y="1455500"/>
            <a:ext cx="142875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F7A5F145-0C8B-91A1-7EA3-1EDBD248C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860346"/>
              </p:ext>
            </p:extLst>
          </p:nvPr>
        </p:nvGraphicFramePr>
        <p:xfrm>
          <a:off x="7175906" y="2958863"/>
          <a:ext cx="214313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26835" imgH="139518" progId="Equation.3">
                  <p:embed/>
                </p:oleObj>
              </mc:Choice>
              <mc:Fallback>
                <p:oleObj name="方程式" r:id="rId10" imgW="126835" imgH="139518" progId="Equation.3">
                  <p:embed/>
                  <p:pic>
                    <p:nvPicPr>
                      <p:cNvPr id="167946" name="Object 5">
                        <a:extLst>
                          <a:ext uri="{FF2B5EF4-FFF2-40B4-BE49-F238E27FC236}">
                            <a16:creationId xmlns:a16="http://schemas.microsoft.com/office/drawing/2014/main" id="{2AE856CD-8B59-C327-7A93-89A4BF8EED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906" y="2958863"/>
                        <a:ext cx="214313" cy="23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01C7C775-EB9D-ABEB-5CE3-CFDB0A0CA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602463"/>
              </p:ext>
            </p:extLst>
          </p:nvPr>
        </p:nvGraphicFramePr>
        <p:xfrm>
          <a:off x="7461656" y="2887425"/>
          <a:ext cx="71437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405872" imgH="177569" progId="Equation.3">
                  <p:embed/>
                </p:oleObj>
              </mc:Choice>
              <mc:Fallback>
                <p:oleObj name="方程式" r:id="rId12" imgW="405872" imgH="177569" progId="Equation.3">
                  <p:embed/>
                  <p:pic>
                    <p:nvPicPr>
                      <p:cNvPr id="167947" name="Object 6">
                        <a:extLst>
                          <a:ext uri="{FF2B5EF4-FFF2-40B4-BE49-F238E27FC236}">
                            <a16:creationId xmlns:a16="http://schemas.microsoft.com/office/drawing/2014/main" id="{352B277C-BDB7-6B4E-9A3E-838A7AF847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656" y="2887425"/>
                        <a:ext cx="714375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0C26C3-5E36-D662-AE04-21FB508F6616}"/>
                  </a:ext>
                </a:extLst>
              </p:cNvPr>
              <p:cNvSpPr txBox="1"/>
              <p:nvPr/>
            </p:nvSpPr>
            <p:spPr>
              <a:xfrm>
                <a:off x="418186" y="1455500"/>
                <a:ext cx="1791568" cy="9561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0C26C3-5E36-D662-AE04-21FB508F6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86" y="1455500"/>
                <a:ext cx="1791568" cy="956159"/>
              </a:xfrm>
              <a:prstGeom prst="rect">
                <a:avLst/>
              </a:prstGeom>
              <a:blipFill>
                <a:blip r:embed="rId14"/>
                <a:stretch>
                  <a:fillRect l="-46099" t="-101299" b="-15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/>
      <p:bldP spid="53254" grpId="0"/>
      <p:bldP spid="53257" grpId="0"/>
      <p:bldP spid="3" grpId="0" animBg="1"/>
      <p:bldP spid="5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F49303-F51B-6BA9-4D05-A0427952F61C}"/>
                  </a:ext>
                </a:extLst>
              </p:cNvPr>
              <p:cNvSpPr txBox="1"/>
              <p:nvPr/>
            </p:nvSpPr>
            <p:spPr bwMode="auto">
              <a:xfrm>
                <a:off x="793167" y="1332616"/>
                <a:ext cx="1036438" cy="5557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𝑋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F49303-F51B-6BA9-4D05-A0427952F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167" y="1332616"/>
                <a:ext cx="1036438" cy="555793"/>
              </a:xfrm>
              <a:prstGeom prst="rect">
                <a:avLst/>
              </a:prstGeom>
              <a:blipFill>
                <a:blip r:embed="rId2"/>
                <a:stretch>
                  <a:fillRect l="-4878" r="-4878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FFCB10-6AD5-8B71-B578-3247906C24BC}"/>
                  </a:ext>
                </a:extLst>
              </p:cNvPr>
              <p:cNvSpPr txBox="1"/>
              <p:nvPr/>
            </p:nvSpPr>
            <p:spPr bwMode="auto">
              <a:xfrm>
                <a:off x="1861249" y="1351419"/>
                <a:ext cx="665820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的方程式可以看成是微分算子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本徵函數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方程式！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FFCB10-6AD5-8B71-B578-3247906C2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1249" y="1351419"/>
                <a:ext cx="6658200" cy="524182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7D26E4E8-CB12-D8FA-2C8F-48C9E94B97CA}"/>
                  </a:ext>
                </a:extLst>
              </p:cNvPr>
              <p:cNvSpPr txBox="1"/>
              <p:nvPr/>
            </p:nvSpPr>
            <p:spPr bwMode="auto">
              <a:xfrm>
                <a:off x="779647" y="2660137"/>
                <a:ext cx="2183546" cy="56489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7D26E4E8-CB12-D8FA-2C8F-48C9E94B9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647" y="2660137"/>
                <a:ext cx="2183546" cy="564898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D6D29-72C7-B13A-D15D-E3403E256FB6}"/>
                  </a:ext>
                </a:extLst>
              </p:cNvPr>
              <p:cNvSpPr txBox="1"/>
              <p:nvPr/>
            </p:nvSpPr>
            <p:spPr>
              <a:xfrm>
                <a:off x="2963193" y="2684831"/>
                <a:ext cx="4572000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9D6D29-72C7-B13A-D15D-E3403E256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193" y="2684831"/>
                <a:ext cx="4572000" cy="524182"/>
              </a:xfrm>
              <a:prstGeom prst="rect">
                <a:avLst/>
              </a:prstGeom>
              <a:blipFill>
                <a:blip r:embed="rId5"/>
                <a:stretch>
                  <a:fillRect l="-110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2E305AF2-FE88-D6A9-2561-72FB4BE85612}"/>
                  </a:ext>
                </a:extLst>
              </p:cNvPr>
              <p:cNvSpPr txBox="1"/>
              <p:nvPr/>
            </p:nvSpPr>
            <p:spPr bwMode="auto">
              <a:xfrm>
                <a:off x="769709" y="3286952"/>
                <a:ext cx="1600200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2E305AF2-FE88-D6A9-2561-72FB4BE85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709" y="3286952"/>
                <a:ext cx="1600200" cy="648254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D334F9-2037-C47A-2780-2B67DB244219}"/>
                  </a:ext>
                </a:extLst>
              </p:cNvPr>
              <p:cNvSpPr txBox="1"/>
              <p:nvPr/>
            </p:nvSpPr>
            <p:spPr>
              <a:xfrm>
                <a:off x="2384020" y="3315121"/>
                <a:ext cx="4572000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D334F9-2037-C47A-2780-2B67DB244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020" y="3315121"/>
                <a:ext cx="4572000" cy="524182"/>
              </a:xfrm>
              <a:prstGeom prst="rect">
                <a:avLst/>
              </a:prstGeom>
              <a:blipFill>
                <a:blip r:embed="rId7"/>
                <a:stretch>
                  <a:fillRect l="-110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59931C-D628-A29C-4DB2-3E15B602FEA8}"/>
                  </a:ext>
                </a:extLst>
              </p:cNvPr>
              <p:cNvSpPr txBox="1"/>
              <p:nvPr/>
            </p:nvSpPr>
            <p:spPr>
              <a:xfrm>
                <a:off x="722456" y="2184924"/>
                <a:ext cx="7819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加了邊界條件後，方程式的解就是離散分布，以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⋯∞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標定 </a:t>
                </a:r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59931C-D628-A29C-4DB2-3E15B602F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56" y="2184924"/>
                <a:ext cx="7819648" cy="369332"/>
              </a:xfrm>
              <a:prstGeom prst="rect">
                <a:avLst/>
              </a:prstGeom>
              <a:blipFill>
                <a:blip r:embed="rId8"/>
                <a:stretch>
                  <a:fillRect l="-812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0F4151-CC85-859B-8F76-1D78241DCF46}"/>
              </a:ext>
            </a:extLst>
          </p:cNvPr>
          <p:cNvSpPr txBox="1"/>
          <p:nvPr/>
        </p:nvSpPr>
        <p:spPr>
          <a:xfrm>
            <a:off x="412882" y="4298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6BF93AC6-7365-482B-787C-D723DA52300F}"/>
                  </a:ext>
                </a:extLst>
              </p:cNvPr>
              <p:cNvSpPr txBox="1"/>
              <p:nvPr/>
            </p:nvSpPr>
            <p:spPr bwMode="auto">
              <a:xfrm>
                <a:off x="769709" y="3997123"/>
                <a:ext cx="156109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6BF93AC6-7365-482B-787C-D723DA523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709" y="3997123"/>
                <a:ext cx="1561098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C795AC-D74B-A330-CBBA-7D4D17B1874B}"/>
                  </a:ext>
                </a:extLst>
              </p:cNvPr>
              <p:cNvSpPr txBox="1"/>
              <p:nvPr/>
            </p:nvSpPr>
            <p:spPr>
              <a:xfrm>
                <a:off x="699802" y="5153400"/>
                <a:ext cx="7819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我們從矩陣的本徵向量的例子，就已經可以猜測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的重要性質：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C795AC-D74B-A330-CBBA-7D4D17B18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02" y="5153400"/>
                <a:ext cx="7819647" cy="369332"/>
              </a:xfrm>
              <a:prstGeom prst="rect">
                <a:avLst/>
              </a:prstGeom>
              <a:blipFill>
                <a:blip r:embed="rId10"/>
                <a:stretch>
                  <a:fillRect l="-81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3EB914-FFF6-007C-3DBF-EFF230E9A5D2}"/>
              </a:ext>
            </a:extLst>
          </p:cNvPr>
          <p:cNvSpPr txBox="1"/>
          <p:nvPr/>
        </p:nvSpPr>
        <p:spPr>
          <a:xfrm>
            <a:off x="720007" y="554014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不同本徵值的本徵函數彼此正交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何謂正交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FEA5DE-6589-D794-0FA8-0D338723CCA7}"/>
                  </a:ext>
                </a:extLst>
              </p:cNvPr>
              <p:cNvSpPr txBox="1"/>
              <p:nvPr/>
            </p:nvSpPr>
            <p:spPr>
              <a:xfrm>
                <a:off x="720007" y="5959346"/>
                <a:ext cx="80772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所有滿足邊界條件的函數，都可分解為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的線性組合！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Completeness.完備性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FEA5DE-6589-D794-0FA8-0D338723C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7" y="5959346"/>
                <a:ext cx="8077201" cy="369332"/>
              </a:xfrm>
              <a:prstGeom prst="rect">
                <a:avLst/>
              </a:prstGeom>
              <a:blipFill>
                <a:blip r:embed="rId11"/>
                <a:stretch>
                  <a:fillRect l="-628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CAA762-618C-D69E-AA49-EF641B698774}"/>
                  </a:ext>
                </a:extLst>
              </p:cNvPr>
              <p:cNvSpPr txBox="1"/>
              <p:nvPr/>
            </p:nvSpPr>
            <p:spPr bwMode="auto">
              <a:xfrm>
                <a:off x="722784" y="836712"/>
                <a:ext cx="83137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對應彈簧組問題中的模式解，模式解是解力矩陣的本徵函數方程式所得。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CAA762-618C-D69E-AA49-EF641B698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784" y="836712"/>
                <a:ext cx="8313712" cy="369332"/>
              </a:xfrm>
              <a:prstGeom prst="rect">
                <a:avLst/>
              </a:prstGeom>
              <a:blipFill>
                <a:blip r:embed="rId12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155CB7CA-087D-80B9-66DD-3CA335951C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007" y="421893"/>
                <a:ext cx="678430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與弦波駐波的波函數的空間部分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𝑋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一模一樣！</a:t>
                </a:r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155CB7CA-087D-80B9-66DD-3CA335951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07" y="421893"/>
                <a:ext cx="6784309" cy="369332"/>
              </a:xfrm>
              <a:prstGeom prst="rect">
                <a:avLst/>
              </a:prstGeom>
              <a:blipFill>
                <a:blip r:embed="rId13"/>
                <a:stretch>
                  <a:fillRect l="-18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3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0" grpId="0"/>
      <p:bldP spid="11" grpId="0"/>
      <p:bldP spid="6" grpId="0" animBg="1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0CBF-5EDD-E1B6-B544-F4713F11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BD9B2-51C9-CDFB-F63C-5A1AADC8BCDD}"/>
                  </a:ext>
                </a:extLst>
              </p:cNvPr>
              <p:cNvSpPr txBox="1"/>
              <p:nvPr/>
            </p:nvSpPr>
            <p:spPr bwMode="auto">
              <a:xfrm>
                <a:off x="533399" y="1639822"/>
                <a:ext cx="7370264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與時間無關薛丁格方程式就是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微分算子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的本徵值方程式！</a:t>
                </a:r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5BD9B2-51C9-CDFB-F63C-5A1AADC8B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99" y="1639822"/>
                <a:ext cx="7370264" cy="524182"/>
              </a:xfrm>
              <a:prstGeom prst="rect">
                <a:avLst/>
              </a:prstGeom>
              <a:blipFill>
                <a:blip r:embed="rId2"/>
                <a:stretch>
                  <a:fillRect l="-687" b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C049EADE-0E68-3797-B7A6-229CA9FA4B59}"/>
                  </a:ext>
                </a:extLst>
              </p:cNvPr>
              <p:cNvSpPr txBox="1"/>
              <p:nvPr/>
            </p:nvSpPr>
            <p:spPr bwMode="auto">
              <a:xfrm>
                <a:off x="590262" y="2717362"/>
                <a:ext cx="2177647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C049EADE-0E68-3797-B7A6-229CA9FA4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0262" y="2717362"/>
                <a:ext cx="2177647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AD087E-60D7-C626-5C52-886B5E70BF33}"/>
                  </a:ext>
                </a:extLst>
              </p:cNvPr>
              <p:cNvSpPr txBox="1"/>
              <p:nvPr/>
            </p:nvSpPr>
            <p:spPr>
              <a:xfrm>
                <a:off x="2773808" y="2742056"/>
                <a:ext cx="4572000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的本徵函數。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AD087E-60D7-C626-5C52-886B5E70B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808" y="2742056"/>
                <a:ext cx="4572000" cy="524182"/>
              </a:xfrm>
              <a:prstGeom prst="rect">
                <a:avLst/>
              </a:prstGeom>
              <a:blipFill>
                <a:blip r:embed="rId4"/>
                <a:stretch>
                  <a:fillRect l="-110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5F4DC-8FDE-51D8-98FE-004B76F8AB22}"/>
                  </a:ext>
                </a:extLst>
              </p:cNvPr>
              <p:cNvSpPr txBox="1"/>
              <p:nvPr/>
            </p:nvSpPr>
            <p:spPr>
              <a:xfrm>
                <a:off x="2695426" y="3542925"/>
                <a:ext cx="4572000" cy="524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5F4DC-8FDE-51D8-98FE-004B76F8A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26" y="3542925"/>
                <a:ext cx="4572000" cy="524182"/>
              </a:xfrm>
              <a:prstGeom prst="rect">
                <a:avLst/>
              </a:prstGeom>
              <a:blipFill>
                <a:blip r:embed="rId5"/>
                <a:stretch>
                  <a:fillRect l="-1108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E70625-419A-3333-3FD1-E046240E6416}"/>
                  </a:ext>
                </a:extLst>
              </p:cNvPr>
              <p:cNvSpPr txBox="1"/>
              <p:nvPr/>
            </p:nvSpPr>
            <p:spPr>
              <a:xfrm>
                <a:off x="533399" y="2268364"/>
                <a:ext cx="7819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加了邊界條件後，方程式的解就是離散分布，以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標定 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E70625-419A-3333-3FD1-E046240E6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2268364"/>
                <a:ext cx="7819648" cy="369332"/>
              </a:xfrm>
              <a:prstGeom prst="rect">
                <a:avLst/>
              </a:prstGeom>
              <a:blipFill>
                <a:blip r:embed="rId6"/>
                <a:stretch>
                  <a:fillRect l="-64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663357A-3F6A-9848-3EFE-0484CD9D524F}"/>
              </a:ext>
            </a:extLst>
          </p:cNvPr>
          <p:cNvSpPr txBox="1"/>
          <p:nvPr/>
        </p:nvSpPr>
        <p:spPr>
          <a:xfrm>
            <a:off x="223497" y="4355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92D40545-040B-34EF-A362-14547A3774CD}"/>
                  </a:ext>
                </a:extLst>
              </p:cNvPr>
              <p:cNvSpPr txBox="1"/>
              <p:nvPr/>
            </p:nvSpPr>
            <p:spPr bwMode="auto">
              <a:xfrm>
                <a:off x="561472" y="4301348"/>
                <a:ext cx="213395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92D40545-040B-34EF-A362-14547A377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472" y="4301348"/>
                <a:ext cx="2133953" cy="648126"/>
              </a:xfrm>
              <a:prstGeom prst="rect">
                <a:avLst/>
              </a:prstGeom>
              <a:blipFill>
                <a:blip r:embed="rId7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33765D0-FC6A-5023-D100-9362E97E4347}"/>
              </a:ext>
            </a:extLst>
          </p:cNvPr>
          <p:cNvSpPr txBox="1"/>
          <p:nvPr/>
        </p:nvSpPr>
        <p:spPr>
          <a:xfrm>
            <a:off x="533399" y="5391545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不同本徵值的本徵函數彼此正交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4A321-4436-BEB5-0733-11A4B42076B2}"/>
              </a:ext>
            </a:extLst>
          </p:cNvPr>
          <p:cNvSpPr txBox="1"/>
          <p:nvPr/>
        </p:nvSpPr>
        <p:spPr>
          <a:xfrm>
            <a:off x="533399" y="5805264"/>
            <a:ext cx="8077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Completeness.完備性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4">
                <a:extLst>
                  <a:ext uri="{FF2B5EF4-FFF2-40B4-BE49-F238E27FC236}">
                    <a16:creationId xmlns:a16="http://schemas.microsoft.com/office/drawing/2014/main" id="{97028B98-DC36-EF2B-2AA9-2BD5CD1DD387}"/>
                  </a:ext>
                </a:extLst>
              </p:cNvPr>
              <p:cNvSpPr txBox="1"/>
              <p:nvPr/>
            </p:nvSpPr>
            <p:spPr bwMode="auto">
              <a:xfrm>
                <a:off x="583055" y="1000414"/>
                <a:ext cx="2910540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4">
                <a:extLst>
                  <a:ext uri="{FF2B5EF4-FFF2-40B4-BE49-F238E27FC236}">
                    <a16:creationId xmlns:a16="http://schemas.microsoft.com/office/drawing/2014/main" id="{97028B98-DC36-EF2B-2AA9-2BD5CD1DD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55" y="1000414"/>
                <a:ext cx="2910540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D3E4BCA8-76B8-435F-62BA-6CE6E1F76C56}"/>
                  </a:ext>
                </a:extLst>
              </p:cNvPr>
              <p:cNvSpPr txBox="1"/>
              <p:nvPr/>
            </p:nvSpPr>
            <p:spPr>
              <a:xfrm>
                <a:off x="602610" y="3457468"/>
                <a:ext cx="1918538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D3E4BCA8-76B8-435F-62BA-6CE6E1F76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0" y="3457468"/>
                <a:ext cx="1918538" cy="7203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819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FC7E1-A3C5-E12D-5DCA-10EFD4E12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05" y="242986"/>
            <a:ext cx="5266189" cy="321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B6C62-6182-1F5B-0FDF-F914331AE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5024"/>
            <a:ext cx="4887962" cy="29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5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2A9BD-F6B1-5E23-CC26-9CC26F90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C10516C-3841-DB87-624E-20A58E1F83D6}"/>
              </a:ext>
            </a:extLst>
          </p:cNvPr>
          <p:cNvSpPr txBox="1"/>
          <p:nvPr/>
        </p:nvSpPr>
        <p:spPr>
          <a:xfrm>
            <a:off x="828013" y="4359942"/>
            <a:ext cx="635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猜測如同矩陣的本徵向量，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算子的本徵函數彼此也正交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1F2A47-287F-235B-96C9-71B8168E8812}"/>
                  </a:ext>
                </a:extLst>
              </p:cNvPr>
              <p:cNvSpPr txBox="1"/>
              <p:nvPr/>
            </p:nvSpPr>
            <p:spPr bwMode="auto">
              <a:xfrm>
                <a:off x="839164" y="1936383"/>
                <a:ext cx="8075097" cy="984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latin typeface="Times New Roman" panose="02020603050405020304" pitchFamily="18" charset="0"/>
                  </a:rPr>
                  <a:t>任一</a:t>
                </a:r>
                <a:r>
                  <a:rPr lang="en-US" sz="1800" dirty="0">
                    <a:latin typeface="Times New Roman" panose="02020603050405020304" pitchFamily="18" charset="0"/>
                  </a:rPr>
                  <a:t>起始條件的行向量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，</a:t>
                </a:r>
                <a:r>
                  <a:rPr lang="en-US" sz="1800" dirty="0" err="1">
                    <a:latin typeface="Times New Roman" panose="02020603050405020304" pitchFamily="18" charset="0"/>
                  </a:rPr>
                  <a:t>都可以展開成三個本徵向量的線性組合</a:t>
                </a:r>
                <a:r>
                  <a:rPr lang="en-US" sz="1800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1F2A47-287F-235B-96C9-71B8168E8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164" y="1936383"/>
                <a:ext cx="8075097" cy="984052"/>
              </a:xfrm>
              <a:prstGeom prst="rect">
                <a:avLst/>
              </a:prstGeom>
              <a:blipFill>
                <a:blip r:embed="rId4"/>
                <a:stretch>
                  <a:fillRect l="-7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E845F2-802A-039F-2AE3-B91E1FCD86B0}"/>
              </a:ext>
            </a:extLst>
          </p:cNvPr>
          <p:cNvSpPr txBox="1"/>
          <p:nvPr/>
        </p:nvSpPr>
        <p:spPr>
          <a:xfrm>
            <a:off x="872618" y="1506600"/>
            <a:ext cx="552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在之前的三個粒子彈簧組的coupled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masses例子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A26C0-979E-7637-9891-898D2814C288}"/>
              </a:ext>
            </a:extLst>
          </p:cNvPr>
          <p:cNvSpPr txBox="1"/>
          <p:nvPr/>
        </p:nvSpPr>
        <p:spPr bwMode="auto">
          <a:xfrm>
            <a:off x="828013" y="3157284"/>
            <a:ext cx="8075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關鍵是：根據</a:t>
            </a:r>
            <a:r>
              <a:rPr lang="en-US" sz="1800" dirty="0" err="1">
                <a:latin typeface="Times New Roman" panose="02020603050405020304" pitchFamily="18" charset="0"/>
              </a:rPr>
              <a:t>對稱矩陣本徵向量的定理，三個本徵向量彼此正交</a:t>
            </a:r>
            <a:r>
              <a:rPr lang="en-US" sz="1800" dirty="0">
                <a:latin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EF58C-743C-59DE-6B44-1BDB82201233}"/>
                  </a:ext>
                </a:extLst>
              </p:cNvPr>
              <p:cNvSpPr txBox="1"/>
              <p:nvPr/>
            </p:nvSpPr>
            <p:spPr bwMode="auto">
              <a:xfrm>
                <a:off x="7356554" y="3191993"/>
                <a:ext cx="1726114" cy="2955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EF58C-743C-59DE-6B44-1BDB82201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6554" y="3191993"/>
                <a:ext cx="1726114" cy="295594"/>
              </a:xfrm>
              <a:prstGeom prst="rect">
                <a:avLst/>
              </a:prstGeom>
              <a:blipFill>
                <a:blip r:embed="rId5"/>
                <a:stretch>
                  <a:fillRect l="-1460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C086FA-9F97-B574-D993-8FAFAE34DA91}"/>
                  </a:ext>
                </a:extLst>
              </p:cNvPr>
              <p:cNvSpPr txBox="1"/>
              <p:nvPr/>
            </p:nvSpPr>
            <p:spPr bwMode="auto">
              <a:xfrm>
                <a:off x="880052" y="5317197"/>
                <a:ext cx="2070567" cy="810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9C086FA-9F97-B574-D993-8FAFAE34D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052" y="5317197"/>
                <a:ext cx="2070567" cy="810094"/>
              </a:xfrm>
              <a:prstGeom prst="rect">
                <a:avLst/>
              </a:prstGeom>
              <a:blipFill>
                <a:blip r:embed="rId6"/>
                <a:stretch>
                  <a:fillRect l="-39634" t="-106154" b="-16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880A467-1671-D92F-B9AC-C8553FC4914E}"/>
                  </a:ext>
                </a:extLst>
              </p:cNvPr>
              <p:cNvSpPr txBox="1"/>
              <p:nvPr/>
            </p:nvSpPr>
            <p:spPr bwMode="auto">
              <a:xfrm>
                <a:off x="3652492" y="5233731"/>
                <a:ext cx="4958108" cy="9272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=?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880A467-1671-D92F-B9AC-C8553FC49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2492" y="5233731"/>
                <a:ext cx="4958108" cy="927242"/>
              </a:xfrm>
              <a:prstGeom prst="rect">
                <a:avLst/>
              </a:prstGeom>
              <a:blipFill>
                <a:blip r:embed="rId7"/>
                <a:stretch>
                  <a:fillRect l="-13520" t="-105405" b="-1648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A5C06878-FA96-7F9D-5EAF-F2AFF88CE3AE}"/>
              </a:ext>
            </a:extLst>
          </p:cNvPr>
          <p:cNvSpPr/>
          <p:nvPr/>
        </p:nvSpPr>
        <p:spPr>
          <a:xfrm>
            <a:off x="3200400" y="5562600"/>
            <a:ext cx="304800" cy="304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9B87F-4F5F-0E1C-49AE-F5E737132572}"/>
              </a:ext>
            </a:extLst>
          </p:cNvPr>
          <p:cNvSpPr txBox="1"/>
          <p:nvPr/>
        </p:nvSpPr>
        <p:spPr>
          <a:xfrm>
            <a:off x="5799256" y="4801209"/>
            <a:ext cx="2811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函數的推廣的內積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B79A2-C467-301D-22E9-B85A347E43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275" t="30880" r="15223" b="45307"/>
          <a:stretch>
            <a:fillRect/>
          </a:stretch>
        </p:blipFill>
        <p:spPr>
          <a:xfrm>
            <a:off x="2267744" y="326006"/>
            <a:ext cx="5544616" cy="10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7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FBF7-6E17-6859-F295-8819BB9F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24B48F-5C12-5022-889D-F6D9AFCC8A9C}"/>
              </a:ext>
            </a:extLst>
          </p:cNvPr>
          <p:cNvSpPr txBox="1"/>
          <p:nvPr/>
        </p:nvSpPr>
        <p:spPr>
          <a:xfrm>
            <a:off x="828013" y="3633435"/>
            <a:ext cx="635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猜測如同矩陣的本徵向量，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算子的本徵函數彼此也正交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32890-77E6-3557-D3A4-6024AFD3124F}"/>
              </a:ext>
            </a:extLst>
          </p:cNvPr>
          <p:cNvSpPr txBox="1"/>
          <p:nvPr/>
        </p:nvSpPr>
        <p:spPr>
          <a:xfrm>
            <a:off x="828013" y="2646549"/>
            <a:ext cx="552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在之前的三個粒子彈簧組的coupled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masses例子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BF3F8-0B7F-EE9C-970F-700FE8183D58}"/>
              </a:ext>
            </a:extLst>
          </p:cNvPr>
          <p:cNvSpPr txBox="1"/>
          <p:nvPr/>
        </p:nvSpPr>
        <p:spPr bwMode="auto">
          <a:xfrm>
            <a:off x="828013" y="3125176"/>
            <a:ext cx="8075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根據</a:t>
            </a:r>
            <a:r>
              <a:rPr lang="en-US" sz="1800" dirty="0" err="1">
                <a:latin typeface="Times New Roman" panose="02020603050405020304" pitchFamily="18" charset="0"/>
              </a:rPr>
              <a:t>對稱矩陣本徵向量的定理，三個本徵向量彼此正交</a:t>
            </a:r>
            <a:r>
              <a:rPr lang="en-US" sz="1800" dirty="0">
                <a:latin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DF00DC-DC03-3FA7-352D-C48DD19BAE05}"/>
                  </a:ext>
                </a:extLst>
              </p:cNvPr>
              <p:cNvSpPr txBox="1"/>
              <p:nvPr/>
            </p:nvSpPr>
            <p:spPr bwMode="auto">
              <a:xfrm>
                <a:off x="6774812" y="3170724"/>
                <a:ext cx="1726114" cy="2955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DF00DC-DC03-3FA7-352D-C48DD19BA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4812" y="3170724"/>
                <a:ext cx="1726114" cy="295594"/>
              </a:xfrm>
              <a:prstGeom prst="rect">
                <a:avLst/>
              </a:prstGeom>
              <a:blipFill>
                <a:blip r:embed="rId2"/>
                <a:stretch>
                  <a:fillRect l="-1460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841092-3BC8-EFC6-FB2A-5D798F0411FB}"/>
                  </a:ext>
                </a:extLst>
              </p:cNvPr>
              <p:cNvSpPr txBox="1"/>
              <p:nvPr/>
            </p:nvSpPr>
            <p:spPr bwMode="auto">
              <a:xfrm>
                <a:off x="880052" y="4590690"/>
                <a:ext cx="2070567" cy="810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841092-3BC8-EFC6-FB2A-5D798F041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052" y="4590690"/>
                <a:ext cx="2070567" cy="810094"/>
              </a:xfrm>
              <a:prstGeom prst="rect">
                <a:avLst/>
              </a:prstGeom>
              <a:blipFill>
                <a:blip r:embed="rId3"/>
                <a:stretch>
                  <a:fillRect l="-39634" t="-106154" b="-16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BBD29490-7C23-C3B5-D1B2-2C06B4583F44}"/>
                  </a:ext>
                </a:extLst>
              </p:cNvPr>
              <p:cNvSpPr txBox="1"/>
              <p:nvPr/>
            </p:nvSpPr>
            <p:spPr bwMode="auto">
              <a:xfrm>
                <a:off x="3652492" y="4507224"/>
                <a:ext cx="4958108" cy="92724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=?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BBD29490-7C23-C3B5-D1B2-2C06B4583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2492" y="4507224"/>
                <a:ext cx="4958108" cy="927242"/>
              </a:xfrm>
              <a:prstGeom prst="rect">
                <a:avLst/>
              </a:prstGeom>
              <a:blipFill>
                <a:blip r:embed="rId4"/>
                <a:stretch>
                  <a:fillRect l="-13520" t="-104054" b="-16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BA5F2CB3-1722-31C1-8AC4-831D24653F09}"/>
              </a:ext>
            </a:extLst>
          </p:cNvPr>
          <p:cNvSpPr/>
          <p:nvPr/>
        </p:nvSpPr>
        <p:spPr>
          <a:xfrm>
            <a:off x="3200400" y="4836093"/>
            <a:ext cx="304800" cy="304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69216-810C-468E-E467-368196C35170}"/>
              </a:ext>
            </a:extLst>
          </p:cNvPr>
          <p:cNvSpPr txBox="1"/>
          <p:nvPr/>
        </p:nvSpPr>
        <p:spPr>
          <a:xfrm>
            <a:off x="5799256" y="4074702"/>
            <a:ext cx="2811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函數的推廣的內積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9B3908-03D8-6AFC-78BD-B97D18AEF5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75" t="30880" r="15223" b="45307"/>
          <a:stretch>
            <a:fillRect/>
          </a:stretch>
        </p:blipFill>
        <p:spPr>
          <a:xfrm>
            <a:off x="2093253" y="1439662"/>
            <a:ext cx="5544616" cy="10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9" name="Text Box 7"/>
          <p:cNvSpPr txBox="1">
            <a:spLocks noChangeArrowheads="1"/>
          </p:cNvSpPr>
          <p:nvPr/>
        </p:nvSpPr>
        <p:spPr bwMode="auto">
          <a:xfrm>
            <a:off x="971600" y="3356992"/>
            <a:ext cx="7857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任何位置函數、比如位能的期望值就可以用類似方式寫下。</a:t>
            </a:r>
          </a:p>
        </p:txBody>
      </p:sp>
      <p:pic>
        <p:nvPicPr>
          <p:cNvPr id="216073" name="Picture 11" descr="4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94" y="936837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/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13">
                <a:extLst>
                  <a:ext uri="{FF2B5EF4-FFF2-40B4-BE49-F238E27FC236}">
                    <a16:creationId xmlns:a16="http://schemas.microsoft.com/office/drawing/2014/main" id="{F091AC43-92AB-8604-8DB9-FC3CDFCA7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9981" y="1589986"/>
                <a:ext cx="3240360" cy="901914"/>
              </a:xfrm>
              <a:prstGeom prst="rect">
                <a:avLst/>
              </a:prstGeom>
              <a:blipFill>
                <a:blip r:embed="rId3"/>
                <a:stretch>
                  <a:fillRect l="-4297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/>
              <p:nvPr/>
            </p:nvSpPr>
            <p:spPr bwMode="auto">
              <a:xfrm>
                <a:off x="971601" y="3873921"/>
                <a:ext cx="626955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D8F10237-CB91-F8BF-7667-B570255D1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1" y="3873921"/>
                <a:ext cx="6269558" cy="901914"/>
              </a:xfrm>
              <a:prstGeom prst="rect">
                <a:avLst/>
              </a:prstGeom>
              <a:blipFill>
                <a:blip r:embed="rId4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wn Arrow 2">
            <a:extLst>
              <a:ext uri="{FF2B5EF4-FFF2-40B4-BE49-F238E27FC236}">
                <a16:creationId xmlns:a16="http://schemas.microsoft.com/office/drawing/2014/main" id="{D72857C4-1701-C4F9-66AD-4ECB27FCED1A}"/>
              </a:ext>
            </a:extLst>
          </p:cNvPr>
          <p:cNvSpPr/>
          <p:nvPr/>
        </p:nvSpPr>
        <p:spPr>
          <a:xfrm>
            <a:off x="3865724" y="2640765"/>
            <a:ext cx="249597" cy="72008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4FF77-35CA-1823-BFD3-11AC78333B74}"/>
              </a:ext>
            </a:extLst>
          </p:cNvPr>
          <p:cNvSpPr txBox="1"/>
          <p:nvPr/>
        </p:nvSpPr>
        <p:spPr bwMode="auto">
          <a:xfrm>
            <a:off x="971600" y="1128039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有了位置期望值的計算式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882781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2B8B6-8299-CD4B-5AAE-C8E110EC5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4" t="10020" r="15647" b="28192"/>
          <a:stretch/>
        </p:blipFill>
        <p:spPr>
          <a:xfrm>
            <a:off x="557133" y="3192509"/>
            <a:ext cx="6498323" cy="3102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8B090-EA69-1E2F-13AB-78B15E16993B}"/>
              </a:ext>
            </a:extLst>
          </p:cNvPr>
          <p:cNvSpPr txBox="1"/>
          <p:nvPr/>
        </p:nvSpPr>
        <p:spPr bwMode="auto">
          <a:xfrm>
            <a:off x="587853" y="1596052"/>
            <a:ext cx="719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不同本徵值的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本徵函數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彼此正交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正交的意思是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/>
              <p:nvPr/>
            </p:nvSpPr>
            <p:spPr bwMode="auto">
              <a:xfrm>
                <a:off x="644367" y="735767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是正弦函數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B5DC9-260B-4E73-3AB0-7C41C8770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367" y="735767"/>
                <a:ext cx="6989644" cy="369332"/>
              </a:xfrm>
              <a:prstGeom prst="rect">
                <a:avLst/>
              </a:prstGeom>
              <a:blipFill>
                <a:blip r:embed="rId3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/>
              <p:nvPr/>
            </p:nvSpPr>
            <p:spPr bwMode="auto">
              <a:xfrm>
                <a:off x="644367" y="2027120"/>
                <a:ext cx="5007753" cy="9036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632B2851-DA4A-BBA8-C2E2-62AEDA41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367" y="2027120"/>
                <a:ext cx="5007753" cy="903645"/>
              </a:xfrm>
              <a:prstGeom prst="rect">
                <a:avLst/>
              </a:prstGeom>
              <a:blipFill>
                <a:blip r:embed="rId4"/>
                <a:stretch>
                  <a:fillRect l="-15696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:\Dropbox\Documents\課程\YoungTextBook\Images\Chapter40\A_Images\A_Figures_and_Photos\40_12_FigureA.jpg">
            <a:extLst>
              <a:ext uri="{FF2B5EF4-FFF2-40B4-BE49-F238E27FC236}">
                <a16:creationId xmlns:a16="http://schemas.microsoft.com/office/drawing/2014/main" id="{182C0269-DCEB-7264-909F-4FA1478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75582"/>
            <a:ext cx="2190782" cy="212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/>
              <p:nvPr/>
            </p:nvSpPr>
            <p:spPr>
              <a:xfrm>
                <a:off x="7879602" y="263451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2BDBEC0-D639-F574-7063-30FB26221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602" y="2634516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983C4CC-1280-B441-09F3-5FD68EA3F138}"/>
              </a:ext>
            </a:extLst>
          </p:cNvPr>
          <p:cNvSpPr txBox="1"/>
          <p:nvPr/>
        </p:nvSpPr>
        <p:spPr bwMode="auto">
          <a:xfrm>
            <a:off x="5773321" y="5070042"/>
            <a:ext cx="1008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歸一化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8A3F5-DEA1-03E9-E37A-A1D91BD0DA11}"/>
                  </a:ext>
                </a:extLst>
              </p:cNvPr>
              <p:cNvSpPr txBox="1"/>
              <p:nvPr/>
            </p:nvSpPr>
            <p:spPr bwMode="auto">
              <a:xfrm>
                <a:off x="614434" y="1164984"/>
                <a:ext cx="69896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正弦函數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正交定理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Orthogonality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8A3F5-DEA1-03E9-E37A-A1D91BD0D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4" y="1164984"/>
                <a:ext cx="6989644" cy="369332"/>
              </a:xfrm>
              <a:prstGeom prst="rect">
                <a:avLst/>
              </a:prstGeom>
              <a:blipFill>
                <a:blip r:embed="rId7"/>
                <a:stretch>
                  <a:fillRect l="-7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0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D68B-E4E0-5CF4-64F5-945B97E0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43403A-3B98-1A77-41BD-92B4484C2D70}"/>
                  </a:ext>
                </a:extLst>
              </p:cNvPr>
              <p:cNvSpPr txBox="1"/>
              <p:nvPr/>
            </p:nvSpPr>
            <p:spPr>
              <a:xfrm>
                <a:off x="833817" y="4778766"/>
                <a:ext cx="6359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所有滿足邊界條件的函數都可分解為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的線性組合！</a:t>
                </a:r>
                <a:endPara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43403A-3B98-1A77-41BD-92B4484C2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17" y="4778766"/>
                <a:ext cx="6359018" cy="369332"/>
              </a:xfrm>
              <a:prstGeom prst="rect">
                <a:avLst/>
              </a:prstGeom>
              <a:blipFill>
                <a:blip r:embed="rId2"/>
                <a:stretch>
                  <a:fillRect l="-797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13F52B-97B6-FC86-2CC5-6CA2A80FA1A4}"/>
                  </a:ext>
                </a:extLst>
              </p:cNvPr>
              <p:cNvSpPr txBox="1"/>
              <p:nvPr/>
            </p:nvSpPr>
            <p:spPr bwMode="auto">
              <a:xfrm>
                <a:off x="795965" y="2225981"/>
                <a:ext cx="8075097" cy="984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 err="1">
                    <a:latin typeface="Times New Roman" panose="02020603050405020304" pitchFamily="18" charset="0"/>
                  </a:rPr>
                  <a:t>任一</a:t>
                </a:r>
                <a:r>
                  <a:rPr lang="en-US" sz="1800" dirty="0">
                    <a:latin typeface="Times New Roman" panose="02020603050405020304" pitchFamily="18" charset="0"/>
                  </a:rPr>
                  <a:t>起始條件的行向量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，</a:t>
                </a:r>
                <a:r>
                  <a:rPr lang="en-US" sz="1800" dirty="0" err="1">
                    <a:latin typeface="Times New Roman" panose="02020603050405020304" pitchFamily="18" charset="0"/>
                  </a:rPr>
                  <a:t>都可以展開成三個本徵向量的線性組合</a:t>
                </a:r>
                <a:r>
                  <a:rPr lang="en-US" sz="1800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13F52B-97B6-FC86-2CC5-6CA2A80FA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965" y="2225981"/>
                <a:ext cx="8075097" cy="984052"/>
              </a:xfrm>
              <a:prstGeom prst="rect">
                <a:avLst/>
              </a:prstGeom>
              <a:blipFill>
                <a:blip r:embed="rId3"/>
                <a:stretch>
                  <a:fillRect l="-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567A9E-C210-8735-997D-C8474344D4E3}"/>
              </a:ext>
            </a:extLst>
          </p:cNvPr>
          <p:cNvSpPr txBox="1"/>
          <p:nvPr/>
        </p:nvSpPr>
        <p:spPr>
          <a:xfrm>
            <a:off x="829419" y="1796198"/>
            <a:ext cx="552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在之前的三個粒子彈簧組的coupled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masses例子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A06D4AA-9EE5-CF90-7211-9225355628C8}"/>
              </a:ext>
            </a:extLst>
          </p:cNvPr>
          <p:cNvSpPr/>
          <p:nvPr/>
        </p:nvSpPr>
        <p:spPr>
          <a:xfrm>
            <a:off x="971600" y="5544952"/>
            <a:ext cx="304800" cy="304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8290A9-E0F7-499C-6E98-D348ACCF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75" t="30880" r="15223" b="45307"/>
          <a:stretch>
            <a:fillRect/>
          </a:stretch>
        </p:blipFill>
        <p:spPr>
          <a:xfrm>
            <a:off x="2224545" y="615604"/>
            <a:ext cx="5544616" cy="1062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72A95E-6E28-D15E-4F53-57D34E29C213}"/>
                  </a:ext>
                </a:extLst>
              </p:cNvPr>
              <p:cNvSpPr txBox="1"/>
              <p:nvPr/>
            </p:nvSpPr>
            <p:spPr bwMode="auto">
              <a:xfrm>
                <a:off x="795965" y="3239658"/>
                <a:ext cx="6643719" cy="141365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72A95E-6E28-D15E-4F53-57D34E29C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965" y="3239658"/>
                <a:ext cx="6643719" cy="1413657"/>
              </a:xfrm>
              <a:prstGeom prst="rect">
                <a:avLst/>
              </a:prstGeom>
              <a:blipFill>
                <a:blip r:embed="rId5"/>
                <a:stretch>
                  <a:fillRect t="-39823" b="-725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F39E4A02-DCB8-F439-1DC9-583D9214E8FC}"/>
                  </a:ext>
                </a:extLst>
              </p:cNvPr>
              <p:cNvSpPr txBox="1"/>
              <p:nvPr/>
            </p:nvSpPr>
            <p:spPr bwMode="auto">
              <a:xfrm>
                <a:off x="1547664" y="5273550"/>
                <a:ext cx="4130233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F39E4A02-DCB8-F439-1DC9-583D9214E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273550"/>
                <a:ext cx="4130233" cy="847604"/>
              </a:xfrm>
              <a:prstGeom prst="rect">
                <a:avLst/>
              </a:prstGeom>
              <a:blipFill>
                <a:blip r:embed="rId6"/>
                <a:stretch>
                  <a:fillRect t="-101493" b="-1567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55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/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分量</a:t>
                </a:r>
                <a:r>
                  <a:rPr lang="en-US" altLang="zh-TW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components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>
                    <a:latin typeface="Times New Roman" panose="02020603050405020304" pitchFamily="18" charset="0"/>
                  </a:rPr>
                  <a:t>可以利用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anose="02020603050405020304" pitchFamily="18" charset="0"/>
                  </a:rPr>
                  <a:t>彼此正交的特性計算出來：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1480BA-9922-B18D-E81A-590B5193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2374371"/>
                <a:ext cx="6552728" cy="369332"/>
              </a:xfrm>
              <a:prstGeom prst="rect">
                <a:avLst/>
              </a:prstGeom>
              <a:blipFill>
                <a:blip r:embed="rId2"/>
                <a:stretch>
                  <a:fillRect l="-7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/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2A6DE43-EC4E-8699-E28D-4F25CFAB2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2790400"/>
                <a:ext cx="5205977" cy="904543"/>
              </a:xfrm>
              <a:prstGeom prst="rect">
                <a:avLst/>
              </a:prstGeom>
              <a:blipFill>
                <a:blip r:embed="rId3"/>
                <a:stretch>
                  <a:fillRect l="-13625"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/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A1EE6EF5-7772-4AC2-330A-47E2EC5C7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696" y="3813412"/>
                <a:ext cx="4968668" cy="904543"/>
              </a:xfrm>
              <a:prstGeom prst="rect">
                <a:avLst/>
              </a:prstGeom>
              <a:blipFill>
                <a:blip r:embed="rId4"/>
                <a:stretch>
                  <a:fillRect l="-8906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/>
              <p:nvPr/>
            </p:nvSpPr>
            <p:spPr bwMode="auto">
              <a:xfrm>
                <a:off x="993215" y="4832727"/>
                <a:ext cx="2477152" cy="90454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</m:e>
                      </m:nary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BD676878-8573-04B3-0BD5-CF05EDE8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3215" y="4832727"/>
                <a:ext cx="2477152" cy="904543"/>
              </a:xfrm>
              <a:prstGeom prst="rect">
                <a:avLst/>
              </a:prstGeom>
              <a:blipFill>
                <a:blip r:embed="rId5"/>
                <a:stretch>
                  <a:fillRect l="-1377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/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任何可行的狀態函數，都可以展開成能量的本徵函數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的疊加！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C11158-2FD2-20E2-0D44-FE1EFE3D3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5761743"/>
                <a:ext cx="7328116" cy="369332"/>
              </a:xfrm>
              <a:prstGeom prst="rect">
                <a:avLst/>
              </a:prstGeom>
              <a:blipFill>
                <a:blip r:embed="rId6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/>
              <p:nvPr/>
            </p:nvSpPr>
            <p:spPr bwMode="auto">
              <a:xfrm>
                <a:off x="6306288" y="3037515"/>
                <a:ext cx="2486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的展開。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55A20-3DC0-DA36-8B3F-5A00792E2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6288" y="3037515"/>
                <a:ext cx="2486472" cy="369332"/>
              </a:xfrm>
              <a:prstGeom prst="rect">
                <a:avLst/>
              </a:prstGeom>
              <a:blipFill>
                <a:blip r:embed="rId7"/>
                <a:stretch>
                  <a:fillRect l="-20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/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根據傅立葉分析，滿足邊界條件的任何函數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89070-5B75-0CA5-D563-519DE55DD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32656"/>
                <a:ext cx="5328592" cy="369332"/>
              </a:xfrm>
              <a:prstGeom prst="rect">
                <a:avLst/>
              </a:prstGeom>
              <a:blipFill>
                <a:blip r:embed="rId8"/>
                <a:stretch>
                  <a:fillRect l="-95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/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9517CAB3-A682-302D-D864-59A05FEA8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880" y="1092276"/>
                <a:ext cx="4272260" cy="847604"/>
              </a:xfrm>
              <a:prstGeom prst="rect">
                <a:avLst/>
              </a:prstGeom>
              <a:blipFill>
                <a:blip r:embed="rId9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/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都可以分解為正弦函數、也就是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03A211-0E2D-E795-C4B0-850919036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2504" y="701988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l="-1385" t="-6667" r="-554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F4248-5713-9069-52D4-A6106EBA8419}"/>
              </a:ext>
            </a:extLst>
          </p:cNvPr>
          <p:cNvCxnSpPr>
            <a:cxnSpLocks/>
          </p:cNvCxnSpPr>
          <p:nvPr/>
        </p:nvCxnSpPr>
        <p:spPr>
          <a:xfrm flipH="1">
            <a:off x="2594886" y="1711736"/>
            <a:ext cx="1905106" cy="1409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/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Times New Roman" panose="02020603050405020304" pitchFamily="18" charset="0"/>
                  </a:rPr>
                  <a:t>此展開神似向量以基底展開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，讓我們沿用向量語言，把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展開係數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稱為分量。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DD1F4E-DB2D-986C-AD47-9314FF9F7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980566"/>
                <a:ext cx="7992888" cy="369332"/>
              </a:xfrm>
              <a:prstGeom prst="rect">
                <a:avLst/>
              </a:prstGeom>
              <a:blipFill>
                <a:blip r:embed="rId11"/>
                <a:stretch>
                  <a:fillRect l="-63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583917C-E2D2-200E-13A0-18BD74F1DD0F}"/>
              </a:ext>
            </a:extLst>
          </p:cNvPr>
          <p:cNvSpPr txBox="1"/>
          <p:nvPr/>
        </p:nvSpPr>
        <p:spPr bwMode="auto">
          <a:xfrm>
            <a:off x="5749298" y="701988"/>
            <a:ext cx="3043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展開定理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Expansion Theorem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41E3F0-0150-2A5A-B267-C3EA5CBCEB9F}"/>
                  </a:ext>
                </a:extLst>
              </p:cNvPr>
              <p:cNvSpPr txBox="1"/>
              <p:nvPr/>
            </p:nvSpPr>
            <p:spPr bwMode="auto">
              <a:xfrm>
                <a:off x="6863431" y="4798369"/>
                <a:ext cx="1908279" cy="89171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41E3F0-0150-2A5A-B267-C3EA5CBCE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63431" y="4798369"/>
                <a:ext cx="1908279" cy="891719"/>
              </a:xfrm>
              <a:prstGeom prst="rect">
                <a:avLst/>
              </a:prstGeom>
              <a:blipFill>
                <a:blip r:embed="rId12"/>
                <a:stretch>
                  <a:fillRect l="-662"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7635B36C-EB55-1CF2-F3BE-D323DE8E40DA}"/>
              </a:ext>
            </a:extLst>
          </p:cNvPr>
          <p:cNvSpPr/>
          <p:nvPr/>
        </p:nvSpPr>
        <p:spPr>
          <a:xfrm>
            <a:off x="4644008" y="5229200"/>
            <a:ext cx="633132" cy="216024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5" grpId="0"/>
      <p:bldP spid="17" grpId="0"/>
      <p:bldP spid="4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91969-F445-AC0F-2EE8-F266B3C2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94" y="0"/>
            <a:ext cx="6192687" cy="373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5380EB-5AD5-4DA3-7783-C09517BC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4" y="3699038"/>
            <a:ext cx="6189398" cy="30447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280364-3D2A-2D5D-B40E-AEB692BCC86B}"/>
              </a:ext>
            </a:extLst>
          </p:cNvPr>
          <p:cNvSpPr/>
          <p:nvPr/>
        </p:nvSpPr>
        <p:spPr>
          <a:xfrm>
            <a:off x="2832849" y="4077072"/>
            <a:ext cx="2016224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/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B6AA6A69-DB20-F88A-D661-5826B6466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2085" y="4038594"/>
                <a:ext cx="918328" cy="6365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6F4DEC9E-7F9B-4872-1AD1-33AAFD218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20542"/>
          <a:stretch/>
        </p:blipFill>
        <p:spPr bwMode="auto">
          <a:xfrm>
            <a:off x="6804248" y="1309850"/>
            <a:ext cx="216024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/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25">
                <a:extLst>
                  <a:ext uri="{FF2B5EF4-FFF2-40B4-BE49-F238E27FC236}">
                    <a16:creationId xmlns:a16="http://schemas.microsoft.com/office/drawing/2014/main" id="{3F32EB84-8B77-F312-4BDD-73B027786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783" y="3452817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/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4071784E-EA4E-8103-659D-E0623D93B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140" y="1559048"/>
                <a:ext cx="722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0792FF-F00D-12FC-0FB6-970DC11FD5F6}"/>
              </a:ext>
            </a:extLst>
          </p:cNvPr>
          <p:cNvCxnSpPr/>
          <p:nvPr/>
        </p:nvCxnSpPr>
        <p:spPr>
          <a:xfrm flipH="1">
            <a:off x="7092280" y="2564904"/>
            <a:ext cx="72008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357E5-5E6A-97FA-840A-669095AC619E}"/>
              </a:ext>
            </a:extLst>
          </p:cNvPr>
          <p:cNvCxnSpPr>
            <a:cxnSpLocks/>
          </p:cNvCxnSpPr>
          <p:nvPr/>
        </p:nvCxnSpPr>
        <p:spPr>
          <a:xfrm>
            <a:off x="7812360" y="2564904"/>
            <a:ext cx="824789" cy="840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990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6E1379-76B0-6E49-40EC-52B7CB647D2F}"/>
              </a:ext>
            </a:extLst>
          </p:cNvPr>
          <p:cNvSpPr txBox="1"/>
          <p:nvPr/>
        </p:nvSpPr>
        <p:spPr bwMode="auto">
          <a:xfrm>
            <a:off x="928144" y="670320"/>
            <a:ext cx="7756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這一展開式提供對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無限大位能井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位能下薛丁格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方程式的普遍解法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/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7F01A932-E0A7-28AD-2EC7-3052112D4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640733"/>
                <a:ext cx="2436180" cy="847604"/>
              </a:xfrm>
              <a:prstGeom prst="rect">
                <a:avLst/>
              </a:prstGeom>
              <a:blipFill>
                <a:blip r:embed="rId2"/>
                <a:stretch>
                  <a:fillRect t="-101493" b="-1552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/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時的波函數，即起始條件，對</a:t>
                </a:r>
                <a:r>
                  <a:rPr lang="en-US" dirty="0">
                    <a:latin typeface="Times New Roman" panose="02020603050405020304" pitchFamily="18" charset="0"/>
                  </a:rPr>
                  <a:t>定態解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展開如下：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1741AD-5465-DABF-BB46-8C29E677A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306" y="1207534"/>
                <a:ext cx="6995050" cy="369332"/>
              </a:xfrm>
              <a:prstGeom prst="rect">
                <a:avLst/>
              </a:prstGeom>
              <a:blipFill>
                <a:blip r:embed="rId3"/>
                <a:stretch>
                  <a:fillRect l="-72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/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此狀態可以視為定態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的如上疊加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AAB7A2-E640-55AD-7462-D3445EE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297" y="2756295"/>
                <a:ext cx="4844686" cy="369332"/>
              </a:xfrm>
              <a:prstGeom prst="rect">
                <a:avLst/>
              </a:prstGeom>
              <a:blipFill>
                <a:blip r:embed="rId4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/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接著定態隨時間個自演化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位能下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薛丁格方程式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要求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乘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latin typeface="Times New Roman" panose="02020603050405020304" pitchFamily="18" charset="0"/>
                      </a:rPr>
                      <m:t>上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9E00A-A203-1211-9CA1-F9CF1902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427" y="3076218"/>
                <a:ext cx="8226573" cy="480709"/>
              </a:xfrm>
              <a:prstGeom prst="rect">
                <a:avLst/>
              </a:prstGeom>
              <a:blipFill>
                <a:blip r:embed="rId5"/>
                <a:stretch>
                  <a:fillRect l="-617" b="-2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0D77920-31FA-1E4D-D238-74A48CF7ECCA}"/>
              </a:ext>
            </a:extLst>
          </p:cNvPr>
          <p:cNvSpPr txBox="1"/>
          <p:nvPr/>
        </p:nvSpPr>
        <p:spPr bwMode="auto">
          <a:xfrm>
            <a:off x="917427" y="3603299"/>
            <a:ext cx="7005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乘完之後依同樣方式疊加，整個波函數也就滿足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薛丁格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/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065CBAA5-889B-2EE9-9363-883A40E50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396" y="4022138"/>
                <a:ext cx="3111814" cy="847604"/>
              </a:xfrm>
              <a:prstGeom prst="rect">
                <a:avLst/>
              </a:prstGeom>
              <a:blipFill>
                <a:blip r:embed="rId6"/>
                <a:stretch>
                  <a:fillRect t="-98529" b="-152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1D820FC-26FF-9C52-66A7-7B5887F171E6}"/>
              </a:ext>
            </a:extLst>
          </p:cNvPr>
          <p:cNvSpPr txBox="1"/>
          <p:nvPr/>
        </p:nvSpPr>
        <p:spPr bwMode="auto">
          <a:xfrm>
            <a:off x="914739" y="5752988"/>
            <a:ext cx="753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很明顯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這個程序不只適用於無限大位能井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，原則上適用於任何位能。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359AA-5421-A467-66B0-BBAE396502BC}"/>
              </a:ext>
            </a:extLst>
          </p:cNvPr>
          <p:cNvSpPr txBox="1"/>
          <p:nvPr/>
        </p:nvSpPr>
        <p:spPr bwMode="auto">
          <a:xfrm>
            <a:off x="3383486" y="184482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根據展開定理，這永遠可以做到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692BE-02F9-E3D7-5482-0B03108E3F80}"/>
              </a:ext>
            </a:extLst>
          </p:cNvPr>
          <p:cNvSpPr/>
          <p:nvPr/>
        </p:nvSpPr>
        <p:spPr>
          <a:xfrm>
            <a:off x="611560" y="1039652"/>
            <a:ext cx="8072502" cy="1597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BC76E-AA94-A150-93BC-B89F9DA7F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BE7C28AF-C718-42B4-AE3C-25C268C02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2"/>
          <a:stretch/>
        </p:blipFill>
        <p:spPr>
          <a:xfrm>
            <a:off x="395536" y="2175110"/>
            <a:ext cx="2410925" cy="2262002"/>
          </a:xfrm>
          <a:prstGeom prst="rect">
            <a:avLst/>
          </a:prstGeom>
        </p:spPr>
      </p:pic>
      <p:pic>
        <p:nvPicPr>
          <p:cNvPr id="4" name="Picture 3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DFDA3F7D-596D-405D-4694-4B40510C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1" t="28886" r="31305" b="42229"/>
          <a:stretch/>
        </p:blipFill>
        <p:spPr>
          <a:xfrm>
            <a:off x="3577130" y="3487319"/>
            <a:ext cx="785491" cy="981864"/>
          </a:xfrm>
          <a:prstGeom prst="rect">
            <a:avLst/>
          </a:prstGeom>
        </p:spPr>
      </p:pic>
      <p:pic>
        <p:nvPicPr>
          <p:cNvPr id="5" name="Picture 4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18BC06F6-C6AA-026E-25D3-764BE6CA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8" t="28885" r="7411" b="54679"/>
          <a:stretch/>
        </p:blipFill>
        <p:spPr>
          <a:xfrm>
            <a:off x="3400408" y="2341438"/>
            <a:ext cx="1138937" cy="720080"/>
          </a:xfrm>
          <a:prstGeom prst="rect">
            <a:avLst/>
          </a:prstGeom>
        </p:spPr>
      </p:pic>
      <p:pic>
        <p:nvPicPr>
          <p:cNvPr id="6" name="Picture 5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878F7348-7467-095B-33B0-193B72F08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7" t="7519" r="13130" b="66184"/>
          <a:stretch/>
        </p:blipFill>
        <p:spPr>
          <a:xfrm>
            <a:off x="3400408" y="718432"/>
            <a:ext cx="1008112" cy="1152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/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C7BB7B-BFF4-FEC9-DED0-EA484EFB2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18" y="3075036"/>
                <a:ext cx="61341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/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2CBDCE-5538-3DC9-C384-254AE8794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1921333"/>
                <a:ext cx="61341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/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2E516E-970E-C57B-4375-8B096CD0F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3170" y="3064764"/>
                <a:ext cx="61341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/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74785-5C56-B2B9-9DD4-962F16D2C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5632014"/>
                <a:ext cx="613410" cy="73866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ot with vegetables coming out of it&#10;&#10;Description automatically generated">
            <a:extLst>
              <a:ext uri="{FF2B5EF4-FFF2-40B4-BE49-F238E27FC236}">
                <a16:creationId xmlns:a16="http://schemas.microsoft.com/office/drawing/2014/main" id="{C7438FA1-9771-EF64-9211-0C47B4B73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31001" r="54425" b="54556"/>
          <a:stretch/>
        </p:blipFill>
        <p:spPr>
          <a:xfrm>
            <a:off x="3664112" y="4855504"/>
            <a:ext cx="592617" cy="592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/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0EC20A-A2F5-FB51-17E9-718A85F6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319" y="4468410"/>
                <a:ext cx="613410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ot over a campfire&#10;&#10;Description automatically generated">
            <a:extLst>
              <a:ext uri="{FF2B5EF4-FFF2-40B4-BE49-F238E27FC236}">
                <a16:creationId xmlns:a16="http://schemas.microsoft.com/office/drawing/2014/main" id="{18E36646-098E-6D58-FADF-2B73B107A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4901468" y="3360768"/>
            <a:ext cx="1275657" cy="133066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CDBDA2F5-BC58-A67A-CF99-370F8564D33A}"/>
              </a:ext>
            </a:extLst>
          </p:cNvPr>
          <p:cNvSpPr/>
          <p:nvPr/>
        </p:nvSpPr>
        <p:spPr>
          <a:xfrm>
            <a:off x="4969830" y="2878412"/>
            <a:ext cx="1224136" cy="3932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logo of a pot with a spoon and a ladle&#10;&#10;Description automatically generated">
            <a:extLst>
              <a:ext uri="{FF2B5EF4-FFF2-40B4-BE49-F238E27FC236}">
                <a16:creationId xmlns:a16="http://schemas.microsoft.com/office/drawing/2014/main" id="{6F5E55F2-802B-F0C4-9DD5-BC0437EF8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528040" y="2176705"/>
            <a:ext cx="2230161" cy="2535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716717-DF1D-7742-57D9-3D6238C2D4A9}"/>
              </a:ext>
            </a:extLst>
          </p:cNvPr>
          <p:cNvSpPr txBox="1"/>
          <p:nvPr/>
        </p:nvSpPr>
        <p:spPr bwMode="auto">
          <a:xfrm>
            <a:off x="4572000" y="1578153"/>
            <a:ext cx="223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各個配料分離烹煮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" name="Rectangle 26">
            <a:extLst>
              <a:ext uri="{FF2B5EF4-FFF2-40B4-BE49-F238E27FC236}">
                <a16:creationId xmlns:a16="http://schemas.microsoft.com/office/drawing/2014/main" id="{ED68E891-49A2-6A73-F1CF-2683CA7A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300" y="6359452"/>
            <a:ext cx="5361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一個量子系統的定態決定了此系統的物理性質。</a:t>
            </a:r>
          </a:p>
        </p:txBody>
      </p:sp>
    </p:spTree>
    <p:extLst>
      <p:ext uri="{BB962C8B-B14F-4D97-AF65-F5344CB8AC3E}">
        <p14:creationId xmlns:p14="http://schemas.microsoft.com/office/powerpoint/2010/main" val="3515178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0A9F4-5A06-F24F-9B50-6392BCAF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476672"/>
            <a:ext cx="730980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3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D9878A-F236-F946-EEEB-55DFAC19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703311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0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49243" y="332656"/>
            <a:ext cx="4687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簡諧振盪器、量子彈簧、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位能束縛態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5644142" y="1671716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36371" y="1628863"/>
                <a:ext cx="2732222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1" y="1628863"/>
                <a:ext cx="2732222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/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blipFill>
                <a:blip r:embed="rId5"/>
                <a:stretch>
                  <a:fillRect l="-3030" r="-303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266E53-AF5E-3B39-E264-D0DC473ED1D6}"/>
              </a:ext>
            </a:extLst>
          </p:cNvPr>
          <p:cNvSpPr txBox="1"/>
          <p:nvPr/>
        </p:nvSpPr>
        <p:spPr bwMode="auto">
          <a:xfrm>
            <a:off x="2336370" y="2402806"/>
            <a:ext cx="4255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最簡單的量子彈簧就是雙原子分子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/>
              <p:nvPr/>
            </p:nvSpPr>
            <p:spPr bwMode="auto">
              <a:xfrm>
                <a:off x="2336370" y="832899"/>
                <a:ext cx="366395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0" y="832899"/>
                <a:ext cx="3663952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1" y="1447354"/>
            <a:ext cx="3174275" cy="36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1" y="2194992"/>
            <a:ext cx="1981877" cy="29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335092" y="5263357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量子彈簧的能量不是連續的，而是固定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量子</a:t>
            </a:r>
            <a:r>
              <a:rPr lang="zh-TW" altLang="en-US" sz="1800" dirty="0">
                <a:latin typeface="Times New Roman" panose="02020603050405020304" pitchFamily="18" charset="0"/>
              </a:rPr>
              <a:t>的整數倍（離散型式）</a:t>
            </a:r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335092" y="5695157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量子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Quantum)</a:t>
            </a:r>
            <a:r>
              <a:rPr lang="zh-TW" altLang="en-US" sz="1800" dirty="0">
                <a:latin typeface="Times New Roman" panose="02020603050405020304" pitchFamily="18" charset="0"/>
                <a:cs typeface="Times New Roman" pitchFamily="18" charset="0"/>
              </a:rPr>
              <a:t>的大小與頻率成正比！</a:t>
            </a:r>
          </a:p>
        </p:txBody>
      </p:sp>
      <p:sp>
        <p:nvSpPr>
          <p:cNvPr id="93191" name="文字方塊 7"/>
          <p:cNvSpPr txBox="1">
            <a:spLocks noChangeArrowheads="1"/>
          </p:cNvSpPr>
          <p:nvPr/>
        </p:nvSpPr>
        <p:spPr bwMode="auto">
          <a:xfrm>
            <a:off x="2774979" y="6199882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TW" sz="1800" dirty="0"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zh-TW" sz="1800" dirty="0">
                <a:latin typeface="+mj-lt"/>
                <a:cs typeface="Times New Roman" pitchFamily="18" charset="0"/>
              </a:rPr>
              <a:t>Planck Constant</a:t>
            </a:r>
            <a:endParaRPr lang="zh-TW" alt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462084" y="560589"/>
            <a:ext cx="6301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如果要解釋黑體輻射，量子彈簧的能量變化必需是能階狀的！</a:t>
            </a:r>
          </a:p>
        </p:txBody>
      </p:sp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510441" y="953146"/>
            <a:ext cx="601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>
                <a:latin typeface="Times New Roman" panose="02020603050405020304" pitchFamily="18" charset="0"/>
              </a:rPr>
              <a:t>開啟了量子革命的第一槍！</a:t>
            </a:r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1462084" y="178710"/>
            <a:ext cx="583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黑體輻射以及空腔輻射也是一系列的量子彈簧。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/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/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=6.625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B974AF21-A5A3-F6D6-4941-865508DE1D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6417" y="6021768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3081265" y="1615288"/>
            <a:ext cx="5357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終極翻譯表，直接由粒子圖像翻譯為波函數的運算！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81264" y="2095313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12" y="693768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83258" y="2356746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3258" y="2356746"/>
                <a:ext cx="1401538" cy="619016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466187" y="3106851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6187" y="3106851"/>
                <a:ext cx="1217256" cy="619016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FB98F1-5C0B-A0D6-227E-44884E4BDCB5}"/>
              </a:ext>
            </a:extLst>
          </p:cNvPr>
          <p:cNvSpPr txBox="1"/>
          <p:nvPr/>
        </p:nvSpPr>
        <p:spPr bwMode="auto">
          <a:xfrm>
            <a:off x="3081264" y="1218741"/>
            <a:ext cx="6034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這個表示式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中的微分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有點熟悉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1D29D-399B-75E1-88F9-BDC946A67ED1}"/>
              </a:ext>
            </a:extLst>
          </p:cNvPr>
          <p:cNvSpPr txBox="1"/>
          <p:nvPr/>
        </p:nvSpPr>
        <p:spPr bwMode="auto">
          <a:xfrm>
            <a:off x="863588" y="4144879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這可能不是巧合！大膽猜想，動量期望值可以以類似的公式計算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0011997A-84BE-9554-AA7D-3EF1AB1B6010}"/>
                  </a:ext>
                </a:extLst>
              </p:cNvPr>
              <p:cNvSpPr txBox="1"/>
              <p:nvPr/>
            </p:nvSpPr>
            <p:spPr bwMode="auto">
              <a:xfrm>
                <a:off x="968565" y="5607770"/>
                <a:ext cx="7206869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0011997A-84BE-9554-AA7D-3EF1AB1B6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565" y="5607770"/>
                <a:ext cx="7206869" cy="901914"/>
              </a:xfrm>
              <a:prstGeom prst="rect">
                <a:avLst/>
              </a:prstGeom>
              <a:blipFill>
                <a:blip r:embed="rId5"/>
                <a:stretch>
                  <a:fillRect l="-176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E7FE6A57-6430-19B6-79B6-86B3D583F37B}"/>
                  </a:ext>
                </a:extLst>
              </p:cNvPr>
              <p:cNvSpPr txBox="1"/>
              <p:nvPr/>
            </p:nvSpPr>
            <p:spPr bwMode="auto">
              <a:xfrm>
                <a:off x="968565" y="4595290"/>
                <a:ext cx="6269558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altLang="zh-TW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  <m:d>
                                    <m:dPr>
                                      <m:ctrlPr>
                                        <a:rPr lang="el-GR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E7FE6A57-6430-19B6-79B6-86B3D583F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565" y="4595290"/>
                <a:ext cx="6269558" cy="901914"/>
              </a:xfrm>
              <a:prstGeom prst="rect">
                <a:avLst/>
              </a:prstGeom>
              <a:blipFill>
                <a:blip r:embed="rId6"/>
                <a:stretch>
                  <a:fillRect t="-109722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968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250083" y="1519903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27" y="46579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3" y="1757651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1138100" y="1040969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固體內原子晶格的振動也是一系列量子彈簧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802733" y="1519903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111" r="-7407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6667" r="-1333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5054000" y="1519903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538" r="-7692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B5E05E-D689-9217-AE71-1119414EE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773" y="3468600"/>
            <a:ext cx="2853179" cy="118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13D2D-AB77-863E-345A-12F423A07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56" y="3468599"/>
            <a:ext cx="3091627" cy="2492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BAD1C-9721-D2FF-8118-5B3E7F06C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927" y="4869160"/>
            <a:ext cx="2998974" cy="1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5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752330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52330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07704" y="394991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量子簡諧振盪器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Harmonic Oscillator SHO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、量子彈簧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012160" y="953395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728200" y="5909780"/>
            <a:ext cx="21834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能量是量子化的！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638829" y="898164"/>
                <a:ext cx="2732222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829" y="898164"/>
                <a:ext cx="2732222" cy="654025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47286" y="5642196"/>
                <a:ext cx="1912703" cy="6186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42196"/>
                <a:ext cx="1912703" cy="618631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8637B6-7EA1-ED58-6B25-7DEB0A024E1D}"/>
              </a:ext>
            </a:extLst>
          </p:cNvPr>
          <p:cNvSpPr txBox="1"/>
          <p:nvPr/>
        </p:nvSpPr>
        <p:spPr bwMode="auto">
          <a:xfrm>
            <a:off x="4749376" y="5457530"/>
            <a:ext cx="363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波函數會進入古典禁止區域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65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51521"/>
            <a:ext cx="5803278" cy="310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" y="227421"/>
            <a:ext cx="5803900" cy="2324100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27090"/>
            <a:ext cx="1770580" cy="262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4196-3ECC-9B47-343F-2B7B83C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r="10099" b="82055"/>
          <a:stretch/>
        </p:blipFill>
        <p:spPr>
          <a:xfrm>
            <a:off x="5796136" y="1615417"/>
            <a:ext cx="3024959" cy="522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00109-9DD0-C345-3678-2F55FEEB2153}"/>
              </a:ext>
            </a:extLst>
          </p:cNvPr>
          <p:cNvSpPr txBox="1"/>
          <p:nvPr/>
        </p:nvSpPr>
        <p:spPr bwMode="auto">
          <a:xfrm>
            <a:off x="2123281" y="6331089"/>
            <a:ext cx="407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先讓我們定性的來猜一下它的定態解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/>
              <p:nvPr/>
            </p:nvSpPr>
            <p:spPr bwMode="auto">
              <a:xfrm>
                <a:off x="2123281" y="5682963"/>
                <a:ext cx="419537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281" y="5682963"/>
                <a:ext cx="4195379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6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/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彈力位能是左右對稱的，對稱點在原點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blipFill>
                <a:blip r:embed="rId2"/>
                <a:stretch>
                  <a:fillRect l="-9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/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物理結果應該左右對稱，所以，定態方程式的解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或許也是對稱的？例如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blipFill>
                <a:blip r:embed="rId3"/>
                <a:stretch>
                  <a:fillRect l="-6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hia-Hung Chang\Downloads\Data\Knight\Media\Chapter41\Images\41_20Figure-F.jpg">
            <a:extLst>
              <a:ext uri="{FF2B5EF4-FFF2-40B4-BE49-F238E27FC236}">
                <a16:creationId xmlns:a16="http://schemas.microsoft.com/office/drawing/2014/main" id="{D9D8FC3F-9786-EB3C-239F-A54FBA92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 b="32972"/>
          <a:stretch/>
        </p:blipFill>
        <p:spPr bwMode="auto">
          <a:xfrm>
            <a:off x="2267744" y="589092"/>
            <a:ext cx="2088232" cy="14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EC4C-736B-93EB-823D-33286056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2249353" y="5350417"/>
            <a:ext cx="2908534" cy="101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/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在無限限遠處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可以猜想到，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會漸漸趨近於零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blipFill>
                <a:blip r:embed="rId6"/>
                <a:stretch>
                  <a:fillRect l="-65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/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→∞,</m:t>
                    </m:r>
                    <m:r>
                      <a:rPr lang="zh-TW" altLang="en-US" i="1" smtClean="0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附近，會與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對稱！如下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3277197-E581-68EB-8514-E929484F55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32" b="40346"/>
          <a:stretch/>
        </p:blipFill>
        <p:spPr>
          <a:xfrm>
            <a:off x="2249353" y="2460775"/>
            <a:ext cx="3682610" cy="92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69066-C766-2191-C85E-A7655BAA6891}"/>
              </a:ext>
            </a:extLst>
          </p:cNvPr>
          <p:cNvSpPr txBox="1"/>
          <p:nvPr/>
        </p:nvSpPr>
        <p:spPr bwMode="auto">
          <a:xfrm>
            <a:off x="1259632" y="3439371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這樣的對稱的解稱為：偶函數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6428-39EB-4005-DB0B-7C65C286D748}"/>
              </a:ext>
            </a:extLst>
          </p:cNvPr>
          <p:cNvSpPr txBox="1"/>
          <p:nvPr/>
        </p:nvSpPr>
        <p:spPr bwMode="auto">
          <a:xfrm>
            <a:off x="1259632" y="382012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偶函數在原點的斜率必須為零！斜率在原點才能連續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A2512-8BA5-1D62-F04E-8C9A7D9729AE}"/>
              </a:ext>
            </a:extLst>
          </p:cNvPr>
          <p:cNvSpPr/>
          <p:nvPr/>
        </p:nvSpPr>
        <p:spPr>
          <a:xfrm>
            <a:off x="2681401" y="5917127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FCE988B-2A66-C21D-6826-8B9C03880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40" b="2922"/>
          <a:stretch/>
        </p:blipFill>
        <p:spPr>
          <a:xfrm>
            <a:off x="1114052" y="3484826"/>
            <a:ext cx="3888432" cy="946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/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</a:rPr>
                  <a:t>兩者之間，解的變化就由方程式決定，我們也有一些定性的了解：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/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/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的正負號會決定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的正負號！而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是斜率的變化</a:t>
                </a:r>
                <a:r>
                  <a:rPr lang="en-US" dirty="0">
                    <a:latin typeface="Times New Roman" panose="02020603050405020304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F8C161F-F013-AE03-1456-97E3BD96E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38"/>
          <a:stretch/>
        </p:blipFill>
        <p:spPr>
          <a:xfrm>
            <a:off x="1105503" y="2512033"/>
            <a:ext cx="3888432" cy="972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/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</a:rPr>
                  <a:t>這是古典不容許的區域</a:t>
                </a:r>
                <a:r>
                  <a:rPr lang="en-US" dirty="0">
                    <a:latin typeface="Times New Roman" panose="02020603050405020304" pitchFamily="18" charset="0"/>
                  </a:rPr>
                  <a:t>！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為正。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blipFill>
                <a:blip r:embed="rId7"/>
                <a:stretch>
                  <a:fillRect l="-91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前述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處就是這樣的例子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</a:rPr>
                  <a:t>負的斜率增加，傾斜度減小到零</a:t>
                </a:r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blipFill>
                <a:blip r:embed="rId8"/>
                <a:stretch>
                  <a:fillRect l="-6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/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通常就說</a:t>
                </a:r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：</a:t>
                </a:r>
                <a:r>
                  <a:rPr lang="en-US" dirty="0">
                    <a:latin typeface="Times New Roman" panose="02020603050405020304" pitchFamily="18" charset="0"/>
                  </a:rPr>
                  <a:t>古典不容許的區域，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增加時，波函數會趨離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blipFill>
                <a:blip r:embed="rId9"/>
                <a:stretch>
                  <a:fillRect l="-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/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波函數為正</a:t>
                </a:r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為正，斜率隨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而增加！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blipFill>
                <a:blip r:embed="rId10"/>
                <a:stretch>
                  <a:fillRect l="-1067" t="-6667" r="-2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/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波函數為負，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為負，斜率隨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blipFill>
                <a:blip r:embed="rId11"/>
                <a:stretch>
                  <a:fillRect l="-1067" t="-6452" r="-26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0654BA1-6987-EC92-587A-32A920834C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161"/>
          <a:stretch/>
        </p:blipFill>
        <p:spPr>
          <a:xfrm>
            <a:off x="1093209" y="5676999"/>
            <a:ext cx="2908534" cy="101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E6DF9-5479-560B-5878-5790D9FAEBF1}"/>
              </a:ext>
            </a:extLst>
          </p:cNvPr>
          <p:cNvSpPr/>
          <p:nvPr/>
        </p:nvSpPr>
        <p:spPr>
          <a:xfrm>
            <a:off x="1544472" y="6263421"/>
            <a:ext cx="2088232" cy="37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0B3FA-1215-CEFB-99DC-4D09AFC5AB8D}"/>
              </a:ext>
            </a:extLst>
          </p:cNvPr>
          <p:cNvSpPr txBox="1"/>
          <p:nvPr/>
        </p:nvSpPr>
        <p:spPr bwMode="auto">
          <a:xfrm>
            <a:off x="4064219" y="5975705"/>
            <a:ext cx="2582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定性上類似指數遞減</a:t>
            </a:r>
            <a:r>
              <a:rPr lang="en-US" dirty="0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8B36A-8D60-E99F-B092-0C4FE144A5E9}"/>
              </a:ext>
            </a:extLst>
          </p:cNvPr>
          <p:cNvSpPr/>
          <p:nvPr/>
        </p:nvSpPr>
        <p:spPr>
          <a:xfrm>
            <a:off x="1402084" y="2512033"/>
            <a:ext cx="1008112" cy="793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54035E-A34D-7702-23AE-5E03F7C480B5}"/>
              </a:ext>
            </a:extLst>
          </p:cNvPr>
          <p:cNvCxnSpPr>
            <a:cxnSpLocks/>
          </p:cNvCxnSpPr>
          <p:nvPr/>
        </p:nvCxnSpPr>
        <p:spPr>
          <a:xfrm>
            <a:off x="2051720" y="3035466"/>
            <a:ext cx="1152128" cy="2940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5" grpId="0"/>
      <p:bldP spid="11" grpId="0"/>
      <p:bldP spid="10" grpId="0" animBg="1"/>
      <p:bldP spid="15" grpId="0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的區域是古典容許的</a:t>
                </a:r>
                <a:r>
                  <a:rPr lang="en-US" dirty="0">
                    <a:latin typeface="Times New Roman" panose="02020603050405020304" pitchFamily="18" charset="0"/>
                  </a:rPr>
                  <a:t>！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為負。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60E449-7C6D-2C28-8281-128753698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56"/>
          <a:stretch/>
        </p:blipFill>
        <p:spPr>
          <a:xfrm>
            <a:off x="1165964" y="2170751"/>
            <a:ext cx="4409678" cy="171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DEBDE-9423-BD4E-DD73-ECACA57C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159821"/>
            <a:ext cx="2267466" cy="253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/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</a:rPr>
                  <a:t>在古典容許的區域</a:t>
                </a:r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軸而彎曲，直到與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軸相交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blipFill>
                <a:blip r:embed="rId6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A46AC3-3951-A4A5-4C4B-7CDD46DB4FC2}"/>
              </a:ext>
            </a:extLst>
          </p:cNvPr>
          <p:cNvSpPr txBox="1"/>
          <p:nvPr/>
        </p:nvSpPr>
        <p:spPr bwMode="auto">
          <a:xfrm>
            <a:off x="1066787" y="5739348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結論：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在古典不容許的區域，定性上類似指數遞減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2CD7-E20B-4D78-23CF-391E8E1A797A}"/>
              </a:ext>
            </a:extLst>
          </p:cNvPr>
          <p:cNvSpPr txBox="1"/>
          <p:nvPr/>
        </p:nvSpPr>
        <p:spPr bwMode="auto">
          <a:xfrm>
            <a:off x="1058207" y="6135965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在古典容許的區域，定性上類似來回振盪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/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為正時，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為負，斜率隨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blipFill>
                <a:blip r:embed="rId7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/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itchFamily="18" charset="0"/>
                  </a:rPr>
                  <a:t>為負時，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為正，斜率隨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blipFill>
                <a:blip r:embed="rId8"/>
                <a:stretch>
                  <a:fillRect l="-12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/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後又會趨向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彎曲，再一次又穿過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，典型的情況會來回穿過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blipFill>
                <a:blip r:embed="rId9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7915"/>
          <a:stretch/>
        </p:blipFill>
        <p:spPr>
          <a:xfrm>
            <a:off x="592402" y="2922505"/>
            <a:ext cx="5213370" cy="151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148FC-EFCE-26AB-D632-2A64F61B46EA}"/>
              </a:ext>
            </a:extLst>
          </p:cNvPr>
          <p:cNvSpPr txBox="1"/>
          <p:nvPr/>
        </p:nvSpPr>
        <p:spPr bwMode="auto">
          <a:xfrm>
            <a:off x="586306" y="1089700"/>
            <a:ext cx="7423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策略：考慮一系列的能量值，大小不同，因此折返點不同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/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已知當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會趨近於零。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blipFill>
                <a:blip r:embed="rId3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/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出發向內朝原點前進，</a:t>
                </a:r>
                <a:r>
                  <a:rPr lang="en-US" dirty="0">
                    <a:latin typeface="Times New Roman" panose="02020603050405020304" pitchFamily="18" charset="0"/>
                  </a:rPr>
                  <a:t>以斜率變化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的正負，定性得到函數的行為。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blipFill>
                <a:blip r:embed="rId4"/>
                <a:stretch>
                  <a:fillRect l="-6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/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而當地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的正負號，也就是是否為古典容許區域，會決定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的正負號</a:t>
                </a:r>
                <a:r>
                  <a:rPr lang="en-US" dirty="0">
                    <a:latin typeface="Times New Roman" panose="02020603050405020304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blipFill>
                <a:blip r:embed="rId5"/>
                <a:stretch>
                  <a:fillRect l="-62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329A5A8-B0CC-1C62-EB77-75484D800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1"/>
          <a:stretch/>
        </p:blipFill>
        <p:spPr>
          <a:xfrm>
            <a:off x="4788024" y="3831691"/>
            <a:ext cx="2908534" cy="101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972CCF-BEC9-E830-9491-F43A6EF899DE}"/>
              </a:ext>
            </a:extLst>
          </p:cNvPr>
          <p:cNvSpPr/>
          <p:nvPr/>
        </p:nvSpPr>
        <p:spPr>
          <a:xfrm>
            <a:off x="5220072" y="4398401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F9E49-17E4-9437-485E-EB0D3662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15944-C7E0-5965-D06E-3B3B32CE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592402" y="2922505"/>
            <a:ext cx="5213370" cy="272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ADA1-C452-4D74-3E8A-5AA8F9434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5989360" y="5013110"/>
            <a:ext cx="1965841" cy="8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56BB5-D388-53C6-03AA-DDB4EA6CB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887776" y="2067427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662573-3D2A-3862-B989-112A6CB68283}"/>
              </a:ext>
            </a:extLst>
          </p:cNvPr>
          <p:cNvCxnSpPr>
            <a:cxnSpLocks/>
          </p:cNvCxnSpPr>
          <p:nvPr/>
        </p:nvCxnSpPr>
        <p:spPr>
          <a:xfrm flipH="1">
            <a:off x="3199087" y="2693096"/>
            <a:ext cx="493555" cy="2008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77DECE-B33C-9505-6037-91910B6507F9}"/>
              </a:ext>
            </a:extLst>
          </p:cNvPr>
          <p:cNvCxnSpPr>
            <a:cxnSpLocks/>
          </p:cNvCxnSpPr>
          <p:nvPr/>
        </p:nvCxnSpPr>
        <p:spPr>
          <a:xfrm flipH="1" flipV="1">
            <a:off x="3753601" y="5173741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B71DCC-DC5D-DE6F-55F8-FB6F477812B4}"/>
              </a:ext>
            </a:extLst>
          </p:cNvPr>
          <p:cNvSpPr txBox="1"/>
          <p:nvPr/>
        </p:nvSpPr>
        <p:spPr bwMode="auto">
          <a:xfrm>
            <a:off x="4884052" y="3474363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但如果傾斜度到達原點，來不及降為零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/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近時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傾斜度開始漸漸下降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blipFill>
                <a:blip r:embed="rId5"/>
                <a:stretch>
                  <a:fillRect l="-5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B4B30A-B3B0-58D2-B0BB-3D520FE3BB12}"/>
              </a:ext>
            </a:extLst>
          </p:cNvPr>
          <p:cNvSpPr txBox="1"/>
          <p:nvPr/>
        </p:nvSpPr>
        <p:spPr bwMode="auto">
          <a:xfrm>
            <a:off x="4905657" y="3854014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斜率在原點就無法連續，此解不成立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/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如圖，對於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，沒有解！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blipFill>
                <a:blip r:embed="rId6"/>
                <a:stretch>
                  <a:fillRect l="-173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/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84D71A-77F1-F9FD-49A9-CA98A38ADCDF}"/>
              </a:ext>
            </a:extLst>
          </p:cNvPr>
          <p:cNvSpPr txBox="1"/>
          <p:nvPr/>
        </p:nvSpPr>
        <p:spPr bwMode="auto">
          <a:xfrm>
            <a:off x="1055242" y="6364289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往內走，負的斜率繼續減小。傾斜度增加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/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在折返點內，曲線趨向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blipFill>
                <a:blip r:embed="rId8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A4FD30C2-1353-2A6D-20DD-80E41DD9B4B7}"/>
              </a:ext>
            </a:extLst>
          </p:cNvPr>
          <p:cNvSpPr/>
          <p:nvPr/>
        </p:nvSpPr>
        <p:spPr>
          <a:xfrm>
            <a:off x="3275856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/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折返點外，從無限遠傾斜度為零，這是</a:t>
                </a:r>
                <a:r>
                  <a:rPr lang="en-US" dirty="0" err="1">
                    <a:latin typeface="Times New Roman" panose="02020603050405020304" pitchFamily="18" charset="0"/>
                  </a:rPr>
                  <a:t>古典不容許的區域</a:t>
                </a:r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為正。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blipFill>
                <a:blip r:embed="rId9"/>
                <a:stretch>
                  <a:fillRect l="-70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9" grpId="0"/>
      <p:bldP spid="10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11560" y="963093"/>
            <a:ext cx="5213370" cy="272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1560" y="3717032"/>
            <a:ext cx="5213370" cy="130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4474304" y="2333381"/>
            <a:ext cx="1342792" cy="56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573345" y="158428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18245" y="824394"/>
            <a:ext cx="312859" cy="191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>
            <a:off x="3772759" y="2675173"/>
            <a:ext cx="943257" cy="53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563871" y="5538781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blipFill>
                <a:blip r:embed="rId5"/>
                <a:stretch>
                  <a:fillRect l="-5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01A71B-0A10-A165-E283-4429C6C982B0}"/>
              </a:ext>
            </a:extLst>
          </p:cNvPr>
          <p:cNvSpPr txBox="1"/>
          <p:nvPr/>
        </p:nvSpPr>
        <p:spPr bwMode="auto">
          <a:xfrm>
            <a:off x="3855057" y="898338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/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blipFill>
                <a:blip r:embed="rId6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07FF12-144D-F7A4-4404-255264DFAF4C}"/>
              </a:ext>
            </a:extLst>
          </p:cNvPr>
          <p:cNvSpPr txBox="1"/>
          <p:nvPr/>
        </p:nvSpPr>
        <p:spPr bwMode="auto">
          <a:xfrm>
            <a:off x="4567225" y="508943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AD803-5FAE-1FFE-A5DA-97A44228ED92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7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8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ECAA5C-6BEF-A761-2D67-31C513C83297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572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  <p:bldP spid="29" grpId="0"/>
      <p:bldP spid="30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83568" y="418050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18869"/>
          <a:stretch/>
        </p:blipFill>
        <p:spPr>
          <a:xfrm>
            <a:off x="683568" y="4509120"/>
            <a:ext cx="5213370" cy="1342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83568" y="3171989"/>
            <a:ext cx="5213370" cy="130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3" r="15420" b="53923"/>
          <a:stretch/>
        </p:blipFill>
        <p:spPr>
          <a:xfrm>
            <a:off x="3029150" y="108226"/>
            <a:ext cx="1604227" cy="5577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290253" y="567461"/>
            <a:ext cx="705683" cy="1630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844767" y="2669286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B26EA-84CB-2068-90B9-D151AE239843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9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斜率在原點前變號！但函數不為零，解又不成立了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blipFill>
                <a:blip r:embed="rId10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/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在以上的範圍，能量只能是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大一點小一點都不行，能量是量子化的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2C7000F-3B8E-5DBF-FB6D-47559BBE5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02" b="45089"/>
          <a:stretch/>
        </p:blipFill>
        <p:spPr>
          <a:xfrm>
            <a:off x="4502326" y="1698856"/>
            <a:ext cx="1604226" cy="679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21B10-7049-61C7-C795-E81741099764}"/>
              </a:ext>
            </a:extLst>
          </p:cNvPr>
          <p:cNvSpPr txBox="1"/>
          <p:nvPr/>
        </p:nvSpPr>
        <p:spPr bwMode="auto">
          <a:xfrm>
            <a:off x="5148066" y="1182185"/>
            <a:ext cx="387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/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blipFill>
                <a:blip r:embed="rId13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A93528-6320-58E7-73E2-142984126021}"/>
              </a:ext>
            </a:extLst>
          </p:cNvPr>
          <p:cNvSpPr txBox="1"/>
          <p:nvPr/>
        </p:nvSpPr>
        <p:spPr bwMode="auto">
          <a:xfrm>
            <a:off x="5159391" y="826195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16CCB3-7C55-D3AB-0DA4-AC68AD49AE18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215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文字方塊 1"/>
              <p:cNvSpPr txBox="1">
                <a:spLocks noChangeArrowheads="1"/>
              </p:cNvSpPr>
              <p:nvPr/>
            </p:nvSpPr>
            <p:spPr bwMode="auto">
              <a:xfrm>
                <a:off x="899592" y="660380"/>
                <a:ext cx="79601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我們將波函數的空間微分運算，直接定義為量子力學的動量算子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13323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60380"/>
                <a:ext cx="7960152" cy="369332"/>
              </a:xfrm>
              <a:prstGeom prst="rect">
                <a:avLst/>
              </a:prstGeom>
              <a:blipFill>
                <a:blip r:embed="rId2"/>
                <a:stretch>
                  <a:fillRect l="-79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634030" y="1061291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030" y="1061291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873519" y="3492767"/>
            <a:ext cx="7776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大膽地假設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，所有物理量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本質上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都對應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作用於波函數的運算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DDDBC-D412-A89F-A6E5-BA092E947775}"/>
              </a:ext>
            </a:extLst>
          </p:cNvPr>
          <p:cNvSpPr txBox="1"/>
          <p:nvPr/>
        </p:nvSpPr>
        <p:spPr bwMode="auto">
          <a:xfrm>
            <a:off x="899592" y="260648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當初只是幫助猜想的翻譯表，現在可以稍加修改，正式地搬上量子力學檯面，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9B78C-ECC2-17DA-0965-CFDF7E9639CD}"/>
              </a:ext>
            </a:extLst>
          </p:cNvPr>
          <p:cNvSpPr txBox="1"/>
          <p:nvPr/>
        </p:nvSpPr>
        <p:spPr bwMode="auto">
          <a:xfrm>
            <a:off x="899592" y="2405476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/>
              <a:t>有古典對應的物理量就用</a:t>
            </a:r>
            <a:r>
              <a:rPr lang="en-US" dirty="0" err="1"/>
              <a:t>與</a:t>
            </a:r>
            <a:r>
              <a:rPr lang="en-TW"/>
              <a:t>古典一樣的形式</a:t>
            </a:r>
            <a:r>
              <a:rPr lang="en-GB" dirty="0"/>
              <a:t>，</a:t>
            </a:r>
            <a:r>
              <a:rPr lang="en-GB" dirty="0" err="1"/>
              <a:t>來組合位置與動量算子</a:t>
            </a:r>
            <a:r>
              <a:rPr lang="en-TW"/>
              <a:t>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/>
              <p:nvPr/>
            </p:nvSpPr>
            <p:spPr bwMode="auto">
              <a:xfrm>
                <a:off x="2634030" y="2059186"/>
                <a:ext cx="81099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12" name="文字方塊 25">
                <a:extLst>
                  <a:ext uri="{FF2B5EF4-FFF2-40B4-BE49-F238E27FC236}">
                    <a16:creationId xmlns:a16="http://schemas.microsoft.com/office/drawing/2014/main" id="{6C364F8E-E194-4F64-5B75-584273DAE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4030" y="2059186"/>
                <a:ext cx="81099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1678866"/>
                <a:ext cx="69127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將波函數乘上位置的運算定義為量子力學的位置算子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</a:t>
                </a:r>
                <a:r>
                  <a:rPr lang="en-US" altLang="zh-TW" sz="1800" b="0" dirty="0">
                    <a:solidFill>
                      <a:srgbClr val="FF0000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！</a:t>
                </a: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A89E2D1F-580F-D797-EE07-14C61D27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678866"/>
                <a:ext cx="6912768" cy="369332"/>
              </a:xfrm>
              <a:prstGeom prst="rect">
                <a:avLst/>
              </a:prstGeom>
              <a:blipFill>
                <a:blip r:embed="rId5"/>
                <a:stretch>
                  <a:fillRect l="-91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148D69F-8C2C-9A8B-3581-FD249868230B}"/>
              </a:ext>
            </a:extLst>
          </p:cNvPr>
          <p:cNvSpPr txBox="1"/>
          <p:nvPr/>
        </p:nvSpPr>
        <p:spPr bwMode="auto">
          <a:xfrm>
            <a:off x="880504" y="3926458"/>
            <a:ext cx="6622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該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物理量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測量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的期望值，就是此運算作用於狀態的波函數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7850C-18EB-43C7-2049-2FB046D3B6E2}"/>
              </a:ext>
            </a:extLst>
          </p:cNvPr>
          <p:cNvSpPr txBox="1"/>
          <p:nvPr/>
        </p:nvSpPr>
        <p:spPr bwMode="auto">
          <a:xfrm>
            <a:off x="881416" y="438822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乘上波函數的複數共軛，最後對空間積分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/>
              <p:nvPr/>
            </p:nvSpPr>
            <p:spPr bwMode="auto">
              <a:xfrm>
                <a:off x="1518200" y="5746663"/>
                <a:ext cx="4661794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6A33E1F-E7BC-4F34-5A48-2B4BA1F23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8200" y="5746663"/>
                <a:ext cx="4661794" cy="901914"/>
              </a:xfrm>
              <a:prstGeom prst="rect">
                <a:avLst/>
              </a:prstGeom>
              <a:blipFill>
                <a:blip r:embed="rId6"/>
                <a:stretch>
                  <a:fillRect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/>
              <p:nvPr/>
            </p:nvSpPr>
            <p:spPr bwMode="auto">
              <a:xfrm>
                <a:off x="917392" y="2792706"/>
                <a:ext cx="3630958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33157613-B19C-A506-1B7F-4993985AF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392" y="2792706"/>
                <a:ext cx="3630958" cy="624915"/>
              </a:xfrm>
              <a:prstGeom prst="rect">
                <a:avLst/>
              </a:prstGeom>
              <a:blipFill>
                <a:blip r:embed="rId7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52925481-798E-1AB7-C45A-340287924B81}"/>
                  </a:ext>
                </a:extLst>
              </p:cNvPr>
              <p:cNvSpPr txBox="1"/>
              <p:nvPr/>
            </p:nvSpPr>
            <p:spPr bwMode="auto">
              <a:xfrm>
                <a:off x="1521579" y="4735681"/>
                <a:ext cx="6104221" cy="9019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l-GR" altLang="zh-TW" i="1"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13">
                <a:extLst>
                  <a:ext uri="{FF2B5EF4-FFF2-40B4-BE49-F238E27FC236}">
                    <a16:creationId xmlns:a16="http://schemas.microsoft.com/office/drawing/2014/main" id="{52925481-798E-1AB7-C45A-340287924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1579" y="4735681"/>
                <a:ext cx="6104221" cy="901914"/>
              </a:xfrm>
              <a:prstGeom prst="rect">
                <a:avLst/>
              </a:prstGeom>
              <a:blipFill>
                <a:blip r:embed="rId8"/>
                <a:stretch>
                  <a:fillRect l="-3742" t="-108219" b="-1671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27637C12-3B74-F325-5804-89E61FE67743}"/>
                  </a:ext>
                </a:extLst>
              </p:cNvPr>
              <p:cNvSpPr txBox="1"/>
              <p:nvPr/>
            </p:nvSpPr>
            <p:spPr bwMode="auto">
              <a:xfrm>
                <a:off x="4750800" y="2784150"/>
                <a:ext cx="3804952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4">
                <a:extLst>
                  <a:ext uri="{FF2B5EF4-FFF2-40B4-BE49-F238E27FC236}">
                    <a16:creationId xmlns:a16="http://schemas.microsoft.com/office/drawing/2014/main" id="{27637C12-3B74-F325-5804-89E61FE6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0800" y="2784150"/>
                <a:ext cx="3804952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/>
      <p:bldP spid="13" grpId="0"/>
      <p:bldP spid="14" grpId="0" animBg="1"/>
      <p:bldP spid="7" grpId="0" animBg="1"/>
      <p:bldP spid="2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B7A19-D66F-E9B7-C32C-F057224F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77951"/>
          <a:stretch/>
        </p:blipFill>
        <p:spPr>
          <a:xfrm>
            <a:off x="1313670" y="443656"/>
            <a:ext cx="5213370" cy="139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2A274-0693-ACD0-3115-344D24819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1302063" y="2213956"/>
            <a:ext cx="5213370" cy="130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96F14-DD30-67EB-6355-CAA785C0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8"/>
          <a:stretch/>
        </p:blipFill>
        <p:spPr>
          <a:xfrm>
            <a:off x="1331640" y="5013176"/>
            <a:ext cx="5213370" cy="130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DBB1B-49E8-DE19-6EED-2762F0B4A183}"/>
              </a:ext>
            </a:extLst>
          </p:cNvPr>
          <p:cNvSpPr txBox="1"/>
          <p:nvPr/>
        </p:nvSpPr>
        <p:spPr bwMode="auto">
          <a:xfrm>
            <a:off x="1302685" y="119455"/>
            <a:ext cx="5224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位能左右對稱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313670" y="1844624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定態方程式的解是對稱的：偶函數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69ED-0C2A-44A0-2F37-D37AE1F45798}"/>
              </a:ext>
            </a:extLst>
          </p:cNvPr>
          <p:cNvSpPr txBox="1"/>
          <p:nvPr/>
        </p:nvSpPr>
        <p:spPr bwMode="auto">
          <a:xfrm>
            <a:off x="1334040" y="4643844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定態方程式的解也可以反對稱的：稱為奇函數，例如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5568-9D3C-C699-8BAA-738C864456E6}"/>
              </a:ext>
            </a:extLst>
          </p:cNvPr>
          <p:cNvSpPr txBox="1"/>
          <p:nvPr/>
        </p:nvSpPr>
        <p:spPr bwMode="auto">
          <a:xfrm>
            <a:off x="1302063" y="355550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27CD5-557C-3E02-996C-F2FDA8A31ABB}"/>
              </a:ext>
            </a:extLst>
          </p:cNvPr>
          <p:cNvSpPr txBox="1"/>
          <p:nvPr/>
        </p:nvSpPr>
        <p:spPr bwMode="auto">
          <a:xfrm>
            <a:off x="1331639" y="6338406"/>
            <a:ext cx="6901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但注意！如此奇函數在原點的函數值必須為零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3B38-29F2-71A7-D0E7-6606B402478C}"/>
              </a:ext>
            </a:extLst>
          </p:cNvPr>
          <p:cNvSpPr txBox="1"/>
          <p:nvPr/>
        </p:nvSpPr>
        <p:spPr bwMode="auto">
          <a:xfrm>
            <a:off x="1319588" y="3914941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物理應該對稱，但物理是由狀態函數的平方決定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/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狀態波函數也可以是反對稱，意思是右邊函數式左邊函數乘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blipFill>
                <a:blip r:embed="rId3"/>
                <a:stretch>
                  <a:fillRect l="-7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C54043-3A74-40F4-73F3-B3F136E74CF0}"/>
              </a:ext>
            </a:extLst>
          </p:cNvPr>
          <p:cNvSpPr txBox="1"/>
          <p:nvPr/>
        </p:nvSpPr>
        <p:spPr bwMode="auto">
          <a:xfrm>
            <a:off x="6609410" y="308827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見課本3-6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9EB81-D5DD-5E04-D6C1-09E3561897B6}"/>
              </a:ext>
            </a:extLst>
          </p:cNvPr>
          <p:cNvSpPr txBox="1"/>
          <p:nvPr/>
        </p:nvSpPr>
        <p:spPr bwMode="auto">
          <a:xfrm>
            <a:off x="6611560" y="3498447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有較細緻的討論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830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823688" y="-59856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/>
          <a:stretch/>
        </p:blipFill>
        <p:spPr>
          <a:xfrm>
            <a:off x="823688" y="4031214"/>
            <a:ext cx="5213370" cy="26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823688" y="2694083"/>
            <a:ext cx="5213370" cy="130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斜率在原點前變號，但函數不為零！解不成立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blipFill>
                <a:blip r:embed="rId3"/>
                <a:stretch>
                  <a:fillRect l="-1389" t="-3846" r="-1042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/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但直到某更大的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，原點函數值降為零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，此解成立。是一奇函數解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blipFill>
                <a:blip r:embed="rId4"/>
                <a:stretch>
                  <a:fillRect l="-136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F773EE-2BDA-71FE-D07E-6276AD455C1E}"/>
              </a:ext>
            </a:extLst>
          </p:cNvPr>
          <p:cNvSpPr/>
          <p:nvPr/>
        </p:nvSpPr>
        <p:spPr>
          <a:xfrm>
            <a:off x="4716016" y="1214901"/>
            <a:ext cx="1152128" cy="58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D30F4-200F-33CC-C5D3-B96A5E12FCCF}"/>
              </a:ext>
            </a:extLst>
          </p:cNvPr>
          <p:cNvSpPr txBox="1"/>
          <p:nvPr/>
        </p:nvSpPr>
        <p:spPr bwMode="auto">
          <a:xfrm>
            <a:off x="4375213" y="1400056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/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blipFill>
                <a:blip r:embed="rId5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75DA847-5FFF-903D-EF1F-CFE96916FCA0}"/>
              </a:ext>
            </a:extLst>
          </p:cNvPr>
          <p:cNvSpPr txBox="1"/>
          <p:nvPr/>
        </p:nvSpPr>
        <p:spPr bwMode="auto">
          <a:xfrm>
            <a:off x="5087381" y="1010661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F6A5E-4326-3F00-7804-B758451D3053}"/>
              </a:ext>
            </a:extLst>
          </p:cNvPr>
          <p:cNvSpPr txBox="1"/>
          <p:nvPr/>
        </p:nvSpPr>
        <p:spPr bwMode="auto">
          <a:xfrm>
            <a:off x="6009205" y="343866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/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blipFill>
                <a:blip r:embed="rId6"/>
                <a:stretch>
                  <a:fillRect l="-2010" t="-10345" r="-50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/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blipFill>
                <a:blip r:embed="rId7"/>
                <a:stretch>
                  <a:fillRect t="-10345" r="-42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E5E811A-B50F-D093-E364-1A9A78A09EDC}"/>
              </a:ext>
            </a:extLst>
          </p:cNvPr>
          <p:cNvSpPr txBox="1"/>
          <p:nvPr/>
        </p:nvSpPr>
        <p:spPr bwMode="auto">
          <a:xfrm>
            <a:off x="6009205" y="306149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75022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" t="-1" r="7458" b="77694"/>
          <a:stretch/>
        </p:blipFill>
        <p:spPr>
          <a:xfrm>
            <a:off x="598101" y="207191"/>
            <a:ext cx="4752528" cy="152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598101" y="2007391"/>
            <a:ext cx="5213370" cy="130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607664" y="339765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blipFill>
                <a:blip r:embed="rId3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37953" y="4211262"/>
            <a:ext cx="5213370" cy="136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/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由零加大，在折返點開始減小直到變號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blipFill>
                <a:blip r:embed="rId4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DBA1BA-D42B-8B72-933E-00251A6A66F8}"/>
              </a:ext>
            </a:extLst>
          </p:cNvPr>
          <p:cNvSpPr txBox="1"/>
          <p:nvPr/>
        </p:nvSpPr>
        <p:spPr bwMode="auto">
          <a:xfrm>
            <a:off x="637952" y="5998263"/>
            <a:ext cx="630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函數值開始減小，同時使函數值在原點洽降到零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3874A-563B-2202-2A2E-31A530D1B574}"/>
              </a:ext>
            </a:extLst>
          </p:cNvPr>
          <p:cNvSpPr txBox="1"/>
          <p:nvPr/>
        </p:nvSpPr>
        <p:spPr bwMode="auto">
          <a:xfrm>
            <a:off x="6033835" y="2542734"/>
            <a:ext cx="182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A298-4B38-9EF5-30AE-F631EA52C2EC}"/>
              </a:ext>
            </a:extLst>
          </p:cNvPr>
          <p:cNvSpPr txBox="1"/>
          <p:nvPr/>
        </p:nvSpPr>
        <p:spPr bwMode="auto">
          <a:xfrm>
            <a:off x="6033836" y="4666014"/>
            <a:ext cx="169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9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2B2AA-8F33-7D0C-19A9-6B7299C3E906}"/>
              </a:ext>
            </a:extLst>
          </p:cNvPr>
          <p:cNvCxnSpPr/>
          <p:nvPr/>
        </p:nvCxnSpPr>
        <p:spPr>
          <a:xfrm flipH="1" flipV="1">
            <a:off x="4572000" y="2708920"/>
            <a:ext cx="144016" cy="312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7E7FC-2E0F-1853-FC74-E11960D03847}"/>
              </a:ext>
            </a:extLst>
          </p:cNvPr>
          <p:cNvCxnSpPr>
            <a:cxnSpLocks/>
          </p:cNvCxnSpPr>
          <p:nvPr/>
        </p:nvCxnSpPr>
        <p:spPr>
          <a:xfrm flipV="1">
            <a:off x="4283968" y="885797"/>
            <a:ext cx="216024" cy="425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偶函數在原點的斜率必須為零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blipFill>
                <a:blip r:embed="rId3"/>
                <a:stretch>
                  <a:fillRect l="-95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軸一次，奇函數在原點的函數值必須為零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blipFill>
                <a:blip r:embed="rId4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/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能量再增加，折返點距原點越遠，函數曲線可以來回穿過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軸數次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B5355A-593C-A807-3059-E33A39D532B9}"/>
              </a:ext>
            </a:extLst>
          </p:cNvPr>
          <p:cNvSpPr txBox="1"/>
          <p:nvPr/>
        </p:nvSpPr>
        <p:spPr bwMode="auto">
          <a:xfrm>
            <a:off x="1043608" y="6335361"/>
            <a:ext cx="5093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但必須滿足以上條件才是解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1"/>
            <a:ext cx="2632484" cy="6170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軸一次後使偶函數在原點的斜率為零！此能量給出一個解，共穿過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軸二次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blipFill>
                <a:blip r:embed="rId3"/>
                <a:stretch>
                  <a:fillRect l="-752" t="-10345" r="-602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軸一次後使奇函數在原點的函數值為零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blipFill>
                <a:blip r:embed="rId4"/>
                <a:stretch>
                  <a:fillRect l="-725" t="-10000" r="-2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/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blipFill>
                <a:blip r:embed="rId5"/>
                <a:stretch>
                  <a:fillRect l="-98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92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07210-02AE-4C32-0A69-97C7718048A1}"/>
              </a:ext>
            </a:extLst>
          </p:cNvPr>
          <p:cNvSpPr txBox="1"/>
          <p:nvPr/>
        </p:nvSpPr>
        <p:spPr bwMode="auto">
          <a:xfrm>
            <a:off x="2771800" y="609329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偶函數、奇函數隨能量增加間隔出現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E6C65-EC0F-5F97-63E4-C1EA01F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3" t="23484" r="3720" b="4785"/>
          <a:stretch/>
        </p:blipFill>
        <p:spPr>
          <a:xfrm>
            <a:off x="6300192" y="226742"/>
            <a:ext cx="23846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C7B001-C10D-3203-97D4-1878F70C03CE}"/>
              </a:ext>
            </a:extLst>
          </p:cNvPr>
          <p:cNvSpPr/>
          <p:nvPr/>
        </p:nvSpPr>
        <p:spPr>
          <a:xfrm>
            <a:off x="6230587" y="3544343"/>
            <a:ext cx="2806698" cy="338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" y="1646726"/>
            <a:ext cx="5233001" cy="31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87" y="1759020"/>
            <a:ext cx="2806698" cy="18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437578" y="5059279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blipFill>
                <a:blip r:embed="rId6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/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/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/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/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ACAEB3-BF36-03D6-421F-05EBC3FC5435}"/>
              </a:ext>
            </a:extLst>
          </p:cNvPr>
          <p:cNvSpPr txBox="1"/>
          <p:nvPr/>
        </p:nvSpPr>
        <p:spPr bwMode="auto">
          <a:xfrm>
            <a:off x="437578" y="688836"/>
            <a:ext cx="6401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在無限大位能的問題中，如果將原點置於位能井的中央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036EB-7276-8A12-8B5C-0EDBB9381B19}"/>
              </a:ext>
            </a:extLst>
          </p:cNvPr>
          <p:cNvSpPr txBox="1"/>
          <p:nvPr/>
        </p:nvSpPr>
        <p:spPr bwMode="auto">
          <a:xfrm>
            <a:off x="417572" y="1142251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就更能利用本徵函數是奇函數或偶函數的特性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/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/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0559244-7BA3-C415-DB5A-506D2A187222}"/>
              </a:ext>
            </a:extLst>
          </p:cNvPr>
          <p:cNvSpPr txBox="1"/>
          <p:nvPr/>
        </p:nvSpPr>
        <p:spPr bwMode="auto">
          <a:xfrm>
            <a:off x="5221847" y="404107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6C16F-5F33-60F0-A52C-496F5B8C1BA9}"/>
              </a:ext>
            </a:extLst>
          </p:cNvPr>
          <p:cNvSpPr txBox="1"/>
          <p:nvPr/>
        </p:nvSpPr>
        <p:spPr bwMode="auto">
          <a:xfrm>
            <a:off x="5201901" y="3008197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5BA99-1DA6-4F5A-A291-D24B4CAD20A1}"/>
              </a:ext>
            </a:extLst>
          </p:cNvPr>
          <p:cNvSpPr txBox="1"/>
          <p:nvPr/>
        </p:nvSpPr>
        <p:spPr bwMode="auto">
          <a:xfrm>
            <a:off x="5221847" y="1881304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138D87-D52D-8929-41EB-FA457E64CCD7}"/>
              </a:ext>
            </a:extLst>
          </p:cNvPr>
          <p:cNvSpPr txBox="1"/>
          <p:nvPr/>
        </p:nvSpPr>
        <p:spPr bwMode="auto">
          <a:xfrm>
            <a:off x="5221847" y="3561946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73CAC-51F0-2510-AA58-297651A77713}"/>
              </a:ext>
            </a:extLst>
          </p:cNvPr>
          <p:cNvSpPr txBox="1"/>
          <p:nvPr/>
        </p:nvSpPr>
        <p:spPr bwMode="auto">
          <a:xfrm>
            <a:off x="5236942" y="244232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FB3BBF-843B-23DB-9812-83218CAFBA2D}"/>
              </a:ext>
            </a:extLst>
          </p:cNvPr>
          <p:cNvSpPr txBox="1"/>
          <p:nvPr/>
        </p:nvSpPr>
        <p:spPr bwMode="auto">
          <a:xfrm>
            <a:off x="423480" y="5466975"/>
            <a:ext cx="75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奇函數在原點的函數值必須為零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Equation!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2732222" cy="6540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2732222" cy="654025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4983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49835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2E7614-2568-838E-7FF8-D2CA539F03D0}"/>
              </a:ext>
            </a:extLst>
          </p:cNvPr>
          <p:cNvSpPr txBox="1"/>
          <p:nvPr/>
        </p:nvSpPr>
        <p:spPr>
          <a:xfrm>
            <a:off x="3026350" y="1539424"/>
            <a:ext cx="31646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order ODE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解法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B4EAC51-18B9-7E54-BDA2-384287BE6A4C}"/>
              </a:ext>
            </a:extLst>
          </p:cNvPr>
          <p:cNvSpPr/>
          <p:nvPr/>
        </p:nvSpPr>
        <p:spPr>
          <a:xfrm rot="2112485">
            <a:off x="3077521" y="2856612"/>
            <a:ext cx="144016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C97B18D-8EF2-D099-63B7-CDBA6CF56F49}"/>
              </a:ext>
            </a:extLst>
          </p:cNvPr>
          <p:cNvSpPr/>
          <p:nvPr/>
        </p:nvSpPr>
        <p:spPr>
          <a:xfrm rot="19203491">
            <a:off x="5908655" y="2857307"/>
            <a:ext cx="136420" cy="50405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1D98E-71BF-FEC4-95CE-08E00D5B6CFE}"/>
              </a:ext>
            </a:extLst>
          </p:cNvPr>
          <p:cNvSpPr txBox="1"/>
          <p:nvPr/>
        </p:nvSpPr>
        <p:spPr>
          <a:xfrm>
            <a:off x="791970" y="3501728"/>
            <a:ext cx="13239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/>
              <p:nvPr/>
            </p:nvSpPr>
            <p:spPr bwMode="auto">
              <a:xfrm>
                <a:off x="3024119" y="2319030"/>
                <a:ext cx="3199402" cy="36933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19A8284F-8BB0-F157-0DF2-531083E45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119" y="2319030"/>
                <a:ext cx="3199402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52940674-02E3-B6B2-EC2D-645170E0BE25}"/>
                  </a:ext>
                </a:extLst>
              </p:cNvPr>
              <p:cNvSpPr txBox="1"/>
              <p:nvPr/>
            </p:nvSpPr>
            <p:spPr bwMode="auto">
              <a:xfrm>
                <a:off x="156163" y="3998563"/>
                <a:ext cx="3118226" cy="36933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8">
                <a:extLst>
                  <a:ext uri="{FF2B5EF4-FFF2-40B4-BE49-F238E27FC236}">
                    <a16:creationId xmlns:a16="http://schemas.microsoft.com/office/drawing/2014/main" id="{52940674-02E3-B6B2-EC2D-645170E0B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163" y="3998563"/>
                <a:ext cx="3118226" cy="36933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3396F48-7414-A343-4302-B17EAF4B4FEC}"/>
              </a:ext>
            </a:extLst>
          </p:cNvPr>
          <p:cNvSpPr txBox="1"/>
          <p:nvPr/>
        </p:nvSpPr>
        <p:spPr>
          <a:xfrm>
            <a:off x="4953462" y="3482787"/>
            <a:ext cx="416133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 with constant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0A19E287-260A-89D9-11E4-190283F89672}"/>
                  </a:ext>
                </a:extLst>
              </p:cNvPr>
              <p:cNvSpPr txBox="1"/>
              <p:nvPr/>
            </p:nvSpPr>
            <p:spPr bwMode="auto">
              <a:xfrm>
                <a:off x="4953463" y="3988551"/>
                <a:ext cx="2687210" cy="369332"/>
              </a:xfrm>
              <a:prstGeom prst="rect">
                <a:avLst/>
              </a:prstGeom>
              <a:solidFill>
                <a:srgbClr val="F9FFC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8">
                <a:extLst>
                  <a:ext uri="{FF2B5EF4-FFF2-40B4-BE49-F238E27FC236}">
                    <a16:creationId xmlns:a16="http://schemas.microsoft.com/office/drawing/2014/main" id="{0A19E287-260A-89D9-11E4-190283F89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463" y="3988551"/>
                <a:ext cx="2687210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875C865-C08A-F0EF-275A-55449DB75ABC}"/>
              </a:ext>
            </a:extLst>
          </p:cNvPr>
          <p:cNvSpPr txBox="1"/>
          <p:nvPr/>
        </p:nvSpPr>
        <p:spPr bwMode="auto">
          <a:xfrm>
            <a:off x="3274389" y="5875541"/>
            <a:ext cx="1626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</a:rPr>
              <a:t>級數法</a:t>
            </a:r>
            <a:r>
              <a:rPr lang="en-US" sz="1800" dirty="0">
                <a:latin typeface="Times New Roman" panose="02020603050405020304" pitchFamily="18" charset="0"/>
              </a:rPr>
              <a:t> Series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CABB1-A646-E673-6F85-D04D01CD4043}"/>
              </a:ext>
            </a:extLst>
          </p:cNvPr>
          <p:cNvSpPr txBox="1"/>
          <p:nvPr/>
        </p:nvSpPr>
        <p:spPr bwMode="auto">
          <a:xfrm>
            <a:off x="6012160" y="2869335"/>
            <a:ext cx="3131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</a:rPr>
              <a:t>Complex number </a:t>
            </a:r>
            <a:r>
              <a:rPr lang="en-US" sz="1800" dirty="0" err="1">
                <a:latin typeface="Times New Roman" panose="02020603050405020304" pitchFamily="18" charset="0"/>
              </a:rPr>
              <a:t>複變函數法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5F9B7-FA62-BFC4-ED07-09CF5E183CD9}"/>
              </a:ext>
            </a:extLst>
          </p:cNvPr>
          <p:cNvSpPr txBox="1"/>
          <p:nvPr/>
        </p:nvSpPr>
        <p:spPr bwMode="auto">
          <a:xfrm>
            <a:off x="745901" y="2730835"/>
            <a:ext cx="2791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</a:rPr>
              <a:t>Variation of parameters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Wronskian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975EC-16DB-EFFC-80BF-528D9877D396}"/>
              </a:ext>
            </a:extLst>
          </p:cNvPr>
          <p:cNvSpPr txBox="1"/>
          <p:nvPr/>
        </p:nvSpPr>
        <p:spPr bwMode="auto">
          <a:xfrm>
            <a:off x="57669" y="4588292"/>
            <a:ext cx="37039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</a:rPr>
              <a:t>If we find 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one</a:t>
            </a:r>
            <a:r>
              <a:rPr lang="en-US" sz="1800" dirty="0">
                <a:latin typeface="Times New Roman" panose="02020603050405020304" pitchFamily="18" charset="0"/>
              </a:rPr>
              <a:t> solution of the homogeneous ODE, we can calculate the general solution.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7680C861-7F00-00B2-C22C-11671CFDF436}"/>
              </a:ext>
            </a:extLst>
          </p:cNvPr>
          <p:cNvSpPr/>
          <p:nvPr/>
        </p:nvSpPr>
        <p:spPr>
          <a:xfrm>
            <a:off x="4054733" y="2841974"/>
            <a:ext cx="135805" cy="296329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AF6CE1-8B02-822E-5374-2CD123F3C7D5}"/>
                  </a:ext>
                </a:extLst>
              </p:cNvPr>
              <p:cNvSpPr txBox="1"/>
              <p:nvPr/>
            </p:nvSpPr>
            <p:spPr bwMode="auto">
              <a:xfrm>
                <a:off x="4953463" y="4581128"/>
                <a:ext cx="416133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</a:rPr>
                  <a:t>We can find general solutions using complex number exponential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80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AF6CE1-8B02-822E-5374-2CD123F3C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463" y="4581128"/>
                <a:ext cx="4161339" cy="646331"/>
              </a:xfrm>
              <a:prstGeom prst="rect">
                <a:avLst/>
              </a:prstGeom>
              <a:blipFill>
                <a:blip r:embed="rId5"/>
                <a:stretch>
                  <a:fillRect l="-1524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0E1A406-8C68-5365-E1DC-0B7E88763446}"/>
                  </a:ext>
                </a:extLst>
              </p:cNvPr>
              <p:cNvSpPr txBox="1"/>
              <p:nvPr/>
            </p:nvSpPr>
            <p:spPr bwMode="auto">
              <a:xfrm>
                <a:off x="3104777" y="730716"/>
                <a:ext cx="327442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0E1A406-8C68-5365-E1DC-0B7E88763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4777" y="730716"/>
                <a:ext cx="3274423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EB3AE296-350C-DF3C-8117-11D1D96BA709}"/>
              </a:ext>
            </a:extLst>
          </p:cNvPr>
          <p:cNvSpPr/>
          <p:nvPr/>
        </p:nvSpPr>
        <p:spPr>
          <a:xfrm>
            <a:off x="3024119" y="5661248"/>
            <a:ext cx="2339969" cy="765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/>
              <p:nvPr/>
            </p:nvSpPr>
            <p:spPr bwMode="auto">
              <a:xfrm>
                <a:off x="732704" y="686123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704" y="686123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/>
              <p:nvPr/>
            </p:nvSpPr>
            <p:spPr bwMode="auto">
              <a:xfrm>
                <a:off x="5460470" y="2561216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0470" y="2561216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/>
              <p:nvPr/>
            </p:nvSpPr>
            <p:spPr bwMode="auto">
              <a:xfrm>
                <a:off x="734284" y="2119991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284" y="2119991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4E88A4-C72E-911F-20E3-BD6FFC958374}"/>
              </a:ext>
            </a:extLst>
          </p:cNvPr>
          <p:cNvSpPr txBox="1"/>
          <p:nvPr/>
        </p:nvSpPr>
        <p:spPr bwMode="auto">
          <a:xfrm>
            <a:off x="1348550" y="2215328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D6E9D1-5D59-AB32-56BB-C4A8B99CFDD8}"/>
                  </a:ext>
                </a:extLst>
              </p:cNvPr>
              <p:cNvSpPr txBox="1"/>
              <p:nvPr/>
            </p:nvSpPr>
            <p:spPr bwMode="auto">
              <a:xfrm>
                <a:off x="688834" y="2576907"/>
                <a:ext cx="5144294" cy="656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我們可以選擇長度單位使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den>
                        </m:f>
                      </m:e>
                    </m:ra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的數值等於1。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D6E9D1-5D59-AB32-56BB-C4A8B99CF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834" y="2576907"/>
                <a:ext cx="5144294" cy="656013"/>
              </a:xfrm>
              <a:prstGeom prst="rect">
                <a:avLst/>
              </a:prstGeom>
              <a:blipFill>
                <a:blip r:embed="rId5"/>
                <a:stretch>
                  <a:fillRect l="-9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/>
              <p:nvPr/>
            </p:nvSpPr>
            <p:spPr bwMode="auto">
              <a:xfrm>
                <a:off x="4427984" y="4725144"/>
                <a:ext cx="208743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7984" y="4725144"/>
                <a:ext cx="2087431" cy="695447"/>
              </a:xfrm>
              <a:prstGeom prst="rect">
                <a:avLst/>
              </a:prstGeom>
              <a:blipFill>
                <a:blip r:embed="rId6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/>
              <p:nvPr/>
            </p:nvSpPr>
            <p:spPr bwMode="auto">
              <a:xfrm>
                <a:off x="4440380" y="561726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0380" y="5617264"/>
                <a:ext cx="1846724" cy="695447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839794AD-FF1F-5C0C-B4AF-2361874B96A9}"/>
              </a:ext>
            </a:extLst>
          </p:cNvPr>
          <p:cNvSpPr/>
          <p:nvPr/>
        </p:nvSpPr>
        <p:spPr>
          <a:xfrm>
            <a:off x="3642380" y="5844771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/>
              <p:nvPr/>
            </p:nvSpPr>
            <p:spPr bwMode="auto">
              <a:xfrm>
                <a:off x="732704" y="3694982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704" y="3694982"/>
                <a:ext cx="1356653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/>
              <p:nvPr/>
            </p:nvSpPr>
            <p:spPr bwMode="auto">
              <a:xfrm>
                <a:off x="7284199" y="475581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4199" y="4755814"/>
                <a:ext cx="971292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4C2AEB-839D-8310-B81D-89E62DC45965}"/>
              </a:ext>
            </a:extLst>
          </p:cNvPr>
          <p:cNvSpPr txBox="1"/>
          <p:nvPr/>
        </p:nvSpPr>
        <p:spPr bwMode="auto">
          <a:xfrm>
            <a:off x="688834" y="1376664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/>
              <p:nvPr/>
            </p:nvSpPr>
            <p:spPr bwMode="auto">
              <a:xfrm>
                <a:off x="661520" y="3256093"/>
                <a:ext cx="50626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這等價於引進新的變數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來吸收第一個常數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520" y="3256093"/>
                <a:ext cx="5062607" cy="369332"/>
              </a:xfrm>
              <a:prstGeom prst="rect">
                <a:avLst/>
              </a:prstGeom>
              <a:blipFill>
                <a:blip r:embed="rId10"/>
                <a:stretch>
                  <a:fillRect l="-10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3E57BA-3EC5-74DE-38FF-AAAE4618FD63}"/>
              </a:ext>
            </a:extLst>
          </p:cNvPr>
          <p:cNvSpPr txBox="1"/>
          <p:nvPr/>
        </p:nvSpPr>
        <p:spPr bwMode="auto">
          <a:xfrm>
            <a:off x="5403246" y="173336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A91193-A0D7-0F5E-56F3-22B0A9AE85F4}"/>
              </a:ext>
            </a:extLst>
          </p:cNvPr>
          <p:cNvSpPr/>
          <p:nvPr/>
        </p:nvSpPr>
        <p:spPr>
          <a:xfrm>
            <a:off x="1457166" y="600990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96A5DF-07BC-B77F-9577-2E8FFE9FC247}"/>
              </a:ext>
            </a:extLst>
          </p:cNvPr>
          <p:cNvSpPr/>
          <p:nvPr/>
        </p:nvSpPr>
        <p:spPr>
          <a:xfrm>
            <a:off x="2695861" y="587865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E0270-334D-F9BA-C6AA-78E8EF8A5903}"/>
              </a:ext>
            </a:extLst>
          </p:cNvPr>
          <p:cNvSpPr txBox="1"/>
          <p:nvPr/>
        </p:nvSpPr>
        <p:spPr bwMode="auto">
          <a:xfrm>
            <a:off x="3531149" y="860032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0CD827-232C-0A4C-3C10-95D1231A626E}"/>
              </a:ext>
            </a:extLst>
          </p:cNvPr>
          <p:cNvSpPr txBox="1"/>
          <p:nvPr/>
        </p:nvSpPr>
        <p:spPr bwMode="auto">
          <a:xfrm>
            <a:off x="5403246" y="2216221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3A6D894C-279F-925C-CE7C-DF3A7746E176}"/>
                  </a:ext>
                </a:extLst>
              </p:cNvPr>
              <p:cNvSpPr txBox="1"/>
              <p:nvPr/>
            </p:nvSpPr>
            <p:spPr bwMode="auto">
              <a:xfrm>
                <a:off x="742013" y="4749749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3A6D894C-279F-925C-CE7C-DF3A7746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013" y="4749749"/>
                <a:ext cx="2870466" cy="648126"/>
              </a:xfrm>
              <a:prstGeom prst="rect">
                <a:avLst/>
              </a:prstGeom>
              <a:blipFill>
                <a:blip r:embed="rId11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C82ABA29-3099-D22C-ABCA-EC63E80767D7}"/>
              </a:ext>
            </a:extLst>
          </p:cNvPr>
          <p:cNvSpPr/>
          <p:nvPr/>
        </p:nvSpPr>
        <p:spPr>
          <a:xfrm>
            <a:off x="3693134" y="5000386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66036B-F303-9D72-D3B6-1E427478BDE0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2167937" y="1334249"/>
            <a:ext cx="2548079" cy="2010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8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9" grpId="0" animBg="1"/>
      <p:bldP spid="20" grpId="0" animBg="1"/>
      <p:bldP spid="21" grpId="0" animBg="1"/>
      <p:bldP spid="2" grpId="0" animBg="1"/>
      <p:bldP spid="4" grpId="0" animBg="1"/>
      <p:bldP spid="13" grpId="0"/>
      <p:bldP spid="29" grpId="0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33714" y="953096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953096"/>
                <a:ext cx="2343142" cy="369332"/>
              </a:xfrm>
              <a:prstGeom prst="rect">
                <a:avLst/>
              </a:prstGeom>
              <a:blipFill>
                <a:blip r:embed="rId2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3187" y="462724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尋找定態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Stationary 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波函數，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187" y="462724"/>
                <a:ext cx="7128791" cy="369332"/>
              </a:xfrm>
              <a:prstGeom prst="rect">
                <a:avLst/>
              </a:prstGeom>
              <a:blipFill>
                <a:blip r:embed="rId3"/>
                <a:stretch>
                  <a:fillRect l="-7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33714" y="1766710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1766710"/>
                <a:ext cx="3035318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25485" y="1354965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39206" y="2770115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06" y="2770115"/>
                <a:ext cx="5363238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39205" y="2427556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49944" y="3822287"/>
                <a:ext cx="519612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9944" y="3822287"/>
                <a:ext cx="5196121" cy="71731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33714" y="3443030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dirty="0">
                    <a:latin typeface="Times New Roman" panose="020206030504050203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4" y="3443030"/>
                <a:ext cx="3275006" cy="369332"/>
              </a:xfrm>
              <a:prstGeom prst="rect">
                <a:avLst/>
              </a:prstGeom>
              <a:blipFill>
                <a:blip r:embed="rId7"/>
                <a:stretch>
                  <a:fillRect l="-154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33713" y="4571971"/>
                <a:ext cx="6580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3713" y="4571971"/>
                <a:ext cx="6580503" cy="369332"/>
              </a:xfrm>
              <a:prstGeom prst="rect">
                <a:avLst/>
              </a:prstGeom>
              <a:blipFill>
                <a:blip r:embed="rId8"/>
                <a:stretch>
                  <a:fillRect l="-77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1017484" y="4941303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這不可能，唯一例外是左右兩式與兩者都無關，是一常數。設為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484" y="4941303"/>
                <a:ext cx="7128791" cy="369332"/>
              </a:xfrm>
              <a:prstGeom prst="rect">
                <a:avLst/>
              </a:prstGeom>
              <a:blipFill>
                <a:blip r:embed="rId9"/>
                <a:stretch>
                  <a:fillRect l="-89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66800" y="5410200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5410200"/>
                <a:ext cx="5683322" cy="717312"/>
              </a:xfrm>
              <a:prstGeom prst="rect">
                <a:avLst/>
              </a:prstGeom>
              <a:blipFill>
                <a:blip r:embed="rId10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4C4913-2EAE-DF12-A6B2-D141DF6814E3}"/>
              </a:ext>
            </a:extLst>
          </p:cNvPr>
          <p:cNvCxnSpPr/>
          <p:nvPr/>
        </p:nvCxnSpPr>
        <p:spPr>
          <a:xfrm flipH="1">
            <a:off x="2069601" y="1322428"/>
            <a:ext cx="481772" cy="58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C422D-3C3F-DE0F-D4A0-ABAB7B8AFE9A}"/>
              </a:ext>
            </a:extLst>
          </p:cNvPr>
          <p:cNvCxnSpPr>
            <a:cxnSpLocks/>
          </p:cNvCxnSpPr>
          <p:nvPr/>
        </p:nvCxnSpPr>
        <p:spPr>
          <a:xfrm>
            <a:off x="2551373" y="1312552"/>
            <a:ext cx="402851" cy="6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72DE8-A85C-5CFE-B5FD-505E30135D3C}"/>
              </a:ext>
            </a:extLst>
          </p:cNvPr>
          <p:cNvCxnSpPr>
            <a:cxnSpLocks/>
          </p:cNvCxnSpPr>
          <p:nvPr/>
        </p:nvCxnSpPr>
        <p:spPr>
          <a:xfrm>
            <a:off x="2569187" y="1323124"/>
            <a:ext cx="1151638" cy="51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8FAB93-3E12-B2A6-02F8-E4915FCB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F5819198-DC2D-E8E2-5292-AABF137A4FE3}"/>
                  </a:ext>
                </a:extLst>
              </p:cNvPr>
              <p:cNvSpPr txBox="1"/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F5819198-DC2D-E8E2-5292-AABF137A4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DDCA224C-D9A1-56AF-BDC4-A5E085C5DCF0}"/>
                  </a:ext>
                </a:extLst>
              </p:cNvPr>
              <p:cNvSpPr txBox="1"/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DDCA224C-D9A1-56AF-BDC4-A5E085C5D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0476D2-C372-C51D-D81A-176C13903880}"/>
                  </a:ext>
                </a:extLst>
              </p:cNvPr>
              <p:cNvSpPr txBox="1"/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0476D2-C372-C51D-D81A-176C13903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BFEDC7-A177-FB82-23CE-CFB92E6593B4}"/>
              </a:ext>
            </a:extLst>
          </p:cNvPr>
          <p:cNvSpPr txBox="1"/>
          <p:nvPr/>
        </p:nvSpPr>
        <p:spPr bwMode="auto">
          <a:xfrm>
            <a:off x="1421798" y="1816647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67B60-C6A6-3DC7-A830-6BAE8C81EC79}"/>
              </a:ext>
            </a:extLst>
          </p:cNvPr>
          <p:cNvSpPr txBox="1"/>
          <p:nvPr/>
        </p:nvSpPr>
        <p:spPr bwMode="auto">
          <a:xfrm>
            <a:off x="3100207" y="2456433"/>
            <a:ext cx="5144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我們可以選擇長度單位使此式的數值等於1。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9E52BAA-58A1-EC65-71FB-93F4BF06103E}"/>
                  </a:ext>
                </a:extLst>
              </p:cNvPr>
              <p:cNvSpPr txBox="1"/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9E52BAA-58A1-EC65-71FB-93F4BF061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4FEDF59E-1C24-ED88-7236-65DD24E468A2}"/>
                  </a:ext>
                </a:extLst>
              </p:cNvPr>
              <p:cNvSpPr txBox="1"/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4FEDF59E-1C24-ED88-7236-65DD24E46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88A35CB5-A6D6-DA53-EEF1-5EA9D0CA4924}"/>
                  </a:ext>
                </a:extLst>
              </p:cNvPr>
              <p:cNvSpPr txBox="1"/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88A35CB5-A6D6-DA53-EEF1-5EA9D0CA4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0F0E9D76-492B-621A-38EB-6D6E8A05F17F}"/>
                  </a:ext>
                </a:extLst>
              </p:cNvPr>
              <p:cNvSpPr txBox="1"/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0F0E9D76-492B-621A-38EB-6D6E8A05F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211B0789-511F-93DC-E05B-5EE4D9903934}"/>
              </a:ext>
            </a:extLst>
          </p:cNvPr>
          <p:cNvSpPr/>
          <p:nvPr/>
        </p:nvSpPr>
        <p:spPr>
          <a:xfrm>
            <a:off x="2859808" y="5293742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7736DB3-CD0B-8370-E04A-183159A0EE50}"/>
                  </a:ext>
                </a:extLst>
              </p:cNvPr>
              <p:cNvSpPr txBox="1"/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7736DB3-CD0B-8370-E04A-183159A0E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FF148546-8DD4-3E82-EA24-3918405C4C8D}"/>
                  </a:ext>
                </a:extLst>
              </p:cNvPr>
              <p:cNvSpPr txBox="1"/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FF148546-8DD4-3E82-EA24-3918405C4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49E5765-8304-7347-CDFC-8468E57F9712}"/>
              </a:ext>
            </a:extLst>
          </p:cNvPr>
          <p:cNvSpPr txBox="1"/>
          <p:nvPr/>
        </p:nvSpPr>
        <p:spPr bwMode="auto">
          <a:xfrm>
            <a:off x="762082" y="977983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F28A7-0E8B-AF72-58BB-43A4D66B3CB4}"/>
              </a:ext>
            </a:extLst>
          </p:cNvPr>
          <p:cNvSpPr txBox="1"/>
          <p:nvPr/>
        </p:nvSpPr>
        <p:spPr bwMode="auto">
          <a:xfrm>
            <a:off x="736215" y="3453570"/>
            <a:ext cx="2222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方程式簡化為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CAE641-1BC1-9A0B-2834-3A35990C467A}"/>
                  </a:ext>
                </a:extLst>
              </p:cNvPr>
              <p:cNvSpPr txBox="1"/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剩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無單位，可以定義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為單位能量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，引入：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CAE641-1BC1-9A0B-2834-3A35990C4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blipFill>
                <a:blip r:embed="rId11"/>
                <a:stretch>
                  <a:fillRect l="-65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47EA1-8A2B-AB97-BFC5-0733E535C71E}"/>
                  </a:ext>
                </a:extLst>
              </p:cNvPr>
              <p:cNvSpPr txBox="1"/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給此單位制中的位置、新的名字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47EA1-8A2B-AB97-BFC5-0733E535C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blipFill>
                <a:blip r:embed="rId12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BC1A2A-7E6A-FD76-8E4A-A73FE318F1CF}"/>
                  </a:ext>
                </a:extLst>
              </p:cNvPr>
              <p:cNvSpPr txBox="1"/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他們可以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很容易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換算回到原來的單位制的位置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BC1A2A-7E6A-FD76-8E4A-A73FE318F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blipFill>
                <a:blip r:embed="rId13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740B233-106C-3F03-3862-F9C68DB8D19F}"/>
              </a:ext>
            </a:extLst>
          </p:cNvPr>
          <p:cNvSpPr txBox="1"/>
          <p:nvPr/>
        </p:nvSpPr>
        <p:spPr bwMode="auto">
          <a:xfrm>
            <a:off x="5476494" y="1334679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628702-0ADE-7E84-2C98-BFF2E92474C6}"/>
              </a:ext>
            </a:extLst>
          </p:cNvPr>
          <p:cNvSpPr/>
          <p:nvPr/>
        </p:nvSpPr>
        <p:spPr>
          <a:xfrm>
            <a:off x="1530414" y="202309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025B5A-CF4B-63A0-A147-F8C4AFEC08AB}"/>
              </a:ext>
            </a:extLst>
          </p:cNvPr>
          <p:cNvSpPr/>
          <p:nvPr/>
        </p:nvSpPr>
        <p:spPr>
          <a:xfrm>
            <a:off x="2769109" y="189184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A787E6-C0B2-79BA-2864-022945BBB322}"/>
              </a:ext>
            </a:extLst>
          </p:cNvPr>
          <p:cNvSpPr txBox="1"/>
          <p:nvPr/>
        </p:nvSpPr>
        <p:spPr bwMode="auto">
          <a:xfrm>
            <a:off x="3604397" y="461351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D4E570-2CF8-4538-66DC-8E3670DA874D}"/>
                  </a:ext>
                </a:extLst>
              </p:cNvPr>
              <p:cNvSpPr txBox="1"/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那第一個常數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D4E570-2CF8-4538-66DC-8E3670DA8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blipFill>
                <a:blip r:embed="rId14"/>
                <a:stretch>
                  <a:fillRect l="-1338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C94EC53C-32A3-EC2C-64C8-B5BC8F4497B7}"/>
              </a:ext>
            </a:extLst>
          </p:cNvPr>
          <p:cNvSpPr/>
          <p:nvPr/>
        </p:nvSpPr>
        <p:spPr>
          <a:xfrm>
            <a:off x="2173114" y="3767794"/>
            <a:ext cx="455735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0112E4FB-AF92-E302-AC5E-D3C8839B6C93}"/>
                  </a:ext>
                </a:extLst>
              </p:cNvPr>
              <p:cNvSpPr txBox="1"/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0112E4FB-AF92-E302-AC5E-D3C8839B6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6925C19-C6B2-1B7E-46A4-ACA944D9BA95}"/>
              </a:ext>
            </a:extLst>
          </p:cNvPr>
          <p:cNvSpPr txBox="1"/>
          <p:nvPr/>
        </p:nvSpPr>
        <p:spPr bwMode="auto">
          <a:xfrm>
            <a:off x="5476494" y="181754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2" grpId="0" animBg="1"/>
      <p:bldP spid="15" grpId="0" animBg="1"/>
      <p:bldP spid="19" grpId="0" animBg="1"/>
      <p:bldP spid="20" grpId="0" animBg="1"/>
      <p:bldP spid="21" grpId="0" animBg="1"/>
      <p:bldP spid="2" grpId="0" animBg="1"/>
      <p:bldP spid="4" grpId="0" animBg="1"/>
      <p:bldP spid="7" grpId="0"/>
      <p:bldP spid="10" grpId="0"/>
      <p:bldP spid="13" grpId="0"/>
      <p:bldP spid="22" grpId="0"/>
      <p:bldP spid="26" grpId="0"/>
      <p:bldP spid="27" grpId="0" animBg="1"/>
      <p:bldP spid="28" grpId="0" animBg="1"/>
      <p:bldP spid="2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16F3-D29A-CD72-9783-21DC43E5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03D47-038C-9E0D-0DF7-8A52F14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7" y="1052736"/>
            <a:ext cx="5336199" cy="4048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E7F9-E6F3-C9FB-E360-F2C79BDC6471}"/>
              </a:ext>
            </a:extLst>
          </p:cNvPr>
          <p:cNvSpPr txBox="1"/>
          <p:nvPr/>
        </p:nvSpPr>
        <p:spPr bwMode="auto">
          <a:xfrm>
            <a:off x="1907704" y="47286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薛丁格怎麼解這個方程式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DBBC-A3B7-CCED-65D8-7A8486B82250}"/>
              </a:ext>
            </a:extLst>
          </p:cNvPr>
          <p:cNvSpPr txBox="1"/>
          <p:nvPr/>
        </p:nvSpPr>
        <p:spPr bwMode="auto">
          <a:xfrm>
            <a:off x="2025678" y="5148049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他直接知道答案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/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/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E5A9EDC-B54F-3DD7-4C74-8D0F5D41188D}"/>
              </a:ext>
            </a:extLst>
          </p:cNvPr>
          <p:cNvSpPr txBox="1"/>
          <p:nvPr/>
        </p:nvSpPr>
        <p:spPr bwMode="auto">
          <a:xfrm>
            <a:off x="2025678" y="6145210"/>
            <a:ext cx="665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這是一個指數遞減的高斯分佈函數，乘上一個Hermite多項式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0A082-4A3A-70AD-DC6E-F85B9D1C4149}"/>
              </a:ext>
            </a:extLst>
          </p:cNvPr>
          <p:cNvSpPr/>
          <p:nvPr/>
        </p:nvSpPr>
        <p:spPr>
          <a:xfrm>
            <a:off x="3491880" y="2924944"/>
            <a:ext cx="23042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342FB7-0691-CE6B-E80A-94E518D9DE38}"/>
              </a:ext>
            </a:extLst>
          </p:cNvPr>
          <p:cNvSpPr/>
          <p:nvPr/>
        </p:nvSpPr>
        <p:spPr>
          <a:xfrm>
            <a:off x="3779912" y="4581128"/>
            <a:ext cx="1800200" cy="936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/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有限次多項式無法是此式的解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顯然比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來得高階。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blipFill>
                <a:blip r:embed="rId2"/>
                <a:stretch>
                  <a:fillRect l="-71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/>
              <p:nvPr/>
            </p:nvSpPr>
            <p:spPr bwMode="auto">
              <a:xfrm>
                <a:off x="6990243" y="5125550"/>
                <a:ext cx="214621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0243" y="5125550"/>
                <a:ext cx="2146217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364504" y="5673782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4504" y="5673782"/>
                <a:ext cx="1931041" cy="695447"/>
              </a:xfrm>
              <a:prstGeom prst="rect">
                <a:avLst/>
              </a:prstGeom>
              <a:blipFill>
                <a:blip r:embed="rId4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/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1091107" y="4379077"/>
                <a:ext cx="45610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多項式相比之下如一個常數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379077"/>
                <a:ext cx="4561013" cy="369332"/>
              </a:xfrm>
              <a:prstGeom prst="rect">
                <a:avLst/>
              </a:prstGeom>
              <a:blipFill>
                <a:blip r:embed="rId8"/>
                <a:stretch>
                  <a:fillRect l="-8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/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但薛丁格如何猜到正確的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blipFill>
                <a:blip r:embed="rId10"/>
                <a:stretch>
                  <a:fillRect l="-120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1078129" y="5125550"/>
                <a:ext cx="64461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微分方程式的第二項比第三項重要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5125550"/>
                <a:ext cx="6446199" cy="369332"/>
              </a:xfrm>
              <a:prstGeom prst="rect">
                <a:avLst/>
              </a:prstGeom>
              <a:blipFill>
                <a:blip r:embed="rId11"/>
                <a:stretch>
                  <a:fillRect l="-78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1094418" y="6369229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4418" y="6369229"/>
                <a:ext cx="3380909" cy="369332"/>
              </a:xfrm>
              <a:prstGeom prst="rect">
                <a:avLst/>
              </a:prstGeom>
              <a:blipFill>
                <a:blip r:embed="rId12"/>
                <a:stretch>
                  <a:fillRect l="-14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EEFCB3-682C-9DDA-1A65-A0C07AF76784}"/>
              </a:ext>
            </a:extLst>
          </p:cNvPr>
          <p:cNvSpPr txBox="1"/>
          <p:nvPr/>
        </p:nvSpPr>
        <p:spPr bwMode="auto">
          <a:xfrm>
            <a:off x="1091107" y="1834493"/>
            <a:ext cx="707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而且有限次多項式在無限遠處會發散，不符合定態的要求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/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猜想：在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必須趨近於零，且比多項式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重要，才能使整個解趨零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blipFill>
                <a:blip r:embed="rId13"/>
                <a:stretch>
                  <a:fillRect l="-47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1161751" y="5650508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751" y="5650508"/>
                <a:ext cx="2310697" cy="695447"/>
              </a:xfrm>
              <a:prstGeom prst="rect">
                <a:avLst/>
              </a:prstGeom>
              <a:blipFill>
                <a:blip r:embed="rId14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717159" y="5900126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/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的最高次項沒有人可以抵消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blipFill>
                <a:blip r:embed="rId1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D70935-62AC-05CA-8D9E-C1BA63C1E6C8}"/>
                  </a:ext>
                </a:extLst>
              </p:cNvPr>
              <p:cNvSpPr txBox="1"/>
              <p:nvPr/>
            </p:nvSpPr>
            <p:spPr bwMode="auto">
              <a:xfrm>
                <a:off x="5424262" y="4371798"/>
                <a:ext cx="91784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D70935-62AC-05CA-8D9E-C1BA63C1E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24262" y="4371798"/>
                <a:ext cx="91784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B786E81-430F-5EED-3DA1-9E06F0D172DA}"/>
                  </a:ext>
                </a:extLst>
              </p:cNvPr>
              <p:cNvSpPr txBox="1"/>
              <p:nvPr/>
            </p:nvSpPr>
            <p:spPr bwMode="auto">
              <a:xfrm>
                <a:off x="6660232" y="4318959"/>
                <a:ext cx="2454583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B786E81-430F-5EED-3DA1-9E06F0D17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4318959"/>
                <a:ext cx="2454583" cy="695447"/>
              </a:xfrm>
              <a:prstGeom prst="rect">
                <a:avLst/>
              </a:prstGeom>
              <a:blipFill>
                <a:blip r:embed="rId18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5" grpId="0"/>
      <p:bldP spid="2" grpId="0" animBg="1"/>
      <p:bldP spid="3" grpId="0"/>
      <p:bldP spid="18" grpId="0"/>
      <p:bldP spid="21" grpId="0"/>
      <p:bldP spid="5" grpId="0"/>
      <p:bldP spid="11" grpId="0"/>
      <p:bldP spid="14" grpId="0" animBg="1"/>
      <p:bldP spid="16" grpId="0" animBg="1"/>
      <p:bldP spid="17" grpId="0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/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7B65FB-9FF6-7110-895F-1CEF13F95398}"/>
              </a:ext>
            </a:extLst>
          </p:cNvPr>
          <p:cNvSpPr txBox="1"/>
          <p:nvPr/>
        </p:nvSpPr>
        <p:spPr bwMode="auto">
          <a:xfrm>
            <a:off x="795201" y="2470590"/>
            <a:ext cx="6667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</a:rPr>
              <a:t>因此如果這樣設定：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/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/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36284A8-2AF1-EAB2-5444-F1A1435BF3A8}"/>
              </a:ext>
            </a:extLst>
          </p:cNvPr>
          <p:cNvSpPr/>
          <p:nvPr/>
        </p:nvSpPr>
        <p:spPr>
          <a:xfrm rot="16200000">
            <a:off x="2745303" y="4506337"/>
            <a:ext cx="168646" cy="2483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/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/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真的消失了。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/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很容易就可以找到，就是一個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高斯分佈函數，課本有細膩的推導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P86。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blipFill>
                <a:blip r:embed="rId8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/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就可能有有限次多項式的解！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8DDEFD-7DDB-2010-1D3D-18AE8D89B56C}"/>
              </a:ext>
            </a:extLst>
          </p:cNvPr>
          <p:cNvSpPr txBox="1"/>
          <p:nvPr/>
        </p:nvSpPr>
        <p:spPr bwMode="auto">
          <a:xfrm>
            <a:off x="827584" y="6165304"/>
            <a:ext cx="801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後兩項是同次多項式，第一項則較低次，故後兩項的最高次項可以彼此抵消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397D-A124-F3A9-AB9B-2BC1E48F50E5}"/>
              </a:ext>
            </a:extLst>
          </p:cNvPr>
          <p:cNvSpPr txBox="1"/>
          <p:nvPr/>
        </p:nvSpPr>
        <p:spPr bwMode="auto">
          <a:xfrm>
            <a:off x="811309" y="6783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我們直接代入驗證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/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D9861E68-B70F-2C02-149D-0824B6010F8F}"/>
              </a:ext>
            </a:extLst>
          </p:cNvPr>
          <p:cNvSpPr/>
          <p:nvPr/>
        </p:nvSpPr>
        <p:spPr>
          <a:xfrm>
            <a:off x="3635896" y="4870646"/>
            <a:ext cx="144016" cy="35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/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滿足的方程式為：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0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 animBg="1"/>
      <p:bldP spid="16" grpId="0" animBg="1"/>
      <p:bldP spid="18" grpId="0"/>
      <p:bldP spid="6" grpId="0"/>
      <p:bldP spid="2" grpId="0"/>
      <p:bldP spid="5" grpId="0" animBg="1"/>
      <p:bldP spid="9" grpId="0" animBg="1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是常數，此函數就是一個單純的高斯分佈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:r>
                  <a:rPr lang="en-US" dirty="0" err="1">
                    <a:latin typeface="Times New Roman" panose="02020603050405020304" pitchFamily="18" charset="0"/>
                  </a:rPr>
                  <a:t>此函數在遠處是高斯分佈</a:t>
                </a:r>
                <a:r>
                  <a:rPr lang="en-US" dirty="0">
                    <a:latin typeface="Times New Roman" panose="02020603050405020304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此解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處由高斯分佈控制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blipFill>
                <a:blip r:embed="rId9"/>
                <a:stretch>
                  <a:fillRect l="-4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3D63213-752F-E932-2D93-3A2347BD77C8}"/>
              </a:ext>
            </a:extLst>
          </p:cNvPr>
          <p:cNvSpPr txBox="1"/>
          <p:nvPr/>
        </p:nvSpPr>
        <p:spPr bwMode="auto">
          <a:xfrm>
            <a:off x="5580112" y="414908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360C1-866E-9C65-2082-354AA4743499}"/>
              </a:ext>
            </a:extLst>
          </p:cNvPr>
          <p:cNvSpPr txBox="1"/>
          <p:nvPr/>
        </p:nvSpPr>
        <p:spPr bwMode="auto">
          <a:xfrm>
            <a:off x="4788024" y="2143203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</a:rPr>
              <a:t>以上是一個猜測的過程，是否可行，必須直接求解</a:t>
            </a:r>
            <a:r>
              <a:rPr lang="en-US" dirty="0">
                <a:latin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/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0E2A8-4645-D80A-0FFD-17F531F28403}"/>
              </a:ext>
            </a:extLst>
          </p:cNvPr>
          <p:cNvSpPr txBox="1"/>
          <p:nvPr/>
        </p:nvSpPr>
        <p:spPr bwMode="auto">
          <a:xfrm>
            <a:off x="1188335" y="881066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完整的解可以以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>
                <a:latin typeface="Times New Roman" panose="02020603050405020304" pitchFamily="18" charset="0"/>
              </a:rPr>
              <a:t>遞迴</a:t>
            </a:r>
            <a:r>
              <a:rPr lang="zh-TW" altLang="en-US" dirty="0">
                <a:latin typeface="Times New Roman" panose="02020603050405020304" pitchFamily="18" charset="0"/>
              </a:rPr>
              <a:t>關係得到：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/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/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對應的解為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次多項式，記為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/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blipFill>
                <a:blip r:embed="rId4"/>
                <a:stretch>
                  <a:fillRect t="-89333" b="-1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/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blipFill>
                <a:blip r:embed="rId5"/>
                <a:stretch>
                  <a:fillRect l="-9091" t="-91892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/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收集</a:t>
                </a:r>
                <a:r>
                  <a:rPr lang="en-US" altLang="zh-TW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的項，係數必須為零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blipFill>
                <a:blip r:embed="rId6"/>
                <a:stretch>
                  <a:fillRect l="-1379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/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A3BBF7-EA18-C528-CA68-37F827DB8F0D}"/>
              </a:ext>
            </a:extLst>
          </p:cNvPr>
          <p:cNvSpPr txBox="1"/>
          <p:nvPr/>
        </p:nvSpPr>
        <p:spPr bwMode="auto">
          <a:xfrm>
            <a:off x="3902852" y="532567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>
                <a:latin typeface="Times New Roman" panose="02020603050405020304" pitchFamily="18" charset="0"/>
              </a:rPr>
              <a:t>遞迴</a:t>
            </a:r>
            <a:r>
              <a:rPr lang="zh-TW" altLang="en-US" dirty="0">
                <a:latin typeface="Times New Roman" panose="02020603050405020304" pitchFamily="18" charset="0"/>
              </a:rPr>
              <a:t>關係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/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00BEB-4330-BE3F-A7D1-952FDDE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50" y="4018433"/>
            <a:ext cx="2177798" cy="273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2FC7D-58D4-A8DA-B61C-31780FE2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025673"/>
            <a:ext cx="2304256" cy="276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E9732-CF8D-AEE1-A38F-15E54001226B}"/>
              </a:ext>
            </a:extLst>
          </p:cNvPr>
          <p:cNvSpPr txBox="1"/>
          <p:nvPr/>
        </p:nvSpPr>
        <p:spPr bwMode="auto">
          <a:xfrm>
            <a:off x="3907506" y="41052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>
                <a:latin typeface="Times New Roman" panose="02020603050405020304" pitchFamily="18" charset="0"/>
              </a:rPr>
              <a:t>遞迴</a:t>
            </a:r>
            <a:r>
              <a:rPr lang="zh-TW" altLang="en-US" dirty="0">
                <a:latin typeface="Times New Roman" panose="02020603050405020304" pitchFamily="18" charset="0"/>
              </a:rPr>
              <a:t>關係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/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/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/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分子為零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>
                        <a:latin typeface="Times New Roman" panose="02020603050405020304" pitchFamily="18" charset="0"/>
                      </a:rPr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停止。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blipFill>
                <a:blip r:embed="rId6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/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/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>
                        <a:latin typeface="Times New Roman" panose="02020603050405020304" pitchFamily="18" charset="0"/>
                      </a:rPr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會停止。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/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偶函數：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是偶數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blipFill>
                <a:blip r:embed="rId9"/>
                <a:stretch>
                  <a:fillRect l="-259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/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奇函數：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是奇數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blipFill>
                <a:blip r:embed="rId10"/>
                <a:stretch>
                  <a:fillRect l="-2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/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不是整數，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>
                        <a:latin typeface="Times New Roman" panose="02020603050405020304" pitchFamily="18" charset="0"/>
                      </a:rPr>
                      <m:t>遞迴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不會停止，多項式是無限次，可證明所得的解會發散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blipFill>
                <a:blip r:embed="rId11"/>
                <a:stretch>
                  <a:fillRect l="-81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6EE2D7-4F17-A128-67BD-4B6E732C0108}"/>
              </a:ext>
            </a:extLst>
          </p:cNvPr>
          <p:cNvSpPr txBox="1"/>
          <p:nvPr/>
        </p:nvSpPr>
        <p:spPr bwMode="auto">
          <a:xfrm>
            <a:off x="1144991" y="956860"/>
            <a:ext cx="6821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注意多項式中偶數次項是偶函數，奇數次項是奇函數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D9005-75B2-1DF7-E6EE-63711CEA72E5}"/>
              </a:ext>
            </a:extLst>
          </p:cNvPr>
          <p:cNvSpPr txBox="1"/>
          <p:nvPr/>
        </p:nvSpPr>
        <p:spPr bwMode="auto">
          <a:xfrm>
            <a:off x="1147471" y="1803903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其餘奇數次項係數都為零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57BE6-F857-9FE4-D4D9-1238C1D6043B}"/>
              </a:ext>
            </a:extLst>
          </p:cNvPr>
          <p:cNvSpPr txBox="1"/>
          <p:nvPr/>
        </p:nvSpPr>
        <p:spPr bwMode="auto">
          <a:xfrm>
            <a:off x="1144991" y="2737980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其餘偶數次項係數都為零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65ADE-D430-9E9A-B80B-76CEC9ABA84D}"/>
              </a:ext>
            </a:extLst>
          </p:cNvPr>
          <p:cNvSpPr txBox="1"/>
          <p:nvPr/>
        </p:nvSpPr>
        <p:spPr bwMode="auto">
          <a:xfrm>
            <a:off x="1144991" y="3177703"/>
            <a:ext cx="4964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這樣多項式正是Hermite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polynomials。</a:t>
            </a:r>
          </a:p>
        </p:txBody>
      </p:sp>
    </p:spTree>
    <p:extLst>
      <p:ext uri="{BB962C8B-B14F-4D97-AF65-F5344CB8AC3E}">
        <p14:creationId xmlns:p14="http://schemas.microsoft.com/office/powerpoint/2010/main" val="6444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7064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1A33-E4DB-CDA8-539D-D32ADC37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/>
              <p:nvPr/>
            </p:nvSpPr>
            <p:spPr bwMode="auto">
              <a:xfrm>
                <a:off x="4020413" y="2421409"/>
                <a:ext cx="3480696" cy="61087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0413" y="2421409"/>
                <a:ext cx="3480696" cy="610873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/>
              <p:nvPr/>
            </p:nvSpPr>
            <p:spPr bwMode="auto">
              <a:xfrm>
                <a:off x="990600" y="948662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948662"/>
                <a:ext cx="5683322" cy="717312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22CB42-C703-7CA1-142D-532C922D8096}"/>
              </a:ext>
            </a:extLst>
          </p:cNvPr>
          <p:cNvSpPr/>
          <p:nvPr/>
        </p:nvSpPr>
        <p:spPr>
          <a:xfrm>
            <a:off x="4468200" y="823010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/>
              <p:nvPr/>
            </p:nvSpPr>
            <p:spPr bwMode="auto">
              <a:xfrm>
                <a:off x="995916" y="2354917"/>
                <a:ext cx="2128284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916" y="2354917"/>
                <a:ext cx="2128284" cy="629852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D6083699-626B-32ED-7710-24EF447C1C49}"/>
              </a:ext>
            </a:extLst>
          </p:cNvPr>
          <p:cNvSpPr/>
          <p:nvPr/>
        </p:nvSpPr>
        <p:spPr>
          <a:xfrm>
            <a:off x="3429000" y="2590800"/>
            <a:ext cx="341903" cy="2304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文字方塊 24">
            <a:extLst>
              <a:ext uri="{FF2B5EF4-FFF2-40B4-BE49-F238E27FC236}">
                <a16:creationId xmlns:a16="http://schemas.microsoft.com/office/drawing/2014/main" id="{7F36693C-5859-084E-2C8B-5252D3A1C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94" y="3244334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如同古典的可分解波，定態波函數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時間部分可以被分離，且可被完全決定，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/>
              <p:nvPr/>
            </p:nvSpPr>
            <p:spPr>
              <a:xfrm>
                <a:off x="995916" y="3630067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是一個複數函數，不完全是古典的簡諧運動演化，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16" y="3630067"/>
                <a:ext cx="7391400" cy="369332"/>
              </a:xfrm>
              <a:prstGeom prst="rect">
                <a:avLst/>
              </a:prstGeom>
              <a:blipFill>
                <a:blip r:embed="rId5"/>
                <a:stretch>
                  <a:fillRect l="-17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C11957-219E-7FDF-8175-664FAAB1C8BF}"/>
                  </a:ext>
                </a:extLst>
              </p:cNvPr>
              <p:cNvSpPr txBox="1"/>
              <p:nvPr/>
            </p:nvSpPr>
            <p:spPr>
              <a:xfrm>
                <a:off x="936844" y="3974586"/>
                <a:ext cx="7924800" cy="485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但實數部的確就是古典的簡諧運動演化，故也可定義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爲熟悉的角頻率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C11957-219E-7FDF-8175-664FAAB1C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44" y="3974586"/>
                <a:ext cx="7924800" cy="485518"/>
              </a:xfrm>
              <a:prstGeom prst="rect">
                <a:avLst/>
              </a:prstGeom>
              <a:blipFill>
                <a:blip r:embed="rId6"/>
                <a:stretch>
                  <a:fillRect l="-64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C978B0-0A1E-10C5-0000-DBD63A5D8B52}"/>
                  </a:ext>
                </a:extLst>
              </p:cNvPr>
              <p:cNvSpPr txBox="1"/>
              <p:nvPr/>
            </p:nvSpPr>
            <p:spPr bwMode="auto">
              <a:xfrm>
                <a:off x="995916" y="5189447"/>
                <a:ext cx="7695719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LID4096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定態波函數的時間演化就是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單純的</a:t>
                </a:r>
                <a:r>
                  <a:rPr lang="LID4096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乘上一個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Phase factor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C978B0-0A1E-10C5-0000-DBD63A5D8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916" y="5189447"/>
                <a:ext cx="7695719" cy="480709"/>
              </a:xfrm>
              <a:prstGeom prst="rect">
                <a:avLst/>
              </a:prstGeom>
              <a:blipFill>
                <a:blip r:embed="rId7"/>
                <a:stretch>
                  <a:fillRect l="-659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4937C9-E12A-028C-EDBE-3CAA386627F1}"/>
                  </a:ext>
                </a:extLst>
              </p:cNvPr>
              <p:cNvSpPr txBox="1"/>
              <p:nvPr/>
            </p:nvSpPr>
            <p:spPr bwMode="auto">
              <a:xfrm>
                <a:off x="995916" y="4871181"/>
                <a:ext cx="81480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似乎就對應這個狀態的能量。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將來會完整推導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的確就是測量上的能量。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04937C9-E12A-028C-EDBE-3CAA38662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916" y="4871181"/>
                <a:ext cx="8148084" cy="369332"/>
              </a:xfrm>
              <a:prstGeom prst="rect">
                <a:avLst/>
              </a:prstGeom>
              <a:blipFill>
                <a:blip r:embed="rId8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B68014D-ED19-0380-7643-DDF009AB2178}"/>
                  </a:ext>
                </a:extLst>
              </p:cNvPr>
              <p:cNvSpPr txBox="1"/>
              <p:nvPr/>
            </p:nvSpPr>
            <p:spPr bwMode="auto">
              <a:xfrm>
                <a:off x="1054812" y="5813703"/>
                <a:ext cx="3895682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0B68014D-ED19-0380-7643-DDF009AB2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812" y="5813703"/>
                <a:ext cx="3895682" cy="496867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2DEF20F-6C57-B565-C906-26AD01A93688}"/>
              </a:ext>
            </a:extLst>
          </p:cNvPr>
          <p:cNvSpPr txBox="1"/>
          <p:nvPr/>
        </p:nvSpPr>
        <p:spPr bwMode="auto">
          <a:xfrm>
            <a:off x="988094" y="1881286"/>
            <a:ext cx="4736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</a:rPr>
              <a:t>時間部分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是非常一般的一次微分方程式</a:t>
            </a:r>
            <a:r>
              <a:rPr lang="zh-TW" altLang="en-US" dirty="0">
                <a:latin typeface="Times New Roman" panose="02020603050405020304" pitchFamily="18" charset="0"/>
              </a:rPr>
              <a:t>：</a:t>
            </a:r>
            <a:endParaRPr 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DED46-9094-7A5B-1018-95D9D60DB982}"/>
                  </a:ext>
                </a:extLst>
              </p:cNvPr>
              <p:cNvSpPr txBox="1"/>
              <p:nvPr/>
            </p:nvSpPr>
            <p:spPr bwMode="auto">
              <a:xfrm>
                <a:off x="1115617" y="4435290"/>
                <a:ext cx="100811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EDED46-9094-7A5B-1018-95D9D60DB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7" y="4435290"/>
                <a:ext cx="100811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5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6" grpId="0" animBg="1"/>
      <p:bldP spid="20" grpId="0"/>
      <p:bldP spid="23" grpId="0"/>
      <p:bldP spid="25" grpId="0"/>
      <p:bldP spid="2" grpId="0"/>
      <p:bldP spid="3" grpId="0"/>
      <p:bldP spid="4" grpId="0" animBg="1"/>
      <p:bldP spid="6" grpId="0"/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AE122-7CB5-4C43-1582-AEAC582E347B}"/>
              </a:ext>
            </a:extLst>
          </p:cNvPr>
          <p:cNvSpPr txBox="1"/>
          <p:nvPr/>
        </p:nvSpPr>
        <p:spPr bwMode="auto">
          <a:xfrm>
            <a:off x="4499992" y="45091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能量量子化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/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/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/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/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0651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941409" y="2716073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2062105" y="4574139"/>
                <a:ext cx="284770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105" y="4574139"/>
                <a:ext cx="2847703" cy="901914"/>
              </a:xfrm>
              <a:prstGeom prst="rect">
                <a:avLst/>
              </a:prstGeom>
              <a:blipFill>
                <a:blip r:embed="rId3"/>
                <a:stretch>
                  <a:fillRect l="-8889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latin typeface="Times New Roman" panose="02020603050405020304" pitchFamily="18" charset="0"/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可以寫成態函數與本徵函數的空間積分</a:t>
                </a:r>
                <a:r>
                  <a:rPr lang="en-US" altLang="zh-TW" sz="1800" dirty="0">
                    <a:latin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1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latin typeface="Times New Roman" panose="02020603050405020304" pitchFamily="18" charset="0"/>
                  </a:rPr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作展開。展開讓我們聯想到向量以基底展開：</a:t>
                </a:r>
                <a:endParaRPr lang="en-US" altLang="zh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48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674628-D860-5600-F628-82D753548D78}"/>
              </a:ext>
            </a:extLst>
          </p:cNvPr>
          <p:cNvSpPr txBox="1"/>
          <p:nvPr/>
        </p:nvSpPr>
        <p:spPr bwMode="auto">
          <a:xfrm>
            <a:off x="935596" y="836712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別忘了！SHO的定態波函數滿足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/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狀態，測量</a:t>
                </a:r>
                <a:r>
                  <a:rPr lang="zh-TW" altLang="en-US" dirty="0">
                    <a:latin typeface="Times New Roman" panose="02020603050405020304" pitchFamily="18" charset="0"/>
                  </a:rPr>
                  <a:t>能量</a:t>
                </a:r>
                <a:r>
                  <a:rPr lang="zh-TW" altLang="en-US" sz="1800" dirty="0">
                    <a:latin typeface="Times New Roman" panose="02020603050405020304" pitchFamily="18" charset="0"/>
                  </a:rPr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</a:rPr>
                  <a:t>的機率！</a:t>
                </a:r>
              </a:p>
            </p:txBody>
          </p:sp>
        </mc:Choice>
        <mc:Fallback xmlns="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  <a:blipFill>
                <a:blip r:embed="rId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8434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95BBB-0A59-7F47-5ADE-5BAC9D5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98340"/>
            <a:ext cx="5156130" cy="412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B743E-3639-F0DB-6D8D-9885738C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3"/>
          <a:stretch/>
        </p:blipFill>
        <p:spPr>
          <a:xfrm>
            <a:off x="1331640" y="312472"/>
            <a:ext cx="7560070" cy="1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53CB5-9EA6-EB95-3AEA-9078E3A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03248"/>
            <a:ext cx="7560070" cy="57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/>
              <p:nvPr/>
            </p:nvSpPr>
            <p:spPr bwMode="auto">
              <a:xfrm>
                <a:off x="5882618" y="2405655"/>
                <a:ext cx="2966004" cy="6540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618" y="2405655"/>
                <a:ext cx="2966004" cy="654025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994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695" y="420841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759495" y="5505400"/>
            <a:ext cx="7269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86229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82BD-3AE1-FD81-E9DA-3BB202D4C4DF}"/>
              </a:ext>
            </a:extLst>
          </p:cNvPr>
          <p:cNvSpPr txBox="1"/>
          <p:nvPr/>
        </p:nvSpPr>
        <p:spPr bwMode="auto">
          <a:xfrm>
            <a:off x="251521" y="2038616"/>
            <a:ext cx="8660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綠縣是量子機率分佈，藍線是對應古典振動的位置機率，兩端運動慢，出現機率高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F682A-9EAE-CF17-A3D3-DB65479D6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4101176" y="5447336"/>
            <a:ext cx="961395" cy="17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36EDE-3902-7E6C-0932-515EF52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5760640" cy="450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/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blipFill>
                <a:blip r:embed="rId3"/>
                <a:stretch>
                  <a:fillRect l="-1639" r="-491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F71925CA-401A-1748-CC20-DF0835E92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3848286" y="4565359"/>
            <a:ext cx="1447428" cy="26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971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1835696" y="1243372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微觀世界有許多彈簧！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167595" cy="29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5">
            <a:extLst>
              <a:ext uri="{FF2B5EF4-FFF2-40B4-BE49-F238E27FC236}">
                <a16:creationId xmlns:a16="http://schemas.microsoft.com/office/drawing/2014/main" id="{F29FF6F8-9C84-E000-0A0F-1C1EA368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659880"/>
            <a:ext cx="6702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一個力學系統在平衡點附近的小範圍運動，都是簡諧運動！</a:t>
            </a:r>
          </a:p>
        </p:txBody>
      </p:sp>
    </p:spTree>
    <p:extLst>
      <p:ext uri="{BB962C8B-B14F-4D97-AF65-F5344CB8AC3E}">
        <p14:creationId xmlns:p14="http://schemas.microsoft.com/office/powerpoint/2010/main" val="41438387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3" y="3068961"/>
            <a:ext cx="4411680" cy="263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4102328" y="2492896"/>
            <a:ext cx="31189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Molecular Vibration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分子光譜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1221-333D-D8E2-5542-1A5355683649}"/>
              </a:ext>
            </a:extLst>
          </p:cNvPr>
          <p:cNvSpPr txBox="1"/>
          <p:nvPr/>
        </p:nvSpPr>
        <p:spPr bwMode="auto">
          <a:xfrm>
            <a:off x="2771800" y="109333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分子的束縛鍵就是一個彈簧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6A9-BFF2-0430-CBA0-AD15E2A8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609" b="65218"/>
          <a:stretch/>
        </p:blipFill>
        <p:spPr>
          <a:xfrm>
            <a:off x="2934546" y="1268760"/>
            <a:ext cx="3282876" cy="100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263D-3A5A-145A-846B-F580B2F39612}"/>
              </a:ext>
            </a:extLst>
          </p:cNvPr>
          <p:cNvSpPr txBox="1"/>
          <p:nvPr/>
        </p:nvSpPr>
        <p:spPr bwMode="auto">
          <a:xfrm>
            <a:off x="611560" y="5507940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三個原子組成的分子，可以有兩個振盪模式Mode，如同兩條獨立振動的彈簧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BB543-770F-57FB-15D9-EAADBFF6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09" b="65218"/>
          <a:stretch/>
        </p:blipFill>
        <p:spPr>
          <a:xfrm>
            <a:off x="2930562" y="2503649"/>
            <a:ext cx="3282876" cy="1006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ED882-6610-CF9D-3925-70D26488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33" r="49609"/>
          <a:stretch/>
        </p:blipFill>
        <p:spPr>
          <a:xfrm>
            <a:off x="2930562" y="3861048"/>
            <a:ext cx="3282876" cy="14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38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1826D-32FD-1478-0C6D-137D1E7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0" y="1740560"/>
            <a:ext cx="3146223" cy="180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72A8A-4CF2-43A6-5450-9BFB22F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0" y="147407"/>
            <a:ext cx="4640312" cy="154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A73BF-F31C-9B55-8911-940A02F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0" y="4762065"/>
            <a:ext cx="53975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2104B-21E0-55AC-ECF9-8E217235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139" y="4762065"/>
            <a:ext cx="3098800" cy="71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BA4F3-F404-14D9-7674-A7C09B238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4" r="25912" b="62985"/>
          <a:stretch/>
        </p:blipFill>
        <p:spPr>
          <a:xfrm>
            <a:off x="384640" y="3637884"/>
            <a:ext cx="1732701" cy="102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E8682-373A-9BC0-C102-77C4ED98A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t="78626" r="20262" b="4554"/>
          <a:stretch/>
        </p:blipFill>
        <p:spPr>
          <a:xfrm>
            <a:off x="2501100" y="3650189"/>
            <a:ext cx="2523852" cy="55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164BA-21B5-884F-D370-8793DA8F0C3B}"/>
              </a:ext>
            </a:extLst>
          </p:cNvPr>
          <p:cNvSpPr txBox="1"/>
          <p:nvPr/>
        </p:nvSpPr>
        <p:spPr bwMode="auto">
          <a:xfrm>
            <a:off x="5804644" y="5573837"/>
            <a:ext cx="2240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等於兩條獨立彈簧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33CC4-6BE4-9F8D-3250-8406274BD927}"/>
              </a:ext>
            </a:extLst>
          </p:cNvPr>
          <p:cNvSpPr txBox="1"/>
          <p:nvPr/>
        </p:nvSpPr>
        <p:spPr bwMode="auto">
          <a:xfrm>
            <a:off x="5843285" y="6042761"/>
            <a:ext cx="216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有2個mode。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350-2942-2223-E208-A3F0C0F02A07}"/>
              </a:ext>
            </a:extLst>
          </p:cNvPr>
          <p:cNvSpPr txBox="1"/>
          <p:nvPr/>
        </p:nvSpPr>
        <p:spPr bwMode="auto">
          <a:xfrm>
            <a:off x="5836389" y="6412093"/>
            <a:ext cx="359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>
                <a:latin typeface="Times New Roman" panose="02020603050405020304" pitchFamily="18" charset="0"/>
              </a:rPr>
              <a:t>對應一條彈簧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Chia-Hung Chang\Downloads\Data\Knight\Media\Chapter41\Images\41_24Figure-F.jpg">
            <a:extLst>
              <a:ext uri="{FF2B5EF4-FFF2-40B4-BE49-F238E27FC236}">
                <a16:creationId xmlns:a16="http://schemas.microsoft.com/office/drawing/2014/main" id="{0CF11541-2CDC-3CD7-B357-0DB601B8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43" y="1397341"/>
            <a:ext cx="3635896" cy="217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FF9C35-58DB-60F3-42AE-F2937B59660A}"/>
              </a:ext>
            </a:extLst>
          </p:cNvPr>
          <p:cNvSpPr/>
          <p:nvPr/>
        </p:nvSpPr>
        <p:spPr>
          <a:xfrm>
            <a:off x="6372200" y="2132856"/>
            <a:ext cx="172819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A7A9B-C48B-3869-A8FE-C767430E8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29" y="147407"/>
            <a:ext cx="1771386" cy="12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011238" y="2055107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64" y="142875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38" y="2292855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5633664" y="1511917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原子晶格的振動波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563888" y="2055107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538" r="-3846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0000" r="-13333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4815155" y="2055107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111" r="-3704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124BE6-0A29-0CED-4EB5-C012041EFC6D}"/>
              </a:ext>
            </a:extLst>
          </p:cNvPr>
          <p:cNvSpPr txBox="1"/>
          <p:nvPr/>
        </p:nvSpPr>
        <p:spPr bwMode="auto">
          <a:xfrm>
            <a:off x="1011238" y="417379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晶格上原子的前後移動，可以改寫成一個一個獨立的振動模式mode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062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18917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618982" y="979630"/>
                <a:ext cx="3727366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982" y="979630"/>
                <a:ext cx="3727366" cy="49686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537888" y="2382537"/>
            <a:ext cx="81364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量子波函數若可以分離，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稱為定態，因為它所有可測量的量都與時間無關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anose="02020603050405020304" pitchFamily="18" charset="0"/>
                  </a:rPr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>
                    <a:latin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436" y="1429906"/>
                <a:ext cx="8115904" cy="480709"/>
              </a:xfrm>
              <a:prstGeom prst="rect">
                <a:avLst/>
              </a:prstGeom>
              <a:blipFill>
                <a:blip r:embed="rId4"/>
                <a:stretch>
                  <a:fillRect l="-313" b="-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4">
            <a:extLst>
              <a:ext uri="{FF2B5EF4-FFF2-40B4-BE49-F238E27FC236}">
                <a16:creationId xmlns:a16="http://schemas.microsoft.com/office/drawing/2014/main" id="{08657F60-55E9-47AD-7616-FF1D59AD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62" y="2951572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機率密度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3097F053-DE46-4F2A-8262-2E427F10F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496" y="2922531"/>
            <a:ext cx="1714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與時間無關。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C4C0E9A-F2C8-347B-0F2C-67B1AAAD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4168600"/>
            <a:ext cx="619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</a:rPr>
              <a:t>其他物理測量的期望值也都與時間無關！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/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ℏ</m:t>
                                    </m:r>
                                  </m:den>
                                </m:f>
                                <m:r>
                                  <a:rPr lang="en-US" altLang="zh-TW" i="1">
                                    <a:latin typeface="Cambria Math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i="1">
                                    <a:latin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DC2D801B-C1FE-8F42-E77D-EBBFD6735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514" y="2831609"/>
                <a:ext cx="5796972" cy="559512"/>
              </a:xfrm>
              <a:prstGeom prst="rect">
                <a:avLst/>
              </a:prstGeom>
              <a:blipFill>
                <a:blip r:embed="rId5"/>
                <a:stretch>
                  <a:fillRect b="-15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/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TW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15ACDC00-928D-40A7-AA9B-48A6A6B2B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362" y="4588352"/>
                <a:ext cx="6019006" cy="1711494"/>
              </a:xfrm>
              <a:prstGeom prst="rect">
                <a:avLst/>
              </a:prstGeom>
              <a:blipFill>
                <a:blip r:embed="rId6"/>
                <a:stretch>
                  <a:fillRect l="-5485" t="-59259" b="-9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2" descr="p1">
            <a:extLst>
              <a:ext uri="{FF2B5EF4-FFF2-40B4-BE49-F238E27FC236}">
                <a16:creationId xmlns:a16="http://schemas.microsoft.com/office/drawing/2014/main" id="{E06B20A0-75D0-D84C-8E68-0CF6F2B18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9" y="4565418"/>
            <a:ext cx="2233612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4">
            <a:extLst>
              <a:ext uri="{FF2B5EF4-FFF2-40B4-BE49-F238E27FC236}">
                <a16:creationId xmlns:a16="http://schemas.microsoft.com/office/drawing/2014/main" id="{2C1AE18B-D965-A33A-03F7-6573E7C1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99" y="530558"/>
            <a:ext cx="71287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anose="02020603050405020304" pitchFamily="18" charset="0"/>
              </a:rPr>
              <a:t>可以被分離的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波函數，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D56CF7-B61C-5B6C-2161-F6BF9DCA1AEA}"/>
                  </a:ext>
                </a:extLst>
              </p:cNvPr>
              <p:cNvSpPr txBox="1"/>
              <p:nvPr/>
            </p:nvSpPr>
            <p:spPr bwMode="auto">
              <a:xfrm>
                <a:off x="555799" y="3499643"/>
                <a:ext cx="4889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有角頻率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但觀測竟然沒有時間變化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D56CF7-B61C-5B6C-2161-F6BF9DCA1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799" y="3499643"/>
                <a:ext cx="4889122" cy="369332"/>
              </a:xfrm>
              <a:prstGeom prst="rect">
                <a:avLst/>
              </a:prstGeom>
              <a:blipFill>
                <a:blip r:embed="rId8"/>
                <a:stretch>
                  <a:fillRect l="-103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6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  <p:bldP spid="3" grpId="0" animBg="1"/>
      <p:bldP spid="6" grpId="0" animBg="1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9FBBA-C8B5-6B76-BA4D-E157AD32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3" y="716151"/>
            <a:ext cx="4232638" cy="567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/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blipFill>
                <a:blip r:embed="rId3"/>
                <a:stretch>
                  <a:fillRect l="-3704" r="-2778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/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𝑗𝑑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/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個mode的角頻率為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blipFill>
                <a:blip r:embed="rId5"/>
                <a:stretch>
                  <a:fillRect l="-117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/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blipFill>
                <a:blip r:embed="rId6"/>
                <a:stretch>
                  <a:fillRect l="-1807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/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𝑗𝑑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blipFill>
                <a:blip r:embed="rId7"/>
                <a:stretch>
                  <a:fillRect l="-3509" t="-4348" r="-105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/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blipFill>
                <a:blip r:embed="rId8"/>
                <a:stretch>
                  <a:fillRect l="-361" t="-2222" r="-1083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對應一條彈簧！</a:t>
                </a:r>
              </a:p>
            </p:txBody>
          </p:sp>
        </mc:Choice>
        <mc:Fallback xmlns="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blipFill>
                <a:blip r:embed="rId9"/>
                <a:stretch>
                  <a:fillRect l="-12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www.mbseurope.com/wp-content/uploads/wpsc/product_images/MBS%20Springs.jpg">
            <a:extLst>
              <a:ext uri="{FF2B5EF4-FFF2-40B4-BE49-F238E27FC236}">
                <a16:creationId xmlns:a16="http://schemas.microsoft.com/office/drawing/2014/main" id="{14E80326-3A3E-2BCB-252B-CDA5C43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7" y="5474527"/>
            <a:ext cx="1980286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1E73F-215A-69A1-4C58-5DD460887363}"/>
              </a:ext>
            </a:extLst>
          </p:cNvPr>
          <p:cNvSpPr txBox="1"/>
          <p:nvPr/>
        </p:nvSpPr>
        <p:spPr bwMode="auto">
          <a:xfrm>
            <a:off x="4493316" y="301998"/>
            <a:ext cx="414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>
                <a:latin typeface="Times New Roman" panose="02020603050405020304" pitchFamily="18" charset="0"/>
              </a:rPr>
              <a:t>對應一條獨立彈簧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/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blipFill>
                <a:blip r:embed="rId11"/>
                <a:stretch>
                  <a:fillRect l="-14286" r="-4762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/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blipFill>
                <a:blip r:embed="rId12"/>
                <a:stretch>
                  <a:fillRect l="-134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/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在第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個粒子的振幅可以寫成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blipFill>
                <a:blip r:embed="rId13"/>
                <a:stretch>
                  <a:fillRect l="-109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/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重新定義變數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blipFill>
                <a:blip r:embed="rId14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75717A-07AC-D476-A179-3519FDE42ED5}"/>
              </a:ext>
            </a:extLst>
          </p:cNvPr>
          <p:cNvSpPr txBox="1"/>
          <p:nvPr/>
        </p:nvSpPr>
        <p:spPr bwMode="auto">
          <a:xfrm>
            <a:off x="4506705" y="3491716"/>
            <a:ext cx="301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以上可以改寫成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/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</a:rPr>
                  <a:t>取代。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E07CD2-70CC-E208-3780-20805A3206FF}"/>
              </a:ext>
            </a:extLst>
          </p:cNvPr>
          <p:cNvSpPr txBox="1"/>
          <p:nvPr/>
        </p:nvSpPr>
        <p:spPr bwMode="auto">
          <a:xfrm>
            <a:off x="4524277" y="2122418"/>
            <a:ext cx="2663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很像駐波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78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/>
      <p:bldP spid="21" grpId="0"/>
      <p:bldP spid="22" grpId="0"/>
      <p:bldP spid="2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08AC-4743-B2EC-071C-AD07FD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482475" cy="361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49196-5C45-60B6-8B3A-9A8ECCCE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149080"/>
            <a:ext cx="488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1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F908-6B63-68B2-EA42-8797B1E3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5" y="1152069"/>
            <a:ext cx="22860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A66E-BC24-68CB-86D1-EBFD105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95647"/>
            <a:ext cx="23114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E3BCB-2563-77DA-841D-A0ABB9EF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32361"/>
            <a:ext cx="3783214" cy="247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6A05D-6595-4730-FE92-700BD3D860DE}"/>
              </a:ext>
            </a:extLst>
          </p:cNvPr>
          <p:cNvSpPr txBox="1"/>
          <p:nvPr/>
        </p:nvSpPr>
        <p:spPr bwMode="auto">
          <a:xfrm>
            <a:off x="1156446" y="5081253"/>
            <a:ext cx="59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晶體中原子的振動，可以找到一系列如彈簧的模式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/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這些模式一般如縱波平面波一般，有角波數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及對應的角頻率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blipFill>
                <a:blip r:embed="rId5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C5579E-DC7B-5089-032D-EDFAE0EC1798}"/>
              </a:ext>
            </a:extLst>
          </p:cNvPr>
          <p:cNvSpPr txBox="1"/>
          <p:nvPr/>
        </p:nvSpPr>
        <p:spPr bwMode="auto">
          <a:xfrm>
            <a:off x="1147439" y="5867980"/>
            <a:ext cx="565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如同量子彈簧，每一模式的能量皆為量子化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/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很大時，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就成為連續變數。其實這就是角波數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blipFill>
                <a:blip r:embed="rId6"/>
                <a:stretch>
                  <a:fillRect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/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blipFill>
                <a:blip r:embed="rId7"/>
                <a:stretch>
                  <a:fillRect l="-1613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/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blipFill>
                <a:blip r:embed="rId8"/>
                <a:stretch>
                  <a:fillRect l="-1852" t="-2381" r="-3704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DA75759-6718-5483-DE27-FCA04A238237}"/>
              </a:ext>
            </a:extLst>
          </p:cNvPr>
          <p:cNvSpPr txBox="1"/>
          <p:nvPr/>
        </p:nvSpPr>
        <p:spPr bwMode="auto">
          <a:xfrm>
            <a:off x="5154043" y="1704723"/>
            <a:ext cx="3093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晶格振動波的色散關係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/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時，在位置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的粒子的運動可以解出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blipFill>
                <a:blip r:embed="rId9"/>
                <a:stretch>
                  <a:fillRect l="-1108" t="-6452" r="-83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D:\Dropbox\Documents\課程\YoungTextBook\Images\Chapter40\A_Images\A_Figures_and_Photos\40_25_Figure.jpg">
            <a:extLst>
              <a:ext uri="{FF2B5EF4-FFF2-40B4-BE49-F238E27FC236}">
                <a16:creationId xmlns:a16="http://schemas.microsoft.com/office/drawing/2014/main" id="{68C57C80-923F-60FB-3897-3AFFCED1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3406445"/>
            <a:ext cx="1775364" cy="13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07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619672" y="193675"/>
            <a:ext cx="6120680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062163" y="33067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45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5193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052638" y="25685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2050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5098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357438" y="27971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2638" y="17764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50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5098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57438" y="20050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2638" y="1936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0526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050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5098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5860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3574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860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384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2812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16200000">
            <a:off x="2053432" y="12723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95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052638" y="40100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509838" y="43910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52638" y="48736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77" name="文字方塊 33"/>
              <p:cNvSpPr txBox="1">
                <a:spLocks noChangeArrowheads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>
                    <a:latin typeface="Times New Roman" panose="02020603050405020304" pitchFamily="18" charset="0"/>
                  </a:rPr>
                  <a:t>的能階像極了在盒子中一個個裝入能量相同的粒子。</a:t>
                </a:r>
              </a:p>
            </p:txBody>
          </p:sp>
        </mc:Choice>
        <mc:Fallback xmlns="">
          <p:sp>
            <p:nvSpPr>
              <p:cNvPr id="104477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blipFill>
                <a:blip r:embed="rId3"/>
                <a:stretch>
                  <a:fillRect l="-8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65300" y="60261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205163" y="60261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557463" y="60975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141788" y="60261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</a:rPr>
              <a:t>粒子數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Cat with solid fill">
            <a:extLst>
              <a:ext uri="{FF2B5EF4-FFF2-40B4-BE49-F238E27FC236}">
                <a16:creationId xmlns:a16="http://schemas.microsoft.com/office/drawing/2014/main" id="{1A360210-6660-9EA5-4222-0B78427B5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514F5-43FA-6455-2B4F-A8210129412F}"/>
              </a:ext>
            </a:extLst>
          </p:cNvPr>
          <p:cNvSpPr txBox="1"/>
          <p:nvPr/>
        </p:nvSpPr>
        <p:spPr bwMode="auto">
          <a:xfrm>
            <a:off x="1765300" y="6475327"/>
            <a:ext cx="532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這就稱為聲子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：量子彈簧的激發態！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44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9" grpId="0" animBg="1"/>
      <p:bldP spid="40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/>
      <p:bldP spid="60" grpId="0"/>
      <p:bldP spid="2" grpId="0"/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2" y="1935956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文字方塊 2"/>
          <p:cNvSpPr txBox="1">
            <a:spLocks noChangeArrowheads="1"/>
          </p:cNvSpPr>
          <p:nvPr/>
        </p:nvSpPr>
        <p:spPr bwMode="auto">
          <a:xfrm>
            <a:off x="1619672" y="928169"/>
            <a:ext cx="621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量子彈簧不是彈簧，而是可以產生、可以消滅的粒子的系統。</a:t>
            </a:r>
          </a:p>
        </p:txBody>
      </p:sp>
      <p:pic>
        <p:nvPicPr>
          <p:cNvPr id="1628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3085306"/>
            <a:ext cx="2747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535906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7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文字方塊 1"/>
          <p:cNvSpPr txBox="1">
            <a:spLocks noChangeArrowheads="1"/>
          </p:cNvSpPr>
          <p:nvPr/>
        </p:nvSpPr>
        <p:spPr bwMode="auto">
          <a:xfrm>
            <a:off x="1296991" y="2320218"/>
            <a:ext cx="784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/>
              <a:t>但我們早已熟悉、真空中場的擾動，也可看成一個一個的彈簧的組合！</a:t>
            </a:r>
          </a:p>
        </p:txBody>
      </p:sp>
      <p:pic>
        <p:nvPicPr>
          <p:cNvPr id="1587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9" y="2852936"/>
            <a:ext cx="3524820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" y="2852936"/>
            <a:ext cx="2993012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文字方塊 1"/>
          <p:cNvSpPr txBox="1">
            <a:spLocks noChangeArrowheads="1"/>
          </p:cNvSpPr>
          <p:nvPr/>
        </p:nvSpPr>
        <p:spPr bwMode="auto">
          <a:xfrm>
            <a:off x="1404768" y="5142724"/>
            <a:ext cx="7343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/>
              <a:t>如果場也量子化了，這就稱為量子場，激發態就會是一個個基本粒子。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5DD5-A2A9-4FCF-4D2D-832257293F48}"/>
              </a:ext>
            </a:extLst>
          </p:cNvPr>
          <p:cNvSpPr txBox="1"/>
          <p:nvPr/>
        </p:nvSpPr>
        <p:spPr bwMode="auto">
          <a:xfrm>
            <a:off x="1289030" y="1120684"/>
            <a:ext cx="554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那基本粒子如電子，可不可能看成聲子呢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785E-CC60-EF45-A769-0ADACB5727C7}"/>
              </a:ext>
            </a:extLst>
          </p:cNvPr>
          <p:cNvSpPr txBox="1"/>
          <p:nvPr/>
        </p:nvSpPr>
        <p:spPr bwMode="auto">
          <a:xfrm>
            <a:off x="1289030" y="1530332"/>
            <a:ext cx="6924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基本粒子如電子，可不可能看成是量子彈簧的激發態呢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02D0-F591-6EEA-912F-DC1AA5D44BBA}"/>
              </a:ext>
            </a:extLst>
          </p:cNvPr>
          <p:cNvSpPr txBox="1"/>
          <p:nvPr/>
        </p:nvSpPr>
        <p:spPr bwMode="auto">
          <a:xfrm>
            <a:off x="1296991" y="1926774"/>
            <a:ext cx="6184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當然這時的彈簧就不能是原子的晶格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24_02_Figure.jpg">
            <a:extLst>
              <a:ext uri="{FF2B5EF4-FFF2-40B4-BE49-F238E27FC236}">
                <a16:creationId xmlns:a16="http://schemas.microsoft.com/office/drawing/2014/main" id="{FACB902E-41DD-096E-1024-8573B19AD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3287628" y="2852936"/>
            <a:ext cx="2203452" cy="1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20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St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08" y="1549400"/>
            <a:ext cx="4659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文字方塊 2"/>
          <p:cNvSpPr txBox="1">
            <a:spLocks noChangeArrowheads="1"/>
          </p:cNvSpPr>
          <p:nvPr/>
        </p:nvSpPr>
        <p:spPr bwMode="auto">
          <a:xfrm>
            <a:off x="2471420" y="879475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/>
              <a:t>每一個基本粒子都對應一個量子場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116070" y="4749800"/>
            <a:ext cx="914400" cy="465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ACD1-C874-80D0-700D-CAE33715D694}"/>
              </a:ext>
            </a:extLst>
          </p:cNvPr>
          <p:cNvSpPr txBox="1"/>
          <p:nvPr/>
        </p:nvSpPr>
        <p:spPr bwMode="auto">
          <a:xfrm>
            <a:off x="2339752" y="4780721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6D632-CB07-5120-F14F-6A3D99F05E1D}"/>
              </a:ext>
            </a:extLst>
          </p:cNvPr>
          <p:cNvSpPr txBox="1"/>
          <p:nvPr/>
        </p:nvSpPr>
        <p:spPr bwMode="auto">
          <a:xfrm>
            <a:off x="5478572" y="4799638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/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/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夸克場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7C4CD1-CFF1-5B10-BEF8-35650D34EFD3}"/>
              </a:ext>
            </a:extLst>
          </p:cNvPr>
          <p:cNvSpPr txBox="1"/>
          <p:nvPr/>
        </p:nvSpPr>
        <p:spPr bwMode="auto">
          <a:xfrm>
            <a:off x="2339752" y="5733256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描述可產生可消滅的粒子的理論：量子場論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216895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2855278" y="135699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我們的宇宙是由彈簧組成的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2004695"/>
            <a:ext cx="56610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13415</TotalTime>
  <Words>4881</Words>
  <Application>Microsoft Macintosh PowerPoint</Application>
  <PresentationFormat>On-screen Show (4:3)</PresentationFormat>
  <Paragraphs>763</Paragraphs>
  <Slides>99</Slides>
  <Notes>1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730</cp:revision>
  <cp:lastPrinted>2026-04-07T04:00:40Z</cp:lastPrinted>
  <dcterms:created xsi:type="dcterms:W3CDTF">2008-03-17T12:32:20Z</dcterms:created>
  <dcterms:modified xsi:type="dcterms:W3CDTF">2026-04-07T04:00:48Z</dcterms:modified>
</cp:coreProperties>
</file>