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handoutMasterIdLst>
    <p:handoutMasterId r:id="rId52"/>
  </p:handoutMasterIdLst>
  <p:sldIdLst>
    <p:sldId id="1562" r:id="rId2"/>
    <p:sldId id="1561" r:id="rId3"/>
    <p:sldId id="1574" r:id="rId4"/>
    <p:sldId id="409" r:id="rId5"/>
    <p:sldId id="411" r:id="rId6"/>
    <p:sldId id="1146" r:id="rId7"/>
    <p:sldId id="1148" r:id="rId8"/>
    <p:sldId id="1149" r:id="rId9"/>
    <p:sldId id="1058" r:id="rId10"/>
    <p:sldId id="1564" r:id="rId11"/>
    <p:sldId id="412" r:id="rId12"/>
    <p:sldId id="413" r:id="rId13"/>
    <p:sldId id="414" r:id="rId14"/>
    <p:sldId id="1565" r:id="rId15"/>
    <p:sldId id="1568" r:id="rId16"/>
    <p:sldId id="1580" r:id="rId17"/>
    <p:sldId id="1578" r:id="rId18"/>
    <p:sldId id="1579" r:id="rId19"/>
    <p:sldId id="416" r:id="rId20"/>
    <p:sldId id="1582" r:id="rId21"/>
    <p:sldId id="492" r:id="rId22"/>
    <p:sldId id="1583" r:id="rId23"/>
    <p:sldId id="1566" r:id="rId24"/>
    <p:sldId id="1569" r:id="rId25"/>
    <p:sldId id="425" r:id="rId26"/>
    <p:sldId id="1063" r:id="rId27"/>
    <p:sldId id="1093" r:id="rId28"/>
    <p:sldId id="1563" r:id="rId29"/>
    <p:sldId id="426" r:id="rId30"/>
    <p:sldId id="1544" r:id="rId31"/>
    <p:sldId id="429" r:id="rId32"/>
    <p:sldId id="1110" r:id="rId33"/>
    <p:sldId id="1066" r:id="rId34"/>
    <p:sldId id="1069" r:id="rId35"/>
    <p:sldId id="1070" r:id="rId36"/>
    <p:sldId id="1071" r:id="rId37"/>
    <p:sldId id="1072" r:id="rId38"/>
    <p:sldId id="1073" r:id="rId39"/>
    <p:sldId id="1074" r:id="rId40"/>
    <p:sldId id="1573" r:id="rId41"/>
    <p:sldId id="440" r:id="rId42"/>
    <p:sldId id="430" r:id="rId43"/>
    <p:sldId id="1001" r:id="rId44"/>
    <p:sldId id="431" r:id="rId45"/>
    <p:sldId id="432" r:id="rId46"/>
    <p:sldId id="1083" r:id="rId47"/>
    <p:sldId id="1577" r:id="rId48"/>
    <p:sldId id="1571" r:id="rId49"/>
    <p:sldId id="1572" r:id="rId50"/>
  </p:sldIdLst>
  <p:sldSz cx="9144000" cy="6858000" type="screen4x3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CC3399"/>
    <a:srgbClr val="66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116"/>
    <p:restoredTop sz="96197" autoAdjust="0"/>
  </p:normalViewPr>
  <p:slideViewPr>
    <p:cSldViewPr>
      <p:cViewPr varScale="1">
        <p:scale>
          <a:sx n="114" d="100"/>
          <a:sy n="114" d="100"/>
        </p:scale>
        <p:origin x="192" y="4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fld id="{2F0E8003-1474-4B8E-940D-84CB7D9A8EA3}" type="datetimeFigureOut">
              <a:rPr lang="zh-TW" altLang="en-US"/>
              <a:pPr>
                <a:defRPr/>
              </a:pPr>
              <a:t>2026/3/31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fld id="{8799E8D5-88C0-4892-BDA7-B863EB08935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914264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fld id="{6B0C9555-E961-4F69-ACA4-79C5FA72A480}" type="datetimeFigureOut">
              <a:rPr lang="zh-TW" altLang="en-US"/>
              <a:pPr>
                <a:defRPr/>
              </a:pPr>
              <a:t>2026/3/31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fld id="{2D7E969D-132A-4D59-8EC3-AD32CABFE40F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486058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5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100356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E07CC8DC-6039-4C44-ABF7-7C2143629144}" type="slidenum">
              <a:rPr lang="zh-TW" altLang="en-US" smtClean="0"/>
              <a:pPr eaLnBrk="1" hangingPunct="1"/>
              <a:t>41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882841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FA44C2-06D8-43FF-A9AF-440150451A37}" type="datetimeFigureOut">
              <a:rPr lang="zh-TW" altLang="en-US"/>
              <a:pPr>
                <a:defRPr/>
              </a:pPr>
              <a:t>2026/3/31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D53DD8-5C54-42B9-A2D9-B349CC4D3FE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32925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070E7-AD48-4024-954A-7A0ECBB641BF}" type="datetimeFigureOut">
              <a:rPr lang="zh-TW" altLang="en-US"/>
              <a:pPr>
                <a:defRPr/>
              </a:pPr>
              <a:t>2026/3/31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C28289-0223-4D07-939A-CE42C3A4862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51949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8ED59D-86BC-49FD-B825-082C079FB64A}" type="datetimeFigureOut">
              <a:rPr lang="zh-TW" altLang="en-US"/>
              <a:pPr>
                <a:defRPr/>
              </a:pPr>
              <a:t>2026/3/31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5E6B9A-1CD7-41FE-9B0E-446E3ABAC7D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12193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3973E9-25B0-4E2E-BAAE-455E95DB67F0}" type="datetimeFigureOut">
              <a:rPr lang="zh-TW" altLang="en-US"/>
              <a:pPr>
                <a:defRPr/>
              </a:pPr>
              <a:t>2026/3/31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9817C8-31D5-4801-B1B3-1FAA39DF877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52999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0E8E49-37CB-46EF-BCAC-1DE3216CA0BA}" type="datetimeFigureOut">
              <a:rPr lang="zh-TW" altLang="en-US"/>
              <a:pPr>
                <a:defRPr/>
              </a:pPr>
              <a:t>2026/3/31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BD286A-F7CE-4EE9-A765-A1A1E196A5F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66060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923B38-7037-466F-BA37-D70B43316A1B}" type="datetimeFigureOut">
              <a:rPr lang="zh-TW" altLang="en-US"/>
              <a:pPr>
                <a:defRPr/>
              </a:pPr>
              <a:t>2026/3/31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6B93C2-0A05-4449-AC77-ED2FD2FD8B7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29558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C288EF-1A6C-4C60-BE16-DB4D13EFD62F}" type="datetimeFigureOut">
              <a:rPr lang="zh-TW" altLang="en-US"/>
              <a:pPr>
                <a:defRPr/>
              </a:pPr>
              <a:t>2026/3/31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F4AB37-46D5-4BE7-98B8-3D0D1B44491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54268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1FC559-E49E-430C-ABDB-882723C7652E}" type="datetimeFigureOut">
              <a:rPr lang="zh-TW" altLang="en-US"/>
              <a:pPr>
                <a:defRPr/>
              </a:pPr>
              <a:t>2026/3/31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3FE616-3A23-4736-9A25-AA16EC042EC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8171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74B77B-672B-4CED-BCF5-76CABB2838E2}" type="datetimeFigureOut">
              <a:rPr lang="zh-TW" altLang="en-US"/>
              <a:pPr>
                <a:defRPr/>
              </a:pPr>
              <a:t>2026/3/31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E938FE-B7F1-42AD-84A7-8EC19675893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147092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28D129-AD7D-4A40-8870-A15309344601}" type="datetimeFigureOut">
              <a:rPr lang="zh-TW" altLang="en-US"/>
              <a:pPr>
                <a:defRPr/>
              </a:pPr>
              <a:t>2026/3/31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A7C6B6-7C11-4490-898D-6B0026F096D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05805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79D379-BB0B-4744-9F53-F9DDD81DA4CA}" type="datetimeFigureOut">
              <a:rPr lang="zh-TW" altLang="en-US"/>
              <a:pPr>
                <a:defRPr/>
              </a:pPr>
              <a:t>2026/3/31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698C23-9545-49C0-8E05-4AEB2895C44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41105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56323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A993EFFD-7999-46F0-AAF6-7765E241E78C}" type="datetimeFigureOut">
              <a:rPr lang="zh-TW" altLang="en-US"/>
              <a:pPr>
                <a:defRPr/>
              </a:pPr>
              <a:t>2026/3/31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2F4AAA8D-E2ED-435B-928D-B0FC0F5210B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44.png"/><Relationship Id="rId4" Type="http://schemas.openxmlformats.org/officeDocument/2006/relationships/image" Target="../media/image23.png"/><Relationship Id="rId9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gif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0.png"/><Relationship Id="rId3" Type="http://schemas.openxmlformats.org/officeDocument/2006/relationships/image" Target="../media/image650.png"/><Relationship Id="rId7" Type="http://schemas.openxmlformats.org/officeDocument/2006/relationships/image" Target="../media/image690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0.png"/><Relationship Id="rId11" Type="http://schemas.openxmlformats.org/officeDocument/2006/relationships/image" Target="../media/image720.png"/><Relationship Id="rId5" Type="http://schemas.openxmlformats.org/officeDocument/2006/relationships/image" Target="../media/image670.png"/><Relationship Id="rId10" Type="http://schemas.openxmlformats.org/officeDocument/2006/relationships/image" Target="../media/image1170.png"/><Relationship Id="rId4" Type="http://schemas.openxmlformats.org/officeDocument/2006/relationships/image" Target="../media/image660.png"/><Relationship Id="rId9" Type="http://schemas.openxmlformats.org/officeDocument/2006/relationships/image" Target="../media/image1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11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4.png"/><Relationship Id="rId3" Type="http://schemas.openxmlformats.org/officeDocument/2006/relationships/image" Target="../media/image312.png"/><Relationship Id="rId7" Type="http://schemas.openxmlformats.org/officeDocument/2006/relationships/image" Target="../media/image308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2.png"/><Relationship Id="rId5" Type="http://schemas.openxmlformats.org/officeDocument/2006/relationships/image" Target="../media/image3060.png"/><Relationship Id="rId4" Type="http://schemas.openxmlformats.org/officeDocument/2006/relationships/image" Target="../media/image3050.png"/><Relationship Id="rId9" Type="http://schemas.openxmlformats.org/officeDocument/2006/relationships/image" Target="../media/image29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0.png"/><Relationship Id="rId7" Type="http://schemas.openxmlformats.org/officeDocument/2006/relationships/image" Target="../media/image2551.png"/><Relationship Id="rId2" Type="http://schemas.openxmlformats.org/officeDocument/2006/relationships/image" Target="../media/image24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10.png"/><Relationship Id="rId5" Type="http://schemas.openxmlformats.org/officeDocument/2006/relationships/image" Target="../media/image2490.png"/><Relationship Id="rId4" Type="http://schemas.openxmlformats.org/officeDocument/2006/relationships/image" Target="../media/image2470.png"/></Relationships>
</file>

<file path=ppt/slides/_rels/slide22.xml.rels><?xml version="1.0" encoding="UTF-8" standalone="yes"?>
<Relationships xmlns="http://schemas.openxmlformats.org/package/2006/relationships"><Relationship Id="rId18" Type="http://schemas.openxmlformats.org/officeDocument/2006/relationships/image" Target="../media/image2670.png"/><Relationship Id="rId21" Type="http://schemas.openxmlformats.org/officeDocument/2006/relationships/image" Target="../media/image2740.png"/><Relationship Id="rId7" Type="http://schemas.openxmlformats.org/officeDocument/2006/relationships/image" Target="../media/image2591.png"/><Relationship Id="rId17" Type="http://schemas.openxmlformats.org/officeDocument/2006/relationships/image" Target="../media/image2660.png"/><Relationship Id="rId25" Type="http://schemas.openxmlformats.org/officeDocument/2006/relationships/image" Target="../media/image2831.png"/><Relationship Id="rId2" Type="http://schemas.openxmlformats.org/officeDocument/2006/relationships/image" Target="../media/image296.png"/><Relationship Id="rId16" Type="http://schemas.openxmlformats.org/officeDocument/2006/relationships/image" Target="../media/image3150.png"/><Relationship Id="rId20" Type="http://schemas.openxmlformats.org/officeDocument/2006/relationships/image" Target="../media/image27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5.png"/><Relationship Id="rId24" Type="http://schemas.openxmlformats.org/officeDocument/2006/relationships/image" Target="../media/image2810.png"/><Relationship Id="rId23" Type="http://schemas.openxmlformats.org/officeDocument/2006/relationships/image" Target="../media/image2802.png"/><Relationship Id="rId19" Type="http://schemas.openxmlformats.org/officeDocument/2006/relationships/image" Target="../media/image2680.png"/><Relationship Id="rId9" Type="http://schemas.openxmlformats.org/officeDocument/2006/relationships/image" Target="../media/image2631.png"/><Relationship Id="rId22" Type="http://schemas.openxmlformats.org/officeDocument/2006/relationships/image" Target="../media/image275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0.png"/><Relationship Id="rId3" Type="http://schemas.openxmlformats.org/officeDocument/2006/relationships/image" Target="../media/image380.png"/><Relationship Id="rId7" Type="http://schemas.openxmlformats.org/officeDocument/2006/relationships/image" Target="../media/image410.png"/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11" Type="http://schemas.openxmlformats.org/officeDocument/2006/relationships/image" Target="../media/image451.png"/><Relationship Id="rId5" Type="http://schemas.openxmlformats.org/officeDocument/2006/relationships/image" Target="../media/image400.png"/><Relationship Id="rId10" Type="http://schemas.openxmlformats.org/officeDocument/2006/relationships/image" Target="../media/image440.png"/><Relationship Id="rId4" Type="http://schemas.openxmlformats.org/officeDocument/2006/relationships/image" Target="../media/image390.png"/><Relationship Id="rId9" Type="http://schemas.openxmlformats.org/officeDocument/2006/relationships/image" Target="../media/image4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1.png"/><Relationship Id="rId2" Type="http://schemas.openxmlformats.org/officeDocument/2006/relationships/image" Target="../media/image4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0.png"/><Relationship Id="rId5" Type="http://schemas.openxmlformats.org/officeDocument/2006/relationships/image" Target="../media/image460.png"/><Relationship Id="rId4" Type="http://schemas.openxmlformats.org/officeDocument/2006/relationships/image" Target="../media/image45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9.jpeg"/><Relationship Id="rId3" Type="http://schemas.openxmlformats.org/officeDocument/2006/relationships/image" Target="../media/image41.png"/><Relationship Id="rId7" Type="http://schemas.openxmlformats.org/officeDocument/2006/relationships/image" Target="../media/image46.png"/><Relationship Id="rId12" Type="http://schemas.openxmlformats.org/officeDocument/2006/relationships/image" Target="../media/image5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57.png"/><Relationship Id="rId5" Type="http://schemas.openxmlformats.org/officeDocument/2006/relationships/image" Target="../media/image43.png"/><Relationship Id="rId10" Type="http://schemas.openxmlformats.org/officeDocument/2006/relationships/image" Target="../media/image50.png"/><Relationship Id="rId4" Type="http://schemas.openxmlformats.org/officeDocument/2006/relationships/image" Target="../media/image42.png"/><Relationship Id="rId9" Type="http://schemas.openxmlformats.org/officeDocument/2006/relationships/image" Target="../media/image49.png"/><Relationship Id="rId14" Type="http://schemas.openxmlformats.org/officeDocument/2006/relationships/image" Target="../media/image7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1.png"/><Relationship Id="rId2" Type="http://schemas.openxmlformats.org/officeDocument/2006/relationships/image" Target="../media/image60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png"/><Relationship Id="rId4" Type="http://schemas.openxmlformats.org/officeDocument/2006/relationships/image" Target="../media/image6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6000.png"/><Relationship Id="rId4" Type="http://schemas.openxmlformats.org/officeDocument/2006/relationships/image" Target="../media/image590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00.png"/><Relationship Id="rId2" Type="http://schemas.openxmlformats.org/officeDocument/2006/relationships/image" Target="../media/image6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1.png"/><Relationship Id="rId5" Type="http://schemas.openxmlformats.org/officeDocument/2006/relationships/image" Target="../media/image640.png"/><Relationship Id="rId4" Type="http://schemas.openxmlformats.org/officeDocument/2006/relationships/image" Target="../media/image63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0.png"/><Relationship Id="rId13" Type="http://schemas.openxmlformats.org/officeDocument/2006/relationships/image" Target="../media/image702.png"/><Relationship Id="rId3" Type="http://schemas.openxmlformats.org/officeDocument/2006/relationships/image" Target="../media/image840.png"/><Relationship Id="rId7" Type="http://schemas.openxmlformats.org/officeDocument/2006/relationships/image" Target="../media/image880.png"/><Relationship Id="rId12" Type="http://schemas.openxmlformats.org/officeDocument/2006/relationships/image" Target="../media/image693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0.png"/><Relationship Id="rId11" Type="http://schemas.openxmlformats.org/officeDocument/2006/relationships/image" Target="../media/image682.png"/><Relationship Id="rId5" Type="http://schemas.openxmlformats.org/officeDocument/2006/relationships/image" Target="../media/image860.png"/><Relationship Id="rId10" Type="http://schemas.openxmlformats.org/officeDocument/2006/relationships/image" Target="../media/image671.png"/><Relationship Id="rId4" Type="http://schemas.openxmlformats.org/officeDocument/2006/relationships/image" Target="../media/image850.png"/><Relationship Id="rId9" Type="http://schemas.openxmlformats.org/officeDocument/2006/relationships/image" Target="../media/image66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1.png"/><Relationship Id="rId7" Type="http://schemas.openxmlformats.org/officeDocument/2006/relationships/image" Target="../media/image7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1.png"/><Relationship Id="rId4" Type="http://schemas.openxmlformats.org/officeDocument/2006/relationships/image" Target="../media/image692.png"/><Relationship Id="rId9" Type="http://schemas.openxmlformats.org/officeDocument/2006/relationships/image" Target="../media/image71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632.png"/><Relationship Id="rId7" Type="http://schemas.openxmlformats.org/officeDocument/2006/relationships/image" Target="../media/image6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2.png"/><Relationship Id="rId5" Type="http://schemas.openxmlformats.org/officeDocument/2006/relationships/image" Target="../media/image663.png"/><Relationship Id="rId4" Type="http://schemas.openxmlformats.org/officeDocument/2006/relationships/image" Target="../media/image64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00.png"/><Relationship Id="rId7" Type="http://schemas.openxmlformats.org/officeDocument/2006/relationships/image" Target="../media/image79.jpeg"/><Relationship Id="rId2" Type="http://schemas.openxmlformats.org/officeDocument/2006/relationships/image" Target="../media/image8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0.png"/><Relationship Id="rId11" Type="http://schemas.openxmlformats.org/officeDocument/2006/relationships/image" Target="../media/image98.png"/><Relationship Id="rId5" Type="http://schemas.openxmlformats.org/officeDocument/2006/relationships/image" Target="../media/image920.png"/><Relationship Id="rId10" Type="http://schemas.openxmlformats.org/officeDocument/2006/relationships/image" Target="../media/image81.gif"/><Relationship Id="rId4" Type="http://schemas.openxmlformats.org/officeDocument/2006/relationships/image" Target="../media/image78.jpeg"/><Relationship Id="rId9" Type="http://schemas.openxmlformats.org/officeDocument/2006/relationships/image" Target="../media/image80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85.jpeg"/><Relationship Id="rId3" Type="http://schemas.openxmlformats.org/officeDocument/2006/relationships/image" Target="../media/image961.png"/><Relationship Id="rId7" Type="http://schemas.openxmlformats.org/officeDocument/2006/relationships/image" Target="../media/image99.png"/><Relationship Id="rId12" Type="http://schemas.openxmlformats.org/officeDocument/2006/relationships/image" Target="../media/image8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jpeg"/><Relationship Id="rId11" Type="http://schemas.openxmlformats.org/officeDocument/2006/relationships/image" Target="../media/image83.jpeg"/><Relationship Id="rId5" Type="http://schemas.openxmlformats.org/officeDocument/2006/relationships/image" Target="../media/image641.png"/><Relationship Id="rId10" Type="http://schemas.openxmlformats.org/officeDocument/2006/relationships/image" Target="../media/image102.png"/><Relationship Id="rId4" Type="http://schemas.openxmlformats.org/officeDocument/2006/relationships/image" Target="../media/image97.png"/><Relationship Id="rId9" Type="http://schemas.openxmlformats.org/officeDocument/2006/relationships/image" Target="../media/image10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7" Type="http://schemas.openxmlformats.org/officeDocument/2006/relationships/image" Target="../media/image86.jpe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6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88.jpeg"/><Relationship Id="rId7" Type="http://schemas.openxmlformats.org/officeDocument/2006/relationships/image" Target="../media/image123.png"/><Relationship Id="rId12" Type="http://schemas.openxmlformats.org/officeDocument/2006/relationships/image" Target="../media/image12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png"/><Relationship Id="rId11" Type="http://schemas.openxmlformats.org/officeDocument/2006/relationships/image" Target="../media/image127.png"/><Relationship Id="rId5" Type="http://schemas.openxmlformats.org/officeDocument/2006/relationships/image" Target="../media/image89.jpeg"/><Relationship Id="rId10" Type="http://schemas.openxmlformats.org/officeDocument/2006/relationships/image" Target="../media/image126.png"/><Relationship Id="rId4" Type="http://schemas.openxmlformats.org/officeDocument/2006/relationships/image" Target="../media/image119.png"/><Relationship Id="rId9" Type="http://schemas.openxmlformats.org/officeDocument/2006/relationships/image" Target="../media/image12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0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0.png"/><Relationship Id="rId3" Type="http://schemas.openxmlformats.org/officeDocument/2006/relationships/image" Target="../media/image1010.png"/><Relationship Id="rId7" Type="http://schemas.openxmlformats.org/officeDocument/2006/relationships/image" Target="../media/image1050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0.png"/><Relationship Id="rId5" Type="http://schemas.openxmlformats.org/officeDocument/2006/relationships/image" Target="../media/image1031.png"/><Relationship Id="rId10" Type="http://schemas.openxmlformats.org/officeDocument/2006/relationships/image" Target="../media/image1080.png"/><Relationship Id="rId4" Type="http://schemas.openxmlformats.org/officeDocument/2006/relationships/image" Target="../media/image1021.png"/><Relationship Id="rId9" Type="http://schemas.openxmlformats.org/officeDocument/2006/relationships/image" Target="../media/image12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png"/><Relationship Id="rId4" Type="http://schemas.openxmlformats.org/officeDocument/2006/relationships/image" Target="../media/image9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1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cat, black, sitting&#10;&#10;Description automatically generated">
            <a:extLst>
              <a:ext uri="{FF2B5EF4-FFF2-40B4-BE49-F238E27FC236}">
                <a16:creationId xmlns:a16="http://schemas.microsoft.com/office/drawing/2014/main" id="{518ABE48-CCA5-4AAA-AB6E-DBA9CAC555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404664"/>
            <a:ext cx="4536504" cy="5865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6456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A31299-9C2E-130D-71E0-621FC0B2DC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195130"/>
            <a:ext cx="7200900" cy="13843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08BEC44-CB16-518D-6474-C3AEB81B1D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563"/>
          <a:stretch/>
        </p:blipFill>
        <p:spPr>
          <a:xfrm>
            <a:off x="1187624" y="1572940"/>
            <a:ext cx="7200900" cy="2146300"/>
          </a:xfrm>
          <a:prstGeom prst="rect">
            <a:avLst/>
          </a:prstGeom>
        </p:spPr>
      </p:pic>
      <p:pic>
        <p:nvPicPr>
          <p:cNvPr id="5" name="Picture 4" descr="A sign with text on it&#10;&#10;Description automatically generated">
            <a:extLst>
              <a:ext uri="{FF2B5EF4-FFF2-40B4-BE49-F238E27FC236}">
                <a16:creationId xmlns:a16="http://schemas.microsoft.com/office/drawing/2014/main" id="{A5E8E91B-2302-4B8B-1825-5F27D93B85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3"/>
          <a:stretch/>
        </p:blipFill>
        <p:spPr>
          <a:xfrm>
            <a:off x="1187624" y="3861048"/>
            <a:ext cx="3933794" cy="2847675"/>
          </a:xfrm>
          <a:prstGeom prst="rect">
            <a:avLst/>
          </a:prstGeom>
        </p:spPr>
      </p:pic>
      <p:pic>
        <p:nvPicPr>
          <p:cNvPr id="7" name="Picture 6" descr="A person wearing glasses and a suit&#10;&#10;Description automatically generated">
            <a:extLst>
              <a:ext uri="{FF2B5EF4-FFF2-40B4-BE49-F238E27FC236}">
                <a16:creationId xmlns:a16="http://schemas.microsoft.com/office/drawing/2014/main" id="{1223E8CA-1A1A-E46D-F5CA-436D9EBAC4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806111"/>
            <a:ext cx="2160240" cy="286324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E907FE7-819A-AD89-7862-B4E9FFE13CD7}"/>
              </a:ext>
            </a:extLst>
          </p:cNvPr>
          <p:cNvSpPr/>
          <p:nvPr/>
        </p:nvSpPr>
        <p:spPr>
          <a:xfrm>
            <a:off x="1619672" y="836712"/>
            <a:ext cx="6336704" cy="13843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0842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http://www.eso-garden.com/images/uploads_bilder/game_da_vinci_code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38" y="1968500"/>
            <a:ext cx="3286125" cy="297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" name="Picture 4" descr="http://www.cyber-cinema.com/reprint/DaVinciCodeAd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3" y="1428750"/>
            <a:ext cx="3305175" cy="498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2" name="文字方塊 9"/>
          <p:cNvSpPr txBox="1">
            <a:spLocks noChangeArrowheads="1"/>
          </p:cNvSpPr>
          <p:nvPr/>
        </p:nvSpPr>
        <p:spPr bwMode="auto">
          <a:xfrm>
            <a:off x="2214563" y="785813"/>
            <a:ext cx="4572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/>
              <a:t>找物質波的波方程式如同解讀一個密碼</a:t>
            </a:r>
          </a:p>
        </p:txBody>
      </p:sp>
    </p:spTree>
    <p:extLst>
      <p:ext uri="{BB962C8B-B14F-4D97-AF65-F5344CB8AC3E}">
        <p14:creationId xmlns:p14="http://schemas.microsoft.com/office/powerpoint/2010/main" val="11575764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6" descr="http://www.projectrho.com/rocket/rosettaSto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1285875"/>
            <a:ext cx="5994400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5" name="Picture 8" descr="http://sixcp.sixcp.com/~admin7/images/Rosetta_Ston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6" t="4044" r="3906" b="2963"/>
          <a:stretch>
            <a:fillRect/>
          </a:stretch>
        </p:blipFill>
        <p:spPr bwMode="auto">
          <a:xfrm>
            <a:off x="142875" y="3214688"/>
            <a:ext cx="2786063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6" name="矩形 7"/>
          <p:cNvSpPr>
            <a:spLocks noChangeArrowheads="1"/>
          </p:cNvSpPr>
          <p:nvPr/>
        </p:nvSpPr>
        <p:spPr bwMode="auto">
          <a:xfrm>
            <a:off x="0" y="2071688"/>
            <a:ext cx="2928938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sz="1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Rosetta</a:t>
            </a:r>
            <a:r>
              <a:rPr lang="zh-TW" altLang="en-US" sz="1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1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Stone</a:t>
            </a:r>
          </a:p>
          <a:p>
            <a:pPr eaLnBrk="1" hangingPunct="1"/>
            <a:r>
              <a:rPr lang="en-US" altLang="zh-TW" sz="1600">
                <a:latin typeface="Times New Roman" pitchFamily="18" charset="0"/>
                <a:cs typeface="Times New Roman" pitchFamily="18" charset="0"/>
              </a:rPr>
              <a:t>It was created in 196 BC, discovered by the French in 1799 at Rosetta</a:t>
            </a:r>
            <a:endParaRPr lang="zh-TW" altLang="en-US" sz="1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397" name="文字方塊 9"/>
          <p:cNvSpPr txBox="1">
            <a:spLocks noChangeArrowheads="1"/>
          </p:cNvSpPr>
          <p:nvPr/>
        </p:nvSpPr>
        <p:spPr bwMode="auto">
          <a:xfrm>
            <a:off x="1000125" y="714375"/>
            <a:ext cx="7000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/>
              <a:t>解碼，如果如一個古老的失傳的語言，有對照表就非常有用</a:t>
            </a:r>
          </a:p>
        </p:txBody>
      </p:sp>
    </p:spTree>
    <p:extLst>
      <p:ext uri="{BB962C8B-B14F-4D97-AF65-F5344CB8AC3E}">
        <p14:creationId xmlns:p14="http://schemas.microsoft.com/office/powerpoint/2010/main" val="6098731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Text Box 18"/>
          <p:cNvSpPr txBox="1">
            <a:spLocks noChangeArrowheads="1"/>
          </p:cNvSpPr>
          <p:nvPr/>
        </p:nvSpPr>
        <p:spPr bwMode="auto">
          <a:xfrm>
            <a:off x="780979" y="4442151"/>
            <a:ext cx="22320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zh-TW" altLang="en-US" dirty="0">
                <a:latin typeface="Calibri" pitchFamily="34" charset="0"/>
              </a:rPr>
              <a:t>粒子與波的翻譯表</a:t>
            </a:r>
          </a:p>
        </p:txBody>
      </p:sp>
      <p:sp>
        <p:nvSpPr>
          <p:cNvPr id="2057" name="Text Box 10"/>
          <p:cNvSpPr txBox="1">
            <a:spLocks noChangeArrowheads="1"/>
          </p:cNvSpPr>
          <p:nvPr/>
        </p:nvSpPr>
        <p:spPr bwMode="auto">
          <a:xfrm>
            <a:off x="757856" y="817658"/>
            <a:ext cx="7414544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zh-TW" altLang="en-US" dirty="0">
                <a:latin typeface="Calibri" pitchFamily="34" charset="0"/>
              </a:rPr>
              <a:t>找尋波方程式時可以用的線索：粒子如何對應波？</a:t>
            </a:r>
          </a:p>
        </p:txBody>
      </p:sp>
      <p:sp>
        <p:nvSpPr>
          <p:cNvPr id="2058" name="Oval 7"/>
          <p:cNvSpPr>
            <a:spLocks noChangeArrowheads="1"/>
          </p:cNvSpPr>
          <p:nvPr/>
        </p:nvSpPr>
        <p:spPr bwMode="auto">
          <a:xfrm>
            <a:off x="1497389" y="2607741"/>
            <a:ext cx="320675" cy="3175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2060" name="文字方塊 12"/>
          <p:cNvSpPr txBox="1">
            <a:spLocks noChangeArrowheads="1"/>
          </p:cNvSpPr>
          <p:nvPr/>
        </p:nvSpPr>
        <p:spPr bwMode="auto">
          <a:xfrm>
            <a:off x="757856" y="1228821"/>
            <a:ext cx="811482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德布羅意的猜想：</a:t>
            </a:r>
            <a:r>
              <a:rPr lang="zh-TW" altLang="en-US" dirty="0">
                <a:solidFill>
                  <a:srgbClr val="FF0000"/>
                </a:solidFill>
              </a:rPr>
              <a:t>一個不受力、動量固定的自由粒子對應於波長固定的正弦波。</a:t>
            </a:r>
          </a:p>
        </p:txBody>
      </p:sp>
      <p:sp>
        <p:nvSpPr>
          <p:cNvPr id="16" name="左-右雙向箭號 15"/>
          <p:cNvSpPr/>
          <p:nvPr/>
        </p:nvSpPr>
        <p:spPr>
          <a:xfrm>
            <a:off x="2626274" y="2503070"/>
            <a:ext cx="981767" cy="500063"/>
          </a:xfrm>
          <a:prstGeom prst="left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062" name="文字方塊 14"/>
          <p:cNvSpPr txBox="1">
            <a:spLocks noChangeArrowheads="1"/>
          </p:cNvSpPr>
          <p:nvPr/>
        </p:nvSpPr>
        <p:spPr bwMode="auto">
          <a:xfrm>
            <a:off x="4411641" y="3563069"/>
            <a:ext cx="276898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波函數</a:t>
            </a:r>
            <a:r>
              <a:rPr lang="en-US" altLang="zh-TW" dirty="0"/>
              <a:t>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wavefunction 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63" name="Picture 16" descr="D:\Dropbox\Documents\課程\YoungTextBook\Images\Chapter15\A_Images\A_Figures_and_Photos\15_09_Figure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9" t="26041" r="19110" b="5304"/>
          <a:stretch/>
        </p:blipFill>
        <p:spPr bwMode="auto">
          <a:xfrm>
            <a:off x="4572000" y="1940694"/>
            <a:ext cx="2059115" cy="1624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 bwMode="auto">
              <a:xfrm>
                <a:off x="1300220" y="4934173"/>
                <a:ext cx="965072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𝐸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h𝑓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00220" y="4934173"/>
                <a:ext cx="965072" cy="369332"/>
              </a:xfrm>
              <a:prstGeom prst="rect">
                <a:avLst/>
              </a:prstGeom>
              <a:blipFill>
                <a:blip r:embed="rId3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 bwMode="auto">
              <a:xfrm>
                <a:off x="1300220" y="5428814"/>
                <a:ext cx="813428" cy="61831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𝑝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h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𝜆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00220" y="5428814"/>
                <a:ext cx="813428" cy="618311"/>
              </a:xfrm>
              <a:prstGeom prst="rect">
                <a:avLst/>
              </a:prstGeom>
              <a:blipFill>
                <a:blip r:embed="rId4"/>
                <a:stretch>
                  <a:fillRect b="-6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 bwMode="auto">
              <a:xfrm>
                <a:off x="3109370" y="4929255"/>
                <a:ext cx="1011495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𝐸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=ℏ</m:t>
                      </m:r>
                      <m:r>
                        <a:rPr lang="zh-TW" altLang="en-US" sz="1800" b="0" i="1" smtClean="0">
                          <a:latin typeface="Cambria Math"/>
                          <a:ea typeface="Cambria Math"/>
                        </a:rPr>
                        <m:t>𝜔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09370" y="4929255"/>
                <a:ext cx="1011495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 bwMode="auto">
              <a:xfrm>
                <a:off x="3118305" y="5529865"/>
                <a:ext cx="950838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𝑝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=ℏ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𝑘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18305" y="5529865"/>
                <a:ext cx="950838" cy="369332"/>
              </a:xfrm>
              <a:prstGeom prst="rect">
                <a:avLst/>
              </a:prstGeom>
              <a:blipFill>
                <a:blip r:embed="rId6"/>
                <a:stretch>
                  <a:fillRect b="-1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文字方塊 12">
            <a:extLst>
              <a:ext uri="{FF2B5EF4-FFF2-40B4-BE49-F238E27FC236}">
                <a16:creationId xmlns:a16="http://schemas.microsoft.com/office/drawing/2014/main" id="{4E4C5727-E7A1-4D4B-9603-BB143BBA3C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7465" y="6000968"/>
            <a:ext cx="46462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尋找一個波方程式可以得到這個</a:t>
            </a:r>
            <a:r>
              <a:rPr lang="zh-TW" altLang="en-US" dirty="0">
                <a:solidFill>
                  <a:srgbClr val="FF0000"/>
                </a:solidFill>
              </a:rPr>
              <a:t>色散關係</a:t>
            </a:r>
            <a:r>
              <a:rPr lang="zh-TW" altLang="en-US" dirty="0"/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30">
                <a:extLst>
                  <a:ext uri="{FF2B5EF4-FFF2-40B4-BE49-F238E27FC236}">
                    <a16:creationId xmlns:a16="http://schemas.microsoft.com/office/drawing/2014/main" id="{0CD9F7D7-3BD2-0FB8-D1C9-56114E2EA823}"/>
                  </a:ext>
                </a:extLst>
              </p:cNvPr>
              <p:cNvSpPr txBox="1"/>
              <p:nvPr/>
            </p:nvSpPr>
            <p:spPr bwMode="auto">
              <a:xfrm>
                <a:off x="5709396" y="5113921"/>
                <a:ext cx="1525739" cy="64812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𝑘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ℏ</m:t>
                      </m:r>
                      <m:r>
                        <a:rPr lang="zh-TW" altLang="en-US" i="1">
                          <a:latin typeface="Cambria Math"/>
                          <a:ea typeface="Cambria Math"/>
                        </a:rPr>
                        <m:t>𝜔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文字方塊 30">
                <a:extLst>
                  <a:ext uri="{FF2B5EF4-FFF2-40B4-BE49-F238E27FC236}">
                    <a16:creationId xmlns:a16="http://schemas.microsoft.com/office/drawing/2014/main" id="{0CD9F7D7-3BD2-0FB8-D1C9-56114E2EA8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09396" y="5113921"/>
                <a:ext cx="1525739" cy="648126"/>
              </a:xfrm>
              <a:prstGeom prst="rect">
                <a:avLst/>
              </a:prstGeom>
              <a:blipFill>
                <a:blip r:embed="rId7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0">
                <a:extLst>
                  <a:ext uri="{FF2B5EF4-FFF2-40B4-BE49-F238E27FC236}">
                    <a16:creationId xmlns:a16="http://schemas.microsoft.com/office/drawing/2014/main" id="{3F830012-B8C0-898A-914C-FC01E020F337}"/>
                  </a:ext>
                </a:extLst>
              </p:cNvPr>
              <p:cNvSpPr txBox="1"/>
              <p:nvPr/>
            </p:nvSpPr>
            <p:spPr bwMode="auto">
              <a:xfrm>
                <a:off x="4288587" y="4610110"/>
                <a:ext cx="1029641" cy="64812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𝐸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20">
                <a:extLst>
                  <a:ext uri="{FF2B5EF4-FFF2-40B4-BE49-F238E27FC236}">
                    <a16:creationId xmlns:a16="http://schemas.microsoft.com/office/drawing/2014/main" id="{3F830012-B8C0-898A-914C-FC01E020F3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88587" y="4610110"/>
                <a:ext cx="1029641" cy="648126"/>
              </a:xfrm>
              <a:prstGeom prst="rect">
                <a:avLst/>
              </a:prstGeom>
              <a:blipFill>
                <a:blip r:embed="rId8"/>
                <a:stretch>
                  <a:fillRect b="-188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5" descr="40bio3">
            <a:extLst>
              <a:ext uri="{FF2B5EF4-FFF2-40B4-BE49-F238E27FC236}">
                <a16:creationId xmlns:a16="http://schemas.microsoft.com/office/drawing/2014/main" id="{B28490D2-550A-00BD-9CC8-D212B5DC0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930" y="1940693"/>
            <a:ext cx="1239265" cy="1624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ight Arrow 5">
            <a:extLst>
              <a:ext uri="{FF2B5EF4-FFF2-40B4-BE49-F238E27FC236}">
                <a16:creationId xmlns:a16="http://schemas.microsoft.com/office/drawing/2014/main" id="{2EB79BC4-C229-861F-FD2D-C430CBCB6C8A}"/>
              </a:ext>
            </a:extLst>
          </p:cNvPr>
          <p:cNvSpPr/>
          <p:nvPr/>
        </p:nvSpPr>
        <p:spPr>
          <a:xfrm>
            <a:off x="4516771" y="5409141"/>
            <a:ext cx="432048" cy="285717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24">
                <a:extLst>
                  <a:ext uri="{FF2B5EF4-FFF2-40B4-BE49-F238E27FC236}">
                    <a16:creationId xmlns:a16="http://schemas.microsoft.com/office/drawing/2014/main" id="{2DF4BC15-9E33-39BC-3ECF-39D3B8E8BD92}"/>
                  </a:ext>
                </a:extLst>
              </p:cNvPr>
              <p:cNvSpPr txBox="1"/>
              <p:nvPr/>
            </p:nvSpPr>
            <p:spPr bwMode="auto">
              <a:xfrm>
                <a:off x="4467565" y="4012037"/>
                <a:ext cx="2344873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Ψ</m:t>
                      </m:r>
                      <m:r>
                        <a:rPr lang="en-US" altLang="zh-CN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altLang="zh-CN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𝐴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CN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𝑘𝑥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r>
                                    <a:rPr lang="zh-CN" altLang="en-US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𝜔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文字方塊 24">
                <a:extLst>
                  <a:ext uri="{FF2B5EF4-FFF2-40B4-BE49-F238E27FC236}">
                    <a16:creationId xmlns:a16="http://schemas.microsoft.com/office/drawing/2014/main" id="{2DF4BC15-9E33-39BC-3ECF-39D3B8E8BD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67565" y="4012037"/>
                <a:ext cx="2344873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ED639991-F2FB-712B-B8C2-E9445D8CCD33}"/>
              </a:ext>
            </a:extLst>
          </p:cNvPr>
          <p:cNvSpPr txBox="1"/>
          <p:nvPr/>
        </p:nvSpPr>
        <p:spPr bwMode="auto">
          <a:xfrm>
            <a:off x="757856" y="1643800"/>
            <a:ext cx="457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zh-TW" altLang="en-US" dirty="0">
                <a:latin typeface="Calibri" pitchFamily="34" charset="0"/>
              </a:rPr>
              <a:t>牛頓第一運動定律！</a:t>
            </a:r>
            <a:endParaRPr lang="en-TW" dirty="0"/>
          </a:p>
        </p:txBody>
      </p:sp>
    </p:spTree>
    <p:extLst>
      <p:ext uri="{BB962C8B-B14F-4D97-AF65-F5344CB8AC3E}">
        <p14:creationId xmlns:p14="http://schemas.microsoft.com/office/powerpoint/2010/main" val="2334446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2" grpId="0"/>
      <p:bldP spid="2" grpId="0" animBg="1"/>
      <p:bldP spid="3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24">
                <a:extLst>
                  <a:ext uri="{FF2B5EF4-FFF2-40B4-BE49-F238E27FC236}">
                    <a16:creationId xmlns:a16="http://schemas.microsoft.com/office/drawing/2014/main" id="{5520BECD-393E-BA7C-6887-1A12C9D2329B}"/>
                  </a:ext>
                </a:extLst>
              </p:cNvPr>
              <p:cNvSpPr txBox="1"/>
              <p:nvPr/>
            </p:nvSpPr>
            <p:spPr bwMode="auto">
              <a:xfrm>
                <a:off x="1115616" y="724054"/>
                <a:ext cx="2344873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Ψ</m:t>
                      </m:r>
                      <m:r>
                        <a:rPr lang="en-US" altLang="zh-CN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altLang="zh-CN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𝐴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CN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𝑘𝑥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r>
                                    <a:rPr lang="zh-CN" altLang="en-US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𝜔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文字方塊 24">
                <a:extLst>
                  <a:ext uri="{FF2B5EF4-FFF2-40B4-BE49-F238E27FC236}">
                    <a16:creationId xmlns:a16="http://schemas.microsoft.com/office/drawing/2014/main" id="{5520BECD-393E-BA7C-6887-1A12C9D232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15616" y="724054"/>
                <a:ext cx="2344873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CA4BE567-84FC-ADE9-610D-66078AED34E0}"/>
              </a:ext>
            </a:extLst>
          </p:cNvPr>
          <p:cNvSpPr txBox="1"/>
          <p:nvPr/>
        </p:nvSpPr>
        <p:spPr bwMode="auto">
          <a:xfrm>
            <a:off x="3460489" y="724054"/>
            <a:ext cx="46805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但這個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wavefunction 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用在電子波會有問題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C85471-D481-6574-52B5-886668E557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097" y="1196752"/>
            <a:ext cx="6618038" cy="11521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A17A8C-AB29-7713-D6C6-57CDD18AA3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544"/>
          <a:stretch/>
        </p:blipFill>
        <p:spPr>
          <a:xfrm>
            <a:off x="1094890" y="2348880"/>
            <a:ext cx="6627245" cy="814334"/>
          </a:xfrm>
          <a:prstGeom prst="rect">
            <a:avLst/>
          </a:prstGeom>
        </p:spPr>
      </p:pic>
      <p:pic>
        <p:nvPicPr>
          <p:cNvPr id="6" name="Picture 23">
            <a:extLst>
              <a:ext uri="{FF2B5EF4-FFF2-40B4-BE49-F238E27FC236}">
                <a16:creationId xmlns:a16="http://schemas.microsoft.com/office/drawing/2014/main" id="{B970D4C6-F615-D962-987C-F327E5AF0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675" y="4185889"/>
            <a:ext cx="3608991" cy="154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B7B4387-5BA0-635C-2319-24E57880950C}"/>
              </a:ext>
            </a:extLst>
          </p:cNvPr>
          <p:cNvSpPr txBox="1"/>
          <p:nvPr/>
        </p:nvSpPr>
        <p:spPr bwMode="auto">
          <a:xfrm>
            <a:off x="1115616" y="3284984"/>
            <a:ext cx="64087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疊加後就是傳統的駐波，駐波會在特定時間波函數全為零！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D03C36-797D-C453-31EF-6A2B76D83CDE}"/>
              </a:ext>
            </a:extLst>
          </p:cNvPr>
          <p:cNvSpPr txBox="1"/>
          <p:nvPr/>
        </p:nvSpPr>
        <p:spPr bwMode="auto">
          <a:xfrm>
            <a:off x="1104097" y="3694787"/>
            <a:ext cx="41764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但電子不能有任何時間不見了！</a:t>
            </a:r>
          </a:p>
        </p:txBody>
      </p:sp>
    </p:spTree>
    <p:extLst>
      <p:ext uri="{BB962C8B-B14F-4D97-AF65-F5344CB8AC3E}">
        <p14:creationId xmlns:p14="http://schemas.microsoft.com/office/powerpoint/2010/main" val="10965356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3C2DA47-1F06-B6C5-0F93-B37DC4841BFC}"/>
              </a:ext>
            </a:extLst>
          </p:cNvPr>
          <p:cNvSpPr txBox="1"/>
          <p:nvPr/>
        </p:nvSpPr>
        <p:spPr bwMode="auto">
          <a:xfrm>
            <a:off x="634368" y="496644"/>
            <a:ext cx="80775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正弦波還有另一個寫法：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虛數的指數函數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，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它的實數部等同於前式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6">
                <a:extLst>
                  <a:ext uri="{FF2B5EF4-FFF2-40B4-BE49-F238E27FC236}">
                    <a16:creationId xmlns:a16="http://schemas.microsoft.com/office/drawing/2014/main" id="{6A42B16B-3700-9945-88BA-AE826B535868}"/>
                  </a:ext>
                </a:extLst>
              </p:cNvPr>
              <p:cNvSpPr txBox="1"/>
              <p:nvPr/>
            </p:nvSpPr>
            <p:spPr bwMode="auto">
              <a:xfrm>
                <a:off x="4139952" y="917579"/>
                <a:ext cx="4868192" cy="387927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𝐴𝑒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d>
                            <m:d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𝑘𝑥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zh-CN" altLang="en-US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𝜔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𝑡</m:t>
                              </m:r>
                            </m:e>
                          </m:d>
                        </m:sup>
                      </m:sSup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𝐴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CN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𝑘𝑥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r>
                                    <a:rPr lang="zh-CN" altLang="en-US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𝜔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func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+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func>
                            <m:func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CN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𝑘𝑥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r>
                                    <a:rPr lang="zh-CN" altLang="en-US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𝜔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文字方塊 26">
                <a:extLst>
                  <a:ext uri="{FF2B5EF4-FFF2-40B4-BE49-F238E27FC236}">
                    <a16:creationId xmlns:a16="http://schemas.microsoft.com/office/drawing/2014/main" id="{6A42B16B-3700-9945-88BA-AE826B5358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39952" y="917579"/>
                <a:ext cx="4868192" cy="38792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468CFE9A-16AC-FE24-D5C1-844EAF2307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8867"/>
            <a:ext cx="9144000" cy="19058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D241A4-EFDD-34D6-C043-53EDECFAE4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86"/>
          <a:stretch/>
        </p:blipFill>
        <p:spPr>
          <a:xfrm>
            <a:off x="0" y="1688787"/>
            <a:ext cx="9144000" cy="7200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1FAC2E1-196D-F3F9-2A41-270699362B72}"/>
              </a:ext>
            </a:extLst>
          </p:cNvPr>
          <p:cNvSpPr txBox="1"/>
          <p:nvPr/>
        </p:nvSpPr>
        <p:spPr bwMode="auto">
          <a:xfrm>
            <a:off x="634368" y="4509120"/>
            <a:ext cx="66247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相似的疊加，不會有全部為零的片刻！可能可以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99F05D-AE8A-A6EF-CB71-22FD8D3E979A}"/>
              </a:ext>
            </a:extLst>
          </p:cNvPr>
          <p:cNvSpPr txBox="1"/>
          <p:nvPr/>
        </p:nvSpPr>
        <p:spPr bwMode="auto">
          <a:xfrm>
            <a:off x="634368" y="940820"/>
            <a:ext cx="457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這會不會是電子波正確的寫法呢？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13223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5B5C81-4679-04B0-FB8C-CDDABFA641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4" descr="f39_08">
            <a:extLst>
              <a:ext uri="{FF2B5EF4-FFF2-40B4-BE49-F238E27FC236}">
                <a16:creationId xmlns:a16="http://schemas.microsoft.com/office/drawing/2014/main" id="{A55B9C84-F3DC-D173-3FB1-14FFB84A0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492896"/>
            <a:ext cx="4897438" cy="322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Text Box 5">
            <a:extLst>
              <a:ext uri="{FF2B5EF4-FFF2-40B4-BE49-F238E27FC236}">
                <a16:creationId xmlns:a16="http://schemas.microsoft.com/office/drawing/2014/main" id="{F38EA83D-093C-9A53-8912-9D1AB1ADBF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640" y="858328"/>
            <a:ext cx="66962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zh-TW" altLang="en-US" dirty="0">
                <a:latin typeface="Calibri" pitchFamily="34" charset="0"/>
              </a:rPr>
              <a:t>虛數指數波函數，及機率解釋能計算雙狹縫干涉的粒子分佈嗎？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26">
                <a:extLst>
                  <a:ext uri="{FF2B5EF4-FFF2-40B4-BE49-F238E27FC236}">
                    <a16:creationId xmlns:a16="http://schemas.microsoft.com/office/drawing/2014/main" id="{ABEA0D7A-5DE5-E5BD-9FCD-4CF77F15E6BA}"/>
                  </a:ext>
                </a:extLst>
              </p:cNvPr>
              <p:cNvSpPr txBox="1"/>
              <p:nvPr/>
            </p:nvSpPr>
            <p:spPr bwMode="auto">
              <a:xfrm>
                <a:off x="3635299" y="1354473"/>
                <a:ext cx="1271758" cy="387927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𝐴𝑒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d>
                            <m:d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𝑘𝑥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zh-CN" altLang="en-US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𝜔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𝑡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文字方塊 26">
                <a:extLst>
                  <a:ext uri="{FF2B5EF4-FFF2-40B4-BE49-F238E27FC236}">
                    <a16:creationId xmlns:a16="http://schemas.microsoft.com/office/drawing/2014/main" id="{ABEA0D7A-5DE5-E5BD-9FCD-4CF77F15E6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35299" y="1354473"/>
                <a:ext cx="1271758" cy="38792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14">
                <a:extLst>
                  <a:ext uri="{FF2B5EF4-FFF2-40B4-BE49-F238E27FC236}">
                    <a16:creationId xmlns:a16="http://schemas.microsoft.com/office/drawing/2014/main" id="{62C31FEE-D48B-B339-440D-365BA992F91B}"/>
                  </a:ext>
                </a:extLst>
              </p:cNvPr>
              <p:cNvSpPr txBox="1"/>
              <p:nvPr/>
            </p:nvSpPr>
            <p:spPr bwMode="auto">
              <a:xfrm>
                <a:off x="2484215" y="1869937"/>
                <a:ext cx="3573927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𝑃</m:t>
                      </m:r>
                      <m:r>
                        <a:rPr lang="en-US" altLang="zh-CN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l-GR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Ψ</m:t>
                              </m:r>
                              <m:d>
                                <m:dPr>
                                  <m:ctrlPr>
                                    <a:rPr lang="el-GR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𝑥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,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Ψ</m:t>
                          </m:r>
                        </m:e>
                        <m:sup>
                          <m: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∗</m:t>
                          </m:r>
                        </m:sup>
                      </m:sSup>
                      <m:d>
                        <m:dPr>
                          <m:ctrlPr>
                            <a:rPr lang="el-GR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r>
                        <m:rPr>
                          <m:sty m:val="p"/>
                        </m:rPr>
                        <a:rPr lang="el-GR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Ψ</m:t>
                      </m:r>
                      <m:d>
                        <m:dPr>
                          <m:ctrlPr>
                            <a:rPr lang="el-GR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文字方塊 14">
                <a:extLst>
                  <a:ext uri="{FF2B5EF4-FFF2-40B4-BE49-F238E27FC236}">
                    <a16:creationId xmlns:a16="http://schemas.microsoft.com/office/drawing/2014/main" id="{62C31FEE-D48B-B339-440D-365BA992F9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84215" y="1869937"/>
                <a:ext cx="3573927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404239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C1A27C-A828-726F-4E90-BBB11D7009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>
            <a:extLst>
              <a:ext uri="{FF2B5EF4-FFF2-40B4-BE49-F238E27FC236}">
                <a16:creationId xmlns:a16="http://schemas.microsoft.com/office/drawing/2014/main" id="{BBBD5316-6CA7-8E0E-55DF-E4266D5B28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527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kumimoji="0" lang="zh-TW" altLang="en-US">
              <a:latin typeface="Calibri" pitchFamily="34" charset="0"/>
            </a:endParaRPr>
          </a:p>
        </p:txBody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id="{203B75E6-4066-EDC0-5641-4A23A7839D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kumimoji="0" lang="zh-TW" altLang="en-US">
              <a:latin typeface="Calibri" pitchFamily="34" charset="0"/>
            </a:endParaRPr>
          </a:p>
        </p:txBody>
      </p:sp>
      <p:sp>
        <p:nvSpPr>
          <p:cNvPr id="15365" name="Rectangle 6">
            <a:extLst>
              <a:ext uri="{FF2B5EF4-FFF2-40B4-BE49-F238E27FC236}">
                <a16:creationId xmlns:a16="http://schemas.microsoft.com/office/drawing/2014/main" id="{EFD45BF6-152E-76FE-893D-EE6500CF21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131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kumimoji="0" lang="zh-TW" altLang="en-US">
              <a:latin typeface="Calibri" pitchFamily="34" charset="0"/>
            </a:endParaRPr>
          </a:p>
        </p:txBody>
      </p:sp>
      <p:pic>
        <p:nvPicPr>
          <p:cNvPr id="15367" name="Picture 5" descr="f39_06">
            <a:extLst>
              <a:ext uri="{FF2B5EF4-FFF2-40B4-BE49-F238E27FC236}">
                <a16:creationId xmlns:a16="http://schemas.microsoft.com/office/drawing/2014/main" id="{486AAD80-F848-DE74-2BEC-987D6290B6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849" y="3800655"/>
            <a:ext cx="2691804" cy="276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" name="直線接點 19">
            <a:extLst>
              <a:ext uri="{FF2B5EF4-FFF2-40B4-BE49-F238E27FC236}">
                <a16:creationId xmlns:a16="http://schemas.microsoft.com/office/drawing/2014/main" id="{1AC6FFF8-9CA8-989F-239B-367F2A65F8D7}"/>
              </a:ext>
            </a:extLst>
          </p:cNvPr>
          <p:cNvCxnSpPr>
            <a:cxnSpLocks/>
          </p:cNvCxnSpPr>
          <p:nvPr/>
        </p:nvCxnSpPr>
        <p:spPr>
          <a:xfrm flipV="1">
            <a:off x="6743700" y="4651375"/>
            <a:ext cx="1199895" cy="213868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369" name="文字方塊 22">
                <a:extLst>
                  <a:ext uri="{FF2B5EF4-FFF2-40B4-BE49-F238E27FC236}">
                    <a16:creationId xmlns:a16="http://schemas.microsoft.com/office/drawing/2014/main" id="{937211D5-1924-ACF4-E695-E5598DF2718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42988" y="2853487"/>
                <a:ext cx="4033068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b="0" i="0" smtClean="0">
                        <a:latin typeface="Cambria Math" panose="02040503050406030204" pitchFamily="18" charset="0"/>
                        <a:ea typeface="Cambria Math"/>
                        <a:cs typeface="Times New Roman" pitchFamily="18" charset="0"/>
                      </a:rPr>
                      <m:t>Re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/>
                        <a:cs typeface="Times New Roman" pitchFamily="18" charset="0"/>
                      </a:rPr>
                      <m:t> </m:t>
                    </m:r>
                    <m:sSubSup>
                      <m:sSubSup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Ψ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1</m:t>
                        </m:r>
                      </m:sub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∗</m:t>
                        </m:r>
                      </m:sup>
                    </m:sSubSup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Ψ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zh-TW" altLang="en-US" dirty="0"/>
                  <a:t>就是干涉的結果！</a:t>
                </a:r>
              </a:p>
            </p:txBody>
          </p:sp>
        </mc:Choice>
        <mc:Fallback xmlns="">
          <p:sp>
            <p:nvSpPr>
              <p:cNvPr id="15369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2988" y="2853487"/>
                <a:ext cx="4033068" cy="369888"/>
              </a:xfrm>
              <a:prstGeom prst="rect">
                <a:avLst/>
              </a:prstGeom>
              <a:blipFill>
                <a:blip r:embed="rId3"/>
                <a:stretch>
                  <a:fillRect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D08FD57E-ED67-2FBA-EA05-87A088D5CD8D}"/>
              </a:ext>
            </a:extLst>
          </p:cNvPr>
          <p:cNvCxnSpPr>
            <a:cxnSpLocks/>
          </p:cNvCxnSpPr>
          <p:nvPr/>
        </p:nvCxnSpPr>
        <p:spPr>
          <a:xfrm flipV="1">
            <a:off x="6743700" y="4651375"/>
            <a:ext cx="1199895" cy="854781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>
                <a:extLst>
                  <a:ext uri="{FF2B5EF4-FFF2-40B4-BE49-F238E27FC236}">
                    <a16:creationId xmlns:a16="http://schemas.microsoft.com/office/drawing/2014/main" id="{B27B11C5-AA11-F257-B9D6-CE64DBD6882D}"/>
                  </a:ext>
                </a:extLst>
              </p:cNvPr>
              <p:cNvSpPr txBox="1"/>
              <p:nvPr/>
            </p:nvSpPr>
            <p:spPr bwMode="auto">
              <a:xfrm>
                <a:off x="1042988" y="413958"/>
                <a:ext cx="4394408" cy="387927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Ψ</m:t>
                      </m:r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Ψ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Ψ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𝐴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d>
                            <m:d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𝑘</m:t>
                              </m:r>
                              <m:sSub>
                                <m:sSubPr>
                                  <m:ctrlPr>
                                    <a:rPr lang="en-US" altLang="zh-CN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zh-CN" altLang="en-US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𝜔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𝑡</m:t>
                              </m:r>
                            </m:e>
                          </m:d>
                        </m:sup>
                      </m:sSup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𝐴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𝑘</m:t>
                              </m:r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zh-CN" altLang="en-US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𝜔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𝑡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2988" y="413958"/>
                <a:ext cx="4394408" cy="38792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6">
                <a:extLst>
                  <a:ext uri="{FF2B5EF4-FFF2-40B4-BE49-F238E27FC236}">
                    <a16:creationId xmlns:a16="http://schemas.microsoft.com/office/drawing/2014/main" id="{1ADB85B2-E9B4-C4CD-00E7-D79F2506E832}"/>
                  </a:ext>
                </a:extLst>
              </p:cNvPr>
              <p:cNvSpPr txBox="1"/>
              <p:nvPr/>
            </p:nvSpPr>
            <p:spPr bwMode="auto">
              <a:xfrm>
                <a:off x="1042988" y="1772163"/>
                <a:ext cx="6900607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Ψ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Ψ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l-GR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Ψ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∗</m:t>
                              </m:r>
                            </m:sup>
                          </m:sSub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l-GR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Ψ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∗</m:t>
                              </m:r>
                            </m:sup>
                          </m:sSubSup>
                        </m:e>
                      </m:d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Ψ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Ψ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Ψ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b="0" i="0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Ψ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Ψ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∗</m:t>
                          </m:r>
                        </m:sup>
                      </m:sSubSup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Ψ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Ψ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∗</m:t>
                          </m:r>
                        </m:sup>
                      </m:sSubSup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Ψ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文字方塊 16">
                <a:extLst>
                  <a:ext uri="{FF2B5EF4-FFF2-40B4-BE49-F238E27FC236}">
                    <a16:creationId xmlns:a16="http://schemas.microsoft.com/office/drawing/2014/main" id="{E7E14B09-6CE0-A41A-0CB0-062A1F8131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2988" y="1772163"/>
                <a:ext cx="6900607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16">
                <a:extLst>
                  <a:ext uri="{FF2B5EF4-FFF2-40B4-BE49-F238E27FC236}">
                    <a16:creationId xmlns:a16="http://schemas.microsoft.com/office/drawing/2014/main" id="{C39D1FE9-A50E-20A7-140F-2B9E76150453}"/>
                  </a:ext>
                </a:extLst>
              </p:cNvPr>
              <p:cNvSpPr txBox="1"/>
              <p:nvPr/>
            </p:nvSpPr>
            <p:spPr bwMode="auto">
              <a:xfrm>
                <a:off x="2147497" y="2301316"/>
                <a:ext cx="4544899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CN" b="0" i="0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+2</m:t>
                      </m:r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Re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 </m:t>
                      </m:r>
                      <m:sSubSup>
                        <m:sSub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Ψ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∗</m:t>
                          </m:r>
                        </m:sup>
                      </m:sSubSup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Ψ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altLang="zh-CN" i="1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2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𝐴</m:t>
                              </m:r>
                            </m:e>
                          </m:d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+</m:t>
                      </m:r>
                      <m:r>
                        <a:rPr lang="en-US" altLang="zh-CN" i="1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altLang="zh-CN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Re</m:t>
                      </m:r>
                      <m:r>
                        <a:rPr lang="en-US" altLang="zh-CN" i="1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 </m:t>
                      </m:r>
                      <m:sSubSup>
                        <m:sSub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Ψ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∗</m:t>
                          </m:r>
                        </m:sup>
                      </m:sSubSup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Ψ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文字方塊 16">
                <a:extLst>
                  <a:ext uri="{FF2B5EF4-FFF2-40B4-BE49-F238E27FC236}">
                    <a16:creationId xmlns:a16="http://schemas.microsoft.com/office/drawing/2014/main" id="{89AFA043-23C5-590B-78C8-E8FB344772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47497" y="2301316"/>
                <a:ext cx="4544899" cy="369332"/>
              </a:xfrm>
              <a:prstGeom prst="rect">
                <a:avLst/>
              </a:prstGeom>
              <a:blipFill>
                <a:blip r:embed="rId6"/>
                <a:stretch>
                  <a:fillRect b="-1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16">
                <a:extLst>
                  <a:ext uri="{FF2B5EF4-FFF2-40B4-BE49-F238E27FC236}">
                    <a16:creationId xmlns:a16="http://schemas.microsoft.com/office/drawing/2014/main" id="{8BD54719-1265-F157-29C7-1687AE8F043C}"/>
                  </a:ext>
                </a:extLst>
              </p:cNvPr>
              <p:cNvSpPr txBox="1"/>
              <p:nvPr/>
            </p:nvSpPr>
            <p:spPr bwMode="auto">
              <a:xfrm>
                <a:off x="127257" y="3329846"/>
                <a:ext cx="8889485" cy="410177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Re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 </m:t>
                      </m:r>
                      <m:sSubSup>
                        <m:sSub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Ψ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∗</m:t>
                          </m:r>
                        </m:sup>
                      </m:sSubSup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Ψ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altLang="zh-CN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Re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altLang="zh-CN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𝐴</m:t>
                                  </m:r>
                                </m:e>
                                <m:sup>
                                  <m:r>
                                    <a:rPr lang="en-US" altLang="zh-CN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∗</m:t>
                                  </m:r>
                                </m:sup>
                              </m:s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d>
                                <m:d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𝑘</m:t>
                                  </m:r>
                                  <m:sSub>
                                    <m:sSub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r>
                                    <a:rPr lang="zh-CN" altLang="en-US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𝜔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𝑡</m:t>
                                  </m:r>
                                </m:e>
                              </m:d>
                            </m:sup>
                          </m:sSup>
                          <m: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𝐴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d>
                                <m:d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𝑘</m:t>
                                  </m:r>
                                  <m:sSub>
                                    <m:sSub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r>
                                    <a:rPr lang="zh-CN" altLang="en-US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𝜔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𝑡</m:t>
                                  </m:r>
                                </m:e>
                              </m:d>
                            </m:sup>
                          </m:sSup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𝐴</m:t>
                              </m:r>
                            </m:e>
                          </m:d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altLang="zh-CN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Re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𝑘</m:t>
                              </m:r>
                              <m:d>
                                <m:d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sup>
                          </m:sSup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𝐴</m:t>
                              </m:r>
                            </m:e>
                          </m:d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func>
                        <m:func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 i="0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𝑘</m:t>
                          </m:r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文字方塊 16">
                <a:extLst>
                  <a:ext uri="{FF2B5EF4-FFF2-40B4-BE49-F238E27FC236}">
                    <a16:creationId xmlns:a16="http://schemas.microsoft.com/office/drawing/2014/main" id="{D0EE5D34-0383-E246-D470-C4AC380345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7257" y="3329846"/>
                <a:ext cx="8889485" cy="410177"/>
              </a:xfrm>
              <a:prstGeom prst="rect">
                <a:avLst/>
              </a:prstGeom>
              <a:blipFill>
                <a:blip r:embed="rId7"/>
                <a:stretch>
                  <a:fillRect b="-1212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16">
                <a:extLst>
                  <a:ext uri="{FF2B5EF4-FFF2-40B4-BE49-F238E27FC236}">
                    <a16:creationId xmlns:a16="http://schemas.microsoft.com/office/drawing/2014/main" id="{6617F381-6CA8-8286-47EA-52B0636D07BF}"/>
                  </a:ext>
                </a:extLst>
              </p:cNvPr>
              <p:cNvSpPr txBox="1"/>
              <p:nvPr/>
            </p:nvSpPr>
            <p:spPr bwMode="auto">
              <a:xfrm>
                <a:off x="1158109" y="4680577"/>
                <a:ext cx="4115935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Ψ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Ψ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=2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𝐴</m:t>
                              </m:r>
                            </m:e>
                          </m:d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1+</m:t>
                          </m:r>
                          <m:func>
                            <m:func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CN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𝑘</m:t>
                              </m:r>
                              <m:d>
                                <m:d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文字方塊 16">
                <a:extLst>
                  <a:ext uri="{FF2B5EF4-FFF2-40B4-BE49-F238E27FC236}">
                    <a16:creationId xmlns:a16="http://schemas.microsoft.com/office/drawing/2014/main" id="{D864EA57-58B4-E850-BCE2-D729589E54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58109" y="4680577"/>
                <a:ext cx="4115935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B909EEBF-AB67-DE16-EB13-15E6EC3E29C5}"/>
              </a:ext>
            </a:extLst>
          </p:cNvPr>
          <p:cNvSpPr txBox="1"/>
          <p:nvPr/>
        </p:nvSpPr>
        <p:spPr bwMode="auto">
          <a:xfrm>
            <a:off x="7092280" y="2301316"/>
            <a:ext cx="10087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2-16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F4089DB-4238-D59D-60BF-39DA52B7005F}"/>
                  </a:ext>
                </a:extLst>
              </p:cNvPr>
              <p:cNvSpPr txBox="1"/>
              <p:nvPr/>
            </p:nvSpPr>
            <p:spPr bwMode="auto">
              <a:xfrm>
                <a:off x="7092280" y="4382303"/>
                <a:ext cx="291483" cy="30777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40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TW" sz="1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AF547BD-C7FC-EDF9-6435-DE3A484794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92280" y="4382303"/>
                <a:ext cx="291483" cy="30777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36E6E99-D899-5080-69AF-35624F8961F2}"/>
                  </a:ext>
                </a:extLst>
              </p:cNvPr>
              <p:cNvSpPr txBox="1"/>
              <p:nvPr/>
            </p:nvSpPr>
            <p:spPr bwMode="auto">
              <a:xfrm>
                <a:off x="7343647" y="5095611"/>
                <a:ext cx="324697" cy="30777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40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TW" sz="14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E663238-AA0C-EECF-4528-F044969093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43647" y="5095611"/>
                <a:ext cx="324697" cy="30777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C00AEDC-3D96-754A-7C61-9763F92EF31A}"/>
                  </a:ext>
                </a:extLst>
              </p:cNvPr>
              <p:cNvSpPr txBox="1"/>
              <p:nvPr/>
            </p:nvSpPr>
            <p:spPr bwMode="auto">
              <a:xfrm>
                <a:off x="1158109" y="870893"/>
                <a:ext cx="439440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/>
                        <a:cs typeface="Times New Roman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  <a:ea typeface="Cambria Math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是狹縫1,2距觀測點的距離！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8AC1C7D-31AD-0267-4DAE-A5808A800F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58109" y="870893"/>
                <a:ext cx="4394408" cy="369332"/>
              </a:xfrm>
              <a:prstGeom prst="rect">
                <a:avLst/>
              </a:prstGeom>
              <a:blipFill>
                <a:blip r:embed="rId11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4197AEF0-B724-508C-4254-FF2B1CBE951C}"/>
              </a:ext>
            </a:extLst>
          </p:cNvPr>
          <p:cNvSpPr txBox="1"/>
          <p:nvPr/>
        </p:nvSpPr>
        <p:spPr bwMode="auto">
          <a:xfrm>
            <a:off x="1127500" y="1316271"/>
            <a:ext cx="25804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觀測點的電子波強度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7874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/>
      <p:bldP spid="15364" grpId="0"/>
      <p:bldP spid="15365" grpId="0"/>
      <p:bldP spid="15369" grpId="0"/>
      <p:bldP spid="2" grpId="0" animBg="1"/>
      <p:bldP spid="3" grpId="0" animBg="1"/>
      <p:bldP spid="4" grpId="0" animBg="1"/>
      <p:bldP spid="8" grpId="0" animBg="1"/>
      <p:bldP spid="5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D3833A-87B8-FA6E-9EAF-44614E9DC9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>
            <a:extLst>
              <a:ext uri="{FF2B5EF4-FFF2-40B4-BE49-F238E27FC236}">
                <a16:creationId xmlns:a16="http://schemas.microsoft.com/office/drawing/2014/main" id="{114814B1-414E-AFB4-EEF3-11DF77DEA2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26" b="17860"/>
          <a:stretch/>
        </p:blipFill>
        <p:spPr bwMode="auto">
          <a:xfrm>
            <a:off x="827584" y="1475332"/>
            <a:ext cx="7848600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6">
                <a:extLst>
                  <a:ext uri="{FF2B5EF4-FFF2-40B4-BE49-F238E27FC236}">
                    <a16:creationId xmlns:a16="http://schemas.microsoft.com/office/drawing/2014/main" id="{1C12EA7D-CC69-786A-0DF0-43A6F27D994F}"/>
                  </a:ext>
                </a:extLst>
              </p:cNvPr>
              <p:cNvSpPr txBox="1"/>
              <p:nvPr/>
            </p:nvSpPr>
            <p:spPr bwMode="auto">
              <a:xfrm>
                <a:off x="996947" y="318772"/>
                <a:ext cx="6873356" cy="769378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Ψ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Ψ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=2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𝐴</m:t>
                              </m:r>
                            </m:e>
                          </m:d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1+</m:t>
                          </m:r>
                          <m:func>
                            <m:func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CN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𝑘</m:t>
                              </m:r>
                              <m:d>
                                <m:d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=4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𝐴</m:t>
                              </m:r>
                            </m:e>
                          </m:d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zh-CN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f>
                                    <m:f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𝑘</m:t>
                                      </m:r>
                                      <m:d>
                                        <m:dPr>
                                          <m:ctrlPr>
                                            <a:rPr lang="en-US" altLang="zh-CN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altLang="zh-CN" i="1">
                                                  <a:latin typeface="Cambria Math" panose="02040503050406030204" pitchFamily="18" charset="0"/>
                                                  <a:ea typeface="Cambria Math"/>
                                                  <a:cs typeface="Times New Roman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zh-CN" i="1">
                                                  <a:latin typeface="Cambria Math" panose="02040503050406030204" pitchFamily="18" charset="0"/>
                                                  <a:ea typeface="Cambria Math"/>
                                                  <a:cs typeface="Times New Roman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zh-CN" i="1">
                                                  <a:latin typeface="Cambria Math" panose="02040503050406030204" pitchFamily="18" charset="0"/>
                                                  <a:ea typeface="Cambria Math"/>
                                                  <a:cs typeface="Times New Roman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en-US" altLang="zh-CN" i="1">
                                              <a:latin typeface="Cambria Math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altLang="zh-CN" i="1">
                                                  <a:latin typeface="Cambria Math" panose="02040503050406030204" pitchFamily="18" charset="0"/>
                                                  <a:ea typeface="Cambria Math"/>
                                                  <a:cs typeface="Times New Roman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zh-CN" i="1">
                                                  <a:latin typeface="Cambria Math" panose="02040503050406030204" pitchFamily="18" charset="0"/>
                                                  <a:ea typeface="Cambria Math"/>
                                                  <a:cs typeface="Times New Roman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zh-CN" i="1">
                                                  <a:latin typeface="Cambria Math" panose="02040503050406030204" pitchFamily="18" charset="0"/>
                                                  <a:ea typeface="Cambria Math"/>
                                                  <a:cs typeface="Times New Roman" pitchFamily="18" charset="0"/>
                                                </a:rPr>
                                                <m:t>2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num>
                                    <m:den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e>
                              </m:func>
                            </m:e>
                          </m:d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文字方塊 16">
                <a:extLst>
                  <a:ext uri="{FF2B5EF4-FFF2-40B4-BE49-F238E27FC236}">
                    <a16:creationId xmlns:a16="http://schemas.microsoft.com/office/drawing/2014/main" id="{1C12EA7D-CC69-786A-0DF0-43A6F27D99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96947" y="318772"/>
                <a:ext cx="6873356" cy="76937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6FB81F5D-DF10-DB17-A693-15D711EFE871}"/>
              </a:ext>
            </a:extLst>
          </p:cNvPr>
          <p:cNvSpPr txBox="1"/>
          <p:nvPr/>
        </p:nvSpPr>
        <p:spPr bwMode="auto">
          <a:xfrm>
            <a:off x="2915816" y="1097075"/>
            <a:ext cx="41044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與一般雙狹縫干涉完全一致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！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54849D2-32BB-C9C5-5E5F-D9E42FD2BA40}"/>
                  </a:ext>
                </a:extLst>
              </p:cNvPr>
              <p:cNvSpPr txBox="1"/>
              <p:nvPr/>
            </p:nvSpPr>
            <p:spPr bwMode="auto">
              <a:xfrm>
                <a:off x="7884096" y="4023709"/>
                <a:ext cx="792088" cy="30777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40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CN" sz="1400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CN" sz="14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CN" sz="14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TW" sz="1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54849D2-32BB-C9C5-5E5F-D9E42FD2BA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884096" y="4023709"/>
                <a:ext cx="792088" cy="30777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DFF10978-AE3B-AAA3-0240-D7790DAAA9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3968" y="4355651"/>
            <a:ext cx="1728192" cy="21943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B00A1C9-D24B-C6C6-6F55-2B78498D1031}"/>
              </a:ext>
            </a:extLst>
          </p:cNvPr>
          <p:cNvSpPr txBox="1"/>
          <p:nvPr/>
        </p:nvSpPr>
        <p:spPr bwMode="auto">
          <a:xfrm>
            <a:off x="827584" y="4725144"/>
            <a:ext cx="34563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以虛數指數函數描述自由電子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，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1EF92E-668A-48D3-119F-E6C3A3547FA9}"/>
              </a:ext>
            </a:extLst>
          </p:cNvPr>
          <p:cNvSpPr txBox="1"/>
          <p:nvPr/>
        </p:nvSpPr>
        <p:spPr bwMode="auto">
          <a:xfrm>
            <a:off x="813384" y="5179276"/>
            <a:ext cx="36866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以波函數絕對值為機率密度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，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AD723F-7CBE-A202-F7FE-8563FBA4E339}"/>
              </a:ext>
            </a:extLst>
          </p:cNvPr>
          <p:cNvSpPr txBox="1"/>
          <p:nvPr/>
        </p:nvSpPr>
        <p:spPr bwMode="auto">
          <a:xfrm>
            <a:off x="827584" y="5633408"/>
            <a:ext cx="29523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證實是正確的方向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12666756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" name="Rectangle 2"/>
          <p:cNvSpPr>
            <a:spLocks noChangeArrowheads="1"/>
          </p:cNvSpPr>
          <p:nvPr/>
        </p:nvSpPr>
        <p:spPr bwMode="auto">
          <a:xfrm>
            <a:off x="0" y="32527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kumimoji="0" lang="zh-TW" altLang="en-US">
              <a:latin typeface="Calibri" pitchFamily="34" charset="0"/>
            </a:endParaRPr>
          </a:p>
        </p:txBody>
      </p:sp>
      <p:sp>
        <p:nvSpPr>
          <p:cNvPr id="4107" name="Rectangle 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kumimoji="0" lang="zh-TW" altLang="en-US">
              <a:latin typeface="Calibri" pitchFamily="34" charset="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0FD95D46-4594-FD28-DD96-EB0414A14741}"/>
              </a:ext>
            </a:extLst>
          </p:cNvPr>
          <p:cNvSpPr txBox="1"/>
          <p:nvPr/>
        </p:nvSpPr>
        <p:spPr bwMode="auto">
          <a:xfrm>
            <a:off x="661845" y="2737972"/>
            <a:ext cx="78360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這個虛數的指數函數有實數部與虛數部，分別是同相的餘弦波與正弦波！</a:t>
            </a:r>
            <a:endParaRPr lang="zh-CN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文字方塊 10">
            <a:extLst>
              <a:ext uri="{FF2B5EF4-FFF2-40B4-BE49-F238E27FC236}">
                <a16:creationId xmlns:a16="http://schemas.microsoft.com/office/drawing/2014/main" id="{B6538F79-3A41-5E56-AEF8-C125B8E44A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568" y="3605212"/>
            <a:ext cx="62512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虛數或複數的指數函數具有非常簡單的微分特性：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24">
                <a:extLst>
                  <a:ext uri="{FF2B5EF4-FFF2-40B4-BE49-F238E27FC236}">
                    <a16:creationId xmlns:a16="http://schemas.microsoft.com/office/drawing/2014/main" id="{BB2822E9-E3E3-71A1-3B63-DB821727659C}"/>
                  </a:ext>
                </a:extLst>
              </p:cNvPr>
              <p:cNvSpPr txBox="1"/>
              <p:nvPr/>
            </p:nvSpPr>
            <p:spPr bwMode="auto">
              <a:xfrm>
                <a:off x="705321" y="3163193"/>
                <a:ext cx="4019947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Ψ</m:t>
                      </m:r>
                      <m:r>
                        <a:rPr lang="en-US" altLang="zh-CN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altLang="zh-CN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𝐴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CN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𝑘𝑥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r>
                                    <a:rPr lang="zh-CN" altLang="en-US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𝜔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func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+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func>
                            <m:func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CN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𝑘𝑥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r>
                                    <a:rPr lang="zh-CN" altLang="en-US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𝜔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文字方塊 24">
                <a:extLst>
                  <a:ext uri="{FF2B5EF4-FFF2-40B4-BE49-F238E27FC236}">
                    <a16:creationId xmlns:a16="http://schemas.microsoft.com/office/drawing/2014/main" id="{BB2822E9-E3E3-71A1-3B63-DB82172765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5321" y="3163193"/>
                <a:ext cx="4019947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25">
                <a:extLst>
                  <a:ext uri="{FF2B5EF4-FFF2-40B4-BE49-F238E27FC236}">
                    <a16:creationId xmlns:a16="http://schemas.microsoft.com/office/drawing/2014/main" id="{CF6573DE-2C1F-0B69-8C11-24DA724622B7}"/>
                  </a:ext>
                </a:extLst>
              </p:cNvPr>
              <p:cNvSpPr txBox="1"/>
              <p:nvPr/>
            </p:nvSpPr>
            <p:spPr bwMode="auto">
              <a:xfrm>
                <a:off x="5644706" y="3157133"/>
                <a:ext cx="2285434" cy="381451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r>
                            <a:rPr lang="zh-CN" altLang="en-US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𝜃</m:t>
                          </m:r>
                        </m:sup>
                      </m:sSup>
                      <m:r>
                        <a:rPr lang="en-US" altLang="zh-CN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zh-CN" altLang="en-US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𝜃</m:t>
                          </m:r>
                        </m:e>
                      </m:func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+</m:t>
                      </m:r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𝑖</m:t>
                      </m:r>
                      <m:func>
                        <m:func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zh-CN" altLang="en-US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𝜃</m:t>
                          </m:r>
                        </m:e>
                      </m:func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文字方塊 25">
                <a:extLst>
                  <a:ext uri="{FF2B5EF4-FFF2-40B4-BE49-F238E27FC236}">
                    <a16:creationId xmlns:a16="http://schemas.microsoft.com/office/drawing/2014/main" id="{CF6573DE-2C1F-0B69-8C11-24DA724622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44706" y="3157133"/>
                <a:ext cx="2285434" cy="38145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26">
                <a:extLst>
                  <a:ext uri="{FF2B5EF4-FFF2-40B4-BE49-F238E27FC236}">
                    <a16:creationId xmlns:a16="http://schemas.microsoft.com/office/drawing/2014/main" id="{20234D97-A31C-C19B-36E1-277297283F32}"/>
                  </a:ext>
                </a:extLst>
              </p:cNvPr>
              <p:cNvSpPr txBox="1"/>
              <p:nvPr/>
            </p:nvSpPr>
            <p:spPr bwMode="auto">
              <a:xfrm>
                <a:off x="739783" y="618571"/>
                <a:ext cx="2259849" cy="387927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Ψ</m:t>
                          </m:r>
                          <m:d>
                            <m:dPr>
                              <m:ctrlPr>
                                <a:rPr lang="el-GR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𝑥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,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=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𝐴𝑒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d>
                            <m:d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𝑘𝑥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zh-CN" altLang="en-US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𝜔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𝑡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文字方塊 26">
                <a:extLst>
                  <a:ext uri="{FF2B5EF4-FFF2-40B4-BE49-F238E27FC236}">
                    <a16:creationId xmlns:a16="http://schemas.microsoft.com/office/drawing/2014/main" id="{20234D97-A31C-C19B-36E1-277297283F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9783" y="618571"/>
                <a:ext cx="2259849" cy="38792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27">
                <a:extLst>
                  <a:ext uri="{FF2B5EF4-FFF2-40B4-BE49-F238E27FC236}">
                    <a16:creationId xmlns:a16="http://schemas.microsoft.com/office/drawing/2014/main" id="{B8EAFBDA-0598-7490-28DB-5A2CBC1E3395}"/>
                  </a:ext>
                </a:extLst>
              </p:cNvPr>
              <p:cNvSpPr txBox="1"/>
              <p:nvPr/>
            </p:nvSpPr>
            <p:spPr bwMode="auto">
              <a:xfrm>
                <a:off x="733931" y="3981451"/>
                <a:ext cx="2146742" cy="62555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𝑛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𝑛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</m:d>
                        </m:e>
                        <m:sup>
                          <m:r>
                            <a:rPr lang="en-US" altLang="zh-TW" sz="1800" b="0" i="1" smtClean="0">
                              <a:latin typeface="Cambria Math"/>
                            </a:rPr>
                            <m:t>𝑛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" name="文字方塊 27">
                <a:extLst>
                  <a:ext uri="{FF2B5EF4-FFF2-40B4-BE49-F238E27FC236}">
                    <a16:creationId xmlns:a16="http://schemas.microsoft.com/office/drawing/2014/main" id="{B8EAFBDA-0598-7490-28DB-5A2CBC1E33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3931" y="3981451"/>
                <a:ext cx="2146742" cy="625556"/>
              </a:xfrm>
              <a:prstGeom prst="rect">
                <a:avLst/>
              </a:prstGeom>
              <a:blipFill>
                <a:blip r:embed="rId5"/>
                <a:stretch>
                  <a:fillRect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29">
                <a:extLst>
                  <a:ext uri="{FF2B5EF4-FFF2-40B4-BE49-F238E27FC236}">
                    <a16:creationId xmlns:a16="http://schemas.microsoft.com/office/drawing/2014/main" id="{CFED0432-9FEB-A5B8-9AA1-FE2FED2438C8}"/>
                  </a:ext>
                </a:extLst>
              </p:cNvPr>
              <p:cNvSpPr txBox="1"/>
              <p:nvPr/>
            </p:nvSpPr>
            <p:spPr bwMode="auto">
              <a:xfrm>
                <a:off x="715819" y="1862794"/>
                <a:ext cx="1739835" cy="665118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l-GR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l-GR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l-GR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Ψ</m:t>
                          </m:r>
                        </m:num>
                        <m:den>
                          <m:r>
                            <a:rPr lang="zh-CN" altLang="el-GR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CN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l-GR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l-GR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l-GR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Ψ</m:t>
                          </m:r>
                        </m:num>
                        <m:den>
                          <m:r>
                            <a:rPr lang="zh-CN" altLang="el-GR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文字方塊 29">
                <a:extLst>
                  <a:ext uri="{FF2B5EF4-FFF2-40B4-BE49-F238E27FC236}">
                    <a16:creationId xmlns:a16="http://schemas.microsoft.com/office/drawing/2014/main" id="{CFED0432-9FEB-A5B8-9AA1-FE2FED2438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5819" y="1862794"/>
                <a:ext cx="1739835" cy="665118"/>
              </a:xfrm>
              <a:prstGeom prst="rect">
                <a:avLst/>
              </a:prstGeom>
              <a:blipFill>
                <a:blip r:embed="rId6"/>
                <a:stretch>
                  <a:fillRect b="-185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F000C74F-9B79-56B2-1852-D5B328EF9F3C}"/>
              </a:ext>
            </a:extLst>
          </p:cNvPr>
          <p:cNvSpPr txBox="1"/>
          <p:nvPr/>
        </p:nvSpPr>
        <p:spPr bwMode="auto">
          <a:xfrm>
            <a:off x="649157" y="1430015"/>
            <a:ext cx="518735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一般的波，滿足如下的波方程式：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06AC44-866B-22C3-75DC-ACF64DF74B86}"/>
              </a:ext>
            </a:extLst>
          </p:cNvPr>
          <p:cNvSpPr txBox="1"/>
          <p:nvPr/>
        </p:nvSpPr>
        <p:spPr bwMode="auto">
          <a:xfrm>
            <a:off x="661844" y="4830840"/>
            <a:ext cx="806489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雖然明明知道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一般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波函數是實數不是複數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，但複數的指數函數很方便計算，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5F556DB-AB59-56CC-C493-B852D552DBCE}"/>
              </a:ext>
            </a:extLst>
          </p:cNvPr>
          <p:cNvSpPr txBox="1"/>
          <p:nvPr/>
        </p:nvSpPr>
        <p:spPr bwMode="auto">
          <a:xfrm>
            <a:off x="649157" y="1035289"/>
            <a:ext cx="84021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虛數的指數函數可能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是電子波正確的寫法，這個寫法在一般的波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也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用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過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27">
                <a:extLst>
                  <a:ext uri="{FF2B5EF4-FFF2-40B4-BE49-F238E27FC236}">
                    <a16:creationId xmlns:a16="http://schemas.microsoft.com/office/drawing/2014/main" id="{8B250EC6-19DB-A834-2A71-D90C5D330E07}"/>
                  </a:ext>
                </a:extLst>
              </p:cNvPr>
              <p:cNvSpPr txBox="1"/>
              <p:nvPr/>
            </p:nvSpPr>
            <p:spPr bwMode="auto">
              <a:xfrm>
                <a:off x="3528187" y="3979648"/>
                <a:ext cx="2308324" cy="62555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𝑛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𝑛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zh-TW" altLang="en-US" sz="1800" b="0" i="1" smtClean="0">
                              <a:latin typeface="Cambria Math"/>
                            </a:rPr>
                            <m:t>𝛼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𝑥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𝛼</m:t>
                              </m:r>
                            </m:e>
                          </m:d>
                        </m:e>
                        <m:sup>
                          <m:r>
                            <a:rPr lang="en-US" altLang="zh-TW" sz="1800" b="0" i="1" smtClean="0">
                              <a:latin typeface="Cambria Math"/>
                            </a:rPr>
                            <m:t>𝑛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zh-TW" altLang="en-US" i="1">
                              <a:latin typeface="Cambria Math"/>
                            </a:rPr>
                            <m:t>𝛼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5" name="文字方塊 27">
                <a:extLst>
                  <a:ext uri="{FF2B5EF4-FFF2-40B4-BE49-F238E27FC236}">
                    <a16:creationId xmlns:a16="http://schemas.microsoft.com/office/drawing/2014/main" id="{8B250EC6-19DB-A834-2A71-D90C5D330E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28187" y="3979648"/>
                <a:ext cx="2308324" cy="625556"/>
              </a:xfrm>
              <a:prstGeom prst="rect">
                <a:avLst/>
              </a:prstGeom>
              <a:blipFill>
                <a:blip r:embed="rId7"/>
                <a:stretch>
                  <a:fillRect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0BBEDA7-6840-C0A9-487E-F0BF88CCAF5E}"/>
                  </a:ext>
                </a:extLst>
              </p:cNvPr>
              <p:cNvSpPr txBox="1"/>
              <p:nvPr/>
            </p:nvSpPr>
            <p:spPr bwMode="auto">
              <a:xfrm>
                <a:off x="669107" y="5266800"/>
                <a:ext cx="847489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我們可以先將以虛數的指數函數寫成的解代入波方程式，找到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/>
                        <a:ea typeface="Cambria Math"/>
                        <a:cs typeface="Times New Roman" pitchFamily="18" charset="0"/>
                      </a:rPr>
                      <m:t>𝑘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/>
                        <a:cs typeface="Times New Roman" pitchFamily="18" charset="0"/>
                      </a:rPr>
                      <m:t>,</m:t>
                    </m:r>
                    <m:r>
                      <a:rPr lang="zh-CN" altLang="en-US" i="1">
                        <a:latin typeface="Cambria Math"/>
                        <a:ea typeface="Cambria Math"/>
                        <a:cs typeface="Times New Roman" pitchFamily="18" charset="0"/>
                      </a:rPr>
                      <m:t>𝜔</m:t>
                    </m:r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的色散關係。</a:t>
                </a:r>
                <a:endParaRPr lang="en-TW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0BBEDA7-6840-C0A9-487E-F0BF88CCAF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9107" y="5266800"/>
                <a:ext cx="8474893" cy="369332"/>
              </a:xfrm>
              <a:prstGeom prst="rect">
                <a:avLst/>
              </a:prstGeom>
              <a:blipFill>
                <a:blip r:embed="rId8"/>
                <a:stretch>
                  <a:fillRect l="-599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AA2B5524-C68F-F883-7B75-7AE7CD9761B0}"/>
              </a:ext>
            </a:extLst>
          </p:cNvPr>
          <p:cNvSpPr txBox="1"/>
          <p:nvPr/>
        </p:nvSpPr>
        <p:spPr bwMode="auto">
          <a:xfrm>
            <a:off x="683568" y="5740364"/>
            <a:ext cx="457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最後再加上波函數必須為實數的條件。</a:t>
            </a:r>
            <a:endParaRPr lang="en-TW" dirty="0"/>
          </a:p>
        </p:txBody>
      </p:sp>
    </p:spTree>
    <p:extLst>
      <p:ext uri="{BB962C8B-B14F-4D97-AF65-F5344CB8AC3E}">
        <p14:creationId xmlns:p14="http://schemas.microsoft.com/office/powerpoint/2010/main" val="1833147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 animBg="1"/>
      <p:bldP spid="6" grpId="0" animBg="1"/>
      <p:bldP spid="10" grpId="0" animBg="1"/>
      <p:bldP spid="8" grpId="0"/>
      <p:bldP spid="15" grpId="0" animBg="1"/>
      <p:bldP spid="17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5A70C18-6DD9-E70B-1C28-4FFD97C3D0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0"/>
            <a:ext cx="6857703" cy="678825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D2B59B6-0107-40C3-C6C2-8DA2DBE4AAE6}"/>
              </a:ext>
            </a:extLst>
          </p:cNvPr>
          <p:cNvSpPr/>
          <p:nvPr/>
        </p:nvSpPr>
        <p:spPr>
          <a:xfrm>
            <a:off x="1403648" y="1916832"/>
            <a:ext cx="1800200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E9B45D6-5F3B-BFF9-F07F-0F877758E3C2}"/>
              </a:ext>
            </a:extLst>
          </p:cNvPr>
          <p:cNvSpPr/>
          <p:nvPr/>
        </p:nvSpPr>
        <p:spPr>
          <a:xfrm>
            <a:off x="1403648" y="908720"/>
            <a:ext cx="576064" cy="19695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2987CD-1AA2-A171-72E0-D513D5E50CA8}"/>
              </a:ext>
            </a:extLst>
          </p:cNvPr>
          <p:cNvSpPr txBox="1"/>
          <p:nvPr/>
        </p:nvSpPr>
        <p:spPr bwMode="auto">
          <a:xfrm>
            <a:off x="2285290" y="2348880"/>
            <a:ext cx="603112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這是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古典牛頓力學Newtonian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Mechanics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的基本思考方式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D4C44B-212D-70FE-D389-4BC3F5F8A92D}"/>
              </a:ext>
            </a:extLst>
          </p:cNvPr>
          <p:cNvSpPr txBox="1"/>
          <p:nvPr/>
        </p:nvSpPr>
        <p:spPr bwMode="auto">
          <a:xfrm>
            <a:off x="3707904" y="4797152"/>
            <a:ext cx="50405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量子力學Quantum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Mechanics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的基本思考方式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27957382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4" name="文字方塊 5"/>
          <p:cNvSpPr txBox="1">
            <a:spLocks noChangeArrowheads="1"/>
          </p:cNvSpPr>
          <p:nvPr/>
        </p:nvSpPr>
        <p:spPr bwMode="auto">
          <a:xfrm>
            <a:off x="1280684" y="6289675"/>
            <a:ext cx="48577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>
                <a:solidFill>
                  <a:srgbClr val="000000"/>
                </a:solidFill>
                <a:latin typeface="Arial" charset="0"/>
              </a:rPr>
              <a:t>此定義滿足指數函數所有重要性質！</a:t>
            </a:r>
          </a:p>
        </p:txBody>
      </p:sp>
      <p:sp>
        <p:nvSpPr>
          <p:cNvPr id="7175" name="文字方塊 6"/>
          <p:cNvSpPr txBox="1">
            <a:spLocks noChangeArrowheads="1"/>
          </p:cNvSpPr>
          <p:nvPr/>
        </p:nvSpPr>
        <p:spPr bwMode="auto">
          <a:xfrm>
            <a:off x="1277836" y="2522424"/>
            <a:ext cx="491252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rgbClr val="000000"/>
                </a:solidFill>
                <a:latin typeface="Arial" charset="0"/>
              </a:rPr>
              <a:t>正好是我們期待指數函數必須滿足的微分關係。</a:t>
            </a:r>
          </a:p>
        </p:txBody>
      </p:sp>
      <p:sp>
        <p:nvSpPr>
          <p:cNvPr id="7176" name="文字方塊 7"/>
          <p:cNvSpPr txBox="1">
            <a:spLocks noChangeArrowheads="1"/>
          </p:cNvSpPr>
          <p:nvPr/>
        </p:nvSpPr>
        <p:spPr bwMode="auto">
          <a:xfrm>
            <a:off x="1280684" y="5733256"/>
            <a:ext cx="6740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>
                <a:solidFill>
                  <a:srgbClr val="000000"/>
                </a:solidFill>
                <a:latin typeface="Arial" charset="0"/>
              </a:rPr>
              <a:t>正好是我們期待指數函數必須滿足的乘積關係。</a:t>
            </a:r>
          </a:p>
        </p:txBody>
      </p:sp>
      <p:pic>
        <p:nvPicPr>
          <p:cNvPr id="232525" name="Picture 7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9771" y="260648"/>
            <a:ext cx="1486329" cy="1905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>
          <a:xfrm>
            <a:off x="5761591" y="2204864"/>
            <a:ext cx="33586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Carl Friedrich Gauss (1777–1855)</a:t>
            </a:r>
            <a:endParaRPr lang="zh-TW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字方塊 11"/>
          <p:cNvSpPr txBox="1">
            <a:spLocks noChangeArrowheads="1"/>
          </p:cNvSpPr>
          <p:nvPr/>
        </p:nvSpPr>
        <p:spPr bwMode="auto">
          <a:xfrm>
            <a:off x="1280684" y="604463"/>
            <a:ext cx="19446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Euler’s Formula</a:t>
            </a:r>
            <a:endParaRPr lang="zh-TW" alt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文字方塊 12"/>
          <p:cNvSpPr txBox="1"/>
          <p:nvPr/>
        </p:nvSpPr>
        <p:spPr bwMode="auto">
          <a:xfrm>
            <a:off x="2928185" y="604186"/>
            <a:ext cx="361158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虛數的指數函數</a:t>
            </a:r>
            <a:r>
              <a:rPr lang="zh-TW" altLang="en-US" sz="1800" dirty="0">
                <a:cs typeface="Times New Roman" pitchFamily="18" charset="0"/>
              </a:rPr>
              <a:t>，如果這樣定義：</a:t>
            </a:r>
            <a:endParaRPr lang="zh-TW" altLang="en-US" sz="1800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 bwMode="auto">
              <a:xfrm>
                <a:off x="1309372" y="223012"/>
                <a:ext cx="2285434" cy="381451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180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sz="1800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1800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r>
                            <a:rPr lang="zh-CN" altLang="en-US" sz="1800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𝜃</m:t>
                          </m:r>
                        </m:sup>
                      </m:sSup>
                      <m:r>
                        <a:rPr lang="en-US" altLang="zh-CN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≡</m:t>
                      </m:r>
                      <m:func>
                        <m:funcPr>
                          <m:ctrlPr>
                            <a:rPr lang="en-US" altLang="zh-CN" sz="18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 sz="180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zh-CN" altLang="en-US" sz="18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𝜃</m:t>
                          </m:r>
                        </m:e>
                      </m:func>
                      <m:r>
                        <a:rPr lang="en-US" altLang="zh-CN" sz="1800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+</m:t>
                      </m:r>
                      <m:r>
                        <a:rPr lang="en-US" altLang="zh-CN" sz="1800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𝑖</m:t>
                      </m:r>
                      <m:func>
                        <m:funcPr>
                          <m:ctrlPr>
                            <a:rPr lang="en-US" altLang="zh-CN" sz="18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 sz="180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zh-CN" altLang="en-US" sz="18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𝜃</m:t>
                          </m:r>
                        </m:e>
                      </m:func>
                    </m:oMath>
                  </m:oMathPara>
                </a14:m>
                <a:endParaRPr lang="zh-CN" altLang="en-US" sz="1800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09372" y="223012"/>
                <a:ext cx="2285434" cy="38145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 bwMode="auto">
              <a:xfrm>
                <a:off x="1309372" y="1056028"/>
                <a:ext cx="3419911" cy="618311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</m:t>
                          </m:r>
                          <m:r>
                            <a:rPr lang="zh-TW" altLang="en-US" sz="1800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𝜃</m:t>
                          </m:r>
                        </m:den>
                      </m:f>
                      <m:sSup>
                        <m:sSupPr>
                          <m:ctrlPr>
                            <a:rPr lang="en-US" altLang="zh-CN" sz="18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sz="18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18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r>
                            <a:rPr lang="zh-CN" altLang="en-US" sz="18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𝜃</m:t>
                          </m:r>
                        </m:sup>
                      </m:sSup>
                      <m:r>
                        <a:rPr lang="en-US" altLang="zh-CN" sz="1800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=−</m:t>
                      </m:r>
                      <m:func>
                        <m:funcPr>
                          <m:ctrlPr>
                            <a:rPr lang="en-US" altLang="zh-CN" sz="18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 sz="1800" b="0" i="0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zh-CN" altLang="en-US" sz="1800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𝜃</m:t>
                          </m:r>
                        </m:e>
                      </m:func>
                      <m:r>
                        <a:rPr lang="en-US" altLang="zh-CN" sz="1800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+</m:t>
                      </m:r>
                      <m:r>
                        <a:rPr lang="en-US" altLang="zh-CN" sz="1800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𝑖</m:t>
                      </m:r>
                      <m:func>
                        <m:funcPr>
                          <m:ctrlPr>
                            <a:rPr lang="en-US" altLang="zh-CN" sz="180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 sz="1800" i="0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zh-CN" altLang="en-US" sz="18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𝜃</m:t>
                          </m:r>
                        </m:e>
                      </m:func>
                      <m:r>
                        <a:rPr lang="en-US" altLang="zh-CN" sz="1800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altLang="zh-CN" sz="1800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𝑖</m:t>
                      </m:r>
                      <m:sSup>
                        <m:sSupPr>
                          <m:ctrlPr>
                            <a:rPr lang="en-US" altLang="zh-CN" sz="18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sz="18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18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r>
                            <a:rPr lang="zh-CN" altLang="en-US" sz="18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𝜃</m:t>
                          </m:r>
                        </m:sup>
                      </m:sSup>
                    </m:oMath>
                  </m:oMathPara>
                </a14:m>
                <a:endParaRPr lang="zh-CN" altLang="en-US" sz="1800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09372" y="1056028"/>
                <a:ext cx="3419911" cy="618311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 bwMode="auto">
              <a:xfrm>
                <a:off x="1287943" y="1776108"/>
                <a:ext cx="4432752" cy="648191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180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sz="180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800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CN" sz="1800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CN" sz="1800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CN" sz="1800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sz="1800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𝜃</m:t>
                              </m:r>
                            </m:e>
                            <m:sup>
                              <m:r>
                                <a:rPr lang="en-US" altLang="zh-CN" sz="1800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en-US" altLang="zh-CN" sz="180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sz="1800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1800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r>
                            <a:rPr lang="zh-CN" altLang="en-US" sz="1800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𝜃</m:t>
                          </m:r>
                        </m:sup>
                      </m:sSup>
                      <m:r>
                        <a:rPr lang="en-US" altLang="zh-CN" sz="1800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=−</m:t>
                      </m:r>
                      <m:func>
                        <m:funcPr>
                          <m:ctrlPr>
                            <a:rPr lang="en-US" altLang="zh-CN" sz="18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 sz="180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zh-CN" altLang="en-US" sz="18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𝜃</m:t>
                          </m:r>
                        </m:e>
                      </m:func>
                      <m:r>
                        <a:rPr lang="en-US" altLang="zh-CN" sz="1800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−</m:t>
                      </m:r>
                      <m:r>
                        <a:rPr lang="en-US" altLang="zh-CN" sz="1800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𝑖</m:t>
                      </m:r>
                      <m:func>
                        <m:funcPr>
                          <m:ctrlPr>
                            <a:rPr lang="en-US" altLang="zh-CN" sz="18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 sz="180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zh-CN" altLang="en-US" sz="18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𝜃</m:t>
                          </m:r>
                        </m:e>
                      </m:func>
                      <m:r>
                        <a:rPr lang="en-US" altLang="zh-CN" sz="1800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=−</m:t>
                      </m:r>
                      <m:sSup>
                        <m:sSupPr>
                          <m:ctrlPr>
                            <a:rPr lang="en-US" altLang="zh-CN" sz="18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sz="18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18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r>
                            <a:rPr lang="zh-CN" altLang="en-US" sz="18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𝜃</m:t>
                          </m:r>
                        </m:sup>
                      </m:sSup>
                      <m:r>
                        <a:rPr lang="en-US" altLang="zh-CN" sz="1800" b="0" i="0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sz="18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sz="1800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</m:e>
                        <m:sup>
                          <m:r>
                            <a:rPr lang="en-US" altLang="zh-CN" sz="1800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altLang="zh-CN" sz="18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sz="18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18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r>
                            <a:rPr lang="zh-CN" altLang="en-US" sz="18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𝜃</m:t>
                          </m:r>
                        </m:sup>
                      </m:sSup>
                    </m:oMath>
                  </m:oMathPara>
                </a14:m>
                <a:endParaRPr lang="zh-CN" altLang="en-US" sz="1800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87943" y="1776108"/>
                <a:ext cx="4432752" cy="648191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/>
              <p:cNvSpPr txBox="1"/>
              <p:nvPr/>
            </p:nvSpPr>
            <p:spPr bwMode="auto">
              <a:xfrm>
                <a:off x="1312173" y="4161048"/>
                <a:ext cx="4867486" cy="38228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1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sz="180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180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r>
                            <a:rPr lang="zh-CN" altLang="en-US" sz="18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𝛼</m:t>
                          </m:r>
                        </m:sup>
                      </m:sSup>
                      <m:r>
                        <a:rPr lang="zh-CN" altLang="en-US" sz="1800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Times New Roman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altLang="zh-CN" sz="1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sz="18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18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r>
                            <a:rPr lang="zh-CN" altLang="en-US" sz="18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𝛽</m:t>
                          </m:r>
                        </m:sup>
                      </m:sSup>
                      <m:r>
                        <a:rPr lang="en-US" altLang="zh-CN" sz="1800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CN" sz="1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CN" sz="1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CN" sz="180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zh-CN" altLang="en-US" sz="18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𝛼</m:t>
                              </m:r>
                            </m:e>
                          </m:func>
                          <m:r>
                            <a:rPr lang="en-US" altLang="zh-CN" sz="180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+</m:t>
                          </m:r>
                          <m:r>
                            <a:rPr lang="en-US" altLang="zh-CN" sz="180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func>
                            <m:funcPr>
                              <m:ctrlPr>
                                <a:rPr lang="en-US" altLang="zh-CN" sz="1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CN" sz="180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zh-CN" altLang="en-US" sz="18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𝛼</m:t>
                              </m:r>
                            </m:e>
                          </m:func>
                        </m:e>
                      </m:d>
                      <m:r>
                        <a:rPr lang="en-US" altLang="zh-CN" sz="1800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Times New Roman" pitchFamily="18" charset="0"/>
                        </a:rPr>
                        <m:t>∙</m:t>
                      </m:r>
                      <m:d>
                        <m:dPr>
                          <m:ctrlPr>
                            <a:rPr lang="en-US" altLang="zh-CN" sz="1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CN" sz="1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CN" sz="180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zh-CN" altLang="en-US" sz="18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𝛽</m:t>
                              </m:r>
                            </m:e>
                          </m:func>
                          <m:r>
                            <a:rPr lang="en-US" altLang="zh-CN" sz="180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+</m:t>
                          </m:r>
                          <m:r>
                            <a:rPr lang="en-US" altLang="zh-CN" sz="180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func>
                            <m:funcPr>
                              <m:ctrlPr>
                                <a:rPr lang="en-US" altLang="zh-CN" sz="1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CN" sz="180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zh-CN" altLang="en-US" sz="18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𝛽</m:t>
                              </m:r>
                            </m:e>
                          </m:func>
                        </m:e>
                      </m:d>
                      <m:r>
                        <a:rPr lang="en-US" altLang="zh-CN" sz="1800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</m:oMath>
                  </m:oMathPara>
                </a14:m>
                <a:endParaRPr lang="en-US" altLang="zh-CN" sz="1800" dirty="0">
                  <a:solidFill>
                    <a:prstClr val="black"/>
                  </a:solidFill>
                  <a:ea typeface="Cambria Math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0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12173" y="4161048"/>
                <a:ext cx="4867486" cy="382284"/>
              </a:xfrm>
              <a:prstGeom prst="rect">
                <a:avLst/>
              </a:prstGeom>
              <a:blipFill>
                <a:blip r:embed="rId6"/>
                <a:stretch>
                  <a:fillRect b="-1290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/>
              <p:cNvSpPr txBox="1"/>
              <p:nvPr/>
            </p:nvSpPr>
            <p:spPr bwMode="auto">
              <a:xfrm>
                <a:off x="1300295" y="4669750"/>
                <a:ext cx="5853654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CN" sz="1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CN" sz="1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CN" sz="180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zh-CN" altLang="en-US" sz="18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𝛼</m:t>
                              </m:r>
                            </m:e>
                          </m:func>
                          <m:func>
                            <m:funcPr>
                              <m:ctrlPr>
                                <a:rPr lang="en-US" altLang="zh-CN" sz="1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CN" sz="180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zh-CN" altLang="en-US" sz="18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𝛽</m:t>
                              </m:r>
                            </m:e>
                          </m:func>
                          <m:r>
                            <a:rPr lang="en-US" altLang="zh-CN" sz="18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altLang="zh-CN" sz="1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CN" sz="180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zh-CN" altLang="en-US" sz="18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𝛼</m:t>
                              </m:r>
                            </m:e>
                          </m:func>
                          <m:func>
                            <m:funcPr>
                              <m:ctrlPr>
                                <a:rPr lang="en-US" altLang="zh-CN" sz="1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CN" sz="180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zh-CN" altLang="en-US" sz="18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𝛽</m:t>
                              </m:r>
                            </m:e>
                          </m:func>
                        </m:e>
                      </m:d>
                      <m:r>
                        <a:rPr lang="en-US" altLang="zh-CN" sz="1800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Times New Roman" pitchFamily="18" charset="0"/>
                        </a:rPr>
                        <m:t>+</m:t>
                      </m:r>
                      <m:r>
                        <a:rPr lang="en-US" altLang="zh-CN" sz="1800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Times New Roman" pitchFamily="18" charset="0"/>
                        </a:rPr>
                        <m:t>𝑖</m:t>
                      </m:r>
                      <m:d>
                        <m:dPr>
                          <m:ctrlPr>
                            <a:rPr lang="en-US" altLang="zh-CN" sz="1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CN" sz="1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CN" sz="180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zh-CN" altLang="en-US" sz="18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𝛼</m:t>
                              </m:r>
                            </m:e>
                          </m:func>
                          <m:func>
                            <m:funcPr>
                              <m:ctrlPr>
                                <a:rPr lang="en-US" altLang="zh-CN" sz="1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CN" sz="180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zh-CN" altLang="en-US" sz="18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𝛽</m:t>
                              </m:r>
                            </m:e>
                          </m:func>
                          <m:r>
                            <a:rPr lang="en-US" altLang="zh-CN" sz="18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US" altLang="zh-CN" sz="1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CN" sz="180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zh-CN" altLang="en-US" sz="18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𝛼</m:t>
                              </m:r>
                            </m:e>
                          </m:func>
                          <m:func>
                            <m:funcPr>
                              <m:ctrlPr>
                                <a:rPr lang="en-US" altLang="zh-CN" sz="1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CN" sz="180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zh-CN" altLang="en-US" sz="18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𝛽</m:t>
                              </m:r>
                            </m:e>
                          </m:func>
                        </m:e>
                      </m:d>
                      <m:r>
                        <a:rPr lang="en-US" altLang="zh-CN" sz="1800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</m:oMath>
                  </m:oMathPara>
                </a14:m>
                <a:endParaRPr lang="en-US" altLang="zh-CN" sz="1800" dirty="0">
                  <a:solidFill>
                    <a:prstClr val="black"/>
                  </a:solidFill>
                  <a:ea typeface="Cambria Math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1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00295" y="4669750"/>
                <a:ext cx="5853654" cy="369332"/>
              </a:xfrm>
              <a:prstGeom prst="rect">
                <a:avLst/>
              </a:prstGeom>
              <a:blipFill rotWithShape="1">
                <a:blip r:embed="rId7"/>
                <a:stretch>
                  <a:fillRect b="-1311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/>
              <p:cNvSpPr txBox="1"/>
              <p:nvPr/>
            </p:nvSpPr>
            <p:spPr bwMode="auto">
              <a:xfrm>
                <a:off x="1322870" y="5138251"/>
                <a:ext cx="3770456" cy="387927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CN" sz="1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 sz="1800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altLang="zh-CN" sz="18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zh-CN" altLang="en-US" sz="18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𝛼</m:t>
                              </m:r>
                              <m:r>
                                <a:rPr lang="en-US" altLang="zh-CN" sz="18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+</m:t>
                              </m:r>
                              <m:r>
                                <a:rPr lang="zh-CN" altLang="en-US" sz="18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𝛽</m:t>
                              </m:r>
                            </m:e>
                          </m:d>
                        </m:e>
                      </m:func>
                      <m:r>
                        <a:rPr lang="en-US" altLang="zh-CN" sz="1800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Times New Roman" pitchFamily="18" charset="0"/>
                        </a:rPr>
                        <m:t>+</m:t>
                      </m:r>
                      <m:r>
                        <a:rPr lang="en-US" altLang="zh-CN" sz="1800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Times New Roman" pitchFamily="18" charset="0"/>
                        </a:rPr>
                        <m:t>𝑖</m:t>
                      </m:r>
                      <m:func>
                        <m:funcPr>
                          <m:ctrlPr>
                            <a:rPr lang="en-US" altLang="zh-CN" sz="1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 sz="1800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CN" sz="18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zh-CN" altLang="en-US" sz="18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𝛼</m:t>
                              </m:r>
                              <m:r>
                                <a:rPr lang="en-US" altLang="zh-CN" sz="18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+</m:t>
                              </m:r>
                              <m:r>
                                <a:rPr lang="zh-CN" altLang="en-US" sz="18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𝛽</m:t>
                              </m:r>
                            </m:e>
                          </m:d>
                        </m:e>
                      </m:func>
                      <m:r>
                        <a:rPr lang="en-US" altLang="zh-CN" sz="1800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sz="1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sz="18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18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d>
                            <m:dPr>
                              <m:ctrlPr>
                                <a:rPr lang="en-US" altLang="zh-CN" sz="18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zh-CN" altLang="en-US" sz="18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𝛼</m:t>
                              </m:r>
                              <m:r>
                                <a:rPr lang="en-US" altLang="zh-CN" sz="18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+</m:t>
                              </m:r>
                              <m:r>
                                <a:rPr lang="zh-CN" altLang="en-US" sz="18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𝛽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en-US" altLang="zh-CN" sz="1800" dirty="0">
                  <a:solidFill>
                    <a:prstClr val="black"/>
                  </a:solidFill>
                  <a:ea typeface="Cambria Math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2" name="文字方塊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22870" y="5138251"/>
                <a:ext cx="3770456" cy="387927"/>
              </a:xfrm>
              <a:prstGeom prst="rect">
                <a:avLst/>
              </a:prstGeom>
              <a:blipFill>
                <a:blip r:embed="rId8"/>
                <a:stretch>
                  <a:fillRect b="-1562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/>
              <p:cNvSpPr txBox="1"/>
              <p:nvPr/>
            </p:nvSpPr>
            <p:spPr bwMode="auto">
              <a:xfrm>
                <a:off x="1322870" y="2928665"/>
                <a:ext cx="2508699" cy="62555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𝑛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𝑛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en-US" altLang="zh-TW" sz="1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sz="1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zh-TW" altLang="en-US" sz="18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𝛼</m:t>
                          </m:r>
                          <m:r>
                            <a:rPr lang="en-US" altLang="zh-TW" sz="18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𝑥</m:t>
                          </m:r>
                        </m:sup>
                      </m:sSup>
                      <m:r>
                        <a:rPr lang="en-US" altLang="zh-TW" sz="180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sz="1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sz="18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zh-TW" altLang="en-US" sz="18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𝛼</m:t>
                              </m:r>
                            </m:e>
                          </m:d>
                        </m:e>
                        <m:sup>
                          <m:r>
                            <a:rPr lang="en-US" altLang="zh-TW" sz="18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𝑛</m:t>
                          </m:r>
                        </m:sup>
                      </m:sSup>
                      <m:r>
                        <a:rPr lang="en-US" altLang="zh-TW" sz="1800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en-US" altLang="zh-TW" sz="1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sz="1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zh-TW" altLang="en-US" sz="18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𝛼</m:t>
                          </m:r>
                          <m:r>
                            <a:rPr lang="en-US" altLang="zh-TW" sz="18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zh-TW" altLang="en-US" sz="1800" dirty="0">
                  <a:solidFill>
                    <a:prstClr val="black"/>
                  </a:solidFill>
                  <a:latin typeface="Arial" charset="0"/>
                </a:endParaRPr>
              </a:p>
            </p:txBody>
          </p:sp>
        </mc:Choice>
        <mc:Fallback xmlns="">
          <p:sp>
            <p:nvSpPr>
              <p:cNvPr id="23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22870" y="2928665"/>
                <a:ext cx="2508699" cy="625556"/>
              </a:xfrm>
              <a:prstGeom prst="rect">
                <a:avLst/>
              </a:prstGeom>
              <a:blipFill>
                <a:blip r:embed="rId9"/>
                <a:stretch>
                  <a:fillRect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24053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4" grpId="0"/>
      <p:bldP spid="7175" grpId="0"/>
      <p:bldP spid="7176" grpId="0"/>
      <p:bldP spid="15" grpId="0" animBg="1"/>
      <p:bldP spid="16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 bwMode="auto">
          <a:xfrm>
            <a:off x="1334574" y="627755"/>
            <a:ext cx="48965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sz="1800" dirty="0"/>
              <a:t>三角函數的泰勒展開：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8">
                <a:extLst>
                  <a:ext uri="{FF2B5EF4-FFF2-40B4-BE49-F238E27FC236}">
                    <a16:creationId xmlns:a16="http://schemas.microsoft.com/office/drawing/2014/main" id="{7B2C3F0A-ABC7-774A-AD94-60443CDB8B16}"/>
                  </a:ext>
                </a:extLst>
              </p:cNvPr>
              <p:cNvSpPr txBox="1"/>
              <p:nvPr/>
            </p:nvSpPr>
            <p:spPr bwMode="auto">
              <a:xfrm>
                <a:off x="1351699" y="1059110"/>
                <a:ext cx="3155223" cy="61093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sz="1800" i="0" smtClean="0">
                              <a:latin typeface="Cambria Math" panose="02040503050406030204" pitchFamily="18" charset="0"/>
                              <a:ea typeface="Cambria Math"/>
                            </a:rPr>
                            <m:t>cos</m:t>
                          </m:r>
                        </m:fName>
                        <m:e>
                          <m: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  <m:r>
                        <a:rPr lang="en-US" altLang="zh-TW" sz="180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1−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!</m:t>
                          </m:r>
                        </m:den>
                      </m:f>
                      <m:sSup>
                        <m:sSup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p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4!</m:t>
                          </m:r>
                        </m:den>
                      </m:f>
                      <m:sSup>
                        <m:sSup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+⋯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文字方塊 8">
                <a:extLst>
                  <a:ext uri="{FF2B5EF4-FFF2-40B4-BE49-F238E27FC236}">
                    <a16:creationId xmlns:a16="http://schemas.microsoft.com/office/drawing/2014/main" id="{7B2C3F0A-ABC7-774A-AD94-60443CDB8B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51699" y="1059110"/>
                <a:ext cx="3155223" cy="610936"/>
              </a:xfrm>
              <a:prstGeom prst="rect">
                <a:avLst/>
              </a:prstGeom>
              <a:blipFill>
                <a:blip r:embed="rId2"/>
                <a:stretch>
                  <a:fillRect b="-408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8">
                <a:extLst>
                  <a:ext uri="{FF2B5EF4-FFF2-40B4-BE49-F238E27FC236}">
                    <a16:creationId xmlns:a16="http://schemas.microsoft.com/office/drawing/2014/main" id="{D00E15B7-F4A2-5749-8E80-E683997B3966}"/>
                  </a:ext>
                </a:extLst>
              </p:cNvPr>
              <p:cNvSpPr txBox="1"/>
              <p:nvPr/>
            </p:nvSpPr>
            <p:spPr bwMode="auto">
              <a:xfrm>
                <a:off x="1362759" y="1794092"/>
                <a:ext cx="3133101" cy="61279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sz="1800">
                              <a:latin typeface="Cambria Math" panose="02040503050406030204" pitchFamily="18" charset="0"/>
                              <a:ea typeface="Cambria Math"/>
                            </a:rPr>
                            <m:t>sin</m:t>
                          </m:r>
                        </m:fName>
                        <m:e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  <m:r>
                        <a:rPr lang="en-US" altLang="zh-TW" sz="180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3!</m:t>
                          </m:r>
                        </m:den>
                      </m:f>
                      <m:sSup>
                        <m:sSup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5!</m:t>
                          </m:r>
                        </m:den>
                      </m:f>
                      <m:sSup>
                        <m:sSup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+⋯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8">
                <a:extLst>
                  <a:ext uri="{FF2B5EF4-FFF2-40B4-BE49-F238E27FC236}">
                    <a16:creationId xmlns:a16="http://schemas.microsoft.com/office/drawing/2014/main" id="{D00E15B7-F4A2-5749-8E80-E683997B39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62759" y="1794092"/>
                <a:ext cx="3133101" cy="612796"/>
              </a:xfrm>
              <a:prstGeom prst="rect">
                <a:avLst/>
              </a:prstGeom>
              <a:blipFill>
                <a:blip r:embed="rId3"/>
                <a:stretch>
                  <a:fillRect b="-408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文字方塊 1">
            <a:extLst>
              <a:ext uri="{FF2B5EF4-FFF2-40B4-BE49-F238E27FC236}">
                <a16:creationId xmlns:a16="http://schemas.microsoft.com/office/drawing/2014/main" id="{D7216595-48A6-83BE-DC17-ED4C15D2D86D}"/>
              </a:ext>
            </a:extLst>
          </p:cNvPr>
          <p:cNvSpPr txBox="1"/>
          <p:nvPr/>
        </p:nvSpPr>
        <p:spPr bwMode="auto">
          <a:xfrm>
            <a:off x="1334574" y="2536417"/>
            <a:ext cx="48965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sz="1800" dirty="0"/>
              <a:t>指數函數的泰勒展開：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8">
                <a:extLst>
                  <a:ext uri="{FF2B5EF4-FFF2-40B4-BE49-F238E27FC236}">
                    <a16:creationId xmlns:a16="http://schemas.microsoft.com/office/drawing/2014/main" id="{88EFF5EE-D033-98F0-62C2-9446EC879F84}"/>
                  </a:ext>
                </a:extLst>
              </p:cNvPr>
              <p:cNvSpPr txBox="1"/>
              <p:nvPr/>
            </p:nvSpPr>
            <p:spPr bwMode="auto">
              <a:xfrm>
                <a:off x="1351699" y="2996952"/>
                <a:ext cx="4113306" cy="6127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</m:sup>
                      </m:sSup>
                      <m:r>
                        <a:rPr lang="en-US" altLang="zh-TW" sz="180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1+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!</m:t>
                          </m:r>
                        </m:den>
                      </m:f>
                      <m:sSup>
                        <m:sSup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3!</m:t>
                          </m:r>
                        </m:den>
                      </m:f>
                      <m:sSup>
                        <m:sSup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4!</m:t>
                          </m:r>
                        </m:den>
                      </m:f>
                      <m:sSup>
                        <m:sSup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+⋯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8">
                <a:extLst>
                  <a:ext uri="{FF2B5EF4-FFF2-40B4-BE49-F238E27FC236}">
                    <a16:creationId xmlns:a16="http://schemas.microsoft.com/office/drawing/2014/main" id="{88EFF5EE-D033-98F0-62C2-9446EC879F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51699" y="2996952"/>
                <a:ext cx="4113306" cy="612732"/>
              </a:xfrm>
              <a:prstGeom prst="rect">
                <a:avLst/>
              </a:prstGeom>
              <a:blipFill>
                <a:blip r:embed="rId4"/>
                <a:stretch>
                  <a:fillRect b="-408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8">
                <a:extLst>
                  <a:ext uri="{FF2B5EF4-FFF2-40B4-BE49-F238E27FC236}">
                    <a16:creationId xmlns:a16="http://schemas.microsoft.com/office/drawing/2014/main" id="{2AF9FE5A-042E-9F4B-AF3C-899917869D57}"/>
                  </a:ext>
                </a:extLst>
              </p:cNvPr>
              <p:cNvSpPr txBox="1"/>
              <p:nvPr/>
            </p:nvSpPr>
            <p:spPr bwMode="auto">
              <a:xfrm>
                <a:off x="1331640" y="4293096"/>
                <a:ext cx="4397999" cy="6127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𝑖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sup>
                      </m:sSup>
                      <m:r>
                        <a:rPr lang="en-US" altLang="zh-TW" sz="180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1+</m:t>
                      </m:r>
                      <m:r>
                        <a:rPr lang="en-US" altLang="zh-TW" sz="1800" i="1">
                          <a:latin typeface="Cambria Math" panose="02040503050406030204" pitchFamily="18" charset="0"/>
                          <a:ea typeface="Cambria Math"/>
                        </a:rPr>
                        <m:t>𝑖</m:t>
                      </m:r>
                      <m:r>
                        <a:rPr lang="en-US" altLang="zh-TW" sz="1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!</m:t>
                          </m:r>
                        </m:den>
                      </m:f>
                      <m:sSup>
                        <m:sSup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p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3!</m:t>
                          </m:r>
                        </m:den>
                      </m:f>
                      <m:sSup>
                        <m:sSup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4!</m:t>
                          </m:r>
                        </m:den>
                      </m:f>
                      <m:sSup>
                        <m:sSup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+⋯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7" name="文字方塊 8">
                <a:extLst>
                  <a:ext uri="{FF2B5EF4-FFF2-40B4-BE49-F238E27FC236}">
                    <a16:creationId xmlns:a16="http://schemas.microsoft.com/office/drawing/2014/main" id="{2AF9FE5A-042E-9F4B-AF3C-899917869D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31640" y="4293096"/>
                <a:ext cx="4397999" cy="612732"/>
              </a:xfrm>
              <a:prstGeom prst="rect">
                <a:avLst/>
              </a:prstGeom>
              <a:blipFill>
                <a:blip r:embed="rId5"/>
                <a:stretch>
                  <a:fillRect b="-2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文字方塊 1">
            <a:extLst>
              <a:ext uri="{FF2B5EF4-FFF2-40B4-BE49-F238E27FC236}">
                <a16:creationId xmlns:a16="http://schemas.microsoft.com/office/drawing/2014/main" id="{63C1FF60-ABE9-CDA0-6EA1-5E5D9B1AA4A7}"/>
              </a:ext>
            </a:extLst>
          </p:cNvPr>
          <p:cNvSpPr txBox="1"/>
          <p:nvPr/>
        </p:nvSpPr>
        <p:spPr bwMode="auto">
          <a:xfrm>
            <a:off x="1331640" y="3890106"/>
            <a:ext cx="48965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sz="1800" dirty="0"/>
              <a:t>要求指數函數的泰勒展開對虛變數還是對的：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13">
                <a:extLst>
                  <a:ext uri="{FF2B5EF4-FFF2-40B4-BE49-F238E27FC236}">
                    <a16:creationId xmlns:a16="http://schemas.microsoft.com/office/drawing/2014/main" id="{737856D3-7538-B4DC-CC28-BCEC48AA889D}"/>
                  </a:ext>
                </a:extLst>
              </p:cNvPr>
              <p:cNvSpPr txBox="1"/>
              <p:nvPr/>
            </p:nvSpPr>
            <p:spPr bwMode="auto">
              <a:xfrm>
                <a:off x="1374697" y="5657248"/>
                <a:ext cx="1838901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80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altLang="zh-CN" sz="18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 sz="180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zh-CN" altLang="en-US" sz="18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𝜃</m:t>
                          </m:r>
                        </m:e>
                      </m:func>
                      <m:r>
                        <a:rPr lang="en-US" altLang="zh-CN" sz="1800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+</m:t>
                      </m:r>
                      <m:r>
                        <a:rPr lang="en-US" altLang="zh-CN" sz="1800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𝑖</m:t>
                      </m:r>
                      <m:func>
                        <m:funcPr>
                          <m:ctrlPr>
                            <a:rPr lang="en-US" altLang="zh-CN" sz="18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 sz="180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zh-CN" altLang="en-US" sz="18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𝜃</m:t>
                          </m:r>
                        </m:e>
                      </m:func>
                    </m:oMath>
                  </m:oMathPara>
                </a14:m>
                <a:endParaRPr lang="zh-CN" altLang="en-US" sz="1800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文字方塊 13">
                <a:extLst>
                  <a:ext uri="{FF2B5EF4-FFF2-40B4-BE49-F238E27FC236}">
                    <a16:creationId xmlns:a16="http://schemas.microsoft.com/office/drawing/2014/main" id="{737856D3-7538-B4DC-CC28-BCEC48AA88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74697" y="5657248"/>
                <a:ext cx="1838901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8">
                <a:extLst>
                  <a:ext uri="{FF2B5EF4-FFF2-40B4-BE49-F238E27FC236}">
                    <a16:creationId xmlns:a16="http://schemas.microsoft.com/office/drawing/2014/main" id="{35B91D86-DCB5-26B7-264D-D944173C9AF1}"/>
                  </a:ext>
                </a:extLst>
              </p:cNvPr>
              <p:cNvSpPr txBox="1"/>
              <p:nvPr/>
            </p:nvSpPr>
            <p:spPr bwMode="auto">
              <a:xfrm>
                <a:off x="1362759" y="4953313"/>
                <a:ext cx="4940007" cy="618631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  <m:r>
                        <a:rPr lang="en-US" altLang="zh-TW" sz="1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  <m:t>2!</m:t>
                          </m:r>
                        </m:den>
                      </m:f>
                      <m:sSup>
                        <m:sSup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p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1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++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4!</m:t>
                          </m:r>
                        </m:den>
                      </m:f>
                      <m:sSup>
                        <m:sSup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p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+⋯+</m:t>
                      </m:r>
                      <m:r>
                        <a:rPr lang="en-US" altLang="zh-TW" sz="1800" i="1">
                          <a:latin typeface="Cambria Math" panose="02040503050406030204" pitchFamily="18" charset="0"/>
                          <a:ea typeface="Cambria Math"/>
                        </a:rPr>
                        <m:t>𝑖</m:t>
                      </m:r>
                      <m:d>
                        <m:d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3!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+⋯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" name="文字方塊 8">
                <a:extLst>
                  <a:ext uri="{FF2B5EF4-FFF2-40B4-BE49-F238E27FC236}">
                    <a16:creationId xmlns:a16="http://schemas.microsoft.com/office/drawing/2014/main" id="{35B91D86-DCB5-26B7-264D-D944173C9A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62759" y="4953313"/>
                <a:ext cx="4940007" cy="618631"/>
              </a:xfrm>
              <a:prstGeom prst="rect">
                <a:avLst/>
              </a:prstGeom>
              <a:blipFill>
                <a:blip r:embed="rId7"/>
                <a:stretch>
                  <a:fillRect b="-204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9864FE75-3848-16AF-A9C3-A674C0CEDEC0}"/>
              </a:ext>
            </a:extLst>
          </p:cNvPr>
          <p:cNvSpPr txBox="1"/>
          <p:nvPr/>
        </p:nvSpPr>
        <p:spPr bwMode="auto">
          <a:xfrm>
            <a:off x="1351699" y="260648"/>
            <a:ext cx="1708133" cy="367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l"/>
            <a:r>
              <a:rPr lang="en-US" sz="1800" dirty="0" err="1">
                <a:cs typeface="Times New Roman" panose="02020603050405020304" pitchFamily="18" charset="0"/>
              </a:rPr>
              <a:t>另一個推導</a:t>
            </a:r>
            <a:r>
              <a:rPr lang="en-US" sz="1800" dirty="0">
                <a:cs typeface="Times New Roman" panose="02020603050405020304" pitchFamily="18" charset="0"/>
              </a:rPr>
              <a:t>：</a:t>
            </a:r>
          </a:p>
        </p:txBody>
      </p:sp>
    </p:spTree>
    <p:extLst>
      <p:ext uri="{BB962C8B-B14F-4D97-AF65-F5344CB8AC3E}">
        <p14:creationId xmlns:p14="http://schemas.microsoft.com/office/powerpoint/2010/main" val="2057547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7" grpId="0" animBg="1"/>
      <p:bldP spid="8" grpId="0"/>
      <p:bldP spid="9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/>
        </p:nvSpPr>
        <p:spPr>
          <a:xfrm>
            <a:off x="1187450" y="2174504"/>
            <a:ext cx="3744589" cy="32313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180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274" name="Text Box 4"/>
              <p:cNvSpPr txBox="1">
                <a:spLocks noChangeArrowheads="1"/>
              </p:cNvSpPr>
              <p:nvPr/>
            </p:nvSpPr>
            <p:spPr bwMode="auto">
              <a:xfrm>
                <a:off x="1143000" y="1700808"/>
                <a:ext cx="5813425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altLang="zh-CN" sz="1800" i="1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𝑒</m:t>
                        </m:r>
                      </m:e>
                      <m:sup>
                        <m:r>
                          <a:rPr lang="zh-CN" altLang="en-US" sz="1800" i="1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𝛼</m:t>
                        </m:r>
                      </m:sup>
                    </m:sSup>
                  </m:oMath>
                </a14:m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在複數平面上表示</a:t>
                </a:r>
                <a:r>
                  <a:rPr kumimoji="0" lang="zh-TW" altLang="en-US" sz="1800" dirty="0">
                    <a:solidFill>
                      <a:srgbClr val="FF0000"/>
                    </a:solidFill>
                    <a:latin typeface="Calibri" pitchFamily="34" charset="0"/>
                  </a:rPr>
                  <a:t>，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altLang="zh-CN" sz="1800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1800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𝑎</m:t>
                        </m:r>
                      </m:sup>
                    </m:sSup>
                  </m:oMath>
                </a14:m>
                <a:r>
                  <a:rPr kumimoji="0" lang="zh-TW" altLang="en-US" sz="1800" dirty="0">
                    <a:solidFill>
                      <a:srgbClr val="FF0000"/>
                    </a:solidFill>
                    <a:latin typeface="Calibri" pitchFamily="34" charset="0"/>
                  </a:rPr>
                  <a:t>就是絕對值，</a:t>
                </a:r>
                <a14:m>
                  <m:oMath xmlns:m="http://schemas.openxmlformats.org/officeDocument/2006/math">
                    <m:r>
                      <a:rPr kumimoji="0" lang="el-GR" altLang="zh-TW" sz="1800" i="1" dirty="0" smtClean="0">
                        <a:solidFill>
                          <a:srgbClr val="FF0000"/>
                        </a:solidFill>
                        <a:latin typeface="Cambria Math"/>
                        <a:cs typeface="Times New Roman" pitchFamily="18" charset="0"/>
                      </a:rPr>
                      <m:t>𝜃</m:t>
                    </m:r>
                  </m:oMath>
                </a14:m>
                <a:r>
                  <a:rPr kumimoji="0" lang="zh-TW" altLang="en-US" sz="1800" dirty="0">
                    <a:solidFill>
                      <a:srgbClr val="FF0000"/>
                    </a:solidFill>
                    <a:latin typeface="Calibri" pitchFamily="34" charset="0"/>
                  </a:rPr>
                  <a:t>就是幅角</a:t>
                </a:r>
                <a:endParaRPr kumimoji="0" lang="en-US" altLang="zh-TW" sz="1800" dirty="0">
                  <a:solidFill>
                    <a:srgbClr val="FF0000"/>
                  </a:solidFill>
                  <a:latin typeface="Calibri" pitchFamily="34" charset="0"/>
                </a:endParaRPr>
              </a:p>
            </p:txBody>
          </p:sp>
        </mc:Choice>
        <mc:Fallback xmlns="">
          <p:sp>
            <p:nvSpPr>
              <p:cNvPr id="11274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43000" y="1700808"/>
                <a:ext cx="5813425" cy="369332"/>
              </a:xfrm>
              <a:prstGeom prst="rect">
                <a:avLst/>
              </a:prstGeom>
              <a:blipFill>
                <a:blip r:embed="rId2"/>
                <a:stretch>
                  <a:fillRect t="-3226" b="-1935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275" name="Line 5"/>
          <p:cNvSpPr>
            <a:spLocks noChangeShapeType="1"/>
          </p:cNvSpPr>
          <p:nvPr/>
        </p:nvSpPr>
        <p:spPr bwMode="auto">
          <a:xfrm>
            <a:off x="1330324" y="3963552"/>
            <a:ext cx="34575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 sz="18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276" name="Line 6"/>
          <p:cNvSpPr>
            <a:spLocks noChangeShapeType="1"/>
          </p:cNvSpPr>
          <p:nvPr/>
        </p:nvSpPr>
        <p:spPr bwMode="auto">
          <a:xfrm flipV="1">
            <a:off x="2987674" y="2307920"/>
            <a:ext cx="0" cy="302405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 sz="18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277" name="Line 7"/>
          <p:cNvSpPr>
            <a:spLocks noChangeShapeType="1"/>
          </p:cNvSpPr>
          <p:nvPr/>
        </p:nvSpPr>
        <p:spPr bwMode="auto">
          <a:xfrm flipV="1">
            <a:off x="2987674" y="2956506"/>
            <a:ext cx="1584325" cy="1008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 sz="18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279" name="Line 11"/>
          <p:cNvSpPr>
            <a:spLocks noChangeShapeType="1"/>
          </p:cNvSpPr>
          <p:nvPr/>
        </p:nvSpPr>
        <p:spPr bwMode="auto">
          <a:xfrm>
            <a:off x="3706812" y="3315852"/>
            <a:ext cx="73025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 sz="1800">
              <a:solidFill>
                <a:prstClr val="black"/>
              </a:solidFill>
              <a:latin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282" name="文字方塊 16"/>
              <p:cNvSpPr txBox="1">
                <a:spLocks noChangeArrowheads="1"/>
              </p:cNvSpPr>
              <p:nvPr/>
            </p:nvSpPr>
            <p:spPr bwMode="auto">
              <a:xfrm>
                <a:off x="1143000" y="642938"/>
                <a:ext cx="581342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:r>
                  <a:rPr lang="zh-TW" altLang="en-US" sz="1800" dirty="0">
                    <a:solidFill>
                      <a:srgbClr val="000000"/>
                    </a:solidFill>
                  </a:rPr>
                  <a:t>我們可以更進一步定義複數</a:t>
                </a:r>
                <a14:m>
                  <m:oMath xmlns:m="http://schemas.openxmlformats.org/officeDocument/2006/math">
                    <m:r>
                      <a:rPr lang="zh-TW" altLang="en-US" sz="1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altLang="zh-TW" sz="1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sz="1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altLang="zh-TW" sz="1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TW" sz="1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altLang="zh-TW" sz="1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zh-TW" altLang="en-US" sz="1800" dirty="0">
                    <a:solidFill>
                      <a:srgbClr val="000000"/>
                    </a:solidFill>
                  </a:rPr>
                  <a:t>的指數函數：</a:t>
                </a:r>
              </a:p>
            </p:txBody>
          </p:sp>
        </mc:Choice>
        <mc:Fallback xmlns="">
          <p:sp>
            <p:nvSpPr>
              <p:cNvPr id="11282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43000" y="642938"/>
                <a:ext cx="5813424" cy="369332"/>
              </a:xfrm>
              <a:prstGeom prst="rect">
                <a:avLst/>
              </a:prstGeom>
              <a:blipFill>
                <a:blip r:embed="rId6"/>
                <a:stretch>
                  <a:fillRect l="-871" t="-6667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283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 sz="180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/>
              <p:cNvSpPr txBox="1"/>
              <p:nvPr/>
            </p:nvSpPr>
            <p:spPr bwMode="auto">
              <a:xfrm>
                <a:off x="2424784" y="5542051"/>
                <a:ext cx="2308324" cy="62555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𝑛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𝑛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en-US" altLang="zh-TW" sz="1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zh-TW" altLang="en-US" sz="18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𝛼</m:t>
                          </m:r>
                          <m:r>
                            <a:rPr lang="en-US" altLang="zh-TW" sz="18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𝑥</m:t>
                          </m:r>
                        </m:sup>
                      </m:sSup>
                      <m:r>
                        <a:rPr lang="en-US" altLang="zh-TW" sz="180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sz="1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sz="18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zh-TW" altLang="en-US" sz="18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𝛼</m:t>
                              </m:r>
                            </m:e>
                          </m:d>
                        </m:e>
                        <m:sup>
                          <m:r>
                            <a:rPr lang="en-US" altLang="zh-TW" sz="18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𝑛</m:t>
                          </m:r>
                        </m:sup>
                      </m:sSup>
                      <m:r>
                        <a:rPr lang="en-US" altLang="zh-TW" sz="1800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en-US" altLang="zh-TW" sz="1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zh-TW" altLang="en-US" sz="18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𝛼</m:t>
                          </m:r>
                          <m:r>
                            <a:rPr lang="en-US" altLang="zh-TW" sz="18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zh-TW" altLang="en-US" sz="1800" dirty="0">
                  <a:solidFill>
                    <a:prstClr val="black"/>
                  </a:solidFill>
                  <a:latin typeface="Arial" charset="0"/>
                </a:endParaRPr>
              </a:p>
            </p:txBody>
          </p:sp>
        </mc:Choice>
        <mc:Fallback xmlns="">
          <p:sp>
            <p:nvSpPr>
              <p:cNvPr id="21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24784" y="5542051"/>
                <a:ext cx="2308324" cy="625556"/>
              </a:xfrm>
              <a:prstGeom prst="rect">
                <a:avLst/>
              </a:prstGeom>
              <a:blipFill>
                <a:blip r:embed="rId7"/>
                <a:stretch>
                  <a:fillRect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字方塊 1"/>
          <p:cNvSpPr txBox="1"/>
          <p:nvPr/>
        </p:nvSpPr>
        <p:spPr bwMode="auto">
          <a:xfrm>
            <a:off x="1187450" y="6237312"/>
            <a:ext cx="70569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sz="1800" dirty="0">
                <a:solidFill>
                  <a:prstClr val="black"/>
                </a:solidFill>
                <a:cs typeface="Times New Roman" pitchFamily="18" charset="0"/>
              </a:rPr>
              <a:t>所以，</a:t>
            </a:r>
            <a:r>
              <a:rPr lang="zh-CN" altLang="en-US" sz="1800" dirty="0">
                <a:solidFill>
                  <a:prstClr val="black"/>
                </a:solidFill>
                <a:cs typeface="Times New Roman" pitchFamily="18" charset="0"/>
              </a:rPr>
              <a:t>複</a:t>
            </a:r>
            <a:r>
              <a:rPr lang="zh-TW" altLang="en-US" sz="1800" dirty="0">
                <a:solidFill>
                  <a:prstClr val="black"/>
                </a:solidFill>
                <a:cs typeface="Times New Roman" pitchFamily="18" charset="0"/>
              </a:rPr>
              <a:t>數的指數函數，所有的微分都與自己成正比！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/>
              <p:cNvSpPr txBox="1"/>
              <p:nvPr/>
            </p:nvSpPr>
            <p:spPr bwMode="auto">
              <a:xfrm>
                <a:off x="1187450" y="1051612"/>
                <a:ext cx="4288162" cy="381451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1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sz="18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zh-CN" altLang="en-US" sz="18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𝛼</m:t>
                          </m:r>
                        </m:sup>
                      </m:sSup>
                      <m:r>
                        <a:rPr lang="en-US" altLang="zh-CN" sz="1800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sz="1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sz="18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18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𝑎</m:t>
                          </m:r>
                          <m:r>
                            <a:rPr lang="en-US" altLang="zh-CN" sz="18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+</m:t>
                          </m:r>
                          <m:r>
                            <a:rPr lang="en-US" altLang="zh-CN" sz="18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r>
                            <a:rPr lang="zh-CN" altLang="en-US" sz="18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𝜃</m:t>
                          </m:r>
                        </m:sup>
                      </m:sSup>
                      <m:r>
                        <a:rPr lang="en-US" altLang="zh-CN" sz="1800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sz="1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sz="180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180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𝑎</m:t>
                          </m:r>
                        </m:sup>
                      </m:sSup>
                      <m:sSup>
                        <m:sSupPr>
                          <m:ctrlPr>
                            <a:rPr lang="en-US" altLang="zh-CN" sz="1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sz="180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180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r>
                            <a:rPr lang="zh-CN" altLang="en-US" sz="180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𝜃</m:t>
                          </m:r>
                        </m:sup>
                      </m:sSup>
                      <m:r>
                        <a:rPr lang="en-US" altLang="zh-CN" sz="1800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sz="1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sz="180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180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𝑎</m:t>
                          </m:r>
                        </m:sup>
                      </m:sSup>
                      <m:d>
                        <m:dPr>
                          <m:ctrlPr>
                            <a:rPr lang="en-US" altLang="zh-CN" sz="1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CN" sz="1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CN" sz="180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zh-CN" altLang="en-US" sz="18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𝜃</m:t>
                              </m:r>
                            </m:e>
                          </m:func>
                          <m:r>
                            <a:rPr lang="en-US" altLang="zh-CN" sz="180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+</m:t>
                          </m:r>
                          <m:r>
                            <a:rPr lang="en-US" altLang="zh-CN" sz="180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func>
                            <m:funcPr>
                              <m:ctrlPr>
                                <a:rPr lang="en-US" altLang="zh-CN" sz="1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CN" sz="180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zh-CN" altLang="en-US" sz="18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𝜃</m:t>
                              </m:r>
                            </m:e>
                          </m:func>
                        </m:e>
                      </m:d>
                    </m:oMath>
                  </m:oMathPara>
                </a14:m>
                <a:endParaRPr lang="zh-CN" altLang="en-US" sz="1800" dirty="0">
                  <a:solidFill>
                    <a:prstClr val="black"/>
                  </a:solidFill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3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7450" y="1051612"/>
                <a:ext cx="4288162" cy="38145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3"/>
              <p:cNvSpPr txBox="1"/>
              <p:nvPr/>
            </p:nvSpPr>
            <p:spPr bwMode="auto">
              <a:xfrm>
                <a:off x="5527701" y="2303424"/>
                <a:ext cx="1125436" cy="404983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altLang="zh-CN" sz="1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CN" sz="1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8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sz="18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r>
                                <a:rPr lang="zh-CN" altLang="en-US" sz="18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𝜃</m:t>
                              </m:r>
                            </m:sup>
                          </m:sSup>
                        </m:e>
                      </m:d>
                      <m:r>
                        <a:rPr lang="en-US" altLang="zh-CN" sz="1800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Times New Roman" pitchFamily="18" charset="0"/>
                        </a:rPr>
                        <m:t>=1</m:t>
                      </m:r>
                    </m:oMath>
                  </m:oMathPara>
                </a14:m>
                <a:endParaRPr lang="zh-CN" altLang="en-US" sz="1800" dirty="0">
                  <a:solidFill>
                    <a:prstClr val="black"/>
                  </a:solidFill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4" name="文字方塊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27701" y="2303424"/>
                <a:ext cx="1125436" cy="404983"/>
              </a:xfrm>
              <a:prstGeom prst="rect">
                <a:avLst/>
              </a:prstGeom>
              <a:blipFill rotWithShape="1">
                <a:blip r:embed="rId16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字方塊 24"/>
              <p:cNvSpPr txBox="1"/>
              <p:nvPr/>
            </p:nvSpPr>
            <p:spPr bwMode="auto">
              <a:xfrm>
                <a:off x="5527701" y="2792426"/>
                <a:ext cx="1474571" cy="404983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altLang="zh-CN" sz="1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CN" sz="1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8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sz="18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𝑎</m:t>
                              </m:r>
                              <m:r>
                                <a:rPr lang="en-US" altLang="zh-CN" sz="18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+</m:t>
                              </m:r>
                              <m:r>
                                <a:rPr lang="en-US" altLang="zh-CN" sz="18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r>
                                <a:rPr lang="zh-CN" altLang="en-US" sz="18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𝜃</m:t>
                              </m:r>
                            </m:sup>
                          </m:sSup>
                        </m:e>
                      </m:d>
                      <m:r>
                        <a:rPr lang="en-US" altLang="zh-CN" sz="1800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sz="1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sz="180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180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𝑎</m:t>
                          </m:r>
                        </m:sup>
                      </m:sSup>
                    </m:oMath>
                  </m:oMathPara>
                </a14:m>
                <a:endParaRPr lang="zh-CN" altLang="en-US" sz="1800" dirty="0">
                  <a:solidFill>
                    <a:prstClr val="black"/>
                  </a:solidFill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5" name="文字方塊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27701" y="2792426"/>
                <a:ext cx="1474571" cy="404983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字方塊 25"/>
              <p:cNvSpPr txBox="1"/>
              <p:nvPr/>
            </p:nvSpPr>
            <p:spPr bwMode="auto">
              <a:xfrm>
                <a:off x="5527701" y="3273453"/>
                <a:ext cx="1808187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altLang="zh-CN" sz="1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sz="18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𝑚𝑛</m:t>
                          </m:r>
                        </m:e>
                      </m:d>
                      <m:r>
                        <a:rPr lang="en-US" altLang="zh-CN" sz="1800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altLang="zh-CN" sz="1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sz="18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𝑚</m:t>
                          </m:r>
                        </m:e>
                      </m:d>
                      <m:r>
                        <a:rPr lang="en-US" altLang="zh-CN" sz="1800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Times New Roman" pitchFamily="18" charset="0"/>
                        </a:rPr>
                        <m:t>∙</m:t>
                      </m:r>
                      <m:d>
                        <m:dPr>
                          <m:begChr m:val="|"/>
                          <m:endChr m:val="|"/>
                          <m:ctrlPr>
                            <a:rPr lang="en-US" altLang="zh-CN" sz="1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sz="18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𝑛</m:t>
                          </m:r>
                        </m:e>
                      </m:d>
                    </m:oMath>
                  </m:oMathPara>
                </a14:m>
                <a:endParaRPr lang="zh-CN" altLang="en-US" sz="1800" dirty="0">
                  <a:solidFill>
                    <a:prstClr val="black"/>
                  </a:solidFill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6" name="文字方塊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27701" y="3273453"/>
                <a:ext cx="1808187" cy="3693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D8697AEE-D96C-B9EE-9572-76FF0552F9E7}"/>
              </a:ext>
            </a:extLst>
          </p:cNvPr>
          <p:cNvSpPr txBox="1"/>
          <p:nvPr/>
        </p:nvSpPr>
        <p:spPr bwMode="auto">
          <a:xfrm>
            <a:off x="1196134" y="5696517"/>
            <a:ext cx="13501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l"/>
            <a:r>
              <a:rPr lang="en-US" sz="1800" dirty="0" err="1">
                <a:cs typeface="Times New Roman" panose="02020603050405020304" pitchFamily="18" charset="0"/>
              </a:rPr>
              <a:t>可以證明</a:t>
            </a:r>
            <a:r>
              <a:rPr lang="en-US" sz="1800" dirty="0">
                <a:cs typeface="Times New Roman" panose="02020603050405020304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961841E-E028-6C0B-9E0E-EE271443F6BC}"/>
                  </a:ext>
                </a:extLst>
              </p:cNvPr>
              <p:cNvSpPr txBox="1"/>
              <p:nvPr/>
            </p:nvSpPr>
            <p:spPr bwMode="auto">
              <a:xfrm>
                <a:off x="3418683" y="2913984"/>
                <a:ext cx="576257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1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sz="18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18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𝑎</m:t>
                          </m:r>
                        </m:sup>
                      </m:sSup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961841E-E028-6C0B-9E0E-EE271443F6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18683" y="2913984"/>
                <a:ext cx="576257" cy="369332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3AF5AA7-F56E-E43E-5D46-13106391376A}"/>
                  </a:ext>
                </a:extLst>
              </p:cNvPr>
              <p:cNvSpPr txBox="1"/>
              <p:nvPr/>
            </p:nvSpPr>
            <p:spPr bwMode="auto">
              <a:xfrm>
                <a:off x="3533312" y="3576608"/>
                <a:ext cx="346998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3AF5AA7-F56E-E43E-5D46-1310639137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33312" y="3576608"/>
                <a:ext cx="346998" cy="369332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BF4A4E8-1A84-4A35-7866-849CBAABEABE}"/>
                  </a:ext>
                </a:extLst>
              </p:cNvPr>
              <p:cNvSpPr txBox="1"/>
              <p:nvPr/>
            </p:nvSpPr>
            <p:spPr bwMode="auto">
              <a:xfrm>
                <a:off x="3880310" y="4037034"/>
                <a:ext cx="63823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Re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BF4A4E8-1A84-4A35-7866-849CBAABEA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80310" y="4037034"/>
                <a:ext cx="638231" cy="369332"/>
              </a:xfrm>
              <a:prstGeom prst="rect">
                <a:avLst/>
              </a:prstGeom>
              <a:blipFill>
                <a:blip r:embed="rId21"/>
                <a:stretch>
                  <a:fillRect b="-1290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236A52A-710A-4B09-831D-106DE17F0626}"/>
                  </a:ext>
                </a:extLst>
              </p:cNvPr>
              <p:cNvSpPr txBox="1"/>
              <p:nvPr/>
            </p:nvSpPr>
            <p:spPr bwMode="auto">
              <a:xfrm>
                <a:off x="2301060" y="2451085"/>
                <a:ext cx="63823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Im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236A52A-710A-4B09-831D-106DE17F06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01060" y="2451085"/>
                <a:ext cx="638231" cy="369332"/>
              </a:xfrm>
              <a:prstGeom prst="rect">
                <a:avLst/>
              </a:prstGeom>
              <a:blipFill>
                <a:blip r:embed="rId22"/>
                <a:stretch>
                  <a:fillRect b="-16129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20">
                <a:extLst>
                  <a:ext uri="{FF2B5EF4-FFF2-40B4-BE49-F238E27FC236}">
                    <a16:creationId xmlns:a16="http://schemas.microsoft.com/office/drawing/2014/main" id="{AB167274-55E0-7481-1B3A-F1703030E960}"/>
                  </a:ext>
                </a:extLst>
              </p:cNvPr>
              <p:cNvSpPr txBox="1"/>
              <p:nvPr/>
            </p:nvSpPr>
            <p:spPr bwMode="auto">
              <a:xfrm>
                <a:off x="5527701" y="4037815"/>
                <a:ext cx="2464970" cy="61824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altLang="zh-TW" sz="18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</m:den>
                      </m:f>
                      <m:sSup>
                        <m:sSupPr>
                          <m:ctrlPr>
                            <a:rPr lang="en-US" altLang="zh-TW" sz="1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zh-TW" altLang="en-US" sz="18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𝛼</m:t>
                          </m:r>
                          <m:r>
                            <a:rPr lang="en-US" altLang="zh-TW" sz="18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𝑥</m:t>
                          </m:r>
                        </m:sup>
                      </m:sSup>
                      <m:r>
                        <a:rPr lang="en-US" altLang="zh-TW" sz="180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altLang="zh-TW" sz="180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𝑑</m:t>
                          </m:r>
                          <m:r>
                            <a:rPr lang="en-US" altLang="zh-TW" sz="1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</m:den>
                      </m:f>
                      <m:d>
                        <m:dPr>
                          <m:ctrlPr>
                            <a:rPr lang="en-US" altLang="zh-TW" sz="1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1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sz="1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altLang="zh-TW" sz="18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CN" sz="1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8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sz="18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r>
                                <a:rPr lang="zh-CN" altLang="en-US" sz="18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𝜃</m:t>
                              </m:r>
                              <m:r>
                                <a:rPr lang="en-US" altLang="zh-CN" sz="1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𝑥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zh-TW" altLang="en-US" sz="1800" dirty="0">
                  <a:solidFill>
                    <a:prstClr val="black"/>
                  </a:solidFill>
                  <a:latin typeface="Arial" charset="0"/>
                </a:endParaRPr>
              </a:p>
            </p:txBody>
          </p:sp>
        </mc:Choice>
        <mc:Fallback xmlns="">
          <p:sp>
            <p:nvSpPr>
              <p:cNvPr id="9" name="文字方塊 20">
                <a:extLst>
                  <a:ext uri="{FF2B5EF4-FFF2-40B4-BE49-F238E27FC236}">
                    <a16:creationId xmlns:a16="http://schemas.microsoft.com/office/drawing/2014/main" id="{AB167274-55E0-7481-1B3A-F1703030E9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27701" y="4037815"/>
                <a:ext cx="2464970" cy="618246"/>
              </a:xfrm>
              <a:prstGeom prst="rect">
                <a:avLst/>
              </a:prstGeom>
              <a:blipFill>
                <a:blip r:embed="rId23"/>
                <a:stretch>
                  <a:fillRect b="-6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20">
                <a:extLst>
                  <a:ext uri="{FF2B5EF4-FFF2-40B4-BE49-F238E27FC236}">
                    <a16:creationId xmlns:a16="http://schemas.microsoft.com/office/drawing/2014/main" id="{B0D3BB5D-FAA2-C0C3-7575-D72EB0F8C73B}"/>
                  </a:ext>
                </a:extLst>
              </p:cNvPr>
              <p:cNvSpPr txBox="1"/>
              <p:nvPr/>
            </p:nvSpPr>
            <p:spPr bwMode="auto">
              <a:xfrm>
                <a:off x="5527701" y="4759859"/>
                <a:ext cx="3008388" cy="404983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sz="1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𝑎</m:t>
                          </m:r>
                          <m:sSup>
                            <m:sSupPr>
                              <m:ctrlPr>
                                <a:rPr lang="en-US" altLang="zh-TW" sz="1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sz="1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altLang="zh-TW" sz="18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sup>
                          </m:sSup>
                        </m:e>
                      </m:d>
                      <m:sSup>
                        <m:sSupPr>
                          <m:ctrlPr>
                            <a:rPr lang="en-US" altLang="zh-CN" sz="1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sz="180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180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r>
                            <a:rPr lang="zh-CN" altLang="en-US" sz="180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𝜃</m:t>
                          </m:r>
                          <m:r>
                            <a:rPr lang="en-US" altLang="zh-CN" sz="1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</m:sup>
                      </m:sSup>
                      <m:r>
                        <a:rPr lang="en-US" altLang="zh-CN" sz="1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altLang="zh-TW" sz="1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sz="1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altLang="zh-TW" sz="18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𝑥</m:t>
                          </m:r>
                        </m:sup>
                      </m:sSup>
                      <m:d>
                        <m:dPr>
                          <m:ctrlPr>
                            <a:rPr lang="en-US" altLang="zh-TW" sz="1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sz="1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sSup>
                            <m:sSupPr>
                              <m:ctrlPr>
                                <a:rPr lang="en-US" altLang="zh-CN" sz="1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8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sz="18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r>
                                <a:rPr lang="zh-CN" altLang="en-US" sz="18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𝜃</m:t>
                              </m:r>
                              <m:r>
                                <a:rPr lang="en-US" altLang="zh-CN" sz="1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𝑥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zh-TW" altLang="en-US" sz="1800" dirty="0">
                  <a:solidFill>
                    <a:prstClr val="black"/>
                  </a:solidFill>
                  <a:latin typeface="Arial" charset="0"/>
                </a:endParaRPr>
              </a:p>
            </p:txBody>
          </p:sp>
        </mc:Choice>
        <mc:Fallback xmlns="">
          <p:sp>
            <p:nvSpPr>
              <p:cNvPr id="10" name="文字方塊 20">
                <a:extLst>
                  <a:ext uri="{FF2B5EF4-FFF2-40B4-BE49-F238E27FC236}">
                    <a16:creationId xmlns:a16="http://schemas.microsoft.com/office/drawing/2014/main" id="{B0D3BB5D-FAA2-C0C3-7575-D72EB0F8C7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27701" y="4759859"/>
                <a:ext cx="3008388" cy="404983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20">
                <a:extLst>
                  <a:ext uri="{FF2B5EF4-FFF2-40B4-BE49-F238E27FC236}">
                    <a16:creationId xmlns:a16="http://schemas.microsoft.com/office/drawing/2014/main" id="{C69F1111-5942-3219-FCFC-B1897828EB24}"/>
                  </a:ext>
                </a:extLst>
              </p:cNvPr>
              <p:cNvSpPr txBox="1"/>
              <p:nvPr/>
            </p:nvSpPr>
            <p:spPr bwMode="auto">
              <a:xfrm>
                <a:off x="5540059" y="5255633"/>
                <a:ext cx="2634696" cy="381451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sz="1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𝑎</m:t>
                          </m:r>
                          <m:r>
                            <a:rPr lang="en-US" altLang="zh-TW" sz="1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sz="1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sz="1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sSup>
                        <m:sSupPr>
                          <m:ctrlPr>
                            <a:rPr lang="en-US" altLang="zh-CN" sz="1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sz="180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180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𝑎</m:t>
                          </m:r>
                          <m:r>
                            <a:rPr lang="en-US" altLang="zh-CN" sz="180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+</m:t>
                          </m:r>
                          <m:r>
                            <a:rPr lang="en-US" altLang="zh-CN" sz="180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r>
                            <a:rPr lang="zh-CN" altLang="en-US" sz="180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𝜃</m:t>
                          </m:r>
                        </m:sup>
                      </m:sSup>
                      <m:r>
                        <a:rPr lang="en-US" altLang="zh-CN" sz="1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altLang="zh-CN" sz="1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𝛼</m:t>
                      </m:r>
                      <m:sSup>
                        <m:sSupPr>
                          <m:ctrlPr>
                            <a:rPr lang="en-US" altLang="zh-CN" sz="1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sz="1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1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𝛼</m:t>
                          </m:r>
                          <m:r>
                            <a:rPr lang="en-US" altLang="zh-CN" sz="1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zh-TW" altLang="en-US" sz="1800" dirty="0">
                  <a:solidFill>
                    <a:prstClr val="black"/>
                  </a:solidFill>
                  <a:latin typeface="Arial" charset="0"/>
                </a:endParaRPr>
              </a:p>
            </p:txBody>
          </p:sp>
        </mc:Choice>
        <mc:Fallback xmlns="">
          <p:sp>
            <p:nvSpPr>
              <p:cNvPr id="11" name="文字方塊 20">
                <a:extLst>
                  <a:ext uri="{FF2B5EF4-FFF2-40B4-BE49-F238E27FC236}">
                    <a16:creationId xmlns:a16="http://schemas.microsoft.com/office/drawing/2014/main" id="{C69F1111-5942-3219-FCFC-B1897828EB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40059" y="5255633"/>
                <a:ext cx="2634696" cy="381451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63364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" grpId="0"/>
      <p:bldP spid="3" grpId="0"/>
      <p:bldP spid="9" grpId="0" animBg="1"/>
      <p:bldP spid="10" grpId="0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" name="Rectangle 2"/>
          <p:cNvSpPr>
            <a:spLocks noChangeArrowheads="1"/>
          </p:cNvSpPr>
          <p:nvPr/>
        </p:nvSpPr>
        <p:spPr bwMode="auto">
          <a:xfrm>
            <a:off x="0" y="32527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kumimoji="0" lang="zh-TW" altLang="en-US">
              <a:latin typeface="Calibri" pitchFamily="34" charset="0"/>
            </a:endParaRPr>
          </a:p>
        </p:txBody>
      </p:sp>
      <p:sp>
        <p:nvSpPr>
          <p:cNvPr id="4107" name="Rectangle 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kumimoji="0" lang="zh-TW" altLang="en-US">
              <a:latin typeface="Calibri" pitchFamily="34" charset="0"/>
            </a:endParaRPr>
          </a:p>
        </p:txBody>
      </p:sp>
      <p:sp>
        <p:nvSpPr>
          <p:cNvPr id="4109" name="Line 12"/>
          <p:cNvSpPr>
            <a:spLocks noChangeShapeType="1"/>
          </p:cNvSpPr>
          <p:nvPr/>
        </p:nvSpPr>
        <p:spPr bwMode="auto">
          <a:xfrm>
            <a:off x="2999586" y="3509666"/>
            <a:ext cx="1439862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字方塊 29"/>
              <p:cNvSpPr txBox="1"/>
              <p:nvPr/>
            </p:nvSpPr>
            <p:spPr bwMode="auto">
              <a:xfrm>
                <a:off x="1040830" y="3177107"/>
                <a:ext cx="1739835" cy="665118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l-GR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l-GR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l-GR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Ψ</m:t>
                          </m:r>
                        </m:num>
                        <m:den>
                          <m:r>
                            <a:rPr lang="zh-CN" altLang="el-GR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CN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l-GR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l-GR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l-GR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Ψ</m:t>
                          </m:r>
                        </m:num>
                        <m:den>
                          <m:r>
                            <a:rPr lang="zh-CN" altLang="el-GR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0" name="文字方塊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0830" y="3177107"/>
                <a:ext cx="1739835" cy="665118"/>
              </a:xfrm>
              <a:prstGeom prst="rect">
                <a:avLst/>
              </a:prstGeom>
              <a:blipFill>
                <a:blip r:embed="rId2"/>
                <a:stretch>
                  <a:fillRect b="-188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字方塊 30"/>
              <p:cNvSpPr txBox="1"/>
              <p:nvPr/>
            </p:nvSpPr>
            <p:spPr bwMode="auto">
              <a:xfrm>
                <a:off x="4640754" y="3203236"/>
                <a:ext cx="2099357" cy="612860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l-GR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Ψ</m:t>
                      </m:r>
                      <m:r>
                        <a:rPr lang="en-US" altLang="zh-CN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zh-CN" altLang="en-US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l-GR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Ψ</m:t>
                      </m:r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1" name="文字方塊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40754" y="3203236"/>
                <a:ext cx="2099357" cy="61286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字方塊 10">
            <a:extLst>
              <a:ext uri="{FF2B5EF4-FFF2-40B4-BE49-F238E27FC236}">
                <a16:creationId xmlns:a16="http://schemas.microsoft.com/office/drawing/2014/main" id="{B6538F79-3A41-5E56-AEF8-C125B8E44A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8142" y="568839"/>
            <a:ext cx="62512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虛數或複數的指數函數具有非常簡單的微分特性：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26">
                <a:extLst>
                  <a:ext uri="{FF2B5EF4-FFF2-40B4-BE49-F238E27FC236}">
                    <a16:creationId xmlns:a16="http://schemas.microsoft.com/office/drawing/2014/main" id="{20234D97-A31C-C19B-36E1-277297283F32}"/>
                  </a:ext>
                </a:extLst>
              </p:cNvPr>
              <p:cNvSpPr txBox="1"/>
              <p:nvPr/>
            </p:nvSpPr>
            <p:spPr bwMode="auto">
              <a:xfrm>
                <a:off x="1048615" y="1943478"/>
                <a:ext cx="2259849" cy="387927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Ψ</m:t>
                          </m:r>
                          <m:d>
                            <m:dPr>
                              <m:ctrlPr>
                                <a:rPr lang="el-GR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𝑥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,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=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𝐴𝑒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d>
                            <m:d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𝑘𝑥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zh-CN" altLang="en-US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𝜔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𝑡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文字方塊 26">
                <a:extLst>
                  <a:ext uri="{FF2B5EF4-FFF2-40B4-BE49-F238E27FC236}">
                    <a16:creationId xmlns:a16="http://schemas.microsoft.com/office/drawing/2014/main" id="{20234D97-A31C-C19B-36E1-277297283F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8615" y="1943478"/>
                <a:ext cx="2259849" cy="38792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2649E39B-7703-21A8-8D44-5BA606C0A28F}"/>
              </a:ext>
            </a:extLst>
          </p:cNvPr>
          <p:cNvSpPr txBox="1"/>
          <p:nvPr/>
        </p:nvSpPr>
        <p:spPr bwMode="auto">
          <a:xfrm>
            <a:off x="944004" y="2682393"/>
            <a:ext cx="63054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將此波函數代入，可以確定它的確是波方程式的解，只要：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270CC75-A439-A8C3-19B8-66E89B4F032B}"/>
              </a:ext>
            </a:extLst>
          </p:cNvPr>
          <p:cNvSpPr txBox="1"/>
          <p:nvPr/>
        </p:nvSpPr>
        <p:spPr bwMode="auto">
          <a:xfrm>
            <a:off x="5976379" y="4018800"/>
            <a:ext cx="23762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Dispersion Relation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27">
                <a:extLst>
                  <a:ext uri="{FF2B5EF4-FFF2-40B4-BE49-F238E27FC236}">
                    <a16:creationId xmlns:a16="http://schemas.microsoft.com/office/drawing/2014/main" id="{8B250EC6-19DB-A834-2A71-D90C5D330E07}"/>
                  </a:ext>
                </a:extLst>
              </p:cNvPr>
              <p:cNvSpPr txBox="1"/>
              <p:nvPr/>
            </p:nvSpPr>
            <p:spPr bwMode="auto">
              <a:xfrm>
                <a:off x="1057664" y="1014568"/>
                <a:ext cx="2308324" cy="62555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𝑛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𝑛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zh-TW" altLang="en-US" sz="1800" b="0" i="1" smtClean="0">
                              <a:latin typeface="Cambria Math"/>
                            </a:rPr>
                            <m:t>𝛼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𝑥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𝛼</m:t>
                              </m:r>
                            </m:e>
                          </m:d>
                        </m:e>
                        <m:sup>
                          <m:r>
                            <a:rPr lang="en-US" altLang="zh-TW" sz="1800" b="0" i="1" smtClean="0">
                              <a:latin typeface="Cambria Math"/>
                            </a:rPr>
                            <m:t>𝑛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zh-TW" altLang="en-US" i="1">
                              <a:latin typeface="Cambria Math"/>
                            </a:rPr>
                            <m:t>𝛼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5" name="文字方塊 27">
                <a:extLst>
                  <a:ext uri="{FF2B5EF4-FFF2-40B4-BE49-F238E27FC236}">
                    <a16:creationId xmlns:a16="http://schemas.microsoft.com/office/drawing/2014/main" id="{8B250EC6-19DB-A834-2A71-D90C5D330E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57664" y="1014568"/>
                <a:ext cx="2308324" cy="625556"/>
              </a:xfrm>
              <a:prstGeom prst="rect">
                <a:avLst/>
              </a:prstGeom>
              <a:blipFill>
                <a:blip r:embed="rId5"/>
                <a:stretch>
                  <a:fillRect b="-39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83016D13-BA6F-D01A-47EC-82819A904D8E}"/>
              </a:ext>
            </a:extLst>
          </p:cNvPr>
          <p:cNvSpPr txBox="1"/>
          <p:nvPr/>
        </p:nvSpPr>
        <p:spPr bwMode="auto">
          <a:xfrm>
            <a:off x="1057664" y="5301208"/>
            <a:ext cx="41624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波方程式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立刻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給出了色散關係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5F0A843-3B85-E42B-D87F-300E58D2D18F}"/>
              </a:ext>
            </a:extLst>
          </p:cNvPr>
          <p:cNvSpPr txBox="1"/>
          <p:nvPr/>
        </p:nvSpPr>
        <p:spPr bwMode="auto">
          <a:xfrm>
            <a:off x="1057664" y="5733256"/>
            <a:ext cx="64666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那麼，可否從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色散關係倒回去得到波方程式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？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6" descr="http://www.projectrho.com/rocket/rosettaStone.jpg">
            <a:extLst>
              <a:ext uri="{FF2B5EF4-FFF2-40B4-BE49-F238E27FC236}">
                <a16:creationId xmlns:a16="http://schemas.microsoft.com/office/drawing/2014/main" id="{CEF62221-9D7C-6B1D-1850-43931EFF3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565994"/>
            <a:ext cx="2368905" cy="2089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25">
                <a:extLst>
                  <a:ext uri="{FF2B5EF4-FFF2-40B4-BE49-F238E27FC236}">
                    <a16:creationId xmlns:a16="http://schemas.microsoft.com/office/drawing/2014/main" id="{24F5F3A8-00CA-6BB4-224C-F70E48E02258}"/>
                  </a:ext>
                </a:extLst>
              </p:cNvPr>
              <p:cNvSpPr txBox="1"/>
              <p:nvPr/>
            </p:nvSpPr>
            <p:spPr bwMode="auto">
              <a:xfrm>
                <a:off x="3869087" y="1797876"/>
                <a:ext cx="1852879" cy="642420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𝑛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l-GR" altLang="zh-TW" sz="1800" b="0" i="1" smtClean="0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𝑛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𝑖𝑘</m:t>
                              </m:r>
                            </m:e>
                          </m:d>
                        </m:e>
                        <m:sup>
                          <m:r>
                            <a:rPr lang="en-US" altLang="zh-TW" sz="1800" b="0" i="1" smtClean="0">
                              <a:latin typeface="Cambria Math"/>
                            </a:rPr>
                            <m:t>𝑛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m:rPr>
                          <m:sty m:val="p"/>
                        </m:rPr>
                        <a:rPr lang="el-GR" altLang="zh-TW" i="1">
                          <a:latin typeface="Cambria Math"/>
                          <a:ea typeface="Cambria Math"/>
                        </a:rPr>
                        <m:t>Ψ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25">
                <a:extLst>
                  <a:ext uri="{FF2B5EF4-FFF2-40B4-BE49-F238E27FC236}">
                    <a16:creationId xmlns:a16="http://schemas.microsoft.com/office/drawing/2014/main" id="{24F5F3A8-00CA-6BB4-224C-F70E48E022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69087" y="1797876"/>
                <a:ext cx="1852879" cy="642420"/>
              </a:xfrm>
              <a:prstGeom prst="rect">
                <a:avLst/>
              </a:prstGeom>
              <a:blipFill>
                <a:blip r:embed="rId7"/>
                <a:stretch>
                  <a:fillRect b="-196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6">
                <a:extLst>
                  <a:ext uri="{FF2B5EF4-FFF2-40B4-BE49-F238E27FC236}">
                    <a16:creationId xmlns:a16="http://schemas.microsoft.com/office/drawing/2014/main" id="{3914C985-9A3E-3E8B-6231-A291A9CE96F1}"/>
                  </a:ext>
                </a:extLst>
              </p:cNvPr>
              <p:cNvSpPr txBox="1"/>
              <p:nvPr/>
            </p:nvSpPr>
            <p:spPr bwMode="auto">
              <a:xfrm>
                <a:off x="6020964" y="1797876"/>
                <a:ext cx="2064411" cy="62555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𝑛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l-GR" altLang="zh-TW" sz="1800" b="0" i="1" smtClean="0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𝑛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𝑖</m:t>
                              </m:r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𝜔</m:t>
                              </m:r>
                            </m:e>
                          </m:d>
                        </m:e>
                        <m:sup>
                          <m:r>
                            <a:rPr lang="en-US" altLang="zh-TW" sz="1800" b="0" i="1" smtClean="0">
                              <a:latin typeface="Cambria Math"/>
                            </a:rPr>
                            <m:t>𝑛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m:rPr>
                          <m:sty m:val="p"/>
                        </m:rPr>
                        <a:rPr lang="el-GR" altLang="zh-TW" i="1">
                          <a:latin typeface="Cambria Math"/>
                          <a:ea typeface="Cambria Math"/>
                        </a:rPr>
                        <m:t>Ψ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26">
                <a:extLst>
                  <a:ext uri="{FF2B5EF4-FFF2-40B4-BE49-F238E27FC236}">
                    <a16:creationId xmlns:a16="http://schemas.microsoft.com/office/drawing/2014/main" id="{3914C985-9A3E-3E8B-6231-A291A9CE96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20964" y="1797876"/>
                <a:ext cx="2064411" cy="625556"/>
              </a:xfrm>
              <a:prstGeom prst="rect">
                <a:avLst/>
              </a:prstGeom>
              <a:blipFill>
                <a:blip r:embed="rId8"/>
                <a:stretch>
                  <a:fillRect b="-196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69ABF34-E98A-A08E-653B-CDF607D1061C}"/>
                  </a:ext>
                </a:extLst>
              </p:cNvPr>
              <p:cNvSpPr txBox="1"/>
              <p:nvPr/>
            </p:nvSpPr>
            <p:spPr bwMode="auto">
              <a:xfrm>
                <a:off x="3650596" y="1149217"/>
                <a:ext cx="216419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zh-TW" altLang="en-US" i="1" smtClean="0">
                        <a:latin typeface="Cambria Math"/>
                      </a:rPr>
                      <m:t>𝛼</m:t>
                    </m:r>
                  </m:oMath>
                </a14:m>
                <a:r>
                  <a:rPr lang="en-US" dirty="0"/>
                  <a:t>是任意複數常數。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69ABF34-E98A-A08E-653B-CDF607D106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50596" y="1149217"/>
                <a:ext cx="2164197" cy="369332"/>
              </a:xfrm>
              <a:prstGeom prst="rect">
                <a:avLst/>
              </a:prstGeom>
              <a:blipFill>
                <a:blip r:embed="rId9"/>
                <a:stretch>
                  <a:fillRect t="-6667" r="-2339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D399B57-E83B-1FB1-59EC-69C8DD7805E8}"/>
                  </a:ext>
                </a:extLst>
              </p:cNvPr>
              <p:cNvSpPr txBox="1"/>
              <p:nvPr/>
            </p:nvSpPr>
            <p:spPr bwMode="auto">
              <a:xfrm>
                <a:off x="2482282" y="4027529"/>
                <a:ext cx="233662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𝑘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/>
                        <a:cs typeface="Times New Roman" pitchFamily="18" charset="0"/>
                      </a:rPr>
                      <m:t>,</m:t>
                    </m:r>
                    <m:r>
                      <a:rPr lang="zh-CN" altLang="en-US" i="1">
                        <a:latin typeface="Cambria Math"/>
                        <a:ea typeface="Cambria Math"/>
                        <a:cs typeface="Times New Roman" pitchFamily="18" charset="0"/>
                      </a:rPr>
                      <m:t>𝜔</m:t>
                    </m:r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滿足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色散關係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D399B57-E83B-1FB1-59EC-69C8DD7805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82282" y="4027529"/>
                <a:ext cx="2336628" cy="369332"/>
              </a:xfrm>
              <a:prstGeom prst="rect">
                <a:avLst/>
              </a:prstGeom>
              <a:blipFill>
                <a:blip r:embed="rId10"/>
                <a:stretch>
                  <a:fillRect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30">
                <a:extLst>
                  <a:ext uri="{FF2B5EF4-FFF2-40B4-BE49-F238E27FC236}">
                    <a16:creationId xmlns:a16="http://schemas.microsoft.com/office/drawing/2014/main" id="{0F142CBC-CD81-8031-D14D-CEEB911E9A41}"/>
                  </a:ext>
                </a:extLst>
              </p:cNvPr>
              <p:cNvSpPr txBox="1"/>
              <p:nvPr/>
            </p:nvSpPr>
            <p:spPr bwMode="auto">
              <a:xfrm>
                <a:off x="4624022" y="3887023"/>
                <a:ext cx="1352357" cy="612860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zh-CN" altLang="en-US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文字方塊 30">
                <a:extLst>
                  <a:ext uri="{FF2B5EF4-FFF2-40B4-BE49-F238E27FC236}">
                    <a16:creationId xmlns:a16="http://schemas.microsoft.com/office/drawing/2014/main" id="{0F142CBC-CD81-8031-D14D-CEEB911E9A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24022" y="3887023"/>
                <a:ext cx="1352357" cy="61286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5356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9" grpId="0" animBg="1"/>
      <p:bldP spid="30" grpId="0" animBg="1"/>
      <p:bldP spid="31" grpId="0" animBg="1"/>
      <p:bldP spid="9" grpId="0"/>
      <p:bldP spid="12" grpId="0"/>
      <p:bldP spid="16" grpId="0"/>
      <p:bldP spid="17" grpId="0"/>
      <p:bldP spid="8" grpId="0"/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">
            <a:extLst>
              <a:ext uri="{FF2B5EF4-FFF2-40B4-BE49-F238E27FC236}">
                <a16:creationId xmlns:a16="http://schemas.microsoft.com/office/drawing/2014/main" id="{6D20C5E4-5A30-AD43-8397-6866C2F287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640" y="3726385"/>
            <a:ext cx="45547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zh-TW" altLang="en-US" dirty="0">
                <a:latin typeface="Calibri" pitchFamily="34" charset="0"/>
              </a:rPr>
              <a:t>複數解的實數部與虛數部都滿足波方程式！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24">
                <a:extLst>
                  <a:ext uri="{FF2B5EF4-FFF2-40B4-BE49-F238E27FC236}">
                    <a16:creationId xmlns:a16="http://schemas.microsoft.com/office/drawing/2014/main" id="{1FFF27B6-6DE4-B24B-A7C1-0AF1E5EC3FF0}"/>
                  </a:ext>
                </a:extLst>
              </p:cNvPr>
              <p:cNvSpPr txBox="1"/>
              <p:nvPr/>
            </p:nvSpPr>
            <p:spPr bwMode="auto">
              <a:xfrm>
                <a:off x="6012160" y="2769771"/>
                <a:ext cx="2275238" cy="648254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n-US" altLang="zh-CN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Im</m:t>
                          </m:r>
                          <m:r>
                            <m:rPr>
                              <m:sty m:val="p"/>
                            </m:rPr>
                            <a:rPr lang="el-GR" altLang="zh-TW" sz="1800" b="0" i="1" smtClean="0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l-GR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l-GR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l-GR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Im</m:t>
                          </m:r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Ψ</m:t>
                          </m:r>
                        </m:num>
                        <m:den>
                          <m:r>
                            <a:rPr lang="zh-CN" altLang="el-GR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文字方塊 24">
                <a:extLst>
                  <a:ext uri="{FF2B5EF4-FFF2-40B4-BE49-F238E27FC236}">
                    <a16:creationId xmlns:a16="http://schemas.microsoft.com/office/drawing/2014/main" id="{1FFF27B6-6DE4-B24B-A7C1-0AF1E5EC3F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12160" y="2769771"/>
                <a:ext cx="2275238" cy="648254"/>
              </a:xfrm>
              <a:prstGeom prst="rect">
                <a:avLst/>
              </a:prstGeom>
              <a:blipFill>
                <a:blip r:embed="rId2"/>
                <a:stretch>
                  <a:fillRect b="-377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Down Arrow 6">
            <a:extLst>
              <a:ext uri="{FF2B5EF4-FFF2-40B4-BE49-F238E27FC236}">
                <a16:creationId xmlns:a16="http://schemas.microsoft.com/office/drawing/2014/main" id="{C86F6313-4912-DF43-A668-47B75D1D4AF7}"/>
              </a:ext>
            </a:extLst>
          </p:cNvPr>
          <p:cNvSpPr/>
          <p:nvPr/>
        </p:nvSpPr>
        <p:spPr>
          <a:xfrm rot="19358945">
            <a:off x="5702700" y="2103476"/>
            <a:ext cx="360040" cy="432048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EEAEEC6D-5F42-AE4E-9681-C98DBEBE8D7D}"/>
              </a:ext>
            </a:extLst>
          </p:cNvPr>
          <p:cNvSpPr/>
          <p:nvPr/>
        </p:nvSpPr>
        <p:spPr>
          <a:xfrm rot="1938094">
            <a:off x="3261303" y="2132856"/>
            <a:ext cx="360040" cy="432048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11C5F8-B24F-C94F-BBFA-1BD8A1624293}"/>
              </a:ext>
            </a:extLst>
          </p:cNvPr>
          <p:cNvSpPr txBox="1"/>
          <p:nvPr/>
        </p:nvSpPr>
        <p:spPr bwMode="auto">
          <a:xfrm>
            <a:off x="1331640" y="2070088"/>
            <a:ext cx="23042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方程式的實數部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AD43F1-0144-0548-999B-C0A7BE8D508B}"/>
              </a:ext>
            </a:extLst>
          </p:cNvPr>
          <p:cNvSpPr txBox="1"/>
          <p:nvPr/>
        </p:nvSpPr>
        <p:spPr bwMode="auto">
          <a:xfrm>
            <a:off x="6300192" y="2070621"/>
            <a:ext cx="23042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方程式的虛數部</a:t>
            </a:r>
          </a:p>
        </p:txBody>
      </p:sp>
      <p:sp>
        <p:nvSpPr>
          <p:cNvPr id="11" name="Text Box 10">
            <a:extLst>
              <a:ext uri="{FF2B5EF4-FFF2-40B4-BE49-F238E27FC236}">
                <a16:creationId xmlns:a16="http://schemas.microsoft.com/office/drawing/2014/main" id="{1B1F3794-9076-3542-91C9-C6D0ACA0F6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8014" y="4197766"/>
            <a:ext cx="45547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zh-TW" altLang="en-US" dirty="0">
                <a:latin typeface="Calibri" pitchFamily="34" charset="0"/>
              </a:rPr>
              <a:t>複數解的實數部與虛數部彼此獨立的！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53551B-39A3-80F2-81E7-8A8E96B6B043}"/>
              </a:ext>
            </a:extLst>
          </p:cNvPr>
          <p:cNvSpPr txBox="1"/>
          <p:nvPr/>
        </p:nvSpPr>
        <p:spPr bwMode="auto">
          <a:xfrm>
            <a:off x="1328014" y="4704133"/>
            <a:ext cx="68443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實數部與虛數部都是解。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29">
                <a:extLst>
                  <a:ext uri="{FF2B5EF4-FFF2-40B4-BE49-F238E27FC236}">
                    <a16:creationId xmlns:a16="http://schemas.microsoft.com/office/drawing/2014/main" id="{26711087-D5BB-870A-6297-66447E914CB2}"/>
                  </a:ext>
                </a:extLst>
              </p:cNvPr>
              <p:cNvSpPr txBox="1"/>
              <p:nvPr/>
            </p:nvSpPr>
            <p:spPr bwMode="auto">
              <a:xfrm>
                <a:off x="3822145" y="1271390"/>
                <a:ext cx="1739835" cy="665118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l-GR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l-GR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l-GR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Ψ</m:t>
                          </m:r>
                        </m:num>
                        <m:den>
                          <m:r>
                            <a:rPr lang="zh-CN" altLang="el-GR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CN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l-GR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l-GR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l-GR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Ψ</m:t>
                          </m:r>
                        </m:num>
                        <m:den>
                          <m:r>
                            <a:rPr lang="zh-CN" altLang="el-GR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文字方塊 29">
                <a:extLst>
                  <a:ext uri="{FF2B5EF4-FFF2-40B4-BE49-F238E27FC236}">
                    <a16:creationId xmlns:a16="http://schemas.microsoft.com/office/drawing/2014/main" id="{26711087-D5BB-870A-6297-66447E914C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22145" y="1271390"/>
                <a:ext cx="1739835" cy="665118"/>
              </a:xfrm>
              <a:prstGeom prst="rect">
                <a:avLst/>
              </a:prstGeom>
              <a:blipFill>
                <a:blip r:embed="rId3"/>
                <a:stretch>
                  <a:fillRect b="-188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FEE7C106-1446-D391-D03B-DB4B1356AA81}"/>
              </a:ext>
            </a:extLst>
          </p:cNvPr>
          <p:cNvSpPr txBox="1"/>
          <p:nvPr/>
        </p:nvSpPr>
        <p:spPr bwMode="auto">
          <a:xfrm>
            <a:off x="683568" y="689307"/>
            <a:ext cx="80648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畢竟波函數不是複數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，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最後再加上波函數必須為實數的條件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。這很容易：</a:t>
            </a:r>
            <a:endParaRPr lang="en-TW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24">
                <a:extLst>
                  <a:ext uri="{FF2B5EF4-FFF2-40B4-BE49-F238E27FC236}">
                    <a16:creationId xmlns:a16="http://schemas.microsoft.com/office/drawing/2014/main" id="{EDF88786-DDDB-E46A-5607-48333C9420DA}"/>
                  </a:ext>
                </a:extLst>
              </p:cNvPr>
              <p:cNvSpPr txBox="1"/>
              <p:nvPr/>
            </p:nvSpPr>
            <p:spPr bwMode="auto">
              <a:xfrm>
                <a:off x="519064" y="2766735"/>
                <a:ext cx="2268826" cy="64825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Re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l-GR" altLang="zh-TW" sz="1800" b="0" i="1" smtClean="0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altLang="zh-CN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Re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l-GR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l-GR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l-GR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Ψ</m:t>
                          </m:r>
                        </m:num>
                        <m:den>
                          <m:r>
                            <a:rPr lang="zh-CN" altLang="el-GR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6" name="文字方塊 24">
                <a:extLst>
                  <a:ext uri="{FF2B5EF4-FFF2-40B4-BE49-F238E27FC236}">
                    <a16:creationId xmlns:a16="http://schemas.microsoft.com/office/drawing/2014/main" id="{EDF88786-DDDB-E46A-5607-48333C9420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9064" y="2766735"/>
                <a:ext cx="2268826" cy="648254"/>
              </a:xfrm>
              <a:prstGeom prst="rect">
                <a:avLst/>
              </a:prstGeom>
              <a:blipFill>
                <a:blip r:embed="rId4"/>
                <a:stretch>
                  <a:fillRect b="-576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24">
                <a:extLst>
                  <a:ext uri="{FF2B5EF4-FFF2-40B4-BE49-F238E27FC236}">
                    <a16:creationId xmlns:a16="http://schemas.microsoft.com/office/drawing/2014/main" id="{40126A59-2CD0-707A-8C2D-22A6C8990374}"/>
                  </a:ext>
                </a:extLst>
              </p:cNvPr>
              <p:cNvSpPr txBox="1"/>
              <p:nvPr/>
            </p:nvSpPr>
            <p:spPr bwMode="auto">
              <a:xfrm>
                <a:off x="2999869" y="2766735"/>
                <a:ext cx="2191882" cy="648254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n-US" altLang="zh-CN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Re</m:t>
                          </m:r>
                          <m:r>
                            <m:rPr>
                              <m:sty m:val="p"/>
                            </m:rPr>
                            <a:rPr lang="el-GR" altLang="zh-TW" sz="1800" b="0" i="1" smtClean="0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l-GR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l-GR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l-GR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n-US" altLang="zh-CN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Re</m:t>
                          </m:r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Ψ</m:t>
                          </m:r>
                        </m:num>
                        <m:den>
                          <m:r>
                            <a:rPr lang="zh-CN" altLang="el-GR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7" name="文字方塊 24">
                <a:extLst>
                  <a:ext uri="{FF2B5EF4-FFF2-40B4-BE49-F238E27FC236}">
                    <a16:creationId xmlns:a16="http://schemas.microsoft.com/office/drawing/2014/main" id="{40126A59-2CD0-707A-8C2D-22A6C89903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99869" y="2766735"/>
                <a:ext cx="2191882" cy="648254"/>
              </a:xfrm>
              <a:prstGeom prst="rect">
                <a:avLst/>
              </a:prstGeom>
              <a:blipFill>
                <a:blip r:embed="rId5"/>
                <a:stretch>
                  <a:fillRect b="-576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26">
                <a:extLst>
                  <a:ext uri="{FF2B5EF4-FFF2-40B4-BE49-F238E27FC236}">
                    <a16:creationId xmlns:a16="http://schemas.microsoft.com/office/drawing/2014/main" id="{F90CA441-E27C-32B9-E116-BC2757CEE65F}"/>
                  </a:ext>
                </a:extLst>
              </p:cNvPr>
              <p:cNvSpPr txBox="1"/>
              <p:nvPr/>
            </p:nvSpPr>
            <p:spPr bwMode="auto">
              <a:xfrm>
                <a:off x="1328281" y="5268189"/>
                <a:ext cx="4280274" cy="387927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Re</m:t>
                      </m:r>
                      <m:r>
                        <m:rPr>
                          <m:sty m:val="p"/>
                        </m:rPr>
                        <a:rPr lang="el-GR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Ψ</m:t>
                      </m:r>
                      <m:d>
                        <m:dPr>
                          <m:ctrlPr>
                            <a:rPr lang="el-GR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altLang="zh-CN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Re</m:t>
                      </m:r>
                      <m:r>
                        <a:rPr lang="zh-TW" altLang="en-US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d>
                            <m:d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𝑘𝑥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zh-CN" altLang="en-US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𝜔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𝑡</m:t>
                              </m:r>
                            </m:e>
                          </m:d>
                        </m:sup>
                      </m:sSup>
                      <m:r>
                        <a:rPr lang="en-US" altLang="zh-CN" b="0" i="0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𝑘𝑥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zh-CN" altLang="en-US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𝜔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0" name="文字方塊 26">
                <a:extLst>
                  <a:ext uri="{FF2B5EF4-FFF2-40B4-BE49-F238E27FC236}">
                    <a16:creationId xmlns:a16="http://schemas.microsoft.com/office/drawing/2014/main" id="{F90CA441-E27C-32B9-E116-BC2757CEE6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28281" y="5268189"/>
                <a:ext cx="4280274" cy="387927"/>
              </a:xfrm>
              <a:prstGeom prst="rect">
                <a:avLst/>
              </a:prstGeom>
              <a:blipFill>
                <a:blip r:embed="rId6"/>
                <a:stretch>
                  <a:fillRect b="-1562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70408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11" grpId="0"/>
      <p:bldP spid="12" grpId="0"/>
      <p:bldP spid="17" grpId="0" animBg="1"/>
      <p:bldP spid="2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5" name="文字方塊 24"/>
              <p:cNvSpPr txBox="1"/>
              <p:nvPr/>
            </p:nvSpPr>
            <p:spPr bwMode="auto">
              <a:xfrm>
                <a:off x="2934312" y="5373162"/>
                <a:ext cx="2111283" cy="64812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l-GR" altLang="zh-TW" sz="1800" b="0" i="1" smtClean="0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m:rPr>
                              <m:sty m:val="p"/>
                            </m:rPr>
                            <a:rPr lang="el-GR" altLang="zh-TW" sz="1800" i="1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>
          <p:sp>
            <p:nvSpPr>
              <p:cNvPr id="25" name="文字方塊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34312" y="5373162"/>
                <a:ext cx="2111283" cy="648126"/>
              </a:xfrm>
              <a:prstGeom prst="rect">
                <a:avLst/>
              </a:prstGeom>
              <a:blipFill>
                <a:blip r:embed="rId2"/>
                <a:stretch>
                  <a:fillRect b="-377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298" name="Rectangle 2"/>
          <p:cNvSpPr>
            <a:spLocks noChangeArrowheads="1"/>
          </p:cNvSpPr>
          <p:nvPr/>
        </p:nvSpPr>
        <p:spPr bwMode="auto">
          <a:xfrm>
            <a:off x="6516216" y="3212976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kumimoji="0" lang="zh-TW" altLang="en-US">
              <a:latin typeface="Calibri" pitchFamily="34" charset="0"/>
            </a:endParaRPr>
          </a:p>
        </p:txBody>
      </p:sp>
      <p:sp>
        <p:nvSpPr>
          <p:cNvPr id="12299" name="Rectangle 3"/>
          <p:cNvSpPr>
            <a:spLocks noChangeArrowheads="1"/>
          </p:cNvSpPr>
          <p:nvPr/>
        </p:nvSpPr>
        <p:spPr bwMode="auto">
          <a:xfrm>
            <a:off x="16322" y="218530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kumimoji="0" lang="zh-TW" altLang="en-US">
              <a:latin typeface="Calibri" pitchFamily="34" charset="0"/>
            </a:endParaRPr>
          </a:p>
        </p:txBody>
      </p:sp>
      <p:sp>
        <p:nvSpPr>
          <p:cNvPr id="12300" name="Rectangle 6"/>
          <p:cNvSpPr>
            <a:spLocks noChangeArrowheads="1"/>
          </p:cNvSpPr>
          <p:nvPr/>
        </p:nvSpPr>
        <p:spPr bwMode="auto">
          <a:xfrm>
            <a:off x="16322" y="217895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kumimoji="0" lang="zh-TW" altLang="en-US">
              <a:latin typeface="Calibri" pitchFamily="34" charset="0"/>
            </a:endParaRPr>
          </a:p>
        </p:txBody>
      </p:sp>
      <p:sp>
        <p:nvSpPr>
          <p:cNvPr id="12301" name="Text Box 9"/>
          <p:cNvSpPr txBox="1">
            <a:spLocks noChangeArrowheads="1"/>
          </p:cNvSpPr>
          <p:nvPr/>
        </p:nvSpPr>
        <p:spPr bwMode="auto">
          <a:xfrm>
            <a:off x="5562920" y="1150858"/>
            <a:ext cx="340971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zh-TW" altLang="en-US" dirty="0">
                <a:latin typeface="Calibri" pitchFamily="34" charset="0"/>
              </a:rPr>
              <a:t>對電子波而言，色散關係如下：</a:t>
            </a:r>
          </a:p>
        </p:txBody>
      </p:sp>
      <p:sp>
        <p:nvSpPr>
          <p:cNvPr id="12304" name="Text Box 14"/>
          <p:cNvSpPr txBox="1">
            <a:spLocks noChangeArrowheads="1"/>
          </p:cNvSpPr>
          <p:nvPr/>
        </p:nvSpPr>
        <p:spPr bwMode="auto">
          <a:xfrm>
            <a:off x="5066589" y="5503221"/>
            <a:ext cx="37798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zh-TW" dirty="0">
                <a:latin typeface="Times New Roman" pitchFamily="18" charset="0"/>
                <a:cs typeface="Times New Roman" pitchFamily="18" charset="0"/>
              </a:rPr>
              <a:t>Schrodinger Wave Equation</a:t>
            </a:r>
            <a:endParaRPr kumimoji="0" lang="zh-TW" altLang="en-US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6" name="文字方塊 25"/>
              <p:cNvSpPr txBox="1"/>
              <p:nvPr/>
            </p:nvSpPr>
            <p:spPr bwMode="auto">
              <a:xfrm>
                <a:off x="2929376" y="4289865"/>
                <a:ext cx="1904496" cy="672620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l-GR" altLang="zh-TW" sz="1800" b="0" i="1" smtClean="0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𝑖𝑘</m:t>
                              </m:r>
                            </m:e>
                          </m:d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m:rPr>
                          <m:sty m:val="p"/>
                        </m:rPr>
                        <a:rPr lang="el-GR" altLang="zh-TW" i="1">
                          <a:latin typeface="Cambria Math"/>
                          <a:ea typeface="Cambria Math"/>
                        </a:rPr>
                        <m:t>Ψ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>
          <p:sp>
            <p:nvSpPr>
              <p:cNvPr id="26" name="文字方塊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29376" y="4289865"/>
                <a:ext cx="1904496" cy="672620"/>
              </a:xfrm>
              <a:prstGeom prst="rect">
                <a:avLst/>
              </a:prstGeom>
              <a:blipFill>
                <a:blip r:embed="rId3"/>
                <a:stretch>
                  <a:fillRect b="-185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文字方塊 26"/>
              <p:cNvSpPr txBox="1"/>
              <p:nvPr/>
            </p:nvSpPr>
            <p:spPr bwMode="auto">
              <a:xfrm>
                <a:off x="5021146" y="4305075"/>
                <a:ext cx="1819216" cy="61901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m:rPr>
                              <m:sty m:val="p"/>
                            </m:rPr>
                            <a:rPr lang="el-GR" altLang="zh-TW" sz="1800" b="0" i="1" smtClean="0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𝑖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𝜔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m:rPr>
                          <m:sty m:val="p"/>
                        </m:rPr>
                        <a:rPr lang="el-GR" altLang="zh-TW" i="1">
                          <a:latin typeface="Cambria Math"/>
                          <a:ea typeface="Cambria Math"/>
                        </a:rPr>
                        <m:t>Ψ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>
          <p:sp>
            <p:nvSpPr>
              <p:cNvPr id="27" name="文字方塊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21146" y="4305075"/>
                <a:ext cx="1819216" cy="619016"/>
              </a:xfrm>
              <a:prstGeom prst="rect">
                <a:avLst/>
              </a:prstGeom>
              <a:blipFill>
                <a:blip r:embed="rId4"/>
                <a:stretch>
                  <a:fillRect b="-6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1" name="文字方塊 30"/>
              <p:cNvSpPr txBox="1"/>
              <p:nvPr/>
            </p:nvSpPr>
            <p:spPr bwMode="auto">
              <a:xfrm>
                <a:off x="5562920" y="1532569"/>
                <a:ext cx="1525739" cy="64812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𝑘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ℏ</m:t>
                      </m:r>
                      <m:r>
                        <a:rPr lang="zh-TW" altLang="en-US" i="1">
                          <a:latin typeface="Cambria Math"/>
                          <a:ea typeface="Cambria Math"/>
                        </a:rPr>
                        <m:t>𝜔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>
          <p:sp>
            <p:nvSpPr>
              <p:cNvPr id="31" name="文字方塊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62920" y="1532569"/>
                <a:ext cx="1525739" cy="648126"/>
              </a:xfrm>
              <a:prstGeom prst="rect">
                <a:avLst/>
              </a:prstGeom>
              <a:blipFill>
                <a:blip r:embed="rId5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8F49E6A3-0900-E9BC-5645-91D9C89BAA48}"/>
              </a:ext>
            </a:extLst>
          </p:cNvPr>
          <p:cNvSpPr txBox="1"/>
          <p:nvPr/>
        </p:nvSpPr>
        <p:spPr bwMode="auto">
          <a:xfrm>
            <a:off x="539552" y="1480241"/>
            <a:ext cx="34600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對於自由電子，已知：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文字方塊 20">
                <a:extLst>
                  <a:ext uri="{FF2B5EF4-FFF2-40B4-BE49-F238E27FC236}">
                    <a16:creationId xmlns:a16="http://schemas.microsoft.com/office/drawing/2014/main" id="{D2372DFB-BBDE-408C-D27E-5C3D9CA6B9F6}"/>
                  </a:ext>
                </a:extLst>
              </p:cNvPr>
              <p:cNvSpPr txBox="1"/>
              <p:nvPr/>
            </p:nvSpPr>
            <p:spPr bwMode="auto">
              <a:xfrm>
                <a:off x="2905197" y="1542874"/>
                <a:ext cx="1029641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𝐸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>
          <p:sp>
            <p:nvSpPr>
              <p:cNvPr id="3" name="文字方塊 20">
                <a:extLst>
                  <a:ext uri="{FF2B5EF4-FFF2-40B4-BE49-F238E27FC236}">
                    <a16:creationId xmlns:a16="http://schemas.microsoft.com/office/drawing/2014/main" id="{D2372DFB-BBDE-408C-D27E-5C3D9CA6B9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05197" y="1542874"/>
                <a:ext cx="1029641" cy="648126"/>
              </a:xfrm>
              <a:prstGeom prst="rect">
                <a:avLst/>
              </a:prstGeom>
              <a:blipFill>
                <a:blip r:embed="rId6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Line 10">
            <a:extLst>
              <a:ext uri="{FF2B5EF4-FFF2-40B4-BE49-F238E27FC236}">
                <a16:creationId xmlns:a16="http://schemas.microsoft.com/office/drawing/2014/main" id="{9F94FF38-9C4D-A88C-3E70-8A3D7EAFB40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184494" y="1866937"/>
            <a:ext cx="1293103" cy="1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文字方塊 18">
                <a:extLst>
                  <a:ext uri="{FF2B5EF4-FFF2-40B4-BE49-F238E27FC236}">
                    <a16:creationId xmlns:a16="http://schemas.microsoft.com/office/drawing/2014/main" id="{A0BF2591-ED28-0CD0-7E7A-6451ED6CEBF2}"/>
                  </a:ext>
                </a:extLst>
              </p:cNvPr>
              <p:cNvSpPr txBox="1"/>
              <p:nvPr/>
            </p:nvSpPr>
            <p:spPr bwMode="auto">
              <a:xfrm>
                <a:off x="4272794" y="1422102"/>
                <a:ext cx="1011495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𝐸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=ℏ</m:t>
                      </m:r>
                      <m:r>
                        <a:rPr lang="zh-TW" altLang="en-US" sz="1800" b="0" i="1" smtClean="0">
                          <a:latin typeface="Cambria Math"/>
                          <a:ea typeface="Cambria Math"/>
                        </a:rPr>
                        <m:t>𝜔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>
          <p:sp>
            <p:nvSpPr>
              <p:cNvPr id="6" name="文字方塊 18">
                <a:extLst>
                  <a:ext uri="{FF2B5EF4-FFF2-40B4-BE49-F238E27FC236}">
                    <a16:creationId xmlns:a16="http://schemas.microsoft.com/office/drawing/2014/main" id="{A0BF2591-ED28-0CD0-7E7A-6451ED6CEB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72794" y="1422102"/>
                <a:ext cx="1011495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文字方塊 19">
                <a:extLst>
                  <a:ext uri="{FF2B5EF4-FFF2-40B4-BE49-F238E27FC236}">
                    <a16:creationId xmlns:a16="http://schemas.microsoft.com/office/drawing/2014/main" id="{F487602C-EFDB-913B-7649-0943BFA81557}"/>
                  </a:ext>
                </a:extLst>
              </p:cNvPr>
              <p:cNvSpPr txBox="1"/>
              <p:nvPr/>
            </p:nvSpPr>
            <p:spPr bwMode="auto">
              <a:xfrm>
                <a:off x="4295172" y="1939042"/>
                <a:ext cx="950838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𝑝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=ℏ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𝑘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>
          <p:sp>
            <p:nvSpPr>
              <p:cNvPr id="7" name="文字方塊 19">
                <a:extLst>
                  <a:ext uri="{FF2B5EF4-FFF2-40B4-BE49-F238E27FC236}">
                    <a16:creationId xmlns:a16="http://schemas.microsoft.com/office/drawing/2014/main" id="{F487602C-EFDB-913B-7649-0943BFA815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95172" y="1939042"/>
                <a:ext cx="950838" cy="369332"/>
              </a:xfrm>
              <a:prstGeom prst="rect">
                <a:avLst/>
              </a:prstGeom>
              <a:blipFill>
                <a:blip r:embed="rId8"/>
                <a:stretch>
                  <a:fillRect b="-1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文字方塊 23">
                <a:extLst>
                  <a:ext uri="{FF2B5EF4-FFF2-40B4-BE49-F238E27FC236}">
                    <a16:creationId xmlns:a16="http://schemas.microsoft.com/office/drawing/2014/main" id="{87EBC466-F137-E753-90DC-7599787618BB}"/>
                  </a:ext>
                </a:extLst>
              </p:cNvPr>
              <p:cNvSpPr txBox="1"/>
              <p:nvPr/>
            </p:nvSpPr>
            <p:spPr bwMode="auto">
              <a:xfrm>
                <a:off x="4304553" y="2727159"/>
                <a:ext cx="1754263" cy="387927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Ψ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=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𝐴𝑒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d>
                            <m:d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𝑘𝑥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zh-CN" altLang="en-US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𝜔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𝑡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11" name="文字方塊 23">
                <a:extLst>
                  <a:ext uri="{FF2B5EF4-FFF2-40B4-BE49-F238E27FC236}">
                    <a16:creationId xmlns:a16="http://schemas.microsoft.com/office/drawing/2014/main" id="{87EBC466-F137-E753-90DC-7599787618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04553" y="2727159"/>
                <a:ext cx="1754263" cy="38792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7171620A-B511-82A9-8B13-CB7BDA27297D}"/>
              </a:ext>
            </a:extLst>
          </p:cNvPr>
          <p:cNvSpPr txBox="1"/>
          <p:nvPr/>
        </p:nvSpPr>
        <p:spPr bwMode="auto">
          <a:xfrm>
            <a:off x="539552" y="2776430"/>
            <a:ext cx="70522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在色散關係乘一個自由電子波函數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文字方塊 30">
                <a:extLst>
                  <a:ext uri="{FF2B5EF4-FFF2-40B4-BE49-F238E27FC236}">
                    <a16:creationId xmlns:a16="http://schemas.microsoft.com/office/drawing/2014/main" id="{2A068ED4-3A66-8D51-CC74-D2C2B1F7910A}"/>
                  </a:ext>
                </a:extLst>
              </p:cNvPr>
              <p:cNvSpPr txBox="1"/>
              <p:nvPr/>
            </p:nvSpPr>
            <p:spPr bwMode="auto">
              <a:xfrm>
                <a:off x="2929376" y="3222714"/>
                <a:ext cx="1825243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𝑘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l-GR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Ψ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ℏ</m:t>
                      </m:r>
                      <m:r>
                        <a:rPr lang="zh-TW" altLang="en-US" i="1">
                          <a:latin typeface="Cambria Math"/>
                          <a:ea typeface="Cambria Math"/>
                        </a:rPr>
                        <m:t>𝜔</m:t>
                      </m:r>
                      <m:r>
                        <m:rPr>
                          <m:sty m:val="p"/>
                        </m:rPr>
                        <a:rPr lang="el-GR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Ψ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>
          <p:sp>
            <p:nvSpPr>
              <p:cNvPr id="13" name="文字方塊 30">
                <a:extLst>
                  <a:ext uri="{FF2B5EF4-FFF2-40B4-BE49-F238E27FC236}">
                    <a16:creationId xmlns:a16="http://schemas.microsoft.com/office/drawing/2014/main" id="{2A068ED4-3A66-8D51-CC74-D2C2B1F791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29376" y="3222714"/>
                <a:ext cx="1825243" cy="648126"/>
              </a:xfrm>
              <a:prstGeom prst="rect">
                <a:avLst/>
              </a:prstGeom>
              <a:blipFill>
                <a:blip r:embed="rId10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4968A85-4CBF-44D8-74D9-5B177D930EF1}"/>
                  </a:ext>
                </a:extLst>
              </p:cNvPr>
              <p:cNvSpPr txBox="1"/>
              <p:nvPr/>
            </p:nvSpPr>
            <p:spPr bwMode="auto">
              <a:xfrm>
                <a:off x="553621" y="3935743"/>
                <a:ext cx="553097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已知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，對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這一個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波函數取時空微分就分別得到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/>
                        <a:ea typeface="Cambria Math"/>
                      </a:rPr>
                      <m:t>𝑘</m:t>
                    </m:r>
                    <m:r>
                      <a:rPr lang="en-US" altLang="zh-TW" sz="1800" b="0" i="1" smtClean="0">
                        <a:latin typeface="Cambria Math" panose="02040503050406030204" pitchFamily="18" charset="0"/>
                        <a:ea typeface="Cambria Math"/>
                      </a:rPr>
                      <m:t>,</m:t>
                    </m:r>
                    <m:r>
                      <a:rPr lang="zh-TW" altLang="en-US" i="1">
                        <a:latin typeface="Cambria Math"/>
                        <a:ea typeface="Cambria Math"/>
                      </a:rPr>
                      <m:t>𝜔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4968A85-4CBF-44D8-74D9-5B177D930E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3621" y="3935743"/>
                <a:ext cx="5530974" cy="369332"/>
              </a:xfrm>
              <a:prstGeom prst="rect">
                <a:avLst/>
              </a:prstGeom>
              <a:blipFill>
                <a:blip r:embed="rId11"/>
                <a:stretch>
                  <a:fillRect l="-915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30BF542-C096-774A-3064-B975E429912B}"/>
                  </a:ext>
                </a:extLst>
              </p:cNvPr>
              <p:cNvSpPr txBox="1"/>
              <p:nvPr/>
            </p:nvSpPr>
            <p:spPr bwMode="auto">
              <a:xfrm>
                <a:off x="555875" y="4939778"/>
                <a:ext cx="705220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由色散關係，自然就猜出可以得出此色散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ea typeface="Cambria Math"/>
                      </a:rPr>
                      <m:t>𝑘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/>
                      </a:rPr>
                      <m:t>,</m:t>
                    </m:r>
                    <m:r>
                      <a:rPr lang="zh-TW" altLang="en-US" i="1">
                        <a:latin typeface="Cambria Math"/>
                        <a:ea typeface="Cambria Math"/>
                      </a:rPr>
                      <m:t>𝜔</m:t>
                    </m:r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關係的波方程式如下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30BF542-C096-774A-3064-B975E42991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5875" y="4939778"/>
                <a:ext cx="7052207" cy="369332"/>
              </a:xfrm>
              <a:prstGeom prst="rect">
                <a:avLst/>
              </a:prstGeom>
              <a:blipFill>
                <a:blip r:embed="rId12"/>
                <a:stretch>
                  <a:fillRect l="-718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B65C217E-DF0F-1979-14B1-C2DC4181CC19}"/>
              </a:ext>
            </a:extLst>
          </p:cNvPr>
          <p:cNvSpPr txBox="1"/>
          <p:nvPr/>
        </p:nvSpPr>
        <p:spPr bwMode="auto">
          <a:xfrm>
            <a:off x="563215" y="666910"/>
            <a:ext cx="45033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現在把同樣辦法用在電子波：</a:t>
            </a:r>
          </a:p>
        </p:txBody>
      </p:sp>
      <p:pic>
        <p:nvPicPr>
          <p:cNvPr id="10" name="Picture 8" descr="http://www.google.com/url?source=imglanding&amp;ct=img&amp;q=http://laboratorynews.files.wordpress.com/2010/11/electron.jpg&amp;sa=X&amp;ei=WsWEUIDyN4PZmAWQmICABQ&amp;ved=0CAwQ8wc&amp;usg=AFQjCNEz28Rbu36JFGofuKvyWvmTfIxB1w">
            <a:extLst>
              <a:ext uri="{FF2B5EF4-FFF2-40B4-BE49-F238E27FC236}">
                <a16:creationId xmlns:a16="http://schemas.microsoft.com/office/drawing/2014/main" id="{DF490796-AB0D-55E6-37EA-D4828B616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483" y="60332"/>
            <a:ext cx="1165177" cy="1373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9A31B2E-9819-F19D-EF06-1F6A981DD9D5}"/>
                  </a:ext>
                </a:extLst>
              </p:cNvPr>
              <p:cNvSpPr txBox="1"/>
              <p:nvPr/>
            </p:nvSpPr>
            <p:spPr bwMode="auto">
              <a:xfrm>
                <a:off x="539552" y="6021288"/>
                <a:ext cx="823036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因為色散關係中，</a:t>
                </a:r>
                <a14:m>
                  <m:oMath xmlns:m="http://schemas.openxmlformats.org/officeDocument/2006/math">
                    <m:r>
                      <a:rPr lang="zh-TW" altLang="en-US" i="1">
                        <a:latin typeface="Cambria Math"/>
                        <a:ea typeface="Cambria Math"/>
                      </a:rPr>
                      <m:t>𝜔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是一次方，偏微分方程式的時間微分是一次，不同於古典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9A31B2E-9819-F19D-EF06-1F6A981DD9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9552" y="6021288"/>
                <a:ext cx="8230362" cy="369332"/>
              </a:xfrm>
              <a:prstGeom prst="rect">
                <a:avLst/>
              </a:prstGeom>
              <a:blipFill>
                <a:blip r:embed="rId14"/>
                <a:stretch>
                  <a:fillRect l="-616"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文字方塊 12">
            <a:extLst>
              <a:ext uri="{FF2B5EF4-FFF2-40B4-BE49-F238E27FC236}">
                <a16:creationId xmlns:a16="http://schemas.microsoft.com/office/drawing/2014/main" id="{4B176F6F-0EAD-3712-ECF6-12A6B1D9E2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334" y="2310148"/>
            <a:ext cx="61138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</a:rPr>
              <a:t>尋找一個波方程式可以使</a:t>
            </a:r>
            <a:r>
              <a:rPr lang="en-GB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自由電子波函數</a:t>
            </a:r>
            <a:r>
              <a:rPr lang="zh-TW" altLang="en-US" dirty="0">
                <a:solidFill>
                  <a:srgbClr val="FF0000"/>
                </a:solidFill>
              </a:rPr>
              <a:t>得到色散關係。</a:t>
            </a:r>
          </a:p>
        </p:txBody>
      </p:sp>
    </p:spTree>
    <p:extLst>
      <p:ext uri="{BB962C8B-B14F-4D97-AF65-F5344CB8AC3E}">
        <p14:creationId xmlns:p14="http://schemas.microsoft.com/office/powerpoint/2010/main" val="820117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2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2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12301" grpId="0"/>
      <p:bldP spid="12304" grpId="0"/>
      <p:bldP spid="26" grpId="0" animBg="1"/>
      <p:bldP spid="27" grpId="0" animBg="1"/>
      <p:bldP spid="31" grpId="0" animBg="1"/>
      <p:bldP spid="5" grpId="0" animBg="1"/>
      <p:bldP spid="6" grpId="0" animBg="1"/>
      <p:bldP spid="7" grpId="0" animBg="1"/>
      <p:bldP spid="11" grpId="0" animBg="1"/>
      <p:bldP spid="12" grpId="0"/>
      <p:bldP spid="13" grpId="0" animBg="1"/>
      <p:bldP spid="4" grpId="0"/>
      <p:bldP spid="8" grpId="0"/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">
            <a:extLst>
              <a:ext uri="{FF2B5EF4-FFF2-40B4-BE49-F238E27FC236}">
                <a16:creationId xmlns:a16="http://schemas.microsoft.com/office/drawing/2014/main" id="{6D20C5E4-5A30-AD43-8397-6866C2F287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640" y="3420851"/>
            <a:ext cx="45547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zh-TW" altLang="en-US" dirty="0">
                <a:latin typeface="Calibri" pitchFamily="34" charset="0"/>
              </a:rPr>
              <a:t>現在解的實數部與虛數部是糾纏在一起的！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4">
                <a:extLst>
                  <a:ext uri="{FF2B5EF4-FFF2-40B4-BE49-F238E27FC236}">
                    <a16:creationId xmlns:a16="http://schemas.microsoft.com/office/drawing/2014/main" id="{7C351702-1B70-E144-A33B-C0696B63554F}"/>
                  </a:ext>
                </a:extLst>
              </p:cNvPr>
              <p:cNvSpPr txBox="1"/>
              <p:nvPr/>
            </p:nvSpPr>
            <p:spPr bwMode="auto">
              <a:xfrm>
                <a:off x="3120229" y="1044587"/>
                <a:ext cx="2111283" cy="64812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l-GR" altLang="zh-TW" sz="1800" b="0" i="1" smtClean="0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m:rPr>
                              <m:sty m:val="p"/>
                            </m:rPr>
                            <a:rPr lang="el-GR" altLang="zh-TW" sz="1800" i="1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24">
                <a:extLst>
                  <a:ext uri="{FF2B5EF4-FFF2-40B4-BE49-F238E27FC236}">
                    <a16:creationId xmlns:a16="http://schemas.microsoft.com/office/drawing/2014/main" id="{7C351702-1B70-E144-A33B-C0696B6355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20229" y="1044587"/>
                <a:ext cx="2111283" cy="648126"/>
              </a:xfrm>
              <a:prstGeom prst="rect">
                <a:avLst/>
              </a:prstGeom>
              <a:blipFill>
                <a:blip r:embed="rId2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24">
                <a:extLst>
                  <a:ext uri="{FF2B5EF4-FFF2-40B4-BE49-F238E27FC236}">
                    <a16:creationId xmlns:a16="http://schemas.microsoft.com/office/drawing/2014/main" id="{5BE07460-BF86-C341-A45F-7332AB611454}"/>
                  </a:ext>
                </a:extLst>
              </p:cNvPr>
              <p:cNvSpPr txBox="1"/>
              <p:nvPr/>
            </p:nvSpPr>
            <p:spPr bwMode="auto">
              <a:xfrm>
                <a:off x="1445828" y="2567371"/>
                <a:ext cx="2730043" cy="64812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n-US" altLang="zh-CN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Re</m:t>
                          </m:r>
                          <m:r>
                            <m:rPr>
                              <m:sty m:val="p"/>
                            </m:rPr>
                            <a:rPr lang="el-GR" altLang="zh-TW" sz="1800" b="0" i="1" smtClean="0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m:rPr>
                              <m:sty m:val="p"/>
                            </m:rPr>
                            <a:rPr lang="en-US" altLang="zh-CN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Im</m:t>
                          </m:r>
                          <m:r>
                            <m:rPr>
                              <m:sty m:val="p"/>
                            </m:rPr>
                            <a:rPr lang="el-GR" altLang="zh-TW" sz="1800" i="1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24">
                <a:extLst>
                  <a:ext uri="{FF2B5EF4-FFF2-40B4-BE49-F238E27FC236}">
                    <a16:creationId xmlns:a16="http://schemas.microsoft.com/office/drawing/2014/main" id="{5BE07460-BF86-C341-A45F-7332AB6114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45828" y="2567371"/>
                <a:ext cx="2730043" cy="648126"/>
              </a:xfrm>
              <a:prstGeom prst="rect">
                <a:avLst/>
              </a:prstGeom>
              <a:blipFill>
                <a:blip r:embed="rId3"/>
                <a:stretch>
                  <a:fillRect b="-588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24">
                <a:extLst>
                  <a:ext uri="{FF2B5EF4-FFF2-40B4-BE49-F238E27FC236}">
                    <a16:creationId xmlns:a16="http://schemas.microsoft.com/office/drawing/2014/main" id="{1FFF27B6-6DE4-B24B-A7C1-0AF1E5EC3FF0}"/>
                  </a:ext>
                </a:extLst>
              </p:cNvPr>
              <p:cNvSpPr txBox="1"/>
              <p:nvPr/>
            </p:nvSpPr>
            <p:spPr bwMode="auto">
              <a:xfrm>
                <a:off x="4560593" y="2556701"/>
                <a:ext cx="2630657" cy="64812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n-US" altLang="zh-CN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Im</m:t>
                          </m:r>
                          <m:r>
                            <m:rPr>
                              <m:sty m:val="p"/>
                            </m:rPr>
                            <a:rPr lang="el-GR" altLang="zh-TW" sz="1800" b="0" i="1" smtClean="0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m:rPr>
                              <m:sty m:val="p"/>
                            </m:rPr>
                            <a:rPr lang="en-US" altLang="zh-CN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Re</m:t>
                          </m:r>
                          <m:r>
                            <m:rPr>
                              <m:sty m:val="p"/>
                            </m:rPr>
                            <a:rPr lang="el-GR" altLang="zh-TW" sz="1800" i="1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文字方塊 24">
                <a:extLst>
                  <a:ext uri="{FF2B5EF4-FFF2-40B4-BE49-F238E27FC236}">
                    <a16:creationId xmlns:a16="http://schemas.microsoft.com/office/drawing/2014/main" id="{1FFF27B6-6DE4-B24B-A7C1-0AF1E5EC3F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60593" y="2556701"/>
                <a:ext cx="2630657" cy="648126"/>
              </a:xfrm>
              <a:prstGeom prst="rect">
                <a:avLst/>
              </a:prstGeom>
              <a:blipFill>
                <a:blip r:embed="rId4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Down Arrow 6">
            <a:extLst>
              <a:ext uri="{FF2B5EF4-FFF2-40B4-BE49-F238E27FC236}">
                <a16:creationId xmlns:a16="http://schemas.microsoft.com/office/drawing/2014/main" id="{C86F6313-4912-DF43-A668-47B75D1D4AF7}"/>
              </a:ext>
            </a:extLst>
          </p:cNvPr>
          <p:cNvSpPr/>
          <p:nvPr/>
        </p:nvSpPr>
        <p:spPr>
          <a:xfrm rot="19358945">
            <a:off x="4885794" y="1885836"/>
            <a:ext cx="360040" cy="432048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EEAEEC6D-5F42-AE4E-9681-C98DBEBE8D7D}"/>
              </a:ext>
            </a:extLst>
          </p:cNvPr>
          <p:cNvSpPr/>
          <p:nvPr/>
        </p:nvSpPr>
        <p:spPr>
          <a:xfrm rot="1938094">
            <a:off x="3264929" y="1908683"/>
            <a:ext cx="360040" cy="432048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11C5F8-B24F-C94F-BBFA-1BD8A1624293}"/>
              </a:ext>
            </a:extLst>
          </p:cNvPr>
          <p:cNvSpPr txBox="1"/>
          <p:nvPr/>
        </p:nvSpPr>
        <p:spPr bwMode="auto">
          <a:xfrm>
            <a:off x="1335266" y="1845915"/>
            <a:ext cx="23042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方程式的實數部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AD43F1-0144-0548-999B-C0A7BE8D508B}"/>
              </a:ext>
            </a:extLst>
          </p:cNvPr>
          <p:cNvSpPr txBox="1"/>
          <p:nvPr/>
        </p:nvSpPr>
        <p:spPr bwMode="auto">
          <a:xfrm>
            <a:off x="5338587" y="1845915"/>
            <a:ext cx="23042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方程式的虛數部</a:t>
            </a:r>
          </a:p>
        </p:txBody>
      </p:sp>
      <p:sp>
        <p:nvSpPr>
          <p:cNvPr id="11" name="Text Box 10">
            <a:extLst>
              <a:ext uri="{FF2B5EF4-FFF2-40B4-BE49-F238E27FC236}">
                <a16:creationId xmlns:a16="http://schemas.microsoft.com/office/drawing/2014/main" id="{1B1F3794-9076-3542-91C9-C6D0ACA0F6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640" y="3973593"/>
            <a:ext cx="45547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zh-TW" altLang="en-US" dirty="0">
                <a:latin typeface="Calibri" pitchFamily="34" charset="0"/>
              </a:rPr>
              <a:t>解的實數部與虛數部不是彼此獨立的！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5837D5-FB60-C77E-5614-76CC7207FAEA}"/>
              </a:ext>
            </a:extLst>
          </p:cNvPr>
          <p:cNvSpPr txBox="1"/>
          <p:nvPr/>
        </p:nvSpPr>
        <p:spPr bwMode="auto">
          <a:xfrm>
            <a:off x="1331640" y="4458418"/>
            <a:ext cx="57454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所以我已經不能要求這個電子波函數是實數了！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53551B-39A3-80F2-81E7-8A8E96B6B043}"/>
              </a:ext>
            </a:extLst>
          </p:cNvPr>
          <p:cNvSpPr txBox="1"/>
          <p:nvPr/>
        </p:nvSpPr>
        <p:spPr bwMode="auto">
          <a:xfrm>
            <a:off x="1331640" y="5445224"/>
            <a:ext cx="75644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電子波函數真的是複數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！它的實數部與虛數部都有意義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，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且</a:t>
            </a:r>
            <a:r>
              <a:rPr kumimoji="0" lang="zh-TW" altLang="en-US" dirty="0">
                <a:latin typeface="Calibri" pitchFamily="34" charset="0"/>
              </a:rPr>
              <a:t>糾纏在一起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。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014883D-719B-0C80-5868-C11D1D847E3B}"/>
              </a:ext>
            </a:extLst>
          </p:cNvPr>
          <p:cNvSpPr txBox="1"/>
          <p:nvPr/>
        </p:nvSpPr>
        <p:spPr bwMode="auto">
          <a:xfrm>
            <a:off x="1334420" y="4951821"/>
            <a:ext cx="334582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假戲真作！弄假成真。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209D547-D856-2912-C769-3AC7821A9D75}"/>
                  </a:ext>
                </a:extLst>
              </p:cNvPr>
              <p:cNvSpPr txBox="1"/>
              <p:nvPr/>
            </p:nvSpPr>
            <p:spPr bwMode="auto">
              <a:xfrm>
                <a:off x="1341323" y="630191"/>
                <a:ext cx="643854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但也因此，右手邊的時間微分項有一個虛數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𝑖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留著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209D547-D856-2912-C769-3AC7821A9D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41323" y="630191"/>
                <a:ext cx="6438540" cy="369332"/>
              </a:xfrm>
              <a:prstGeom prst="rect">
                <a:avLst/>
              </a:prstGeom>
              <a:blipFill>
                <a:blip r:embed="rId5"/>
                <a:stretch>
                  <a:fillRect l="-787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711625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8" name="Rectangle 2"/>
          <p:cNvSpPr>
            <a:spLocks noChangeArrowheads="1"/>
          </p:cNvSpPr>
          <p:nvPr/>
        </p:nvSpPr>
        <p:spPr bwMode="auto">
          <a:xfrm>
            <a:off x="0" y="2801706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kumimoji="0" lang="zh-TW" altLang="en-US">
              <a:latin typeface="Calibri" pitchFamily="34" charset="0"/>
            </a:endParaRPr>
          </a:p>
        </p:txBody>
      </p:sp>
      <p:sp>
        <p:nvSpPr>
          <p:cNvPr id="12299" name="Rectangle 3"/>
          <p:cNvSpPr>
            <a:spLocks noChangeArrowheads="1"/>
          </p:cNvSpPr>
          <p:nvPr/>
        </p:nvSpPr>
        <p:spPr bwMode="auto">
          <a:xfrm>
            <a:off x="0" y="276836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kumimoji="0" lang="zh-TW" altLang="en-US">
              <a:latin typeface="Calibri" pitchFamily="34" charset="0"/>
            </a:endParaRPr>
          </a:p>
        </p:txBody>
      </p:sp>
      <p:sp>
        <p:nvSpPr>
          <p:cNvPr id="12300" name="Rectangle 6"/>
          <p:cNvSpPr>
            <a:spLocks noChangeArrowheads="1"/>
          </p:cNvSpPr>
          <p:nvPr/>
        </p:nvSpPr>
        <p:spPr bwMode="auto">
          <a:xfrm>
            <a:off x="0" y="276201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kumimoji="0" lang="zh-TW" altLang="en-US">
              <a:latin typeface="Calibri" pitchFamily="34" charset="0"/>
            </a:endParaRPr>
          </a:p>
        </p:txBody>
      </p:sp>
      <p:sp>
        <p:nvSpPr>
          <p:cNvPr id="12303" name="Text Box 11"/>
          <p:cNvSpPr txBox="1">
            <a:spLocks noChangeArrowheads="1"/>
          </p:cNvSpPr>
          <p:nvPr/>
        </p:nvSpPr>
        <p:spPr bwMode="auto">
          <a:xfrm>
            <a:off x="1901729" y="5481595"/>
            <a:ext cx="7207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zh-TW" sz="4000">
                <a:latin typeface="Calibri" pitchFamily="34" charset="0"/>
              </a:rPr>
              <a:t>?</a:t>
            </a:r>
          </a:p>
        </p:txBody>
      </p:sp>
      <p:sp>
        <p:nvSpPr>
          <p:cNvPr id="12304" name="Text Box 14"/>
          <p:cNvSpPr txBox="1">
            <a:spLocks noChangeArrowheads="1"/>
          </p:cNvSpPr>
          <p:nvPr/>
        </p:nvSpPr>
        <p:spPr bwMode="auto">
          <a:xfrm>
            <a:off x="1131883" y="5078925"/>
            <a:ext cx="37798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zh-TW" altLang="en-US" dirty="0">
                <a:latin typeface="Times New Roman" pitchFamily="18" charset="0"/>
                <a:cs typeface="Times New Roman" pitchFamily="18" charset="0"/>
              </a:rPr>
              <a:t>滿足此</a:t>
            </a:r>
            <a:r>
              <a:rPr kumimoji="0" lang="en-US" altLang="zh-TW" dirty="0">
                <a:latin typeface="Times New Roman" pitchFamily="18" charset="0"/>
                <a:cs typeface="Times New Roman" pitchFamily="18" charset="0"/>
              </a:rPr>
              <a:t>Schrodinger Wave Equation</a:t>
            </a:r>
            <a:endParaRPr kumimoji="0" lang="zh-TW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305" name="Text Box 10"/>
          <p:cNvSpPr txBox="1">
            <a:spLocks noChangeArrowheads="1"/>
          </p:cNvSpPr>
          <p:nvPr/>
        </p:nvSpPr>
        <p:spPr bwMode="auto">
          <a:xfrm>
            <a:off x="1067778" y="539080"/>
            <a:ext cx="444032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zh-TW" altLang="en-US" dirty="0">
                <a:latin typeface="Calibri" pitchFamily="34" charset="0"/>
              </a:rPr>
              <a:t>自由電子波完整的複數的波函數：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字方塊 24"/>
              <p:cNvSpPr txBox="1"/>
              <p:nvPr/>
            </p:nvSpPr>
            <p:spPr bwMode="auto">
              <a:xfrm>
                <a:off x="1131883" y="5628066"/>
                <a:ext cx="2111283" cy="64812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l-GR" altLang="zh-TW" sz="1800" b="0" i="1" smtClean="0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m:rPr>
                              <m:sty m:val="p"/>
                            </m:rPr>
                            <a:rPr lang="el-GR" altLang="zh-TW" sz="1800" i="1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5" name="文字方塊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31883" y="5628066"/>
                <a:ext cx="2111283" cy="648126"/>
              </a:xfrm>
              <a:prstGeom prst="rect">
                <a:avLst/>
              </a:prstGeom>
              <a:blipFill>
                <a:blip r:embed="rId2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15" descr="D:\Dropbox\Documents\課程\YoungTextBook\Images\Chapter40\A_Images\A_Figures_and_Photos\40_03_Figure.jpg">
            <a:extLst>
              <a:ext uri="{FF2B5EF4-FFF2-40B4-BE49-F238E27FC236}">
                <a16:creationId xmlns:a16="http://schemas.microsoft.com/office/drawing/2014/main" id="{6A3F24D2-17A6-EDA6-F409-8F3AF428B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883" y="1596046"/>
            <a:ext cx="3779837" cy="3403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15">
                <a:extLst>
                  <a:ext uri="{FF2B5EF4-FFF2-40B4-BE49-F238E27FC236}">
                    <a16:creationId xmlns:a16="http://schemas.microsoft.com/office/drawing/2014/main" id="{F07A182A-C392-8063-169B-B00F9A774727}"/>
                  </a:ext>
                </a:extLst>
              </p:cNvPr>
              <p:cNvSpPr txBox="1"/>
              <p:nvPr/>
            </p:nvSpPr>
            <p:spPr bwMode="auto">
              <a:xfrm>
                <a:off x="1131883" y="1054883"/>
                <a:ext cx="5350696" cy="387927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Ψ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=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𝐴𝑒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d>
                            <m:d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𝑘𝑥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zh-CN" altLang="en-US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𝜔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𝑡</m:t>
                              </m:r>
                            </m:e>
                          </m:d>
                        </m:sup>
                      </m:sSup>
                      <m:r>
                        <a:rPr lang="en-US" altLang="zh-CN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𝐴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CN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𝑘𝑥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r>
                                    <a:rPr lang="zh-CN" altLang="en-US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𝜔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func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+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func>
                            <m:func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CN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𝑘𝑥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r>
                                    <a:rPr lang="zh-CN" altLang="en-US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𝜔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文字方塊 15">
                <a:extLst>
                  <a:ext uri="{FF2B5EF4-FFF2-40B4-BE49-F238E27FC236}">
                    <a16:creationId xmlns:a16="http://schemas.microsoft.com/office/drawing/2014/main" id="{F07A182A-C392-8063-169B-B00F9A7747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31883" y="1054883"/>
                <a:ext cx="5350696" cy="38792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30">
                <a:extLst>
                  <a:ext uri="{FF2B5EF4-FFF2-40B4-BE49-F238E27FC236}">
                    <a16:creationId xmlns:a16="http://schemas.microsoft.com/office/drawing/2014/main" id="{6B2CEA8D-7952-5EC2-923B-E2E560516D40}"/>
                  </a:ext>
                </a:extLst>
              </p:cNvPr>
              <p:cNvSpPr txBox="1"/>
              <p:nvPr/>
            </p:nvSpPr>
            <p:spPr bwMode="auto">
              <a:xfrm>
                <a:off x="6732240" y="908412"/>
                <a:ext cx="1525739" cy="64812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𝑘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ℏ</m:t>
                      </m:r>
                      <m:r>
                        <a:rPr lang="zh-TW" altLang="en-US" i="1">
                          <a:latin typeface="Cambria Math"/>
                          <a:ea typeface="Cambria Math"/>
                        </a:rPr>
                        <m:t>𝜔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0" name="文字方塊 30">
                <a:extLst>
                  <a:ext uri="{FF2B5EF4-FFF2-40B4-BE49-F238E27FC236}">
                    <a16:creationId xmlns:a16="http://schemas.microsoft.com/office/drawing/2014/main" id="{6B2CEA8D-7952-5EC2-923B-E2E560516D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32240" y="908412"/>
                <a:ext cx="1525739" cy="648126"/>
              </a:xfrm>
              <a:prstGeom prst="rect">
                <a:avLst/>
              </a:prstGeom>
              <a:blipFill>
                <a:blip r:embed="rId5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8" descr="http://www.google.com/url?source=imglanding&amp;ct=img&amp;q=http://laboratorynews.files.wordpress.com/2010/11/electron.jpg&amp;sa=X&amp;ei=WsWEUIDyN4PZmAWQmICABQ&amp;ved=0CAwQ8wc&amp;usg=AFQjCNEz28Rbu36JFGofuKvyWvmTfIxB1w">
            <a:extLst>
              <a:ext uri="{FF2B5EF4-FFF2-40B4-BE49-F238E27FC236}">
                <a16:creationId xmlns:a16="http://schemas.microsoft.com/office/drawing/2014/main" id="{317BAA61-2265-E6E0-E60C-835CB1198F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820" y="2262236"/>
            <a:ext cx="2311400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81954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8" name="Rectangle 2"/>
          <p:cNvSpPr>
            <a:spLocks noChangeArrowheads="1"/>
          </p:cNvSpPr>
          <p:nvPr/>
        </p:nvSpPr>
        <p:spPr bwMode="auto">
          <a:xfrm>
            <a:off x="-1" y="191023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kumimoji="0" lang="zh-TW" altLang="en-US">
              <a:latin typeface="Calibri" pitchFamily="34" charset="0"/>
            </a:endParaRPr>
          </a:p>
        </p:txBody>
      </p:sp>
      <p:sp>
        <p:nvSpPr>
          <p:cNvPr id="12299" name="Rectangle 3"/>
          <p:cNvSpPr>
            <a:spLocks noChangeArrowheads="1"/>
          </p:cNvSpPr>
          <p:nvPr/>
        </p:nvSpPr>
        <p:spPr bwMode="auto">
          <a:xfrm>
            <a:off x="-1" y="187689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kumimoji="0" lang="zh-TW" altLang="en-US">
              <a:latin typeface="Calibri" pitchFamily="34" charset="0"/>
            </a:endParaRPr>
          </a:p>
        </p:txBody>
      </p:sp>
      <p:sp>
        <p:nvSpPr>
          <p:cNvPr id="12300" name="Rectangle 6"/>
          <p:cNvSpPr>
            <a:spLocks noChangeArrowheads="1"/>
          </p:cNvSpPr>
          <p:nvPr/>
        </p:nvSpPr>
        <p:spPr bwMode="auto">
          <a:xfrm>
            <a:off x="-1" y="187054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kumimoji="0" lang="zh-TW" altLang="en-US">
              <a:latin typeface="Calibri" pitchFamily="34" charset="0"/>
            </a:endParaRPr>
          </a:p>
        </p:txBody>
      </p:sp>
      <p:sp>
        <p:nvSpPr>
          <p:cNvPr id="12306" name="Line 18"/>
          <p:cNvSpPr>
            <a:spLocks noChangeShapeType="1"/>
          </p:cNvSpPr>
          <p:nvPr/>
        </p:nvSpPr>
        <p:spPr bwMode="auto">
          <a:xfrm>
            <a:off x="3823130" y="1776137"/>
            <a:ext cx="936625" cy="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2307" name="Line 19"/>
          <p:cNvSpPr>
            <a:spLocks noChangeShapeType="1"/>
          </p:cNvSpPr>
          <p:nvPr/>
        </p:nvSpPr>
        <p:spPr bwMode="auto">
          <a:xfrm>
            <a:off x="3823130" y="2561950"/>
            <a:ext cx="936625" cy="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309" name="文字方塊 23"/>
              <p:cNvSpPr txBox="1">
                <a:spLocks noChangeArrowheads="1"/>
              </p:cNvSpPr>
              <p:nvPr/>
            </p:nvSpPr>
            <p:spPr bwMode="auto">
              <a:xfrm>
                <a:off x="858565" y="3068361"/>
                <a:ext cx="8105923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這暗示我們：在量子翻譯表中，時間微分翻譯為</a:t>
                </a:r>
                <a14:m>
                  <m:oMath xmlns:m="http://schemas.openxmlformats.org/officeDocument/2006/math">
                    <m:r>
                      <a:rPr lang="el-GR" altLang="zh-TW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𝜔</m:t>
                    </m:r>
                  </m:oMath>
                </a14:m>
                <a:r>
                  <a:rPr lang="zh-TW" altLang="en-US" dirty="0"/>
                  <a:t>，位置微分翻譯為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𝑘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2309" name="文字方塊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8565" y="3068361"/>
                <a:ext cx="8105923" cy="369332"/>
              </a:xfrm>
              <a:prstGeom prst="rect">
                <a:avLst/>
              </a:prstGeom>
              <a:blipFill>
                <a:blip r:embed="rId2"/>
                <a:stretch>
                  <a:fillRect l="-625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矩形 20"/>
          <p:cNvSpPr/>
          <p:nvPr/>
        </p:nvSpPr>
        <p:spPr>
          <a:xfrm>
            <a:off x="4894692" y="1204637"/>
            <a:ext cx="2357438" cy="18573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2311" name="矩形 21"/>
          <p:cNvSpPr>
            <a:spLocks noChangeArrowheads="1"/>
          </p:cNvSpPr>
          <p:nvPr/>
        </p:nvSpPr>
        <p:spPr bwMode="auto">
          <a:xfrm>
            <a:off x="858565" y="3501008"/>
            <a:ext cx="742687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zh-TW" dirty="0"/>
              <a:t>左手邊的運算作用於</a:t>
            </a:r>
            <a:r>
              <a:rPr lang="zh-TW" altLang="en-US" dirty="0"/>
              <a:t>自由電子</a:t>
            </a:r>
            <a:r>
              <a:rPr lang="zh-TW" altLang="zh-TW" dirty="0"/>
              <a:t>波函數</a:t>
            </a:r>
            <a:r>
              <a:rPr lang="zh-TW" altLang="en-US" dirty="0"/>
              <a:t>時</a:t>
            </a:r>
            <a:r>
              <a:rPr lang="zh-TW" altLang="zh-TW" dirty="0"/>
              <a:t>，與右手邊的數乘該波函數一樣</a:t>
            </a:r>
            <a:r>
              <a:rPr lang="zh-TW" altLang="en-US" dirty="0"/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字方塊 25"/>
              <p:cNvSpPr txBox="1"/>
              <p:nvPr/>
            </p:nvSpPr>
            <p:spPr bwMode="auto">
              <a:xfrm>
                <a:off x="1726340" y="1337243"/>
                <a:ext cx="1852879" cy="642420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𝑛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l-GR" altLang="zh-TW" sz="1800" b="0" i="1" smtClean="0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𝑛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𝑖𝑘</m:t>
                              </m:r>
                            </m:e>
                          </m:d>
                        </m:e>
                        <m:sup>
                          <m:r>
                            <a:rPr lang="en-US" altLang="zh-TW" sz="1800" b="0" i="1" smtClean="0">
                              <a:latin typeface="Cambria Math"/>
                            </a:rPr>
                            <m:t>𝑛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m:rPr>
                          <m:sty m:val="p"/>
                        </m:rPr>
                        <a:rPr lang="el-GR" altLang="zh-TW" i="1">
                          <a:latin typeface="Cambria Math"/>
                          <a:ea typeface="Cambria Math"/>
                        </a:rPr>
                        <m:t>Ψ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6" name="文字方塊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26340" y="1337243"/>
                <a:ext cx="1852879" cy="642420"/>
              </a:xfrm>
              <a:prstGeom prst="rect">
                <a:avLst/>
              </a:prstGeom>
              <a:blipFill>
                <a:blip r:embed="rId3"/>
                <a:stretch>
                  <a:fillRect b="-196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字方塊 26"/>
              <p:cNvSpPr txBox="1"/>
              <p:nvPr/>
            </p:nvSpPr>
            <p:spPr bwMode="auto">
              <a:xfrm>
                <a:off x="1498158" y="2237887"/>
                <a:ext cx="2064411" cy="62555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𝑛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l-GR" altLang="zh-TW" sz="1800" b="0" i="1" smtClean="0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𝑛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𝑖</m:t>
                              </m:r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𝜔</m:t>
                              </m:r>
                            </m:e>
                          </m:d>
                        </m:e>
                        <m:sup>
                          <m:r>
                            <a:rPr lang="en-US" altLang="zh-TW" sz="1800" b="0" i="1" smtClean="0">
                              <a:latin typeface="Cambria Math"/>
                            </a:rPr>
                            <m:t>𝑛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m:rPr>
                          <m:sty m:val="p"/>
                        </m:rPr>
                        <a:rPr lang="el-GR" altLang="zh-TW" i="1">
                          <a:latin typeface="Cambria Math"/>
                          <a:ea typeface="Cambria Math"/>
                        </a:rPr>
                        <m:t>Ψ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7" name="文字方塊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98158" y="2237887"/>
                <a:ext cx="2064411" cy="625556"/>
              </a:xfrm>
              <a:prstGeom prst="rect">
                <a:avLst/>
              </a:prstGeom>
              <a:blipFill>
                <a:blip r:embed="rId4"/>
                <a:stretch>
                  <a:fillRect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字方塊 28"/>
              <p:cNvSpPr txBox="1"/>
              <p:nvPr/>
            </p:nvSpPr>
            <p:spPr bwMode="auto">
              <a:xfrm>
                <a:off x="5505955" y="1466629"/>
                <a:ext cx="1055995" cy="61901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𝑥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  <a:ea typeface="Cambria Math"/>
                        </a:rPr>
                        <m:t>↔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𝑖𝑘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9" name="文字方塊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05955" y="1466629"/>
                <a:ext cx="1055995" cy="619016"/>
              </a:xfrm>
              <a:prstGeom prst="rect">
                <a:avLst/>
              </a:prstGeom>
              <a:blipFill>
                <a:blip r:embed="rId5"/>
                <a:stretch>
                  <a:fillRect b="-6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字方塊 29"/>
              <p:cNvSpPr txBox="1"/>
              <p:nvPr/>
            </p:nvSpPr>
            <p:spPr bwMode="auto">
              <a:xfrm>
                <a:off x="5489305" y="2224869"/>
                <a:ext cx="1234120" cy="61901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𝑡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  <a:ea typeface="Cambria Math"/>
                        </a:rPr>
                        <m:t>↔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−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𝑖</m:t>
                      </m:r>
                      <m:r>
                        <a:rPr lang="zh-TW" altLang="en-US" b="0" i="1" smtClean="0">
                          <a:latin typeface="Cambria Math"/>
                          <a:ea typeface="Cambria Math"/>
                        </a:rPr>
                        <m:t>𝜔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0" name="文字方塊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89305" y="2224869"/>
                <a:ext cx="1234120" cy="619016"/>
              </a:xfrm>
              <a:prstGeom prst="rect">
                <a:avLst/>
              </a:prstGeom>
              <a:blipFill>
                <a:blip r:embed="rId6"/>
                <a:stretch>
                  <a:fillRect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FFD4FE90-D7C2-F78E-2AE1-8AA774FECDD8}"/>
              </a:ext>
            </a:extLst>
          </p:cNvPr>
          <p:cNvSpPr txBox="1"/>
          <p:nvPr/>
        </p:nvSpPr>
        <p:spPr bwMode="auto">
          <a:xfrm>
            <a:off x="896452" y="806042"/>
            <a:ext cx="66998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請注意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：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在上述的推導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，以下的對應關係扮演重要角色：</a:t>
            </a:r>
          </a:p>
        </p:txBody>
      </p:sp>
    </p:spTree>
    <p:extLst>
      <p:ext uri="{BB962C8B-B14F-4D97-AF65-F5344CB8AC3E}">
        <p14:creationId xmlns:p14="http://schemas.microsoft.com/office/powerpoint/2010/main" val="21783873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3" name="文字方塊 1"/>
          <p:cNvSpPr txBox="1">
            <a:spLocks noChangeArrowheads="1"/>
          </p:cNvSpPr>
          <p:nvPr/>
        </p:nvSpPr>
        <p:spPr bwMode="auto">
          <a:xfrm>
            <a:off x="2826766" y="830247"/>
            <a:ext cx="603148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因此，終極翻譯表，直接由粒子圖像翻譯為波函數的運算！</a:t>
            </a:r>
          </a:p>
        </p:txBody>
      </p:sp>
      <p:sp>
        <p:nvSpPr>
          <p:cNvPr id="5" name="矩形 4"/>
          <p:cNvSpPr/>
          <p:nvPr/>
        </p:nvSpPr>
        <p:spPr>
          <a:xfrm>
            <a:off x="1357313" y="1714500"/>
            <a:ext cx="2357437" cy="18573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5857875" y="1714500"/>
            <a:ext cx="2357438" cy="18573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2" name="向右箭號 11"/>
          <p:cNvSpPr/>
          <p:nvPr/>
        </p:nvSpPr>
        <p:spPr>
          <a:xfrm>
            <a:off x="2643188" y="4642916"/>
            <a:ext cx="500062" cy="285750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4" name="文字方塊 13"/>
          <p:cNvSpPr txBox="1">
            <a:spLocks noChangeArrowheads="1"/>
          </p:cNvSpPr>
          <p:nvPr/>
        </p:nvSpPr>
        <p:spPr bwMode="auto">
          <a:xfrm>
            <a:off x="5218499" y="3613854"/>
            <a:ext cx="367240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</a:rPr>
              <a:t>動量直接翻譯為空間微分運算。</a:t>
            </a:r>
          </a:p>
        </p:txBody>
      </p:sp>
      <p:sp>
        <p:nvSpPr>
          <p:cNvPr id="15" name="文字方塊 14"/>
          <p:cNvSpPr txBox="1">
            <a:spLocks noChangeArrowheads="1"/>
          </p:cNvSpPr>
          <p:nvPr/>
        </p:nvSpPr>
        <p:spPr bwMode="auto">
          <a:xfrm>
            <a:off x="5219271" y="3960783"/>
            <a:ext cx="315944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</a:rPr>
              <a:t>能量直接翻譯為時間微分運算。</a:t>
            </a:r>
          </a:p>
        </p:txBody>
      </p:sp>
      <p:sp>
        <p:nvSpPr>
          <p:cNvPr id="16" name="文字方塊 15"/>
          <p:cNvSpPr txBox="1">
            <a:spLocks noChangeArrowheads="1"/>
          </p:cNvSpPr>
          <p:nvPr/>
        </p:nvSpPr>
        <p:spPr bwMode="auto">
          <a:xfrm>
            <a:off x="2893219" y="5264880"/>
            <a:ext cx="2964656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運算得運算於某個東西之上。</a:t>
            </a:r>
          </a:p>
        </p:txBody>
      </p:sp>
      <p:sp>
        <p:nvSpPr>
          <p:cNvPr id="18" name="向右箭號 17"/>
          <p:cNvSpPr/>
          <p:nvPr/>
        </p:nvSpPr>
        <p:spPr>
          <a:xfrm>
            <a:off x="5572125" y="4642916"/>
            <a:ext cx="500063" cy="285750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13331" name="Picture 6" descr="http://www.projectrho.com/rocket/rosettaSto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594" y="247436"/>
            <a:ext cx="1539875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文字方塊 19"/>
          <p:cNvSpPr txBox="1">
            <a:spLocks noChangeArrowheads="1"/>
          </p:cNvSpPr>
          <p:nvPr/>
        </p:nvSpPr>
        <p:spPr bwMode="auto">
          <a:xfrm>
            <a:off x="1399529" y="6046453"/>
            <a:ext cx="1143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粒子</a:t>
            </a:r>
          </a:p>
        </p:txBody>
      </p:sp>
      <p:sp>
        <p:nvSpPr>
          <p:cNvPr id="21" name="向右箭號 20"/>
          <p:cNvSpPr/>
          <p:nvPr/>
        </p:nvSpPr>
        <p:spPr>
          <a:xfrm>
            <a:off x="3153042" y="6124241"/>
            <a:ext cx="2357438" cy="214313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2" name="文字方塊 21"/>
          <p:cNvSpPr txBox="1">
            <a:spLocks noChangeArrowheads="1"/>
          </p:cNvSpPr>
          <p:nvPr/>
        </p:nvSpPr>
        <p:spPr bwMode="auto">
          <a:xfrm>
            <a:off x="6863192" y="6031316"/>
            <a:ext cx="10715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波動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/>
              <p:cNvSpPr txBox="1"/>
              <p:nvPr/>
            </p:nvSpPr>
            <p:spPr bwMode="auto">
              <a:xfrm>
                <a:off x="2014532" y="1952734"/>
                <a:ext cx="1055995" cy="61901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𝑥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  <a:ea typeface="Cambria Math"/>
                        </a:rPr>
                        <m:t>↔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𝑖𝑘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3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14532" y="1952734"/>
                <a:ext cx="1055995" cy="619016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3"/>
              <p:cNvSpPr txBox="1"/>
              <p:nvPr/>
            </p:nvSpPr>
            <p:spPr bwMode="auto">
              <a:xfrm>
                <a:off x="1997882" y="2710974"/>
                <a:ext cx="1234120" cy="61901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𝑡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  <a:ea typeface="Cambria Math"/>
                        </a:rPr>
                        <m:t>↔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−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𝑖</m:t>
                      </m:r>
                      <m:r>
                        <a:rPr lang="zh-TW" altLang="en-US" b="0" i="1" smtClean="0">
                          <a:latin typeface="Cambria Math"/>
                          <a:ea typeface="Cambria Math"/>
                        </a:rPr>
                        <m:t>𝜔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4" name="文字方塊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97882" y="2710974"/>
                <a:ext cx="1234120" cy="619016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字方塊 24"/>
              <p:cNvSpPr txBox="1"/>
              <p:nvPr/>
            </p:nvSpPr>
            <p:spPr bwMode="auto">
              <a:xfrm>
                <a:off x="6259869" y="1975933"/>
                <a:ext cx="1401538" cy="61901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𝑥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  <a:ea typeface="Cambria Math"/>
                        </a:rPr>
                        <m:t>↔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𝑝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5" name="文字方塊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59869" y="1975933"/>
                <a:ext cx="1401538" cy="619016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字方塊 25"/>
              <p:cNvSpPr txBox="1"/>
              <p:nvPr/>
            </p:nvSpPr>
            <p:spPr bwMode="auto">
              <a:xfrm>
                <a:off x="6242798" y="2726038"/>
                <a:ext cx="1217256" cy="61901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𝑖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𝑡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  <a:ea typeface="Cambria Math"/>
                        </a:rPr>
                        <m:t>↔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𝐸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6" name="文字方塊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42798" y="2726038"/>
                <a:ext cx="1217256" cy="619016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字方塊 26"/>
              <p:cNvSpPr txBox="1"/>
              <p:nvPr/>
            </p:nvSpPr>
            <p:spPr bwMode="auto">
              <a:xfrm>
                <a:off x="4313086" y="2835816"/>
                <a:ext cx="1011495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𝐸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=ℏ</m:t>
                      </m:r>
                      <m:r>
                        <a:rPr lang="zh-TW" altLang="en-US" sz="1800" b="0" i="1" smtClean="0">
                          <a:latin typeface="Cambria Math"/>
                          <a:ea typeface="Cambria Math"/>
                        </a:rPr>
                        <m:t>𝜔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7" name="文字方塊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13086" y="2835816"/>
                <a:ext cx="1011495" cy="369332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字方塊 27"/>
              <p:cNvSpPr txBox="1"/>
              <p:nvPr/>
            </p:nvSpPr>
            <p:spPr bwMode="auto">
              <a:xfrm>
                <a:off x="4340125" y="2077576"/>
                <a:ext cx="950838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𝑝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=ℏ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𝑘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8" name="文字方塊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40125" y="2077576"/>
                <a:ext cx="950838" cy="369332"/>
              </a:xfrm>
              <a:prstGeom prst="rect">
                <a:avLst/>
              </a:prstGeom>
              <a:blipFill rotWithShape="1">
                <a:blip r:embed="rId8"/>
                <a:stretch>
                  <a:fillRect b="-8333"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字方塊 28"/>
              <p:cNvSpPr txBox="1"/>
              <p:nvPr/>
            </p:nvSpPr>
            <p:spPr bwMode="auto">
              <a:xfrm>
                <a:off x="1187450" y="4461728"/>
                <a:ext cx="1029641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𝐸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9" name="文字方塊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7450" y="4461728"/>
                <a:ext cx="1029641" cy="648126"/>
              </a:xfrm>
              <a:prstGeom prst="rect">
                <a:avLst/>
              </a:prstGeom>
              <a:blipFill>
                <a:blip r:embed="rId9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字方塊 29"/>
              <p:cNvSpPr txBox="1"/>
              <p:nvPr/>
            </p:nvSpPr>
            <p:spPr bwMode="auto">
              <a:xfrm>
                <a:off x="3351328" y="4447788"/>
                <a:ext cx="1977593" cy="64812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𝑖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0" name="文字方塊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51328" y="4447788"/>
                <a:ext cx="1977593" cy="648126"/>
              </a:xfrm>
              <a:prstGeom prst="rect">
                <a:avLst/>
              </a:prstGeom>
              <a:blipFill>
                <a:blip r:embed="rId10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字方塊 30"/>
              <p:cNvSpPr txBox="1"/>
              <p:nvPr/>
            </p:nvSpPr>
            <p:spPr bwMode="auto">
              <a:xfrm>
                <a:off x="6343333" y="4437557"/>
                <a:ext cx="2111283" cy="64812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l-GR" altLang="zh-TW" sz="1800" b="0" i="1" smtClean="0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m:rPr>
                              <m:sty m:val="p"/>
                            </m:rPr>
                            <a:rPr lang="el-GR" altLang="zh-TW" sz="1800" i="1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1" name="文字方塊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43333" y="4437557"/>
                <a:ext cx="2111283" cy="648126"/>
              </a:xfrm>
              <a:prstGeom prst="rect">
                <a:avLst/>
              </a:prstGeom>
              <a:blipFill>
                <a:blip r:embed="rId11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 Box 14">
            <a:extLst>
              <a:ext uri="{FF2B5EF4-FFF2-40B4-BE49-F238E27FC236}">
                <a16:creationId xmlns:a16="http://schemas.microsoft.com/office/drawing/2014/main" id="{CF7ACD79-D741-B301-0054-38D1A762E8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3033" y="5316021"/>
            <a:ext cx="29654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zh-TW" dirty="0">
                <a:latin typeface="Times New Roman" pitchFamily="18" charset="0"/>
                <a:cs typeface="Times New Roman" pitchFamily="18" charset="0"/>
              </a:rPr>
              <a:t>Schrodinger Wave Equation</a:t>
            </a:r>
            <a:endParaRPr kumimoji="0" lang="zh-TW" altLang="en-US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3">
                <a:extLst>
                  <a:ext uri="{FF2B5EF4-FFF2-40B4-BE49-F238E27FC236}">
                    <a16:creationId xmlns:a16="http://schemas.microsoft.com/office/drawing/2014/main" id="{393542CF-0971-91C8-D2B3-31C8C9636E3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41039" y="425196"/>
                <a:ext cx="546217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我們又已經知道：</a:t>
                </a:r>
                <a14:m>
                  <m:oMath xmlns:m="http://schemas.openxmlformats.org/officeDocument/2006/math">
                    <m:r>
                      <a:rPr lang="el-GR" altLang="zh-TW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𝜔</m:t>
                    </m:r>
                  </m:oMath>
                </a14:m>
                <a:r>
                  <a:rPr lang="zh-TW" altLang="en-US" dirty="0"/>
                  <a:t>翻譯為</a:t>
                </a:r>
                <a14:m>
                  <m:oMath xmlns:m="http://schemas.openxmlformats.org/officeDocument/2006/math">
                    <m:r>
                      <a:rPr lang="en-US" altLang="zh-TW" b="0" i="1" dirty="0" smtClean="0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zh-TW" altLang="en-US" dirty="0"/>
                  <a:t>，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𝑘</m:t>
                    </m:r>
                  </m:oMath>
                </a14:m>
                <a:r>
                  <a:rPr lang="zh-TW" altLang="en-US" dirty="0"/>
                  <a:t>翻譯為</a:t>
                </a:r>
                <a14:m>
                  <m:oMath xmlns:m="http://schemas.openxmlformats.org/officeDocument/2006/math">
                    <m:r>
                      <a:rPr lang="en-US" altLang="zh-TW" b="0" i="1" dirty="0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altLang="zh-TW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3" name="文字方塊 23">
                <a:extLst>
                  <a:ext uri="{FF2B5EF4-FFF2-40B4-BE49-F238E27FC236}">
                    <a16:creationId xmlns:a16="http://schemas.microsoft.com/office/drawing/2014/main" id="{393542CF-0971-91C8-D2B3-31C8C9636E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41039" y="425196"/>
                <a:ext cx="5462172" cy="369332"/>
              </a:xfrm>
              <a:prstGeom prst="rect">
                <a:avLst/>
              </a:prstGeom>
              <a:blipFill>
                <a:blip r:embed="rId12"/>
                <a:stretch>
                  <a:fillRect l="-928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15">
                <a:extLst>
                  <a:ext uri="{FF2B5EF4-FFF2-40B4-BE49-F238E27FC236}">
                    <a16:creationId xmlns:a16="http://schemas.microsoft.com/office/drawing/2014/main" id="{94A4FEC1-5849-91C4-6660-D99A82CEEA4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93219" y="5631607"/>
                <a:ext cx="2964656" cy="369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這東西自然是波函數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TW" i="1">
                        <a:latin typeface="Cambria Math"/>
                        <a:ea typeface="Cambria Math"/>
                      </a:rPr>
                      <m:t>Ψ</m:t>
                    </m:r>
                  </m:oMath>
                </a14:m>
                <a:r>
                  <a:rPr lang="zh-TW" altLang="en-US" dirty="0"/>
                  <a:t>。</a:t>
                </a:r>
              </a:p>
            </p:txBody>
          </p:sp>
        </mc:Choice>
        <mc:Fallback xmlns="">
          <p:sp>
            <p:nvSpPr>
              <p:cNvPr id="4" name="文字方塊 15">
                <a:extLst>
                  <a:ext uri="{FF2B5EF4-FFF2-40B4-BE49-F238E27FC236}">
                    <a16:creationId xmlns:a16="http://schemas.microsoft.com/office/drawing/2014/main" id="{94A4FEC1-5849-91C4-6660-D99A82CEEA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93219" y="5631607"/>
                <a:ext cx="2964656" cy="369887"/>
              </a:xfrm>
              <a:prstGeom prst="rect">
                <a:avLst/>
              </a:prstGeom>
              <a:blipFill>
                <a:blip r:embed="rId13"/>
                <a:stretch>
                  <a:fillRect l="-2137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58D3DF15-E51D-96AD-2A5E-807BF4204FE7}"/>
              </a:ext>
            </a:extLst>
          </p:cNvPr>
          <p:cNvSpPr txBox="1"/>
          <p:nvPr/>
        </p:nvSpPr>
        <p:spPr bwMode="auto">
          <a:xfrm>
            <a:off x="1107548" y="3809307"/>
            <a:ext cx="411095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這個翻譯後來證明連對非正弦波都對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3533030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4" grpId="0"/>
      <p:bldP spid="15" grpId="0"/>
      <p:bldP spid="16" grpId="0"/>
      <p:bldP spid="18" grpId="0" animBg="1"/>
      <p:bldP spid="20" grpId="0"/>
      <p:bldP spid="21" grpId="0" animBg="1"/>
      <p:bldP spid="22" grpId="0"/>
      <p:bldP spid="25" grpId="0" animBg="1"/>
      <p:bldP spid="26" grpId="0" animBg="1"/>
      <p:bldP spid="29" grpId="0" animBg="1"/>
      <p:bldP spid="30" grpId="0" animBg="1"/>
      <p:bldP spid="31" grpId="0" animBg="1"/>
      <p:bldP spid="2" grpId="0"/>
      <p:bldP spid="4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5A70C18-6DD9-E70B-1C28-4FFD97C3D0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50" t="57939" r="6547"/>
          <a:stretch/>
        </p:blipFill>
        <p:spPr>
          <a:xfrm>
            <a:off x="277074" y="1268760"/>
            <a:ext cx="8589852" cy="396044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6757254-9FF0-1604-3A49-EC3BF9FB6239}"/>
              </a:ext>
            </a:extLst>
          </p:cNvPr>
          <p:cNvSpPr/>
          <p:nvPr/>
        </p:nvSpPr>
        <p:spPr>
          <a:xfrm>
            <a:off x="1619672" y="1617643"/>
            <a:ext cx="1872208" cy="40060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83174B1-26D0-8C8D-79BE-872508499BBE}"/>
              </a:ext>
            </a:extLst>
          </p:cNvPr>
          <p:cNvSpPr/>
          <p:nvPr/>
        </p:nvSpPr>
        <p:spPr>
          <a:xfrm>
            <a:off x="683568" y="2132856"/>
            <a:ext cx="2520280" cy="7200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AE2709-8CA0-C6CC-5647-0B6188F1F2F2}"/>
              </a:ext>
            </a:extLst>
          </p:cNvPr>
          <p:cNvSpPr txBox="1"/>
          <p:nvPr/>
        </p:nvSpPr>
        <p:spPr bwMode="auto">
          <a:xfrm>
            <a:off x="3203848" y="2433261"/>
            <a:ext cx="57961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It is the 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wavefunction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波函數</a:t>
            </a:r>
            <a:r>
              <a:rPr lang="zh-TW" alt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we use to describe electron.</a:t>
            </a:r>
          </a:p>
        </p:txBody>
      </p:sp>
    </p:spTree>
    <p:extLst>
      <p:ext uri="{BB962C8B-B14F-4D97-AF65-F5344CB8AC3E}">
        <p14:creationId xmlns:p14="http://schemas.microsoft.com/office/powerpoint/2010/main" val="34144788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3" name="文字方塊 1"/>
          <p:cNvSpPr txBox="1">
            <a:spLocks noChangeArrowheads="1"/>
          </p:cNvSpPr>
          <p:nvPr/>
        </p:nvSpPr>
        <p:spPr bwMode="auto">
          <a:xfrm>
            <a:off x="2105690" y="675983"/>
            <a:ext cx="628273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將波函數的運算動作取名，定義為一個個</a:t>
            </a:r>
            <a:r>
              <a:rPr lang="zh-TW" altLang="en-US" dirty="0">
                <a:solidFill>
                  <a:srgbClr val="FF0000"/>
                </a:solidFill>
              </a:rPr>
              <a:t>算子</a:t>
            </a:r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Operator</a:t>
            </a:r>
            <a:r>
              <a:rPr lang="zh-TW" altLang="en-US" dirty="0"/>
              <a:t>！</a:t>
            </a:r>
          </a:p>
        </p:txBody>
      </p:sp>
      <p:sp>
        <p:nvSpPr>
          <p:cNvPr id="10" name="矩形 9"/>
          <p:cNvSpPr/>
          <p:nvPr/>
        </p:nvSpPr>
        <p:spPr>
          <a:xfrm>
            <a:off x="3005515" y="1446284"/>
            <a:ext cx="2357438" cy="18573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4" name="文字方塊 13"/>
          <p:cNvSpPr txBox="1">
            <a:spLocks noChangeArrowheads="1"/>
          </p:cNvSpPr>
          <p:nvPr/>
        </p:nvSpPr>
        <p:spPr bwMode="auto">
          <a:xfrm>
            <a:off x="5747876" y="2505781"/>
            <a:ext cx="256431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</a:rPr>
              <a:t>動量就是空間微分運算</a:t>
            </a:r>
          </a:p>
        </p:txBody>
      </p:sp>
      <p:sp>
        <p:nvSpPr>
          <p:cNvPr id="15" name="文字方塊 14"/>
          <p:cNvSpPr txBox="1">
            <a:spLocks noChangeArrowheads="1"/>
          </p:cNvSpPr>
          <p:nvPr/>
        </p:nvSpPr>
        <p:spPr bwMode="auto">
          <a:xfrm>
            <a:off x="5743537" y="2874481"/>
            <a:ext cx="256431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</a:rPr>
              <a:t>能量就是時間微分運算</a:t>
            </a:r>
          </a:p>
        </p:txBody>
      </p:sp>
      <p:pic>
        <p:nvPicPr>
          <p:cNvPr id="13331" name="Picture 6" descr="http://www.projectrho.com/rocket/rosettaSto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404664"/>
            <a:ext cx="1539875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文字方塊 19"/>
          <p:cNvSpPr txBox="1">
            <a:spLocks noChangeArrowheads="1"/>
          </p:cNvSpPr>
          <p:nvPr/>
        </p:nvSpPr>
        <p:spPr bwMode="auto">
          <a:xfrm>
            <a:off x="1331640" y="5532262"/>
            <a:ext cx="1143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古典</a:t>
            </a:r>
          </a:p>
        </p:txBody>
      </p:sp>
      <p:sp>
        <p:nvSpPr>
          <p:cNvPr id="21" name="向右箭號 20"/>
          <p:cNvSpPr/>
          <p:nvPr/>
        </p:nvSpPr>
        <p:spPr>
          <a:xfrm>
            <a:off x="2811178" y="4208040"/>
            <a:ext cx="2357438" cy="214313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2" name="文字方塊 21"/>
          <p:cNvSpPr txBox="1">
            <a:spLocks noChangeArrowheads="1"/>
          </p:cNvSpPr>
          <p:nvPr/>
        </p:nvSpPr>
        <p:spPr bwMode="auto">
          <a:xfrm>
            <a:off x="6069457" y="5506685"/>
            <a:ext cx="10715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量子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字方塊 24"/>
              <p:cNvSpPr txBox="1"/>
              <p:nvPr/>
            </p:nvSpPr>
            <p:spPr bwMode="auto">
              <a:xfrm>
                <a:off x="3407509" y="1707717"/>
                <a:ext cx="1361462" cy="61901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𝑥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  <a:ea typeface="Cambria Math"/>
                        </a:rPr>
                        <m:t>≡</m:t>
                      </m:r>
                      <m:acc>
                        <m:accPr>
                          <m:chr m:val="̂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𝑝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5" name="文字方塊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07509" y="1707717"/>
                <a:ext cx="1361462" cy="619016"/>
              </a:xfrm>
              <a:prstGeom prst="rect">
                <a:avLst/>
              </a:prstGeom>
              <a:blipFill>
                <a:blip r:embed="rId3"/>
                <a:stretch>
                  <a:fillRect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字方塊 25"/>
              <p:cNvSpPr txBox="1"/>
              <p:nvPr/>
            </p:nvSpPr>
            <p:spPr bwMode="auto">
              <a:xfrm>
                <a:off x="3390438" y="2457822"/>
                <a:ext cx="1198918" cy="61901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𝑖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𝑡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  <a:ea typeface="Cambria Math"/>
                        </a:rPr>
                        <m:t>≡</m:t>
                      </m:r>
                      <m:acc>
                        <m:accPr>
                          <m:chr m:val="̂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𝐻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6" name="文字方塊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90438" y="2457822"/>
                <a:ext cx="1198918" cy="619016"/>
              </a:xfrm>
              <a:prstGeom prst="rect">
                <a:avLst/>
              </a:prstGeom>
              <a:blipFill>
                <a:blip r:embed="rId4"/>
                <a:stretch>
                  <a:fillRect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字方塊 28"/>
              <p:cNvSpPr txBox="1"/>
              <p:nvPr/>
            </p:nvSpPr>
            <p:spPr bwMode="auto">
              <a:xfrm>
                <a:off x="1046772" y="3991134"/>
                <a:ext cx="1029641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𝐸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9" name="文字方塊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6772" y="3991134"/>
                <a:ext cx="1029641" cy="648126"/>
              </a:xfrm>
              <a:prstGeom prst="rect">
                <a:avLst/>
              </a:prstGeom>
              <a:blipFill>
                <a:blip r:embed="rId5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30">
                <a:extLst>
                  <a:ext uri="{FF2B5EF4-FFF2-40B4-BE49-F238E27FC236}">
                    <a16:creationId xmlns:a16="http://schemas.microsoft.com/office/drawing/2014/main" id="{DEFD40C0-B080-0AA2-66BC-8769D7852575}"/>
                  </a:ext>
                </a:extLst>
              </p:cNvPr>
              <p:cNvSpPr txBox="1"/>
              <p:nvPr/>
            </p:nvSpPr>
            <p:spPr bwMode="auto">
              <a:xfrm>
                <a:off x="6156176" y="4005064"/>
                <a:ext cx="1051377" cy="64812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30">
                <a:extLst>
                  <a:ext uri="{FF2B5EF4-FFF2-40B4-BE49-F238E27FC236}">
                    <a16:creationId xmlns:a16="http://schemas.microsoft.com/office/drawing/2014/main" id="{DEFD40C0-B080-0AA2-66BC-8769D78525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56176" y="4005064"/>
                <a:ext cx="1051377" cy="648126"/>
              </a:xfrm>
              <a:prstGeom prst="rect">
                <a:avLst/>
              </a:prstGeom>
              <a:blipFill>
                <a:blip r:embed="rId7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30">
                <a:extLst>
                  <a:ext uri="{FF2B5EF4-FFF2-40B4-BE49-F238E27FC236}">
                    <a16:creationId xmlns:a16="http://schemas.microsoft.com/office/drawing/2014/main" id="{E21E677E-BEE7-E794-5664-7CC0716DEB47}"/>
                  </a:ext>
                </a:extLst>
              </p:cNvPr>
              <p:cNvSpPr txBox="1"/>
              <p:nvPr/>
            </p:nvSpPr>
            <p:spPr bwMode="auto">
              <a:xfrm>
                <a:off x="5873148" y="1466857"/>
                <a:ext cx="2111283" cy="64812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l-GR" altLang="zh-TW" sz="1800" b="0" i="1" smtClean="0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m:rPr>
                              <m:sty m:val="p"/>
                            </m:rPr>
                            <a:rPr lang="el-GR" altLang="zh-TW" sz="1800" i="1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30">
                <a:extLst>
                  <a:ext uri="{FF2B5EF4-FFF2-40B4-BE49-F238E27FC236}">
                    <a16:creationId xmlns:a16="http://schemas.microsoft.com/office/drawing/2014/main" id="{E21E677E-BEE7-E794-5664-7CC0716DEB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73148" y="1466857"/>
                <a:ext cx="2111283" cy="648126"/>
              </a:xfrm>
              <a:prstGeom prst="rect">
                <a:avLst/>
              </a:prstGeom>
              <a:blipFill>
                <a:blip r:embed="rId8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0B4320E-922C-B577-5938-C9C9497E7433}"/>
                  </a:ext>
                </a:extLst>
              </p:cNvPr>
              <p:cNvSpPr txBox="1"/>
              <p:nvPr/>
            </p:nvSpPr>
            <p:spPr bwMode="auto">
              <a:xfrm>
                <a:off x="2197930" y="4754884"/>
                <a:ext cx="5254390" cy="3767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GB" dirty="0" err="1"/>
                  <a:t>若</a:t>
                </a:r>
                <a:r>
                  <a:rPr lang="en-TW"/>
                  <a:t>有古典對應</a:t>
                </a:r>
                <a:r>
                  <a:rPr lang="en-GB" dirty="0"/>
                  <a:t>，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</m:acc>
                  </m:oMath>
                </a14:m>
                <a:r>
                  <a:rPr lang="en-TW" dirty="0"/>
                  <a:t>就</a:t>
                </a:r>
                <a:r>
                  <a:rPr lang="en-GB" dirty="0"/>
                  <a:t>採取</a:t>
                </a:r>
                <a:r>
                  <a:rPr lang="en-TW" dirty="0"/>
                  <a:t>古典一樣的形式，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0B4320E-922C-B577-5938-C9C9497E74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97930" y="4754884"/>
                <a:ext cx="5254390" cy="376770"/>
              </a:xfrm>
              <a:prstGeom prst="rect">
                <a:avLst/>
              </a:prstGeom>
              <a:blipFill>
                <a:blip r:embed="rId9"/>
                <a:stretch>
                  <a:fillRect l="-1208" t="-3226" b="-2258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88ACD37B-2668-257E-3DE2-6FBD3145528B}"/>
              </a:ext>
            </a:extLst>
          </p:cNvPr>
          <p:cNvSpPr txBox="1"/>
          <p:nvPr/>
        </p:nvSpPr>
        <p:spPr bwMode="auto">
          <a:xfrm>
            <a:off x="2025118" y="3417964"/>
            <a:ext cx="48523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大膽地猜，所有物理量都對應到一個算子！</a:t>
            </a:r>
          </a:p>
        </p:txBody>
      </p:sp>
    </p:spTree>
    <p:extLst>
      <p:ext uri="{BB962C8B-B14F-4D97-AF65-F5344CB8AC3E}">
        <p14:creationId xmlns:p14="http://schemas.microsoft.com/office/powerpoint/2010/main" val="437276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2" grpId="0"/>
      <p:bldP spid="29" grpId="0" animBg="1"/>
      <p:bldP spid="2" grpId="0" animBg="1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1" name="Rectangle 2"/>
          <p:cNvSpPr>
            <a:spLocks noChangeArrowheads="1"/>
          </p:cNvSpPr>
          <p:nvPr/>
        </p:nvSpPr>
        <p:spPr bwMode="auto">
          <a:xfrm>
            <a:off x="0" y="32527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kumimoji="0" lang="zh-TW" altLang="en-US">
              <a:latin typeface="Calibri" pitchFamily="34" charset="0"/>
            </a:endParaRPr>
          </a:p>
        </p:txBody>
      </p:sp>
      <p:sp>
        <p:nvSpPr>
          <p:cNvPr id="16392" name="Rectangle 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kumimoji="0" lang="zh-TW" altLang="en-US">
              <a:latin typeface="Calibri" pitchFamily="34" charset="0"/>
            </a:endParaRPr>
          </a:p>
        </p:txBody>
      </p:sp>
      <p:sp>
        <p:nvSpPr>
          <p:cNvPr id="16393" name="Rectangle 7"/>
          <p:cNvSpPr>
            <a:spLocks noChangeArrowheads="1"/>
          </p:cNvSpPr>
          <p:nvPr/>
        </p:nvSpPr>
        <p:spPr bwMode="auto">
          <a:xfrm>
            <a:off x="0" y="32131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kumimoji="0" lang="zh-TW" altLang="en-US">
              <a:latin typeface="Calibri" pitchFamily="34" charset="0"/>
            </a:endParaRPr>
          </a:p>
        </p:txBody>
      </p:sp>
      <p:sp>
        <p:nvSpPr>
          <p:cNvPr id="16394" name="Text Box 11"/>
          <p:cNvSpPr txBox="1">
            <a:spLocks noChangeArrowheads="1"/>
          </p:cNvSpPr>
          <p:nvPr/>
        </p:nvSpPr>
        <p:spPr bwMode="auto">
          <a:xfrm>
            <a:off x="908921" y="3823986"/>
            <a:ext cx="27368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zh-TW" altLang="en-US" dirty="0">
                <a:solidFill>
                  <a:srgbClr val="FF0000"/>
                </a:solidFill>
                <a:latin typeface="Calibri" pitchFamily="34" charset="0"/>
              </a:rPr>
              <a:t>電子波波方程式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468" name="Text Box 19"/>
              <p:cNvSpPr txBox="1">
                <a:spLocks noChangeArrowheads="1"/>
              </p:cNvSpPr>
              <p:nvPr/>
            </p:nvSpPr>
            <p:spPr bwMode="auto">
              <a:xfrm>
                <a:off x="829545" y="5136849"/>
                <a:ext cx="8134943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kumimoji="0" lang="en-US" altLang="zh-TW" dirty="0">
                    <a:latin typeface="Times New Roman" pitchFamily="18" charset="0"/>
                    <a:cs typeface="Times New Roman" pitchFamily="18" charset="0"/>
                  </a:rPr>
                  <a:t>Schrodinger Wave Equation</a:t>
                </a:r>
                <a:r>
                  <a:rPr kumimoji="0" lang="zh-TW" altLang="en-US" dirty="0">
                    <a:latin typeface="Times New Roman" pitchFamily="18" charset="0"/>
                    <a:cs typeface="Times New Roman" pitchFamily="18" charset="0"/>
                  </a:rPr>
                  <a:t> 以上大致是一個由</a:t>
                </a:r>
                <a14:m>
                  <m:oMath xmlns:m="http://schemas.openxmlformats.org/officeDocument/2006/math">
                    <m:r>
                      <a:rPr kumimoji="0" lang="en-US" altLang="zh-TW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𝑘</m:t>
                    </m:r>
                    <m:r>
                      <a:rPr kumimoji="0" lang="en-US" altLang="zh-TW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,</m:t>
                    </m:r>
                    <m:r>
                      <a:rPr kumimoji="0" lang="en-US" altLang="zh-TW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𝜔</m:t>
                    </m:r>
                  </m:oMath>
                </a14:m>
                <a:r>
                  <a:rPr kumimoji="0" lang="zh-TW" altLang="en-US" dirty="0">
                    <a:latin typeface="Times New Roman" pitchFamily="18" charset="0"/>
                    <a:cs typeface="Times New Roman" pitchFamily="18" charset="0"/>
                  </a:rPr>
                  <a:t>色散關係猜出來的波方程式。</a:t>
                </a:r>
              </a:p>
            </p:txBody>
          </p:sp>
        </mc:Choice>
        <mc:Fallback xmlns="">
          <p:sp>
            <p:nvSpPr>
              <p:cNvPr id="19468" name="Text 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9545" y="5136849"/>
                <a:ext cx="8134943" cy="369332"/>
              </a:xfrm>
              <a:prstGeom prst="rect">
                <a:avLst/>
              </a:prstGeom>
              <a:blipFill>
                <a:blip r:embed="rId2"/>
                <a:stretch>
                  <a:fillRect l="-623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397" name="Text Box 20"/>
          <p:cNvSpPr txBox="1">
            <a:spLocks noChangeArrowheads="1"/>
          </p:cNvSpPr>
          <p:nvPr/>
        </p:nvSpPr>
        <p:spPr bwMode="auto">
          <a:xfrm>
            <a:off x="734049" y="754269"/>
            <a:ext cx="795321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zh-TW" altLang="en-US" dirty="0">
                <a:latin typeface="Calibri" pitchFamily="34" charset="0"/>
              </a:rPr>
              <a:t>當電子不是自由粒子，而是受到一個位能的影響，猜測</a:t>
            </a:r>
            <a:r>
              <a:rPr lang="zh-TW" altLang="en-US" dirty="0"/>
              <a:t>翻譯表還是可以用！</a:t>
            </a:r>
            <a:endParaRPr kumimoji="0" lang="zh-TW" altLang="en-US" dirty="0">
              <a:latin typeface="Calibri" pitchFamily="34" charset="0"/>
            </a:endParaRPr>
          </a:p>
        </p:txBody>
      </p:sp>
      <p:sp>
        <p:nvSpPr>
          <p:cNvPr id="16399" name="文字方塊 13"/>
          <p:cNvSpPr txBox="1">
            <a:spLocks noChangeArrowheads="1"/>
          </p:cNvSpPr>
          <p:nvPr/>
        </p:nvSpPr>
        <p:spPr bwMode="auto">
          <a:xfrm>
            <a:off x="747383" y="1189531"/>
            <a:ext cx="7097721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此時動量與能量的關係要修改為：然後代入翻譯表：</a:t>
            </a:r>
          </a:p>
        </p:txBody>
      </p:sp>
      <p:sp>
        <p:nvSpPr>
          <p:cNvPr id="16400" name="Line 13"/>
          <p:cNvSpPr>
            <a:spLocks noChangeShapeType="1"/>
          </p:cNvSpPr>
          <p:nvPr/>
        </p:nvSpPr>
        <p:spPr bwMode="auto">
          <a:xfrm flipV="1">
            <a:off x="1645521" y="2531761"/>
            <a:ext cx="0" cy="135731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8" name="矩形 17"/>
          <p:cNvSpPr/>
          <p:nvPr/>
        </p:nvSpPr>
        <p:spPr>
          <a:xfrm>
            <a:off x="2353220" y="1844824"/>
            <a:ext cx="2066976" cy="18573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/>
              <p:cNvSpPr txBox="1"/>
              <p:nvPr/>
            </p:nvSpPr>
            <p:spPr bwMode="auto">
              <a:xfrm>
                <a:off x="871833" y="4257537"/>
                <a:ext cx="2811026" cy="64812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+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𝑉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𝑖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0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71833" y="4257537"/>
                <a:ext cx="2811026" cy="648126"/>
              </a:xfrm>
              <a:prstGeom prst="rect">
                <a:avLst/>
              </a:prstGeom>
              <a:blipFill>
                <a:blip r:embed="rId3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/>
              <p:cNvSpPr txBox="1"/>
              <p:nvPr/>
            </p:nvSpPr>
            <p:spPr bwMode="auto">
              <a:xfrm>
                <a:off x="2656312" y="2061039"/>
                <a:ext cx="1401538" cy="61901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𝑥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  <a:ea typeface="Cambria Math"/>
                        </a:rPr>
                        <m:t>↔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𝑝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1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56312" y="2061039"/>
                <a:ext cx="1401538" cy="619016"/>
              </a:xfrm>
              <a:prstGeom prst="rect">
                <a:avLst/>
              </a:prstGeom>
              <a:blipFill>
                <a:blip r:embed="rId4"/>
                <a:stretch>
                  <a:fillRect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/>
              <p:cNvSpPr txBox="1"/>
              <p:nvPr/>
            </p:nvSpPr>
            <p:spPr bwMode="auto">
              <a:xfrm>
                <a:off x="2639241" y="2811144"/>
                <a:ext cx="1217256" cy="61901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𝑖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𝑡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  <a:ea typeface="Cambria Math"/>
                        </a:rPr>
                        <m:t>↔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𝐸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2" name="文字方塊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39241" y="2811144"/>
                <a:ext cx="1217256" cy="619016"/>
              </a:xfrm>
              <a:prstGeom prst="rect">
                <a:avLst/>
              </a:prstGeom>
              <a:blipFill>
                <a:blip r:embed="rId5"/>
                <a:stretch>
                  <a:fillRect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/>
              <p:cNvSpPr txBox="1"/>
              <p:nvPr/>
            </p:nvSpPr>
            <p:spPr bwMode="auto">
              <a:xfrm>
                <a:off x="747384" y="1833618"/>
                <a:ext cx="1456937" cy="64812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+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𝑉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𝐸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3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7384" y="1833618"/>
                <a:ext cx="1456937" cy="648126"/>
              </a:xfrm>
              <a:prstGeom prst="rect">
                <a:avLst/>
              </a:prstGeom>
              <a:blipFill>
                <a:blip r:embed="rId6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 bwMode="auto">
              <a:xfrm>
                <a:off x="821179" y="4248439"/>
                <a:ext cx="3035318" cy="64812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l-GR" altLang="zh-TW" sz="1800" b="0" i="1" smtClean="0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+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𝑉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m:rPr>
                          <m:sty m:val="p"/>
                        </m:rPr>
                        <a:rPr lang="el-GR" altLang="zh-TW" sz="1800" i="1">
                          <a:latin typeface="Cambria Math"/>
                          <a:ea typeface="Cambria Math"/>
                        </a:rPr>
                        <m:t>Ψ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𝑖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m:rPr>
                              <m:sty m:val="p"/>
                            </m:rPr>
                            <a:rPr lang="el-GR" altLang="zh-TW" sz="1800" i="1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1179" y="4248439"/>
                <a:ext cx="3035318" cy="648126"/>
              </a:xfrm>
              <a:prstGeom prst="rect">
                <a:avLst/>
              </a:prstGeom>
              <a:blipFill>
                <a:blip r:embed="rId7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D94A4EFB-F958-B449-A65D-BEA5D1A8FFF0}"/>
              </a:ext>
            </a:extLst>
          </p:cNvPr>
          <p:cNvSpPr txBox="1"/>
          <p:nvPr/>
        </p:nvSpPr>
        <p:spPr bwMode="auto">
          <a:xfrm>
            <a:off x="829544" y="5584233"/>
            <a:ext cx="820695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此方程式的正確性是在薛丁格以它計算出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簡諧振盪器及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氫原子能階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，才算確立。</a:t>
            </a:r>
          </a:p>
        </p:txBody>
      </p:sp>
      <p:pic>
        <p:nvPicPr>
          <p:cNvPr id="5" name="Picture 3" descr="C:\Users\Chia-Hung Chang\Downloads\Data\Knight\Media\Chapter41\Images\41_21Figure-F.jpg">
            <a:extLst>
              <a:ext uri="{FF2B5EF4-FFF2-40B4-BE49-F238E27FC236}">
                <a16:creationId xmlns:a16="http://schemas.microsoft.com/office/drawing/2014/main" id="{9CCE64AF-7C12-DAF2-6C8B-9AA46794C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844824"/>
            <a:ext cx="3558062" cy="2575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0957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4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4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4" grpId="0"/>
      <p:bldP spid="19468" grpId="0"/>
      <p:bldP spid="16400" grpId="0" animBg="1"/>
      <p:bldP spid="18" grpId="0" animBg="1"/>
      <p:bldP spid="20" grpId="0" animBg="1"/>
      <p:bldP spid="21" grpId="0" animBg="1"/>
      <p:bldP spid="22" grpId="0" animBg="1"/>
      <p:bldP spid="19" grpId="0" animBg="1"/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quare&#10;&#10;Description automatically generated">
            <a:extLst>
              <a:ext uri="{FF2B5EF4-FFF2-40B4-BE49-F238E27FC236}">
                <a16:creationId xmlns:a16="http://schemas.microsoft.com/office/drawing/2014/main" id="{074B8F6F-CC83-D810-FBD8-9D4BF27487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476672"/>
            <a:ext cx="4400035" cy="551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8660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83A95B2-EE6E-D0F6-C666-F0A57BD213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988"/>
            <a:ext cx="9144000" cy="780585"/>
          </a:xfrm>
          <a:prstGeom prst="rect">
            <a:avLst/>
          </a:prstGeom>
        </p:spPr>
      </p:pic>
      <p:pic>
        <p:nvPicPr>
          <p:cNvPr id="8" name="Picture 7" descr="Text, letter&#10;&#10;Description automatically generated">
            <a:extLst>
              <a:ext uri="{FF2B5EF4-FFF2-40B4-BE49-F238E27FC236}">
                <a16:creationId xmlns:a16="http://schemas.microsoft.com/office/drawing/2014/main" id="{26BA181A-772B-405B-62FF-7FB6BEDF5C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2573"/>
            <a:ext cx="9144000" cy="492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1180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9C935B8E-4BE1-9730-A2D5-BE1BF4B3E9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7" y="2852936"/>
            <a:ext cx="9144000" cy="19058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7776A4-A7C4-FA1C-D3EA-6893BE2CC1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13176"/>
            <a:ext cx="9144000" cy="8008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E10ACE-352A-370F-7249-A62C225783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7" y="1844824"/>
            <a:ext cx="9144000" cy="800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4612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letter&#10;&#10;Description automatically generated">
            <a:extLst>
              <a:ext uri="{FF2B5EF4-FFF2-40B4-BE49-F238E27FC236}">
                <a16:creationId xmlns:a16="http://schemas.microsoft.com/office/drawing/2014/main" id="{EA2BE83A-A26E-02E5-860D-23F5FE62AA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935"/>
            <a:ext cx="9144000" cy="4693650"/>
          </a:xfrm>
          <a:prstGeom prst="rect">
            <a:avLst/>
          </a:prstGeom>
        </p:spPr>
      </p:pic>
      <p:pic>
        <p:nvPicPr>
          <p:cNvPr id="6" name="Picture 5" descr="Text, letter&#10;&#10;Description automatically generated">
            <a:extLst>
              <a:ext uri="{FF2B5EF4-FFF2-40B4-BE49-F238E27FC236}">
                <a16:creationId xmlns:a16="http://schemas.microsoft.com/office/drawing/2014/main" id="{54999C91-2871-C237-5E11-13FD72C200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073"/>
          <a:stretch/>
        </p:blipFill>
        <p:spPr>
          <a:xfrm>
            <a:off x="0" y="4709585"/>
            <a:ext cx="9144000" cy="189959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97E2DDB-CC37-C10F-7871-B08126A8F0E6}"/>
              </a:ext>
            </a:extLst>
          </p:cNvPr>
          <p:cNvSpPr/>
          <p:nvPr/>
        </p:nvSpPr>
        <p:spPr>
          <a:xfrm>
            <a:off x="395536" y="2420888"/>
            <a:ext cx="1800200" cy="11521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41222122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41949FF0-85F5-65A5-F11B-77031CA52A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48"/>
          <a:stretch/>
        </p:blipFill>
        <p:spPr>
          <a:xfrm>
            <a:off x="20371" y="1340768"/>
            <a:ext cx="9144000" cy="2223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224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D3444295-1E92-9BD2-DE11-238121159B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67" y="0"/>
            <a:ext cx="81932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2449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19FD7C72-F946-CAB0-E90C-92AA09ADE3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8" y="654470"/>
            <a:ext cx="9144000" cy="2990554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3B14A8C7-2A48-4E83-6972-7A846571C8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5" y="3645024"/>
            <a:ext cx="9144000" cy="2990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9226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5C4BD963-8F79-A9F7-7853-810084B02F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688"/>
            <a:ext cx="9144000" cy="2401556"/>
          </a:xfrm>
          <a:prstGeom prst="rect">
            <a:avLst/>
          </a:prstGeom>
        </p:spPr>
      </p:pic>
      <p:pic>
        <p:nvPicPr>
          <p:cNvPr id="5" name="Picture 4" descr="Chart, text&#10;&#10;Description automatically generated">
            <a:extLst>
              <a:ext uri="{FF2B5EF4-FFF2-40B4-BE49-F238E27FC236}">
                <a16:creationId xmlns:a16="http://schemas.microsoft.com/office/drawing/2014/main" id="{7AB07E5F-136B-EA78-79A2-1FDF85B5DC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2244"/>
            <a:ext cx="9144000" cy="1225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8884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文字方塊 1"/>
          <p:cNvSpPr txBox="1">
            <a:spLocks noChangeArrowheads="1"/>
          </p:cNvSpPr>
          <p:nvPr/>
        </p:nvSpPr>
        <p:spPr bwMode="auto">
          <a:xfrm>
            <a:off x="2782651" y="4179465"/>
            <a:ext cx="3745458" cy="646331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由波函數來描述的粒子</a:t>
            </a:r>
            <a:endParaRPr lang="en-US" altLang="zh-TW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cs typeface="Times New Roman" panose="02020603050405020304" pitchFamily="18" charset="0"/>
              </a:rPr>
              <a:t>Particles described by wavefunctions</a:t>
            </a:r>
            <a:endParaRPr lang="zh-TW" altLang="en-US" sz="1800" dirty="0"/>
          </a:p>
        </p:txBody>
      </p:sp>
      <p:sp>
        <p:nvSpPr>
          <p:cNvPr id="4" name="矩形圖說文字 3"/>
          <p:cNvSpPr/>
          <p:nvPr/>
        </p:nvSpPr>
        <p:spPr>
          <a:xfrm flipH="1">
            <a:off x="755649" y="2781300"/>
            <a:ext cx="4392414" cy="1152525"/>
          </a:xfrm>
          <a:prstGeom prst="wedgeRectCallou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defRPr/>
            </a:pPr>
            <a:r>
              <a:rPr lang="zh-TW" altLang="en-US" sz="1800" dirty="0"/>
              <a:t>未觀察時，狀態的變化以波方程式來計算。</a:t>
            </a:r>
          </a:p>
        </p:txBody>
      </p:sp>
      <p:sp>
        <p:nvSpPr>
          <p:cNvPr id="5" name="矩形圖說文字 4"/>
          <p:cNvSpPr/>
          <p:nvPr/>
        </p:nvSpPr>
        <p:spPr>
          <a:xfrm>
            <a:off x="5323964" y="2781300"/>
            <a:ext cx="3240087" cy="1152525"/>
          </a:xfrm>
          <a:prstGeom prst="wedgeRectCallou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defRPr/>
            </a:pPr>
            <a:r>
              <a:rPr lang="zh-TW" altLang="en-US" sz="1800"/>
              <a:t>觀察時電荷及位置總是顆粒狀</a:t>
            </a:r>
          </a:p>
        </p:txBody>
      </p:sp>
      <p:sp>
        <p:nvSpPr>
          <p:cNvPr id="7" name="拱形 6"/>
          <p:cNvSpPr/>
          <p:nvPr/>
        </p:nvSpPr>
        <p:spPr>
          <a:xfrm>
            <a:off x="3492500" y="2133600"/>
            <a:ext cx="2951708" cy="1223963"/>
          </a:xfrm>
          <a:prstGeom prst="blockArc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06854" name="矩形 7"/>
          <p:cNvSpPr>
            <a:spLocks noChangeArrowheads="1"/>
          </p:cNvSpPr>
          <p:nvPr/>
        </p:nvSpPr>
        <p:spPr bwMode="auto">
          <a:xfrm>
            <a:off x="2663825" y="1570586"/>
            <a:ext cx="51117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波的強度等於若觀察時在該處發現此粒子的機率！</a:t>
            </a:r>
          </a:p>
        </p:txBody>
      </p:sp>
      <p:sp>
        <p:nvSpPr>
          <p:cNvPr id="206855" name="文字方塊 8"/>
          <p:cNvSpPr txBox="1">
            <a:spLocks noChangeArrowheads="1"/>
          </p:cNvSpPr>
          <p:nvPr/>
        </p:nvSpPr>
        <p:spPr bwMode="auto">
          <a:xfrm>
            <a:off x="3647044" y="1007572"/>
            <a:ext cx="18002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電子的真面目</a:t>
            </a:r>
          </a:p>
        </p:txBody>
      </p:sp>
      <p:pic>
        <p:nvPicPr>
          <p:cNvPr id="206856" name="Picture 9" descr="http://www.thegeekestlink.com/store/images/uploads/thumbs/thumb_particleelectr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837" b="17528"/>
          <a:stretch>
            <a:fillRect/>
          </a:stretch>
        </p:blipFill>
        <p:spPr bwMode="auto">
          <a:xfrm>
            <a:off x="6805613" y="4078288"/>
            <a:ext cx="1727200" cy="197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文字方塊 8"/>
          <p:cNvSpPr txBox="1">
            <a:spLocks noChangeArrowheads="1"/>
          </p:cNvSpPr>
          <p:nvPr/>
        </p:nvSpPr>
        <p:spPr bwMode="auto">
          <a:xfrm>
            <a:off x="2663825" y="4986337"/>
            <a:ext cx="20891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600" dirty="0"/>
              <a:t>（而不是位置函數）</a:t>
            </a:r>
          </a:p>
        </p:txBody>
      </p:sp>
      <p:sp>
        <p:nvSpPr>
          <p:cNvPr id="206859" name="文字方塊 10"/>
          <p:cNvSpPr txBox="1">
            <a:spLocks noChangeArrowheads="1"/>
          </p:cNvSpPr>
          <p:nvPr/>
        </p:nvSpPr>
        <p:spPr bwMode="auto">
          <a:xfrm>
            <a:off x="2782651" y="5618654"/>
            <a:ext cx="37454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  <a:latin typeface="Calibri" pitchFamily="34" charset="0"/>
              </a:rPr>
              <a:t>讓我們從一維的電子波開始研究！</a:t>
            </a:r>
          </a:p>
        </p:txBody>
      </p:sp>
    </p:spTree>
    <p:extLst>
      <p:ext uri="{BB962C8B-B14F-4D97-AF65-F5344CB8AC3E}">
        <p14:creationId xmlns:p14="http://schemas.microsoft.com/office/powerpoint/2010/main" val="2751140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68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68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68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68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68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68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850" grpId="0" animBg="1"/>
      <p:bldP spid="7" grpId="0" animBg="1"/>
      <p:bldP spid="206854" grpId="0"/>
      <p:bldP spid="9" grpId="0"/>
      <p:bldP spid="20685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Box 14">
                <a:extLst>
                  <a:ext uri="{FF2B5EF4-FFF2-40B4-BE49-F238E27FC236}">
                    <a16:creationId xmlns:a16="http://schemas.microsoft.com/office/drawing/2014/main" id="{09BA7856-3DB8-0BDD-05F1-749C1662952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77069" y="741214"/>
                <a:ext cx="749733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None/>
                </a:pPr>
                <a:r>
                  <a:rPr lang="zh-TW" altLang="en-US" sz="1800" dirty="0"/>
                  <a:t>固定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</a:rPr>
                      <m:t>𝑡</m:t>
                    </m:r>
                    <m:r>
                      <a:rPr lang="en-US" altLang="zh-TW" sz="1800" i="1" dirty="0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altLang="zh-TW" sz="18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b="0" i="1" dirty="0" smtClean="0">
                            <a:latin typeface="Cambria Math"/>
                          </a:rPr>
                          <m:t>𝑡</m:t>
                        </m:r>
                      </m:e>
                      <m:sub>
                        <m:r>
                          <a:rPr lang="en-US" altLang="zh-TW" sz="1800" b="0" i="1" dirty="0" smtClean="0"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r>
                  <a:rPr lang="zh-TW" altLang="en-US" sz="1800" dirty="0">
                    <a:latin typeface="Times New Roman" pitchFamily="18" charset="0"/>
                  </a:rPr>
                  <a:t>，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TW" sz="1800" i="1">
                        <a:latin typeface="Cambria Math"/>
                        <a:ea typeface="Cambria Math"/>
                      </a:rPr>
                      <m:t>Ψ</m:t>
                    </m:r>
                    <m:d>
                      <m:dPr>
                        <m:ctrlPr>
                          <a:rPr lang="en-US" altLang="zh-TW" sz="18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800" b="0" i="1" dirty="0" smtClean="0">
                            <a:latin typeface="Cambria Math"/>
                          </a:rPr>
                          <m:t>𝑥</m:t>
                        </m:r>
                        <m:r>
                          <a:rPr lang="en-US" altLang="zh-TW" sz="1800" b="0" i="1" dirty="0" smtClean="0">
                            <a:latin typeface="Cambria Math"/>
                          </a:rPr>
                          <m:t>,</m:t>
                        </m:r>
                        <m:r>
                          <a:rPr lang="en-US" altLang="zh-TW" sz="1800" b="0" i="1" dirty="0" smtClean="0">
                            <a:latin typeface="Cambria Math"/>
                          </a:rPr>
                          <m:t>𝑡</m:t>
                        </m:r>
                      </m:e>
                    </m:d>
                    <m:r>
                      <a:rPr lang="en-US" altLang="zh-TW" sz="1800" b="0" i="1" dirty="0" smtClean="0">
                        <a:latin typeface="Cambria Math"/>
                        <a:ea typeface="Cambria Math"/>
                      </a:rPr>
                      <m:t>→</m:t>
                    </m:r>
                    <m:r>
                      <m:rPr>
                        <m:sty m:val="p"/>
                      </m:rPr>
                      <a:rPr lang="el-GR" altLang="zh-TW" sz="1800" i="1">
                        <a:latin typeface="Cambria Math"/>
                        <a:ea typeface="Cambria Math"/>
                      </a:rPr>
                      <m:t>Ψ</m:t>
                    </m:r>
                    <m:d>
                      <m:dPr>
                        <m:ctrlPr>
                          <a:rPr lang="en-US" altLang="zh-TW" sz="18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800" i="1" dirty="0">
                            <a:latin typeface="Cambria Math"/>
                          </a:rPr>
                          <m:t>𝑥</m:t>
                        </m:r>
                        <m:r>
                          <a:rPr lang="en-US" altLang="zh-TW" sz="1800" i="1" dirty="0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sz="18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800" i="1" dirty="0">
                                <a:latin typeface="Cambria Math"/>
                              </a:rPr>
                              <m:t>𝑡</m:t>
                            </m:r>
                          </m:e>
                          <m:sub>
                            <m:r>
                              <a:rPr lang="en-US" altLang="zh-TW" sz="1800" i="1" dirty="0">
                                <a:latin typeface="Cambria Math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r>
                  <a:rPr lang="zh-TW" altLang="en-US" sz="1800" dirty="0">
                    <a:latin typeface="Times New Roman" pitchFamily="18" charset="0"/>
                  </a:rPr>
                  <a:t>，</a:t>
                </a:r>
                <a14:m>
                  <m:oMath xmlns:m="http://schemas.openxmlformats.org/officeDocument/2006/math">
                    <m:r>
                      <a:rPr lang="zh-TW" altLang="en-US" sz="1800" i="1" dirty="0">
                        <a:latin typeface="Cambria Math"/>
                      </a:rPr>
                      <m:t>波函數成</m:t>
                    </m:r>
                    <m:r>
                      <a:rPr lang="zh-TW" altLang="en-US" sz="1800" b="0" i="1" dirty="0" smtClean="0">
                        <a:latin typeface="Cambria Math"/>
                      </a:rPr>
                      <m:t>為</m:t>
                    </m:r>
                    <m:r>
                      <a:rPr lang="zh-TW" altLang="en-US" sz="1800" i="1" dirty="0">
                        <a:latin typeface="Cambria Math"/>
                      </a:rPr>
                      <m:t>一</m:t>
                    </m:r>
                    <m:r>
                      <a:rPr lang="zh-TW" altLang="en-US" sz="1800" b="0" i="1" dirty="0" smtClean="0">
                        <a:latin typeface="Cambria Math"/>
                      </a:rPr>
                      <m:t>個</m:t>
                    </m:r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𝑥</m:t>
                    </m:r>
                    <m:r>
                      <a:rPr lang="zh-TW" altLang="en-US" sz="1800" i="1" dirty="0">
                        <a:latin typeface="Cambria Math"/>
                      </a:rPr>
                      <m:t>的單變數函數</m:t>
                    </m:r>
                    <m:r>
                      <a:rPr lang="zh-TW" altLang="en-US" sz="1800" b="0" i="1" dirty="0" smtClean="0">
                        <a:latin typeface="Cambria Math"/>
                      </a:rPr>
                      <m:t>。</m:t>
                    </m:r>
                  </m:oMath>
                </a14:m>
                <a:endParaRPr lang="en-US" altLang="zh-TW" sz="1800" baseline="-25000" dirty="0"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Text Box 14">
                <a:extLst>
                  <a:ext uri="{FF2B5EF4-FFF2-40B4-BE49-F238E27FC236}">
                    <a16:creationId xmlns:a16="http://schemas.microsoft.com/office/drawing/2014/main" id="{09BA7856-3DB8-0BDD-05F1-749C166295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77069" y="741214"/>
                <a:ext cx="7497330" cy="369332"/>
              </a:xfrm>
              <a:prstGeom prst="rect">
                <a:avLst/>
              </a:prstGeom>
              <a:blipFill>
                <a:blip r:embed="rId2"/>
                <a:stretch>
                  <a:fillRect l="-677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Box 17">
                <a:extLst>
                  <a:ext uri="{FF2B5EF4-FFF2-40B4-BE49-F238E27FC236}">
                    <a16:creationId xmlns:a16="http://schemas.microsoft.com/office/drawing/2014/main" id="{5FDCA43E-E73E-6FFE-7344-F64FE2459D3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85182" y="2848903"/>
                <a:ext cx="553352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/>
                  <a:t>在古典波</a:t>
                </a:r>
                <a14:m>
                  <m:oMath xmlns:m="http://schemas.openxmlformats.org/officeDocument/2006/math">
                    <m:r>
                      <a:rPr lang="en-US" altLang="zh-TW" sz="1800" i="1" dirty="0">
                        <a:latin typeface="Cambria Math"/>
                      </a:rPr>
                      <m:t>𝑦</m:t>
                    </m:r>
                    <m:d>
                      <m:dPr>
                        <m:ctrlPr>
                          <a:rPr lang="en-US" altLang="zh-TW" sz="18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800" i="1" dirty="0">
                            <a:latin typeface="Cambria Math"/>
                          </a:rPr>
                          <m:t>𝑥</m:t>
                        </m:r>
                        <m:r>
                          <a:rPr lang="en-US" altLang="zh-TW" sz="1800" i="1" dirty="0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sz="18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800" i="1" dirty="0">
                                <a:latin typeface="Cambria Math"/>
                              </a:rPr>
                              <m:t>𝑡</m:t>
                            </m:r>
                          </m:e>
                          <m:sub>
                            <m:r>
                              <a:rPr lang="en-US" altLang="zh-TW" sz="1800" i="1" dirty="0">
                                <a:latin typeface="Cambria Math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r>
                  <a:rPr lang="zh-TW" altLang="en-US" sz="1800" dirty="0"/>
                  <a:t>就是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</a:rPr>
                      <m:t>𝑡</m:t>
                    </m:r>
                    <m:r>
                      <a:rPr lang="en-US" altLang="zh-TW" sz="1800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sz="1800" i="1" dirty="0" smtClean="0">
                        <a:latin typeface="Cambria Math"/>
                      </a:rPr>
                      <m:t>𝑡</m:t>
                    </m:r>
                    <m:r>
                      <a:rPr lang="en-US" altLang="zh-TW" sz="1800" i="1" baseline="-25000" dirty="0">
                        <a:latin typeface="Cambria Math"/>
                      </a:rPr>
                      <m:t>0 </m:t>
                    </m:r>
                  </m:oMath>
                </a14:m>
                <a:r>
                  <a:rPr lang="zh-TW" altLang="en-US" sz="1800" dirty="0">
                    <a:latin typeface="Times New Roman" pitchFamily="18" charset="0"/>
                  </a:rPr>
                  <a:t>時的瞬間波形。</a:t>
                </a:r>
                <a:endParaRPr lang="zh-TW" altLang="en-US" sz="1800" i="1" baseline="-25000" dirty="0"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 Box 17">
                <a:extLst>
                  <a:ext uri="{FF2B5EF4-FFF2-40B4-BE49-F238E27FC236}">
                    <a16:creationId xmlns:a16="http://schemas.microsoft.com/office/drawing/2014/main" id="{5FDCA43E-E73E-6FFE-7344-F64FE2459D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85182" y="2848903"/>
                <a:ext cx="5533522" cy="369332"/>
              </a:xfrm>
              <a:prstGeom prst="rect">
                <a:avLst/>
              </a:prstGeom>
              <a:blipFill>
                <a:blip r:embed="rId3"/>
                <a:stretch>
                  <a:fillRect l="-1144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1" descr="16_04_FigureB.jpg">
            <a:extLst>
              <a:ext uri="{FF2B5EF4-FFF2-40B4-BE49-F238E27FC236}">
                <a16:creationId xmlns:a16="http://schemas.microsoft.com/office/drawing/2014/main" id="{C4BF659A-AA49-E1AB-740A-F98B541474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08" b="4713"/>
          <a:stretch/>
        </p:blipFill>
        <p:spPr>
          <a:xfrm>
            <a:off x="4765404" y="1200430"/>
            <a:ext cx="3853885" cy="12118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2">
                <a:extLst>
                  <a:ext uri="{FF2B5EF4-FFF2-40B4-BE49-F238E27FC236}">
                    <a16:creationId xmlns:a16="http://schemas.microsoft.com/office/drawing/2014/main" id="{0F055C4E-945B-7AD7-DDCF-D813F57A56ED}"/>
                  </a:ext>
                </a:extLst>
              </p:cNvPr>
              <p:cNvSpPr/>
              <p:nvPr/>
            </p:nvSpPr>
            <p:spPr>
              <a:xfrm>
                <a:off x="7675103" y="1252382"/>
                <a:ext cx="98648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>
                          <a:latin typeface="Cambria Math"/>
                        </a:rPr>
                        <m:t>𝑦</m:t>
                      </m:r>
                      <m:d>
                        <m:dPr>
                          <m:ctrlPr>
                            <a:rPr lang="en-US" altLang="zh-TW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 dirty="0">
                              <a:latin typeface="Cambria Math"/>
                            </a:rPr>
                            <m:t>𝑥</m:t>
                          </m:r>
                          <m:r>
                            <a:rPr lang="en-US" altLang="zh-TW" i="1" dirty="0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 dirty="0">
                                  <a:latin typeface="Cambria Math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altLang="zh-TW" i="1" dirty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8" name="矩形 2">
                <a:extLst>
                  <a:ext uri="{FF2B5EF4-FFF2-40B4-BE49-F238E27FC236}">
                    <a16:creationId xmlns:a16="http://schemas.microsoft.com/office/drawing/2014/main" id="{0F055C4E-945B-7AD7-DDCF-D813F57A56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5103" y="1252382"/>
                <a:ext cx="986487" cy="369332"/>
              </a:xfrm>
              <a:prstGeom prst="rect">
                <a:avLst/>
              </a:prstGeom>
              <a:blipFill>
                <a:blip r:embed="rId5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363E9A9-54E1-F2E5-3EE6-7E9C85327DAA}"/>
                  </a:ext>
                </a:extLst>
              </p:cNvPr>
              <p:cNvSpPr txBox="1"/>
              <p:nvPr/>
            </p:nvSpPr>
            <p:spPr bwMode="auto">
              <a:xfrm>
                <a:off x="1259632" y="3501008"/>
                <a:ext cx="788436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sz="1800" dirty="0">
                    <a:latin typeface="PMingLiU" panose="02020500000000000000" pitchFamily="18" charset="-120"/>
                    <a:ea typeface="PMingLiU" panose="02020500000000000000" pitchFamily="18" charset="-120"/>
                  </a:rPr>
                  <a:t>在電子波</a:t>
                </a:r>
                <a:r>
                  <a:rPr lang="zh-TW" altLang="en-US" sz="1800" dirty="0">
                    <a:ea typeface="Cambria Math"/>
                  </a:rPr>
                  <a:t>，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TW" sz="1800" i="1" smtClean="0">
                        <a:latin typeface="Cambria Math"/>
                        <a:ea typeface="Cambria Math"/>
                      </a:rPr>
                      <m:t>Ψ</m:t>
                    </m:r>
                    <m:d>
                      <m:dPr>
                        <m:ctrlPr>
                          <a:rPr lang="en-US" altLang="zh-TW" sz="18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800" i="1" dirty="0">
                            <a:latin typeface="Cambria Math"/>
                          </a:rPr>
                          <m:t>𝑥</m:t>
                        </m:r>
                        <m:r>
                          <a:rPr lang="en-US" altLang="zh-TW" sz="1800" i="1" dirty="0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sz="18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800" i="1" dirty="0">
                                <a:latin typeface="Cambria Math"/>
                              </a:rPr>
                              <m:t>𝑡</m:t>
                            </m:r>
                          </m:e>
                          <m:sub>
                            <m:r>
                              <a:rPr lang="en-US" altLang="zh-TW" sz="1800" i="1" dirty="0">
                                <a:latin typeface="Cambria Math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r>
                  <a:rPr lang="zh-TW" altLang="en-US" dirty="0"/>
                  <a:t>就描述電子在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/>
                      </a:rPr>
                      <m:t>𝑡</m:t>
                    </m:r>
                    <m:r>
                      <a:rPr lang="en-US" altLang="zh-TW" i="1" dirty="0" smtClean="0">
                        <a:latin typeface="Cambria Math"/>
                      </a:rPr>
                      <m:t>=</m:t>
                    </m:r>
                    <m:r>
                      <a:rPr lang="en-US" altLang="zh-TW" i="1" dirty="0">
                        <a:latin typeface="Cambria Math"/>
                      </a:rPr>
                      <m:t>𝑡</m:t>
                    </m:r>
                    <m:r>
                      <a:rPr lang="en-US" altLang="zh-TW" i="1" baseline="-25000" dirty="0">
                        <a:latin typeface="Cambria Math"/>
                      </a:rPr>
                      <m:t>0 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</a:rPr>
                  <a:t>時瞬間的狀態，可稱為</a:t>
                </a:r>
                <a:r>
                  <a:rPr lang="zh-TW" altLang="en-US" dirty="0">
                    <a:solidFill>
                      <a:srgbClr val="FF0000"/>
                    </a:solidFill>
                    <a:latin typeface="Times New Roman" pitchFamily="18" charset="0"/>
                  </a:rPr>
                  <a:t>瞬間波函數</a:t>
                </a:r>
                <a:r>
                  <a:rPr lang="zh-TW" altLang="en-US" dirty="0">
                    <a:latin typeface="Times New Roman" pitchFamily="18" charset="0"/>
                  </a:rPr>
                  <a:t>。</a:t>
                </a:r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363E9A9-54E1-F2E5-3EE6-7E9C85327D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9632" y="3501008"/>
                <a:ext cx="7884368" cy="369332"/>
              </a:xfrm>
              <a:prstGeom prst="rect">
                <a:avLst/>
              </a:prstGeom>
              <a:blipFill>
                <a:blip r:embed="rId6"/>
                <a:stretch>
                  <a:fillRect l="-644" t="-6667" b="-2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2" descr="16_04_FigureA.jpg">
            <a:extLst>
              <a:ext uri="{FF2B5EF4-FFF2-40B4-BE49-F238E27FC236}">
                <a16:creationId xmlns:a16="http://schemas.microsoft.com/office/drawing/2014/main" id="{96C89764-06B5-AE6B-0192-64874CDFFF1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94" b="3770"/>
          <a:stretch/>
        </p:blipFill>
        <p:spPr>
          <a:xfrm>
            <a:off x="1359714" y="1200430"/>
            <a:ext cx="3240360" cy="15817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1">
                <a:extLst>
                  <a:ext uri="{FF2B5EF4-FFF2-40B4-BE49-F238E27FC236}">
                    <a16:creationId xmlns:a16="http://schemas.microsoft.com/office/drawing/2014/main" id="{DFEB89EA-4573-4225-D0DD-67D26E819CDF}"/>
                  </a:ext>
                </a:extLst>
              </p:cNvPr>
              <p:cNvSpPr/>
              <p:nvPr/>
            </p:nvSpPr>
            <p:spPr>
              <a:xfrm>
                <a:off x="2535798" y="1119816"/>
                <a:ext cx="88819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>
                          <a:latin typeface="Cambria Math"/>
                        </a:rPr>
                        <m:t>𝑦</m:t>
                      </m:r>
                      <m:d>
                        <m:dPr>
                          <m:ctrlPr>
                            <a:rPr lang="en-US" altLang="zh-TW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 dirty="0">
                              <a:latin typeface="Cambria Math"/>
                            </a:rPr>
                            <m:t>𝑥</m:t>
                          </m:r>
                          <m:r>
                            <a:rPr lang="en-US" altLang="zh-TW" i="1" dirty="0">
                              <a:latin typeface="Cambria Math"/>
                            </a:rPr>
                            <m:t>,</m:t>
                          </m:r>
                          <m:r>
                            <a:rPr lang="en-US" altLang="zh-TW" i="1" dirty="0">
                              <a:latin typeface="Cambria Math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6" name="矩形 1">
                <a:extLst>
                  <a:ext uri="{FF2B5EF4-FFF2-40B4-BE49-F238E27FC236}">
                    <a16:creationId xmlns:a16="http://schemas.microsoft.com/office/drawing/2014/main" id="{DFEB89EA-4573-4225-D0DD-67D26E819C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5798" y="1119816"/>
                <a:ext cx="888192" cy="369332"/>
              </a:xfrm>
              <a:prstGeom prst="rect">
                <a:avLst/>
              </a:prstGeom>
              <a:blipFill>
                <a:blip r:embed="rId8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>
            <a:extLst>
              <a:ext uri="{FF2B5EF4-FFF2-40B4-BE49-F238E27FC236}">
                <a16:creationId xmlns:a16="http://schemas.microsoft.com/office/drawing/2014/main" id="{FFB427D0-BF50-B9A4-7681-AD0E595CF2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4435624"/>
            <a:ext cx="1930707" cy="175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Weare">
            <a:extLst>
              <a:ext uri="{FF2B5EF4-FFF2-40B4-BE49-F238E27FC236}">
                <a16:creationId xmlns:a16="http://schemas.microsoft.com/office/drawing/2014/main" id="{DA9049CE-336A-46CE-3669-344F619529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544673"/>
            <a:ext cx="1607478" cy="1607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5708572-7006-2D90-6607-7741CDE0D2B0}"/>
                  </a:ext>
                </a:extLst>
              </p:cNvPr>
              <p:cNvSpPr txBox="1"/>
              <p:nvPr/>
            </p:nvSpPr>
            <p:spPr bwMode="auto">
              <a:xfrm>
                <a:off x="1259632" y="3879610"/>
                <a:ext cx="639803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這個瞬間波函數有時會以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𝜓</m:t>
                    </m:r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表示，又稱為</a:t>
                </a:r>
                <a:r>
                  <a:rPr lang="en-US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狀態函數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5708572-7006-2D90-6607-7741CDE0D2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9632" y="3879610"/>
                <a:ext cx="6398034" cy="369332"/>
              </a:xfrm>
              <a:prstGeom prst="rect">
                <a:avLst/>
              </a:prstGeom>
              <a:blipFill>
                <a:blip r:embed="rId11"/>
                <a:stretch>
                  <a:fillRect l="-794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3196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 bwMode="auto">
              <a:xfrm>
                <a:off x="765072" y="806042"/>
                <a:ext cx="3512308" cy="410177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Ψ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=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𝐴𝑒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d>
                            <m:d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𝑘𝑥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zh-CN" altLang="en-US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𝜔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𝑡</m:t>
                              </m:r>
                            </m:e>
                          </m:d>
                        </m:sup>
                      </m:sSup>
                      <m:r>
                        <a:rPr lang="en-US" altLang="zh-CN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𝐴</m:t>
                          </m:r>
                          <m:sSup>
                            <m:sSup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𝑖𝑘𝑥</m:t>
                              </m:r>
                            </m:sup>
                          </m:sSup>
                        </m:e>
                      </m:d>
                      <m:r>
                        <a:rPr lang="en-US" altLang="zh-CN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r>
                            <a:rPr lang="zh-CN" altLang="en-US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𝜔</m:t>
                          </m:r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5072" y="806042"/>
                <a:ext cx="3512308" cy="41017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583" name="Rectangle 13"/>
          <p:cNvSpPr>
            <a:spLocks noChangeArrowheads="1"/>
          </p:cNvSpPr>
          <p:nvPr/>
        </p:nvSpPr>
        <p:spPr bwMode="auto">
          <a:xfrm>
            <a:off x="0" y="2076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7419" name="文字方塊 11"/>
          <p:cNvSpPr txBox="1">
            <a:spLocks noChangeArrowheads="1"/>
          </p:cNvSpPr>
          <p:nvPr/>
        </p:nvSpPr>
        <p:spPr bwMode="auto">
          <a:xfrm>
            <a:off x="690581" y="335216"/>
            <a:ext cx="56301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注意自由電子波的演化有一特徵與一般波完全迥異：</a:t>
            </a:r>
          </a:p>
        </p:txBody>
      </p:sp>
      <p:sp>
        <p:nvSpPr>
          <p:cNvPr id="12" name="文字方塊 11"/>
          <p:cNvSpPr txBox="1">
            <a:spLocks noChangeArrowheads="1"/>
          </p:cNvSpPr>
          <p:nvPr/>
        </p:nvSpPr>
        <p:spPr bwMode="auto">
          <a:xfrm>
            <a:off x="730197" y="1209183"/>
            <a:ext cx="601793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  <a:cs typeface="Times New Roman" pitchFamily="18" charset="0"/>
              </a:rPr>
              <a:t>波函數的</a:t>
            </a:r>
            <a:r>
              <a:rPr lang="zh-TW" altLang="en-US" dirty="0">
                <a:solidFill>
                  <a:srgbClr val="FF0000"/>
                </a:solidFill>
              </a:rPr>
              <a:t>時間演化部分與空間部分可以完全分離</a:t>
            </a:r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separable</a:t>
            </a:r>
            <a:r>
              <a:rPr lang="zh-TW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5">
                <a:extLst>
                  <a:ext uri="{FF2B5EF4-FFF2-40B4-BE49-F238E27FC236}">
                    <a16:creationId xmlns:a16="http://schemas.microsoft.com/office/drawing/2014/main" id="{22995D68-6316-881B-6A46-C5A60A7D6730}"/>
                  </a:ext>
                </a:extLst>
              </p:cNvPr>
              <p:cNvSpPr txBox="1"/>
              <p:nvPr/>
            </p:nvSpPr>
            <p:spPr bwMode="auto">
              <a:xfrm>
                <a:off x="763435" y="1583273"/>
                <a:ext cx="2343142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TW" sz="1800" i="1" smtClean="0">
                          <a:latin typeface="Cambria Math"/>
                          <a:ea typeface="Cambria Math"/>
                        </a:rPr>
                        <m:t>Ψ</m:t>
                      </m:r>
                      <m:d>
                        <m:dPr>
                          <m:ctrlPr>
                            <a:rPr lang="el-GR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1" name="文字方塊 15">
                <a:extLst>
                  <a:ext uri="{FF2B5EF4-FFF2-40B4-BE49-F238E27FC236}">
                    <a16:creationId xmlns:a16="http://schemas.microsoft.com/office/drawing/2014/main" id="{22995D68-6316-881B-6A46-C5A60A7D67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3435" y="1583273"/>
                <a:ext cx="2343142" cy="369332"/>
              </a:xfrm>
              <a:prstGeom prst="rect">
                <a:avLst/>
              </a:prstGeom>
              <a:blipFill>
                <a:blip r:embed="rId4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5">
                <a:extLst>
                  <a:ext uri="{FF2B5EF4-FFF2-40B4-BE49-F238E27FC236}">
                    <a16:creationId xmlns:a16="http://schemas.microsoft.com/office/drawing/2014/main" id="{D9BDF622-C258-458D-92C4-7271ACB92E66}"/>
                  </a:ext>
                </a:extLst>
              </p:cNvPr>
              <p:cNvSpPr txBox="1"/>
              <p:nvPr/>
            </p:nvSpPr>
            <p:spPr bwMode="auto">
              <a:xfrm>
                <a:off x="791810" y="5135917"/>
                <a:ext cx="1739258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𝐴</m:t>
                      </m:r>
                      <m:func>
                        <m:func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𝑘𝑥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zh-CN" altLang="en-US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𝜔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文字方塊 15">
                <a:extLst>
                  <a:ext uri="{FF2B5EF4-FFF2-40B4-BE49-F238E27FC236}">
                    <a16:creationId xmlns:a16="http://schemas.microsoft.com/office/drawing/2014/main" id="{D9BDF622-C258-458D-92C4-7271ACB92E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1810" y="5135917"/>
                <a:ext cx="1739258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6266DC52-BDF0-3D87-4D27-82579F34C5CC}"/>
              </a:ext>
            </a:extLst>
          </p:cNvPr>
          <p:cNvSpPr txBox="1"/>
          <p:nvPr/>
        </p:nvSpPr>
        <p:spPr bwMode="auto">
          <a:xfrm>
            <a:off x="694685" y="3507757"/>
            <a:ext cx="457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dirty="0"/>
              <a:t>這個特徵比較接近駐波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6B5F76-5948-2949-1892-FDCC6E3484AF}"/>
              </a:ext>
            </a:extLst>
          </p:cNvPr>
          <p:cNvSpPr txBox="1"/>
          <p:nvPr/>
        </p:nvSpPr>
        <p:spPr bwMode="auto">
          <a:xfrm>
            <a:off x="765391" y="6132216"/>
            <a:ext cx="74637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這樣可以分離的量子波函數，稱為定態。它可測量的量都與時間無關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pic>
        <p:nvPicPr>
          <p:cNvPr id="8" name="Picture 8" descr="http://free.yes81.net/userfiles/image/%E6%89%93%E5%9D%90.jpg">
            <a:extLst>
              <a:ext uri="{FF2B5EF4-FFF2-40B4-BE49-F238E27FC236}">
                <a16:creationId xmlns:a16="http://schemas.microsoft.com/office/drawing/2014/main" id="{50D48822-C5E3-B160-F286-9F62F85D67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4322" y="260785"/>
            <a:ext cx="2160619" cy="1727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D0A3D38-3201-806E-FF3D-A9FDB5AD9E26}"/>
                  </a:ext>
                </a:extLst>
              </p:cNvPr>
              <p:cNvSpPr txBox="1"/>
              <p:nvPr/>
            </p:nvSpPr>
            <p:spPr bwMode="auto">
              <a:xfrm>
                <a:off x="689037" y="1982090"/>
                <a:ext cx="8115904" cy="378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𝐴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b="0" i="1" smtClean="0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𝑖𝑘𝑥</m:t>
                        </m:r>
                      </m:sup>
                    </m:sSup>
                  </m:oMath>
                </a14:m>
                <a:r>
                  <a:rPr lang="en-US" dirty="0" err="1"/>
                  <a:t>是時間為零時的瞬間波函數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TW" i="1">
                        <a:latin typeface="Cambria Math"/>
                        <a:ea typeface="Cambria Math"/>
                      </a:rPr>
                      <m:t>Ψ</m:t>
                    </m:r>
                    <m:d>
                      <m:dPr>
                        <m:ctrlPr>
                          <a:rPr lang="el-GR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𝑥</m:t>
                        </m:r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,0</m:t>
                        </m:r>
                      </m:e>
                    </m:d>
                  </m:oMath>
                </a14:m>
                <a:r>
                  <a:rPr lang="en-US" dirty="0"/>
                  <a:t>，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−</m:t>
                        </m:r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𝑖</m:t>
                        </m:r>
                        <m:r>
                          <a:rPr lang="zh-CN" altLang="en-US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𝜔</m:t>
                        </m:r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𝑡</m:t>
                        </m:r>
                      </m:sup>
                    </m:sSup>
                  </m:oMath>
                </a14:m>
                <a:r>
                  <a:rPr lang="en-US" dirty="0" err="1"/>
                  <a:t>是未來的演化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evolution</a:t>
                </a:r>
                <a:r>
                  <a:rPr lang="en-US" dirty="0"/>
                  <a:t>。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D0A3D38-3201-806E-FF3D-A9FDB5AD9E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9037" y="1982090"/>
                <a:ext cx="8115904" cy="378245"/>
              </a:xfrm>
              <a:prstGeom prst="rect">
                <a:avLst/>
              </a:prstGeom>
              <a:blipFill>
                <a:blip r:embed="rId7"/>
                <a:stretch>
                  <a:fillRect t="-3333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D9AF6CB-1605-E72A-F3C5-D412DDE78AFA}"/>
                  </a:ext>
                </a:extLst>
              </p:cNvPr>
              <p:cNvSpPr txBox="1"/>
              <p:nvPr/>
            </p:nvSpPr>
            <p:spPr bwMode="auto">
              <a:xfrm>
                <a:off x="689037" y="2358659"/>
                <a:ext cx="529655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 err="1"/>
                  <a:t>不同位置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𝑥</m:t>
                    </m:r>
                  </m:oMath>
                </a14:m>
                <a:r>
                  <a:rPr lang="en-US" dirty="0" err="1"/>
                  <a:t>的起始條件與未來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 err="1"/>
                  <a:t>的演化可分離</a:t>
                </a:r>
                <a:r>
                  <a:rPr lang="en-US" dirty="0"/>
                  <a:t>，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D9AF6CB-1605-E72A-F3C5-D412DDE78A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9037" y="2358659"/>
                <a:ext cx="5296554" cy="369332"/>
              </a:xfrm>
              <a:prstGeom prst="rect">
                <a:avLst/>
              </a:prstGeom>
              <a:blipFill>
                <a:blip r:embed="rId8"/>
                <a:stretch>
                  <a:fillRect l="-957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A7C4606-F6E3-6151-CA64-8110478974BB}"/>
                  </a:ext>
                </a:extLst>
              </p:cNvPr>
              <p:cNvSpPr txBox="1"/>
              <p:nvPr/>
            </p:nvSpPr>
            <p:spPr bwMode="auto">
              <a:xfrm>
                <a:off x="677518" y="2724667"/>
                <a:ext cx="529655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表示</a:t>
                </a:r>
                <a:r>
                  <a:rPr lang="en-US" dirty="0" err="1"/>
                  <a:t>不同位置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𝑥</m:t>
                    </m:r>
                  </m:oMath>
                </a14:m>
                <a:r>
                  <a:rPr lang="en-US" dirty="0"/>
                  <a:t>的</a:t>
                </a:r>
                <a:r>
                  <a:rPr lang="en-US" dirty="0" err="1"/>
                  <a:t>波是用同樣方式、一起變化的</a:t>
                </a:r>
                <a:r>
                  <a:rPr lang="en-US" dirty="0"/>
                  <a:t>。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A7C4606-F6E3-6151-CA64-8110478974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7518" y="2724667"/>
                <a:ext cx="5296554" cy="369332"/>
              </a:xfrm>
              <a:prstGeom prst="rect">
                <a:avLst/>
              </a:prstGeom>
              <a:blipFill>
                <a:blip r:embed="rId9"/>
                <a:stretch>
                  <a:fillRect l="-957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21FC6DDB-4232-1682-0B2B-4517AC6AC746}"/>
              </a:ext>
            </a:extLst>
          </p:cNvPr>
          <p:cNvSpPr txBox="1"/>
          <p:nvPr/>
        </p:nvSpPr>
        <p:spPr bwMode="auto">
          <a:xfrm>
            <a:off x="765391" y="4706640"/>
            <a:ext cx="43022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dirty="0"/>
              <a:t>一般行進波波函數是無法分離的！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2">
                <a:extLst>
                  <a:ext uri="{FF2B5EF4-FFF2-40B4-BE49-F238E27FC236}">
                    <a16:creationId xmlns:a16="http://schemas.microsoft.com/office/drawing/2014/main" id="{F0089C1A-B4E6-A68F-6FCA-DA45D6869BA2}"/>
                  </a:ext>
                </a:extLst>
              </p:cNvPr>
              <p:cNvSpPr/>
              <p:nvPr/>
            </p:nvSpPr>
            <p:spPr>
              <a:xfrm>
                <a:off x="721104" y="3924642"/>
                <a:ext cx="1945213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𝐴</m:t>
                      </m:r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∙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sin</m:t>
                          </m:r>
                        </m:fName>
                        <m:e>
                          <m:r>
                            <a:rPr lang="en-US" altLang="zh-TW" i="1">
                              <a:latin typeface="Cambria Math"/>
                            </a:rPr>
                            <m:t>𝑘𝑥</m:t>
                          </m:r>
                        </m:e>
                      </m:func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cos</m:t>
                          </m:r>
                        </m:fName>
                        <m:e>
                          <m:r>
                            <a:rPr lang="zh-TW" altLang="en-US" i="1">
                              <a:latin typeface="Cambria Math"/>
                            </a:rPr>
                            <m:t>𝜔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𝑡</m:t>
                          </m:r>
                        </m:e>
                      </m:func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5" name="矩形 2">
                <a:extLst>
                  <a:ext uri="{FF2B5EF4-FFF2-40B4-BE49-F238E27FC236}">
                    <a16:creationId xmlns:a16="http://schemas.microsoft.com/office/drawing/2014/main" id="{F0089C1A-B4E6-A68F-6FCA-DA45D6869B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104" y="3924642"/>
                <a:ext cx="1945213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7" descr="D:\Downloads\Data\Halliday8E-Figure-solution\Figure\CH16\afg008.jpg">
            <a:extLst>
              <a:ext uri="{FF2B5EF4-FFF2-40B4-BE49-F238E27FC236}">
                <a16:creationId xmlns:a16="http://schemas.microsoft.com/office/drawing/2014/main" id="{8B222E04-3460-C9DD-9E34-2147635945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367636"/>
            <a:ext cx="3158849" cy="172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3E74F44-0788-CE12-97C7-CE531E85605E}"/>
              </a:ext>
            </a:extLst>
          </p:cNvPr>
          <p:cNvCxnSpPr/>
          <p:nvPr/>
        </p:nvCxnSpPr>
        <p:spPr>
          <a:xfrm>
            <a:off x="6320741" y="5004425"/>
            <a:ext cx="0" cy="20817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1709A38-20DE-E1C9-D84E-EBEA42DCE8BB}"/>
              </a:ext>
            </a:extLst>
          </p:cNvPr>
          <p:cNvCxnSpPr>
            <a:cxnSpLocks/>
          </p:cNvCxnSpPr>
          <p:nvPr/>
        </p:nvCxnSpPr>
        <p:spPr>
          <a:xfrm flipV="1">
            <a:off x="6536765" y="5004425"/>
            <a:ext cx="0" cy="20817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6" descr="fig16">
            <a:extLst>
              <a:ext uri="{FF2B5EF4-FFF2-40B4-BE49-F238E27FC236}">
                <a16:creationId xmlns:a16="http://schemas.microsoft.com/office/drawing/2014/main" id="{0054748B-8B5D-F96C-86B4-57F329E95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846"/>
          <a:stretch>
            <a:fillRect/>
          </a:stretch>
        </p:blipFill>
        <p:spPr bwMode="auto">
          <a:xfrm>
            <a:off x="4471460" y="3091473"/>
            <a:ext cx="2087988" cy="1213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7" descr="fig16">
            <a:extLst>
              <a:ext uri="{FF2B5EF4-FFF2-40B4-BE49-F238E27FC236}">
                <a16:creationId xmlns:a16="http://schemas.microsoft.com/office/drawing/2014/main" id="{FCF6DE76-6D0C-9375-8545-8EF626B68B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160" b="34882"/>
          <a:stretch/>
        </p:blipFill>
        <p:spPr bwMode="auto">
          <a:xfrm>
            <a:off x="6748132" y="3090184"/>
            <a:ext cx="2278861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EC07B1A-2565-CF6C-A8E3-973C9F811702}"/>
              </a:ext>
            </a:extLst>
          </p:cNvPr>
          <p:cNvCxnSpPr/>
          <p:nvPr/>
        </p:nvCxnSpPr>
        <p:spPr>
          <a:xfrm>
            <a:off x="5266685" y="3324911"/>
            <a:ext cx="0" cy="20817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955D2C7-348A-C829-B412-87184A2D875A}"/>
              </a:ext>
            </a:extLst>
          </p:cNvPr>
          <p:cNvCxnSpPr/>
          <p:nvPr/>
        </p:nvCxnSpPr>
        <p:spPr>
          <a:xfrm>
            <a:off x="5796136" y="3324911"/>
            <a:ext cx="0" cy="20817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8751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7" grpId="0"/>
      <p:bldP spid="9" grpId="0"/>
      <p:bldP spid="10" grpId="0"/>
      <p:bldP spid="14" grpId="0"/>
      <p:bldP spid="1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1059131" y="855546"/>
            <a:ext cx="37798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zh-TW" dirty="0">
                <a:latin typeface="Times New Roman" pitchFamily="18" charset="0"/>
                <a:cs typeface="Times New Roman" pitchFamily="18" charset="0"/>
              </a:rPr>
              <a:t>Schrodinger Wave Equation</a:t>
            </a:r>
            <a:endParaRPr kumimoji="0" lang="zh-TW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文字方塊 9"/>
          <p:cNvSpPr txBox="1">
            <a:spLocks noChangeArrowheads="1"/>
          </p:cNvSpPr>
          <p:nvPr/>
        </p:nvSpPr>
        <p:spPr bwMode="auto">
          <a:xfrm>
            <a:off x="991926" y="2859474"/>
            <a:ext cx="751186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給定起始條件，未來的波函數原則上可以完全被決定，沒有不確定性！</a:t>
            </a:r>
          </a:p>
        </p:txBody>
      </p:sp>
      <p:sp>
        <p:nvSpPr>
          <p:cNvPr id="11" name="文字方塊 10"/>
          <p:cNvSpPr txBox="1">
            <a:spLocks noChangeArrowheads="1"/>
          </p:cNvSpPr>
          <p:nvPr/>
        </p:nvSpPr>
        <p:spPr bwMode="auto">
          <a:xfrm>
            <a:off x="991926" y="3254024"/>
            <a:ext cx="52578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但複數波函數不是可以測量的物理量。</a:t>
            </a:r>
          </a:p>
        </p:txBody>
      </p:sp>
      <p:sp>
        <p:nvSpPr>
          <p:cNvPr id="12" name="文字方塊 11"/>
          <p:cNvSpPr txBox="1">
            <a:spLocks noChangeArrowheads="1"/>
          </p:cNvSpPr>
          <p:nvPr/>
        </p:nvSpPr>
        <p:spPr bwMode="auto">
          <a:xfrm>
            <a:off x="1020571" y="4158942"/>
            <a:ext cx="729584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既然可以測量，必須是實數。每一複數都攜帶著一個實數：</a:t>
            </a:r>
            <a:r>
              <a:rPr lang="zh-CN" altLang="en-US" dirty="0">
                <a:solidFill>
                  <a:schemeClr val="tx1"/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Times New Roman" pitchFamily="18" charset="0"/>
              </a:rPr>
              <a:t>絕對值</a:t>
            </a:r>
            <a:r>
              <a:rPr lang="zh-CN" altLang="en-US" dirty="0">
                <a:latin typeface="PMingLiU" panose="02020500000000000000" pitchFamily="18" charset="-120"/>
                <a:ea typeface="PMingLiU" panose="02020500000000000000" pitchFamily="18" charset="-120"/>
                <a:cs typeface="Times New Roman" pitchFamily="18" charset="0"/>
              </a:rPr>
              <a:t>。</a:t>
            </a:r>
            <a:endParaRPr lang="en-US" altLang="zh-CN" dirty="0">
              <a:solidFill>
                <a:schemeClr val="tx1"/>
              </a:solidFill>
              <a:latin typeface="PMingLiU" panose="02020500000000000000" pitchFamily="18" charset="-120"/>
              <a:ea typeface="PMingLiU" panose="02020500000000000000" pitchFamily="18" charset="-12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 bwMode="auto">
              <a:xfrm>
                <a:off x="1045871" y="1282908"/>
                <a:ext cx="3035318" cy="64812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l-GR" altLang="zh-TW" sz="1800" b="0" i="1" smtClean="0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+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𝑉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m:rPr>
                          <m:sty m:val="p"/>
                        </m:rPr>
                        <a:rPr lang="el-GR" altLang="zh-TW" sz="1800" i="1">
                          <a:latin typeface="Cambria Math"/>
                          <a:ea typeface="Cambria Math"/>
                        </a:rPr>
                        <m:t>Ψ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𝑖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m:rPr>
                              <m:sty m:val="p"/>
                            </m:rPr>
                            <a:rPr lang="el-GR" altLang="zh-TW" sz="1800" i="1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5871" y="1282908"/>
                <a:ext cx="3035318" cy="648126"/>
              </a:xfrm>
              <a:prstGeom prst="rect">
                <a:avLst/>
              </a:prstGeom>
              <a:blipFill>
                <a:blip r:embed="rId2"/>
                <a:stretch>
                  <a:fillRect b="-377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 bwMode="auto">
              <a:xfrm>
                <a:off x="1733512" y="5727527"/>
                <a:ext cx="3521092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𝐼</m:t>
                      </m:r>
                      <m:r>
                        <a:rPr lang="en-US" altLang="zh-CN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l-GR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Ψ</m:t>
                              </m:r>
                              <m:d>
                                <m:dPr>
                                  <m:ctrlPr>
                                    <a:rPr lang="el-GR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𝑥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,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Ψ</m:t>
                          </m:r>
                        </m:e>
                        <m:sup>
                          <m: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∗</m:t>
                          </m:r>
                        </m:sup>
                      </m:sSup>
                      <m:d>
                        <m:dPr>
                          <m:ctrlPr>
                            <a:rPr lang="el-GR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r>
                        <m:rPr>
                          <m:sty m:val="p"/>
                        </m:rPr>
                        <a:rPr lang="el-GR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Ψ</m:t>
                      </m:r>
                      <m:d>
                        <m:dPr>
                          <m:ctrlPr>
                            <a:rPr lang="el-GR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33512" y="5727527"/>
                <a:ext cx="3521092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1">
                <a:extLst>
                  <a:ext uri="{FF2B5EF4-FFF2-40B4-BE49-F238E27FC236}">
                    <a16:creationId xmlns:a16="http://schemas.microsoft.com/office/drawing/2014/main" id="{00F29A3D-BFF6-EA43-9EA7-A3AFBAE4E1F3}"/>
                  </a:ext>
                </a:extLst>
              </p:cNvPr>
              <p:cNvSpPr txBox="1"/>
              <p:nvPr/>
            </p:nvSpPr>
            <p:spPr bwMode="auto">
              <a:xfrm>
                <a:off x="990395" y="5273744"/>
                <a:ext cx="527977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r>
                  <a:rPr kumimoji="0" lang="zh-TW" altLang="en-US" dirty="0">
                    <a:solidFill>
                      <a:schemeClr val="tx1"/>
                    </a:solidFill>
                    <a:latin typeface="Calibri" pitchFamily="34" charset="0"/>
                  </a:rPr>
                  <a:t>波強度可以以波</a:t>
                </a:r>
                <a:r>
                  <a:rPr lang="zh-CN" altLang="en-US" dirty="0">
                    <a:solidFill>
                      <a:schemeClr val="tx1"/>
                    </a:solidFill>
                    <a:latin typeface="PMingLiU" panose="02020500000000000000" pitchFamily="18" charset="-120"/>
                    <a:ea typeface="PMingLiU" panose="02020500000000000000" pitchFamily="18" charset="-120"/>
                    <a:cs typeface="Times New Roman" pitchFamily="18" charset="0"/>
                  </a:rPr>
                  <a:t>函數的絕對值平方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altLang="zh-CN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l-GR" altLang="zh-CN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Ψ</m:t>
                            </m:r>
                            <m:d>
                              <m:dPr>
                                <m:ctrlPr>
                                  <a:rPr lang="el-GR" altLang="zh-CN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  <a:cs typeface="Times New Roman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i="1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  <a:cs typeface="Times New Roman" pitchFamily="18" charset="0"/>
                                  </a:rPr>
                                  <m:t>𝑥</m:t>
                                </m:r>
                                <m:r>
                                  <a:rPr lang="en-US" altLang="zh-CN" i="1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  <a:cs typeface="Times New Roman" pitchFamily="18" charset="0"/>
                                  </a:rPr>
                                  <m:t>,</m:t>
                                </m:r>
                                <m:r>
                                  <a:rPr lang="en-US" altLang="zh-CN" i="1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  <a:cs typeface="Times New Roman" pitchFamily="18" charset="0"/>
                                  </a:rPr>
                                  <m:t>𝑡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zh-CN" alt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計算。</a:t>
                </a:r>
              </a:p>
            </p:txBody>
          </p:sp>
        </mc:Choice>
        <mc:Fallback xmlns="">
          <p:sp>
            <p:nvSpPr>
              <p:cNvPr id="2" name="文字方塊 11">
                <a:extLst>
                  <a:ext uri="{FF2B5EF4-FFF2-40B4-BE49-F238E27FC236}">
                    <a16:creationId xmlns:a16="http://schemas.microsoft.com/office/drawing/2014/main" id="{00F29A3D-BFF6-EA43-9EA7-A3AFBAE4E1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90395" y="5273744"/>
                <a:ext cx="5279779" cy="369332"/>
              </a:xfrm>
              <a:prstGeom prst="rect">
                <a:avLst/>
              </a:prstGeom>
              <a:blipFill>
                <a:blip r:embed="rId4"/>
                <a:stretch>
                  <a:fillRect l="-959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 Box 8">
            <a:extLst>
              <a:ext uri="{FF2B5EF4-FFF2-40B4-BE49-F238E27FC236}">
                <a16:creationId xmlns:a16="http://schemas.microsoft.com/office/drawing/2014/main" id="{44765BCB-0E54-6163-FDF7-E5609AD419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0571" y="3716047"/>
            <a:ext cx="721057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zh-TW" altLang="en-US" dirty="0">
                <a:latin typeface="Calibri" pitchFamily="34" charset="0"/>
              </a:rPr>
              <a:t>實驗顯示：波強度正比於以電子束進行實驗得到的分布，應可觀測。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3AE007C-F815-D020-3BA1-367DE35CEA71}"/>
                  </a:ext>
                </a:extLst>
              </p:cNvPr>
              <p:cNvSpPr txBox="1"/>
              <p:nvPr/>
            </p:nvSpPr>
            <p:spPr bwMode="auto">
              <a:xfrm>
                <a:off x="1000333" y="2064272"/>
                <a:ext cx="750573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TW" sz="1800" i="1" smtClean="0">
                        <a:latin typeface="Cambria Math"/>
                        <a:ea typeface="Cambria Math"/>
                      </a:rPr>
                      <m:t>Ψ</m:t>
                    </m:r>
                    <m:d>
                      <m:dPr>
                        <m:ctrlPr>
                          <a:rPr lang="en-US" altLang="zh-TW" sz="18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800" i="1" dirty="0">
                            <a:latin typeface="Cambria Math"/>
                          </a:rPr>
                          <m:t>𝑥</m:t>
                        </m:r>
                        <m:r>
                          <a:rPr lang="en-US" altLang="zh-TW" sz="1800" i="1" dirty="0">
                            <a:latin typeface="Cambria Math"/>
                          </a:rPr>
                          <m:t>,0</m:t>
                        </m:r>
                      </m:e>
                    </m:d>
                  </m:oMath>
                </a14:m>
                <a:r>
                  <a:rPr lang="zh-TW" altLang="en-US" dirty="0"/>
                  <a:t>就描述電子在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/>
                      </a:rPr>
                      <m:t>𝑡</m:t>
                    </m:r>
                    <m:r>
                      <a:rPr lang="en-US" altLang="zh-TW" b="0" i="1" dirty="0" smtClean="0">
                        <a:latin typeface="Cambria Math" panose="02040503050406030204" pitchFamily="18" charset="0"/>
                      </a:rPr>
                      <m:t>=0</m:t>
                    </m:r>
                    <m:r>
                      <a:rPr lang="en-US" altLang="zh-TW" i="1" baseline="-25000" dirty="0">
                        <a:latin typeface="Cambria Math"/>
                      </a:rPr>
                      <m:t> 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</a:rPr>
                  <a:t>時的瞬間波函數，也就是起始條件。</a:t>
                </a:r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3AE007C-F815-D020-3BA1-367DE35CEA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00333" y="2064272"/>
                <a:ext cx="7505737" cy="369332"/>
              </a:xfrm>
              <a:prstGeom prst="rect">
                <a:avLst/>
              </a:prstGeom>
              <a:blipFill>
                <a:blip r:embed="rId5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5535933D-87F4-9810-5830-0B9F9E17D7F8}"/>
              </a:ext>
            </a:extLst>
          </p:cNvPr>
          <p:cNvSpPr txBox="1"/>
          <p:nvPr/>
        </p:nvSpPr>
        <p:spPr bwMode="auto">
          <a:xfrm>
            <a:off x="1000333" y="2468327"/>
            <a:ext cx="75141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如同古典波，接下來波型隨時間的演化evolution，就由波方程式決定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24">
                <a:extLst>
                  <a:ext uri="{FF2B5EF4-FFF2-40B4-BE49-F238E27FC236}">
                    <a16:creationId xmlns:a16="http://schemas.microsoft.com/office/drawing/2014/main" id="{CA7E682D-ABAA-6A31-664B-5B2042D04B69}"/>
                  </a:ext>
                </a:extLst>
              </p:cNvPr>
              <p:cNvSpPr txBox="1"/>
              <p:nvPr/>
            </p:nvSpPr>
            <p:spPr bwMode="auto">
              <a:xfrm>
                <a:off x="1088996" y="4658729"/>
                <a:ext cx="7336817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l-GR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Ψ</m:t>
                              </m:r>
                            </m:e>
                          </m:d>
                        </m:e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altLang="zh-CN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Re</m:t>
                              </m:r>
                              <m:r>
                                <m:rPr>
                                  <m:sty m:val="p"/>
                                </m:rPr>
                                <a:rPr lang="el-GR" altLang="zh-TW" i="1">
                                  <a:latin typeface="Cambria Math"/>
                                  <a:ea typeface="Cambria Math"/>
                                </a:rPr>
                                <m:t>Ψ</m:t>
                              </m:r>
                            </m:e>
                          </m:d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altLang="zh-CN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Im</m:t>
                              </m:r>
                              <m:r>
                                <m:rPr>
                                  <m:sty m:val="p"/>
                                </m:rPr>
                                <a:rPr lang="el-GR" altLang="zh-TW" i="1">
                                  <a:latin typeface="Cambria Math"/>
                                  <a:ea typeface="Cambria Math"/>
                                </a:rPr>
                                <m:t>Ψ</m:t>
                              </m:r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altLang="zh-CN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Re</m:t>
                          </m:r>
                          <m:r>
                            <m:rPr>
                              <m:sty m:val="p"/>
                            </m:rPr>
                            <a:rPr lang="el-GR" altLang="zh-TW" i="1">
                              <a:latin typeface="Cambria Math"/>
                              <a:ea typeface="Cambria Math"/>
                            </a:rPr>
                            <m:t>Ψ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𝑖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m:rPr>
                              <m:sty m:val="p"/>
                            </m:rPr>
                            <a:rPr lang="en-US" altLang="zh-CN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Im</m:t>
                          </m:r>
                          <m:r>
                            <m:rPr>
                              <m:sty m:val="p"/>
                            </m:rPr>
                            <a:rPr lang="el-GR" altLang="zh-TW" i="1">
                              <a:latin typeface="Cambria Math"/>
                              <a:ea typeface="Cambria Math"/>
                            </a:rPr>
                            <m:t>Ψ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altLang="zh-CN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Re</m:t>
                          </m:r>
                          <m:r>
                            <m:rPr>
                              <m:sty m:val="p"/>
                            </m:rPr>
                            <a:rPr lang="el-GR" altLang="zh-TW" i="1">
                              <a:latin typeface="Cambria Math"/>
                              <a:ea typeface="Cambria Math"/>
                            </a:rPr>
                            <m:t>Ψ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𝑖</m:t>
                          </m:r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m:rPr>
                              <m:sty m:val="p"/>
                            </m:rPr>
                            <a:rPr lang="en-US" altLang="zh-CN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Im</m:t>
                          </m:r>
                          <m:r>
                            <m:rPr>
                              <m:sty m:val="p"/>
                            </m:rPr>
                            <a:rPr lang="el-GR" altLang="zh-TW" i="1">
                              <a:latin typeface="Cambria Math"/>
                              <a:ea typeface="Cambria Math"/>
                            </a:rPr>
                            <m:t>Ψ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Ψ</m:t>
                          </m:r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r>
                        <m:rPr>
                          <m:sty m:val="p"/>
                        </m:rPr>
                        <a:rPr lang="el-GR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Ψ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24">
                <a:extLst>
                  <a:ext uri="{FF2B5EF4-FFF2-40B4-BE49-F238E27FC236}">
                    <a16:creationId xmlns:a16="http://schemas.microsoft.com/office/drawing/2014/main" id="{CA7E682D-ABAA-6A31-664B-5B2042D04B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88996" y="4658729"/>
                <a:ext cx="7336817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7" descr="f39_09">
            <a:extLst>
              <a:ext uri="{FF2B5EF4-FFF2-40B4-BE49-F238E27FC236}">
                <a16:creationId xmlns:a16="http://schemas.microsoft.com/office/drawing/2014/main" id="{11F640B1-BB40-5139-97D2-809BDB4E11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3764" b="4951"/>
          <a:stretch/>
        </p:blipFill>
        <p:spPr bwMode="auto">
          <a:xfrm>
            <a:off x="6913645" y="5158516"/>
            <a:ext cx="1512168" cy="1219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8570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5" grpId="0" animBg="1"/>
      <p:bldP spid="2" grpId="0"/>
      <p:bldP spid="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http://www.aip.org/history/heisenberg/images/borna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700808"/>
            <a:ext cx="1848495" cy="2736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9"/>
          <p:cNvSpPr txBox="1">
            <a:spLocks noChangeArrowheads="1"/>
          </p:cNvSpPr>
          <p:nvPr/>
        </p:nvSpPr>
        <p:spPr bwMode="auto">
          <a:xfrm>
            <a:off x="1084582" y="4653136"/>
            <a:ext cx="648134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一顆粒子在各處的</a:t>
            </a:r>
            <a:r>
              <a:rPr lang="zh-TW" altLang="en-US" sz="1800" dirty="0">
                <a:solidFill>
                  <a:srgbClr val="FF0000"/>
                </a:solidFill>
              </a:rPr>
              <a:t>物質波的強度 </a:t>
            </a:r>
            <a:r>
              <a:rPr lang="zh-TW" altLang="en-US" sz="1800" dirty="0"/>
              <a:t>≈ 在該處發現此粒子的</a:t>
            </a:r>
            <a:r>
              <a:rPr lang="zh-TW" altLang="en-US" sz="1800" b="1" dirty="0">
                <a:solidFill>
                  <a:srgbClr val="FF0000"/>
                </a:solidFill>
              </a:rPr>
              <a:t>機率</a:t>
            </a:r>
            <a:endParaRPr lang="zh-TW" altLang="en-US" sz="1800" dirty="0">
              <a:solidFill>
                <a:srgbClr val="FF0000"/>
              </a:solidFill>
            </a:endParaRP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2555776" y="1146532"/>
            <a:ext cx="4283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物質波的機率解釋 </a:t>
            </a:r>
            <a:r>
              <a:rPr lang="en-US" altLang="zh-TW" sz="1800" dirty="0">
                <a:solidFill>
                  <a:srgbClr val="FF0000"/>
                </a:solidFill>
              </a:rPr>
              <a:t>Max Born 1926</a:t>
            </a:r>
            <a:endParaRPr lang="zh-TW" altLang="en-US" sz="18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14">
                <a:extLst>
                  <a:ext uri="{FF2B5EF4-FFF2-40B4-BE49-F238E27FC236}">
                    <a16:creationId xmlns:a16="http://schemas.microsoft.com/office/drawing/2014/main" id="{AE65A12B-F083-0BF6-DC96-27C31B69F16F}"/>
                  </a:ext>
                </a:extLst>
              </p:cNvPr>
              <p:cNvSpPr txBox="1"/>
              <p:nvPr/>
            </p:nvSpPr>
            <p:spPr bwMode="auto">
              <a:xfrm>
                <a:off x="2123728" y="5660692"/>
                <a:ext cx="3521092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𝐼</m:t>
                      </m:r>
                      <m:r>
                        <a:rPr lang="en-US" altLang="zh-CN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l-GR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Ψ</m:t>
                              </m:r>
                              <m:d>
                                <m:dPr>
                                  <m:ctrlPr>
                                    <a:rPr lang="el-GR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𝑥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,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Ψ</m:t>
                          </m:r>
                        </m:e>
                        <m:sup>
                          <m: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∗</m:t>
                          </m:r>
                        </m:sup>
                      </m:sSup>
                      <m:d>
                        <m:dPr>
                          <m:ctrlPr>
                            <a:rPr lang="el-GR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r>
                        <m:rPr>
                          <m:sty m:val="p"/>
                        </m:rPr>
                        <a:rPr lang="el-GR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Ψ</m:t>
                      </m:r>
                      <m:d>
                        <m:dPr>
                          <m:ctrlPr>
                            <a:rPr lang="el-GR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文字方塊 14">
                <a:extLst>
                  <a:ext uri="{FF2B5EF4-FFF2-40B4-BE49-F238E27FC236}">
                    <a16:creationId xmlns:a16="http://schemas.microsoft.com/office/drawing/2014/main" id="{AE65A12B-F083-0BF6-DC96-27C31B69F1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23728" y="5660692"/>
                <a:ext cx="3521092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11">
                <a:extLst>
                  <a:ext uri="{FF2B5EF4-FFF2-40B4-BE49-F238E27FC236}">
                    <a16:creationId xmlns:a16="http://schemas.microsoft.com/office/drawing/2014/main" id="{4777B082-6988-2EA1-71AE-A3C436252944}"/>
                  </a:ext>
                </a:extLst>
              </p:cNvPr>
              <p:cNvSpPr txBox="1"/>
              <p:nvPr/>
            </p:nvSpPr>
            <p:spPr bwMode="auto">
              <a:xfrm>
                <a:off x="1120484" y="5157192"/>
                <a:ext cx="527977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r>
                  <a:rPr kumimoji="0" lang="zh-TW" altLang="en-US" dirty="0">
                    <a:solidFill>
                      <a:schemeClr val="tx1"/>
                    </a:solidFill>
                    <a:latin typeface="Calibri" pitchFamily="34" charset="0"/>
                  </a:rPr>
                  <a:t>波強度可以以波</a:t>
                </a:r>
                <a:r>
                  <a:rPr lang="zh-CN" altLang="en-US" dirty="0">
                    <a:solidFill>
                      <a:schemeClr val="tx1"/>
                    </a:solidFill>
                    <a:latin typeface="PMingLiU" panose="02020500000000000000" pitchFamily="18" charset="-120"/>
                    <a:ea typeface="PMingLiU" panose="02020500000000000000" pitchFamily="18" charset="-120"/>
                    <a:cs typeface="Times New Roman" pitchFamily="18" charset="0"/>
                  </a:rPr>
                  <a:t>函數的絕對值平方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altLang="zh-CN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l-GR" altLang="zh-CN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Ψ</m:t>
                            </m:r>
                            <m:d>
                              <m:dPr>
                                <m:ctrlPr>
                                  <a:rPr lang="el-GR" altLang="zh-CN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  <a:cs typeface="Times New Roman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i="1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  <a:cs typeface="Times New Roman" pitchFamily="18" charset="0"/>
                                  </a:rPr>
                                  <m:t>𝑥</m:t>
                                </m:r>
                                <m:r>
                                  <a:rPr lang="en-US" altLang="zh-CN" i="1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  <a:cs typeface="Times New Roman" pitchFamily="18" charset="0"/>
                                  </a:rPr>
                                  <m:t>,</m:t>
                                </m:r>
                                <m:r>
                                  <a:rPr lang="en-US" altLang="zh-CN" i="1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  <a:cs typeface="Times New Roman" pitchFamily="18" charset="0"/>
                                  </a:rPr>
                                  <m:t>𝑡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zh-CN" alt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計算。</a:t>
                </a:r>
              </a:p>
            </p:txBody>
          </p:sp>
        </mc:Choice>
        <mc:Fallback xmlns="">
          <p:sp>
            <p:nvSpPr>
              <p:cNvPr id="8" name="文字方塊 11">
                <a:extLst>
                  <a:ext uri="{FF2B5EF4-FFF2-40B4-BE49-F238E27FC236}">
                    <a16:creationId xmlns:a16="http://schemas.microsoft.com/office/drawing/2014/main" id="{4777B082-6988-2EA1-71AE-A3C4362529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20484" y="5157192"/>
                <a:ext cx="5279779" cy="369332"/>
              </a:xfrm>
              <a:prstGeom prst="rect">
                <a:avLst/>
              </a:prstGeom>
              <a:blipFill>
                <a:blip r:embed="rId4"/>
                <a:stretch>
                  <a:fillRect l="-959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37138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8439" name="Text Box 6"/>
              <p:cNvSpPr txBox="1">
                <a:spLocks noChangeArrowheads="1"/>
              </p:cNvSpPr>
              <p:nvPr/>
            </p:nvSpPr>
            <p:spPr bwMode="auto">
              <a:xfrm>
                <a:off x="969095" y="617965"/>
                <a:ext cx="680760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/>
                  <a:t>時間為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𝑡</m:t>
                    </m:r>
                    <m:r>
                      <a:rPr lang="zh-TW" altLang="en-US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的瞬間</m:t>
                    </m:r>
                  </m:oMath>
                </a14:m>
                <a:r>
                  <a:rPr lang="zh-TW" altLang="en-US" dirty="0"/>
                  <a:t>在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zh-TW" altLang="en-US" dirty="0"/>
                  <a:t>與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𝑥</m:t>
                    </m:r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+</m:t>
                    </m:r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𝑑𝑥</m:t>
                    </m:r>
                  </m:oMath>
                </a14:m>
                <a:r>
                  <a:rPr lang="zh-TW" altLang="en-US" dirty="0"/>
                  <a:t>之間發現該粒子的機率，可以寫成：</a:t>
                </a:r>
              </a:p>
            </p:txBody>
          </p:sp>
        </mc:Choice>
        <mc:Fallback xmlns="">
          <p:sp>
            <p:nvSpPr>
              <p:cNvPr id="18439" name="Text 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69095" y="617965"/>
                <a:ext cx="6807601" cy="369332"/>
              </a:xfrm>
              <a:prstGeom prst="rect">
                <a:avLst/>
              </a:prstGeom>
              <a:blipFill>
                <a:blip r:embed="rId2"/>
                <a:stretch>
                  <a:fillRect l="-745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440" name="Picture 7" descr="41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2"/>
          <a:stretch>
            <a:fillRect/>
          </a:stretch>
        </p:blipFill>
        <p:spPr bwMode="auto">
          <a:xfrm>
            <a:off x="1009894" y="2293544"/>
            <a:ext cx="3060700" cy="294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441" name="Text Box 9"/>
              <p:cNvSpPr txBox="1">
                <a:spLocks noChangeArrowheads="1"/>
              </p:cNvSpPr>
              <p:nvPr/>
            </p:nvSpPr>
            <p:spPr bwMode="auto">
              <a:xfrm>
                <a:off x="2824955" y="5699076"/>
                <a:ext cx="6319045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/>
                  <a:t>將機率密度積分，得到瞬間在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𝑎</m:t>
                    </m:r>
                  </m:oMath>
                </a14:m>
                <a:r>
                  <a:rPr lang="zh-TW" altLang="en-US" dirty="0"/>
                  <a:t>與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𝑏</m:t>
                    </m:r>
                  </m:oMath>
                </a14:m>
                <a:r>
                  <a:rPr lang="zh-TW" altLang="en-US" dirty="0"/>
                  <a:t>之間發現該粒子的機率。</a:t>
                </a:r>
              </a:p>
            </p:txBody>
          </p:sp>
        </mc:Choice>
        <mc:Fallback xmlns="">
          <p:sp>
            <p:nvSpPr>
              <p:cNvPr id="18441" name="Text 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24955" y="5699076"/>
                <a:ext cx="6319045" cy="369332"/>
              </a:xfrm>
              <a:prstGeom prst="rect">
                <a:avLst/>
              </a:prstGeom>
              <a:blipFill>
                <a:blip r:embed="rId4"/>
                <a:stretch>
                  <a:fillRect l="-803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442" name="Rectangle 13"/>
          <p:cNvSpPr>
            <a:spLocks noChangeArrowheads="1"/>
          </p:cNvSpPr>
          <p:nvPr/>
        </p:nvSpPr>
        <p:spPr bwMode="auto">
          <a:xfrm>
            <a:off x="2522782" y="3338246"/>
            <a:ext cx="142875" cy="161912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/>
          </a:p>
        </p:txBody>
      </p:sp>
      <p:pic>
        <p:nvPicPr>
          <p:cNvPr id="18443" name="Picture 7" descr="D:\Downloads\Data\Knight\Media\Chapter40\Images\40_07Figure-F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3" y="2330133"/>
            <a:ext cx="3120362" cy="2905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 bwMode="auto">
              <a:xfrm>
                <a:off x="977119" y="1458427"/>
                <a:ext cx="5374869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∙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𝑑𝑥</m:t>
                      </m:r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l-GR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Ψ</m:t>
                              </m:r>
                              <m:d>
                                <m:dPr>
                                  <m:ctrlPr>
                                    <a:rPr lang="el-GR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𝑥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,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∙</m:t>
                      </m:r>
                      <m:r>
                        <a:rPr lang="en-US" altLang="zh-TW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𝑑𝑥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Ψ</m:t>
                          </m:r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∗</m:t>
                          </m:r>
                        </m:sup>
                      </m:sSup>
                      <m:d>
                        <m:dPr>
                          <m:ctrlPr>
                            <a:rPr lang="el-GR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r>
                        <m:rPr>
                          <m:sty m:val="p"/>
                        </m:rPr>
                        <a:rPr lang="el-GR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Ψ</m:t>
                      </m:r>
                      <m:d>
                        <m:dPr>
                          <m:ctrlPr>
                            <a:rPr lang="el-GR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𝑑𝑥</m:t>
                      </m:r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7119" y="1458427"/>
                <a:ext cx="5374869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 bwMode="auto">
              <a:xfrm>
                <a:off x="1007712" y="5406695"/>
                <a:ext cx="1849737" cy="932628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𝑎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𝑏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Ψ</m:t>
                                  </m:r>
                                  <m:d>
                                    <m:dPr>
                                      <m:ctrlPr>
                                        <a:rPr lang="el-GR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i="1">
                                          <a:latin typeface="Cambria Math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altLang="zh-CN" i="1">
                                          <a:latin typeface="Cambria Math"/>
                                          <a:ea typeface="Cambria Math"/>
                                          <a:cs typeface="Times New Roman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altLang="zh-CN" i="1">
                                          <a:latin typeface="Cambria Math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𝑑𝑥</m:t>
                          </m:r>
                          <m:r>
                            <m:rPr>
                              <m:nor/>
                            </m:rPr>
                            <a:rPr lang="zh-CN" altLang="en-US" dirty="0">
                              <a:latin typeface="Times New Roman" pitchFamily="18" charset="0"/>
                              <a:cs typeface="Times New Roman" pitchFamily="18" charset="0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07712" y="5406695"/>
                <a:ext cx="1849737" cy="932628"/>
              </a:xfrm>
              <a:prstGeom prst="rect">
                <a:avLst/>
              </a:prstGeom>
              <a:blipFill>
                <a:blip r:embed="rId7"/>
                <a:stretch>
                  <a:fillRect l="-46259" t="-102667" b="-162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字方塊 1"/>
          <p:cNvSpPr txBox="1"/>
          <p:nvPr/>
        </p:nvSpPr>
        <p:spPr bwMode="auto">
          <a:xfrm>
            <a:off x="4499993" y="5282462"/>
            <a:ext cx="39604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有時會以點的數目來表示機率大小！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11">
                <a:extLst>
                  <a:ext uri="{FF2B5EF4-FFF2-40B4-BE49-F238E27FC236}">
                    <a16:creationId xmlns:a16="http://schemas.microsoft.com/office/drawing/2014/main" id="{6F3DBFB6-ABC2-128D-D23A-9450B4B3E25F}"/>
                  </a:ext>
                </a:extLst>
              </p:cNvPr>
              <p:cNvSpPr txBox="1"/>
              <p:nvPr/>
            </p:nvSpPr>
            <p:spPr bwMode="auto">
              <a:xfrm>
                <a:off x="969095" y="1827759"/>
                <a:ext cx="698728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>
                    <a:solidFill>
                      <a:srgbClr val="FF0000"/>
                    </a:solidFill>
                    <a:latin typeface="PMingLiU" panose="02020500000000000000" pitchFamily="18" charset="-120"/>
                    <a:ea typeface="PMingLiU" panose="02020500000000000000" pitchFamily="18" charset="-120"/>
                    <a:cs typeface="Times New Roman" pitchFamily="18" charset="0"/>
                  </a:rPr>
                  <a:t>此瞬間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solidFill>
                          <a:srgbClr val="FF0000"/>
                        </a:solidFill>
                        <a:latin typeface="Cambria Math"/>
                        <a:cs typeface="Times New Roman" pitchFamily="18" charset="0"/>
                      </a:rPr>
                      <m:t>𝑡</m:t>
                    </m:r>
                  </m:oMath>
                </a14:m>
                <a:r>
                  <a:rPr lang="zh-CN" altLang="en-US" dirty="0">
                    <a:solidFill>
                      <a:srgbClr val="FF0000"/>
                    </a:solidFill>
                    <a:latin typeface="PMingLiU" panose="02020500000000000000" pitchFamily="18" charset="-120"/>
                    <a:ea typeface="PMingLiU" panose="02020500000000000000" pitchFamily="18" charset="-120"/>
                    <a:cs typeface="Times New Roman" pitchFamily="18" charset="0"/>
                  </a:rPr>
                  <a:t>的波函數絕對值平方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l-GR" altLang="zh-CN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Ψ</m:t>
                            </m:r>
                            <m:d>
                              <m:dPr>
                                <m:ctrlPr>
                                  <a:rPr lang="el-GR" altLang="zh-CN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  <a:cs typeface="Times New Roman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i="1">
                                    <a:solidFill>
                                      <a:srgbClr val="FF0000"/>
                                    </a:solidFill>
                                    <a:latin typeface="Cambria Math"/>
                                    <a:ea typeface="Cambria Math"/>
                                    <a:cs typeface="Times New Roman" pitchFamily="18" charset="0"/>
                                  </a:rPr>
                                  <m:t>𝑥</m:t>
                                </m:r>
                                <m:r>
                                  <a:rPr lang="en-US" altLang="zh-CN" i="1">
                                    <a:solidFill>
                                      <a:srgbClr val="FF0000"/>
                                    </a:solidFill>
                                    <a:latin typeface="Cambria Math"/>
                                    <a:ea typeface="Cambria Math"/>
                                    <a:cs typeface="Times New Roman" pitchFamily="18" charset="0"/>
                                  </a:rPr>
                                  <m:t>,</m:t>
                                </m:r>
                                <m:r>
                                  <a:rPr lang="en-US" altLang="zh-CN" i="1">
                                    <a:solidFill>
                                      <a:srgbClr val="FF0000"/>
                                    </a:solidFill>
                                    <a:latin typeface="Cambria Math"/>
                                    <a:ea typeface="Cambria Math"/>
                                    <a:cs typeface="Times New Roman" pitchFamily="18" charset="0"/>
                                  </a:rPr>
                                  <m:t>𝑡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zh-CN" alt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就是</a:t>
                </a:r>
                <a:r>
                  <a:rPr lang="zh-CN" altLang="en-US" dirty="0">
                    <a:solidFill>
                      <a:srgbClr val="FF0000"/>
                    </a:solidFill>
                    <a:latin typeface="PMingLiU" panose="02020500000000000000" pitchFamily="18" charset="-120"/>
                    <a:ea typeface="PMingLiU" panose="02020500000000000000" pitchFamily="18" charset="-120"/>
                    <a:cs typeface="Times New Roman" pitchFamily="18" charset="0"/>
                  </a:rPr>
                  <a:t>此瞬間的</a:t>
                </a:r>
                <a:r>
                  <a:rPr lang="zh-CN" alt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機率密度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  <a:cs typeface="Times New Roman" pitchFamily="18" charset="0"/>
                      </a:rPr>
                      <m:t>𝑃</m:t>
                    </m:r>
                    <m:d>
                      <m:d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zh-CN" alt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3" name="文字方塊 11">
                <a:extLst>
                  <a:ext uri="{FF2B5EF4-FFF2-40B4-BE49-F238E27FC236}">
                    <a16:creationId xmlns:a16="http://schemas.microsoft.com/office/drawing/2014/main" id="{6F3DBFB6-ABC2-128D-D23A-9450B4B3E2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69095" y="1827759"/>
                <a:ext cx="6987282" cy="369332"/>
              </a:xfrm>
              <a:prstGeom prst="rect">
                <a:avLst/>
              </a:prstGeom>
              <a:blipFill>
                <a:blip r:embed="rId8"/>
                <a:stretch>
                  <a:fillRect l="-726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80105FF-96F4-513D-C687-FD16F976ECD3}"/>
                  </a:ext>
                </a:extLst>
              </p:cNvPr>
              <p:cNvSpPr txBox="1"/>
              <p:nvPr/>
            </p:nvSpPr>
            <p:spPr bwMode="auto">
              <a:xfrm>
                <a:off x="2282303" y="4887226"/>
                <a:ext cx="23564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 smtClean="0">
                          <a:latin typeface="Cambria Math"/>
                          <a:cs typeface="Times New Roman" pitchFamily="18" charset="0"/>
                        </a:rPr>
                        <m:t>𝑥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80105FF-96F4-513D-C687-FD16F976EC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82303" y="4887226"/>
                <a:ext cx="235640" cy="369332"/>
              </a:xfrm>
              <a:prstGeom prst="rect">
                <a:avLst/>
              </a:prstGeom>
              <a:blipFill>
                <a:blip r:embed="rId9"/>
                <a:stretch>
                  <a:fillRect r="-15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3B3EDC5-0194-E1C8-C878-7C162F7DF2D6}"/>
                  </a:ext>
                </a:extLst>
              </p:cNvPr>
              <p:cNvSpPr txBox="1"/>
              <p:nvPr/>
            </p:nvSpPr>
            <p:spPr bwMode="auto">
              <a:xfrm>
                <a:off x="2465657" y="4897606"/>
                <a:ext cx="96336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 smtClean="0">
                          <a:latin typeface="Cambria Math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TW" i="1" dirty="0" smtClean="0">
                          <a:latin typeface="Cambria Math"/>
                          <a:cs typeface="Times New Roman" pitchFamily="18" charset="0"/>
                        </a:rPr>
                        <m:t>+</m:t>
                      </m:r>
                      <m:r>
                        <a:rPr lang="en-US" altLang="zh-TW" i="1" dirty="0" smtClean="0">
                          <a:latin typeface="Cambria Math"/>
                          <a:cs typeface="Times New Roman" pitchFamily="18" charset="0"/>
                        </a:rPr>
                        <m:t>𝑑𝑥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3B3EDC5-0194-E1C8-C878-7C162F7DF2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65657" y="4897606"/>
                <a:ext cx="963369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Box 6">
                <a:extLst>
                  <a:ext uri="{FF2B5EF4-FFF2-40B4-BE49-F238E27FC236}">
                    <a16:creationId xmlns:a16="http://schemas.microsoft.com/office/drawing/2014/main" id="{811DDC17-9D94-73FD-2CA7-CFD6D9A5788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30987" y="1039204"/>
                <a:ext cx="6190759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/>
                  <a:t>（意思就是位置在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zh-TW" altLang="en-US" dirty="0"/>
                  <a:t>附近，不準度大約是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𝑑𝑥</m:t>
                    </m:r>
                  </m:oMath>
                </a14:m>
                <a:r>
                  <a:rPr lang="zh-TW" altLang="en-US" dirty="0"/>
                  <a:t>）</a:t>
                </a:r>
              </a:p>
            </p:txBody>
          </p:sp>
        </mc:Choice>
        <mc:Fallback xmlns="">
          <p:sp>
            <p:nvSpPr>
              <p:cNvPr id="5" name="Text Box 6">
                <a:extLst>
                  <a:ext uri="{FF2B5EF4-FFF2-40B4-BE49-F238E27FC236}">
                    <a16:creationId xmlns:a16="http://schemas.microsoft.com/office/drawing/2014/main" id="{811DDC17-9D94-73FD-2CA7-CFD6D9A578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0987" y="1039204"/>
                <a:ext cx="6190759" cy="369332"/>
              </a:xfrm>
              <a:prstGeom prst="rect">
                <a:avLst/>
              </a:prstGeom>
              <a:blipFill>
                <a:blip r:embed="rId11"/>
                <a:stretch>
                  <a:fillRect l="-820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Box 6">
                <a:extLst>
                  <a:ext uri="{FF2B5EF4-FFF2-40B4-BE49-F238E27FC236}">
                    <a16:creationId xmlns:a16="http://schemas.microsoft.com/office/drawing/2014/main" id="{6555F19E-D407-88EE-99BB-5F2D1291188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78662" y="200407"/>
                <a:ext cx="680760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𝑥</m:t>
                    </m:r>
                    <m:r>
                      <a:rPr lang="zh-TW" altLang="en-US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是連續變數</m:t>
                    </m:r>
                  </m:oMath>
                </a14:m>
                <a:r>
                  <a:rPr lang="zh-TW" altLang="en-US" dirty="0"/>
                  <a:t>，所以機率大小是以機率密度表示！</a:t>
                </a:r>
              </a:p>
            </p:txBody>
          </p:sp>
        </mc:Choice>
        <mc:Fallback xmlns="">
          <p:sp>
            <p:nvSpPr>
              <p:cNvPr id="7" name="Text Box 6">
                <a:extLst>
                  <a:ext uri="{FF2B5EF4-FFF2-40B4-BE49-F238E27FC236}">
                    <a16:creationId xmlns:a16="http://schemas.microsoft.com/office/drawing/2014/main" id="{6555F19E-D407-88EE-99BB-5F2D129118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8662" y="200407"/>
                <a:ext cx="6807601" cy="369332"/>
              </a:xfrm>
              <a:prstGeom prst="rect">
                <a:avLst/>
              </a:prstGeom>
              <a:blipFill>
                <a:blip r:embed="rId12"/>
                <a:stretch>
                  <a:fillRect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54583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1" grpId="0"/>
      <p:bldP spid="13" grpId="0" animBg="1"/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xt Box 6"/>
          <p:cNvSpPr txBox="1">
            <a:spLocks noChangeArrowheads="1"/>
          </p:cNvSpPr>
          <p:nvPr/>
        </p:nvSpPr>
        <p:spPr bwMode="auto">
          <a:xfrm>
            <a:off x="4354145" y="3773247"/>
            <a:ext cx="357541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機率密度的總積分必需等於 </a:t>
            </a:r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pic>
        <p:nvPicPr>
          <p:cNvPr id="19460" name="Picture 12" descr="D:\Downloads\Data\Knight\Media\Chapter40\Images\40_08Figureb-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24"/>
          <a:stretch>
            <a:fillRect/>
          </a:stretch>
        </p:blipFill>
        <p:spPr bwMode="auto">
          <a:xfrm>
            <a:off x="1755407" y="1222676"/>
            <a:ext cx="5197475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文字方塊 12"/>
          <p:cNvSpPr txBox="1">
            <a:spLocks noChangeArrowheads="1"/>
          </p:cNvSpPr>
          <p:nvPr/>
        </p:nvSpPr>
        <p:spPr bwMode="auto">
          <a:xfrm>
            <a:off x="1706424" y="4646545"/>
            <a:ext cx="44640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歸一化條件 </a:t>
            </a:r>
            <a:r>
              <a:rPr lang="en-US" altLang="zh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Normalization Condition</a:t>
            </a:r>
            <a:endParaRPr lang="zh-TW" alt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62" name="矩形 15"/>
          <p:cNvSpPr>
            <a:spLocks noChangeArrowheads="1"/>
          </p:cNvSpPr>
          <p:nvPr/>
        </p:nvSpPr>
        <p:spPr bwMode="auto">
          <a:xfrm>
            <a:off x="1694550" y="5079892"/>
            <a:ext cx="70270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zh-TW" dirty="0"/>
              <a:t>這個是</a:t>
            </a:r>
            <a:r>
              <a:rPr lang="zh-TW" altLang="en-US" dirty="0"/>
              <a:t>電子</a:t>
            </a:r>
            <a:r>
              <a:rPr lang="zh-TW" altLang="zh-TW" dirty="0"/>
              <a:t>波函數在薛丁格方程式以外必須滿足的額外的條件</a:t>
            </a:r>
            <a:r>
              <a:rPr lang="zh-TW" altLang="en-US" dirty="0"/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 bwMode="auto">
              <a:xfrm>
                <a:off x="1800638" y="3520629"/>
                <a:ext cx="2388090" cy="901914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Ψ</m:t>
                                  </m:r>
                                  <m:d>
                                    <m:dPr>
                                      <m:ctrlPr>
                                        <a:rPr lang="el-GR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i="1">
                                          <a:latin typeface="Cambria Math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altLang="zh-CN" i="1">
                                          <a:latin typeface="Cambria Math"/>
                                          <a:ea typeface="Cambria Math"/>
                                          <a:cs typeface="Times New Roman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altLang="zh-CN" i="1">
                                          <a:latin typeface="Cambria Math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𝑑𝑥</m:t>
                          </m:r>
                          <m:r>
                            <m:rPr>
                              <m:nor/>
                            </m:rPr>
                            <a:rPr lang="zh-CN" altLang="en-US" dirty="0">
                              <a:latin typeface="Times New Roman" pitchFamily="18" charset="0"/>
                              <a:cs typeface="Times New Roman" pitchFamily="18" charset="0"/>
                            </a:rPr>
                            <m:t> </m:t>
                          </m:r>
                        </m:e>
                      </m:nary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=1</m:t>
                      </m:r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00638" y="3520629"/>
                <a:ext cx="2388090" cy="901914"/>
              </a:xfrm>
              <a:prstGeom prst="rect">
                <a:avLst/>
              </a:prstGeom>
              <a:blipFill>
                <a:blip r:embed="rId3"/>
                <a:stretch>
                  <a:fillRect l="-32275" t="-112676" b="-17323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1318B9A2-E729-3BD3-3101-749DE5277EB3}"/>
              </a:ext>
            </a:extLst>
          </p:cNvPr>
          <p:cNvSpPr txBox="1"/>
          <p:nvPr/>
        </p:nvSpPr>
        <p:spPr bwMode="auto">
          <a:xfrm>
            <a:off x="1695261" y="5925585"/>
            <a:ext cx="49388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但總機率是不是會隨時間變化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？</a:t>
            </a:r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47A03558-79D7-A87B-022B-64CE8BF2E2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5407" y="708644"/>
            <a:ext cx="49688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發現該粒子的總機率必需等於 </a:t>
            </a:r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E46C53-F7D7-831F-C33F-B9F9A8B4BA70}"/>
              </a:ext>
            </a:extLst>
          </p:cNvPr>
          <p:cNvSpPr txBox="1"/>
          <p:nvPr/>
        </p:nvSpPr>
        <p:spPr bwMode="auto">
          <a:xfrm>
            <a:off x="1706424" y="5491206"/>
            <a:ext cx="576892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光子或會衰變生成的粒子就不滿足此條件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43155374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9579B40-5BEA-EEE2-6661-BD1E36DD5C90}"/>
              </a:ext>
            </a:extLst>
          </p:cNvPr>
          <p:cNvSpPr txBox="1"/>
          <p:nvPr/>
        </p:nvSpPr>
        <p:spPr bwMode="auto">
          <a:xfrm>
            <a:off x="4923544" y="4869160"/>
            <a:ext cx="23042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Probability Current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42B068-1018-8048-F8FD-44C346C9FCBC}"/>
              </a:ext>
            </a:extLst>
          </p:cNvPr>
          <p:cNvSpPr txBox="1"/>
          <p:nvPr/>
        </p:nvSpPr>
        <p:spPr bwMode="auto">
          <a:xfrm>
            <a:off x="834184" y="222099"/>
            <a:ext cx="37444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計算機率密度的時變率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233ABC4-0600-1F3F-4CCD-87F3CABCCB84}"/>
                  </a:ext>
                </a:extLst>
              </p:cNvPr>
              <p:cNvSpPr txBox="1"/>
              <p:nvPr/>
            </p:nvSpPr>
            <p:spPr bwMode="auto">
              <a:xfrm>
                <a:off x="5719627" y="4023337"/>
                <a:ext cx="1176797" cy="526683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𝑄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∇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𝑗</m:t>
                          </m:r>
                        </m:e>
                      </m:acc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233ABC4-0600-1F3F-4CCD-87F3CABCCB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19627" y="4023337"/>
                <a:ext cx="1176797" cy="526683"/>
              </a:xfrm>
              <a:prstGeom prst="rect">
                <a:avLst/>
              </a:prstGeom>
              <a:blipFill>
                <a:blip r:embed="rId2"/>
                <a:stretch>
                  <a:fillRect l="-4301" t="-2326" r="-4301" b="-1395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11">
                <a:extLst>
                  <a:ext uri="{FF2B5EF4-FFF2-40B4-BE49-F238E27FC236}">
                    <a16:creationId xmlns:a16="http://schemas.microsoft.com/office/drawing/2014/main" id="{54A60824-3872-1B16-4AD5-C36EAB83D19F}"/>
                  </a:ext>
                </a:extLst>
              </p:cNvPr>
              <p:cNvSpPr txBox="1"/>
              <p:nvPr/>
            </p:nvSpPr>
            <p:spPr bwMode="auto">
              <a:xfrm>
                <a:off x="815236" y="654218"/>
                <a:ext cx="5896173" cy="620811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𝜕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𝑡</m:t>
                          </m:r>
                        </m:den>
                      </m:f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l-GR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Ψ</m:t>
                              </m:r>
                              <m:d>
                                <m:dPr>
                                  <m:ctrlPr>
                                    <a:rPr lang="el-GR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𝑥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,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𝜕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𝑡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l-GR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Ψ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ctrlPr>
                                <a:rPr lang="el-GR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𝑥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,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Ψ</m:t>
                          </m:r>
                          <m:d>
                            <m:dPr>
                              <m:ctrlPr>
                                <a:rPr lang="el-GR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𝑥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,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l-GR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Ψ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∗</m:t>
                              </m:r>
                            </m:sup>
                          </m:sSup>
                        </m:num>
                        <m:den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𝜕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r>
                        <m:rPr>
                          <m:sty m:val="p"/>
                        </m:rPr>
                        <a:rPr lang="el-GR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Ψ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Ψ</m:t>
                          </m:r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𝜕</m:t>
                          </m:r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Ψ</m:t>
                          </m:r>
                        </m:num>
                        <m:den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𝜕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文字方塊 11">
                <a:extLst>
                  <a:ext uri="{FF2B5EF4-FFF2-40B4-BE49-F238E27FC236}">
                    <a16:creationId xmlns:a16="http://schemas.microsoft.com/office/drawing/2014/main" id="{54A60824-3872-1B16-4AD5-C36EAB83D1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15236" y="654218"/>
                <a:ext cx="5896173" cy="620811"/>
              </a:xfrm>
              <a:prstGeom prst="rect">
                <a:avLst/>
              </a:prstGeom>
              <a:blipFill>
                <a:blip r:embed="rId3"/>
                <a:stretch>
                  <a:fillRect b="-4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12">
                <a:extLst>
                  <a:ext uri="{FF2B5EF4-FFF2-40B4-BE49-F238E27FC236}">
                    <a16:creationId xmlns:a16="http://schemas.microsoft.com/office/drawing/2014/main" id="{B920A508-DA26-9618-704E-E906B407A84D}"/>
                  </a:ext>
                </a:extLst>
              </p:cNvPr>
              <p:cNvSpPr txBox="1"/>
              <p:nvPr/>
            </p:nvSpPr>
            <p:spPr bwMode="auto">
              <a:xfrm>
                <a:off x="834184" y="1671836"/>
                <a:ext cx="2875915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m:rPr>
                              <m:sty m:val="p"/>
                            </m:rPr>
                            <a:rPr lang="el-GR" altLang="zh-TW" i="1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𝑖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ℏ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l-GR" altLang="zh-TW" sz="1800" b="0" i="1" smtClean="0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𝑉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m:rPr>
                          <m:sty m:val="p"/>
                        </m:rPr>
                        <a:rPr lang="el-GR" altLang="zh-TW" sz="1800" i="1">
                          <a:latin typeface="Cambria Math"/>
                          <a:ea typeface="Cambria Math"/>
                        </a:rPr>
                        <m:t>Ψ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文字方塊 12">
                <a:extLst>
                  <a:ext uri="{FF2B5EF4-FFF2-40B4-BE49-F238E27FC236}">
                    <a16:creationId xmlns:a16="http://schemas.microsoft.com/office/drawing/2014/main" id="{B920A508-DA26-9618-704E-E906B407A8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4184" y="1671836"/>
                <a:ext cx="2875915" cy="648126"/>
              </a:xfrm>
              <a:prstGeom prst="rect">
                <a:avLst/>
              </a:prstGeom>
              <a:blipFill>
                <a:blip r:embed="rId4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12">
                <a:extLst>
                  <a:ext uri="{FF2B5EF4-FFF2-40B4-BE49-F238E27FC236}">
                    <a16:creationId xmlns:a16="http://schemas.microsoft.com/office/drawing/2014/main" id="{4B2FAB95-E644-97F8-F78A-702F7E0B6A1B}"/>
                  </a:ext>
                </a:extLst>
              </p:cNvPr>
              <p:cNvSpPr txBox="1"/>
              <p:nvPr/>
            </p:nvSpPr>
            <p:spPr bwMode="auto">
              <a:xfrm>
                <a:off x="4031857" y="1671836"/>
                <a:ext cx="3350725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l-GR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Ψ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∗</m:t>
                              </m:r>
                            </m:sup>
                          </m:sSup>
                        </m:num>
                        <m:den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𝑖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ℏ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l-GR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Ψ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∗</m:t>
                              </m:r>
                            </m:sup>
                          </m:sSup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𝑉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Ψ</m:t>
                          </m:r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" name="文字方塊 12">
                <a:extLst>
                  <a:ext uri="{FF2B5EF4-FFF2-40B4-BE49-F238E27FC236}">
                    <a16:creationId xmlns:a16="http://schemas.microsoft.com/office/drawing/2014/main" id="{4B2FAB95-E644-97F8-F78A-702F7E0B6A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31857" y="1671836"/>
                <a:ext cx="3350725" cy="648126"/>
              </a:xfrm>
              <a:prstGeom prst="rect">
                <a:avLst/>
              </a:prstGeom>
              <a:blipFill>
                <a:blip r:embed="rId5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1">
                <a:extLst>
                  <a:ext uri="{FF2B5EF4-FFF2-40B4-BE49-F238E27FC236}">
                    <a16:creationId xmlns:a16="http://schemas.microsoft.com/office/drawing/2014/main" id="{5BC6DB3E-95C7-69F2-E7EC-C35B91596D28}"/>
                  </a:ext>
                </a:extLst>
              </p:cNvPr>
              <p:cNvSpPr txBox="1"/>
              <p:nvPr/>
            </p:nvSpPr>
            <p:spPr bwMode="auto">
              <a:xfrm>
                <a:off x="107504" y="2759788"/>
                <a:ext cx="8942192" cy="720325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𝜕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𝑃</m:t>
                      </m:r>
                      <m:d>
                        <m:dPr>
                          <m:ctrlPr>
                            <a:rPr lang="el-GR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𝑖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ℏ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den>
                      </m:f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Ψ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∗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Ψ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l-GR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Ψ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m:rPr>
                                  <m:sty m:val="p"/>
                                </m:rPr>
                                <a:rPr lang="el-GR" altLang="zh-TW" i="1">
                                  <a:latin typeface="Cambria Math"/>
                                  <a:ea typeface="Cambria Math"/>
                                </a:rPr>
                                <m:t>Ψ</m:t>
                              </m:r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𝑖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ℏ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Ψ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∗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Ψ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l-GR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Ψ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m:rPr>
                                  <m:sty m:val="p"/>
                                </m:rPr>
                                <a:rPr lang="el-GR" altLang="zh-TW" i="1">
                                  <a:latin typeface="Cambria Math"/>
                                  <a:ea typeface="Cambria Math"/>
                                </a:rPr>
                                <m:t>Ψ</m:t>
                              </m:r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d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d>
                        <m:dPr>
                          <m:ctrlPr>
                            <a:rPr lang="el-GR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文字方塊 11">
                <a:extLst>
                  <a:ext uri="{FF2B5EF4-FFF2-40B4-BE49-F238E27FC236}">
                    <a16:creationId xmlns:a16="http://schemas.microsoft.com/office/drawing/2014/main" id="{5BC6DB3E-95C7-69F2-E7EC-C35B91596D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7504" y="2759788"/>
                <a:ext cx="8942192" cy="72032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D0F9A51E-68C3-6809-7EF6-B9CCB02BD337}"/>
                  </a:ext>
                </a:extLst>
              </p:cNvPr>
              <p:cNvSpPr txBox="1"/>
              <p:nvPr/>
            </p:nvSpPr>
            <p:spPr bwMode="auto">
              <a:xfrm>
                <a:off x="937375" y="3941074"/>
                <a:ext cx="2351413" cy="619016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𝜕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𝑃</m:t>
                      </m:r>
                      <m:d>
                        <m:dPr>
                          <m:ctrlPr>
                            <a:rPr lang="el-GR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d>
                        <m:dPr>
                          <m:ctrlPr>
                            <a:rPr lang="el-GR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D0F9A51E-68C3-6809-7EF6-B9CCB02BD3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37375" y="3941074"/>
                <a:ext cx="2351413" cy="619016"/>
              </a:xfrm>
              <a:prstGeom prst="rect">
                <a:avLst/>
              </a:prstGeom>
              <a:blipFill>
                <a:blip r:embed="rId7"/>
                <a:stretch>
                  <a:fillRect b="-4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1">
                <a:extLst>
                  <a:ext uri="{FF2B5EF4-FFF2-40B4-BE49-F238E27FC236}">
                    <a16:creationId xmlns:a16="http://schemas.microsoft.com/office/drawing/2014/main" id="{49DBDA01-51B4-C4F3-DA89-0CF601828556}"/>
                  </a:ext>
                </a:extLst>
              </p:cNvPr>
              <p:cNvSpPr txBox="1"/>
              <p:nvPr/>
            </p:nvSpPr>
            <p:spPr bwMode="auto">
              <a:xfrm>
                <a:off x="937374" y="4740471"/>
                <a:ext cx="3818546" cy="626710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d>
                        <m:dPr>
                          <m:ctrlPr>
                            <a:rPr lang="el-GR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𝑖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ℏ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Ψ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∗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Ψ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l-GR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Ψ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m:rPr>
                                  <m:sty m:val="p"/>
                                </m:rPr>
                                <a:rPr lang="el-GR" altLang="zh-TW" i="1">
                                  <a:latin typeface="Cambria Math"/>
                                  <a:ea typeface="Cambria Math"/>
                                </a:rPr>
                                <m:t>Ψ</m:t>
                              </m:r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文字方塊 11">
                <a:extLst>
                  <a:ext uri="{FF2B5EF4-FFF2-40B4-BE49-F238E27FC236}">
                    <a16:creationId xmlns:a16="http://schemas.microsoft.com/office/drawing/2014/main" id="{49DBDA01-51B4-C4F3-DA89-0CF6018285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37374" y="4740471"/>
                <a:ext cx="3818546" cy="626710"/>
              </a:xfrm>
              <a:prstGeom prst="rect">
                <a:avLst/>
              </a:prstGeom>
              <a:blipFill>
                <a:blip r:embed="rId8"/>
                <a:stretch>
                  <a:fillRect b="-4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1">
                <a:extLst>
                  <a:ext uri="{FF2B5EF4-FFF2-40B4-BE49-F238E27FC236}">
                    <a16:creationId xmlns:a16="http://schemas.microsoft.com/office/drawing/2014/main" id="{DBFCB234-FF40-DB52-1EA6-D9701135E299}"/>
                  </a:ext>
                </a:extLst>
              </p:cNvPr>
              <p:cNvSpPr txBox="1"/>
              <p:nvPr/>
            </p:nvSpPr>
            <p:spPr bwMode="auto">
              <a:xfrm>
                <a:off x="945870" y="5813603"/>
                <a:ext cx="5580502" cy="901914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𝜕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𝑡</m:t>
                          </m:r>
                        </m:den>
                      </m:f>
                      <m:nary>
                        <m:naryPr>
                          <m:limLoc m:val="undOvr"/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𝑑𝑥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l-GR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𝑥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,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nary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𝑑𝑥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d>
                            <m:dPr>
                              <m:ctrlPr>
                                <a:rPr lang="el-GR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𝑥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,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nary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𝑗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(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𝑥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,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𝑡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)</m:t>
                              </m:r>
                            </m:e>
                          </m:d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∞</m:t>
                          </m:r>
                        </m:sup>
                      </m:sSubSup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=0</m:t>
                      </m:r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文字方塊 11">
                <a:extLst>
                  <a:ext uri="{FF2B5EF4-FFF2-40B4-BE49-F238E27FC236}">
                    <a16:creationId xmlns:a16="http://schemas.microsoft.com/office/drawing/2014/main" id="{DBFCB234-FF40-DB52-1EA6-D9701135E2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45870" y="5813603"/>
                <a:ext cx="5580502" cy="901914"/>
              </a:xfrm>
              <a:prstGeom prst="rect">
                <a:avLst/>
              </a:prstGeom>
              <a:blipFill>
                <a:blip r:embed="rId9"/>
                <a:stretch>
                  <a:fillRect l="-8844" t="-109722" b="-1708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3FBDD482-BC27-BF54-616C-D21971B2AEAC}"/>
              </a:ext>
            </a:extLst>
          </p:cNvPr>
          <p:cNvSpPr txBox="1"/>
          <p:nvPr/>
        </p:nvSpPr>
        <p:spPr bwMode="auto">
          <a:xfrm>
            <a:off x="834184" y="1302504"/>
            <a:ext cx="39217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薛丁格方程式給出波函數的時變率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E9CBA80-908A-FA08-1FF0-8EBBCF17450F}"/>
              </a:ext>
            </a:extLst>
          </p:cNvPr>
          <p:cNvSpPr txBox="1"/>
          <p:nvPr/>
        </p:nvSpPr>
        <p:spPr bwMode="auto">
          <a:xfrm>
            <a:off x="834183" y="2378513"/>
            <a:ext cx="466946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代入前式，有位能的第二項會消掉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44AD8F8-15B3-4222-685C-1D915FAE095D}"/>
              </a:ext>
            </a:extLst>
          </p:cNvPr>
          <p:cNvSpPr txBox="1"/>
          <p:nvPr/>
        </p:nvSpPr>
        <p:spPr bwMode="auto">
          <a:xfrm>
            <a:off x="815236" y="3507398"/>
            <a:ext cx="75865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機率密度的時變率等於一個量的空間微分，這與電荷守恆式一樣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4240219-F4CE-492C-11FF-6828216EB48F}"/>
                  </a:ext>
                </a:extLst>
              </p:cNvPr>
              <p:cNvSpPr txBox="1"/>
              <p:nvPr/>
            </p:nvSpPr>
            <p:spPr bwMode="auto">
              <a:xfrm>
                <a:off x="945869" y="5367181"/>
                <a:ext cx="801838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取機率密度時變率的全空間積分，右手邊會出現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在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±∞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的差，此處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TW" i="1">
                        <a:latin typeface="Cambria Math"/>
                        <a:ea typeface="Cambria Math"/>
                      </a:rPr>
                      <m:t>Ψ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應為零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4240219-F4CE-492C-11FF-6828216EB4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45869" y="5367181"/>
                <a:ext cx="8018383" cy="369332"/>
              </a:xfrm>
              <a:prstGeom prst="rect">
                <a:avLst/>
              </a:prstGeom>
              <a:blipFill>
                <a:blip r:embed="rId10"/>
                <a:stretch>
                  <a:fillRect l="-632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A19772BC-7EF4-63DC-7293-9BEFB470601A}"/>
              </a:ext>
            </a:extLst>
          </p:cNvPr>
          <p:cNvSpPr txBox="1"/>
          <p:nvPr/>
        </p:nvSpPr>
        <p:spPr bwMode="auto">
          <a:xfrm>
            <a:off x="6588224" y="6067756"/>
            <a:ext cx="20423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因此總機率守恆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E59D960E-1EA2-F386-4851-7F77639D3423}"/>
              </a:ext>
            </a:extLst>
          </p:cNvPr>
          <p:cNvCxnSpPr/>
          <p:nvPr/>
        </p:nvCxnSpPr>
        <p:spPr>
          <a:xfrm flipV="1">
            <a:off x="3288788" y="1121487"/>
            <a:ext cx="2867388" cy="72333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E79A013-3CFD-8AA5-978C-89444D2C85AE}"/>
              </a:ext>
            </a:extLst>
          </p:cNvPr>
          <p:cNvCxnSpPr>
            <a:cxnSpLocks/>
          </p:cNvCxnSpPr>
          <p:nvPr/>
        </p:nvCxnSpPr>
        <p:spPr>
          <a:xfrm flipH="1" flipV="1">
            <a:off x="5077678" y="1152005"/>
            <a:ext cx="1105973" cy="62081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3683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/>
      <p:bldP spid="16" grpId="0"/>
      <p:bldP spid="17" grpId="0"/>
      <p:bldP spid="18" grpId="0"/>
      <p:bldP spid="1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th equations on a white background&#10;&#10;Description automatically generated">
            <a:extLst>
              <a:ext uri="{FF2B5EF4-FFF2-40B4-BE49-F238E27FC236}">
                <a16:creationId xmlns:a16="http://schemas.microsoft.com/office/drawing/2014/main" id="{A69908C6-AFD6-9696-766E-F6A8D3AC56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8"/>
            <a:ext cx="5328593" cy="1664687"/>
          </a:xfrm>
          <a:prstGeom prst="rect">
            <a:avLst/>
          </a:prstGeom>
        </p:spPr>
      </p:pic>
      <p:pic>
        <p:nvPicPr>
          <p:cNvPr id="5" name="Picture 4" descr="A math equations on a white background&#10;&#10;Description automatically generated">
            <a:extLst>
              <a:ext uri="{FF2B5EF4-FFF2-40B4-BE49-F238E27FC236}">
                <a16:creationId xmlns:a16="http://schemas.microsoft.com/office/drawing/2014/main" id="{E52DA3E9-0400-7CED-DAEA-8B23711AD4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5" y="1988840"/>
            <a:ext cx="6169475" cy="4687296"/>
          </a:xfrm>
          <a:prstGeom prst="rect">
            <a:avLst/>
          </a:prstGeom>
        </p:spPr>
      </p:pic>
      <p:pic>
        <p:nvPicPr>
          <p:cNvPr id="6" name="Picture 12" descr="D:\Dropbox\Documents\課程\YoungTextBook\Images\Chapter40\A_Images\A_Figures_and_Photos\40_12_FigureB.jpg">
            <a:extLst>
              <a:ext uri="{FF2B5EF4-FFF2-40B4-BE49-F238E27FC236}">
                <a16:creationId xmlns:a16="http://schemas.microsoft.com/office/drawing/2014/main" id="{009E9CA9-79B7-68A6-F101-D34976DDAA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8" t="35661" r="6920" b="38708"/>
          <a:stretch/>
        </p:blipFill>
        <p:spPr bwMode="auto">
          <a:xfrm>
            <a:off x="6565010" y="3722263"/>
            <a:ext cx="2561897" cy="841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6C8EF3-0A2D-2B7A-2ACD-7882FD3AC80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48472" r="6730" b="26072"/>
          <a:stretch/>
        </p:blipFill>
        <p:spPr>
          <a:xfrm>
            <a:off x="6660232" y="1378616"/>
            <a:ext cx="2387488" cy="79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57922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8DA2B1-B569-4FED-B249-F533B13ED2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877" b="54330"/>
          <a:stretch/>
        </p:blipFill>
        <p:spPr>
          <a:xfrm>
            <a:off x="789332" y="2276872"/>
            <a:ext cx="4032448" cy="30378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0A3753C-34AD-A216-1132-8623F4F727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r="2829" b="50882"/>
          <a:stretch/>
        </p:blipFill>
        <p:spPr>
          <a:xfrm>
            <a:off x="4958458" y="2276872"/>
            <a:ext cx="3600400" cy="30378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45DD42-5D6D-125F-82B6-35C025074DDB}"/>
              </a:ext>
            </a:extLst>
          </p:cNvPr>
          <p:cNvSpPr txBox="1"/>
          <p:nvPr/>
        </p:nvSpPr>
        <p:spPr bwMode="auto">
          <a:xfrm>
            <a:off x="819354" y="908720"/>
            <a:ext cx="45365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假設某時間時，瞬間波函數可以寫成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618F208-84FF-2749-05FF-59FD6CDB9BBE}"/>
                  </a:ext>
                </a:extLst>
              </p:cNvPr>
              <p:cNvSpPr txBox="1"/>
              <p:nvPr/>
            </p:nvSpPr>
            <p:spPr bwMode="auto">
              <a:xfrm>
                <a:off x="4853847" y="896889"/>
                <a:ext cx="1014297" cy="392993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𝐴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𝜇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618F208-84FF-2749-05FF-59FD6CDB9B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53847" y="896889"/>
                <a:ext cx="1014297" cy="39299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343B999C-F0CC-B98E-40B1-751B1A7CEBD7}"/>
              </a:ext>
            </a:extLst>
          </p:cNvPr>
          <p:cNvSpPr txBox="1"/>
          <p:nvPr/>
        </p:nvSpPr>
        <p:spPr bwMode="auto">
          <a:xfrm>
            <a:off x="789332" y="1419960"/>
            <a:ext cx="46805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考慮其歸一化條件，並計算機率密度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265726940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1D4ABF2-407F-BE8C-54BF-0835D32B45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649" y="188640"/>
            <a:ext cx="7908903" cy="640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1359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857250"/>
            <a:ext cx="3059113" cy="407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文字方塊 6"/>
          <p:cNvSpPr txBox="1">
            <a:spLocks noChangeArrowheads="1"/>
          </p:cNvSpPr>
          <p:nvPr/>
        </p:nvSpPr>
        <p:spPr bwMode="auto">
          <a:xfrm>
            <a:off x="4932040" y="1144587"/>
            <a:ext cx="3429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total of five papers in 1926</a:t>
            </a:r>
            <a:endParaRPr lang="zh-TW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348" name="文字方塊 6"/>
          <p:cNvSpPr txBox="1">
            <a:spLocks noChangeArrowheads="1"/>
          </p:cNvSpPr>
          <p:nvPr/>
        </p:nvSpPr>
        <p:spPr bwMode="auto">
          <a:xfrm>
            <a:off x="928688" y="5643563"/>
            <a:ext cx="4572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/>
              <a:t>根據少數的線索</a:t>
            </a:r>
            <a:r>
              <a:rPr lang="zh-TW" altLang="en-US">
                <a:solidFill>
                  <a:srgbClr val="FF0000"/>
                </a:solidFill>
              </a:rPr>
              <a:t>，猜出</a:t>
            </a:r>
            <a:r>
              <a:rPr lang="zh-TW" altLang="en-US"/>
              <a:t>物質波的波動方程式。</a:t>
            </a:r>
          </a:p>
        </p:txBody>
      </p:sp>
      <p:pic>
        <p:nvPicPr>
          <p:cNvPr id="57349" name="Picture 8" descr="http://photos.aip.org/history/Thumbnails/schrodinger_erwin_a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38" y="1785938"/>
            <a:ext cx="2085975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0" name="Picture 10" descr="http://upload.wikimedia.org/wikipedia/commons/e/e1/Psi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563" y="5000625"/>
            <a:ext cx="1571625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1" name="文字方塊 8"/>
          <p:cNvSpPr txBox="1">
            <a:spLocks noChangeArrowheads="1"/>
          </p:cNvSpPr>
          <p:nvPr/>
        </p:nvSpPr>
        <p:spPr bwMode="auto">
          <a:xfrm>
            <a:off x="928688" y="5143500"/>
            <a:ext cx="45005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無法如其他的波方程式由介質的性質</a:t>
            </a:r>
            <a:r>
              <a:rPr lang="zh-TW" altLang="en-US" dirty="0">
                <a:solidFill>
                  <a:srgbClr val="FF0000"/>
                </a:solidFill>
              </a:rPr>
              <a:t>推導</a:t>
            </a:r>
            <a:r>
              <a:rPr lang="zh-TW" altLang="en-US" dirty="0"/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29037395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111556-7F09-F932-41F0-2FA83E77BC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404664"/>
            <a:ext cx="7311582" cy="2160240"/>
          </a:xfrm>
          <a:prstGeom prst="rect">
            <a:avLst/>
          </a:prstGeom>
        </p:spPr>
      </p:pic>
      <p:pic>
        <p:nvPicPr>
          <p:cNvPr id="4" name="Picture 3" descr="A close-up of a handwritten letter&#10;&#10;Description automatically generated">
            <a:extLst>
              <a:ext uri="{FF2B5EF4-FFF2-40B4-BE49-F238E27FC236}">
                <a16:creationId xmlns:a16="http://schemas.microsoft.com/office/drawing/2014/main" id="{E12FD835-42D2-354C-21EF-EA44ED900F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44" r="18016"/>
          <a:stretch/>
        </p:blipFill>
        <p:spPr>
          <a:xfrm>
            <a:off x="4578345" y="2738676"/>
            <a:ext cx="4464496" cy="3540890"/>
          </a:xfrm>
          <a:prstGeom prst="rect">
            <a:avLst/>
          </a:prstGeom>
        </p:spPr>
      </p:pic>
      <p:pic>
        <p:nvPicPr>
          <p:cNvPr id="6" name="Picture 5" descr="A close up of a letter&#10;&#10;Description automatically generated">
            <a:extLst>
              <a:ext uri="{FF2B5EF4-FFF2-40B4-BE49-F238E27FC236}">
                <a16:creationId xmlns:a16="http://schemas.microsoft.com/office/drawing/2014/main" id="{594D29B9-230C-D6E4-7AC1-8F70F439A6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51" r="14309"/>
          <a:stretch/>
        </p:blipFill>
        <p:spPr>
          <a:xfrm>
            <a:off x="113849" y="2738676"/>
            <a:ext cx="4464496" cy="3540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2350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C29168-9D59-9A15-7FB4-1F0582BAE4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5" y="332656"/>
            <a:ext cx="7659573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8075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64E63F-8748-41F4-DBD5-FBB3F3641F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548680"/>
            <a:ext cx="8323955" cy="51845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6235E3C-2259-C4BA-688E-B7392799F3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5877272"/>
            <a:ext cx="6618240" cy="685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6586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857250"/>
            <a:ext cx="3059113" cy="407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文字方塊 6"/>
          <p:cNvSpPr txBox="1">
            <a:spLocks noChangeArrowheads="1"/>
          </p:cNvSpPr>
          <p:nvPr/>
        </p:nvSpPr>
        <p:spPr bwMode="auto">
          <a:xfrm>
            <a:off x="2928938" y="285750"/>
            <a:ext cx="3429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total of four papers in 1926</a:t>
            </a:r>
            <a:endParaRPr lang="zh-TW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348" name="文字方塊 6"/>
          <p:cNvSpPr txBox="1">
            <a:spLocks noChangeArrowheads="1"/>
          </p:cNvSpPr>
          <p:nvPr/>
        </p:nvSpPr>
        <p:spPr bwMode="auto">
          <a:xfrm>
            <a:off x="928688" y="5643563"/>
            <a:ext cx="4572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sz="1800" dirty="0"/>
              <a:t>根據少數的線索</a:t>
            </a:r>
            <a:r>
              <a:rPr lang="zh-TW" altLang="en-US" sz="1800" dirty="0">
                <a:solidFill>
                  <a:srgbClr val="FF0000"/>
                </a:solidFill>
              </a:rPr>
              <a:t>，猜出</a:t>
            </a:r>
            <a:r>
              <a:rPr lang="zh-TW" altLang="en-US" sz="1800" dirty="0"/>
              <a:t>物質波的波動方程式。</a:t>
            </a:r>
          </a:p>
        </p:txBody>
      </p:sp>
      <p:pic>
        <p:nvPicPr>
          <p:cNvPr id="57349" name="Picture 8" descr="http://photos.aip.org/history/Thumbnails/schrodinger_erwin_a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38" y="1785938"/>
            <a:ext cx="2085975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0" name="Picture 10" descr="http://upload.wikimedia.org/wikipedia/commons/e/e1/Psi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563" y="5000625"/>
            <a:ext cx="1571625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1" name="文字方塊 8"/>
          <p:cNvSpPr txBox="1">
            <a:spLocks noChangeArrowheads="1"/>
          </p:cNvSpPr>
          <p:nvPr/>
        </p:nvSpPr>
        <p:spPr bwMode="auto">
          <a:xfrm>
            <a:off x="928688" y="5143500"/>
            <a:ext cx="45005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sz="1800" dirty="0"/>
              <a:t>無法如其他的波方程式由介質的性質</a:t>
            </a:r>
            <a:r>
              <a:rPr lang="zh-TW" altLang="en-US" sz="1800" dirty="0">
                <a:solidFill>
                  <a:srgbClr val="FF0000"/>
                </a:solidFill>
              </a:rPr>
              <a:t>推導</a:t>
            </a:r>
            <a:r>
              <a:rPr lang="zh-TW" altLang="en-US" sz="1800" dirty="0"/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42528012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 w="9525">
          <a:noFill/>
          <a:miter lim="800000"/>
          <a:headEnd/>
          <a:tailEnd/>
        </a:ln>
      </a:spPr>
      <a:bodyPr wrap="square" rtlCol="0">
        <a:spAutoFit/>
      </a:bodyPr>
      <a:lstStyle>
        <a:defPPr>
          <a:defRPr dirty="0" smtClean="0">
            <a:latin typeface="Times New Roman" pitchFamily="18" charset="0"/>
            <a:cs typeface="Times New Roman" pitchFamily="18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10559</TotalTime>
  <Words>2176</Words>
  <Application>Microsoft Macintosh PowerPoint</Application>
  <PresentationFormat>On-screen Show (4:3)</PresentationFormat>
  <Paragraphs>291</Paragraphs>
  <Slides>49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5" baseType="lpstr">
      <vt:lpstr>PMingLiU</vt:lpstr>
      <vt:lpstr>Arial</vt:lpstr>
      <vt:lpstr>Calibri</vt:lpstr>
      <vt:lpstr>Cambria Math</vt:lpstr>
      <vt:lpstr>Times New Roman</vt:lpstr>
      <vt:lpstr>Office 佈景主題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Chia-Hung Chang</dc:creator>
  <cp:lastModifiedBy>Chia-Hung Vincent Chang</cp:lastModifiedBy>
  <cp:revision>646</cp:revision>
  <cp:lastPrinted>2024-10-20T21:26:17Z</cp:lastPrinted>
  <dcterms:created xsi:type="dcterms:W3CDTF">2008-03-17T12:32:20Z</dcterms:created>
  <dcterms:modified xsi:type="dcterms:W3CDTF">2026-03-30T23:04:41Z</dcterms:modified>
</cp:coreProperties>
</file>