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1954" r:id="rId2"/>
    <p:sldId id="1994" r:id="rId3"/>
    <p:sldId id="467" r:id="rId4"/>
    <p:sldId id="392" r:id="rId5"/>
    <p:sldId id="349" r:id="rId6"/>
    <p:sldId id="531" r:id="rId7"/>
    <p:sldId id="1985" r:id="rId8"/>
    <p:sldId id="1984" r:id="rId9"/>
    <p:sldId id="2002" r:id="rId10"/>
    <p:sldId id="1981" r:id="rId11"/>
    <p:sldId id="1982" r:id="rId12"/>
    <p:sldId id="1975" r:id="rId13"/>
    <p:sldId id="1976" r:id="rId14"/>
    <p:sldId id="1977" r:id="rId15"/>
    <p:sldId id="1978" r:id="rId16"/>
    <p:sldId id="1738" r:id="rId17"/>
    <p:sldId id="1767" r:id="rId18"/>
    <p:sldId id="1979" r:id="rId19"/>
    <p:sldId id="2004" r:id="rId20"/>
    <p:sldId id="1965" r:id="rId21"/>
    <p:sldId id="957" r:id="rId22"/>
    <p:sldId id="1001" r:id="rId23"/>
    <p:sldId id="1026" r:id="rId24"/>
    <p:sldId id="2003" r:id="rId25"/>
    <p:sldId id="1966" r:id="rId26"/>
    <p:sldId id="1964" r:id="rId27"/>
    <p:sldId id="2005" r:id="rId28"/>
    <p:sldId id="1969" r:id="rId29"/>
    <p:sldId id="494" r:id="rId30"/>
    <p:sldId id="1970" r:id="rId31"/>
    <p:sldId id="1971" r:id="rId32"/>
    <p:sldId id="1972" r:id="rId33"/>
    <p:sldId id="1973" r:id="rId34"/>
    <p:sldId id="1974" r:id="rId35"/>
    <p:sldId id="1998" r:id="rId36"/>
    <p:sldId id="439" r:id="rId37"/>
    <p:sldId id="440" r:id="rId38"/>
    <p:sldId id="441" r:id="rId39"/>
    <p:sldId id="379" r:id="rId40"/>
    <p:sldId id="1980" r:id="rId41"/>
    <p:sldId id="469" r:id="rId42"/>
    <p:sldId id="512" r:id="rId43"/>
    <p:sldId id="2000" r:id="rId44"/>
    <p:sldId id="1999" r:id="rId45"/>
    <p:sldId id="1736" r:id="rId46"/>
    <p:sldId id="1737" r:id="rId47"/>
    <p:sldId id="1967" r:id="rId48"/>
    <p:sldId id="1765" r:id="rId49"/>
    <p:sldId id="1766" r:id="rId50"/>
    <p:sldId id="413" r:id="rId51"/>
    <p:sldId id="353" r:id="rId52"/>
    <p:sldId id="1959" r:id="rId53"/>
    <p:sldId id="1960" r:id="rId54"/>
    <p:sldId id="1989" r:id="rId55"/>
    <p:sldId id="1990" r:id="rId56"/>
    <p:sldId id="426" r:id="rId57"/>
    <p:sldId id="1983" r:id="rId58"/>
    <p:sldId id="310" r:id="rId59"/>
    <p:sldId id="418" r:id="rId60"/>
    <p:sldId id="301" r:id="rId61"/>
    <p:sldId id="529" r:id="rId62"/>
    <p:sldId id="473" r:id="rId63"/>
    <p:sldId id="302" r:id="rId64"/>
    <p:sldId id="304" r:id="rId65"/>
    <p:sldId id="1956" r:id="rId66"/>
    <p:sldId id="1955" r:id="rId67"/>
    <p:sldId id="380" r:id="rId68"/>
    <p:sldId id="357" r:id="rId69"/>
    <p:sldId id="470" r:id="rId70"/>
    <p:sldId id="1961" r:id="rId71"/>
    <p:sldId id="1987" r:id="rId72"/>
    <p:sldId id="2006" r:id="rId73"/>
    <p:sldId id="1992" r:id="rId74"/>
    <p:sldId id="2007" r:id="rId75"/>
    <p:sldId id="1988" r:id="rId76"/>
    <p:sldId id="2001" r:id="rId77"/>
    <p:sldId id="1991" r:id="rId78"/>
    <p:sldId id="2008" r:id="rId79"/>
    <p:sldId id="1986" r:id="rId80"/>
    <p:sldId id="1963" r:id="rId81"/>
    <p:sldId id="1995" r:id="rId82"/>
    <p:sldId id="1996" r:id="rId83"/>
    <p:sldId id="1997" r:id="rId8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FC6"/>
    <a:srgbClr val="CC0099"/>
    <a:srgbClr val="FFFFCC"/>
    <a:srgbClr val="EEF4C8"/>
    <a:srgbClr val="0000FF"/>
    <a:srgbClr val="DDDEB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3"/>
    <p:restoredTop sz="95588" autoAdjust="0"/>
  </p:normalViewPr>
  <p:slideViewPr>
    <p:cSldViewPr>
      <p:cViewPr varScale="1">
        <p:scale>
          <a:sx n="114" d="100"/>
          <a:sy n="114" d="100"/>
        </p:scale>
        <p:origin x="296" y="480"/>
      </p:cViewPr>
      <p:guideLst>
        <p:guide orient="horz" pos="38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5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50933373-E70C-4B78-A253-1C82F5FDA7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6079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9C993-AD4B-41A8-8E4B-E64C94A297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0509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86F5E-AB25-4649-B9C2-2F1411DBB3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934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EBF01-0942-455D-93BD-9D9AF4F38E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3338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FC894-F535-4D8F-805C-2884A0366D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03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C2AEC-8420-4356-A964-603093FEBD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17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1F018-80EB-475A-9148-0AAAFB8A9A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222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BF175-5E2F-4701-B303-70D4C79990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218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7701D-91A9-48F8-A09D-E927776506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890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CE1FA-5A87-4DF7-A3B5-291F3502E6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628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994CF-49E1-4DEC-B67C-9DD1AB1356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320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2CEE4-7EA3-4A34-A72C-2A643B38E64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76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D7C79-3730-41AE-BBB4-4253FF3303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195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8C78F23C-7050-43FA-9A77-6A633F265A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hyperlink" Target="http://en.wikipedia.org/wiki/File:EscherichiaColi_NIAID.jpg" TargetMode="Externa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upload.wikimedia.org/wikipedia/commons/2/23/Helium_atom_QM.sv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9.gif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1.png"/><Relationship Id="rId3" Type="http://schemas.openxmlformats.org/officeDocument/2006/relationships/image" Target="../media/image1491.png"/><Relationship Id="rId7" Type="http://schemas.openxmlformats.org/officeDocument/2006/relationships/image" Target="../media/image15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502.png"/><Relationship Id="rId9" Type="http://schemas.openxmlformats.org/officeDocument/2006/relationships/image" Target="../media/image15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0.png"/><Relationship Id="rId4" Type="http://schemas.openxmlformats.org/officeDocument/2006/relationships/image" Target="../media/image14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mirrorvoice.com.tw/podcasts/78/168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8.pn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1.png"/><Relationship Id="rId3" Type="http://schemas.openxmlformats.org/officeDocument/2006/relationships/image" Target="../media/image460.png"/><Relationship Id="rId7" Type="http://schemas.openxmlformats.org/officeDocument/2006/relationships/image" Target="../media/image501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1.png"/><Relationship Id="rId11" Type="http://schemas.openxmlformats.org/officeDocument/2006/relationships/image" Target="../media/image80.png"/><Relationship Id="rId5" Type="http://schemas.openxmlformats.org/officeDocument/2006/relationships/image" Target="../media/image481.png"/><Relationship Id="rId10" Type="http://schemas.openxmlformats.org/officeDocument/2006/relationships/image" Target="../media/image531.png"/><Relationship Id="rId4" Type="http://schemas.openxmlformats.org/officeDocument/2006/relationships/image" Target="../media/image471.png"/><Relationship Id="rId9" Type="http://schemas.openxmlformats.org/officeDocument/2006/relationships/image" Target="../media/image5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50.png"/><Relationship Id="rId3" Type="http://schemas.openxmlformats.org/officeDocument/2006/relationships/image" Target="../media/image1380.png"/><Relationship Id="rId12" Type="http://schemas.openxmlformats.org/officeDocument/2006/relationships/image" Target="../media/image1681.png"/><Relationship Id="rId17" Type="http://schemas.openxmlformats.org/officeDocument/2006/relationships/image" Target="../media/image1421.png"/><Relationship Id="rId2" Type="http://schemas.openxmlformats.org/officeDocument/2006/relationships/image" Target="../media/image206.png"/><Relationship Id="rId16" Type="http://schemas.openxmlformats.org/officeDocument/2006/relationships/image" Target="../media/image14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71.png"/><Relationship Id="rId15" Type="http://schemas.openxmlformats.org/officeDocument/2006/relationships/image" Target="../media/image1401.png"/><Relationship Id="rId10" Type="http://schemas.openxmlformats.org/officeDocument/2006/relationships/image" Target="../media/image1661.png"/><Relationship Id="rId14" Type="http://schemas.openxmlformats.org/officeDocument/2006/relationships/image" Target="../media/image17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1.png"/><Relationship Id="rId7" Type="http://schemas.openxmlformats.org/officeDocument/2006/relationships/image" Target="../media/image1470.png"/><Relationship Id="rId2" Type="http://schemas.openxmlformats.org/officeDocument/2006/relationships/image" Target="../media/image19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1.png"/><Relationship Id="rId5" Type="http://schemas.openxmlformats.org/officeDocument/2006/relationships/image" Target="../media/image1451.png"/><Relationship Id="rId4" Type="http://schemas.openxmlformats.org/officeDocument/2006/relationships/image" Target="../media/image14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en.wikipedia.org/wiki/File:Leonhard_Euler_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15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0.png"/><Relationship Id="rId5" Type="http://schemas.openxmlformats.org/officeDocument/2006/relationships/image" Target="../media/image612.png"/><Relationship Id="rId10" Type="http://schemas.openxmlformats.org/officeDocument/2006/relationships/image" Target="../media/image83.png"/><Relationship Id="rId4" Type="http://schemas.openxmlformats.org/officeDocument/2006/relationships/image" Target="../media/image601.png"/><Relationship Id="rId9" Type="http://schemas.openxmlformats.org/officeDocument/2006/relationships/image" Target="../media/image6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0.png"/><Relationship Id="rId3" Type="http://schemas.openxmlformats.org/officeDocument/2006/relationships/image" Target="../media/image1530.png"/><Relationship Id="rId7" Type="http://schemas.openxmlformats.org/officeDocument/2006/relationships/image" Target="../media/image1570.png"/><Relationship Id="rId12" Type="http://schemas.openxmlformats.org/officeDocument/2006/relationships/image" Target="../media/image14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0.png"/><Relationship Id="rId11" Type="http://schemas.openxmlformats.org/officeDocument/2006/relationships/image" Target="../media/image1410.png"/><Relationship Id="rId10" Type="http://schemas.openxmlformats.org/officeDocument/2006/relationships/image" Target="../media/image1400.png"/><Relationship Id="rId4" Type="http://schemas.openxmlformats.org/officeDocument/2006/relationships/image" Target="../media/image1540.png"/><Relationship Id="rId9" Type="http://schemas.openxmlformats.org/officeDocument/2006/relationships/image" Target="../media/image13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10.png"/><Relationship Id="rId7" Type="http://schemas.openxmlformats.org/officeDocument/2006/relationships/image" Target="../media/image55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0.png"/><Relationship Id="rId12" Type="http://schemas.openxmlformats.org/officeDocument/2006/relationships/image" Target="../media/image580.png"/><Relationship Id="rId17" Type="http://schemas.openxmlformats.org/officeDocument/2006/relationships/image" Target="../media/image67.jpeg"/><Relationship Id="rId2" Type="http://schemas.openxmlformats.org/officeDocument/2006/relationships/image" Target="../media/image410.png"/><Relationship Id="rId16" Type="http://schemas.openxmlformats.org/officeDocument/2006/relationships/image" Target="../media/image6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10.png"/><Relationship Id="rId15" Type="http://schemas.openxmlformats.org/officeDocument/2006/relationships/image" Target="../media/image610.png"/><Relationship Id="rId10" Type="http://schemas.openxmlformats.org/officeDocument/2006/relationships/image" Target="../media/image570.png"/><Relationship Id="rId14" Type="http://schemas.openxmlformats.org/officeDocument/2006/relationships/image" Target="../media/image6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1.png"/><Relationship Id="rId3" Type="http://schemas.openxmlformats.org/officeDocument/2006/relationships/image" Target="../media/image69.jpeg"/><Relationship Id="rId7" Type="http://schemas.openxmlformats.org/officeDocument/2006/relationships/image" Target="../media/image72.w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1.png"/><Relationship Id="rId3" Type="http://schemas.openxmlformats.org/officeDocument/2006/relationships/image" Target="../media/image770.png"/><Relationship Id="rId7" Type="http://schemas.openxmlformats.org/officeDocument/2006/relationships/image" Target="../media/image81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1.png"/><Relationship Id="rId5" Type="http://schemas.openxmlformats.org/officeDocument/2006/relationships/image" Target="../media/image79.png"/><Relationship Id="rId10" Type="http://schemas.openxmlformats.org/officeDocument/2006/relationships/image" Target="../media/image841.png"/><Relationship Id="rId4" Type="http://schemas.openxmlformats.org/officeDocument/2006/relationships/image" Target="../media/image780.png"/><Relationship Id="rId9" Type="http://schemas.openxmlformats.org/officeDocument/2006/relationships/image" Target="../media/image83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1.png"/><Relationship Id="rId3" Type="http://schemas.openxmlformats.org/officeDocument/2006/relationships/image" Target="../media/image681.png"/><Relationship Id="rId7" Type="http://schemas.openxmlformats.org/officeDocument/2006/relationships/image" Target="../media/image721.png"/><Relationship Id="rId12" Type="http://schemas.openxmlformats.org/officeDocument/2006/relationships/image" Target="../media/image95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86.png"/><Relationship Id="rId5" Type="http://schemas.openxmlformats.org/officeDocument/2006/relationships/image" Target="../media/image93.png"/><Relationship Id="rId10" Type="http://schemas.openxmlformats.org/officeDocument/2006/relationships/image" Target="../media/image94.png"/><Relationship Id="rId4" Type="http://schemas.openxmlformats.org/officeDocument/2006/relationships/image" Target="../media/image74.png"/><Relationship Id="rId9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80.png"/><Relationship Id="rId7" Type="http://schemas.openxmlformats.org/officeDocument/2006/relationships/image" Target="../media/image7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8.png"/><Relationship Id="rId4" Type="http://schemas.openxmlformats.org/officeDocument/2006/relationships/image" Target="../media/image88.png"/><Relationship Id="rId9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1.png"/><Relationship Id="rId3" Type="http://schemas.openxmlformats.org/officeDocument/2006/relationships/image" Target="../media/image278.png"/><Relationship Id="rId7" Type="http://schemas.openxmlformats.org/officeDocument/2006/relationships/image" Target="../media/image97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1.png"/><Relationship Id="rId4" Type="http://schemas.openxmlformats.org/officeDocument/2006/relationships/image" Target="../media/image281.png"/><Relationship Id="rId9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102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.png"/><Relationship Id="rId3" Type="http://schemas.openxmlformats.org/officeDocument/2006/relationships/oleObject" Target="../embeddings/oleObject1.bin"/><Relationship Id="rId21" Type="http://schemas.openxmlformats.org/officeDocument/2006/relationships/image" Target="../media/image14.png"/><Relationship Id="rId17" Type="http://schemas.openxmlformats.org/officeDocument/2006/relationships/image" Target="NULL"/><Relationship Id="rId2" Type="http://schemas.openxmlformats.org/officeDocument/2006/relationships/image" Target="../media/image8.jpeg"/><Relationship Id="rId16" Type="http://schemas.openxmlformats.org/officeDocument/2006/relationships/image" Target="../media/image12.png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../media/image10.wmf"/><Relationship Id="rId14" Type="http://schemas.openxmlformats.org/officeDocument/2006/relationships/image" Target="NULL"/><Relationship Id="rId22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image" Target="../media/image730.png"/><Relationship Id="rId4" Type="http://schemas.openxmlformats.org/officeDocument/2006/relationships/image" Target="../media/image7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4.png"/><Relationship Id="rId5" Type="http://schemas.openxmlformats.org/officeDocument/2006/relationships/image" Target="../media/image105.jpeg"/><Relationship Id="rId10" Type="http://schemas.openxmlformats.org/officeDocument/2006/relationships/image" Target="../media/image113.png"/><Relationship Id="rId4" Type="http://schemas.openxmlformats.org/officeDocument/2006/relationships/image" Target="../media/image74.jpeg"/><Relationship Id="rId9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1.png"/><Relationship Id="rId3" Type="http://schemas.openxmlformats.org/officeDocument/2006/relationships/image" Target="../media/image882.png"/><Relationship Id="rId7" Type="http://schemas.openxmlformats.org/officeDocument/2006/relationships/image" Target="../media/image8.jpeg"/><Relationship Id="rId2" Type="http://schemas.openxmlformats.org/officeDocument/2006/relationships/image" Target="../media/image8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891.png"/><Relationship Id="rId10" Type="http://schemas.openxmlformats.org/officeDocument/2006/relationships/image" Target="../media/image921.png"/><Relationship Id="rId4" Type="http://schemas.openxmlformats.org/officeDocument/2006/relationships/image" Target="../media/image18.jpeg"/><Relationship Id="rId9" Type="http://schemas.openxmlformats.org/officeDocument/2006/relationships/image" Target="../media/image91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7.png"/><Relationship Id="rId7" Type="http://schemas.openxmlformats.org/officeDocument/2006/relationships/image" Target="../media/image120.png"/><Relationship Id="rId12" Type="http://schemas.openxmlformats.org/officeDocument/2006/relationships/image" Target="../media/image12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1.png"/><Relationship Id="rId3" Type="http://schemas.openxmlformats.org/officeDocument/2006/relationships/image" Target="../media/image810.png"/><Relationship Id="rId7" Type="http://schemas.openxmlformats.org/officeDocument/2006/relationships/image" Target="../media/image85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0.png"/><Relationship Id="rId5" Type="http://schemas.openxmlformats.org/officeDocument/2006/relationships/image" Target="../media/image830.png"/><Relationship Id="rId4" Type="http://schemas.openxmlformats.org/officeDocument/2006/relationships/image" Target="../media/image820.png"/><Relationship Id="rId9" Type="http://schemas.openxmlformats.org/officeDocument/2006/relationships/image" Target="../media/image8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17.png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6.png"/><Relationship Id="rId3" Type="http://schemas.openxmlformats.org/officeDocument/2006/relationships/image" Target="../media/image106.jpeg"/><Relationship Id="rId7" Type="http://schemas.openxmlformats.org/officeDocument/2006/relationships/image" Target="../media/image131.png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5.png"/><Relationship Id="rId10" Type="http://schemas.openxmlformats.org/officeDocument/2006/relationships/image" Target="../media/image134.png"/><Relationship Id="rId4" Type="http://schemas.openxmlformats.org/officeDocument/2006/relationships/image" Target="../media/image123.png"/><Relationship Id="rId9" Type="http://schemas.openxmlformats.org/officeDocument/2006/relationships/image" Target="../media/image133.png"/><Relationship Id="rId14" Type="http://schemas.openxmlformats.org/officeDocument/2006/relationships/image" Target="../media/image137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3.png"/><Relationship Id="rId3" Type="http://schemas.openxmlformats.org/officeDocument/2006/relationships/image" Target="../media/image870.png"/><Relationship Id="rId7" Type="http://schemas.openxmlformats.org/officeDocument/2006/relationships/image" Target="../media/image141.png"/><Relationship Id="rId12" Type="http://schemas.openxmlformats.org/officeDocument/2006/relationships/image" Target="../media/image14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950.png"/><Relationship Id="rId5" Type="http://schemas.openxmlformats.org/officeDocument/2006/relationships/image" Target="../media/image139.png"/><Relationship Id="rId10" Type="http://schemas.openxmlformats.org/officeDocument/2006/relationships/image" Target="../media/image940.png"/><Relationship Id="rId4" Type="http://schemas.openxmlformats.org/officeDocument/2006/relationships/image" Target="../media/image880.png"/><Relationship Id="rId9" Type="http://schemas.openxmlformats.org/officeDocument/2006/relationships/image" Target="../media/image93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145.jpe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1.png"/><Relationship Id="rId13" Type="http://schemas.openxmlformats.org/officeDocument/2006/relationships/image" Target="../media/image1110.png"/><Relationship Id="rId3" Type="http://schemas.openxmlformats.org/officeDocument/2006/relationships/image" Target="../media/image611.png"/><Relationship Id="rId7" Type="http://schemas.openxmlformats.org/officeDocument/2006/relationships/image" Target="../media/image10.png"/><Relationship Id="rId12" Type="http://schemas.openxmlformats.org/officeDocument/2006/relationships/image" Target="../media/image10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913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10.png"/><Relationship Id="rId1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2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7" Type="http://schemas.openxmlformats.org/officeDocument/2006/relationships/image" Target="../media/image1340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0.png"/><Relationship Id="rId5" Type="http://schemas.openxmlformats.org/officeDocument/2006/relationships/image" Target="../media/image1320.png"/><Relationship Id="rId4" Type="http://schemas.openxmlformats.org/officeDocument/2006/relationships/image" Target="../media/image13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2.png"/><Relationship Id="rId2" Type="http://schemas.openxmlformats.org/officeDocument/2006/relationships/image" Target="../media/image8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2.png"/><Relationship Id="rId5" Type="http://schemas.openxmlformats.org/officeDocument/2006/relationships/image" Target="../media/image1010.png"/><Relationship Id="rId4" Type="http://schemas.openxmlformats.org/officeDocument/2006/relationships/image" Target="../media/image100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3" Type="http://schemas.openxmlformats.org/officeDocument/2006/relationships/image" Target="../media/image151.jpeg"/><Relationship Id="rId7" Type="http://schemas.openxmlformats.org/officeDocument/2006/relationships/oleObject" Target="../embeddings/oleObject5.bin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wmf"/><Relationship Id="rId11" Type="http://schemas.openxmlformats.org/officeDocument/2006/relationships/image" Target="NULL"/><Relationship Id="rId5" Type="http://schemas.openxmlformats.org/officeDocument/2006/relationships/oleObject" Target="../embeddings/oleObject4.bin"/><Relationship Id="rId10" Type="http://schemas.openxmlformats.org/officeDocument/2006/relationships/image" Target="NULL"/><Relationship Id="rId4" Type="http://schemas.openxmlformats.org/officeDocument/2006/relationships/image" Target="../media/image15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3.png"/><Relationship Id="rId5" Type="http://schemas.openxmlformats.org/officeDocument/2006/relationships/image" Target="../media/image93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031.png"/><Relationship Id="rId7" Type="http://schemas.openxmlformats.org/officeDocument/2006/relationships/image" Target="../media/image151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80.png"/><Relationship Id="rId7" Type="http://schemas.openxmlformats.org/officeDocument/2006/relationships/image" Target="../media/image7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8.png"/><Relationship Id="rId4" Type="http://schemas.openxmlformats.org/officeDocument/2006/relationships/image" Target="../media/image88.png"/><Relationship Id="rId9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4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57.png"/><Relationship Id="rId5" Type="http://schemas.openxmlformats.org/officeDocument/2006/relationships/image" Target="../media/image146.png"/><Relationship Id="rId10" Type="http://schemas.openxmlformats.org/officeDocument/2006/relationships/image" Target="../media/image156.png"/><Relationship Id="rId4" Type="http://schemas.openxmlformats.org/officeDocument/2006/relationships/image" Target="../media/image145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1.png"/><Relationship Id="rId7" Type="http://schemas.openxmlformats.org/officeDocument/2006/relationships/image" Target="../media/image17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0.png"/><Relationship Id="rId11" Type="http://schemas.openxmlformats.org/officeDocument/2006/relationships/image" Target="../media/image178.png"/><Relationship Id="rId5" Type="http://schemas.openxmlformats.org/officeDocument/2006/relationships/image" Target="../media/image1650.png"/><Relationship Id="rId10" Type="http://schemas.openxmlformats.org/officeDocument/2006/relationships/image" Target="../media/image177.png"/><Relationship Id="rId4" Type="http://schemas.openxmlformats.org/officeDocument/2006/relationships/image" Target="../media/image172.png"/><Relationship Id="rId9" Type="http://schemas.openxmlformats.org/officeDocument/2006/relationships/image" Target="../media/image17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7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0.png"/><Relationship Id="rId3" Type="http://schemas.openxmlformats.org/officeDocument/2006/relationships/image" Target="../media/image1571.png"/><Relationship Id="rId7" Type="http://schemas.openxmlformats.org/officeDocument/2006/relationships/image" Target="../media/image8.jpeg"/><Relationship Id="rId2" Type="http://schemas.openxmlformats.org/officeDocument/2006/relationships/image" Target="../media/image15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580.png"/><Relationship Id="rId4" Type="http://schemas.openxmlformats.org/officeDocument/2006/relationships/image" Target="../media/image18.jpeg"/><Relationship Id="rId9" Type="http://schemas.openxmlformats.org/officeDocument/2006/relationships/image" Target="../media/image176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12" Type="http://schemas.openxmlformats.org/officeDocument/2006/relationships/image" Target="../media/image17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35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07E408-365F-FD27-973D-F4AC00FC98CB}"/>
              </a:ext>
            </a:extLst>
          </p:cNvPr>
          <p:cNvSpPr txBox="1"/>
          <p:nvPr/>
        </p:nvSpPr>
        <p:spPr>
          <a:xfrm>
            <a:off x="3534149" y="93817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A11D81-5F62-9329-E37D-1F04E7728511}"/>
                  </a:ext>
                </a:extLst>
              </p:cNvPr>
              <p:cNvSpPr txBox="1"/>
              <p:nvPr/>
            </p:nvSpPr>
            <p:spPr>
              <a:xfrm>
                <a:off x="539044" y="1438252"/>
                <a:ext cx="7493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simplest (ordinary) differential equation of function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with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A11D81-5F62-9329-E37D-1F04E7728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44" y="1438252"/>
                <a:ext cx="7493294" cy="369332"/>
              </a:xfrm>
              <a:prstGeom prst="rect">
                <a:avLst/>
              </a:prstGeom>
              <a:blipFill>
                <a:blip r:embed="rId2"/>
                <a:stretch>
                  <a:fillRect l="-677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6B4A51D9-2C95-FC37-6048-6A52597D4481}"/>
                  </a:ext>
                </a:extLst>
              </p:cNvPr>
              <p:cNvSpPr txBox="1"/>
              <p:nvPr/>
            </p:nvSpPr>
            <p:spPr bwMode="auto">
              <a:xfrm>
                <a:off x="3795869" y="1837420"/>
                <a:ext cx="1492781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6B4A51D9-2C95-FC37-6048-6A52597D4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5869" y="1837420"/>
                <a:ext cx="1492781" cy="61824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7CD47A-1E7B-B722-55E1-E02C97CC26AA}"/>
                  </a:ext>
                </a:extLst>
              </p:cNvPr>
              <p:cNvSpPr txBox="1"/>
              <p:nvPr/>
            </p:nvSpPr>
            <p:spPr>
              <a:xfrm>
                <a:off x="537321" y="2845575"/>
                <a:ext cx="84969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first derivative of function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respect to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 known function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7CD47A-1E7B-B722-55E1-E02C97CC2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21" y="2845575"/>
                <a:ext cx="8496944" cy="369332"/>
              </a:xfrm>
              <a:prstGeom prst="rect">
                <a:avLst/>
              </a:prstGeom>
              <a:blipFill>
                <a:blip r:embed="rId4"/>
                <a:stretch>
                  <a:fillRect l="-597" t="-10345" r="-896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40B5609-0DCD-119F-FC85-9A555098FB67}"/>
              </a:ext>
            </a:extLst>
          </p:cNvPr>
          <p:cNvSpPr txBox="1"/>
          <p:nvPr/>
        </p:nvSpPr>
        <p:spPr>
          <a:xfrm>
            <a:off x="537321" y="3244334"/>
            <a:ext cx="8069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called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order Ordinary Differential Equation (ODE)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一次常微分方程式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F1CF17-D184-2FDD-0564-00DAECC8FF04}"/>
                  </a:ext>
                </a:extLst>
              </p:cNvPr>
              <p:cNvSpPr txBox="1"/>
              <p:nvPr/>
            </p:nvSpPr>
            <p:spPr>
              <a:xfrm>
                <a:off x="544701" y="4561128"/>
                <a:ext cx="86044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physics applications,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variable is usually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with the function then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F1CF17-D184-2FDD-0564-00DAECC8F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01" y="4561128"/>
                <a:ext cx="8604448" cy="369332"/>
              </a:xfrm>
              <a:prstGeom prst="rect">
                <a:avLst/>
              </a:prstGeom>
              <a:blipFill>
                <a:blip r:embed="rId5"/>
                <a:stretch>
                  <a:fillRect l="-589" t="-6667" r="-14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17C3803C-927E-B572-C728-3B1B138F0CC9}"/>
                  </a:ext>
                </a:extLst>
              </p:cNvPr>
              <p:cNvSpPr txBox="1"/>
              <p:nvPr/>
            </p:nvSpPr>
            <p:spPr bwMode="auto">
              <a:xfrm>
                <a:off x="3878671" y="4950680"/>
                <a:ext cx="145257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17C3803C-927E-B572-C728-3B1B138F0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8671" y="4950680"/>
                <a:ext cx="1452577" cy="618246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FE6DB8F-10CC-F6DC-91AA-FD569971A52D}"/>
              </a:ext>
            </a:extLst>
          </p:cNvPr>
          <p:cNvSpPr txBox="1"/>
          <p:nvPr/>
        </p:nvSpPr>
        <p:spPr>
          <a:xfrm>
            <a:off x="544701" y="1786997"/>
            <a:ext cx="4586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最簡單的微分方程式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C5704-05AF-4378-6072-77681722066C}"/>
              </a:ext>
            </a:extLst>
          </p:cNvPr>
          <p:cNvSpPr txBox="1"/>
          <p:nvPr/>
        </p:nvSpPr>
        <p:spPr>
          <a:xfrm>
            <a:off x="544701" y="3822102"/>
            <a:ext cx="799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is about the change of physical quantities.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3491B8-D0C5-FFB7-8F6D-E7CE18F08B8A}"/>
              </a:ext>
            </a:extLst>
          </p:cNvPr>
          <p:cNvSpPr txBox="1"/>
          <p:nvPr/>
        </p:nvSpPr>
        <p:spPr>
          <a:xfrm>
            <a:off x="544701" y="4181686"/>
            <a:ext cx="7319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law always concerns the rate of change,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derivatives.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2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8AF30-DB7D-752F-6D8E-CF5C0B553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http://www.foodhygieneasia.com/yahoo_site_admin/assets/images/Bacteria_Growth_Food_Hygiene_Asia.184234259.jpg">
            <a:extLst>
              <a:ext uri="{FF2B5EF4-FFF2-40B4-BE49-F238E27FC236}">
                <a16:creationId xmlns:a16="http://schemas.microsoft.com/office/drawing/2014/main" id="{82A923FC-6793-0164-E611-9AA92F36D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33" y="3720912"/>
            <a:ext cx="2380116" cy="241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文字方塊 2">
            <a:extLst>
              <a:ext uri="{FF2B5EF4-FFF2-40B4-BE49-F238E27FC236}">
                <a16:creationId xmlns:a16="http://schemas.microsoft.com/office/drawing/2014/main" id="{C3FAC1C3-EA51-CAFD-D651-4B6A08247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873" y="1257168"/>
            <a:ext cx="5363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細菌的生長及傳染病傳播也滿足類似的數學關係。</a:t>
            </a:r>
          </a:p>
        </p:txBody>
      </p:sp>
      <p:pic>
        <p:nvPicPr>
          <p:cNvPr id="73735" name="Picture 6" descr="http://4.bp.blogspot.com/_LgLSs8ILCbg/StB8To8PpEI/AAAAAAAADlo/WFY5PL-cBE0/s320/cartoon-virus-germ-bacteria--thumb3234482.jpg">
            <a:extLst>
              <a:ext uri="{FF2B5EF4-FFF2-40B4-BE49-F238E27FC236}">
                <a16:creationId xmlns:a16="http://schemas.microsoft.com/office/drawing/2014/main" id="{C2011D23-C768-4A4C-D02C-0AB18B6C5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3450"/>
            <a:ext cx="1727870" cy="14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10" descr="http://upload.wikimedia.org/wikipedia/commons/thumb/3/32/EscherichiaColi_NIAID.jpg/210px-EscherichiaColi_NIAID.jpg">
            <a:hlinkClick r:id="rId4"/>
            <a:extLst>
              <a:ext uri="{FF2B5EF4-FFF2-40B4-BE49-F238E27FC236}">
                <a16:creationId xmlns:a16="http://schemas.microsoft.com/office/drawing/2014/main" id="{61CB2DBF-3A4A-ABCA-7AF6-A667488DE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61051"/>
            <a:ext cx="2000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F52B4D9-9493-8620-5D39-FC111EE95A1F}"/>
                  </a:ext>
                </a:extLst>
              </p:cNvPr>
              <p:cNvSpPr txBox="1"/>
              <p:nvPr/>
            </p:nvSpPr>
            <p:spPr bwMode="auto">
              <a:xfrm>
                <a:off x="2580164" y="2167748"/>
                <a:ext cx="1327671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=+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F52B4D9-9493-8620-5D39-FC111EE95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0164" y="2167748"/>
                <a:ext cx="1327671" cy="618246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88F9D1D2-9D9B-F7F5-457C-B4197C6FEB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9" r="14626"/>
          <a:stretch/>
        </p:blipFill>
        <p:spPr>
          <a:xfrm>
            <a:off x="5084896" y="3717895"/>
            <a:ext cx="3690798" cy="2443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27DB5F-1556-981F-B093-5D16C107AADE}"/>
              </a:ext>
            </a:extLst>
          </p:cNvPr>
          <p:cNvSpPr txBox="1"/>
          <p:nvPr/>
        </p:nvSpPr>
        <p:spPr>
          <a:xfrm>
            <a:off x="3907835" y="2300150"/>
            <a:ext cx="366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現在比例常數為正！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40415C-9FA4-F51A-F479-DD9828B9CCB8}"/>
                  </a:ext>
                </a:extLst>
              </p:cNvPr>
              <p:cNvSpPr txBox="1"/>
              <p:nvPr/>
            </p:nvSpPr>
            <p:spPr>
              <a:xfrm>
                <a:off x="2528448" y="2852418"/>
                <a:ext cx="61937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TW" dirty="0"/>
                  <a:t>是單位時間傳播比例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infection rate</a:t>
                </a:r>
                <a:r>
                  <a:rPr lang="en-TW" dirty="0"/>
                  <a:t>：一個人會傳給多少人</a:t>
                </a:r>
                <a:r>
                  <a:rPr lang="el-GR" altLang="zh-TW" dirty="0">
                    <a:ea typeface="Cambria Math"/>
                  </a:rPr>
                  <a:t> </a:t>
                </a:r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40415C-9FA4-F51A-F479-DD9828B9C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448" y="2852418"/>
                <a:ext cx="6193727" cy="369332"/>
              </a:xfrm>
              <a:prstGeom prst="rect">
                <a:avLst/>
              </a:prstGeom>
              <a:blipFill>
                <a:blip r:embed="rId8"/>
                <a:stretch>
                  <a:fillRect t="-6667" r="-205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397D0D-CBC8-D141-C8CE-1A39767D8CB5}"/>
                  </a:ext>
                </a:extLst>
              </p:cNvPr>
              <p:cNvSpPr txBox="1"/>
              <p:nvPr/>
            </p:nvSpPr>
            <p:spPr>
              <a:xfrm>
                <a:off x="2528448" y="3285156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b="0" i="1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b="0" i="1" smtClean="0">
                        <a:latin typeface="Cambria Math"/>
                      </a:rPr>
                      <m:t>𝑁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就是</m:t>
                    </m:r>
                  </m:oMath>
                </a14:m>
                <a:r>
                  <a:rPr lang="en-TW" dirty="0"/>
                  <a:t>單位時間新增染病人數。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397D0D-CBC8-D141-C8CE-1A39767D8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448" y="3285156"/>
                <a:ext cx="4572000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946" name="Picture 2" descr="COVID-19 Corona virus - EMFL - EMFL">
            <a:extLst>
              <a:ext uri="{FF2B5EF4-FFF2-40B4-BE49-F238E27FC236}">
                <a16:creationId xmlns:a16="http://schemas.microsoft.com/office/drawing/2014/main" id="{4810E581-6E0C-4E86-2546-65FA6E027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3" y="4221088"/>
            <a:ext cx="1975373" cy="18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3350FE-D723-9656-69C2-D3332E02426D}"/>
              </a:ext>
            </a:extLst>
          </p:cNvPr>
          <p:cNvSpPr txBox="1"/>
          <p:nvPr/>
        </p:nvSpPr>
        <p:spPr>
          <a:xfrm>
            <a:off x="2469873" y="1697285"/>
            <a:ext cx="5767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細菌數目的增加速</a:t>
            </a:r>
            <a:r>
              <a:rPr lang="zh-TW" altLang="en-US" sz="1800" dirty="0"/>
              <a:t>率，與</a:t>
            </a:r>
            <a:r>
              <a:rPr lang="zh-TW" altLang="en-US" dirty="0"/>
              <a:t>細菌數目</a:t>
            </a:r>
            <a:r>
              <a:rPr lang="zh-TW" altLang="en-US" sz="1800" dirty="0"/>
              <a:t>成正比！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59F14-05D5-EFFB-A368-00CC5FF14092}"/>
              </a:ext>
            </a:extLst>
          </p:cNvPr>
          <p:cNvSpPr txBox="1"/>
          <p:nvPr/>
        </p:nvSpPr>
        <p:spPr>
          <a:xfrm>
            <a:off x="2449404" y="604434"/>
            <a:ext cx="556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同樣的推論也適用於使數目增加的變化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065291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5875D3C-5284-0C60-392D-098032D1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5C960F0-D461-EDD4-A5F6-B27BC9EA8E9F}"/>
              </a:ext>
            </a:extLst>
          </p:cNvPr>
          <p:cNvSpPr/>
          <p:nvPr/>
        </p:nvSpPr>
        <p:spPr>
          <a:xfrm>
            <a:off x="1097570" y="175704"/>
            <a:ext cx="6924843" cy="518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EF49910-940E-6458-E0AE-79FD5A7FD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49" y="230447"/>
            <a:ext cx="6807808" cy="4862720"/>
          </a:xfrm>
          <a:prstGeom prst="rect">
            <a:avLst/>
          </a:prstGeom>
        </p:spPr>
      </p:pic>
      <p:sp>
        <p:nvSpPr>
          <p:cNvPr id="4" name="文字方塊 5">
            <a:extLst>
              <a:ext uri="{FF2B5EF4-FFF2-40B4-BE49-F238E27FC236}">
                <a16:creationId xmlns:a16="http://schemas.microsoft.com/office/drawing/2014/main" id="{AE96BC02-AE9C-CA10-02C0-A25C2D339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5877272"/>
            <a:ext cx="6156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隨時間以指數遞增的函數的對數，是時間的線性函數。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52DEA743-D25E-07AE-37B8-214915D6DB50}"/>
                  </a:ext>
                </a:extLst>
              </p:cNvPr>
              <p:cNvSpPr txBox="1"/>
              <p:nvPr/>
            </p:nvSpPr>
            <p:spPr bwMode="auto">
              <a:xfrm>
                <a:off x="1924125" y="5473471"/>
                <a:ext cx="193521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i="1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593FEC32-4D49-8C45-801C-ADE85C51C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24125" y="5473471"/>
                <a:ext cx="1935210" cy="369332"/>
              </a:xfrm>
              <a:prstGeom prst="rect">
                <a:avLst/>
              </a:prstGeom>
              <a:blipFill>
                <a:blip r:embed="rId3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CA267A-7725-0584-2283-7F26F5F04DE2}"/>
                  </a:ext>
                </a:extLst>
              </p:cNvPr>
              <p:cNvSpPr txBox="1"/>
              <p:nvPr/>
            </p:nvSpPr>
            <p:spPr>
              <a:xfrm>
                <a:off x="1835696" y="6258221"/>
                <a:ext cx="34399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斜率就是單位時間傳播比例</a:t>
                </a:r>
                <a:r>
                  <a:rPr lang="el-GR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F4E238-1B1F-A543-B72D-B3883D27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6258221"/>
                <a:ext cx="3439963" cy="369332"/>
              </a:xfrm>
              <a:prstGeom prst="rect">
                <a:avLst/>
              </a:prstGeom>
              <a:blipFill>
                <a:blip r:embed="rId4"/>
                <a:stretch>
                  <a:fillRect l="-1471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COVID-19 Corona virus - EMFL - EMFL">
            <a:extLst>
              <a:ext uri="{FF2B5EF4-FFF2-40B4-BE49-F238E27FC236}">
                <a16:creationId xmlns:a16="http://schemas.microsoft.com/office/drawing/2014/main" id="{FDBC3DFE-C44F-6A3A-D077-8E7E69676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22" y="4417784"/>
            <a:ext cx="989835" cy="94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600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9DC15-F921-10D9-2A8D-B11324700EA8}"/>
              </a:ext>
            </a:extLst>
          </p:cNvPr>
          <p:cNvSpPr/>
          <p:nvPr/>
        </p:nvSpPr>
        <p:spPr>
          <a:xfrm>
            <a:off x="4071809" y="1378575"/>
            <a:ext cx="1666153" cy="1899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60B7BED8-BB31-444D-2176-900DA4BF1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779" y="1511941"/>
            <a:ext cx="1738337" cy="17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554DB-D68A-EC83-216D-B8D561A9E20A}"/>
              </a:ext>
            </a:extLst>
          </p:cNvPr>
          <p:cNvSpPr txBox="1"/>
          <p:nvPr/>
        </p:nvSpPr>
        <p:spPr>
          <a:xfrm>
            <a:off x="2161045" y="905923"/>
            <a:ext cx="4938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Atomic nucleus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Linux Libertine"/>
              </a:rPr>
              <a:t>原子核由核子組成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Linux Libertine"/>
              </a:rPr>
              <a:t>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AD6E6F-ECF8-F979-9BDE-E8CFFE722E4E}"/>
              </a:ext>
            </a:extLst>
          </p:cNvPr>
          <p:cNvSpPr txBox="1"/>
          <p:nvPr/>
        </p:nvSpPr>
        <p:spPr>
          <a:xfrm>
            <a:off x="2209571" y="3316388"/>
            <a:ext cx="5040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nucleon 核子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either a proton or a neutron.</a:t>
            </a: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35941AB3-80AC-5101-1725-6B9A5BA2C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621" y="5454461"/>
            <a:ext cx="611188" cy="612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Tahoma" pitchFamily="34" charset="0"/>
            </a:endParaRPr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869A4C6E-4345-B9B1-7507-30D454028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9578" y="5454461"/>
            <a:ext cx="611188" cy="612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Tahoma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086D531E-2929-354E-2853-71B92EBA3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717" y="6168518"/>
            <a:ext cx="1235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zh-TW" sz="2000"/>
              <a:t>Neutron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FE1DD039-925F-902E-8528-C55474043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677" y="6168518"/>
            <a:ext cx="111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zh-TW" sz="2000" dirty="0"/>
              <a:t>Proton</a:t>
            </a:r>
          </a:p>
        </p:txBody>
      </p:sp>
      <p:pic>
        <p:nvPicPr>
          <p:cNvPr id="14" name="Picture 2" descr="http://www.particlezoo.net/individual_pages/info/proton.jpg">
            <a:extLst>
              <a:ext uri="{FF2B5EF4-FFF2-40B4-BE49-F238E27FC236}">
                <a16:creationId xmlns:a16="http://schemas.microsoft.com/office/drawing/2014/main" id="{137C2E7B-1DC5-A6C1-1034-95F780D61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1538287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www.particlezoo.net/individual_pages/info/neutron.jpg">
            <a:extLst>
              <a:ext uri="{FF2B5EF4-FFF2-40B4-BE49-F238E27FC236}">
                <a16:creationId xmlns:a16="http://schemas.microsoft.com/office/drawing/2014/main" id="{0F944674-A8DB-2CCE-D69E-E9B5D540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98" y="3789040"/>
            <a:ext cx="1565232" cy="156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99A079-85C8-3D11-D303-BAC66F4BAF7D}"/>
              </a:ext>
            </a:extLst>
          </p:cNvPr>
          <p:cNvSpPr txBox="1"/>
          <p:nvPr/>
        </p:nvSpPr>
        <p:spPr>
          <a:xfrm>
            <a:off x="2191556" y="509206"/>
            <a:ext cx="677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現在來一點技術性的背景介紹，以了解放射性原子核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59542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le:Helium atom QM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8" y="1093021"/>
            <a:ext cx="2616223" cy="262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http://www.hko.gov.hk/education/dbcp/radiation/chi/image/unstable_nuclea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24477"/>
            <a:ext cx="1055217" cy="98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文字方塊 3"/>
          <p:cNvSpPr txBox="1">
            <a:spLocks noChangeArrowheads="1"/>
          </p:cNvSpPr>
          <p:nvPr/>
        </p:nvSpPr>
        <p:spPr bwMode="auto">
          <a:xfrm>
            <a:off x="1472669" y="672919"/>
            <a:ext cx="6334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原子內的正電與大部分的質量集中於極小的</a:t>
            </a:r>
            <a:r>
              <a:rPr lang="zh-TW" altLang="en-US" sz="1800" dirty="0">
                <a:solidFill>
                  <a:srgbClr val="FF0000"/>
                </a:solidFill>
              </a:rPr>
              <a:t>原子核</a:t>
            </a:r>
            <a:r>
              <a:rPr lang="en-US" altLang="zh-TW" sz="1800" dirty="0">
                <a:solidFill>
                  <a:srgbClr val="FF0000"/>
                </a:solidFill>
              </a:rPr>
              <a:t> Nucleus</a:t>
            </a:r>
            <a:r>
              <a:rPr lang="zh-TW" altLang="en-US" sz="1800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3" name="Picture 2" descr="A close-up of a stadium&#10;&#10;Description automatically generated">
            <a:extLst>
              <a:ext uri="{FF2B5EF4-FFF2-40B4-BE49-F238E27FC236}">
                <a16:creationId xmlns:a16="http://schemas.microsoft.com/office/drawing/2014/main" id="{3032B1A0-F8E3-3A1C-A8FA-FA0E3497A6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4" t="3289" r="18499"/>
          <a:stretch/>
        </p:blipFill>
        <p:spPr>
          <a:xfrm>
            <a:off x="2271120" y="2785161"/>
            <a:ext cx="6559196" cy="2625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0DFE00-E218-61BA-D8D4-029BC45C7775}"/>
              </a:ext>
            </a:extLst>
          </p:cNvPr>
          <p:cNvSpPr txBox="1"/>
          <p:nvPr/>
        </p:nvSpPr>
        <p:spPr>
          <a:xfrm>
            <a:off x="1472669" y="27017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effectLst/>
                <a:latin typeface="+mj-ea"/>
                <a:ea typeface="+mj-ea"/>
              </a:rPr>
              <a:t>原子核比電子重非常多</a:t>
            </a:r>
            <a:r>
              <a:rPr lang="zh-TW" altLang="en-US" sz="1800" dirty="0">
                <a:latin typeface="+mj-ea"/>
                <a:ea typeface="+mj-ea"/>
              </a:rPr>
              <a:t>。</a:t>
            </a:r>
            <a:endParaRPr lang="zh-TW" altLang="en-US" sz="1800" dirty="0"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15436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8" descr="nucl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35" y="887254"/>
            <a:ext cx="1343417" cy="134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wo hands in brown gloves holding a blotched gray disk with a number 2068 hand-written on it">
            <a:extLst>
              <a:ext uri="{FF2B5EF4-FFF2-40B4-BE49-F238E27FC236}">
                <a16:creationId xmlns:a16="http://schemas.microsoft.com/office/drawing/2014/main" id="{1560C149-0A28-9E75-9543-D04811AA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441" y="4691968"/>
            <a:ext cx="2117080" cy="169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ranium, atomic structure - Stock Image - C013/1650 - Science Photo Library">
            <a:extLst>
              <a:ext uri="{FF2B5EF4-FFF2-40B4-BE49-F238E27FC236}">
                <a16:creationId xmlns:a16="http://schemas.microsoft.com/office/drawing/2014/main" id="{6FFC717B-4F00-336D-E71D-C0A078332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56" y="1998350"/>
            <a:ext cx="2674174" cy="267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58C226B-B62E-2535-15D6-8BC26B53C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1" t="48628" r="35259"/>
          <a:stretch/>
        </p:blipFill>
        <p:spPr bwMode="auto">
          <a:xfrm>
            <a:off x="4141052" y="1988840"/>
            <a:ext cx="2183469" cy="26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B09DB-0E54-8DD3-1220-9799FD6F9170}"/>
              </a:ext>
            </a:extLst>
          </p:cNvPr>
          <p:cNvSpPr txBox="1"/>
          <p:nvPr/>
        </p:nvSpPr>
        <p:spPr>
          <a:xfrm>
            <a:off x="4572564" y="2106323"/>
            <a:ext cx="142516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i="0" u="none" strike="noStrike" dirty="0">
                <a:solidFill>
                  <a:srgbClr val="000000"/>
                </a:solidFill>
                <a:effectLst/>
                <a:latin typeface="+mn-lt"/>
              </a:rPr>
              <a:t>Radon</a:t>
            </a:r>
            <a:r>
              <a:rPr lang="zh-TW" altLang="en-US" sz="160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altLang="zh-TW" sz="1600" i="0" u="none" strike="noStrike" dirty="0">
                <a:solidFill>
                  <a:srgbClr val="000000"/>
                </a:solidFill>
                <a:effectLst/>
                <a:latin typeface="+mn-lt"/>
              </a:rPr>
              <a:t>222 </a:t>
            </a:r>
            <a:r>
              <a:rPr lang="en-GB" sz="1600" i="0" u="none" strike="noStrike" dirty="0" err="1">
                <a:solidFill>
                  <a:srgbClr val="000000"/>
                </a:solidFill>
                <a:effectLst/>
                <a:latin typeface="+mn-lt"/>
              </a:rPr>
              <a:t>氡</a:t>
            </a:r>
            <a:endParaRPr lang="en-US" sz="1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ED775-FC59-2AFD-6AD2-8177F14C5F16}"/>
              </a:ext>
            </a:extLst>
          </p:cNvPr>
          <p:cNvSpPr txBox="1"/>
          <p:nvPr/>
        </p:nvSpPr>
        <p:spPr>
          <a:xfrm>
            <a:off x="4530719" y="3925626"/>
            <a:ext cx="142516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zh-TW" sz="1400" dirty="0">
                <a:solidFill>
                  <a:srgbClr val="000000"/>
                </a:solidFill>
                <a:latin typeface="+mn-lt"/>
              </a:rPr>
              <a:t>Z=88, N=134,A=</a:t>
            </a:r>
            <a:r>
              <a:rPr lang="en-US" altLang="zh-TW" sz="1400" i="0" u="none" strike="noStrike" dirty="0">
                <a:solidFill>
                  <a:srgbClr val="000000"/>
                </a:solidFill>
                <a:effectLst/>
                <a:latin typeface="+mn-lt"/>
              </a:rPr>
              <a:t>222 </a:t>
            </a:r>
            <a:endParaRPr lang="en-US" sz="14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681F-9C70-492F-DE6E-3C12F9A9FDFB}"/>
              </a:ext>
            </a:extLst>
          </p:cNvPr>
          <p:cNvSpPr txBox="1"/>
          <p:nvPr/>
        </p:nvSpPr>
        <p:spPr>
          <a:xfrm>
            <a:off x="3901339" y="579088"/>
            <a:ext cx="517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與質子等數目的電子圍繞著原子核就形成原子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。</a:t>
            </a:r>
          </a:p>
        </p:txBody>
      </p:sp>
      <p:pic>
        <p:nvPicPr>
          <p:cNvPr id="6" name="Picture 8" descr="http://www.google.com/url?source=imglanding&amp;ct=img&amp;q=http://laboratorynews.files.wordpress.com/2010/11/electron.jpg&amp;sa=X&amp;ei=WsWEUIDyN4PZmAWQmICABQ&amp;ved=0CAwQ8wc&amp;usg=AFQjCNEz28Rbu36JFGofuKvyWvmTfIxB1w">
            <a:extLst>
              <a:ext uri="{FF2B5EF4-FFF2-40B4-BE49-F238E27FC236}">
                <a16:creationId xmlns:a16="http://schemas.microsoft.com/office/drawing/2014/main" id="{A33BAEDE-1C6E-C31E-5288-A1A66354E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49" y="585235"/>
            <a:ext cx="1139869" cy="134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elium Nucleus Stock Illustrations – 287 Helium Nucleus Stock  Illustrations, Vectors &amp; Clipart - Dreamstime">
            <a:extLst>
              <a:ext uri="{FF2B5EF4-FFF2-40B4-BE49-F238E27FC236}">
                <a16:creationId xmlns:a16="http://schemas.microsoft.com/office/drawing/2014/main" id="{5016B8C5-EB70-404C-0F9F-C65EABAA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53" y="2134696"/>
            <a:ext cx="2401482" cy="240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EC7C4F-5066-D1DA-A577-63EE543B8F99}"/>
              </a:ext>
            </a:extLst>
          </p:cNvPr>
          <p:cNvSpPr txBox="1"/>
          <p:nvPr/>
        </p:nvSpPr>
        <p:spPr>
          <a:xfrm>
            <a:off x="2118170" y="25722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氦</a:t>
            </a:r>
            <a:r>
              <a:rPr lang="zh-TW" altLang="en-US" sz="1800" dirty="0">
                <a:latin typeface="+mj-lt"/>
                <a:ea typeface="PMingLiU" panose="02020500000000000000" pitchFamily="18" charset="-120"/>
              </a:rPr>
              <a:t> </a:t>
            </a:r>
            <a:r>
              <a:rPr lang="en-US" altLang="zh-TW" sz="1800" dirty="0">
                <a:latin typeface="+mj-lt"/>
                <a:ea typeface="PMingLiU" panose="02020500000000000000" pitchFamily="18" charset="-120"/>
              </a:rPr>
              <a:t>He</a:t>
            </a:r>
            <a:endParaRPr lang="en-US" sz="1800" dirty="0">
              <a:latin typeface="+mj-lt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6672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63788" y="633580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Radioactive decay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放射性原子核衰變</a:t>
            </a:r>
          </a:p>
        </p:txBody>
      </p:sp>
      <p:pic>
        <p:nvPicPr>
          <p:cNvPr id="6" name="Picture 6" descr="Henri Becquerel and the Discovery of Radioactivity">
            <a:extLst>
              <a:ext uri="{FF2B5EF4-FFF2-40B4-BE49-F238E27FC236}">
                <a16:creationId xmlns:a16="http://schemas.microsoft.com/office/drawing/2014/main" id="{5B6E9A71-1F62-5641-9DE4-38C10279C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23678"/>
            <a:ext cx="1683193" cy="168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9F8DC-2B32-205D-DE4B-FD7DCF0C9628}"/>
              </a:ext>
            </a:extLst>
          </p:cNvPr>
          <p:cNvSpPr txBox="1"/>
          <p:nvPr/>
        </p:nvSpPr>
        <p:spPr>
          <a:xfrm>
            <a:off x="908596" y="1402707"/>
            <a:ext cx="8055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原子核若含大量核子，常會不穩定，會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衰變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decay(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解體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為較穩定的原子核。</a:t>
            </a:r>
            <a:endParaRPr lang="en-TW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8A2EC-29AD-AF34-6362-079643FF0FC2}"/>
              </a:ext>
            </a:extLst>
          </p:cNvPr>
          <p:cNvSpPr txBox="1"/>
          <p:nvPr/>
        </p:nvSpPr>
        <p:spPr>
          <a:xfrm>
            <a:off x="908596" y="1817709"/>
            <a:ext cx="7272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cs typeface="Times New Roman" panose="02020603050405020304" pitchFamily="18" charset="0"/>
              </a:rPr>
              <a:t>衰變時會放射出高能量的粒子，具有殺傷力，就稱為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放射性原子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核！</a:t>
            </a:r>
            <a:endParaRPr lang="en-TW" sz="1800" dirty="0"/>
          </a:p>
        </p:txBody>
      </p:sp>
      <p:pic>
        <p:nvPicPr>
          <p:cNvPr id="4" name="Picture 2" descr="http://www.hk-phy.org/energy/power/nuclear_phy/images/ra.gif">
            <a:extLst>
              <a:ext uri="{FF2B5EF4-FFF2-40B4-BE49-F238E27FC236}">
                <a16:creationId xmlns:a16="http://schemas.microsoft.com/office/drawing/2014/main" id="{91BD35F8-4655-6D6F-4024-DCAF83FD7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48" y="2361604"/>
            <a:ext cx="2808203" cy="168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4466DD-10D7-8154-542B-D52698D04412}"/>
              </a:ext>
            </a:extLst>
          </p:cNvPr>
          <p:cNvSpPr txBox="1"/>
          <p:nvPr/>
        </p:nvSpPr>
        <p:spPr>
          <a:xfrm>
            <a:off x="908596" y="4221088"/>
            <a:ext cx="7482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+mj-lt"/>
                <a:ea typeface="PMingLiU" panose="02020500000000000000" pitchFamily="18" charset="-120"/>
              </a:rPr>
              <a:t>例如放射性的氡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(</a:t>
            </a:r>
            <a:r>
              <a:rPr lang="zh-CN" altLang="en-US" sz="1400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ㄉㄨㄥ</a:t>
            </a:r>
            <a:r>
              <a:rPr lang="en-US" altLang="zh-CN" sz="1400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sz="1800" dirty="0" err="1"/>
              <a:t>原子核，衰變時分裂為較小的釙</a:t>
            </a:r>
            <a:r>
              <a:rPr lang="en-US" sz="1800" dirty="0"/>
              <a:t>(</a:t>
            </a:r>
            <a:r>
              <a:rPr lang="zh-CN" altLang="en-US" sz="1400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ㄆㄛˋ</a:t>
            </a:r>
            <a:r>
              <a:rPr lang="en-US" altLang="zh-CN" sz="1400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sz="1800" dirty="0" err="1"/>
              <a:t>原子核</a:t>
            </a:r>
            <a:r>
              <a:rPr lang="en-US" sz="1800" dirty="0"/>
              <a:t>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79F2E-95CB-5AC4-8F85-89879DEECA6E}"/>
              </a:ext>
            </a:extLst>
          </p:cNvPr>
          <p:cNvSpPr txBox="1"/>
          <p:nvPr/>
        </p:nvSpPr>
        <p:spPr>
          <a:xfrm>
            <a:off x="899592" y="4636090"/>
            <a:ext cx="6339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加上更小的氦原子核。質子、中子數量都不變。稱核分裂</a:t>
            </a:r>
            <a:r>
              <a:rPr 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D2A4E6-8990-6AF8-4785-B2691A935064}"/>
                  </a:ext>
                </a:extLst>
              </p:cNvPr>
              <p:cNvSpPr txBox="1"/>
              <p:nvPr/>
            </p:nvSpPr>
            <p:spPr>
              <a:xfrm>
                <a:off x="1124511" y="3561699"/>
                <a:ext cx="972108" cy="3120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</m:ctrlPr>
                      </m:sPrePr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86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222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Rn</m:t>
                        </m:r>
                      </m:e>
                    </m:sPre>
                  </m:oMath>
                </a14:m>
                <a:r>
                  <a:rPr lang="en-US" sz="1400" dirty="0">
                    <a:latin typeface="+mj-lt"/>
                    <a:ea typeface="PMingLiU" panose="02020500000000000000" pitchFamily="18" charset="-120"/>
                  </a:rPr>
                  <a:t>氡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D2A4E6-8990-6AF8-4785-B2691A935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511" y="3561699"/>
                <a:ext cx="972108" cy="312073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F06F625-F12C-359E-70A8-0674CE519C2F}"/>
              </a:ext>
            </a:extLst>
          </p:cNvPr>
          <p:cNvSpPr txBox="1"/>
          <p:nvPr/>
        </p:nvSpPr>
        <p:spPr>
          <a:xfrm>
            <a:off x="2627784" y="3561698"/>
            <a:ext cx="408443" cy="312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>
                <a:latin typeface="+mj-lt"/>
                <a:ea typeface="PMingLiU" panose="02020500000000000000" pitchFamily="18" charset="-120"/>
              </a:rPr>
              <a:t>釙</a:t>
            </a:r>
            <a:endParaRPr lang="en-US" sz="1400" dirty="0">
              <a:latin typeface="+mj-lt"/>
              <a:ea typeface="PMingLiU" panose="02020500000000000000" pitchFamily="18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A393CE-C689-8060-7EB9-F34E0E00F7DF}"/>
              </a:ext>
            </a:extLst>
          </p:cNvPr>
          <p:cNvSpPr txBox="1"/>
          <p:nvPr/>
        </p:nvSpPr>
        <p:spPr>
          <a:xfrm>
            <a:off x="3495498" y="3561698"/>
            <a:ext cx="408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>
                <a:latin typeface="+mj-lt"/>
                <a:ea typeface="PMingLiU" panose="02020500000000000000" pitchFamily="18" charset="-120"/>
              </a:rPr>
              <a:t>氦</a:t>
            </a:r>
            <a:endParaRPr lang="en-US" sz="1400" dirty="0">
              <a:latin typeface="+mj-lt"/>
              <a:ea typeface="PMingLiU" panose="02020500000000000000" pitchFamily="18" charset="-120"/>
            </a:endParaRPr>
          </a:p>
        </p:txBody>
      </p:sp>
      <p:pic>
        <p:nvPicPr>
          <p:cNvPr id="13" name="Picture 4" descr="http://www.hko.gov.hk/education/dbcp/radiation/chi/image/unstable_nuclear.gif">
            <a:extLst>
              <a:ext uri="{FF2B5EF4-FFF2-40B4-BE49-F238E27FC236}">
                <a16:creationId xmlns:a16="http://schemas.microsoft.com/office/drawing/2014/main" id="{098A5AF5-3416-CBCB-2DA9-856B2241FB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91" y="2704149"/>
            <a:ext cx="1055217" cy="98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BCAAA9-FDBE-F843-1A00-25053F8C0D33}"/>
              </a:ext>
            </a:extLst>
          </p:cNvPr>
          <p:cNvSpPr txBox="1"/>
          <p:nvPr/>
        </p:nvSpPr>
        <p:spPr>
          <a:xfrm>
            <a:off x="891290" y="50601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高能量的氦原子核就具有殺傷力</a:t>
            </a:r>
            <a:r>
              <a:rPr 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id="{97EB809E-9FD3-E2E1-BBFF-2C02A4E80E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8596" y="5500167"/>
                <a:ext cx="11525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kumimoji="0" lang="el-GR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</a:t>
                </a:r>
                <a:endParaRPr kumimoji="0" lang="el-GR" altLang="zh-TW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id="{97EB809E-9FD3-E2E1-BBFF-2C02A4E80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8596" y="5500167"/>
                <a:ext cx="1152525" cy="369888"/>
              </a:xfrm>
              <a:prstGeom prst="rect">
                <a:avLst/>
              </a:prstGeom>
              <a:blipFill>
                <a:blip r:embed="rId6"/>
                <a:stretch>
                  <a:fillRect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D01512-1FE1-DFE2-8E3F-0C6541CBBE43}"/>
                  </a:ext>
                </a:extLst>
              </p:cNvPr>
              <p:cNvSpPr txBox="1"/>
              <p:nvPr/>
            </p:nvSpPr>
            <p:spPr>
              <a:xfrm>
                <a:off x="905410" y="5900098"/>
                <a:ext cx="56070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</a:t>
                </a:r>
                <a:r>
                  <a:rPr lang="en-TW">
                    <a:solidFill>
                      <a:srgbClr val="FF0000"/>
                    </a:solidFill>
                  </a:rPr>
                  <a:t>中，核子的身份</a:t>
                </a:r>
                <a:r>
                  <a:rPr lang="en-GB" dirty="0" err="1">
                    <a:solidFill>
                      <a:srgbClr val="FF0000"/>
                    </a:solidFill>
                  </a:rPr>
                  <a:t>不</a:t>
                </a:r>
                <a:r>
                  <a:rPr lang="en-TW">
                    <a:solidFill>
                      <a:srgbClr val="FF0000"/>
                    </a:solidFill>
                  </a:rPr>
                  <a:t>變</a:t>
                </a:r>
                <a:r>
                  <a:rPr kumimoji="0"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，只是分裂了。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D01512-1FE1-DFE2-8E3F-0C6541CBB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10" y="5900098"/>
                <a:ext cx="5607077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109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7" y="4367131"/>
            <a:ext cx="3959695" cy="212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9">
                <a:extLst>
                  <a:ext uri="{FF2B5EF4-FFF2-40B4-BE49-F238E27FC236}">
                    <a16:creationId xmlns:a16="http://schemas.microsoft.com/office/drawing/2014/main" id="{D287881C-D345-FE43-811B-5A51BC6313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61255" y="2631430"/>
                <a:ext cx="11525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kumimoji="0" lang="el-GR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</a:t>
                </a:r>
                <a:endParaRPr kumimoji="0" lang="el-GR" altLang="zh-TW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 Box 9">
                <a:extLst>
                  <a:ext uri="{FF2B5EF4-FFF2-40B4-BE49-F238E27FC236}">
                    <a16:creationId xmlns:a16="http://schemas.microsoft.com/office/drawing/2014/main" id="{D287881C-D345-FE43-811B-5A51BC631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1255" y="2631430"/>
                <a:ext cx="1152525" cy="369888"/>
              </a:xfrm>
              <a:prstGeom prst="rect">
                <a:avLst/>
              </a:prstGeom>
              <a:blipFill>
                <a:blip r:embed="rId3"/>
                <a:stretch>
                  <a:fillRect l="-2174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4CD47744-9101-134C-B642-F907A90D1E91}"/>
                  </a:ext>
                </a:extLst>
              </p:cNvPr>
              <p:cNvSpPr txBox="1"/>
              <p:nvPr/>
            </p:nvSpPr>
            <p:spPr>
              <a:xfrm>
                <a:off x="2931828" y="2689780"/>
                <a:ext cx="191789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4CD47744-9101-134C-B642-F907A90D1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1828" y="2689780"/>
                <a:ext cx="1917896" cy="276999"/>
              </a:xfrm>
              <a:prstGeom prst="rect">
                <a:avLst/>
              </a:prstGeom>
              <a:blipFill>
                <a:blip r:embed="rId4"/>
                <a:stretch>
                  <a:fillRect l="-654" b="-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nbeta0">
            <a:extLst>
              <a:ext uri="{FF2B5EF4-FFF2-40B4-BE49-F238E27FC236}">
                <a16:creationId xmlns:a16="http://schemas.microsoft.com/office/drawing/2014/main" id="{356E2D83-6B6E-4A41-9FE3-59A68987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42" y="1128145"/>
            <a:ext cx="21542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nbeta4">
            <a:extLst>
              <a:ext uri="{FF2B5EF4-FFF2-40B4-BE49-F238E27FC236}">
                <a16:creationId xmlns:a16="http://schemas.microsoft.com/office/drawing/2014/main" id="{F5D61BE3-A8B0-7E4A-A684-973BF8B2B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28622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FF3722-4E4B-2FA9-E1AE-3EFA6AF7E156}"/>
                  </a:ext>
                </a:extLst>
              </p:cNvPr>
              <p:cNvSpPr txBox="1"/>
              <p:nvPr/>
            </p:nvSpPr>
            <p:spPr>
              <a:xfrm>
                <a:off x="1818844" y="3059668"/>
                <a:ext cx="56070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FF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衰變不同，在</a:t>
                </a:r>
                <a14:m>
                  <m:oMath xmlns:m="http://schemas.openxmlformats.org/officeDocument/2006/math">
                    <m:r>
                      <a:rPr kumimoji="0" lang="el-GR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kumimoji="0"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</a:t>
                </a:r>
                <a:r>
                  <a:rPr lang="en-TW" dirty="0">
                    <a:solidFill>
                      <a:srgbClr val="FF0000"/>
                    </a:solidFill>
                  </a:rPr>
                  <a:t>中，核子的身份改變了</a:t>
                </a:r>
                <a:r>
                  <a:rPr kumimoji="0"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FF3722-4E4B-2FA9-E1AE-3EFA6AF7E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844" y="3059668"/>
                <a:ext cx="5607077" cy="369332"/>
              </a:xfrm>
              <a:prstGeom prst="rect">
                <a:avLst/>
              </a:prstGeom>
              <a:blipFill>
                <a:blip r:embed="rId7"/>
                <a:stretch>
                  <a:fillRect l="-905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200E30-C402-081E-4DFA-D9E6F8740EE6}"/>
                  </a:ext>
                </a:extLst>
              </p:cNvPr>
              <p:cNvSpPr txBox="1"/>
              <p:nvPr/>
            </p:nvSpPr>
            <p:spPr>
              <a:xfrm>
                <a:off x="1817046" y="3456011"/>
                <a:ext cx="24509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</a:rPr>
                  <a:t>同時會放出微中子</a:t>
                </a:r>
                <a14:m>
                  <m:oMath xmlns:m="http://schemas.openxmlformats.org/officeDocument/2006/math">
                    <m:r>
                      <a:rPr lang="en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200E30-C402-081E-4DFA-D9E6F8740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046" y="3456011"/>
                <a:ext cx="2450915" cy="369332"/>
              </a:xfrm>
              <a:prstGeom prst="rect">
                <a:avLst/>
              </a:prstGeom>
              <a:blipFill>
                <a:blip r:embed="rId8"/>
                <a:stretch>
                  <a:fillRect l="-2073" t="-10000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3EF6BF-98B6-EFA9-660B-5C7187A48E6D}"/>
                  </a:ext>
                </a:extLst>
              </p:cNvPr>
              <p:cNvSpPr txBox="1"/>
              <p:nvPr/>
            </p:nvSpPr>
            <p:spPr>
              <a:xfrm>
                <a:off x="1817046" y="3870305"/>
                <a:ext cx="5607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原子核內的中子可以進行</a:t>
                </a:r>
                <a14:m>
                  <m:oMath xmlns:m="http://schemas.openxmlformats.org/officeDocument/2006/math">
                    <m:r>
                      <a:rPr kumimoji="0" lang="el-GR" altLang="zh-TW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kumimoji="0" lang="zh-TW" alt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衰變。</a:t>
                </a:r>
                <a:endParaRPr kumimoji="0" lang="el-GR" altLang="zh-TW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3EF6BF-98B6-EFA9-660B-5C7187A48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046" y="3870305"/>
                <a:ext cx="5607076" cy="369332"/>
              </a:xfrm>
              <a:prstGeom prst="rect">
                <a:avLst/>
              </a:prstGeom>
              <a:blipFill>
                <a:blip r:embed="rId9"/>
                <a:stretch>
                  <a:fillRect l="-90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3359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1" y="431549"/>
            <a:ext cx="4608512" cy="247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7AFBA3-D352-A244-8EA2-E3CCEF5E2946}"/>
              </a:ext>
            </a:extLst>
          </p:cNvPr>
          <p:cNvSpPr txBox="1"/>
          <p:nvPr/>
        </p:nvSpPr>
        <p:spPr>
          <a:xfrm>
            <a:off x="1817323" y="5718256"/>
            <a:ext cx="66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大部分不穩定放射性原子核的放射性，就來自</a:t>
            </a:r>
            <a:r>
              <a:rPr kumimoji="0" lang="el-GR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l-GR" altLang="zh-TW" i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kumimoji="0" lang="el-GR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/>
              <a:t>衰變 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C7CF0-2185-6940-B20C-21F508CA3DD0}"/>
              </a:ext>
            </a:extLst>
          </p:cNvPr>
          <p:cNvSpPr txBox="1"/>
          <p:nvPr/>
        </p:nvSpPr>
        <p:spPr>
          <a:xfrm>
            <a:off x="1817323" y="5273976"/>
            <a:ext cx="578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衰變前後原子核的質量會有差異，而有能量釋放。</a:t>
            </a:r>
          </a:p>
        </p:txBody>
      </p:sp>
      <p:pic>
        <p:nvPicPr>
          <p:cNvPr id="90114" name="Picture 2" descr="Beta decay - Wikipedia">
            <a:extLst>
              <a:ext uri="{FF2B5EF4-FFF2-40B4-BE49-F238E27FC236}">
                <a16:creationId xmlns:a16="http://schemas.microsoft.com/office/drawing/2014/main" id="{1B4F2096-6A27-A346-A546-59F3443D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07" y="431549"/>
            <a:ext cx="3636100" cy="247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82C0BE-1AEE-CE49-A180-E2A8E34306AE}"/>
              </a:ext>
            </a:extLst>
          </p:cNvPr>
          <p:cNvSpPr txBox="1"/>
          <p:nvPr/>
        </p:nvSpPr>
        <p:spPr>
          <a:xfrm>
            <a:off x="1817323" y="3029536"/>
            <a:ext cx="6768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/>
              <a:t>原子核中的質子數目決定原子的化學性質。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5">
                <a:extLst>
                  <a:ext uri="{FF2B5EF4-FFF2-40B4-BE49-F238E27FC236}">
                    <a16:creationId xmlns:a16="http://schemas.microsoft.com/office/drawing/2014/main" id="{F6F6B974-9D66-944F-9709-95717DDF004D}"/>
                  </a:ext>
                </a:extLst>
              </p:cNvPr>
              <p:cNvSpPr txBox="1"/>
              <p:nvPr/>
            </p:nvSpPr>
            <p:spPr>
              <a:xfrm>
                <a:off x="1910129" y="4872955"/>
                <a:ext cx="2141035" cy="2818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sPre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文字方塊 25">
                <a:extLst>
                  <a:ext uri="{FF2B5EF4-FFF2-40B4-BE49-F238E27FC236}">
                    <a16:creationId xmlns:a16="http://schemas.microsoft.com/office/drawing/2014/main" id="{F6F6B974-9D66-944F-9709-95717DDF0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129" y="4872955"/>
                <a:ext cx="2141035" cy="281872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AA53550-D07F-064E-859A-2C049B8C6A77}"/>
              </a:ext>
            </a:extLst>
          </p:cNvPr>
          <p:cNvSpPr txBox="1"/>
          <p:nvPr/>
        </p:nvSpPr>
        <p:spPr>
          <a:xfrm>
            <a:off x="1817323" y="3915730"/>
            <a:ext cx="691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不穩定的放射性原子核，可以透過</a:t>
            </a:r>
            <a:r>
              <a:rPr kumimoji="0" lang="el-GR" altLang="zh-TW" i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kumimoji="0" lang="el-GR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/>
              <a:t>衰變</a:t>
            </a:r>
            <a:r>
              <a:rPr kumimoji="0" lang="el-GR" altLang="zh-TW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/>
              <a:t>，衰變為不同的原子核，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8EAA5-22D7-56A8-0009-4ECEDAF8F1EF}"/>
              </a:ext>
            </a:extLst>
          </p:cNvPr>
          <p:cNvSpPr txBox="1"/>
          <p:nvPr/>
        </p:nvSpPr>
        <p:spPr>
          <a:xfrm>
            <a:off x="3923928" y="3501008"/>
            <a:ext cx="498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dirty="0">
                <a:latin typeface="Times New Roman" pitchFamily="18" charset="0"/>
                <a:cs typeface="Times New Roman" pitchFamily="18" charset="0"/>
              </a:rPr>
              <a:t>原子核中若發生</a:t>
            </a:r>
            <a:r>
              <a:rPr kumimoji="0" lang="el-GR" altLang="zh-TW" i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kumimoji="0" lang="el-GR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/>
              <a:t>衰變，原子核的核種會改變！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5">
                <a:extLst>
                  <a:ext uri="{FF2B5EF4-FFF2-40B4-BE49-F238E27FC236}">
                    <a16:creationId xmlns:a16="http://schemas.microsoft.com/office/drawing/2014/main" id="{196CD969-D4A3-B6AB-8B9D-A1A695F724ED}"/>
                  </a:ext>
                </a:extLst>
              </p:cNvPr>
              <p:cNvSpPr txBox="1"/>
              <p:nvPr/>
            </p:nvSpPr>
            <p:spPr>
              <a:xfrm>
                <a:off x="1910129" y="3526597"/>
                <a:ext cx="191789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文字方塊 25">
                <a:extLst>
                  <a:ext uri="{FF2B5EF4-FFF2-40B4-BE49-F238E27FC236}">
                    <a16:creationId xmlns:a16="http://schemas.microsoft.com/office/drawing/2014/main" id="{196CD969-D4A3-B6AB-8B9D-A1A695F72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129" y="3526597"/>
                <a:ext cx="1917896" cy="276999"/>
              </a:xfrm>
              <a:prstGeom prst="rect">
                <a:avLst/>
              </a:prstGeom>
              <a:blipFill>
                <a:blip r:embed="rId5"/>
                <a:stretch>
                  <a:fillRect l="-1316" b="-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F07C709-1F46-BD77-56E6-3767BD845106}"/>
              </a:ext>
            </a:extLst>
          </p:cNvPr>
          <p:cNvSpPr txBox="1"/>
          <p:nvPr/>
        </p:nvSpPr>
        <p:spPr>
          <a:xfrm>
            <a:off x="1817323" y="43263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/>
              <a:t>例如：碳同位素原子核衰變為氮原子核！</a:t>
            </a:r>
          </a:p>
        </p:txBody>
      </p:sp>
    </p:spTree>
    <p:extLst>
      <p:ext uri="{BB962C8B-B14F-4D97-AF65-F5344CB8AC3E}">
        <p14:creationId xmlns:p14="http://schemas.microsoft.com/office/powerpoint/2010/main" val="15530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884109" y="846725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文字方塊 2"/>
          <p:cNvSpPr txBox="1">
            <a:spLocks noChangeArrowheads="1"/>
          </p:cNvSpPr>
          <p:nvPr/>
        </p:nvSpPr>
        <p:spPr bwMode="auto">
          <a:xfrm>
            <a:off x="2062216" y="4780587"/>
            <a:ext cx="564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實驗發現：一大群氡原子核，</a:t>
            </a:r>
          </a:p>
        </p:txBody>
      </p:sp>
      <p:sp>
        <p:nvSpPr>
          <p:cNvPr id="72710" name="文字方塊 6"/>
          <p:cNvSpPr txBox="1">
            <a:spLocks noChangeArrowheads="1"/>
          </p:cNvSpPr>
          <p:nvPr/>
        </p:nvSpPr>
        <p:spPr bwMode="auto">
          <a:xfrm>
            <a:off x="2062216" y="5177091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經過一段稱為半衰期的時間</a:t>
            </a:r>
            <a:r>
              <a:rPr lang="en-US" altLang="zh-TW" sz="1800" dirty="0">
                <a:latin typeface="+mj-lt"/>
                <a:ea typeface="PMingLiU" panose="02020500000000000000" pitchFamily="18" charset="-120"/>
              </a:rPr>
              <a:t>(</a:t>
            </a:r>
            <a:r>
              <a:rPr lang="zh-TW" altLang="en-US" sz="1800" dirty="0">
                <a:solidFill>
                  <a:srgbClr val="040C28"/>
                </a:solidFill>
                <a:latin typeface="+mj-lt"/>
                <a:ea typeface="PMingLiU" panose="02020500000000000000" pitchFamily="18" charset="-120"/>
              </a:rPr>
              <a:t>四天</a:t>
            </a:r>
            <a:r>
              <a:rPr lang="en-GB" sz="1800" b="0" i="0" u="none" strike="noStrike" dirty="0">
                <a:solidFill>
                  <a:srgbClr val="040C28"/>
                </a:solidFill>
                <a:effectLst/>
                <a:latin typeface="+mj-lt"/>
              </a:rPr>
              <a:t>) </a:t>
            </a:r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，數量會減半，</a:t>
            </a:r>
            <a:endParaRPr lang="zh-TW" altLang="en-US" sz="1800" dirty="0"/>
          </a:p>
        </p:txBody>
      </p:sp>
      <p:sp>
        <p:nvSpPr>
          <p:cNvPr id="2" name="矩形 1"/>
          <p:cNvSpPr/>
          <p:nvPr/>
        </p:nvSpPr>
        <p:spPr>
          <a:xfrm>
            <a:off x="3756292" y="4439401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884109" y="2654030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6348580" y="4159192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8580" y="4159192"/>
                <a:ext cx="144016" cy="369332"/>
              </a:xfrm>
              <a:prstGeom prst="rect">
                <a:avLst/>
              </a:prstGeom>
              <a:blipFill>
                <a:blip r:embed="rId7"/>
                <a:stretch>
                  <a:fillRect r="-5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1956092" y="1926944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6092" y="1926944"/>
                <a:ext cx="249241" cy="369332"/>
              </a:xfrm>
              <a:prstGeom prst="rect">
                <a:avLst/>
              </a:prstGeom>
              <a:blipFill>
                <a:blip r:embed="rId8"/>
                <a:stretch>
                  <a:fillRect r="-3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9948EF4-7067-8FBF-9C7A-841C9F59A186}"/>
              </a:ext>
            </a:extLst>
          </p:cNvPr>
          <p:cNvSpPr txBox="1"/>
          <p:nvPr/>
        </p:nvSpPr>
        <p:spPr>
          <a:xfrm>
            <a:off x="2062216" y="5608743"/>
            <a:ext cx="675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意思是有一半的</a:t>
            </a:r>
            <a:r>
              <a:rPr lang="zh-TW" altLang="en-US" sz="1800" dirty="0"/>
              <a:t>氡</a:t>
            </a:r>
            <a:r>
              <a:rPr lang="en-US" sz="1800" dirty="0" err="1">
                <a:latin typeface="+mj-lt"/>
                <a:ea typeface="PMingLiU" panose="02020500000000000000" pitchFamily="18" charset="-120"/>
              </a:rPr>
              <a:t>原子核衰變成釙，一半的</a:t>
            </a:r>
            <a:r>
              <a:rPr lang="zh-TW" altLang="en-US" sz="1800" dirty="0"/>
              <a:t>氡</a:t>
            </a:r>
            <a:r>
              <a:rPr lang="en-US" sz="1800" dirty="0" err="1">
                <a:latin typeface="+mj-lt"/>
                <a:ea typeface="PMingLiU" panose="02020500000000000000" pitchFamily="18" charset="-120"/>
              </a:rPr>
              <a:t>原子核沒有衰變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867698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4918-31A4-ED37-077E-FC48AAED2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>
            <a:extLst>
              <a:ext uri="{FF2B5EF4-FFF2-40B4-BE49-F238E27FC236}">
                <a16:creationId xmlns:a16="http://schemas.microsoft.com/office/drawing/2014/main" id="{3A41E820-560E-35CE-1B5A-AE2D62219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547664" y="1340768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53B8E15-7A28-5449-43D8-86E913B58E6B}"/>
              </a:ext>
            </a:extLst>
          </p:cNvPr>
          <p:cNvSpPr/>
          <p:nvPr/>
        </p:nvSpPr>
        <p:spPr>
          <a:xfrm>
            <a:off x="3419847" y="4933444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A745FDF-1E48-ED6B-B7D0-684C4CA75966}"/>
              </a:ext>
            </a:extLst>
          </p:cNvPr>
          <p:cNvSpPr/>
          <p:nvPr/>
        </p:nvSpPr>
        <p:spPr>
          <a:xfrm>
            <a:off x="1547664" y="3148073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9B0E13D1-0002-14C6-727F-409A2E3D3D83}"/>
                  </a:ext>
                </a:extLst>
              </p:cNvPr>
              <p:cNvSpPr txBox="1"/>
              <p:nvPr/>
            </p:nvSpPr>
            <p:spPr bwMode="auto">
              <a:xfrm>
                <a:off x="6012135" y="4653235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9B0E13D1-0002-14C6-727F-409A2E3D3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35" y="4653235"/>
                <a:ext cx="144016" cy="369332"/>
              </a:xfrm>
              <a:prstGeom prst="rect">
                <a:avLst/>
              </a:prstGeom>
              <a:blipFill>
                <a:blip r:embed="rId3"/>
                <a:stretch>
                  <a:fillRect r="-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3CE169A-E2F3-017B-5227-B60D8908A69C}"/>
                  </a:ext>
                </a:extLst>
              </p:cNvPr>
              <p:cNvSpPr txBox="1"/>
              <p:nvPr/>
            </p:nvSpPr>
            <p:spPr bwMode="auto">
              <a:xfrm>
                <a:off x="1619647" y="2420987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3CE169A-E2F3-017B-5227-B60D8908A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47" y="2420987"/>
                <a:ext cx="249241" cy="369332"/>
              </a:xfrm>
              <a:prstGeom prst="rect">
                <a:avLst/>
              </a:prstGeom>
              <a:blipFill>
                <a:blip r:embed="rId4"/>
                <a:stretch>
                  <a:fillRect r="-3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DB317C-6C54-DD0C-1E18-30F258B1510B}"/>
              </a:ext>
            </a:extLst>
          </p:cNvPr>
          <p:cNvCxnSpPr>
            <a:cxnSpLocks/>
          </p:cNvCxnSpPr>
          <p:nvPr/>
        </p:nvCxnSpPr>
        <p:spPr>
          <a:xfrm flipH="1">
            <a:off x="3239827" y="1794700"/>
            <a:ext cx="360040" cy="6153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443CB0-6A6F-7030-66C8-5A7AC135EF0A}"/>
              </a:ext>
            </a:extLst>
          </p:cNvPr>
          <p:cNvCxnSpPr>
            <a:cxnSpLocks/>
          </p:cNvCxnSpPr>
          <p:nvPr/>
        </p:nvCxnSpPr>
        <p:spPr>
          <a:xfrm>
            <a:off x="2579371" y="1690795"/>
            <a:ext cx="270904" cy="7301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BFCCB39-BD14-7FBA-8A7F-554B662E5109}"/>
              </a:ext>
            </a:extLst>
          </p:cNvPr>
          <p:cNvSpPr txBox="1"/>
          <p:nvPr/>
        </p:nvSpPr>
        <p:spPr>
          <a:xfrm>
            <a:off x="3599867" y="1546779"/>
            <a:ext cx="2147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這一顆沒衰變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DD8305-BBE6-7170-B5DD-5FACD5BB8458}"/>
              </a:ext>
            </a:extLst>
          </p:cNvPr>
          <p:cNvSpPr txBox="1"/>
          <p:nvPr/>
        </p:nvSpPr>
        <p:spPr>
          <a:xfrm>
            <a:off x="2369800" y="1290303"/>
            <a:ext cx="2147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這一顆衰變了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6C3D67F-EDAB-2D37-6875-20EE135819BD}"/>
              </a:ext>
            </a:extLst>
          </p:cNvPr>
          <p:cNvCxnSpPr>
            <a:cxnSpLocks/>
          </p:cNvCxnSpPr>
          <p:nvPr/>
        </p:nvCxnSpPr>
        <p:spPr>
          <a:xfrm flipH="1">
            <a:off x="2316807" y="982619"/>
            <a:ext cx="360040" cy="6153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98E17B-4796-87DB-9589-D8F1C018AE8D}"/>
              </a:ext>
            </a:extLst>
          </p:cNvPr>
          <p:cNvCxnSpPr>
            <a:cxnSpLocks/>
          </p:cNvCxnSpPr>
          <p:nvPr/>
        </p:nvCxnSpPr>
        <p:spPr>
          <a:xfrm>
            <a:off x="1656351" y="878714"/>
            <a:ext cx="270904" cy="7301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BAC4149-C7F2-878A-4FF4-C0A1B44AAF4D}"/>
              </a:ext>
            </a:extLst>
          </p:cNvPr>
          <p:cNvSpPr txBox="1"/>
          <p:nvPr/>
        </p:nvSpPr>
        <p:spPr>
          <a:xfrm>
            <a:off x="1272641" y="561678"/>
            <a:ext cx="315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原來是一模一樣的原子核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10">
            <a:extLst>
              <a:ext uri="{FF2B5EF4-FFF2-40B4-BE49-F238E27FC236}">
                <a16:creationId xmlns:a16="http://schemas.microsoft.com/office/drawing/2014/main" id="{411E34F6-AF76-05E4-2513-57DC0B89D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95" y="5332566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注意即使完全相同的原子核，它的命運：何時及是否衰變，都不相同。</a:t>
            </a:r>
          </a:p>
        </p:txBody>
      </p:sp>
      <p:sp>
        <p:nvSpPr>
          <p:cNvPr id="13" name="矩形 10">
            <a:extLst>
              <a:ext uri="{FF2B5EF4-FFF2-40B4-BE49-F238E27FC236}">
                <a16:creationId xmlns:a16="http://schemas.microsoft.com/office/drawing/2014/main" id="{64DD0A16-F231-7ACD-7304-560E05CF2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95" y="6205955"/>
            <a:ext cx="784904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我們無法預測單一一顆原子核何時及是否衰變，只能預測它衰變的機率。</a:t>
            </a:r>
          </a:p>
        </p:txBody>
      </p:sp>
      <p:sp>
        <p:nvSpPr>
          <p:cNvPr id="15" name="文字方塊 1">
            <a:extLst>
              <a:ext uri="{FF2B5EF4-FFF2-40B4-BE49-F238E27FC236}">
                <a16:creationId xmlns:a16="http://schemas.microsoft.com/office/drawing/2014/main" id="{7242D01B-F400-BAB4-31C3-141A055D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395" y="5774155"/>
            <a:ext cx="6048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原子核的衰變是一個微觀的量子現象。</a:t>
            </a:r>
          </a:p>
        </p:txBody>
      </p:sp>
    </p:spTree>
    <p:extLst>
      <p:ext uri="{BB962C8B-B14F-4D97-AF65-F5344CB8AC3E}">
        <p14:creationId xmlns:p14="http://schemas.microsoft.com/office/powerpoint/2010/main" val="41798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B6963A-E312-3777-669E-B46F6744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74340"/>
            <a:ext cx="4156409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40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694252" cy="340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115616" y="4653136"/>
            <a:ext cx="7272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農場的每一株菜都不同，代表一樣品種的菜還是有先天與後天的差異。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123504" y="5140041"/>
            <a:ext cx="59766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但每一個放射性原子核都是一模一樣的，無從分辨，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123504" y="5661248"/>
            <a:ext cx="74089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根據科學的確定原則，</a:t>
            </a:r>
            <a:r>
              <a:rPr lang="zh-TW" altLang="en-US" dirty="0"/>
              <a:t>照理講應該</a:t>
            </a:r>
            <a:r>
              <a:rPr lang="zh-TW" altLang="en-US" sz="1800" dirty="0"/>
              <a:t>有一樣的性質與測量結果。</a:t>
            </a:r>
          </a:p>
        </p:txBody>
      </p:sp>
      <p:sp>
        <p:nvSpPr>
          <p:cNvPr id="6" name="矩形 10"/>
          <p:cNvSpPr>
            <a:spLocks noChangeArrowheads="1"/>
          </p:cNvSpPr>
          <p:nvPr/>
        </p:nvSpPr>
        <p:spPr bwMode="auto">
          <a:xfrm>
            <a:off x="1165770" y="6165304"/>
            <a:ext cx="7870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但事實是：完全相同的原子核，它的命運，何時及是否衰變，都不相同。</a:t>
            </a:r>
          </a:p>
        </p:txBody>
      </p:sp>
    </p:spTree>
    <p:extLst>
      <p:ext uri="{BB962C8B-B14F-4D97-AF65-F5344CB8AC3E}">
        <p14:creationId xmlns:p14="http://schemas.microsoft.com/office/powerpoint/2010/main" val="2222959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6"/>
          <p:cNvSpPr txBox="1">
            <a:spLocks noChangeArrowheads="1"/>
          </p:cNvSpPr>
          <p:nvPr/>
        </p:nvSpPr>
        <p:spPr bwMode="auto">
          <a:xfrm>
            <a:off x="1179512" y="1988840"/>
            <a:ext cx="66246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dirty="0"/>
              <a:t>In Quantum Mechanics, there exists no quantity which in an </a:t>
            </a:r>
            <a:r>
              <a:rPr lang="en-US" altLang="zh-TW" sz="2000" dirty="0">
                <a:solidFill>
                  <a:srgbClr val="FF0000"/>
                </a:solidFill>
              </a:rPr>
              <a:t>individual case</a:t>
            </a:r>
            <a:r>
              <a:rPr lang="en-US" altLang="zh-TW" sz="2000" dirty="0"/>
              <a:t> can determine the result of a collision. I myself is inclined to give up </a:t>
            </a:r>
            <a:r>
              <a:rPr lang="en-US" altLang="zh-TW" sz="2000" dirty="0">
                <a:solidFill>
                  <a:srgbClr val="FF0000"/>
                </a:solidFill>
              </a:rPr>
              <a:t>determinism</a:t>
            </a:r>
            <a:r>
              <a:rPr lang="en-US" altLang="zh-TW" sz="2000" dirty="0"/>
              <a:t> in atomic world.</a:t>
            </a:r>
          </a:p>
        </p:txBody>
      </p:sp>
      <p:sp>
        <p:nvSpPr>
          <p:cNvPr id="176131" name="Text Box 7"/>
          <p:cNvSpPr txBox="1">
            <a:spLocks noChangeArrowheads="1"/>
          </p:cNvSpPr>
          <p:nvPr/>
        </p:nvSpPr>
        <p:spPr bwMode="auto">
          <a:xfrm>
            <a:off x="4966707" y="4340299"/>
            <a:ext cx="2232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dirty="0"/>
              <a:t>Max Born 1926</a:t>
            </a:r>
          </a:p>
        </p:txBody>
      </p:sp>
      <p:sp>
        <p:nvSpPr>
          <p:cNvPr id="176132" name="文字方塊 8"/>
          <p:cNvSpPr txBox="1">
            <a:spLocks noChangeArrowheads="1"/>
          </p:cNvSpPr>
          <p:nvPr/>
        </p:nvSpPr>
        <p:spPr bwMode="auto">
          <a:xfrm>
            <a:off x="3123406" y="1268760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不確定性開始登陸了！</a:t>
            </a:r>
          </a:p>
        </p:txBody>
      </p:sp>
      <p:sp>
        <p:nvSpPr>
          <p:cNvPr id="176133" name="Text Box 10"/>
          <p:cNvSpPr txBox="1">
            <a:spLocks noChangeArrowheads="1"/>
          </p:cNvSpPr>
          <p:nvPr/>
        </p:nvSpPr>
        <p:spPr bwMode="auto">
          <a:xfrm>
            <a:off x="1179512" y="5013176"/>
            <a:ext cx="5761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古典物理的決定論必須改變為量子物理的不確定論。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179511" y="3140968"/>
            <a:ext cx="7208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TW" altLang="en-US" sz="1800" dirty="0"/>
              <a:t>在量子力學之中，不存在任何量可以讓我們決定單一一次散射的結果。我個人傾向在原子世界中放棄決定論！</a:t>
            </a:r>
          </a:p>
        </p:txBody>
      </p:sp>
      <p:pic>
        <p:nvPicPr>
          <p:cNvPr id="3" name="Picture 9" descr="http://www.aip.org/history/heisenberg/images/borna1.jpg">
            <a:extLst>
              <a:ext uri="{FF2B5EF4-FFF2-40B4-BE49-F238E27FC236}">
                <a16:creationId xmlns:a16="http://schemas.microsoft.com/office/drawing/2014/main" id="{9D5B8B7E-AF7E-F7FD-5AD9-5F92CC1B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732" y="4246448"/>
            <a:ext cx="1531512" cy="226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571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www.aip.org/history/heisenberg/images/born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0808"/>
            <a:ext cx="1848495" cy="273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115616" y="4544112"/>
            <a:ext cx="648134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一顆粒子在某處的</a:t>
            </a:r>
            <a:r>
              <a:rPr lang="zh-TW" altLang="en-US" sz="1800" dirty="0">
                <a:solidFill>
                  <a:srgbClr val="FF0000"/>
                </a:solidFill>
              </a:rPr>
              <a:t>物質波的強度 </a:t>
            </a:r>
            <a:r>
              <a:rPr lang="zh-TW" altLang="en-US" sz="1800" dirty="0"/>
              <a:t>≈ 在該處發現此粒子的</a:t>
            </a:r>
            <a:r>
              <a:rPr lang="zh-TW" altLang="en-US" sz="1800" b="1" dirty="0">
                <a:solidFill>
                  <a:srgbClr val="FF0000"/>
                </a:solidFill>
              </a:rPr>
              <a:t>機率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115616" y="1038737"/>
            <a:ext cx="4283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物質波的機率解釋 </a:t>
            </a:r>
            <a:r>
              <a:rPr lang="en-US" altLang="zh-TW" sz="1800" dirty="0">
                <a:solidFill>
                  <a:srgbClr val="FF0000"/>
                </a:solidFill>
              </a:rPr>
              <a:t>Max Born 1926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BB3524-D12B-EA6E-196F-7FC62BFFBE96}"/>
                  </a:ext>
                </a:extLst>
              </p:cNvPr>
              <p:cNvSpPr txBox="1"/>
              <p:nvPr/>
            </p:nvSpPr>
            <p:spPr>
              <a:xfrm>
                <a:off x="1151568" y="5021239"/>
                <a:ext cx="7911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TW" sz="1800">
                    <a:latin typeface="+mj-lt"/>
                    <a:ea typeface="PMingLiU" panose="02020500000000000000" pitchFamily="18" charset="-120"/>
                  </a:rPr>
                  <a:t>物質波強度是正比於振幅平方</a:t>
                </a:r>
                <a:r>
                  <a:rPr lang="en-GB" sz="1800" dirty="0">
                    <a:latin typeface="+mj-lt"/>
                    <a:ea typeface="PMingLiU" panose="02020500000000000000" pitchFamily="18" charset="-120"/>
                  </a:rPr>
                  <a:t>，</a:t>
                </a:r>
                <a:r>
                  <a:rPr lang="en-TW" sz="1800">
                    <a:latin typeface="+mj-lt"/>
                    <a:ea typeface="PMingLiU" panose="02020500000000000000" pitchFamily="18" charset="-120"/>
                  </a:rPr>
                  <a:t>這可以用波函數的絕對值平方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</m:d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sz="1800" dirty="0">
                    <a:latin typeface="+mj-lt"/>
                    <a:ea typeface="PMingLiU" panose="02020500000000000000" pitchFamily="18" charset="-120"/>
                  </a:rPr>
                  <a:t>來計算。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BB3524-D12B-EA6E-196F-7FC62BFFB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568" y="5021239"/>
                <a:ext cx="7911825" cy="369332"/>
              </a:xfrm>
              <a:prstGeom prst="rect">
                <a:avLst/>
              </a:prstGeom>
              <a:blipFill>
                <a:blip r:embed="rId3"/>
                <a:stretch>
                  <a:fillRect l="-64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6CA3A9-C3E6-5201-B08C-F56D7DB8973A}"/>
                  </a:ext>
                </a:extLst>
              </p:cNvPr>
              <p:cNvSpPr txBox="1"/>
              <p:nvPr/>
            </p:nvSpPr>
            <p:spPr>
              <a:xfrm>
                <a:off x="1151568" y="5528642"/>
                <a:ext cx="16561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</m:d>
                      </m:e>
                      <m:sup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是實數！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6CA3A9-C3E6-5201-B08C-F56D7DB89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568" y="5528642"/>
                <a:ext cx="1656184" cy="369332"/>
              </a:xfrm>
              <a:prstGeom prst="rect">
                <a:avLst/>
              </a:prstGeom>
              <a:blipFill>
                <a:blip r:embed="rId4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138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4" descr="003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6"/>
            <a:ext cx="25749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5" name="Text Box 8"/>
          <p:cNvSpPr txBox="1">
            <a:spLocks noChangeArrowheads="1"/>
          </p:cNvSpPr>
          <p:nvPr/>
        </p:nvSpPr>
        <p:spPr bwMode="auto">
          <a:xfrm>
            <a:off x="1357883" y="718369"/>
            <a:ext cx="6500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Quantum Mechanics is very imposing. But an inner voice tells me that it is not real thing. The theory delivers a lot but hardly brings us closer to the secrets of the </a:t>
            </a:r>
            <a:r>
              <a:rPr lang="en-US" altLang="zh-TW" sz="1800" dirty="0">
                <a:solidFill>
                  <a:srgbClr val="FF0000"/>
                </a:solidFill>
              </a:rPr>
              <a:t>Old One</a:t>
            </a:r>
            <a:r>
              <a:rPr lang="en-US" altLang="zh-TW" sz="1800" dirty="0"/>
              <a:t>. I for one am convinced that He does not </a:t>
            </a:r>
            <a:r>
              <a:rPr lang="en-US" altLang="zh-TW" sz="1800" dirty="0">
                <a:solidFill>
                  <a:srgbClr val="FF0000"/>
                </a:solidFill>
              </a:rPr>
              <a:t>throw dice</a:t>
            </a:r>
            <a:r>
              <a:rPr lang="en-US" altLang="zh-TW" sz="1800" dirty="0"/>
              <a:t>.  </a:t>
            </a:r>
          </a:p>
        </p:txBody>
      </p:sp>
      <p:sp>
        <p:nvSpPr>
          <p:cNvPr id="289796" name="Text Box 9"/>
          <p:cNvSpPr txBox="1">
            <a:spLocks noChangeArrowheads="1"/>
          </p:cNvSpPr>
          <p:nvPr/>
        </p:nvSpPr>
        <p:spPr bwMode="auto">
          <a:xfrm>
            <a:off x="5286946" y="2042344"/>
            <a:ext cx="2951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Einstein to Born 1926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357883" y="2500883"/>
            <a:ext cx="6624736" cy="12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/>
              <a:t>量子力學很令人印象深刻，但我內心有一個聲音告訴我，這不是真實的東西。這個理論可以產生很多預測，但並沒有使我們更接近上帝的秘密。我個人深信上帝是不玩骰子的。</a:t>
            </a:r>
            <a:endParaRPr lang="en-US" altLang="zh-TW" sz="1800" dirty="0"/>
          </a:p>
        </p:txBody>
      </p:sp>
      <p:pic>
        <p:nvPicPr>
          <p:cNvPr id="3" name="Picture 4" descr="412px-Max-Planck-und-Albert-Einstein">
            <a:extLst>
              <a:ext uri="{FF2B5EF4-FFF2-40B4-BE49-F238E27FC236}">
                <a16:creationId xmlns:a16="http://schemas.microsoft.com/office/drawing/2014/main" id="{0AC65C8F-1E98-5D01-109B-D31557FBC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739" y="3825868"/>
            <a:ext cx="1741270" cy="253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160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AEAFB-4444-7503-AAA0-6ED12B25D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>
            <a:extLst>
              <a:ext uri="{FF2B5EF4-FFF2-40B4-BE49-F238E27FC236}">
                <a16:creationId xmlns:a16="http://schemas.microsoft.com/office/drawing/2014/main" id="{CE867C28-1193-E396-A625-3F73BDCCD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153533" y="755214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文字方塊 2">
            <a:extLst>
              <a:ext uri="{FF2B5EF4-FFF2-40B4-BE49-F238E27FC236}">
                <a16:creationId xmlns:a16="http://schemas.microsoft.com/office/drawing/2014/main" id="{10BA5AAC-47B5-DC5D-67F8-3CEF42DC4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689076"/>
            <a:ext cx="564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實驗發現：一大群氡原子核，</a:t>
            </a:r>
          </a:p>
        </p:txBody>
      </p:sp>
      <p:sp>
        <p:nvSpPr>
          <p:cNvPr id="72710" name="文字方塊 6">
            <a:extLst>
              <a:ext uri="{FF2B5EF4-FFF2-40B4-BE49-F238E27FC236}">
                <a16:creationId xmlns:a16="http://schemas.microsoft.com/office/drawing/2014/main" id="{F2198593-C440-3A16-7FD6-103840602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5085580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每經過一段稱為半衰期的時間</a:t>
            </a:r>
            <a:r>
              <a:rPr lang="en-US" altLang="zh-TW" sz="1800" dirty="0">
                <a:latin typeface="+mj-lt"/>
                <a:ea typeface="PMingLiU" panose="02020500000000000000" pitchFamily="18" charset="-120"/>
              </a:rPr>
              <a:t>(</a:t>
            </a:r>
            <a:r>
              <a:rPr lang="zh-TW" altLang="en-US" sz="1800" dirty="0">
                <a:solidFill>
                  <a:srgbClr val="040C28"/>
                </a:solidFill>
                <a:latin typeface="+mj-lt"/>
                <a:ea typeface="PMingLiU" panose="02020500000000000000" pitchFamily="18" charset="-120"/>
              </a:rPr>
              <a:t>四天</a:t>
            </a:r>
            <a:r>
              <a:rPr lang="en-GB" sz="1800" b="0" i="0" u="none" strike="noStrike" dirty="0">
                <a:solidFill>
                  <a:srgbClr val="040C28"/>
                </a:solidFill>
                <a:effectLst/>
                <a:latin typeface="+mj-lt"/>
              </a:rPr>
              <a:t>) </a:t>
            </a:r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，數量會減半，</a:t>
            </a:r>
            <a:endParaRPr lang="zh-TW" altLang="en-US" sz="18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494FC2A-92DC-BA53-6E95-F3FCE21FEB5B}"/>
              </a:ext>
            </a:extLst>
          </p:cNvPr>
          <p:cNvSpPr/>
          <p:nvPr/>
        </p:nvSpPr>
        <p:spPr>
          <a:xfrm>
            <a:off x="3025716" y="4347890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AA372B4-BCE5-8534-37E9-00B8BE9BFF5E}"/>
              </a:ext>
            </a:extLst>
          </p:cNvPr>
          <p:cNvSpPr/>
          <p:nvPr/>
        </p:nvSpPr>
        <p:spPr>
          <a:xfrm>
            <a:off x="1153533" y="2562519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D32E32B-3EB9-7C71-1CCA-E4D4731E4CFF}"/>
                  </a:ext>
                </a:extLst>
              </p:cNvPr>
              <p:cNvSpPr txBox="1"/>
              <p:nvPr/>
            </p:nvSpPr>
            <p:spPr bwMode="auto">
              <a:xfrm>
                <a:off x="5618004" y="4067681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D32E32B-3EB9-7C71-1CCA-E4D4731E4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8004" y="4067681"/>
                <a:ext cx="144016" cy="369332"/>
              </a:xfrm>
              <a:prstGeom prst="rect">
                <a:avLst/>
              </a:prstGeom>
              <a:blipFill>
                <a:blip r:embed="rId3"/>
                <a:stretch>
                  <a:fillRect r="-58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21A9FBE9-1B54-9D3C-CDE9-2D5C605AB6FF}"/>
                  </a:ext>
                </a:extLst>
              </p:cNvPr>
              <p:cNvSpPr txBox="1"/>
              <p:nvPr/>
            </p:nvSpPr>
            <p:spPr bwMode="auto">
              <a:xfrm>
                <a:off x="1225516" y="1835433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21A9FBE9-1B54-9D3C-CDE9-2D5C605AB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5516" y="1835433"/>
                <a:ext cx="249241" cy="369332"/>
              </a:xfrm>
              <a:prstGeom prst="rect">
                <a:avLst/>
              </a:prstGeom>
              <a:blipFill>
                <a:blip r:embed="rId4"/>
                <a:stretch>
                  <a:fillRect r="-2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9">
            <a:extLst>
              <a:ext uri="{FF2B5EF4-FFF2-40B4-BE49-F238E27FC236}">
                <a16:creationId xmlns:a16="http://schemas.microsoft.com/office/drawing/2014/main" id="{B393BC93-683E-710B-8BF4-28AA1A53A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096" y="5517232"/>
            <a:ext cx="6326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這暗示每單位時間氡原子核衰變發生的機率是固定的。</a:t>
            </a:r>
            <a:endParaRPr lang="zh-TW" alt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04661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ADF4B47-7E15-2547-BC5D-FF807A2C8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3815849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95453A8-E64C-A245-9055-9465380D14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"/>
          <a:stretch/>
        </p:blipFill>
        <p:spPr>
          <a:xfrm>
            <a:off x="323528" y="2060848"/>
            <a:ext cx="8323954" cy="46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笑臉 3"/>
          <p:cNvSpPr/>
          <p:nvPr/>
        </p:nvSpPr>
        <p:spPr>
          <a:xfrm>
            <a:off x="1974261" y="3713312"/>
            <a:ext cx="500062" cy="5000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 rot="20166475">
            <a:off x="2685461" y="3421212"/>
            <a:ext cx="1071562" cy="21431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 rot="1319998">
            <a:off x="2698161" y="4205437"/>
            <a:ext cx="1071562" cy="21431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6" name="文字方塊 6"/>
              <p:cNvSpPr txBox="1">
                <a:spLocks noChangeArrowheads="1"/>
              </p:cNvSpPr>
              <p:nvPr/>
            </p:nvSpPr>
            <p:spPr bwMode="auto">
              <a:xfrm>
                <a:off x="2760073" y="3141812"/>
                <a:ext cx="5000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6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0073" y="3141812"/>
                <a:ext cx="50006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笑臉 7"/>
          <p:cNvSpPr/>
          <p:nvPr/>
        </p:nvSpPr>
        <p:spPr>
          <a:xfrm>
            <a:off x="3974511" y="4356249"/>
            <a:ext cx="500062" cy="5000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8" name="文字方塊 8"/>
              <p:cNvSpPr txBox="1">
                <a:spLocks noChangeArrowheads="1"/>
              </p:cNvSpPr>
              <p:nvPr/>
            </p:nvSpPr>
            <p:spPr bwMode="auto">
              <a:xfrm>
                <a:off x="2760073" y="4499124"/>
                <a:ext cx="7143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1−</m:t>
                      </m:r>
                      <m:r>
                        <m:rPr>
                          <m:sty m:val="p"/>
                        </m:rPr>
                        <a:rPr lang="el-GR" altLang="zh-TW" sz="1800" i="1" dirty="0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8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0073" y="4499124"/>
                <a:ext cx="7143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689" name="文字方塊 9"/>
          <p:cNvSpPr txBox="1">
            <a:spLocks noChangeArrowheads="1"/>
          </p:cNvSpPr>
          <p:nvPr/>
        </p:nvSpPr>
        <p:spPr bwMode="auto">
          <a:xfrm>
            <a:off x="4667806" y="3579961"/>
            <a:ext cx="44518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每單位時間衰變發生的機率通常是固定的。</a:t>
            </a:r>
            <a:endParaRPr lang="zh-TW" altLang="en-US" sz="1800" i="1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AEF7F4-0F99-CF4D-E9FF-AD1B1E4FA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r="77659"/>
          <a:stretch/>
        </p:blipFill>
        <p:spPr bwMode="auto">
          <a:xfrm>
            <a:off x="1622297" y="3213394"/>
            <a:ext cx="832035" cy="152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8C7D8E7-C89F-0CED-C63F-1C34C1198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9" r="35819" b="38242"/>
          <a:stretch/>
        </p:blipFill>
        <p:spPr bwMode="auto">
          <a:xfrm>
            <a:off x="3779111" y="2418610"/>
            <a:ext cx="798002" cy="116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121A590-0476-D15A-2B48-03E04369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r="77659" b="7485"/>
          <a:stretch/>
        </p:blipFill>
        <p:spPr bwMode="auto">
          <a:xfrm>
            <a:off x="3782888" y="4077125"/>
            <a:ext cx="808518" cy="133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4990F8-9135-CE46-9B5F-0B6A94416E20}"/>
              </a:ext>
            </a:extLst>
          </p:cNvPr>
          <p:cNvSpPr txBox="1"/>
          <p:nvPr/>
        </p:nvSpPr>
        <p:spPr>
          <a:xfrm>
            <a:off x="4660369" y="4010534"/>
            <a:ext cx="377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對每一個相同的原子核都相等。</a:t>
            </a:r>
          </a:p>
        </p:txBody>
      </p:sp>
    </p:spTree>
    <p:extLst>
      <p:ext uri="{BB962C8B-B14F-4D97-AF65-F5344CB8AC3E}">
        <p14:creationId xmlns:p14="http://schemas.microsoft.com/office/powerpoint/2010/main" val="2654636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09A00-D9A1-ED62-AC90-C35E0DD35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>
            <a:extLst>
              <a:ext uri="{FF2B5EF4-FFF2-40B4-BE49-F238E27FC236}">
                <a16:creationId xmlns:a16="http://schemas.microsoft.com/office/drawing/2014/main" id="{CBF96806-EDC0-9721-864B-BCF2BC665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188798" y="538972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文字方塊 2">
            <a:extLst>
              <a:ext uri="{FF2B5EF4-FFF2-40B4-BE49-F238E27FC236}">
                <a16:creationId xmlns:a16="http://schemas.microsoft.com/office/drawing/2014/main" id="{BAB8BF01-8623-3E72-6A52-B6706CE98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97" y="610409"/>
            <a:ext cx="564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如果是觀測一大群原子核：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9" name="文字方塊 5">
                <a:extLst>
                  <a:ext uri="{FF2B5EF4-FFF2-40B4-BE49-F238E27FC236}">
                    <a16:creationId xmlns:a16="http://schemas.microsoft.com/office/drawing/2014/main" id="{5F99F0FD-8467-A022-E9F0-634D7179AB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5150753"/>
                <a:ext cx="5915735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每衰變一次，數目就減</a:t>
                </a:r>
                <a:r>
                  <a:rPr lang="en-US" altLang="zh-TW" sz="1800" dirty="0"/>
                  <a:t>1</a:t>
                </a:r>
                <a:r>
                  <a:rPr lang="zh-TW" altLang="en-US" sz="1800" dirty="0"/>
                  <a:t>。</a:t>
                </a:r>
                <a:r>
                  <a:rPr lang="el-GR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等於數目變化率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𝑑𝑁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72709" name="文字方塊 5">
                <a:extLst>
                  <a:ext uri="{FF2B5EF4-FFF2-40B4-BE49-F238E27FC236}">
                    <a16:creationId xmlns:a16="http://schemas.microsoft.com/office/drawing/2014/main" id="{5F99F0FD-8467-A022-E9F0-634D7179A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5150753"/>
                <a:ext cx="5915735" cy="491288"/>
              </a:xfrm>
              <a:prstGeom prst="rect">
                <a:avLst/>
              </a:prstGeom>
              <a:blipFill>
                <a:blip r:embed="rId3"/>
                <a:stretch>
                  <a:fillRect l="-857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0" name="文字方塊 6">
                <a:extLst>
                  <a:ext uri="{FF2B5EF4-FFF2-40B4-BE49-F238E27FC236}">
                    <a16:creationId xmlns:a16="http://schemas.microsoft.com/office/drawing/2014/main" id="{EB800167-9E5C-13A1-8445-8B9B9777B6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4445641"/>
                <a:ext cx="42148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是一個原子核每秒衰變的機率。</a:t>
                </a:r>
              </a:p>
            </p:txBody>
          </p:sp>
        </mc:Choice>
        <mc:Fallback xmlns="">
          <p:sp>
            <p:nvSpPr>
              <p:cNvPr id="72710" name="文字方塊 6">
                <a:extLst>
                  <a:ext uri="{FF2B5EF4-FFF2-40B4-BE49-F238E27FC236}">
                    <a16:creationId xmlns:a16="http://schemas.microsoft.com/office/drawing/2014/main" id="{EB800167-9E5C-13A1-8445-8B9B9777B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4445641"/>
                <a:ext cx="4214812" cy="369332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3" name="文字方塊 9">
                <a:extLst>
                  <a:ext uri="{FF2B5EF4-FFF2-40B4-BE49-F238E27FC236}">
                    <a16:creationId xmlns:a16="http://schemas.microsoft.com/office/drawing/2014/main" id="{DCDA71AC-A089-759A-B39E-01A8F5B436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8297" y="1043797"/>
                <a:ext cx="55507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機率使我們可以預測原子核衰變後的數量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𝑁</m:t>
                    </m:r>
                    <m:r>
                      <a:rPr lang="en-US" altLang="zh-TW" sz="18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72713" name="文字方塊 9">
                <a:extLst>
                  <a:ext uri="{FF2B5EF4-FFF2-40B4-BE49-F238E27FC236}">
                    <a16:creationId xmlns:a16="http://schemas.microsoft.com/office/drawing/2014/main" id="{DCDA71AC-A089-759A-B39E-01A8F5B43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8297" y="1043797"/>
                <a:ext cx="5550799" cy="369332"/>
              </a:xfrm>
              <a:prstGeom prst="rect">
                <a:avLst/>
              </a:prstGeom>
              <a:blipFill>
                <a:blip r:embed="rId5"/>
                <a:stretch>
                  <a:fillRect l="-91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5" name="文字方塊 6">
                <a:extLst>
                  <a:ext uri="{FF2B5EF4-FFF2-40B4-BE49-F238E27FC236}">
                    <a16:creationId xmlns:a16="http://schemas.microsoft.com/office/drawing/2014/main" id="{6129602F-CF63-7C9E-AF7A-DF678B5E29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140" y="4815528"/>
                <a:ext cx="78183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即是一群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個原子核，每秒衰變發生的次數。</a:t>
                </a:r>
              </a:p>
            </p:txBody>
          </p:sp>
        </mc:Choice>
        <mc:Fallback xmlns="">
          <p:sp>
            <p:nvSpPr>
              <p:cNvPr id="72715" name="文字方塊 6">
                <a:extLst>
                  <a:ext uri="{FF2B5EF4-FFF2-40B4-BE49-F238E27FC236}">
                    <a16:creationId xmlns:a16="http://schemas.microsoft.com/office/drawing/2014/main" id="{6129602F-CF63-7C9E-AF7A-DF678B5E2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140" y="4815528"/>
                <a:ext cx="7818340" cy="369332"/>
              </a:xfrm>
              <a:prstGeom prst="rect">
                <a:avLst/>
              </a:prstGeom>
              <a:blipFill>
                <a:blip r:embed="rId6"/>
                <a:stretch>
                  <a:fillRect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B6FAD658-B108-9FF6-419F-766CD05C54DC}"/>
              </a:ext>
            </a:extLst>
          </p:cNvPr>
          <p:cNvSpPr/>
          <p:nvPr/>
        </p:nvSpPr>
        <p:spPr>
          <a:xfrm>
            <a:off x="3060981" y="4131648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94EAAF5-95FF-2BCE-2B7E-5CCB099C0236}"/>
              </a:ext>
            </a:extLst>
          </p:cNvPr>
          <p:cNvSpPr/>
          <p:nvPr/>
        </p:nvSpPr>
        <p:spPr>
          <a:xfrm>
            <a:off x="1188798" y="2346277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18B7F20-58FE-D7FC-67FA-3AF80194F9D6}"/>
                  </a:ext>
                </a:extLst>
              </p:cNvPr>
              <p:cNvSpPr txBox="1"/>
              <p:nvPr/>
            </p:nvSpPr>
            <p:spPr bwMode="auto">
              <a:xfrm>
                <a:off x="5653269" y="3851439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18B7F20-58FE-D7FC-67FA-3AF80194F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3269" y="3851439"/>
                <a:ext cx="144016" cy="369332"/>
              </a:xfrm>
              <a:prstGeom prst="rect">
                <a:avLst/>
              </a:prstGeom>
              <a:blipFill>
                <a:blip r:embed="rId7"/>
                <a:stretch>
                  <a:fillRect r="-5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215F6BF3-BBA2-8DE5-9ACD-21710DA4C3D6}"/>
                  </a:ext>
                </a:extLst>
              </p:cNvPr>
              <p:cNvSpPr txBox="1"/>
              <p:nvPr/>
            </p:nvSpPr>
            <p:spPr bwMode="auto">
              <a:xfrm>
                <a:off x="1260781" y="1619191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215F6BF3-BBA2-8DE5-9ACD-21710DA4C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0781" y="1619191"/>
                <a:ext cx="249241" cy="369332"/>
              </a:xfrm>
              <a:prstGeom prst="rect">
                <a:avLst/>
              </a:prstGeom>
              <a:blipFill>
                <a:blip r:embed="rId8"/>
                <a:stretch>
                  <a:fillRect r="-2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4365BB45-1824-DF95-C1DC-42DAB2F7947E}"/>
                  </a:ext>
                </a:extLst>
              </p:cNvPr>
              <p:cNvSpPr txBox="1"/>
              <p:nvPr/>
            </p:nvSpPr>
            <p:spPr bwMode="auto">
              <a:xfrm>
                <a:off x="1117628" y="5630779"/>
                <a:ext cx="1943353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4365BB45-1824-DF95-C1DC-42DAB2F79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7628" y="5630779"/>
                <a:ext cx="1943353" cy="618246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4CC3FCD-CB5F-547D-94FE-1755D2283D2B}"/>
              </a:ext>
            </a:extLst>
          </p:cNvPr>
          <p:cNvSpPr txBox="1"/>
          <p:nvPr/>
        </p:nvSpPr>
        <p:spPr>
          <a:xfrm>
            <a:off x="856171" y="5021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962991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文字方塊 3"/>
          <p:cNvSpPr txBox="1">
            <a:spLocks noChangeArrowheads="1"/>
          </p:cNvSpPr>
          <p:nvPr/>
        </p:nvSpPr>
        <p:spPr bwMode="auto">
          <a:xfrm>
            <a:off x="2050161" y="3668066"/>
            <a:ext cx="385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函數的微分與自己成正比！</a:t>
            </a:r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051050" y="1700808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1050" y="1700808"/>
                <a:ext cx="1335687" cy="61824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3B5518B-35F0-C554-2A1B-7DF657A1495C}"/>
              </a:ext>
            </a:extLst>
          </p:cNvPr>
          <p:cNvSpPr txBox="1"/>
          <p:nvPr/>
        </p:nvSpPr>
        <p:spPr>
          <a:xfrm>
            <a:off x="2051050" y="1124744"/>
            <a:ext cx="360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現在我們來求解</a:t>
            </a:r>
            <a:r>
              <a:rPr lang="en-US" dirty="0"/>
              <a:t>：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BA75B3-AD02-474E-8347-ADFCAE8205DA}"/>
              </a:ext>
            </a:extLst>
          </p:cNvPr>
          <p:cNvSpPr txBox="1"/>
          <p:nvPr/>
        </p:nvSpPr>
        <p:spPr>
          <a:xfrm>
            <a:off x="2051050" y="3212976"/>
            <a:ext cx="194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0</a:t>
            </a:r>
          </a:p>
        </p:txBody>
      </p:sp>
    </p:spTree>
    <p:extLst>
      <p:ext uri="{BB962C8B-B14F-4D97-AF65-F5344CB8AC3E}">
        <p14:creationId xmlns:p14="http://schemas.microsoft.com/office/powerpoint/2010/main" val="3804355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4485002" y="1865486"/>
                <a:ext cx="70942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5002" y="1865486"/>
                <a:ext cx="709425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6285202" y="1843239"/>
                <a:ext cx="73988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5202" y="1843239"/>
                <a:ext cx="73988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圓形箭號 4"/>
          <p:cNvSpPr/>
          <p:nvPr/>
        </p:nvSpPr>
        <p:spPr>
          <a:xfrm>
            <a:off x="5124630" y="973599"/>
            <a:ext cx="1224136" cy="1296144"/>
          </a:xfrm>
          <a:prstGeom prst="circular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6" name="圓形箭號 5"/>
          <p:cNvSpPr/>
          <p:nvPr/>
        </p:nvSpPr>
        <p:spPr>
          <a:xfrm flipH="1" flipV="1">
            <a:off x="5142335" y="1670296"/>
            <a:ext cx="1152068" cy="1330364"/>
          </a:xfrm>
          <a:prstGeom prst="circular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2352508" y="996728"/>
                <a:ext cx="50629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2508" y="996728"/>
                <a:ext cx="50629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2305150" y="2050841"/>
                <a:ext cx="72590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dirty="0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5150" y="2050841"/>
                <a:ext cx="7259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381211" y="3111519"/>
                <a:ext cx="72590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dirty="0" smtClean="0">
                              <a:latin typeface="Cambria Math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1211" y="3111519"/>
                <a:ext cx="72590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478499" y="4419162"/>
                <a:ext cx="37920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8499" y="4419162"/>
                <a:ext cx="3792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480679" y="5123403"/>
                <a:ext cx="37702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0679" y="5123403"/>
                <a:ext cx="37702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2480679" y="5839197"/>
                <a:ext cx="37702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0679" y="5839197"/>
                <a:ext cx="3770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向下箭號 12"/>
          <p:cNvSpPr/>
          <p:nvPr/>
        </p:nvSpPr>
        <p:spPr>
          <a:xfrm>
            <a:off x="2381211" y="1419231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14" name="向下箭號 13"/>
          <p:cNvSpPr/>
          <p:nvPr/>
        </p:nvSpPr>
        <p:spPr>
          <a:xfrm>
            <a:off x="2383391" y="2487809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15" name="向下箭號 14"/>
          <p:cNvSpPr/>
          <p:nvPr/>
        </p:nvSpPr>
        <p:spPr>
          <a:xfrm>
            <a:off x="2395619" y="3541683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2537878" y="4162204"/>
                <a:ext cx="320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37878" y="4162204"/>
                <a:ext cx="32092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向下箭號 16"/>
          <p:cNvSpPr/>
          <p:nvPr/>
        </p:nvSpPr>
        <p:spPr>
          <a:xfrm>
            <a:off x="2931872" y="4716244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18" name="向下箭號 17"/>
          <p:cNvSpPr/>
          <p:nvPr/>
        </p:nvSpPr>
        <p:spPr>
          <a:xfrm>
            <a:off x="2969401" y="5495515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45A866D-F482-055C-3BCC-B13E9CDE2934}"/>
              </a:ext>
            </a:extLst>
          </p:cNvPr>
          <p:cNvSpPr txBox="1"/>
          <p:nvPr/>
        </p:nvSpPr>
        <p:spPr bwMode="auto">
          <a:xfrm>
            <a:off x="5466014" y="3244334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指數函數的微分依舊是指數函數。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F80E7B80-43AC-1B79-C003-4561F3F5E439}"/>
                  </a:ext>
                </a:extLst>
              </p:cNvPr>
              <p:cNvSpPr txBox="1"/>
              <p:nvPr/>
            </p:nvSpPr>
            <p:spPr bwMode="auto">
              <a:xfrm>
                <a:off x="4050603" y="3186279"/>
                <a:ext cx="1180388" cy="62555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zh-TW" altLang="en-US" sz="1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F80E7B80-43AC-1B79-C003-4561F3F5E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0603" y="3186279"/>
                <a:ext cx="1180388" cy="625556"/>
              </a:xfrm>
              <a:prstGeom prst="rect">
                <a:avLst/>
              </a:prstGeom>
              <a:blipFill>
                <a:blip r:embed="rId11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字方塊 16">
            <a:extLst>
              <a:ext uri="{FF2B5EF4-FFF2-40B4-BE49-F238E27FC236}">
                <a16:creationId xmlns:a16="http://schemas.microsoft.com/office/drawing/2014/main" id="{1357C3FF-BB0F-1A5A-ECA7-912B45DF9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402" y="404861"/>
            <a:ext cx="6481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有沒有這樣的函數？不可能是多項式。也不是三角函數。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2A855066-BD71-61EB-0125-A8595361492E}"/>
                  </a:ext>
                </a:extLst>
              </p:cNvPr>
              <p:cNvSpPr txBox="1"/>
              <p:nvPr/>
            </p:nvSpPr>
            <p:spPr bwMode="auto">
              <a:xfrm>
                <a:off x="5431127" y="5100831"/>
                <a:ext cx="61023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2A855066-BD71-61EB-0125-A85953614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1127" y="5100831"/>
                <a:ext cx="61023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圓形箭號 4">
            <a:extLst>
              <a:ext uri="{FF2B5EF4-FFF2-40B4-BE49-F238E27FC236}">
                <a16:creationId xmlns:a16="http://schemas.microsoft.com/office/drawing/2014/main" id="{BB02825A-4244-3FD6-8E17-2EDEF4950850}"/>
              </a:ext>
            </a:extLst>
          </p:cNvPr>
          <p:cNvSpPr/>
          <p:nvPr/>
        </p:nvSpPr>
        <p:spPr>
          <a:xfrm rot="5400000">
            <a:off x="5636823" y="4703880"/>
            <a:ext cx="1224136" cy="1296144"/>
          </a:xfrm>
          <a:prstGeom prst="circular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</p:spTree>
    <p:extLst>
      <p:ext uri="{BB962C8B-B14F-4D97-AF65-F5344CB8AC3E}">
        <p14:creationId xmlns:p14="http://schemas.microsoft.com/office/powerpoint/2010/main" val="2428931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3" descr="http://n.yam.com/news_photo/gpwb/images/201109/M20110915858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80" y="1183531"/>
            <a:ext cx="30178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AFE8771D-85F4-8066-DE6D-59830A1AC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855" y="584300"/>
            <a:ext cx="458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  <a:latin typeface="Arial" pitchFamily="34" charset="0"/>
              </a:rPr>
              <a:t>空氣阻力大小與速度成正比時的拋體運動</a:t>
            </a:r>
          </a:p>
        </p:txBody>
      </p:sp>
      <p:pic>
        <p:nvPicPr>
          <p:cNvPr id="3" name="Picture 2" descr="F04_14">
            <a:extLst>
              <a:ext uri="{FF2B5EF4-FFF2-40B4-BE49-F238E27FC236}">
                <a16:creationId xmlns:a16="http://schemas.microsoft.com/office/drawing/2014/main" id="{16E18BF6-9059-02C6-EEC4-34585109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6624" b="16972"/>
          <a:stretch>
            <a:fillRect/>
          </a:stretch>
        </p:blipFill>
        <p:spPr bwMode="auto">
          <a:xfrm>
            <a:off x="2411412" y="3429000"/>
            <a:ext cx="4321175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758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758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91" name="文字方塊 8"/>
              <p:cNvSpPr txBox="1">
                <a:spLocks noChangeArrowheads="1"/>
              </p:cNvSpPr>
              <p:nvPr/>
            </p:nvSpPr>
            <p:spPr bwMode="auto">
              <a:xfrm>
                <a:off x="761802" y="481522"/>
                <a:ext cx="42422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指數函數的微分，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sz="1800" dirty="0"/>
                  <a:t>是任一</a:t>
                </a:r>
                <a:r>
                  <a:rPr lang="zh-TW" altLang="en-US" sz="1800"/>
                  <a:t>正數：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67591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802" y="481522"/>
                <a:ext cx="4242246" cy="369332"/>
              </a:xfrm>
              <a:prstGeom prst="rect">
                <a:avLst/>
              </a:prstGeom>
              <a:blipFill>
                <a:blip r:embed="rId2"/>
                <a:stretch>
                  <a:fillRect l="-1194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592" name="文字方塊 9"/>
          <p:cNvSpPr txBox="1">
            <a:spLocks noChangeArrowheads="1"/>
          </p:cNvSpPr>
          <p:nvPr/>
        </p:nvSpPr>
        <p:spPr bwMode="auto">
          <a:xfrm>
            <a:off x="755650" y="2780928"/>
            <a:ext cx="648064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中括號內的式子與</a:t>
            </a:r>
            <a:r>
              <a:rPr lang="zh-TW" altLang="en-US" sz="1800" i="1" dirty="0"/>
              <a:t> </a:t>
            </a:r>
            <a:r>
              <a:rPr lang="en-US" altLang="zh-TW" sz="1800" i="1" dirty="0"/>
              <a:t>x</a:t>
            </a:r>
            <a:r>
              <a:rPr lang="zh-TW" altLang="en-US" sz="1800" i="1" dirty="0"/>
              <a:t> </a:t>
            </a:r>
            <a:r>
              <a:rPr lang="zh-TW" altLang="en-US" sz="1800" dirty="0"/>
              <a:t>無關，可以視為一個常數，由</a:t>
            </a:r>
            <a:r>
              <a:rPr lang="en-US" altLang="zh-TW" sz="1800" i="1" dirty="0"/>
              <a:t>a</a:t>
            </a:r>
            <a:r>
              <a:rPr lang="zh-TW" altLang="en-US" sz="1800" dirty="0"/>
              <a:t>決定。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93" name="矩形 10"/>
              <p:cNvSpPr>
                <a:spLocks noChangeArrowheads="1"/>
              </p:cNvSpPr>
              <p:nvPr/>
            </p:nvSpPr>
            <p:spPr bwMode="auto">
              <a:xfrm>
                <a:off x="755650" y="4221163"/>
                <a:ext cx="81368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對於不同</a:t>
                </a:r>
                <a14:m>
                  <m:oMath xmlns:m="http://schemas.openxmlformats.org/officeDocument/2006/math">
                    <m:r>
                      <a:rPr lang="zh-TW" altLang="en-US" sz="1800" i="1" dirty="0" smtClean="0">
                        <a:latin typeface="Cambria Math" panose="02040503050406030204" pitchFamily="18" charset="0"/>
                      </a:rPr>
                      <m:t>的</m:t>
                    </m:r>
                    <m:r>
                      <a:rPr lang="zh-TW" alt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zh-TW" altLang="en-US" sz="1800" i="1" dirty="0">
                        <a:latin typeface="Cambria Math" panose="02040503050406030204" pitchFamily="18" charset="0"/>
                      </a:rPr>
                      <m:t>，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也會不一樣，可以看成由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sz="1800" dirty="0"/>
                  <a:t>的值決定的函數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67593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650" y="4221163"/>
                <a:ext cx="8136830" cy="369332"/>
              </a:xfrm>
              <a:prstGeom prst="rect">
                <a:avLst/>
              </a:prstGeom>
              <a:blipFill>
                <a:blip r:embed="rId3"/>
                <a:stretch>
                  <a:fillRect l="-62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594" name="矩形 17"/>
              <p:cNvSpPr>
                <a:spLocks noChangeArrowheads="1"/>
              </p:cNvSpPr>
              <p:nvPr/>
            </p:nvSpPr>
            <p:spPr bwMode="auto">
              <a:xfrm>
                <a:off x="738188" y="5217299"/>
                <a:ext cx="64229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那麼在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sz="1800" dirty="0"/>
                  <a:t>與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lang="zh-TW" altLang="en-US" sz="1800" dirty="0"/>
                  <a:t>之間，應該有一個</a:t>
                </a:r>
                <a:r>
                  <a:rPr lang="en-US" altLang="zh-TW" sz="1800" i="1" dirty="0"/>
                  <a:t>a</a:t>
                </a:r>
                <a:r>
                  <a:rPr lang="zh-TW" altLang="en-US" sz="1800" dirty="0"/>
                  <a:t>，它所對應的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67594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8188" y="5217299"/>
                <a:ext cx="6422912" cy="369332"/>
              </a:xfrm>
              <a:prstGeom prst="rect">
                <a:avLst/>
              </a:prstGeom>
              <a:blipFill>
                <a:blip r:embed="rId10"/>
                <a:stretch>
                  <a:fillRect l="-79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595" name="矩形 18"/>
              <p:cNvSpPr>
                <a:spLocks noChangeArrowheads="1"/>
              </p:cNvSpPr>
              <p:nvPr/>
            </p:nvSpPr>
            <p:spPr bwMode="auto">
              <a:xfrm>
                <a:off x="755650" y="5795781"/>
                <a:ext cx="21916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將此數稱為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zh-TW" altLang="en-US" sz="1800" dirty="0"/>
                  <a:t>，那麼</a:t>
                </a:r>
              </a:p>
            </p:txBody>
          </p:sp>
        </mc:Choice>
        <mc:Fallback xmlns="">
          <p:sp>
            <p:nvSpPr>
              <p:cNvPr id="67595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650" y="5795781"/>
                <a:ext cx="2191626" cy="369332"/>
              </a:xfrm>
              <a:prstGeom prst="rect">
                <a:avLst/>
              </a:prstGeom>
              <a:blipFill>
                <a:blip r:embed="rId11"/>
                <a:stretch>
                  <a:fillRect l="-2312" t="-6667" r="-2312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59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F08989-E427-AD49-B335-25D27EC7AA82}"/>
                  </a:ext>
                </a:extLst>
              </p:cNvPr>
              <p:cNvSpPr txBox="1"/>
              <p:nvPr/>
            </p:nvSpPr>
            <p:spPr bwMode="auto">
              <a:xfrm>
                <a:off x="5355979" y="5730647"/>
                <a:ext cx="2295500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dirty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F08989-E427-AD49-B335-25D27EC7A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55979" y="5730647"/>
                <a:ext cx="2295500" cy="525913"/>
              </a:xfrm>
              <a:prstGeom prst="rect">
                <a:avLst/>
              </a:prstGeom>
              <a:blipFill>
                <a:blip r:embed="rId12"/>
                <a:stretch>
                  <a:fillRect l="-1648" t="-238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B4ABB5C-C543-FC4E-94E0-39C8D344BF1F}"/>
                  </a:ext>
                </a:extLst>
              </p:cNvPr>
              <p:cNvSpPr/>
              <p:nvPr/>
            </p:nvSpPr>
            <p:spPr>
              <a:xfrm>
                <a:off x="755650" y="4639373"/>
                <a:ext cx="81774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我們先從兩個極端來看這函數：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i="1" dirty="0"/>
                  <a:t> </a:t>
                </a:r>
                <a:r>
                  <a:rPr lang="zh-TW" altLang="en-US" dirty="0"/>
                  <a:t>時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dirty="0"/>
                  <a:t>，而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𝑎</m:t>
                    </m:r>
                    <m:r>
                      <a:rPr lang="en-US" altLang="zh-TW" i="1" dirty="0"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r>
                  <a:rPr lang="zh-TW" altLang="en-US" dirty="0"/>
                  <a:t>時，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zh-TW" altLang="en-US" dirty="0"/>
                  <a:t>應該也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</a:rPr>
                      <m:t>→∞</m:t>
                    </m:r>
                  </m:oMath>
                </a14:m>
                <a:r>
                  <a:rPr lang="zh-TW" altLang="en-US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B4ABB5C-C543-FC4E-94E0-39C8D344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" y="4639373"/>
                <a:ext cx="8177495" cy="369332"/>
              </a:xfrm>
              <a:prstGeom prst="rect">
                <a:avLst/>
              </a:prstGeom>
              <a:blipFill>
                <a:blip r:embed="rId13"/>
                <a:stretch>
                  <a:fillRect l="-620" t="-10000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BD528CC-138E-B144-8944-485970584E70}"/>
                  </a:ext>
                </a:extLst>
              </p:cNvPr>
              <p:cNvSpPr/>
              <p:nvPr/>
            </p:nvSpPr>
            <p:spPr>
              <a:xfrm>
                <a:off x="2947668" y="5795225"/>
                <a:ext cx="110196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i="1" dirty="0"/>
                  <a:t> </a:t>
                </a:r>
                <a:endParaRPr lang="en-TW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BD528CC-138E-B144-8944-485970584E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668" y="5795225"/>
                <a:ext cx="11019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3">
            <a:extLst>
              <a:ext uri="{FF2B5EF4-FFF2-40B4-BE49-F238E27FC236}">
                <a16:creationId xmlns:a16="http://schemas.microsoft.com/office/drawing/2014/main" id="{5F2E715C-E41F-CD49-A68B-1A589963A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256560"/>
            <a:ext cx="5429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於是我就找到一個函數的微分就是它自己！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7">
                <a:extLst>
                  <a:ext uri="{FF2B5EF4-FFF2-40B4-BE49-F238E27FC236}">
                    <a16:creationId xmlns:a16="http://schemas.microsoft.com/office/drawing/2014/main" id="{8023C5C5-9DA9-BA49-A51C-FA0A5F2E7FF0}"/>
                  </a:ext>
                </a:extLst>
              </p:cNvPr>
              <p:cNvSpPr txBox="1"/>
              <p:nvPr/>
            </p:nvSpPr>
            <p:spPr bwMode="auto">
              <a:xfrm>
                <a:off x="866329" y="943865"/>
                <a:ext cx="125816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7">
                <a:extLst>
                  <a:ext uri="{FF2B5EF4-FFF2-40B4-BE49-F238E27FC236}">
                    <a16:creationId xmlns:a16="http://schemas.microsoft.com/office/drawing/2014/main" id="{8023C5C5-9DA9-BA49-A51C-FA0A5F2E7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329" y="943865"/>
                <a:ext cx="1258165" cy="369332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7">
                <a:extLst>
                  <a:ext uri="{FF2B5EF4-FFF2-40B4-BE49-F238E27FC236}">
                    <a16:creationId xmlns:a16="http://schemas.microsoft.com/office/drawing/2014/main" id="{6D6F23DF-A852-E943-8732-1378BD32F790}"/>
                  </a:ext>
                </a:extLst>
              </p:cNvPr>
              <p:cNvSpPr txBox="1"/>
              <p:nvPr/>
            </p:nvSpPr>
            <p:spPr bwMode="auto">
              <a:xfrm>
                <a:off x="855868" y="1480154"/>
                <a:ext cx="6795611" cy="66390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18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7">
                <a:extLst>
                  <a:ext uri="{FF2B5EF4-FFF2-40B4-BE49-F238E27FC236}">
                    <a16:creationId xmlns:a16="http://schemas.microsoft.com/office/drawing/2014/main" id="{6D6F23DF-A852-E943-8732-1378BD32F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868" y="1480154"/>
                <a:ext cx="6795611" cy="663900"/>
              </a:xfrm>
              <a:prstGeom prst="rect">
                <a:avLst/>
              </a:prstGeom>
              <a:blipFill>
                <a:blip r:embed="rId16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7">
                <a:extLst>
                  <a:ext uri="{FF2B5EF4-FFF2-40B4-BE49-F238E27FC236}">
                    <a16:creationId xmlns:a16="http://schemas.microsoft.com/office/drawing/2014/main" id="{302E6C57-BAA8-9545-B6AB-80EFC66DD5CE}"/>
                  </a:ext>
                </a:extLst>
              </p:cNvPr>
              <p:cNvSpPr txBox="1"/>
              <p:nvPr/>
            </p:nvSpPr>
            <p:spPr bwMode="auto">
              <a:xfrm>
                <a:off x="855867" y="3274321"/>
                <a:ext cx="4076173" cy="73308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→0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p>
                                      </m:s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21" name="文字方塊 7">
                <a:extLst>
                  <a:ext uri="{FF2B5EF4-FFF2-40B4-BE49-F238E27FC236}">
                    <a16:creationId xmlns:a16="http://schemas.microsoft.com/office/drawing/2014/main" id="{302E6C57-BAA8-9545-B6AB-80EFC66DD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867" y="3274321"/>
                <a:ext cx="4076173" cy="7330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3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3" grpId="0"/>
      <p:bldP spid="67594" grpId="0"/>
      <p:bldP spid="67595" grpId="0"/>
      <p:bldP spid="2" grpId="0" animBg="1"/>
      <p:bldP spid="3" grpId="0"/>
      <p:bldP spid="4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2059905" y="3366360"/>
            <a:ext cx="5429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於是我就找到一個函數的微分與自己成正比！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A7243CA8-E495-4941-8CE2-C0EA769F65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5974" y="4246216"/>
                <a:ext cx="65824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若有了常數</a:t>
                </a:r>
                <a:r>
                  <a:rPr lang="en-US" altLang="zh-TW" sz="1800" i="1" dirty="0"/>
                  <a:t>e</a:t>
                </a:r>
                <a:r>
                  <a:rPr lang="zh-TW" altLang="en-US" sz="1800" dirty="0"/>
                  <a:t>的值，任意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sz="1800" dirty="0"/>
                  <a:t>的指數函數微分就可以計算出來。</a:t>
                </a:r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A7243CA8-E495-4941-8CE2-C0EA769F6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5974" y="4246216"/>
                <a:ext cx="6582410" cy="369332"/>
              </a:xfrm>
              <a:prstGeom prst="rect">
                <a:avLst/>
              </a:prstGeom>
              <a:blipFill>
                <a:blip r:embed="rId2"/>
                <a:stretch>
                  <a:fillRect l="-76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8">
            <a:extLst>
              <a:ext uri="{FF2B5EF4-FFF2-40B4-BE49-F238E27FC236}">
                <a16:creationId xmlns:a16="http://schemas.microsoft.com/office/drawing/2014/main" id="{2422A06F-C862-E04A-B7A1-2A973C5B3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512" y="705366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</a:t>
            </a:r>
          </a:p>
        </p:txBody>
      </p:sp>
      <p:sp>
        <p:nvSpPr>
          <p:cNvPr id="14" name="文字方塊 5">
            <a:extLst>
              <a:ext uri="{FF2B5EF4-FFF2-40B4-BE49-F238E27FC236}">
                <a16:creationId xmlns:a16="http://schemas.microsoft.com/office/drawing/2014/main" id="{00AD28E7-B7E9-E346-AAC7-E7F331BBAB78}"/>
              </a:ext>
            </a:extLst>
          </p:cNvPr>
          <p:cNvSpPr txBox="1"/>
          <p:nvPr/>
        </p:nvSpPr>
        <p:spPr bwMode="auto">
          <a:xfrm>
            <a:off x="1512512" y="1425446"/>
            <a:ext cx="7200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那麼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7">
                <a:extLst>
                  <a:ext uri="{FF2B5EF4-FFF2-40B4-BE49-F238E27FC236}">
                    <a16:creationId xmlns:a16="http://schemas.microsoft.com/office/drawing/2014/main" id="{2A64A261-3FF5-D14E-984E-92703567EBC5}"/>
                  </a:ext>
                </a:extLst>
              </p:cNvPr>
              <p:cNvSpPr txBox="1"/>
              <p:nvPr/>
            </p:nvSpPr>
            <p:spPr bwMode="auto">
              <a:xfrm>
                <a:off x="2136328" y="1386529"/>
                <a:ext cx="1663404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7">
                <a:extLst>
                  <a:ext uri="{FF2B5EF4-FFF2-40B4-BE49-F238E27FC236}">
                    <a16:creationId xmlns:a16="http://schemas.microsoft.com/office/drawing/2014/main" id="{2A64A261-3FF5-D14E-984E-92703567E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6328" y="1386529"/>
                <a:ext cx="1663404" cy="618246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F459F37C-57D1-7B48-A1DA-6B716F7F77E7}"/>
                  </a:ext>
                </a:extLst>
              </p:cNvPr>
              <p:cNvSpPr txBox="1"/>
              <p:nvPr/>
            </p:nvSpPr>
            <p:spPr bwMode="auto">
              <a:xfrm>
                <a:off x="2158843" y="539054"/>
                <a:ext cx="1341969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F459F37C-57D1-7B48-A1DA-6B716F7F7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8843" y="539054"/>
                <a:ext cx="1341969" cy="61824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7">
                <a:extLst>
                  <a:ext uri="{FF2B5EF4-FFF2-40B4-BE49-F238E27FC236}">
                    <a16:creationId xmlns:a16="http://schemas.microsoft.com/office/drawing/2014/main" id="{52F7B058-7CEF-B64F-9D58-6C8322C50427}"/>
                  </a:ext>
                </a:extLst>
              </p:cNvPr>
              <p:cNvSpPr txBox="1"/>
              <p:nvPr/>
            </p:nvSpPr>
            <p:spPr bwMode="auto">
              <a:xfrm>
                <a:off x="2132163" y="2392668"/>
                <a:ext cx="3809569" cy="6790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𝑏𝑥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𝑏𝑥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7">
                <a:extLst>
                  <a:ext uri="{FF2B5EF4-FFF2-40B4-BE49-F238E27FC236}">
                    <a16:creationId xmlns:a16="http://schemas.microsoft.com/office/drawing/2014/main" id="{52F7B058-7CEF-B64F-9D58-6C8322C50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2163" y="2392668"/>
                <a:ext cx="3809569" cy="679032"/>
              </a:xfrm>
              <a:prstGeom prst="rect">
                <a:avLst/>
              </a:prstGeom>
              <a:blipFill>
                <a:blip r:embed="rId5"/>
                <a:stretch>
                  <a:fillRect b="-92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7">
                <a:extLst>
                  <a:ext uri="{FF2B5EF4-FFF2-40B4-BE49-F238E27FC236}">
                    <a16:creationId xmlns:a16="http://schemas.microsoft.com/office/drawing/2014/main" id="{FE7E70CA-F3EB-E041-930B-BEFAD49D4601}"/>
                  </a:ext>
                </a:extLst>
              </p:cNvPr>
              <p:cNvSpPr txBox="1"/>
              <p:nvPr/>
            </p:nvSpPr>
            <p:spPr bwMode="auto">
              <a:xfrm>
                <a:off x="2132163" y="4747742"/>
                <a:ext cx="2467855" cy="43710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unc>
                                    <m:funcPr>
                                      <m:ctrlPr>
                                        <a:rPr lang="en-US" altLang="zh-TW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dirty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func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dirty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7">
                <a:extLst>
                  <a:ext uri="{FF2B5EF4-FFF2-40B4-BE49-F238E27FC236}">
                    <a16:creationId xmlns:a16="http://schemas.microsoft.com/office/drawing/2014/main" id="{FE7E70CA-F3EB-E041-930B-BEFAD49D4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2163" y="4747742"/>
                <a:ext cx="2467855" cy="437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7">
                <a:extLst>
                  <a:ext uri="{FF2B5EF4-FFF2-40B4-BE49-F238E27FC236}">
                    <a16:creationId xmlns:a16="http://schemas.microsoft.com/office/drawing/2014/main" id="{A1951425-9762-A54C-8CCE-66EED45A5A6D}"/>
                  </a:ext>
                </a:extLst>
              </p:cNvPr>
              <p:cNvSpPr txBox="1"/>
              <p:nvPr/>
            </p:nvSpPr>
            <p:spPr bwMode="auto">
              <a:xfrm>
                <a:off x="2132163" y="5501181"/>
                <a:ext cx="4514441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dirty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dirty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dirty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7">
                <a:extLst>
                  <a:ext uri="{FF2B5EF4-FFF2-40B4-BE49-F238E27FC236}">
                    <a16:creationId xmlns:a16="http://schemas.microsoft.com/office/drawing/2014/main" id="{A1951425-9762-A54C-8CCE-66EED45A5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2163" y="5501181"/>
                <a:ext cx="4514441" cy="618246"/>
              </a:xfrm>
              <a:prstGeom prst="rect">
                <a:avLst/>
              </a:prstGeom>
              <a:blipFill>
                <a:blip r:embed="rId7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1255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矩形 1"/>
          <p:cNvSpPr>
            <a:spLocks noChangeArrowheads="1"/>
          </p:cNvSpPr>
          <p:nvPr/>
        </p:nvSpPr>
        <p:spPr bwMode="auto">
          <a:xfrm>
            <a:off x="755650" y="1341438"/>
            <a:ext cx="7632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常數 </a:t>
            </a:r>
            <a:r>
              <a:rPr lang="en-US" altLang="zh-TW" sz="1800" i="1"/>
              <a:t>e</a:t>
            </a:r>
            <a:r>
              <a:rPr lang="zh-TW" altLang="en-US" sz="1800" i="1"/>
              <a:t> </a:t>
            </a:r>
            <a:r>
              <a:rPr lang="zh-TW" altLang="en-US" sz="1800"/>
              <a:t>是一個無理數，在數學上就像 </a:t>
            </a:r>
            <a:r>
              <a:rPr lang="en-US" altLang="zh-TW" sz="1800" i="1"/>
              <a:t>π</a:t>
            </a:r>
            <a:r>
              <a:rPr lang="zh-TW" altLang="en-US" sz="1800"/>
              <a:t> 一樣重要，其值大概是</a:t>
            </a:r>
            <a:r>
              <a:rPr lang="en-US" altLang="zh-TW" sz="1800"/>
              <a:t>2.71828</a:t>
            </a:r>
            <a:r>
              <a:rPr lang="zh-TW" altLang="en-US" sz="1800"/>
              <a:t>左右</a:t>
            </a:r>
            <a:r>
              <a:rPr lang="zh-TW" altLang="en-US"/>
              <a:t>。</a:t>
            </a:r>
            <a:endParaRPr lang="zh-TW" altLang="zh-TW"/>
          </a:p>
        </p:txBody>
      </p:sp>
      <p:sp>
        <p:nvSpPr>
          <p:cNvPr id="68610" name="矩形 2"/>
          <p:cNvSpPr>
            <a:spLocks noChangeArrowheads="1"/>
          </p:cNvSpPr>
          <p:nvPr/>
        </p:nvSpPr>
        <p:spPr bwMode="auto">
          <a:xfrm>
            <a:off x="3348038" y="836613"/>
            <a:ext cx="1795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2000"/>
              <a:t>Euler's number </a:t>
            </a:r>
            <a:endParaRPr lang="zh-TW" altLang="en-US" sz="2000"/>
          </a:p>
        </p:txBody>
      </p:sp>
      <p:sp>
        <p:nvSpPr>
          <p:cNvPr id="68611" name="矩形 3"/>
          <p:cNvSpPr>
            <a:spLocks noChangeArrowheads="1"/>
          </p:cNvSpPr>
          <p:nvPr/>
        </p:nvSpPr>
        <p:spPr bwMode="auto">
          <a:xfrm>
            <a:off x="1042988" y="1916113"/>
            <a:ext cx="698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2000"/>
              <a:t>2.71828182845904523536028747135266249775724709369995</a:t>
            </a:r>
            <a:endParaRPr lang="zh-TW" altLang="en-US" sz="2000"/>
          </a:p>
        </p:txBody>
      </p:sp>
      <p:pic>
        <p:nvPicPr>
          <p:cNvPr id="68615" name="Picture 7" descr="http://upload.wikimedia.org/wikipedia/commons/thumb/6/60/Leonhard_Euler_2.jpg/280px-Leonhard_Euler_2.jpg">
            <a:hlinkClick r:id="rId2" tooltip="Portrait by Johann Georg Brucker (1756 ?)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860800"/>
            <a:ext cx="19177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矩形 9"/>
          <p:cNvSpPr>
            <a:spLocks noChangeArrowheads="1"/>
          </p:cNvSpPr>
          <p:nvPr/>
        </p:nvSpPr>
        <p:spPr bwMode="auto">
          <a:xfrm>
            <a:off x="6875463" y="6211888"/>
            <a:ext cx="1768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1800" b="1"/>
              <a:t>Leonhard Euler</a:t>
            </a:r>
          </a:p>
          <a:p>
            <a:r>
              <a:rPr lang="en-US" altLang="zh-TW" sz="1800" b="1"/>
              <a:t>(1707-1783)</a:t>
            </a:r>
            <a:endParaRPr lang="zh-TW" altLang="en-US" sz="1800"/>
          </a:p>
        </p:txBody>
      </p:sp>
      <p:sp>
        <p:nvSpPr>
          <p:cNvPr id="6861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8620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E823B66C-09E2-C24B-B30C-092B328170F9}"/>
                  </a:ext>
                </a:extLst>
              </p:cNvPr>
              <p:cNvSpPr txBox="1"/>
              <p:nvPr/>
            </p:nvSpPr>
            <p:spPr bwMode="auto">
              <a:xfrm>
                <a:off x="6946606" y="2594854"/>
                <a:ext cx="1341969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E823B66C-09E2-C24B-B30C-092B32817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6606" y="2594854"/>
                <a:ext cx="1341969" cy="618246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icture containing clock, antenna&#10;&#10;Description automatically generated">
            <a:extLst>
              <a:ext uri="{FF2B5EF4-FFF2-40B4-BE49-F238E27FC236}">
                <a16:creationId xmlns:a16="http://schemas.microsoft.com/office/drawing/2014/main" id="{B5934F1E-C00B-DAA6-6662-6CE38B212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33" y="2555023"/>
            <a:ext cx="5288012" cy="106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39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2947312" y="2796743"/>
                <a:ext cx="1159292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7312" y="2796743"/>
                <a:ext cx="1159292" cy="3742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1324575" y="2653827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4575" y="2653827"/>
                <a:ext cx="1335687" cy="618246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/>
              <p:cNvSpPr txBox="1">
                <a:spLocks noChangeArrowheads="1"/>
              </p:cNvSpPr>
              <p:nvPr/>
            </p:nvSpPr>
            <p:spPr bwMode="auto">
              <a:xfrm>
                <a:off x="1310679" y="4143699"/>
                <a:ext cx="5643562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但我可以在這個解的前面乘上任一個常數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𝐶</m:t>
                    </m:r>
                  </m:oMath>
                </a14:m>
                <a:r>
                  <a:rPr lang="zh-TW" altLang="en-US" sz="1800" dirty="0"/>
                  <a:t>，解仍成立</a:t>
                </a:r>
              </a:p>
            </p:txBody>
          </p:sp>
        </mc:Choice>
        <mc:Fallback xmlns="">
          <p:sp>
            <p:nvSpPr>
              <p:cNvPr id="15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0679" y="4143699"/>
                <a:ext cx="5643562" cy="369888"/>
              </a:xfrm>
              <a:prstGeom prst="rect">
                <a:avLst/>
              </a:prstGeom>
              <a:blipFill>
                <a:blip r:embed="rId4"/>
                <a:stretch>
                  <a:fillRect l="-899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7105686" y="4134230"/>
                <a:ext cx="1307281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5686" y="4134230"/>
                <a:ext cx="1307281" cy="374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2464455" y="4596883"/>
                <a:ext cx="4579587" cy="65389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𝑑𝐶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4455" y="4596883"/>
                <a:ext cx="4579587" cy="653897"/>
              </a:xfrm>
              <a:prstGeom prst="rect">
                <a:avLst/>
              </a:prstGeom>
              <a:blipFill>
                <a:blip r:embed="rId6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"/>
              <p:cNvSpPr txBox="1">
                <a:spLocks noChangeArrowheads="1"/>
              </p:cNvSpPr>
              <p:nvPr/>
            </p:nvSpPr>
            <p:spPr bwMode="auto">
              <a:xfrm>
                <a:off x="1321727" y="5718970"/>
                <a:ext cx="56401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注意常數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可以是任意數，我們似乎得到了無限多組解。</a:t>
                </a:r>
              </a:p>
            </p:txBody>
          </p:sp>
        </mc:Choice>
        <mc:Fallback xmlns="">
          <p:sp>
            <p:nvSpPr>
              <p:cNvPr id="22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1727" y="5718970"/>
                <a:ext cx="5640113" cy="369332"/>
              </a:xfrm>
              <a:prstGeom prst="rect">
                <a:avLst/>
              </a:prstGeom>
              <a:blipFill>
                <a:blip r:embed="rId7"/>
                <a:stretch>
                  <a:fillRect l="-1124" t="-6667" r="-4944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3">
                <a:extLst>
                  <a:ext uri="{FF2B5EF4-FFF2-40B4-BE49-F238E27FC236}">
                    <a16:creationId xmlns:a16="http://schemas.microsoft.com/office/drawing/2014/main" id="{7934B474-0F63-B046-AF25-B57CDB3C9D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2869" y="2780928"/>
                <a:ext cx="3857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取常數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zh-TW" altLang="en-US" sz="1800" dirty="0"/>
                  <a:t>為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zh-TW" altLang="en-US" sz="1800" dirty="0"/>
                  <a:t>，即得到解！</a:t>
                </a:r>
              </a:p>
            </p:txBody>
          </p:sp>
        </mc:Choice>
        <mc:Fallback xmlns="">
          <p:sp>
            <p:nvSpPr>
              <p:cNvPr id="19" name="文字方塊 3">
                <a:extLst>
                  <a:ext uri="{FF2B5EF4-FFF2-40B4-BE49-F238E27FC236}">
                    <a16:creationId xmlns:a16="http://schemas.microsoft.com/office/drawing/2014/main" id="{7934B474-0F63-B046-AF25-B57CDB3C9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2869" y="2780928"/>
                <a:ext cx="3857625" cy="369888"/>
              </a:xfrm>
              <a:prstGeom prst="rect">
                <a:avLst/>
              </a:prstGeom>
              <a:blipFill>
                <a:blip r:embed="rId8"/>
                <a:stretch>
                  <a:fillRect l="-1311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7">
                <a:extLst>
                  <a:ext uri="{FF2B5EF4-FFF2-40B4-BE49-F238E27FC236}">
                    <a16:creationId xmlns:a16="http://schemas.microsoft.com/office/drawing/2014/main" id="{55B743C9-F1E0-C049-918C-3713CDFACC93}"/>
                  </a:ext>
                </a:extLst>
              </p:cNvPr>
              <p:cNvSpPr txBox="1"/>
              <p:nvPr/>
            </p:nvSpPr>
            <p:spPr bwMode="auto">
              <a:xfrm>
                <a:off x="3740298" y="1029795"/>
                <a:ext cx="1663404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7">
                <a:extLst>
                  <a:ext uri="{FF2B5EF4-FFF2-40B4-BE49-F238E27FC236}">
                    <a16:creationId xmlns:a16="http://schemas.microsoft.com/office/drawing/2014/main" id="{55B743C9-F1E0-C049-918C-3713CDFACC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0298" y="1029795"/>
                <a:ext cx="1663404" cy="618246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2">
            <a:extLst>
              <a:ext uri="{FF2B5EF4-FFF2-40B4-BE49-F238E27FC236}">
                <a16:creationId xmlns:a16="http://schemas.microsoft.com/office/drawing/2014/main" id="{4583EA9E-54B7-B976-2019-9AB6C35BF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1727" y="5324099"/>
            <a:ext cx="56401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一次微分方程式的解會有一個未確定的常數！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09267B7A-4490-084F-9F75-56330AD58F64}"/>
                  </a:ext>
                </a:extLst>
              </p:cNvPr>
              <p:cNvSpPr txBox="1"/>
              <p:nvPr/>
            </p:nvSpPr>
            <p:spPr bwMode="auto">
              <a:xfrm>
                <a:off x="1330275" y="1022485"/>
                <a:ext cx="1180388" cy="62555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zh-TW" altLang="en-US" sz="1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09267B7A-4490-084F-9F75-56330AD58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275" y="1022485"/>
                <a:ext cx="1180388" cy="625556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>
            <a:extLst>
              <a:ext uri="{FF2B5EF4-FFF2-40B4-BE49-F238E27FC236}">
                <a16:creationId xmlns:a16="http://schemas.microsoft.com/office/drawing/2014/main" id="{D773F21A-F4E7-21BA-BD9F-5CBD70EE860E}"/>
              </a:ext>
            </a:extLst>
          </p:cNvPr>
          <p:cNvSpPr/>
          <p:nvPr/>
        </p:nvSpPr>
        <p:spPr>
          <a:xfrm>
            <a:off x="2947312" y="1196752"/>
            <a:ext cx="400552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6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21" grpId="0" animBg="1"/>
      <p:bldP spid="2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ec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097658" y="121679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69841" y="3714355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97658" y="1928984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5562129" y="3434146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2129" y="3434146"/>
                <a:ext cx="144016" cy="369332"/>
              </a:xfrm>
              <a:prstGeom prst="rect">
                <a:avLst/>
              </a:prstGeom>
              <a:blipFill rotWithShape="1">
                <a:blip r:embed="rId3"/>
                <a:stretch>
                  <a:fillRect r="-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169641" y="1201898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9641" y="1201898"/>
                <a:ext cx="249241" cy="369332"/>
              </a:xfrm>
              <a:prstGeom prst="rect">
                <a:avLst/>
              </a:prstGeom>
              <a:blipFill rotWithShape="1">
                <a:blip r:embed="rId4"/>
                <a:stretch>
                  <a:fillRect r="-365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1272217" y="4022709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2217" y="4022709"/>
                <a:ext cx="1335687" cy="61824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1266750" y="4833032"/>
                <a:ext cx="1307281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6750" y="4833032"/>
                <a:ext cx="1307281" cy="37427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607904" y="4845870"/>
                <a:ext cx="6428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但也因有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zh-TW" altLang="en-US" dirty="0"/>
                  <a:t>我們才能引入起始數目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，否則起始數量只是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904" y="4845870"/>
                <a:ext cx="6428592" cy="369332"/>
              </a:xfrm>
              <a:prstGeom prst="rect">
                <a:avLst/>
              </a:prstGeom>
              <a:blipFill>
                <a:blip r:embed="rId8"/>
                <a:stretch>
                  <a:fillRect l="-78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66750" y="5339195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事實上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750" y="5339195"/>
                <a:ext cx="4752528" cy="369332"/>
              </a:xfrm>
              <a:prstGeom prst="rect">
                <a:avLst/>
              </a:prstGeom>
              <a:blipFill>
                <a:blip r:embed="rId9"/>
                <a:stretch>
                  <a:fillRect l="-1067" t="-6897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323820" y="5347095"/>
                <a:ext cx="1415772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23820" y="5347095"/>
                <a:ext cx="1415772" cy="3742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237703" y="5807824"/>
                <a:ext cx="60696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如果沒有引入起始的條件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，微分方程式有無限多個解。</a:t>
                </a: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703" y="5807824"/>
                <a:ext cx="6069645" cy="369332"/>
              </a:xfrm>
              <a:prstGeom prst="rect">
                <a:avLst/>
              </a:prstGeom>
              <a:blipFill>
                <a:blip r:embed="rId11"/>
                <a:stretch>
                  <a:fillRect l="-626" t="-333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/>
          <p:cNvSpPr txBox="1"/>
          <p:nvPr/>
        </p:nvSpPr>
        <p:spPr>
          <a:xfrm>
            <a:off x="1226465" y="6263615"/>
            <a:ext cx="606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引入適當的起始條件，微分方程式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TW" altLang="en-US" dirty="0">
                <a:solidFill>
                  <a:srgbClr val="FF0000"/>
                </a:solidFill>
              </a:rPr>
              <a:t>只有唯一解。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DC5C202-A61D-F649-B1B2-E3C38C35CA97}"/>
              </a:ext>
            </a:extLst>
          </p:cNvPr>
          <p:cNvSpPr txBox="1"/>
          <p:nvPr/>
        </p:nvSpPr>
        <p:spPr>
          <a:xfrm>
            <a:off x="2607904" y="4034668"/>
            <a:ext cx="509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微分方程式只規定變化率與數量正比，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E846BAC-73DF-244D-99A8-055382FFEF5B}"/>
                  </a:ext>
                </a:extLst>
              </p:cNvPr>
              <p:cNvSpPr/>
              <p:nvPr/>
            </p:nvSpPr>
            <p:spPr>
              <a:xfrm>
                <a:off x="2607904" y="4342412"/>
                <a:ext cx="66420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此規定的漏洞是無法禁止等比例增減，也就是將數量乘常數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zh-TW" altLang="en-US" dirty="0"/>
                  <a:t>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E846BAC-73DF-244D-99A8-055382FFEF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904" y="4342412"/>
                <a:ext cx="6642075" cy="369332"/>
              </a:xfrm>
              <a:prstGeom prst="rect">
                <a:avLst/>
              </a:prstGeom>
              <a:blipFill>
                <a:blip r:embed="rId12"/>
                <a:stretch>
                  <a:fillRect l="-573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8969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A3A8B-A24D-A43C-30C8-D16AFD77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838" y="1118780"/>
            <a:ext cx="6821436" cy="3596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C5C00830-AFD8-2AA5-9839-30B13BB934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6" y="4869702"/>
                <a:ext cx="72259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常數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可以是任意數，我們得到了無限多組解，對應無限多組線。。</a:t>
                </a: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C5C00830-AFD8-2AA5-9839-30B13BB93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4869702"/>
                <a:ext cx="7225904" cy="369332"/>
              </a:xfrm>
              <a:prstGeom prst="rect">
                <a:avLst/>
              </a:prstGeom>
              <a:blipFill>
                <a:blip r:embed="rId3"/>
                <a:stretch>
                  <a:fillRect l="-70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5">
            <a:extLst>
              <a:ext uri="{FF2B5EF4-FFF2-40B4-BE49-F238E27FC236}">
                <a16:creationId xmlns:a16="http://schemas.microsoft.com/office/drawing/2014/main" id="{83ED5932-5F7C-B4E8-3512-0366786CCE71}"/>
              </a:ext>
            </a:extLst>
          </p:cNvPr>
          <p:cNvSpPr txBox="1"/>
          <p:nvPr/>
        </p:nvSpPr>
        <p:spPr>
          <a:xfrm>
            <a:off x="1475656" y="5373216"/>
            <a:ext cx="736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引入適當的起始條件，只有一條線能滿足，微分方程式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TW" altLang="en-US" dirty="0">
                <a:solidFill>
                  <a:srgbClr val="FF0000"/>
                </a:solidFill>
              </a:rPr>
              <a:t>只有唯一解。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60B4AF-EA1F-F191-257C-3B5CC7474CE3}"/>
              </a:ext>
            </a:extLst>
          </p:cNvPr>
          <p:cNvSpPr txBox="1"/>
          <p:nvPr/>
        </p:nvSpPr>
        <p:spPr>
          <a:xfrm>
            <a:off x="3599892" y="54996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幾何上的意義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15309-8F9A-1754-D153-0AA7325089B7}"/>
              </a:ext>
            </a:extLst>
          </p:cNvPr>
          <p:cNvSpPr txBox="1"/>
          <p:nvPr/>
        </p:nvSpPr>
        <p:spPr>
          <a:xfrm>
            <a:off x="1475656" y="587727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這個結果幾乎適用於所有的微分方程式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70397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D:\Dropbox\Documents\課程\YoungTextBook\Images\Chapter02\A_Images\A_Figures_and_Photos\02_22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8"/>
          <a:stretch>
            <a:fillRect/>
          </a:stretch>
        </p:blipFill>
        <p:spPr bwMode="auto">
          <a:xfrm>
            <a:off x="3301387" y="653383"/>
            <a:ext cx="250960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文字方塊 3"/>
          <p:cNvSpPr txBox="1">
            <a:spLocks noChangeArrowheads="1"/>
          </p:cNvSpPr>
          <p:nvPr/>
        </p:nvSpPr>
        <p:spPr bwMode="auto">
          <a:xfrm>
            <a:off x="3301386" y="260648"/>
            <a:ext cx="364687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Arial" pitchFamily="34" charset="0"/>
              </a:rPr>
              <a:t>地表附近的自由落體或拋體</a:t>
            </a:r>
          </a:p>
        </p:txBody>
      </p:sp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1691680" y="6237312"/>
            <a:ext cx="5924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Arial" pitchFamily="34" charset="0"/>
              </a:rPr>
              <a:t>地表附近自由落體的運動方程式！這是微分方程式！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DFD36A4-2436-5346-8A76-664B8522A2DA}"/>
                  </a:ext>
                </a:extLst>
              </p:cNvPr>
              <p:cNvSpPr txBox="1"/>
              <p:nvPr/>
            </p:nvSpPr>
            <p:spPr bwMode="auto">
              <a:xfrm>
                <a:off x="3502678" y="5509226"/>
                <a:ext cx="1489126" cy="55579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DFD36A4-2436-5346-8A76-664B8522A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2678" y="5509226"/>
                <a:ext cx="1489126" cy="555793"/>
              </a:xfrm>
              <a:prstGeom prst="rect">
                <a:avLst/>
              </a:prstGeom>
              <a:blipFill>
                <a:blip r:embed="rId3"/>
                <a:stretch>
                  <a:fillRect l="-1709" r="-2564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08FB514-CC07-4843-B14D-2576BAFFB7F7}"/>
                  </a:ext>
                </a:extLst>
              </p:cNvPr>
              <p:cNvSpPr txBox="1"/>
              <p:nvPr/>
            </p:nvSpPr>
            <p:spPr bwMode="auto">
              <a:xfrm>
                <a:off x="3479352" y="4952438"/>
                <a:ext cx="1288621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acc>
                        <m:accPr>
                          <m:chr m:val="̂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08FB514-CC07-4843-B14D-2576BAFFB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9352" y="4952438"/>
                <a:ext cx="1288621" cy="276999"/>
              </a:xfrm>
              <a:prstGeom prst="rect">
                <a:avLst/>
              </a:prstGeom>
              <a:blipFill>
                <a:blip r:embed="rId4"/>
                <a:stretch>
                  <a:fillRect l="-980" t="-30435" r="-2941" b="-21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C3F6481-C525-6F4D-8D81-500A2F4D75C0}"/>
                  </a:ext>
                </a:extLst>
              </p:cNvPr>
              <p:cNvSpPr txBox="1"/>
              <p:nvPr/>
            </p:nvSpPr>
            <p:spPr bwMode="auto">
              <a:xfrm>
                <a:off x="3485988" y="4469547"/>
                <a:ext cx="1106905" cy="31059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acc>
                        <m:accPr>
                          <m:chr m:val="̂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C3F6481-C525-6F4D-8D81-500A2F4D7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5988" y="4469547"/>
                <a:ext cx="1106905" cy="310598"/>
              </a:xfrm>
              <a:prstGeom prst="rect">
                <a:avLst/>
              </a:prstGeom>
              <a:blipFill>
                <a:blip r:embed="rId5"/>
                <a:stretch>
                  <a:fillRect l="-3371" t="-28000" r="-3371" b="-2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0F45204B-BA20-BEDA-E45D-BADCBE7EDE57}"/>
                  </a:ext>
                </a:extLst>
              </p:cNvPr>
              <p:cNvSpPr txBox="1"/>
              <p:nvPr/>
            </p:nvSpPr>
            <p:spPr bwMode="auto">
              <a:xfrm>
                <a:off x="6178072" y="5503704"/>
                <a:ext cx="1058751" cy="55579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0F45204B-BA20-BEDA-E45D-BADCBE7ED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8072" y="5503704"/>
                <a:ext cx="1058751" cy="555793"/>
              </a:xfrm>
              <a:prstGeom prst="rect">
                <a:avLst/>
              </a:prstGeom>
              <a:blipFill>
                <a:blip r:embed="rId6"/>
                <a:stretch>
                  <a:fillRect l="-4762" r="-4762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E4C50E3F-1537-CCB1-0F99-04E7FB5A41A0}"/>
              </a:ext>
            </a:extLst>
          </p:cNvPr>
          <p:cNvSpPr/>
          <p:nvPr/>
        </p:nvSpPr>
        <p:spPr>
          <a:xfrm>
            <a:off x="5364088" y="5661248"/>
            <a:ext cx="446902" cy="2880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3" descr="D:\Dropbox\Documents\課程\YoungTextBook\Images\Chapter02\A_Images\A_Figures_and_Photos\02_24_Figure.jpg">
            <a:extLst>
              <a:ext uri="{FF2B5EF4-FFF2-40B4-BE49-F238E27FC236}">
                <a16:creationId xmlns:a16="http://schemas.microsoft.com/office/drawing/2014/main" id="{F40B854B-ED8B-C99B-657D-A4D70E6B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12177" r="29103" b="3841"/>
          <a:stretch>
            <a:fillRect/>
          </a:stretch>
        </p:blipFill>
        <p:spPr bwMode="auto">
          <a:xfrm>
            <a:off x="5940152" y="653383"/>
            <a:ext cx="2876262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46681744-1D1B-194C-A67A-B609A1196DEF}"/>
                  </a:ext>
                </a:extLst>
              </p:cNvPr>
              <p:cNvSpPr txBox="1"/>
              <p:nvPr/>
            </p:nvSpPr>
            <p:spPr bwMode="auto">
              <a:xfrm>
                <a:off x="2592353" y="5114321"/>
                <a:ext cx="2286010" cy="51860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46681744-1D1B-194C-A67A-B609A1196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2353" y="5114321"/>
                <a:ext cx="2286010" cy="518604"/>
              </a:xfrm>
              <a:prstGeom prst="rect">
                <a:avLst/>
              </a:prstGeom>
              <a:blipFill>
                <a:blip r:embed="rId2"/>
                <a:stretch>
                  <a:fillRect l="-2222" t="-4762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C2110C8E-4DC2-B14F-AD4D-424E382BC6BF}"/>
                  </a:ext>
                </a:extLst>
              </p:cNvPr>
              <p:cNvSpPr txBox="1"/>
              <p:nvPr/>
            </p:nvSpPr>
            <p:spPr bwMode="auto">
              <a:xfrm>
                <a:off x="2617996" y="2946391"/>
                <a:ext cx="1379929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C2110C8E-4DC2-B14F-AD4D-424E382BC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7996" y="2946391"/>
                <a:ext cx="1379929" cy="276999"/>
              </a:xfrm>
              <a:prstGeom prst="rect">
                <a:avLst/>
              </a:prstGeom>
              <a:blipFill>
                <a:blip r:embed="rId3"/>
                <a:stretch>
                  <a:fillRect l="-909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33797" name="Line 8"/>
          <p:cNvSpPr>
            <a:spLocks noChangeShapeType="1"/>
          </p:cNvSpPr>
          <p:nvPr/>
        </p:nvSpPr>
        <p:spPr bwMode="auto">
          <a:xfrm>
            <a:off x="3371903" y="246339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00" name="Line 11"/>
          <p:cNvSpPr>
            <a:spLocks noChangeShapeType="1"/>
          </p:cNvSpPr>
          <p:nvPr/>
        </p:nvSpPr>
        <p:spPr bwMode="auto">
          <a:xfrm>
            <a:off x="3371903" y="455095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3578278" y="2814233"/>
            <a:ext cx="4318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4586340" y="5198658"/>
            <a:ext cx="4318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4110" name="Line 15"/>
          <p:cNvSpPr>
            <a:spLocks noChangeShapeType="1"/>
          </p:cNvSpPr>
          <p:nvPr/>
        </p:nvSpPr>
        <p:spPr bwMode="auto">
          <a:xfrm>
            <a:off x="4152953" y="5703483"/>
            <a:ext cx="720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3859797" y="3112682"/>
            <a:ext cx="42405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Arial" pitchFamily="34" charset="0"/>
              </a:rPr>
              <a:t>這裡有一個常數，如果沒有這個常數，起始速度只能為零。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5220072" y="5198658"/>
            <a:ext cx="2268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Arial" pitchFamily="34" charset="0"/>
              </a:rPr>
              <a:t>如果沒有這個常數，起始位置只能為零。</a:t>
            </a:r>
          </a:p>
        </p:txBody>
      </p:sp>
      <p:sp>
        <p:nvSpPr>
          <p:cNvPr id="33807" name="Line 8"/>
          <p:cNvSpPr>
            <a:spLocks noChangeShapeType="1"/>
          </p:cNvSpPr>
          <p:nvPr/>
        </p:nvSpPr>
        <p:spPr bwMode="auto">
          <a:xfrm>
            <a:off x="3371903" y="332699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" name="文字方塊 27"/>
          <p:cNvSpPr txBox="1">
            <a:spLocks noChangeArrowheads="1"/>
          </p:cNvSpPr>
          <p:nvPr/>
        </p:nvSpPr>
        <p:spPr bwMode="auto">
          <a:xfrm>
            <a:off x="919350" y="6063952"/>
            <a:ext cx="69650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  <a:latin typeface="Arial" pitchFamily="34" charset="0"/>
              </a:rPr>
              <a:t>這裡有兩個未知的常數，顯示單靠微分方程式無法決定唯一解！</a:t>
            </a:r>
          </a:p>
        </p:txBody>
      </p:sp>
      <p:cxnSp>
        <p:nvCxnSpPr>
          <p:cNvPr id="31" name="直線單箭頭接點 30"/>
          <p:cNvCxnSpPr/>
          <p:nvPr/>
        </p:nvCxnSpPr>
        <p:spPr>
          <a:xfrm>
            <a:off x="3427863" y="1332091"/>
            <a:ext cx="0" cy="503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11" name="文字方塊 29"/>
          <p:cNvSpPr txBox="1">
            <a:spLocks noChangeArrowheads="1"/>
          </p:cNvSpPr>
          <p:nvPr/>
        </p:nvSpPr>
        <p:spPr bwMode="auto">
          <a:xfrm>
            <a:off x="2579740" y="374245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>
                <a:latin typeface="Arial" pitchFamily="34" charset="0"/>
              </a:rPr>
              <a:t>解微分方程式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4152952" y="1814703"/>
            <a:ext cx="3011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速度的微分是一個多項式，</a:t>
            </a:r>
            <a:endParaRPr lang="en-US" altLang="zh-TW" sz="1800" dirty="0"/>
          </a:p>
          <a:p>
            <a:pPr>
              <a:spcBef>
                <a:spcPts val="0"/>
              </a:spcBef>
            </a:pPr>
            <a:r>
              <a:rPr lang="zh-TW" altLang="en-US" sz="1800" dirty="0"/>
              <a:t>因此速度也是一個多項式！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4152952" y="2432972"/>
            <a:ext cx="35283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zh-TW" altLang="en-US" sz="1800" dirty="0"/>
              <a:t>多項式的微分幂次會降一次，</a:t>
            </a:r>
            <a:endParaRPr lang="en-US" altLang="zh-TW" sz="1800" dirty="0"/>
          </a:p>
          <a:p>
            <a:pPr>
              <a:spcBef>
                <a:spcPts val="0"/>
              </a:spcBef>
            </a:pPr>
            <a:r>
              <a:rPr lang="zh-TW" altLang="en-US" sz="1800" dirty="0"/>
              <a:t>因此速度是時間的線性函數。</a:t>
            </a:r>
          </a:p>
        </p:txBody>
      </p:sp>
      <p:sp>
        <p:nvSpPr>
          <p:cNvPr id="24" name="文字方塊 23"/>
          <p:cNvSpPr txBox="1"/>
          <p:nvPr/>
        </p:nvSpPr>
        <p:spPr bwMode="auto">
          <a:xfrm>
            <a:off x="4211960" y="4407621"/>
            <a:ext cx="35283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zh-TW" altLang="en-US" sz="1800" dirty="0"/>
              <a:t>多項式的微分幂次會降一次，</a:t>
            </a:r>
            <a:endParaRPr lang="en-US" altLang="zh-TW" sz="1800" dirty="0"/>
          </a:p>
          <a:p>
            <a:pPr>
              <a:spcBef>
                <a:spcPts val="0"/>
              </a:spcBef>
            </a:pPr>
            <a:r>
              <a:rPr lang="zh-TW" altLang="en-US" sz="1800" dirty="0"/>
              <a:t>因此位置是時間的二次函數。</a:t>
            </a:r>
          </a:p>
        </p:txBody>
      </p:sp>
      <p:sp>
        <p:nvSpPr>
          <p:cNvPr id="25" name="文字方塊 24"/>
          <p:cNvSpPr txBox="1"/>
          <p:nvPr/>
        </p:nvSpPr>
        <p:spPr bwMode="auto">
          <a:xfrm>
            <a:off x="4211960" y="3761290"/>
            <a:ext cx="3011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位置的微分是一個多項式，</a:t>
            </a:r>
            <a:endParaRPr lang="en-US" altLang="zh-TW" sz="1800" dirty="0"/>
          </a:p>
          <a:p>
            <a:pPr>
              <a:spcBef>
                <a:spcPts val="0"/>
              </a:spcBef>
            </a:pPr>
            <a:r>
              <a:rPr lang="zh-TW" altLang="en-US" sz="1800" dirty="0"/>
              <a:t>因此位置也是一個多項式！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0B26013-0F30-2040-A970-7E32FAD358FB}"/>
                  </a:ext>
                </a:extLst>
              </p:cNvPr>
              <p:cNvSpPr txBox="1"/>
              <p:nvPr/>
            </p:nvSpPr>
            <p:spPr bwMode="auto">
              <a:xfrm>
                <a:off x="2661855" y="776298"/>
                <a:ext cx="1058751" cy="55579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0B26013-0F30-2040-A970-7E32FAD35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1855" y="776298"/>
                <a:ext cx="1058751" cy="555793"/>
              </a:xfrm>
              <a:prstGeom prst="rect">
                <a:avLst/>
              </a:prstGeom>
              <a:blipFill>
                <a:blip r:embed="rId4"/>
                <a:stretch>
                  <a:fillRect l="-4762" r="-3571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EF91D733-A5C9-004E-87E3-C1B090D2EB12}"/>
                  </a:ext>
                </a:extLst>
              </p:cNvPr>
              <p:cNvSpPr txBox="1"/>
              <p:nvPr/>
            </p:nvSpPr>
            <p:spPr bwMode="auto">
              <a:xfrm>
                <a:off x="2651543" y="1883980"/>
                <a:ext cx="942053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EF91D733-A5C9-004E-87E3-C1B090D2E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1543" y="1883980"/>
                <a:ext cx="942053" cy="525913"/>
              </a:xfrm>
              <a:prstGeom prst="rect">
                <a:avLst/>
              </a:prstGeom>
              <a:blipFill>
                <a:blip r:embed="rId5"/>
                <a:stretch>
                  <a:fillRect l="-5333" r="-4000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1855E128-D3B1-6742-A936-33626935D968}"/>
                  </a:ext>
                </a:extLst>
              </p:cNvPr>
              <p:cNvSpPr txBox="1"/>
              <p:nvPr/>
            </p:nvSpPr>
            <p:spPr bwMode="auto">
              <a:xfrm>
                <a:off x="2627868" y="3881005"/>
                <a:ext cx="1515030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1855E128-D3B1-6742-A936-33626935D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868" y="3881005"/>
                <a:ext cx="1515030" cy="525913"/>
              </a:xfrm>
              <a:prstGeom prst="rect">
                <a:avLst/>
              </a:prstGeom>
              <a:blipFill>
                <a:blip r:embed="rId6"/>
                <a:stretch>
                  <a:fillRect l="-4167" t="-4762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6FD202EF-FD49-DB49-8AF5-17BCCA519863}"/>
                  </a:ext>
                </a:extLst>
              </p:cNvPr>
              <p:cNvSpPr txBox="1"/>
              <p:nvPr/>
            </p:nvSpPr>
            <p:spPr bwMode="auto">
              <a:xfrm>
                <a:off x="4260432" y="1201001"/>
                <a:ext cx="757708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6FD202EF-FD49-DB49-8AF5-17BCCA519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432" y="1201001"/>
                <a:ext cx="757708" cy="525913"/>
              </a:xfrm>
              <a:prstGeom prst="rect">
                <a:avLst/>
              </a:prstGeom>
              <a:blipFill>
                <a:blip r:embed="rId7"/>
                <a:stretch>
                  <a:fillRect l="-8197" t="-4762" r="-1639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BCB79111-6289-F84A-B3EE-EFAD3317824F}"/>
                  </a:ext>
                </a:extLst>
              </p:cNvPr>
              <p:cNvSpPr txBox="1"/>
              <p:nvPr/>
            </p:nvSpPr>
            <p:spPr bwMode="auto">
              <a:xfrm>
                <a:off x="4260432" y="181314"/>
                <a:ext cx="4058739" cy="86549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nary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BCB79111-6289-F84A-B3EE-EFAD33178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432" y="181314"/>
                <a:ext cx="4058739" cy="865493"/>
              </a:xfrm>
              <a:prstGeom prst="rect">
                <a:avLst/>
              </a:prstGeom>
              <a:blipFill>
                <a:blip r:embed="rId8"/>
                <a:stretch>
                  <a:fillRect l="-11526" t="-115942" b="-1797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C8135C9-C022-5E49-937C-F4C41A6961F3}"/>
              </a:ext>
            </a:extLst>
          </p:cNvPr>
          <p:cNvSpPr txBox="1"/>
          <p:nvPr/>
        </p:nvSpPr>
        <p:spPr bwMode="auto">
          <a:xfrm>
            <a:off x="5148063" y="1332091"/>
            <a:ext cx="3600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引入速度，使微分少一次。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9" grpId="0" animBg="1"/>
      <p:bldP spid="33797" grpId="0" animBg="1"/>
      <p:bldP spid="33800" grpId="0" animBg="1"/>
      <p:bldP spid="52236" grpId="0" animBg="1"/>
      <p:bldP spid="52236" grpId="1" animBg="1"/>
      <p:bldP spid="52237" grpId="0" animBg="1"/>
      <p:bldP spid="52237" grpId="1" animBg="1"/>
      <p:bldP spid="4110" grpId="0" animBg="1"/>
      <p:bldP spid="15" grpId="0"/>
      <p:bldP spid="15" grpId="1"/>
      <p:bldP spid="16" grpId="0"/>
      <p:bldP spid="16" grpId="1"/>
      <p:bldP spid="33807" grpId="0" animBg="1"/>
      <p:bldP spid="28" grpId="0"/>
      <p:bldP spid="3" grpId="0"/>
      <p:bldP spid="4" grpId="0"/>
      <p:bldP spid="24" grpId="0"/>
      <p:bldP spid="25" grpId="0"/>
      <p:bldP spid="27" grpId="0" animBg="1"/>
      <p:bldP spid="30" grpId="0" animBg="1"/>
      <p:bldP spid="32" grpId="0" animBg="1"/>
      <p:bldP spid="34" grpId="0" animBg="1"/>
      <p:bldP spid="34" grpId="1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1572861" y="4252168"/>
            <a:ext cx="5472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運動方程式加上兩個起始條件就決定唯一的一個解！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>
                <a:spLocks noChangeArrowheads="1"/>
              </p:cNvSpPr>
              <p:nvPr/>
            </p:nvSpPr>
            <p:spPr bwMode="auto">
              <a:xfrm>
                <a:off x="1584158" y="3244056"/>
                <a:ext cx="730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Arial" pitchFamily="34" charset="0"/>
                  </a:rPr>
                  <a:t>解的表示式中的兩個未定常數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sz="1800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Arial" pitchFamily="34" charset="0"/>
                  </a:rPr>
                  <a:t>，正好由兩個起始條件來決定：</a:t>
                </a: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4158" y="3244056"/>
                <a:ext cx="7308322" cy="369332"/>
              </a:xfrm>
              <a:prstGeom prst="rect">
                <a:avLst/>
              </a:prstGeom>
              <a:blipFill>
                <a:blip r:embed="rId2"/>
                <a:stretch>
                  <a:fillRect l="-69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字方塊 27"/>
          <p:cNvSpPr txBox="1">
            <a:spLocks noChangeArrowheads="1"/>
          </p:cNvSpPr>
          <p:nvPr/>
        </p:nvSpPr>
        <p:spPr bwMode="auto">
          <a:xfrm>
            <a:off x="1584159" y="1443856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Arial" pitchFamily="34" charset="0"/>
              </a:rPr>
              <a:t>微分方程式無法決定唯一解</a:t>
            </a: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1546465" y="5620320"/>
            <a:ext cx="633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  <a:latin typeface="Arial" pitchFamily="34" charset="0"/>
              </a:rPr>
              <a:t>要求出物體運動路徑，必須加上初位置初速度兩個起始條件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554212" y="1875904"/>
            <a:ext cx="57601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但我們還未輸入起始的位置與速度，稱為起始條件！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572861" y="2740000"/>
            <a:ext cx="4824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無疑地，起始條件會影響運動的軌跡！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C0F40B0-BCC4-084C-9766-192CA55A0EFE}"/>
                  </a:ext>
                </a:extLst>
              </p:cNvPr>
              <p:cNvSpPr txBox="1"/>
              <p:nvPr/>
            </p:nvSpPr>
            <p:spPr bwMode="auto">
              <a:xfrm>
                <a:off x="1667443" y="730157"/>
                <a:ext cx="2286010" cy="51860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C0F40B0-BCC4-084C-9766-192CA55A0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7443" y="730157"/>
                <a:ext cx="2286010" cy="518604"/>
              </a:xfrm>
              <a:prstGeom prst="rect">
                <a:avLst/>
              </a:prstGeom>
              <a:blipFill>
                <a:blip r:embed="rId10"/>
                <a:stretch>
                  <a:fillRect l="-1657" t="-2381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F32E6294-282A-7E45-857A-A7EEBCF19AB8}"/>
                  </a:ext>
                </a:extLst>
              </p:cNvPr>
              <p:cNvSpPr txBox="1"/>
              <p:nvPr/>
            </p:nvSpPr>
            <p:spPr bwMode="auto">
              <a:xfrm>
                <a:off x="4206325" y="847157"/>
                <a:ext cx="1379929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F32E6294-282A-7E45-857A-A7EEBCF19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6325" y="847157"/>
                <a:ext cx="1379929" cy="276999"/>
              </a:xfrm>
              <a:prstGeom prst="rect">
                <a:avLst/>
              </a:prstGeom>
              <a:blipFill>
                <a:blip r:embed="rId11"/>
                <a:stretch>
                  <a:fillRect l="-909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46A3EC5-FBD4-8E47-B344-1AF4CBC49C67}"/>
                  </a:ext>
                </a:extLst>
              </p:cNvPr>
              <p:cNvSpPr txBox="1"/>
              <p:nvPr/>
            </p:nvSpPr>
            <p:spPr bwMode="auto">
              <a:xfrm>
                <a:off x="1620043" y="2303552"/>
                <a:ext cx="1042913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46A3EC5-FBD4-8E47-B344-1AF4CBC49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0043" y="2303552"/>
                <a:ext cx="1042913" cy="276999"/>
              </a:xfrm>
              <a:prstGeom prst="rect">
                <a:avLst/>
              </a:prstGeom>
              <a:blipFill>
                <a:blip r:embed="rId12"/>
                <a:stretch>
                  <a:fillRect l="-4819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E9427632-ED33-9D43-94A6-1355AC114178}"/>
                  </a:ext>
                </a:extLst>
              </p:cNvPr>
              <p:cNvSpPr txBox="1"/>
              <p:nvPr/>
            </p:nvSpPr>
            <p:spPr bwMode="auto">
              <a:xfrm>
                <a:off x="3036821" y="2318762"/>
                <a:ext cx="1040798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E9427632-ED33-9D43-94A6-1355AC114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6821" y="2318762"/>
                <a:ext cx="1040798" cy="276999"/>
              </a:xfrm>
              <a:prstGeom prst="rect">
                <a:avLst/>
              </a:prstGeom>
              <a:blipFill>
                <a:blip r:embed="rId13"/>
                <a:stretch>
                  <a:fillRect l="-1205" r="-1205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2478CF6-8ED4-EB44-8CFE-3902A01E2C91}"/>
                  </a:ext>
                </a:extLst>
              </p:cNvPr>
              <p:cNvSpPr txBox="1"/>
              <p:nvPr/>
            </p:nvSpPr>
            <p:spPr bwMode="auto">
              <a:xfrm>
                <a:off x="1637065" y="3776979"/>
                <a:ext cx="1551771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2478CF6-8ED4-EB44-8CFE-3902A01E2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7065" y="3776979"/>
                <a:ext cx="1551771" cy="276999"/>
              </a:xfrm>
              <a:prstGeom prst="rect">
                <a:avLst/>
              </a:prstGeom>
              <a:blipFill>
                <a:blip r:embed="rId14"/>
                <a:stretch>
                  <a:fillRect l="-3252" b="-21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2A76BCE-280D-D14A-B9EF-D0B2EA93451E}"/>
                  </a:ext>
                </a:extLst>
              </p:cNvPr>
              <p:cNvSpPr txBox="1"/>
              <p:nvPr/>
            </p:nvSpPr>
            <p:spPr bwMode="auto">
              <a:xfrm>
                <a:off x="3529431" y="3794278"/>
                <a:ext cx="1544334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2A76BCE-280D-D14A-B9EF-D0B2EA934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9431" y="3794278"/>
                <a:ext cx="1544334" cy="276999"/>
              </a:xfrm>
              <a:prstGeom prst="rect">
                <a:avLst/>
              </a:prstGeom>
              <a:blipFill>
                <a:blip r:embed="rId15"/>
                <a:stretch>
                  <a:fillRect l="-813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790115D-F421-6340-B383-0C1B5BAFF375}"/>
                  </a:ext>
                </a:extLst>
              </p:cNvPr>
              <p:cNvSpPr txBox="1"/>
              <p:nvPr/>
            </p:nvSpPr>
            <p:spPr bwMode="auto">
              <a:xfrm>
                <a:off x="2470881" y="4856962"/>
                <a:ext cx="2425408" cy="51860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790115D-F421-6340-B383-0C1B5BAFF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0881" y="4856962"/>
                <a:ext cx="2425408" cy="518604"/>
              </a:xfrm>
              <a:prstGeom prst="rect">
                <a:avLst/>
              </a:prstGeom>
              <a:blipFill>
                <a:blip r:embed="rId16"/>
                <a:stretch>
                  <a:fillRect t="-2381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 descr="D:\Dropbox\Documents\課程\YoungTextBook\Images\Chapter02\A_Images\A_Figures_and_Photos\02_24_Figure.jpg">
            <a:extLst>
              <a:ext uri="{FF2B5EF4-FFF2-40B4-BE49-F238E27FC236}">
                <a16:creationId xmlns:a16="http://schemas.microsoft.com/office/drawing/2014/main" id="{1945A16F-141D-DCFA-9303-835195A89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12177" r="29103" b="3841"/>
          <a:stretch>
            <a:fillRect/>
          </a:stretch>
        </p:blipFill>
        <p:spPr bwMode="auto">
          <a:xfrm>
            <a:off x="7044974" y="765189"/>
            <a:ext cx="1863126" cy="22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8" grpId="0"/>
      <p:bldP spid="21" grpId="0"/>
      <p:bldP spid="29" grpId="0"/>
      <p:bldP spid="23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文字方塊 1"/>
          <p:cNvSpPr txBox="1">
            <a:spLocks noChangeArrowheads="1"/>
          </p:cNvSpPr>
          <p:nvPr/>
        </p:nvSpPr>
        <p:spPr bwMode="auto">
          <a:xfrm>
            <a:off x="2268538" y="188913"/>
            <a:ext cx="4498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一般代數方程式的解通常是 </a:t>
            </a:r>
            <a:r>
              <a:rPr lang="en-US" altLang="zh-TW" sz="1800">
                <a:solidFill>
                  <a:srgbClr val="FF0000"/>
                </a:solidFill>
              </a:rPr>
              <a:t>No wiggle room</a:t>
            </a:r>
            <a:endParaRPr lang="zh-TW" altLang="en-US" sz="1800">
              <a:solidFill>
                <a:srgbClr val="FF0000"/>
              </a:solidFill>
            </a:endParaRPr>
          </a:p>
        </p:txBody>
      </p:sp>
      <p:pic>
        <p:nvPicPr>
          <p:cNvPr id="78850" name="Picture 2" descr="http://www.thesupercars.org/wp-content/uploads/2008/01/ferrari-enzo-track-turn-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071563"/>
            <a:ext cx="4418013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http://www.babez.de/porsche/cayennegts/porsche-cayenne-gts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933825"/>
            <a:ext cx="33575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395288" y="3429000"/>
            <a:ext cx="8353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微分方程式的解需要刻意讓自己挪出足夠的空間與自由度，才能滿足起始條件。</a:t>
            </a:r>
          </a:p>
        </p:txBody>
      </p:sp>
      <p:pic>
        <p:nvPicPr>
          <p:cNvPr id="78853" name="Picture 6" descr="http://farm1.static.flickr.com/55/121108808_4dfd9dc5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714375"/>
            <a:ext cx="182721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8" descr="http://graphics8.nytimes.com/images/2006/10/15/travel/15journey_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25717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8855" name="Object 8"/>
          <p:cNvGraphicFramePr>
            <a:graphicFrameLocks noChangeAspect="1"/>
          </p:cNvGraphicFramePr>
          <p:nvPr/>
        </p:nvGraphicFramePr>
        <p:xfrm>
          <a:off x="4140200" y="600075"/>
          <a:ext cx="10795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621760" imgH="177646" progId="Equation.3">
                  <p:embed/>
                </p:oleObj>
              </mc:Choice>
              <mc:Fallback>
                <p:oleObj name="方程式" r:id="rId6" imgW="621760" imgH="177646" progId="Equation.3">
                  <p:embed/>
                  <p:pic>
                    <p:nvPicPr>
                      <p:cNvPr id="7885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600075"/>
                        <a:ext cx="1079500" cy="3079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5">
            <a:extLst>
              <a:ext uri="{FF2B5EF4-FFF2-40B4-BE49-F238E27FC236}">
                <a16:creationId xmlns:a16="http://schemas.microsoft.com/office/drawing/2014/main" id="{1FF9599C-846E-C562-76D4-71C81052A350}"/>
              </a:ext>
            </a:extLst>
          </p:cNvPr>
          <p:cNvSpPr txBox="1"/>
          <p:nvPr/>
        </p:nvSpPr>
        <p:spPr>
          <a:xfrm>
            <a:off x="395288" y="6403459"/>
            <a:ext cx="606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引入適當的起始條件，微分方程式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TW" altLang="en-US" dirty="0">
                <a:solidFill>
                  <a:srgbClr val="FF0000"/>
                </a:solidFill>
              </a:rPr>
              <a:t>只有唯一解。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25FF541D-BE60-934B-DD2A-C05037B23530}"/>
                  </a:ext>
                </a:extLst>
              </p:cNvPr>
              <p:cNvSpPr txBox="1"/>
              <p:nvPr/>
            </p:nvSpPr>
            <p:spPr bwMode="auto">
              <a:xfrm>
                <a:off x="6588224" y="4478454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25FF541D-BE60-934B-DD2A-C05037B23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4478454"/>
                <a:ext cx="1335687" cy="618246"/>
              </a:xfrm>
              <a:prstGeom prst="rect">
                <a:avLst/>
              </a:prstGeom>
              <a:blipFill>
                <a:blip r:embed="rId8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6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4515" name="Rectangle 8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pic>
        <p:nvPicPr>
          <p:cNvPr id="64518" name="Picture 11" descr="C:\Users\Chia-Hung Chang\Downloads\Data\Knight\Media\Chapter6\Images\06_20Figure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2"/>
          <a:stretch>
            <a:fillRect/>
          </a:stretch>
        </p:blipFill>
        <p:spPr bwMode="auto">
          <a:xfrm>
            <a:off x="2256043" y="1484784"/>
            <a:ext cx="4017962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文字方塊 11"/>
          <p:cNvSpPr txBox="1">
            <a:spLocks noChangeArrowheads="1"/>
          </p:cNvSpPr>
          <p:nvPr/>
        </p:nvSpPr>
        <p:spPr bwMode="auto">
          <a:xfrm>
            <a:off x="2127056" y="5041425"/>
            <a:ext cx="2228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力的向量表示式：</a:t>
            </a:r>
          </a:p>
        </p:txBody>
      </p:sp>
      <p:sp>
        <p:nvSpPr>
          <p:cNvPr id="64520" name="文字方塊 8"/>
          <p:cNvSpPr txBox="1">
            <a:spLocks noChangeArrowheads="1"/>
          </p:cNvSpPr>
          <p:nvPr/>
        </p:nvSpPr>
        <p:spPr bwMode="auto">
          <a:xfrm>
            <a:off x="2127056" y="5689125"/>
            <a:ext cx="2951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阻力向量與速度向量成正比！</a:t>
            </a:r>
          </a:p>
        </p:txBody>
      </p:sp>
      <p:sp>
        <p:nvSpPr>
          <p:cNvPr id="10" name="文字方塊 12"/>
          <p:cNvSpPr txBox="1">
            <a:spLocks noChangeArrowheads="1"/>
          </p:cNvSpPr>
          <p:nvPr/>
        </p:nvSpPr>
        <p:spPr bwMode="auto">
          <a:xfrm>
            <a:off x="2156298" y="4332784"/>
            <a:ext cx="2808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當阻力大小與速率成正比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2156298" y="836712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拋體運動是二維運動，物理量必須以向量表示：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07E34688-1246-9541-B2BD-FF922973513E}"/>
                  </a:ext>
                </a:extLst>
              </p:cNvPr>
              <p:cNvSpPr txBox="1"/>
              <p:nvPr/>
            </p:nvSpPr>
            <p:spPr bwMode="auto">
              <a:xfrm>
                <a:off x="4355976" y="5103192"/>
                <a:ext cx="1900072" cy="31059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𝑘𝑣</m:t>
                      </m:r>
                      <m:acc>
                        <m:accPr>
                          <m:chr m:val="̂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07E34688-1246-9541-B2BD-FF9229735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5103192"/>
                <a:ext cx="1900072" cy="310598"/>
              </a:xfrm>
              <a:prstGeom prst="rect">
                <a:avLst/>
              </a:prstGeom>
              <a:blipFill>
                <a:blip r:embed="rId3"/>
                <a:stretch>
                  <a:fillRect l="-1987" t="-28000"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BC3A601-09A7-1848-94C3-28F759968D61}"/>
                  </a:ext>
                </a:extLst>
              </p:cNvPr>
              <p:cNvSpPr txBox="1"/>
              <p:nvPr/>
            </p:nvSpPr>
            <p:spPr bwMode="auto">
              <a:xfrm>
                <a:off x="4964610" y="4398697"/>
                <a:ext cx="1028680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𝑘𝑣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BC3A601-09A7-1848-94C3-28F759968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4610" y="4398697"/>
                <a:ext cx="1028680" cy="276999"/>
              </a:xfrm>
              <a:prstGeom prst="rect">
                <a:avLst/>
              </a:prstGeom>
              <a:blipFill>
                <a:blip r:embed="rId4"/>
                <a:stretch>
                  <a:fillRect l="-3659" r="-3659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9" grpId="0"/>
      <p:bldP spid="64520" grpId="0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8B094-2694-266E-E79A-31B0E3405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6" descr="http://www.babez.de/porsche/cayennegts/porsche-cayenne-gts-01.jpg">
            <a:extLst>
              <a:ext uri="{FF2B5EF4-FFF2-40B4-BE49-F238E27FC236}">
                <a16:creationId xmlns:a16="http://schemas.microsoft.com/office/drawing/2014/main" id="{920CF62E-9CAC-50D4-4C7D-89473248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06778"/>
            <a:ext cx="33575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1011565-4BBF-9905-E8CF-DD55437D4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13" y="1290548"/>
            <a:ext cx="8353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微分方程式的解需要刻意讓自己挪出足夠的空間與自由度，才能滿足起始條件。</a:t>
            </a:r>
          </a:p>
        </p:txBody>
      </p:sp>
      <p:sp>
        <p:nvSpPr>
          <p:cNvPr id="2" name="文字方塊 15">
            <a:extLst>
              <a:ext uri="{FF2B5EF4-FFF2-40B4-BE49-F238E27FC236}">
                <a16:creationId xmlns:a16="http://schemas.microsoft.com/office/drawing/2014/main" id="{F9B90832-84A7-249E-1FFF-3995B8EF736D}"/>
              </a:ext>
            </a:extLst>
          </p:cNvPr>
          <p:cNvSpPr txBox="1"/>
          <p:nvPr/>
        </p:nvSpPr>
        <p:spPr>
          <a:xfrm>
            <a:off x="425713" y="5013176"/>
            <a:ext cx="606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引入適當的起始條件，微分方程式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TW" altLang="en-US" dirty="0">
                <a:solidFill>
                  <a:srgbClr val="FF0000"/>
                </a:solidFill>
              </a:rPr>
              <a:t>只有唯一解。</a:t>
            </a:r>
          </a:p>
        </p:txBody>
      </p:sp>
      <p:sp>
        <p:nvSpPr>
          <p:cNvPr id="3" name="文字方塊 4">
            <a:extLst>
              <a:ext uri="{FF2B5EF4-FFF2-40B4-BE49-F238E27FC236}">
                <a16:creationId xmlns:a16="http://schemas.microsoft.com/office/drawing/2014/main" id="{B3AA77B7-2BD3-2D8D-BBAD-185231F58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13" y="1750412"/>
            <a:ext cx="8353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因此，微分方程式的解通常會有未能決定的常數</a:t>
            </a:r>
            <a:r>
              <a:rPr lang="en-US" altLang="zh-TW" sz="1800" dirty="0">
                <a:solidFill>
                  <a:srgbClr val="FF0000"/>
                </a:solidFill>
              </a:rPr>
              <a:t>Undetermined Constants.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AE4A6885-2670-A10E-7D43-F0B5F735BB74}"/>
                  </a:ext>
                </a:extLst>
              </p:cNvPr>
              <p:cNvSpPr txBox="1"/>
              <p:nvPr/>
            </p:nvSpPr>
            <p:spPr bwMode="auto">
              <a:xfrm>
                <a:off x="5508104" y="4005064"/>
                <a:ext cx="1307281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AE4A6885-2670-A10E-7D43-F0B5F735B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4005064"/>
                <a:ext cx="1307281" cy="3742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C652D1F7-DAC7-B0C3-2D16-6F27F928A763}"/>
                  </a:ext>
                </a:extLst>
              </p:cNvPr>
              <p:cNvSpPr txBox="1"/>
              <p:nvPr/>
            </p:nvSpPr>
            <p:spPr bwMode="auto">
              <a:xfrm>
                <a:off x="5508104" y="3119877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C652D1F7-DAC7-B0C3-2D16-6F27F928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3119877"/>
                <a:ext cx="1335687" cy="618246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0243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8"/>
          <p:cNvSpPr>
            <a:spLocks noChangeArrowheads="1"/>
          </p:cNvSpPr>
          <p:nvPr/>
        </p:nvSpPr>
        <p:spPr bwMode="auto">
          <a:xfrm>
            <a:off x="1331640" y="162880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331640" y="2348880"/>
            <a:ext cx="7200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那麼</a:t>
            </a: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1951291" y="4293096"/>
            <a:ext cx="5429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於是我就找到一個函數的微分與自己成正比！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53096630-B437-6642-9F1E-0D70BC82A670}"/>
                  </a:ext>
                </a:extLst>
              </p:cNvPr>
              <p:cNvSpPr txBox="1"/>
              <p:nvPr/>
            </p:nvSpPr>
            <p:spPr bwMode="auto">
              <a:xfrm>
                <a:off x="1955456" y="2309963"/>
                <a:ext cx="1656992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53096630-B437-6642-9F1E-0D70BC82A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5456" y="2309963"/>
                <a:ext cx="1656992" cy="618246"/>
              </a:xfrm>
              <a:prstGeom prst="rect">
                <a:avLst/>
              </a:prstGeom>
              <a:blipFill>
                <a:blip r:embed="rId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2313F227-0AE3-7F4F-9B4A-68F6C4E699C6}"/>
                  </a:ext>
                </a:extLst>
              </p:cNvPr>
              <p:cNvSpPr txBox="1"/>
              <p:nvPr/>
            </p:nvSpPr>
            <p:spPr bwMode="auto">
              <a:xfrm>
                <a:off x="1977971" y="1462488"/>
                <a:ext cx="133555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2313F227-0AE3-7F4F-9B4A-68F6C4E69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7971" y="1462488"/>
                <a:ext cx="1335557" cy="61824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7">
                <a:extLst>
                  <a:ext uri="{FF2B5EF4-FFF2-40B4-BE49-F238E27FC236}">
                    <a16:creationId xmlns:a16="http://schemas.microsoft.com/office/drawing/2014/main" id="{7BAFC32E-242C-DA46-8DB4-F6771333634D}"/>
                  </a:ext>
                </a:extLst>
              </p:cNvPr>
              <p:cNvSpPr txBox="1"/>
              <p:nvPr/>
            </p:nvSpPr>
            <p:spPr bwMode="auto">
              <a:xfrm>
                <a:off x="1951291" y="3316102"/>
                <a:ext cx="3803157" cy="6790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𝑏𝑥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𝑏𝑥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7">
                <a:extLst>
                  <a:ext uri="{FF2B5EF4-FFF2-40B4-BE49-F238E27FC236}">
                    <a16:creationId xmlns:a16="http://schemas.microsoft.com/office/drawing/2014/main" id="{7BAFC32E-242C-DA46-8DB4-F67713336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1291" y="3316102"/>
                <a:ext cx="3803157" cy="679032"/>
              </a:xfrm>
              <a:prstGeom prst="rect">
                <a:avLst/>
              </a:prstGeom>
              <a:blipFill>
                <a:blip r:embed="rId4"/>
                <a:stretch>
                  <a:fillRect b="-92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034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29">
            <a:extLst>
              <a:ext uri="{FF2B5EF4-FFF2-40B4-BE49-F238E27FC236}">
                <a16:creationId xmlns:a16="http://schemas.microsoft.com/office/drawing/2014/main" id="{719FAE3B-690E-8B4D-A667-1F81A0CFC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073" y="698967"/>
            <a:ext cx="5185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以積分來進行解微分方程式的技巧：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F2C0D53-6D3B-8F4A-B0D0-C705AAD9F76A}"/>
                  </a:ext>
                </a:extLst>
              </p:cNvPr>
              <p:cNvSpPr txBox="1"/>
              <p:nvPr/>
            </p:nvSpPr>
            <p:spPr bwMode="auto">
              <a:xfrm>
                <a:off x="1600200" y="1143000"/>
                <a:ext cx="1136593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F2C0D53-6D3B-8F4A-B0D0-C705AAD9F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0" y="1143000"/>
                <a:ext cx="1136593" cy="525913"/>
              </a:xfrm>
              <a:prstGeom prst="rect">
                <a:avLst/>
              </a:prstGeom>
              <a:blipFill>
                <a:blip r:embed="rId2"/>
                <a:stretch>
                  <a:fillRect l="-4444" t="-2381" r="-3333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72325CAA-700C-C540-AEC6-86A0836F5315}"/>
                  </a:ext>
                </a:extLst>
              </p:cNvPr>
              <p:cNvSpPr txBox="1"/>
              <p:nvPr/>
            </p:nvSpPr>
            <p:spPr bwMode="auto">
              <a:xfrm>
                <a:off x="1641142" y="2463481"/>
                <a:ext cx="2634375" cy="726481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l-GR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72325CAA-700C-C540-AEC6-86A0836F5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42" y="2463481"/>
                <a:ext cx="2634375" cy="726481"/>
              </a:xfrm>
              <a:prstGeom prst="rect">
                <a:avLst/>
              </a:prstGeom>
              <a:blipFill>
                <a:blip r:embed="rId3"/>
                <a:stretch>
                  <a:fillRect l="-36058" t="-150847" r="-1923" b="-2152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4ED2E95-9000-0E4F-9454-9FBCBA0FC755}"/>
                  </a:ext>
                </a:extLst>
              </p:cNvPr>
              <p:cNvSpPr txBox="1"/>
              <p:nvPr/>
            </p:nvSpPr>
            <p:spPr bwMode="auto">
              <a:xfrm>
                <a:off x="1626338" y="4142311"/>
                <a:ext cx="1628716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4ED2E95-9000-0E4F-9454-9FBCBA0FC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6338" y="4142311"/>
                <a:ext cx="1628716" cy="276999"/>
              </a:xfrm>
              <a:prstGeom prst="rect">
                <a:avLst/>
              </a:prstGeom>
              <a:blipFill>
                <a:blip r:embed="rId4"/>
                <a:stretch>
                  <a:fillRect l="-3101" t="-4545" r="-3101"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A1597233-B9C9-8246-8590-1F53F01D68BE}"/>
                  </a:ext>
                </a:extLst>
              </p:cNvPr>
              <p:cNvSpPr txBox="1"/>
              <p:nvPr/>
            </p:nvSpPr>
            <p:spPr bwMode="auto">
              <a:xfrm>
                <a:off x="1641141" y="5088857"/>
                <a:ext cx="1116203" cy="281937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A1597233-B9C9-8246-8590-1F53F01D6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41" y="5088857"/>
                <a:ext cx="1116203" cy="281937"/>
              </a:xfrm>
              <a:prstGeom prst="rect">
                <a:avLst/>
              </a:prstGeom>
              <a:blipFill>
                <a:blip r:embed="rId5"/>
                <a:stretch>
                  <a:fillRect l="-4545" r="-1136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5AC3FDA2-205C-E04D-A66F-010275F9CDBA}"/>
              </a:ext>
            </a:extLst>
          </p:cNvPr>
          <p:cNvSpPr txBox="1"/>
          <p:nvPr/>
        </p:nvSpPr>
        <p:spPr bwMode="auto">
          <a:xfrm>
            <a:off x="1599849" y="2060848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兩邊都取積分：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C2282FB-A5E2-2345-818A-8C004FF7BE32}"/>
              </a:ext>
            </a:extLst>
          </p:cNvPr>
          <p:cNvSpPr txBox="1"/>
          <p:nvPr/>
        </p:nvSpPr>
        <p:spPr bwMode="auto">
          <a:xfrm>
            <a:off x="1597629" y="4560982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兩邊都取指數：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F2A9B7-A6C8-2FF3-4F02-CDDA62EB4238}"/>
                  </a:ext>
                </a:extLst>
              </p:cNvPr>
              <p:cNvSpPr txBox="1"/>
              <p:nvPr/>
            </p:nvSpPr>
            <p:spPr>
              <a:xfrm>
                <a:off x="4242940" y="2637449"/>
                <a:ext cx="4153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注意可以加上一個未決定的常數</a:t>
                </a:r>
                <a:r>
                  <a:rPr lang="en-US" altLang="zh-TW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F2A9B7-A6C8-2FF3-4F02-CDDA62EB4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940" y="2637449"/>
                <a:ext cx="4153092" cy="369332"/>
              </a:xfrm>
              <a:prstGeom prst="rect">
                <a:avLst/>
              </a:prstGeom>
              <a:blipFill>
                <a:blip r:embed="rId6"/>
                <a:stretch>
                  <a:fillRect l="-122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EEF73CE7-C8F7-64F1-C6EF-AFD90384B007}"/>
                  </a:ext>
                </a:extLst>
              </p:cNvPr>
              <p:cNvSpPr txBox="1"/>
              <p:nvPr/>
            </p:nvSpPr>
            <p:spPr bwMode="auto">
              <a:xfrm>
                <a:off x="4003703" y="1117271"/>
                <a:ext cx="1175065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EEF73CE7-C8F7-64F1-C6EF-AFD90384B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3703" y="1117271"/>
                <a:ext cx="1175065" cy="525913"/>
              </a:xfrm>
              <a:prstGeom prst="rect">
                <a:avLst/>
              </a:prstGeom>
              <a:blipFill>
                <a:blip r:embed="rId7"/>
                <a:stretch>
                  <a:fillRect l="-4255" t="-2326" r="-3191" b="-139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Arrow 19">
            <a:extLst>
              <a:ext uri="{FF2B5EF4-FFF2-40B4-BE49-F238E27FC236}">
                <a16:creationId xmlns:a16="http://schemas.microsoft.com/office/drawing/2014/main" id="{2DDAD54F-364A-05D5-6F93-915062B42E7E}"/>
              </a:ext>
            </a:extLst>
          </p:cNvPr>
          <p:cNvSpPr/>
          <p:nvPr/>
        </p:nvSpPr>
        <p:spPr>
          <a:xfrm>
            <a:off x="3200049" y="1268760"/>
            <a:ext cx="435847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4">
                <a:extLst>
                  <a:ext uri="{FF2B5EF4-FFF2-40B4-BE49-F238E27FC236}">
                    <a16:creationId xmlns:a16="http://schemas.microsoft.com/office/drawing/2014/main" id="{5581B86C-FE45-AB33-AFD0-4804E38B16F3}"/>
                  </a:ext>
                </a:extLst>
              </p:cNvPr>
              <p:cNvSpPr txBox="1"/>
              <p:nvPr/>
            </p:nvSpPr>
            <p:spPr bwMode="auto">
              <a:xfrm>
                <a:off x="1641141" y="3315767"/>
                <a:ext cx="2365839" cy="726481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l-GR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4">
                <a:extLst>
                  <a:ext uri="{FF2B5EF4-FFF2-40B4-BE49-F238E27FC236}">
                    <a16:creationId xmlns:a16="http://schemas.microsoft.com/office/drawing/2014/main" id="{5581B86C-FE45-AB33-AFD0-4804E38B1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41" y="3315767"/>
                <a:ext cx="2365839" cy="726481"/>
              </a:xfrm>
              <a:prstGeom prst="rect">
                <a:avLst/>
              </a:prstGeom>
              <a:blipFill>
                <a:blip r:embed="rId8"/>
                <a:stretch>
                  <a:fillRect l="-40107" t="-155172" r="-2139" b="-2189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2">
                <a:extLst>
                  <a:ext uri="{FF2B5EF4-FFF2-40B4-BE49-F238E27FC236}">
                    <a16:creationId xmlns:a16="http://schemas.microsoft.com/office/drawing/2014/main" id="{D5867FF8-2CDB-3497-37A4-F62D28A8B35E}"/>
                  </a:ext>
                </a:extLst>
              </p:cNvPr>
              <p:cNvSpPr txBox="1"/>
              <p:nvPr/>
            </p:nvSpPr>
            <p:spPr>
              <a:xfrm>
                <a:off x="1563073" y="5569713"/>
                <a:ext cx="17847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12">
                <a:extLst>
                  <a:ext uri="{FF2B5EF4-FFF2-40B4-BE49-F238E27FC236}">
                    <a16:creationId xmlns:a16="http://schemas.microsoft.com/office/drawing/2014/main" id="{D5867FF8-2CDB-3497-37A4-F62D28A8B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073" y="5569713"/>
                <a:ext cx="1784791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3">
                <a:extLst>
                  <a:ext uri="{FF2B5EF4-FFF2-40B4-BE49-F238E27FC236}">
                    <a16:creationId xmlns:a16="http://schemas.microsoft.com/office/drawing/2014/main" id="{9F2B7695-7490-9DB2-297C-CB53D7116954}"/>
                  </a:ext>
                </a:extLst>
              </p:cNvPr>
              <p:cNvSpPr txBox="1"/>
              <p:nvPr/>
            </p:nvSpPr>
            <p:spPr bwMode="auto">
              <a:xfrm>
                <a:off x="3722993" y="5567244"/>
                <a:ext cx="1415772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13">
                <a:extLst>
                  <a:ext uri="{FF2B5EF4-FFF2-40B4-BE49-F238E27FC236}">
                    <a16:creationId xmlns:a16="http://schemas.microsoft.com/office/drawing/2014/main" id="{9F2B7695-7490-9DB2-297C-CB53D7116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22993" y="5567244"/>
                <a:ext cx="1415772" cy="3742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0341FEB-A58F-128C-32DE-F2C4208EEA49}"/>
              </a:ext>
            </a:extLst>
          </p:cNvPr>
          <p:cNvSpPr txBox="1"/>
          <p:nvPr/>
        </p:nvSpPr>
        <p:spPr>
          <a:xfrm>
            <a:off x="1563073" y="292285"/>
            <a:ext cx="16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1</a:t>
            </a:r>
          </a:p>
        </p:txBody>
      </p:sp>
    </p:spTree>
    <p:extLst>
      <p:ext uri="{BB962C8B-B14F-4D97-AF65-F5344CB8AC3E}">
        <p14:creationId xmlns:p14="http://schemas.microsoft.com/office/powerpoint/2010/main" val="214033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21" grpId="0" animBg="1"/>
      <p:bldP spid="22" grpId="0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61DDA-1B1B-A0F4-B3FA-7BDF299BE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29">
            <a:extLst>
              <a:ext uri="{FF2B5EF4-FFF2-40B4-BE49-F238E27FC236}">
                <a16:creationId xmlns:a16="http://schemas.microsoft.com/office/drawing/2014/main" id="{2838FFF4-CEDF-F368-17C3-D73AD07B3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073" y="698967"/>
            <a:ext cx="5185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以積分來進行解微分方程式的技巧：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C974289-08BC-2B68-2789-3D384DA91667}"/>
                  </a:ext>
                </a:extLst>
              </p:cNvPr>
              <p:cNvSpPr txBox="1"/>
              <p:nvPr/>
            </p:nvSpPr>
            <p:spPr bwMode="auto">
              <a:xfrm>
                <a:off x="1600200" y="1143000"/>
                <a:ext cx="1136593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C974289-08BC-2B68-2789-3D384DA91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0" y="1143000"/>
                <a:ext cx="1136593" cy="525913"/>
              </a:xfrm>
              <a:prstGeom prst="rect">
                <a:avLst/>
              </a:prstGeom>
              <a:blipFill>
                <a:blip r:embed="rId2"/>
                <a:stretch>
                  <a:fillRect l="-5556" t="-4762" r="-3333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D82A9BA8-5230-FF90-2153-3D0B6CF3B88F}"/>
                  </a:ext>
                </a:extLst>
              </p:cNvPr>
              <p:cNvSpPr txBox="1"/>
              <p:nvPr/>
            </p:nvSpPr>
            <p:spPr bwMode="auto">
              <a:xfrm>
                <a:off x="1641110" y="4252199"/>
                <a:ext cx="1628716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D82A9BA8-5230-FF90-2153-3D0B6CF3B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10" y="4252199"/>
                <a:ext cx="1628716" cy="276999"/>
              </a:xfrm>
              <a:prstGeom prst="rect">
                <a:avLst/>
              </a:prstGeom>
              <a:blipFill>
                <a:blip r:embed="rId3"/>
                <a:stretch>
                  <a:fillRect l="-3101" t="-4545" r="-3101"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CF8DAFBD-BBEB-CAEE-CDE5-BA280848D944}"/>
                  </a:ext>
                </a:extLst>
              </p:cNvPr>
              <p:cNvSpPr txBox="1"/>
              <p:nvPr/>
            </p:nvSpPr>
            <p:spPr bwMode="auto">
              <a:xfrm>
                <a:off x="1641141" y="5088857"/>
                <a:ext cx="1404808" cy="281937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CF8DAFBD-BBEB-CAEE-CDE5-BA280848D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41" y="5088857"/>
                <a:ext cx="1404808" cy="281937"/>
              </a:xfrm>
              <a:prstGeom prst="rect">
                <a:avLst/>
              </a:prstGeom>
              <a:blipFill>
                <a:blip r:embed="rId4"/>
                <a:stretch>
                  <a:fillRect l="-3571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7C9E5DE3-E220-EF74-2288-8A95A1AE5A3B}"/>
                  </a:ext>
                </a:extLst>
              </p:cNvPr>
              <p:cNvSpPr txBox="1"/>
              <p:nvPr/>
            </p:nvSpPr>
            <p:spPr bwMode="auto">
              <a:xfrm>
                <a:off x="1519145" y="2880920"/>
                <a:ext cx="74453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兩邊都取積分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即是微小變化累加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注意可以加上一個未決定的常數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7C9E5DE3-E220-EF74-2288-8A95A1AE5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9145" y="2880920"/>
                <a:ext cx="7445343" cy="369332"/>
              </a:xfrm>
              <a:prstGeom prst="rect">
                <a:avLst/>
              </a:prstGeom>
              <a:blipFill>
                <a:blip r:embed="rId5"/>
                <a:stretch>
                  <a:fillRect l="-680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>
            <a:extLst>
              <a:ext uri="{FF2B5EF4-FFF2-40B4-BE49-F238E27FC236}">
                <a16:creationId xmlns:a16="http://schemas.microsoft.com/office/drawing/2014/main" id="{950D5694-224F-CA6F-2668-8C68FFCB9215}"/>
              </a:ext>
            </a:extLst>
          </p:cNvPr>
          <p:cNvSpPr txBox="1"/>
          <p:nvPr/>
        </p:nvSpPr>
        <p:spPr bwMode="auto">
          <a:xfrm>
            <a:off x="1581380" y="4621754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兩邊都取指數：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B9913819-BFAC-6D68-FFB2-E998F66FC309}"/>
                  </a:ext>
                </a:extLst>
              </p:cNvPr>
              <p:cNvSpPr txBox="1"/>
              <p:nvPr/>
            </p:nvSpPr>
            <p:spPr bwMode="auto">
              <a:xfrm>
                <a:off x="1626338" y="2148481"/>
                <a:ext cx="1405128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𝑑𝑡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B9913819-BFAC-6D68-FFB2-E998F66FC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6338" y="2148481"/>
                <a:ext cx="1405128" cy="518604"/>
              </a:xfrm>
              <a:prstGeom prst="rect">
                <a:avLst/>
              </a:prstGeom>
              <a:blipFill>
                <a:blip r:embed="rId6"/>
                <a:stretch>
                  <a:fillRect l="-3604" t="-2326" r="-3604" b="-116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Arrow 19">
            <a:extLst>
              <a:ext uri="{FF2B5EF4-FFF2-40B4-BE49-F238E27FC236}">
                <a16:creationId xmlns:a16="http://schemas.microsoft.com/office/drawing/2014/main" id="{4A471F4F-6091-90D2-8630-4146110D5F83}"/>
              </a:ext>
            </a:extLst>
          </p:cNvPr>
          <p:cNvSpPr/>
          <p:nvPr/>
        </p:nvSpPr>
        <p:spPr>
          <a:xfrm rot="5400000">
            <a:off x="2016990" y="1753212"/>
            <a:ext cx="435847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4">
                <a:extLst>
                  <a:ext uri="{FF2B5EF4-FFF2-40B4-BE49-F238E27FC236}">
                    <a16:creationId xmlns:a16="http://schemas.microsoft.com/office/drawing/2014/main" id="{4DFDA3A3-9EA9-F906-8441-AE73BE54E82C}"/>
                  </a:ext>
                </a:extLst>
              </p:cNvPr>
              <p:cNvSpPr txBox="1"/>
              <p:nvPr/>
            </p:nvSpPr>
            <p:spPr bwMode="auto">
              <a:xfrm>
                <a:off x="1641141" y="3315767"/>
                <a:ext cx="2365839" cy="726481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l-GR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4">
                <a:extLst>
                  <a:ext uri="{FF2B5EF4-FFF2-40B4-BE49-F238E27FC236}">
                    <a16:creationId xmlns:a16="http://schemas.microsoft.com/office/drawing/2014/main" id="{4DFDA3A3-9EA9-F906-8441-AE73BE54E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41" y="3315767"/>
                <a:ext cx="2365839" cy="726481"/>
              </a:xfrm>
              <a:prstGeom prst="rect">
                <a:avLst/>
              </a:prstGeom>
              <a:blipFill>
                <a:blip r:embed="rId7"/>
                <a:stretch>
                  <a:fillRect l="-40107" t="-155172" r="-2139" b="-2189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2">
                <a:extLst>
                  <a:ext uri="{FF2B5EF4-FFF2-40B4-BE49-F238E27FC236}">
                    <a16:creationId xmlns:a16="http://schemas.microsoft.com/office/drawing/2014/main" id="{6D5105F6-A0BD-B7D3-44F0-2C504CC821ED}"/>
                  </a:ext>
                </a:extLst>
              </p:cNvPr>
              <p:cNvSpPr txBox="1"/>
              <p:nvPr/>
            </p:nvSpPr>
            <p:spPr>
              <a:xfrm>
                <a:off x="1600200" y="6239083"/>
                <a:ext cx="17847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12">
                <a:extLst>
                  <a:ext uri="{FF2B5EF4-FFF2-40B4-BE49-F238E27FC236}">
                    <a16:creationId xmlns:a16="http://schemas.microsoft.com/office/drawing/2014/main" id="{6D5105F6-A0BD-B7D3-44F0-2C504CC82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6239083"/>
                <a:ext cx="17847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3">
                <a:extLst>
                  <a:ext uri="{FF2B5EF4-FFF2-40B4-BE49-F238E27FC236}">
                    <a16:creationId xmlns:a16="http://schemas.microsoft.com/office/drawing/2014/main" id="{858A1AF3-382D-CA39-9F6D-EF9EBB5EB119}"/>
                  </a:ext>
                </a:extLst>
              </p:cNvPr>
              <p:cNvSpPr txBox="1"/>
              <p:nvPr/>
            </p:nvSpPr>
            <p:spPr bwMode="auto">
              <a:xfrm>
                <a:off x="3635896" y="6234145"/>
                <a:ext cx="1704377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13">
                <a:extLst>
                  <a:ext uri="{FF2B5EF4-FFF2-40B4-BE49-F238E27FC236}">
                    <a16:creationId xmlns:a16="http://schemas.microsoft.com/office/drawing/2014/main" id="{858A1AF3-382D-CA39-9F6D-EF9EBB5EB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6234145"/>
                <a:ext cx="1704377" cy="3742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2DD5397-E320-3DA2-DAA9-DD7C6F7015B1}"/>
              </a:ext>
            </a:extLst>
          </p:cNvPr>
          <p:cNvSpPr txBox="1"/>
          <p:nvPr/>
        </p:nvSpPr>
        <p:spPr>
          <a:xfrm>
            <a:off x="1563073" y="292285"/>
            <a:ext cx="408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 Function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7">
                <a:extLst>
                  <a:ext uri="{FF2B5EF4-FFF2-40B4-BE49-F238E27FC236}">
                    <a16:creationId xmlns:a16="http://schemas.microsoft.com/office/drawing/2014/main" id="{4942F8DB-106A-292C-45C0-13BF722A27DB}"/>
                  </a:ext>
                </a:extLst>
              </p:cNvPr>
              <p:cNvSpPr txBox="1"/>
              <p:nvPr/>
            </p:nvSpPr>
            <p:spPr bwMode="auto">
              <a:xfrm>
                <a:off x="3187613" y="2232238"/>
                <a:ext cx="527281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函數的微小變化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與變數的微小變化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𝑑𝑡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的關係。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7">
                <a:extLst>
                  <a:ext uri="{FF2B5EF4-FFF2-40B4-BE49-F238E27FC236}">
                    <a16:creationId xmlns:a16="http://schemas.microsoft.com/office/drawing/2014/main" id="{4942F8DB-106A-292C-45C0-13BF722A2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7613" y="2232238"/>
                <a:ext cx="5272819" cy="369332"/>
              </a:xfrm>
              <a:prstGeom prst="rect">
                <a:avLst/>
              </a:prstGeom>
              <a:blipFill>
                <a:blip r:embed="rId10"/>
                <a:stretch>
                  <a:fillRect l="-120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C78D0964-3105-8482-8912-7E21E0CB0D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41110" y="5469236"/>
                <a:ext cx="56401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注意常數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可以是任意數，我們似乎得到了無限多組解。</a:t>
                </a:r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C78D0964-3105-8482-8912-7E21E0CB0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10" y="5469236"/>
                <a:ext cx="5640113" cy="369332"/>
              </a:xfrm>
              <a:prstGeom prst="rect">
                <a:avLst/>
              </a:prstGeom>
              <a:blipFill>
                <a:blip r:embed="rId11"/>
                <a:stretch>
                  <a:fillRect l="-899" t="-6667" r="-4944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5">
            <a:extLst>
              <a:ext uri="{FF2B5EF4-FFF2-40B4-BE49-F238E27FC236}">
                <a16:creationId xmlns:a16="http://schemas.microsoft.com/office/drawing/2014/main" id="{EF7BC24B-B32D-5D35-4625-7DCBD9822418}"/>
              </a:ext>
            </a:extLst>
          </p:cNvPr>
          <p:cNvSpPr txBox="1"/>
          <p:nvPr/>
        </p:nvSpPr>
        <p:spPr>
          <a:xfrm>
            <a:off x="1642658" y="5869751"/>
            <a:ext cx="606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引入適當的起始條件，微分方程式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TW" altLang="en-US" dirty="0">
                <a:solidFill>
                  <a:srgbClr val="FF0000"/>
                </a:solidFill>
              </a:rPr>
              <a:t>只有唯一解。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CDF5F7-5215-303C-DFE7-7CA9C37B05F8}"/>
              </a:ext>
            </a:extLst>
          </p:cNvPr>
          <p:cNvSpPr txBox="1"/>
          <p:nvPr/>
        </p:nvSpPr>
        <p:spPr>
          <a:xfrm>
            <a:off x="4781780" y="292285"/>
            <a:ext cx="418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比較可以普遍適用的求解法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792DEF-ADD6-5DB0-3932-850FC7E11509}"/>
                  </a:ext>
                </a:extLst>
              </p:cNvPr>
              <p:cNvSpPr txBox="1"/>
              <p:nvPr/>
            </p:nvSpPr>
            <p:spPr>
              <a:xfrm>
                <a:off x="2824060" y="1230291"/>
                <a:ext cx="54289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可以把所有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的Factor集中左邊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集中右邊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792DEF-ADD6-5DB0-3932-850FC7E11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060" y="1230291"/>
                <a:ext cx="5428966" cy="369332"/>
              </a:xfrm>
              <a:prstGeom prst="rect">
                <a:avLst/>
              </a:prstGeom>
              <a:blipFill>
                <a:blip r:embed="rId12"/>
                <a:stretch>
                  <a:fillRect l="-93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33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21" grpId="0" animBg="1"/>
      <p:bldP spid="22" grpId="0"/>
      <p:bldP spid="23" grpId="0" animBg="1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17100572-F8F8-E828-C18C-6D5CF6659604}"/>
                  </a:ext>
                </a:extLst>
              </p:cNvPr>
              <p:cNvSpPr txBox="1"/>
              <p:nvPr/>
            </p:nvSpPr>
            <p:spPr bwMode="auto">
              <a:xfrm>
                <a:off x="1610398" y="1060786"/>
                <a:ext cx="1136593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17100572-F8F8-E828-C18C-6D5CF6659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0398" y="1060786"/>
                <a:ext cx="1136593" cy="525913"/>
              </a:xfrm>
              <a:prstGeom prst="rect">
                <a:avLst/>
              </a:prstGeom>
              <a:blipFill>
                <a:blip r:embed="rId2"/>
                <a:stretch>
                  <a:fillRect l="-4396" t="-2381" r="-3297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44262EE-5F7B-DA7B-BFDF-C4F65D1A9ED2}"/>
                  </a:ext>
                </a:extLst>
              </p:cNvPr>
              <p:cNvSpPr txBox="1"/>
              <p:nvPr/>
            </p:nvSpPr>
            <p:spPr bwMode="auto">
              <a:xfrm>
                <a:off x="1600199" y="2132856"/>
                <a:ext cx="1367426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44262EE-5F7B-DA7B-BFDF-C4F65D1A9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199" y="2132856"/>
                <a:ext cx="1367426" cy="525913"/>
              </a:xfrm>
              <a:prstGeom prst="rect">
                <a:avLst/>
              </a:prstGeom>
              <a:blipFill>
                <a:blip r:embed="rId3"/>
                <a:stretch>
                  <a:fillRect l="-3670" t="-2381" r="-3670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352D0E17-3775-C753-3CE7-87A8FF1ABE8E}"/>
                  </a:ext>
                </a:extLst>
              </p:cNvPr>
              <p:cNvSpPr txBox="1"/>
              <p:nvPr/>
            </p:nvSpPr>
            <p:spPr bwMode="auto">
              <a:xfrm>
                <a:off x="1600768" y="3276917"/>
                <a:ext cx="2032608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352D0E17-3775-C753-3CE7-87A8FF1AB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768" y="3276917"/>
                <a:ext cx="2032608" cy="525913"/>
              </a:xfrm>
              <a:prstGeom prst="rect">
                <a:avLst/>
              </a:prstGeom>
              <a:blipFill>
                <a:blip r:embed="rId4"/>
                <a:stretch>
                  <a:fillRect l="-1242" t="-4762" r="-1863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2BE754ED-4AEA-74A4-1EE4-6BEF6A75B7D6}"/>
                  </a:ext>
                </a:extLst>
              </p:cNvPr>
              <p:cNvSpPr txBox="1"/>
              <p:nvPr/>
            </p:nvSpPr>
            <p:spPr bwMode="auto">
              <a:xfrm>
                <a:off x="1600199" y="4454075"/>
                <a:ext cx="1675657" cy="571567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Γ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</m:d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2BE754ED-4AEA-74A4-1EE4-6BEF6A75B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199" y="4454075"/>
                <a:ext cx="1675657" cy="571567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49770F-CB1E-7868-4CBC-64B84EFBC169}"/>
                  </a:ext>
                </a:extLst>
              </p:cNvPr>
              <p:cNvSpPr txBox="1"/>
              <p:nvPr/>
            </p:nvSpPr>
            <p:spPr>
              <a:xfrm>
                <a:off x="1653155" y="5754192"/>
                <a:ext cx="1261514" cy="374270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49770F-CB1E-7868-4CBC-64B84EFB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155" y="5754192"/>
                <a:ext cx="1261514" cy="374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74344E8-0819-5A17-0084-7608807C1C83}"/>
              </a:ext>
            </a:extLst>
          </p:cNvPr>
          <p:cNvSpPr txBox="1"/>
          <p:nvPr/>
        </p:nvSpPr>
        <p:spPr>
          <a:xfrm>
            <a:off x="1582069" y="627920"/>
            <a:ext cx="506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2 (Linear Equation,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Integrating Factor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C4EE5F9F-9590-4668-4F13-6AE78DF98CF1}"/>
              </a:ext>
            </a:extLst>
          </p:cNvPr>
          <p:cNvSpPr/>
          <p:nvPr/>
        </p:nvSpPr>
        <p:spPr>
          <a:xfrm>
            <a:off x="2051720" y="1700808"/>
            <a:ext cx="232192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989E5CC-A04F-54B3-224F-43FFEC904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16" y="3802830"/>
            <a:ext cx="1889383" cy="23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5E843A-1FFB-B5CF-3738-4DA885FD3639}"/>
              </a:ext>
            </a:extLst>
          </p:cNvPr>
          <p:cNvSpPr txBox="1"/>
          <p:nvPr/>
        </p:nvSpPr>
        <p:spPr>
          <a:xfrm>
            <a:off x="6325975" y="6209622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Leibniz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(1645-1716)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A8B318-69C1-CEC0-D79D-E33F1AFF6AEE}"/>
                  </a:ext>
                </a:extLst>
              </p:cNvPr>
              <p:cNvSpPr txBox="1"/>
              <p:nvPr/>
            </p:nvSpPr>
            <p:spPr>
              <a:xfrm>
                <a:off x="1610397" y="2852936"/>
                <a:ext cx="5067009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兩邊都乘上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called integrating factor!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A8B318-69C1-CEC0-D79D-E33F1AFF6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397" y="2852936"/>
                <a:ext cx="5067009" cy="374270"/>
              </a:xfrm>
              <a:prstGeom prst="rect">
                <a:avLst/>
              </a:prstGeom>
              <a:blipFill>
                <a:blip r:embed="rId8"/>
                <a:stretch>
                  <a:fillRect l="-1000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5B68494-C596-C3CD-8763-BB3B17591914}"/>
              </a:ext>
            </a:extLst>
          </p:cNvPr>
          <p:cNvSpPr txBox="1"/>
          <p:nvPr/>
        </p:nvSpPr>
        <p:spPr>
          <a:xfrm>
            <a:off x="1573172" y="3943786"/>
            <a:ext cx="458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使左手邊可以寫成是一個函數的微分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45CC53-DA61-867C-F51F-5D980B25B710}"/>
              </a:ext>
            </a:extLst>
          </p:cNvPr>
          <p:cNvSpPr txBox="1"/>
          <p:nvPr/>
        </p:nvSpPr>
        <p:spPr>
          <a:xfrm>
            <a:off x="1610397" y="5228803"/>
            <a:ext cx="432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此函數微分為零，因此等於一個常數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896720CE-76AD-A217-5BB9-D3B18BA06F20}"/>
                  </a:ext>
                </a:extLst>
              </p:cNvPr>
              <p:cNvSpPr txBox="1"/>
              <p:nvPr/>
            </p:nvSpPr>
            <p:spPr bwMode="auto">
              <a:xfrm>
                <a:off x="3455797" y="5801296"/>
                <a:ext cx="1577932" cy="281937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896720CE-76AD-A217-5BB9-D3B18BA06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5797" y="5801296"/>
                <a:ext cx="1577932" cy="281937"/>
              </a:xfrm>
              <a:prstGeom prst="rect">
                <a:avLst/>
              </a:prstGeom>
              <a:blipFill>
                <a:blip r:embed="rId9"/>
                <a:stretch>
                  <a:fillRect l="-3200" b="-4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57681D8E-3F35-5C78-6EE4-94EF3F63D5E9}"/>
              </a:ext>
            </a:extLst>
          </p:cNvPr>
          <p:cNvSpPr/>
          <p:nvPr/>
        </p:nvSpPr>
        <p:spPr>
          <a:xfrm>
            <a:off x="2483768" y="3276917"/>
            <a:ext cx="483857" cy="525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D09795-EE9D-E5C1-F2BA-4A534FB79520}"/>
              </a:ext>
            </a:extLst>
          </p:cNvPr>
          <p:cNvCxnSpPr/>
          <p:nvPr/>
        </p:nvCxnSpPr>
        <p:spPr>
          <a:xfrm flipV="1">
            <a:off x="2967625" y="3276917"/>
            <a:ext cx="2756503" cy="1520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5EAFA9-AD96-6E81-FF3C-2B49B3D03F61}"/>
                  </a:ext>
                </a:extLst>
              </p:cNvPr>
              <p:cNvSpPr txBox="1"/>
              <p:nvPr/>
            </p:nvSpPr>
            <p:spPr>
              <a:xfrm>
                <a:off x="5940152" y="2959522"/>
                <a:ext cx="1618195" cy="634789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5EAFA9-AD96-6E81-FF3C-2B49B3D03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959522"/>
                <a:ext cx="1618195" cy="634789"/>
              </a:xfrm>
              <a:prstGeom prst="rect">
                <a:avLst/>
              </a:prstGeom>
              <a:blipFill>
                <a:blip r:embed="rId10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968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1" grpId="0"/>
      <p:bldP spid="12" grpId="0"/>
      <p:bldP spid="13" grpId="0"/>
      <p:bldP spid="14" grpId="0"/>
      <p:bldP spid="15" grpId="1" animBg="1"/>
      <p:bldP spid="8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pic>
        <p:nvPicPr>
          <p:cNvPr id="70665" name="Picture 8" descr="C:\Users\Chia-Hung Chang\Downloads\Data\Serway\VII\Media\Images\chapter44\44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"/>
          <a:stretch>
            <a:fillRect/>
          </a:stretch>
        </p:blipFill>
        <p:spPr bwMode="auto">
          <a:xfrm>
            <a:off x="5582234" y="2479633"/>
            <a:ext cx="2632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9" name="文字方塊 13"/>
          <p:cNvSpPr txBox="1">
            <a:spLocks noChangeArrowheads="1"/>
          </p:cNvSpPr>
          <p:nvPr/>
        </p:nvSpPr>
        <p:spPr bwMode="auto">
          <a:xfrm>
            <a:off x="6725234" y="4337008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指數遞減</a:t>
            </a:r>
          </a:p>
        </p:txBody>
      </p:sp>
      <p:sp>
        <p:nvSpPr>
          <p:cNvPr id="70670" name="文字方塊 10"/>
          <p:cNvSpPr txBox="1">
            <a:spLocks noChangeArrowheads="1"/>
          </p:cNvSpPr>
          <p:nvPr/>
        </p:nvSpPr>
        <p:spPr bwMode="auto">
          <a:xfrm>
            <a:off x="1142569" y="3888905"/>
            <a:ext cx="4968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指數遞減函數，減少一半的時間永遠相同。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214577" y="4392961"/>
                <a:ext cx="3672408" cy="700705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𝑐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  <m:sSub>
                                <m:sSub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i="1" smtClean="0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4577" y="4392961"/>
                <a:ext cx="3672408" cy="7007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235443" y="5545089"/>
                <a:ext cx="2416234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</m:den>
                      </m:f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443" y="5545089"/>
                <a:ext cx="2416234" cy="659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 bwMode="auto">
          <a:xfrm>
            <a:off x="3950881" y="5674772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半衰期</a:t>
            </a:r>
          </a:p>
        </p:txBody>
      </p:sp>
      <p:sp>
        <p:nvSpPr>
          <p:cNvPr id="12" name="文字方塊 10"/>
          <p:cNvSpPr txBox="1">
            <a:spLocks noChangeArrowheads="1"/>
          </p:cNvSpPr>
          <p:nvPr/>
        </p:nvSpPr>
        <p:spPr bwMode="auto">
          <a:xfrm>
            <a:off x="1208767" y="1587927"/>
            <a:ext cx="70055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指數遞減函數是一個無窮級數，比所有多項式遞減都快：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245164" y="3053623"/>
                <a:ext cx="2086110" cy="62555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1800" i="0" smtClean="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5164" y="3053623"/>
                <a:ext cx="2086110" cy="6255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245164" y="2077196"/>
                <a:ext cx="4012891" cy="84760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=1+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!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3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!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!</m:t>
                          </m:r>
                        </m:den>
                      </m:f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5164" y="2077196"/>
                <a:ext cx="4012891" cy="847604"/>
              </a:xfrm>
              <a:prstGeom prst="rect">
                <a:avLst/>
              </a:prstGeom>
              <a:blipFill>
                <a:blip r:embed="rId6"/>
                <a:stretch>
                  <a:fillRect l="-4403" t="-98529" b="-1529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7C5DAADF-77E6-B048-BF50-9D37948A620C}"/>
                  </a:ext>
                </a:extLst>
              </p:cNvPr>
              <p:cNvSpPr txBox="1"/>
              <p:nvPr/>
            </p:nvSpPr>
            <p:spPr bwMode="auto">
              <a:xfrm>
                <a:off x="1217260" y="561198"/>
                <a:ext cx="2386679" cy="50539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7C5DAADF-77E6-B048-BF50-9D37948A6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7260" y="561198"/>
                <a:ext cx="2386679" cy="5053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3F6F76AC-47B0-2E4F-96D4-82DCBB23222D}"/>
                  </a:ext>
                </a:extLst>
              </p:cNvPr>
              <p:cNvSpPr txBox="1"/>
              <p:nvPr/>
            </p:nvSpPr>
            <p:spPr bwMode="auto">
              <a:xfrm>
                <a:off x="3890225" y="508427"/>
                <a:ext cx="789127" cy="61093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3F6F76AC-47B0-2E4F-96D4-82DCBB232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90225" y="508427"/>
                <a:ext cx="789127" cy="610936"/>
              </a:xfrm>
              <a:prstGeom prst="rect">
                <a:avLst/>
              </a:prstGeom>
              <a:blipFill>
                <a:blip r:embed="rId8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F85E689F-3890-6E4F-B6F8-8D0BB377BC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8767" y="1200537"/>
                <a:ext cx="49685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zh-TW" altLang="en-US" sz="1800" dirty="0"/>
                  <a:t>稱平均壽命，數量變為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</m:oMath>
                </a14:m>
                <a:r>
                  <a:rPr lang="zh-TW" altLang="en-US" sz="1800" dirty="0"/>
                  <a:t>的時間。</a:t>
                </a:r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F85E689F-3890-6E4F-B6F8-8D0BB377B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8767" y="1200537"/>
                <a:ext cx="4968552" cy="369332"/>
              </a:xfrm>
              <a:prstGeom prst="rect">
                <a:avLst/>
              </a:prstGeom>
              <a:blipFill>
                <a:blip r:embed="rId9"/>
                <a:stretch>
                  <a:fillRect t="-113333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182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0" grpId="0"/>
      <p:bldP spid="2" grpId="0" animBg="1"/>
      <p:bldP spid="3" grpId="0" animBg="1"/>
      <p:bldP spid="4" grpId="0"/>
      <p:bldP spid="12" grpId="0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82C9A69-0858-63E7-8BF6-D56758D34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3009260" cy="37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7DC3B49-29D4-ACE4-8CC7-170E697C6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6" y="1331566"/>
            <a:ext cx="3311879" cy="177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353177-4066-1BD7-576D-9C1E16F78E60}"/>
              </a:ext>
            </a:extLst>
          </p:cNvPr>
          <p:cNvSpPr txBox="1"/>
          <p:nvPr/>
        </p:nvSpPr>
        <p:spPr>
          <a:xfrm>
            <a:off x="1078290" y="3685168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碳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14的半衰期是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5700 ± 30年。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7C0CF-55EA-6051-AFC6-6E095BD705C9}"/>
              </a:ext>
            </a:extLst>
          </p:cNvPr>
          <p:cNvSpPr txBox="1"/>
          <p:nvPr/>
        </p:nvSpPr>
        <p:spPr>
          <a:xfrm>
            <a:off x="1060949" y="4261504"/>
            <a:ext cx="7022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/>
              <a:t>例如核分裂產物中的放射性碘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-129半衰期可以到1600</a:t>
            </a:r>
            <a:r>
              <a:rPr lang="en-TW" dirty="0"/>
              <a:t>萬年，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73F09-7F74-78E9-754D-D62ACC683E3E}"/>
              </a:ext>
            </a:extLst>
          </p:cNvPr>
          <p:cNvSpPr txBox="1"/>
          <p:nvPr/>
        </p:nvSpPr>
        <p:spPr>
          <a:xfrm>
            <a:off x="1060949" y="4837840"/>
            <a:ext cx="6646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/>
              <a:t>過程中一直有放射性，這就是核廢料難處理的原因。</a:t>
            </a:r>
          </a:p>
        </p:txBody>
      </p:sp>
      <p:pic>
        <p:nvPicPr>
          <p:cNvPr id="1028" name="Picture 4" descr="The half-life of 129I - ScienceDirect">
            <a:extLst>
              <a:ext uri="{FF2B5EF4-FFF2-40B4-BE49-F238E27FC236}">
                <a16:creationId xmlns:a16="http://schemas.microsoft.com/office/drawing/2014/main" id="{2D550F7B-5B0C-5B25-59C8-B40FD9E75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52726"/>
            <a:ext cx="2063042" cy="195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70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kushima No. 1 nuclear power plant in Okuma town">
            <a:extLst>
              <a:ext uri="{FF2B5EF4-FFF2-40B4-BE49-F238E27FC236}">
                <a16:creationId xmlns:a16="http://schemas.microsoft.com/office/drawing/2014/main" id="{983820C9-7B48-1757-1D24-76598FFF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69755"/>
            <a:ext cx="8388424" cy="471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899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C80388-9E8F-0D76-7EA1-6631610F4D80}"/>
              </a:ext>
            </a:extLst>
          </p:cNvPr>
          <p:cNvSpPr/>
          <p:nvPr/>
        </p:nvSpPr>
        <p:spPr>
          <a:xfrm>
            <a:off x="1449288" y="1381700"/>
            <a:ext cx="1322597" cy="135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 descr="A close up of text&#10;&#10;Description automatically generated">
            <a:extLst>
              <a:ext uri="{FF2B5EF4-FFF2-40B4-BE49-F238E27FC236}">
                <a16:creationId xmlns:a16="http://schemas.microsoft.com/office/drawing/2014/main" id="{82EEDCBD-C24C-9D17-6EF5-81432A7B0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1" y="2924944"/>
            <a:ext cx="7772400" cy="993825"/>
          </a:xfrm>
          <a:prstGeom prst="rect">
            <a:avLst/>
          </a:prstGeom>
        </p:spPr>
      </p:pic>
      <p:pic>
        <p:nvPicPr>
          <p:cNvPr id="5" name="Picture 4" descr="A close up of text&#10;&#10;Description automatically generated">
            <a:extLst>
              <a:ext uri="{FF2B5EF4-FFF2-40B4-BE49-F238E27FC236}">
                <a16:creationId xmlns:a16="http://schemas.microsoft.com/office/drawing/2014/main" id="{9AE2C070-A79E-C06F-F69D-0B634FFD2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05" y="116632"/>
            <a:ext cx="7772400" cy="993825"/>
          </a:xfrm>
          <a:prstGeom prst="rect">
            <a:avLst/>
          </a:prstGeom>
        </p:spPr>
      </p:pic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C1C786D1-C59D-C46C-5C30-A13CCF42F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1" y="3935042"/>
            <a:ext cx="7772400" cy="9938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F88593-0215-A1E9-0256-E2F13E8AD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88" y="1326802"/>
            <a:ext cx="1252984" cy="132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284E56-6C9A-9003-38F7-8EF658C8FC6E}"/>
              </a:ext>
            </a:extLst>
          </p:cNvPr>
          <p:cNvSpPr txBox="1"/>
          <p:nvPr/>
        </p:nvSpPr>
        <p:spPr>
          <a:xfrm>
            <a:off x="2961456" y="1690156"/>
            <a:ext cx="1224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氚</a:t>
            </a:r>
            <a:r>
              <a:rPr lang="en-GB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Tritium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核廢水排海】日政府為「氚」創造吉祥物惹爭議| Now 新聞">
            <a:extLst>
              <a:ext uri="{FF2B5EF4-FFF2-40B4-BE49-F238E27FC236}">
                <a16:creationId xmlns:a16="http://schemas.microsoft.com/office/drawing/2014/main" id="{D096B441-4F97-04CC-8079-0B6D84148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63" y="1180564"/>
            <a:ext cx="2976485" cy="167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復興廳常見疑問頁面| 氚是放射性物質，不危險嗎？">
            <a:extLst>
              <a:ext uri="{FF2B5EF4-FFF2-40B4-BE49-F238E27FC236}">
                <a16:creationId xmlns:a16="http://schemas.microsoft.com/office/drawing/2014/main" id="{4E9AAE86-3B50-8AE3-ECEC-34E1ACC61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7" y="4988616"/>
            <a:ext cx="5787008" cy="178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2321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&#10;&#10;Description automatically generated">
            <a:extLst>
              <a:ext uri="{FF2B5EF4-FFF2-40B4-BE49-F238E27FC236}">
                <a16:creationId xmlns:a16="http://schemas.microsoft.com/office/drawing/2014/main" id="{ED50E0A8-0674-2523-CD3A-86F1CE34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772400" cy="1034948"/>
          </a:xfrm>
          <a:prstGeom prst="rect">
            <a:avLst/>
          </a:prstGeom>
        </p:spPr>
      </p:pic>
      <p:pic>
        <p:nvPicPr>
          <p:cNvPr id="5" name="Picture 4" descr="A close up of text&#10;&#10;Description automatically generated">
            <a:extLst>
              <a:ext uri="{FF2B5EF4-FFF2-40B4-BE49-F238E27FC236}">
                <a16:creationId xmlns:a16="http://schemas.microsoft.com/office/drawing/2014/main" id="{A7E9EF88-E13A-CEBE-BA89-3D2DCC660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94052"/>
            <a:ext cx="7772400" cy="103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43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F04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6624" b="16972"/>
          <a:stretch>
            <a:fillRect/>
          </a:stretch>
        </p:blipFill>
        <p:spPr bwMode="auto">
          <a:xfrm>
            <a:off x="562769" y="1781175"/>
            <a:ext cx="4321175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1331640" y="433652"/>
            <a:ext cx="458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  <a:latin typeface="Arial" pitchFamily="34" charset="0"/>
              </a:rPr>
              <a:t>空氣阻力大小與速度成正比時的拋體運動</a:t>
            </a:r>
          </a:p>
        </p:txBody>
      </p:sp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5541" name="Rectangle 6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5543" name="Rectangle 8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15373" name="Text Box 10"/>
          <p:cNvSpPr txBox="1">
            <a:spLocks noChangeArrowheads="1"/>
          </p:cNvSpPr>
          <p:nvPr/>
        </p:nvSpPr>
        <p:spPr bwMode="auto">
          <a:xfrm>
            <a:off x="562769" y="5390701"/>
            <a:ext cx="4657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小阻力下的拋體，垂直與水平依舊彼此獨立。</a:t>
            </a:r>
          </a:p>
        </p:txBody>
      </p:sp>
      <p:cxnSp>
        <p:nvCxnSpPr>
          <p:cNvPr id="14" name="直線單箭頭接點 13"/>
          <p:cNvCxnSpPr/>
          <p:nvPr/>
        </p:nvCxnSpPr>
        <p:spPr>
          <a:xfrm rot="16200000" flipH="1">
            <a:off x="2271712" y="3174206"/>
            <a:ext cx="642938" cy="571500"/>
          </a:xfrm>
          <a:prstGeom prst="straightConnector1">
            <a:avLst/>
          </a:prstGeom>
          <a:ln w="50800">
            <a:solidFill>
              <a:srgbClr val="CC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rot="16200000" flipV="1">
            <a:off x="1628775" y="2459831"/>
            <a:ext cx="714375" cy="64293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549" name="Object 13"/>
          <p:cNvGraphicFramePr>
            <a:graphicFrameLocks noChangeAspect="1"/>
          </p:cNvGraphicFramePr>
          <p:nvPr/>
        </p:nvGraphicFramePr>
        <p:xfrm>
          <a:off x="2878931" y="3424237"/>
          <a:ext cx="27781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25" imgH="177415" progId="Equation.3">
                  <p:embed/>
                </p:oleObj>
              </mc:Choice>
              <mc:Fallback>
                <p:oleObj name="方程式" r:id="rId3" imgW="126725" imgH="177415" progId="Equation.3">
                  <p:embed/>
                  <p:pic>
                    <p:nvPicPr>
                      <p:cNvPr id="6554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931" y="3424237"/>
                        <a:ext cx="277813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直線單箭頭接點 22"/>
          <p:cNvCxnSpPr/>
          <p:nvPr/>
        </p:nvCxnSpPr>
        <p:spPr>
          <a:xfrm flipH="1">
            <a:off x="2333142" y="3138487"/>
            <a:ext cx="1" cy="1290041"/>
          </a:xfrm>
          <a:prstGeom prst="straightConnector1">
            <a:avLst/>
          </a:prstGeom>
          <a:ln w="317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0C019D03-DF39-B740-9AE8-55DAA7BD973C}"/>
                  </a:ext>
                </a:extLst>
              </p:cNvPr>
              <p:cNvSpPr txBox="1"/>
              <p:nvPr/>
            </p:nvSpPr>
            <p:spPr bwMode="auto">
              <a:xfrm>
                <a:off x="2962089" y="872434"/>
                <a:ext cx="1165960" cy="33951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acc>
                        <m:accPr>
                          <m:chr m:val="̂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0C019D03-DF39-B740-9AE8-55DAA7BD9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2089" y="872434"/>
                <a:ext cx="1165960" cy="339517"/>
              </a:xfrm>
              <a:prstGeom prst="rect">
                <a:avLst/>
              </a:prstGeom>
              <a:blipFill>
                <a:blip r:embed="rId10"/>
                <a:stretch>
                  <a:fillRect l="-3226" t="-29630" r="-3226" b="-185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859BCA3-722C-3443-8EB8-9E9C48671332}"/>
                  </a:ext>
                </a:extLst>
              </p:cNvPr>
              <p:cNvSpPr txBox="1"/>
              <p:nvPr/>
            </p:nvSpPr>
            <p:spPr bwMode="auto">
              <a:xfrm>
                <a:off x="5700288" y="4487335"/>
                <a:ext cx="1397306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859BCA3-722C-3443-8EB8-9E9C48671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0288" y="4487335"/>
                <a:ext cx="1397306" cy="525913"/>
              </a:xfrm>
              <a:prstGeom prst="rect">
                <a:avLst/>
              </a:prstGeom>
              <a:blipFill>
                <a:blip r:embed="rId11"/>
                <a:stretch>
                  <a:fillRect l="-3604" t="-238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8CBA68F8-CC76-0D41-A650-9A4C6933AB52}"/>
                  </a:ext>
                </a:extLst>
              </p:cNvPr>
              <p:cNvSpPr txBox="1"/>
              <p:nvPr/>
            </p:nvSpPr>
            <p:spPr bwMode="auto">
              <a:xfrm>
                <a:off x="1423167" y="893624"/>
                <a:ext cx="1035412" cy="31059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8CBA68F8-CC76-0D41-A650-9A4C6933A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3167" y="893624"/>
                <a:ext cx="1035412" cy="310598"/>
              </a:xfrm>
              <a:prstGeom prst="rect">
                <a:avLst/>
              </a:prstGeom>
              <a:blipFill>
                <a:blip r:embed="rId14"/>
                <a:stretch>
                  <a:fillRect l="-3614" t="-26923" r="-1205"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3B9E8317-78EB-204A-804C-B1293019D06B}"/>
                  </a:ext>
                </a:extLst>
              </p:cNvPr>
              <p:cNvSpPr txBox="1"/>
              <p:nvPr/>
            </p:nvSpPr>
            <p:spPr bwMode="auto">
              <a:xfrm>
                <a:off x="5665903" y="864705"/>
                <a:ext cx="1413849" cy="33951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3B9E8317-78EB-204A-804C-B1293019D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5903" y="864705"/>
                <a:ext cx="1413849" cy="339517"/>
              </a:xfrm>
              <a:prstGeom prst="rect">
                <a:avLst/>
              </a:prstGeom>
              <a:blipFill>
                <a:blip r:embed="rId15"/>
                <a:stretch>
                  <a:fillRect l="-893" t="-25000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6EA542A7-BD3D-3946-B427-19214CB55E4E}"/>
                  </a:ext>
                </a:extLst>
              </p:cNvPr>
              <p:cNvSpPr txBox="1"/>
              <p:nvPr/>
            </p:nvSpPr>
            <p:spPr bwMode="auto">
              <a:xfrm>
                <a:off x="5662198" y="1830578"/>
                <a:ext cx="1829475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𝑚𝑔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𝑘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6EA542A7-BD3D-3946-B427-19214CB5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2198" y="1830578"/>
                <a:ext cx="1829475" cy="276999"/>
              </a:xfrm>
              <a:prstGeom prst="rect">
                <a:avLst/>
              </a:prstGeom>
              <a:blipFill>
                <a:blip r:embed="rId16"/>
                <a:stretch>
                  <a:fillRect l="-690" t="-30435" r="-1379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EA35F024-A17F-A348-ADC4-7F79E8299BC8}"/>
                  </a:ext>
                </a:extLst>
              </p:cNvPr>
              <p:cNvSpPr txBox="1"/>
              <p:nvPr/>
            </p:nvSpPr>
            <p:spPr bwMode="auto">
              <a:xfrm>
                <a:off x="5662198" y="1709014"/>
                <a:ext cx="1540615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EA35F024-A17F-A348-ADC4-7F79E8299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2198" y="1709014"/>
                <a:ext cx="1540615" cy="525913"/>
              </a:xfrm>
              <a:prstGeom prst="rect">
                <a:avLst/>
              </a:prstGeom>
              <a:blipFill>
                <a:blip r:embed="rId17"/>
                <a:stretch>
                  <a:fillRect l="-1639" t="-2381" r="-820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5A31643D-5D7A-1342-A7E1-F0119385AED5}"/>
                  </a:ext>
                </a:extLst>
              </p:cNvPr>
              <p:cNvSpPr txBox="1"/>
              <p:nvPr/>
            </p:nvSpPr>
            <p:spPr bwMode="auto">
              <a:xfrm>
                <a:off x="5700288" y="5151851"/>
                <a:ext cx="1852367" cy="5334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5A31643D-5D7A-1342-A7E1-F0119385A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0288" y="5151851"/>
                <a:ext cx="1852367" cy="533479"/>
              </a:xfrm>
              <a:prstGeom prst="rect">
                <a:avLst/>
              </a:prstGeom>
              <a:blipFill>
                <a:blip r:embed="rId18"/>
                <a:stretch>
                  <a:fillRect l="-680"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7438E176-D03D-1143-8DCC-D753C0B2AEBF}"/>
                  </a:ext>
                </a:extLst>
              </p:cNvPr>
              <p:cNvSpPr txBox="1"/>
              <p:nvPr/>
            </p:nvSpPr>
            <p:spPr bwMode="auto">
              <a:xfrm>
                <a:off x="1645087" y="2044618"/>
                <a:ext cx="295786" cy="31059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7438E176-D03D-1143-8DCC-D753C0B2A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5087" y="2044618"/>
                <a:ext cx="295786" cy="310598"/>
              </a:xfrm>
              <a:prstGeom prst="rect">
                <a:avLst/>
              </a:prstGeom>
              <a:blipFill>
                <a:blip r:embed="rId19"/>
                <a:stretch>
                  <a:fillRect l="-16667" t="-28000"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8D7C23EC-D924-5F4A-A760-A74B32D2302F}"/>
                  </a:ext>
                </a:extLst>
              </p:cNvPr>
              <p:cNvSpPr txBox="1"/>
              <p:nvPr/>
            </p:nvSpPr>
            <p:spPr bwMode="auto">
              <a:xfrm>
                <a:off x="2030336" y="3450353"/>
                <a:ext cx="266868" cy="33951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8D7C23EC-D924-5F4A-A760-A74B32D23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0336" y="3450353"/>
                <a:ext cx="266868" cy="339517"/>
              </a:xfrm>
              <a:prstGeom prst="rect">
                <a:avLst/>
              </a:prstGeom>
              <a:blipFill>
                <a:blip r:embed="rId20"/>
                <a:stretch>
                  <a:fillRect l="-13636" t="-25926" r="-4545" b="-148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Box 10">
            <a:extLst>
              <a:ext uri="{FF2B5EF4-FFF2-40B4-BE49-F238E27FC236}">
                <a16:creationId xmlns:a16="http://schemas.microsoft.com/office/drawing/2014/main" id="{D575B360-EBB6-F644-80E2-9A956D75D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69" y="4860925"/>
            <a:ext cx="46572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垂直方向的運動方程式與水平分量無關。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A396A5-FF99-27E5-E023-FF2A0AACB03C}"/>
              </a:ext>
            </a:extLst>
          </p:cNvPr>
          <p:cNvSpPr txBox="1"/>
          <p:nvPr/>
        </p:nvSpPr>
        <p:spPr bwMode="auto">
          <a:xfrm>
            <a:off x="4282612" y="855181"/>
            <a:ext cx="1980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運動方程式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0FE57-FD75-2A28-8C9D-6C03AEB74784}"/>
              </a:ext>
            </a:extLst>
          </p:cNvPr>
          <p:cNvSpPr txBox="1"/>
          <p:nvPr/>
        </p:nvSpPr>
        <p:spPr bwMode="auto">
          <a:xfrm>
            <a:off x="6410918" y="3851830"/>
            <a:ext cx="1860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/>
              <a:t>用分量表示</a:t>
            </a:r>
            <a:r>
              <a:rPr lang="en-TW" sz="1800" dirty="0"/>
              <a:t>！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8E6098D6-6990-FAC0-2929-AB4C696A27D0}"/>
              </a:ext>
            </a:extLst>
          </p:cNvPr>
          <p:cNvSpPr/>
          <p:nvPr/>
        </p:nvSpPr>
        <p:spPr>
          <a:xfrm>
            <a:off x="6155340" y="1360666"/>
            <a:ext cx="227313" cy="21602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68B9B4C4-4640-FC15-EE3D-825F54380AE3}"/>
              </a:ext>
            </a:extLst>
          </p:cNvPr>
          <p:cNvSpPr/>
          <p:nvPr/>
        </p:nvSpPr>
        <p:spPr>
          <a:xfrm>
            <a:off x="6177064" y="2525196"/>
            <a:ext cx="291357" cy="43668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45791F23-6012-717A-E489-27E1211C89A6}"/>
              </a:ext>
            </a:extLst>
          </p:cNvPr>
          <p:cNvSpPr/>
          <p:nvPr/>
        </p:nvSpPr>
        <p:spPr>
          <a:xfrm>
            <a:off x="6113417" y="3851830"/>
            <a:ext cx="187401" cy="50442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93EFDFC-051C-1602-78D1-7968C1F783B0}"/>
                  </a:ext>
                </a:extLst>
              </p:cNvPr>
              <p:cNvSpPr txBox="1"/>
              <p:nvPr/>
            </p:nvSpPr>
            <p:spPr bwMode="auto">
              <a:xfrm>
                <a:off x="5664010" y="3083684"/>
                <a:ext cx="1685270" cy="54649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93EFDFC-051C-1602-78D1-7968C1F78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010" y="3083684"/>
                <a:ext cx="1685270" cy="546496"/>
              </a:xfrm>
              <a:prstGeom prst="rect">
                <a:avLst/>
              </a:prstGeom>
              <a:blipFill>
                <a:blip r:embed="rId21"/>
                <a:stretch>
                  <a:fillRect l="-2239" t="-17778" r="-746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71F7A1DB-A6F7-D0F2-1D5D-3836B6148D59}"/>
                  </a:ext>
                </a:extLst>
              </p:cNvPr>
              <p:cNvSpPr txBox="1"/>
              <p:nvPr/>
            </p:nvSpPr>
            <p:spPr bwMode="auto">
              <a:xfrm>
                <a:off x="6804248" y="2364308"/>
                <a:ext cx="771493" cy="54649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71F7A1DB-A6F7-D0F2-1D5D-3836B6148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4248" y="2364308"/>
                <a:ext cx="771493" cy="546496"/>
              </a:xfrm>
              <a:prstGeom prst="rect">
                <a:avLst/>
              </a:prstGeom>
              <a:blipFill>
                <a:blip r:embed="rId22"/>
                <a:stretch>
                  <a:fillRect l="-3226" t="-18605" r="-32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3" grpId="0"/>
      <p:bldP spid="31" grpId="0" animBg="1"/>
      <p:bldP spid="34" grpId="0" animBg="1"/>
      <p:bldP spid="34" grpId="1" animBg="1"/>
      <p:bldP spid="35" grpId="0" animBg="1"/>
      <p:bldP spid="36" grpId="0" animBg="1"/>
      <p:bldP spid="38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181" name="文字方塊 9"/>
          <p:cNvSpPr txBox="1">
            <a:spLocks noChangeArrowheads="1"/>
          </p:cNvSpPr>
          <p:nvPr/>
        </p:nvSpPr>
        <p:spPr bwMode="auto">
          <a:xfrm>
            <a:off x="1061400" y="2587624"/>
            <a:ext cx="6107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但我還可以在這個解的前面乘上任一個常數</a:t>
            </a:r>
            <a:r>
              <a:rPr lang="en-US" altLang="zh-TW" sz="1800" i="1" dirty="0"/>
              <a:t>C</a:t>
            </a:r>
            <a:r>
              <a:rPr lang="zh-TW" altLang="en-US" sz="1800" dirty="0"/>
              <a:t>，解仍成立：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080293" y="1848902"/>
            <a:ext cx="59634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選擇係數 </a:t>
            </a:r>
            <a:r>
              <a:rPr lang="en-US" altLang="zh-TW" sz="1800" i="1" dirty="0"/>
              <a:t>b</a:t>
            </a:r>
            <a:r>
              <a:rPr lang="zh-TW" altLang="en-US" sz="1800" dirty="0"/>
              <a:t> 為正比的比例常數</a:t>
            </a:r>
            <a:r>
              <a:rPr lang="en-US" altLang="zh-TW" sz="1800" dirty="0">
                <a:latin typeface="Cambria Math" panose="02040503050406030204" pitchFamily="18" charset="0"/>
              </a:rPr>
              <a:t>−𝑘/𝑚</a:t>
            </a:r>
            <a:r>
              <a:rPr lang="zh-TW" altLang="en-US" sz="1800" dirty="0">
                <a:latin typeface="Cambria Math" panose="02040503050406030204" pitchFamily="18" charset="0"/>
              </a:rPr>
              <a:t>，就可以得到一個解</a:t>
            </a:r>
            <a:r>
              <a:rPr lang="en-US" altLang="zh-TW" sz="1800" dirty="0">
                <a:latin typeface="Cambria Math" panose="02040503050406030204" pitchFamily="18" charset="0"/>
              </a:rPr>
              <a:t> </a:t>
            </a:r>
            <a:r>
              <a:rPr lang="zh-TW" altLang="en-US" sz="1800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9F6391A4-CD2D-8942-92BE-4065E5180DAF}"/>
                  </a:ext>
                </a:extLst>
              </p:cNvPr>
              <p:cNvSpPr txBox="1"/>
              <p:nvPr/>
            </p:nvSpPr>
            <p:spPr bwMode="auto">
              <a:xfrm>
                <a:off x="1201481" y="995825"/>
                <a:ext cx="1397306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9F6391A4-CD2D-8942-92BE-4065E5180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1481" y="995825"/>
                <a:ext cx="1397306" cy="525913"/>
              </a:xfrm>
              <a:prstGeom prst="rect">
                <a:avLst/>
              </a:prstGeom>
              <a:blipFill>
                <a:blip r:embed="rId2"/>
                <a:stretch>
                  <a:fillRect l="-3604"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88B49EA-5626-0644-9655-7947901C6F89}"/>
                  </a:ext>
                </a:extLst>
              </p:cNvPr>
              <p:cNvSpPr txBox="1"/>
              <p:nvPr/>
            </p:nvSpPr>
            <p:spPr bwMode="auto">
              <a:xfrm>
                <a:off x="7154883" y="1737782"/>
                <a:ext cx="1374800" cy="40876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88B49EA-5626-0644-9655-7947901C6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4883" y="1737782"/>
                <a:ext cx="1374800" cy="408766"/>
              </a:xfrm>
              <a:prstGeom prst="rect">
                <a:avLst/>
              </a:prstGeom>
              <a:blipFill>
                <a:blip r:embed="rId3"/>
                <a:stretch>
                  <a:fillRect l="-1835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EF8C32E-00BF-4D41-878F-F3422782A767}"/>
                  </a:ext>
                </a:extLst>
              </p:cNvPr>
              <p:cNvSpPr txBox="1"/>
              <p:nvPr/>
            </p:nvSpPr>
            <p:spPr bwMode="auto">
              <a:xfrm>
                <a:off x="7154883" y="2548190"/>
                <a:ext cx="1227772" cy="40876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EF8C32E-00BF-4D41-878F-F3422782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4883" y="2548190"/>
                <a:ext cx="1227772" cy="408766"/>
              </a:xfrm>
              <a:prstGeom prst="rect">
                <a:avLst/>
              </a:prstGeom>
              <a:blipFill>
                <a:blip r:embed="rId4"/>
                <a:stretch>
                  <a:fillRect l="-2062" r="-1031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CF5909B-54A4-944B-A7FB-EF2BB856F574}"/>
                  </a:ext>
                </a:extLst>
              </p:cNvPr>
              <p:cNvSpPr txBox="1"/>
              <p:nvPr/>
            </p:nvSpPr>
            <p:spPr bwMode="auto">
              <a:xfrm>
                <a:off x="1846588" y="3165268"/>
                <a:ext cx="5177250" cy="78072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𝑑𝐶</m:t>
                          </m:r>
                          <m:sSup>
                            <m:sSupPr>
                              <m:ctrlPr>
                                <a:rPr lang="zh-TW" alt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zh-TW" alt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CF5909B-54A4-944B-A7FB-EF2BB856F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6588" y="3165268"/>
                <a:ext cx="5177250" cy="780727"/>
              </a:xfrm>
              <a:prstGeom prst="rect">
                <a:avLst/>
              </a:prstGeom>
              <a:blipFill>
                <a:blip r:embed="rId5"/>
                <a:stretch>
                  <a:fillRect b="-48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9A5EC050-AD5E-4141-AD6C-79203D4903B0}"/>
                  </a:ext>
                </a:extLst>
              </p:cNvPr>
              <p:cNvSpPr txBox="1"/>
              <p:nvPr/>
            </p:nvSpPr>
            <p:spPr bwMode="auto">
              <a:xfrm>
                <a:off x="4898275" y="917941"/>
                <a:ext cx="1495409" cy="65389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zh-TW" altLang="en-US" sz="1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𝑏𝑥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9A5EC050-AD5E-4141-AD6C-79203D490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8275" y="917941"/>
                <a:ext cx="1495409" cy="653897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eft-right Arrow 1">
            <a:extLst>
              <a:ext uri="{FF2B5EF4-FFF2-40B4-BE49-F238E27FC236}">
                <a16:creationId xmlns:a16="http://schemas.microsoft.com/office/drawing/2014/main" id="{48E0465C-B30C-3FA4-3360-7196C735C2D7}"/>
              </a:ext>
            </a:extLst>
          </p:cNvPr>
          <p:cNvSpPr/>
          <p:nvPr/>
        </p:nvSpPr>
        <p:spPr>
          <a:xfrm>
            <a:off x="3563888" y="1124744"/>
            <a:ext cx="504056" cy="23362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2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/>
      <p:bldP spid="14" grpId="0"/>
      <p:bldP spid="16" grpId="0" animBg="1"/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0658" name="文字方塊 2"/>
              <p:cNvSpPr txBox="1">
                <a:spLocks noChangeArrowheads="1"/>
              </p:cNvSpPr>
              <p:nvPr/>
            </p:nvSpPr>
            <p:spPr bwMode="auto">
              <a:xfrm>
                <a:off x="3265136" y="1059149"/>
                <a:ext cx="492918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常數 </a:t>
                </a:r>
                <a14:m>
                  <m:oMath xmlns:m="http://schemas.openxmlformats.org/officeDocument/2006/math">
                    <m:r>
                      <a:rPr kumimoji="1" lang="en-US" altLang="zh-TW" sz="18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TW" altLang="en-US" sz="1800" dirty="0"/>
                  <a:t> 是任意數，我們似乎得到無限多組解。</a:t>
                </a:r>
              </a:p>
            </p:txBody>
          </p:sp>
        </mc:Choice>
        <mc:Fallback xmlns="">
          <p:sp>
            <p:nvSpPr>
              <p:cNvPr id="70658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5136" y="1059149"/>
                <a:ext cx="4929188" cy="369888"/>
              </a:xfrm>
              <a:prstGeom prst="rect">
                <a:avLst/>
              </a:prstGeom>
              <a:blipFill>
                <a:blip r:embed="rId2"/>
                <a:stretch>
                  <a:fillRect l="-128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659" name="文字方塊 3"/>
              <p:cNvSpPr txBox="1">
                <a:spLocks noChangeArrowheads="1"/>
              </p:cNvSpPr>
              <p:nvPr/>
            </p:nvSpPr>
            <p:spPr bwMode="auto">
              <a:xfrm>
                <a:off x="100805" y="-1899592"/>
                <a:ext cx="514350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但如同自由落體， </a:t>
                </a:r>
                <a14:m>
                  <m:oMath xmlns:m="http://schemas.openxmlformats.org/officeDocument/2006/math">
                    <m:r>
                      <a:rPr kumimoji="1" lang="en-US" altLang="zh-TW" sz="18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TW" altLang="en-US" sz="1800" dirty="0"/>
                  <a:t> 可以由起始速度決定：</a:t>
                </a:r>
              </a:p>
            </p:txBody>
          </p:sp>
        </mc:Choice>
        <mc:Fallback xmlns="">
          <p:sp>
            <p:nvSpPr>
              <p:cNvPr id="70659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05" y="-1899592"/>
                <a:ext cx="5143500" cy="369887"/>
              </a:xfrm>
              <a:prstGeom prst="rect">
                <a:avLst/>
              </a:prstGeom>
              <a:blipFill>
                <a:blip r:embed="rId3"/>
                <a:stretch>
                  <a:fillRect l="-123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0664" name="文字方塊 8"/>
          <p:cNvSpPr txBox="1">
            <a:spLocks noChangeArrowheads="1"/>
          </p:cNvSpPr>
          <p:nvPr/>
        </p:nvSpPr>
        <p:spPr bwMode="auto">
          <a:xfrm>
            <a:off x="828596" y="2984995"/>
            <a:ext cx="4030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阻力作用下的物體，速度呈指數遞減。</a:t>
            </a:r>
          </a:p>
        </p:txBody>
      </p:sp>
      <p:pic>
        <p:nvPicPr>
          <p:cNvPr id="70665" name="Picture 8" descr="C:\Users\Chia-Hung Chang\Downloads\Data\Serway\VII\Media\Images\chapter44\44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"/>
          <a:stretch>
            <a:fillRect/>
          </a:stretch>
        </p:blipFill>
        <p:spPr bwMode="auto">
          <a:xfrm>
            <a:off x="5401185" y="2141486"/>
            <a:ext cx="2632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Picture 9" descr="C:\Users\Chia-Hung Chang\Downloads\Data\bensons\Ch04\fig4.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0"/>
          <a:stretch>
            <a:fillRect/>
          </a:stretch>
        </p:blipFill>
        <p:spPr bwMode="auto">
          <a:xfrm>
            <a:off x="871447" y="4141737"/>
            <a:ext cx="39449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9" name="文字方塊 13"/>
          <p:cNvSpPr txBox="1">
            <a:spLocks noChangeArrowheads="1"/>
          </p:cNvSpPr>
          <p:nvPr/>
        </p:nvSpPr>
        <p:spPr bwMode="auto">
          <a:xfrm>
            <a:off x="6544185" y="3998861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指數遞減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AB77382-891E-3649-913C-9AA5B90CC9B9}"/>
                  </a:ext>
                </a:extLst>
              </p:cNvPr>
              <p:cNvSpPr txBox="1"/>
              <p:nvPr/>
            </p:nvSpPr>
            <p:spPr bwMode="auto">
              <a:xfrm>
                <a:off x="1829127" y="1024057"/>
                <a:ext cx="1227772" cy="40876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AB77382-891E-3649-913C-9AA5B90CC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9127" y="1024057"/>
                <a:ext cx="1227772" cy="408766"/>
              </a:xfrm>
              <a:prstGeom prst="rect">
                <a:avLst/>
              </a:prstGeom>
              <a:blipFill>
                <a:blip r:embed="rId6"/>
                <a:stretch>
                  <a:fillRect l="-2062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C4BCD552-FB87-7443-A47C-CF9ED889B634}"/>
                  </a:ext>
                </a:extLst>
              </p:cNvPr>
              <p:cNvSpPr txBox="1"/>
              <p:nvPr/>
            </p:nvSpPr>
            <p:spPr bwMode="auto">
              <a:xfrm>
                <a:off x="1835696" y="1597599"/>
                <a:ext cx="1682705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C4BCD552-FB87-7443-A47C-CF9ED889B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1597599"/>
                <a:ext cx="1682705" cy="276999"/>
              </a:xfrm>
              <a:prstGeom prst="rect">
                <a:avLst/>
              </a:prstGeom>
              <a:blipFill>
                <a:blip r:embed="rId8"/>
                <a:stretch>
                  <a:fillRect l="-1504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8ECA014-D3B8-B642-8ABC-135A0531F697}"/>
                  </a:ext>
                </a:extLst>
              </p:cNvPr>
              <p:cNvSpPr txBox="1"/>
              <p:nvPr/>
            </p:nvSpPr>
            <p:spPr bwMode="auto">
              <a:xfrm>
                <a:off x="1835696" y="2440159"/>
                <a:ext cx="1409297" cy="40876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8ECA014-D3B8-B642-8ABC-135A0531F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2440159"/>
                <a:ext cx="1409297" cy="408766"/>
              </a:xfrm>
              <a:prstGeom prst="rect">
                <a:avLst/>
              </a:prstGeom>
              <a:blipFill>
                <a:blip r:embed="rId9"/>
                <a:stretch>
                  <a:fillRect l="-1786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05644200-3645-FD4F-AD01-1ABB53B546BE}"/>
                  </a:ext>
                </a:extLst>
              </p:cNvPr>
              <p:cNvSpPr txBox="1"/>
              <p:nvPr/>
            </p:nvSpPr>
            <p:spPr bwMode="auto">
              <a:xfrm>
                <a:off x="6268161" y="3060664"/>
                <a:ext cx="1409297" cy="40876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05644200-3645-FD4F-AD01-1ABB53B5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8161" y="3060664"/>
                <a:ext cx="1409297" cy="408766"/>
              </a:xfrm>
              <a:prstGeom prst="rect">
                <a:avLst/>
              </a:prstGeom>
              <a:blipFill>
                <a:blip r:embed="rId10"/>
                <a:stretch>
                  <a:fillRect l="-1786" b="-88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61950624-0345-5D07-E787-AA120C2BD88F}"/>
                  </a:ext>
                </a:extLst>
              </p:cNvPr>
              <p:cNvSpPr txBox="1"/>
              <p:nvPr/>
            </p:nvSpPr>
            <p:spPr bwMode="auto">
              <a:xfrm>
                <a:off x="5533272" y="2141486"/>
                <a:ext cx="539122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zh-TW" altLang="en-US" sz="1800" b="0" i="1" smtClean="0">
                          <a:latin typeface="Cambria Math" panose="02040503050406030204" pitchFamily="18" charset="0"/>
                        </a:rPr>
                        <m:t>     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61950624-0345-5D07-E787-AA120C2BD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33272" y="2141486"/>
                <a:ext cx="539122" cy="276999"/>
              </a:xfrm>
              <a:prstGeom prst="rect">
                <a:avLst/>
              </a:prstGeom>
              <a:blipFill>
                <a:blip r:embed="rId11"/>
                <a:stretch>
                  <a:fillRect l="-4545" r="-13636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ED7317E-5AAB-783C-7B0D-731881B5E080}"/>
              </a:ext>
            </a:extLst>
          </p:cNvPr>
          <p:cNvSpPr txBox="1"/>
          <p:nvPr/>
        </p:nvSpPr>
        <p:spPr>
          <a:xfrm>
            <a:off x="1757522" y="559078"/>
            <a:ext cx="367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阻力下拋體的水平速度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499245-4520-E501-D28E-8AC9F2BA2848}"/>
              </a:ext>
            </a:extLst>
          </p:cNvPr>
          <p:cNvSpPr txBox="1"/>
          <p:nvPr/>
        </p:nvSpPr>
        <p:spPr>
          <a:xfrm>
            <a:off x="826568" y="3414486"/>
            <a:ext cx="467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積分後即可得到任何時間的水平距離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8876092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4">
            <a:extLst>
              <a:ext uri="{FF2B5EF4-FFF2-40B4-BE49-F238E27FC236}">
                <a16:creationId xmlns:a16="http://schemas.microsoft.com/office/drawing/2014/main" id="{A2802E23-1326-8D55-41E6-C677471C0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204" y="4123517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如果物理量滿足的方程式完全一樣，解當然就完全一樣。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1">
                <a:extLst>
                  <a:ext uri="{FF2B5EF4-FFF2-40B4-BE49-F238E27FC236}">
                    <a16:creationId xmlns:a16="http://schemas.microsoft.com/office/drawing/2014/main" id="{4743C67A-D6F7-A18A-3A02-DBFFCB73C828}"/>
                  </a:ext>
                </a:extLst>
              </p:cNvPr>
              <p:cNvSpPr txBox="1"/>
              <p:nvPr/>
            </p:nvSpPr>
            <p:spPr bwMode="auto">
              <a:xfrm>
                <a:off x="1102204" y="3490367"/>
                <a:ext cx="1243289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" name="文字方塊 21">
                <a:extLst>
                  <a:ext uri="{FF2B5EF4-FFF2-40B4-BE49-F238E27FC236}">
                    <a16:creationId xmlns:a16="http://schemas.microsoft.com/office/drawing/2014/main" id="{4743C67A-D6F7-A18A-3A02-DBFFCB73C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2204" y="3490367"/>
                <a:ext cx="1243289" cy="525913"/>
              </a:xfrm>
              <a:prstGeom prst="rect">
                <a:avLst/>
              </a:prstGeom>
              <a:blipFill>
                <a:blip r:embed="rId2"/>
                <a:stretch>
                  <a:fillRect l="-4040" t="-4762" r="-3030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90DB6750-B06A-10FB-8ADF-B6F028D4B7E2}"/>
                  </a:ext>
                </a:extLst>
              </p:cNvPr>
              <p:cNvSpPr txBox="1"/>
              <p:nvPr/>
            </p:nvSpPr>
            <p:spPr bwMode="auto">
              <a:xfrm>
                <a:off x="5998748" y="3451652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90DB6750-B06A-10FB-8ADF-B6F028D4B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8748" y="3451652"/>
                <a:ext cx="1335687" cy="618246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://www.foodhygieneasia.com/yahoo_site_admin/assets/images/Bacteria_Growth_Food_Hygiene_Asia.184234259.jpg">
            <a:extLst>
              <a:ext uri="{FF2B5EF4-FFF2-40B4-BE49-F238E27FC236}">
                <a16:creationId xmlns:a16="http://schemas.microsoft.com/office/drawing/2014/main" id="{A8DB7459-B97A-C706-AFCA-75814521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51" y="1185840"/>
            <a:ext cx="2096375" cy="212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4AC4A2D5-79B2-B39D-2C08-CC44429E5B87}"/>
                  </a:ext>
                </a:extLst>
              </p:cNvPr>
              <p:cNvSpPr txBox="1"/>
              <p:nvPr/>
            </p:nvSpPr>
            <p:spPr bwMode="auto">
              <a:xfrm>
                <a:off x="3125351" y="3408187"/>
                <a:ext cx="1327671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=+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4AC4A2D5-79B2-B39D-2C08-CC44429E5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25351" y="3408187"/>
                <a:ext cx="1327671" cy="61824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1" descr="decay.jpg">
            <a:extLst>
              <a:ext uri="{FF2B5EF4-FFF2-40B4-BE49-F238E27FC236}">
                <a16:creationId xmlns:a16="http://schemas.microsoft.com/office/drawing/2014/main" id="{7FFD4761-441B-4EEA-ED63-CAA44F7F0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5710716" y="1268877"/>
            <a:ext cx="2919036" cy="20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04_14">
            <a:extLst>
              <a:ext uri="{FF2B5EF4-FFF2-40B4-BE49-F238E27FC236}">
                <a16:creationId xmlns:a16="http://schemas.microsoft.com/office/drawing/2014/main" id="{1D57CAB8-2569-8C32-E34D-8166C21FF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6624" b="16972"/>
          <a:stretch>
            <a:fillRect/>
          </a:stretch>
        </p:blipFill>
        <p:spPr bwMode="auto">
          <a:xfrm>
            <a:off x="343408" y="1979859"/>
            <a:ext cx="2550630" cy="144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FB657F-7737-F222-AC89-D87AD6827CF7}"/>
              </a:ext>
            </a:extLst>
          </p:cNvPr>
          <p:cNvSpPr txBox="1"/>
          <p:nvPr/>
        </p:nvSpPr>
        <p:spPr>
          <a:xfrm>
            <a:off x="742164" y="692813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order Ordinary Differential Equation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Arfken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7.2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2689F89B-33BF-973C-1ACC-04FC58F72389}"/>
              </a:ext>
            </a:extLst>
          </p:cNvPr>
          <p:cNvSpPr/>
          <p:nvPr/>
        </p:nvSpPr>
        <p:spPr>
          <a:xfrm>
            <a:off x="4270556" y="4565559"/>
            <a:ext cx="576064" cy="28803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718EC1-CB64-4658-7722-70A4B07C3BED}"/>
                  </a:ext>
                </a:extLst>
              </p:cNvPr>
              <p:cNvSpPr txBox="1"/>
              <p:nvPr/>
            </p:nvSpPr>
            <p:spPr>
              <a:xfrm>
                <a:off x="220004" y="5733256"/>
                <a:ext cx="89239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they are all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separable: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be separated into product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function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function  </a:t>
                </a:r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718EC1-CB64-4658-7722-70A4B07C3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04" y="5733256"/>
                <a:ext cx="8923996" cy="369332"/>
              </a:xfrm>
              <a:prstGeom prst="rect">
                <a:avLst/>
              </a:prstGeom>
              <a:blipFill>
                <a:blip r:embed="rId8"/>
                <a:stretch>
                  <a:fillRect l="-56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244588DC-9BA6-E475-E54C-2D7AA42D05D2}"/>
                  </a:ext>
                </a:extLst>
              </p:cNvPr>
              <p:cNvSpPr txBox="1"/>
              <p:nvPr/>
            </p:nvSpPr>
            <p:spPr bwMode="auto">
              <a:xfrm>
                <a:off x="3309015" y="4918830"/>
                <a:ext cx="2571153" cy="6710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244588DC-9BA6-E475-E54C-2D7AA42D0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9015" y="4918830"/>
                <a:ext cx="2571153" cy="671081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41B1B9AB-F2D2-2F6F-1989-44EA40065335}"/>
                  </a:ext>
                </a:extLst>
              </p:cNvPr>
              <p:cNvSpPr txBox="1"/>
              <p:nvPr/>
            </p:nvSpPr>
            <p:spPr bwMode="auto">
              <a:xfrm>
                <a:off x="6237724" y="4931995"/>
                <a:ext cx="2193421" cy="61093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41B1B9AB-F2D2-2F6F-1989-44EA40065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7724" y="4931995"/>
                <a:ext cx="2193421" cy="610936"/>
              </a:xfrm>
              <a:prstGeom prst="rect">
                <a:avLst/>
              </a:prstGeom>
              <a:blipFill>
                <a:blip r:embed="rId10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172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3A698CC2-E2AA-6D27-984C-99187711EF1B}"/>
                  </a:ext>
                </a:extLst>
              </p:cNvPr>
              <p:cNvSpPr txBox="1"/>
              <p:nvPr/>
            </p:nvSpPr>
            <p:spPr bwMode="auto">
              <a:xfrm>
                <a:off x="2180215" y="2114654"/>
                <a:ext cx="1516249" cy="67717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3A698CC2-E2AA-6D27-984C-99187711E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0215" y="2114654"/>
                <a:ext cx="1516249" cy="677173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22BED9A8-0C38-5D5A-85EB-A813FE2FBB48}"/>
                  </a:ext>
                </a:extLst>
              </p:cNvPr>
              <p:cNvSpPr txBox="1"/>
              <p:nvPr/>
            </p:nvSpPr>
            <p:spPr bwMode="auto">
              <a:xfrm>
                <a:off x="2108836" y="3186557"/>
                <a:ext cx="2211567" cy="369332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22BED9A8-0C38-5D5A-85EB-A813FE2FB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8836" y="3186557"/>
                <a:ext cx="2211567" cy="369332"/>
              </a:xfrm>
              <a:prstGeom prst="rect">
                <a:avLst/>
              </a:prstGeom>
              <a:blipFill>
                <a:blip r:embed="rId3"/>
                <a:stretch>
                  <a:fillRect b="-2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ACCAF6AD-8898-208A-E3DA-287A61245427}"/>
                  </a:ext>
                </a:extLst>
              </p:cNvPr>
              <p:cNvSpPr txBox="1"/>
              <p:nvPr/>
            </p:nvSpPr>
            <p:spPr bwMode="auto">
              <a:xfrm>
                <a:off x="1043608" y="3820398"/>
                <a:ext cx="3123099" cy="8188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ACCAF6AD-8898-208A-E3DA-287A61245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820398"/>
                <a:ext cx="3123099" cy="818814"/>
              </a:xfrm>
              <a:prstGeom prst="rect">
                <a:avLst/>
              </a:prstGeom>
              <a:blipFill>
                <a:blip r:embed="rId4"/>
                <a:stretch>
                  <a:fillRect l="-27530"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6B9915-8C32-A670-CF82-B6436F1DDB82}"/>
                  </a:ext>
                </a:extLst>
              </p:cNvPr>
              <p:cNvSpPr txBox="1"/>
              <p:nvPr/>
            </p:nvSpPr>
            <p:spPr>
              <a:xfrm>
                <a:off x="986684" y="5246643"/>
                <a:ext cx="78843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gives a relation between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could be solved to get solution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6B9915-8C32-A670-CF82-B6436F1DD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684" y="5246643"/>
                <a:ext cx="7884368" cy="369332"/>
              </a:xfrm>
              <a:prstGeom prst="rect">
                <a:avLst/>
              </a:prstGeom>
              <a:blipFill>
                <a:blip r:embed="rId5"/>
                <a:stretch>
                  <a:fillRect l="-643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127A4D-B214-7719-045A-69096C73E28B}"/>
                  </a:ext>
                </a:extLst>
              </p:cNvPr>
              <p:cNvSpPr txBox="1"/>
              <p:nvPr/>
            </p:nvSpPr>
            <p:spPr>
              <a:xfrm>
                <a:off x="1032352" y="6144994"/>
                <a:ext cx="75871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determined the constant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initial condition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needed.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127A4D-B214-7719-045A-69096C73E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352" y="6144994"/>
                <a:ext cx="7587180" cy="369332"/>
              </a:xfrm>
              <a:prstGeom prst="rect">
                <a:avLst/>
              </a:prstGeom>
              <a:blipFill>
                <a:blip r:embed="rId6"/>
                <a:stretch>
                  <a:fillRect l="-669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1F65D56-E9B7-D19C-0790-858DEE102C74}"/>
              </a:ext>
            </a:extLst>
          </p:cNvPr>
          <p:cNvSpPr txBox="1"/>
          <p:nvPr/>
        </p:nvSpPr>
        <p:spPr>
          <a:xfrm>
            <a:off x="986684" y="4860517"/>
            <a:ext cx="748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DE is doing integration, the inverse operation of differentiation.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5CEDF-0882-408D-A64F-D8BF0F16778A}"/>
              </a:ext>
            </a:extLst>
          </p:cNvPr>
          <p:cNvSpPr txBox="1"/>
          <p:nvPr/>
        </p:nvSpPr>
        <p:spPr>
          <a:xfrm>
            <a:off x="1043608" y="1067573"/>
            <a:ext cx="210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D2D9E1-ED33-BCBA-489D-F42EA5A79C14}"/>
                  </a:ext>
                </a:extLst>
              </p:cNvPr>
              <p:cNvSpPr txBox="1"/>
              <p:nvPr/>
            </p:nvSpPr>
            <p:spPr>
              <a:xfrm>
                <a:off x="1032352" y="5724613"/>
                <a:ext cx="60768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Again, there is an undetermined constant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solution!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D2D9E1-ED33-BCBA-489D-F42EA5A79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352" y="5724613"/>
                <a:ext cx="6076807" cy="369332"/>
              </a:xfrm>
              <a:prstGeom prst="rect">
                <a:avLst/>
              </a:prstGeom>
              <a:blipFill>
                <a:blip r:embed="rId7"/>
                <a:stretch>
                  <a:fillRect l="-835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2DEBDEF-B41F-5C37-D9AE-401D818CAB3C}"/>
              </a:ext>
            </a:extLst>
          </p:cNvPr>
          <p:cNvSpPr txBox="1"/>
          <p:nvPr/>
        </p:nvSpPr>
        <p:spPr>
          <a:xfrm>
            <a:off x="7664451" y="58960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CCEDA2-D9CD-E323-D967-C798DF92EC37}"/>
              </a:ext>
            </a:extLst>
          </p:cNvPr>
          <p:cNvSpPr txBox="1"/>
          <p:nvPr/>
        </p:nvSpPr>
        <p:spPr>
          <a:xfrm>
            <a:off x="2635696" y="5707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equation，從method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1衍伸：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4BAF1-AA64-9129-A415-85E388B570A5}"/>
              </a:ext>
            </a:extLst>
          </p:cNvPr>
          <p:cNvSpPr txBox="1"/>
          <p:nvPr/>
        </p:nvSpPr>
        <p:spPr>
          <a:xfrm>
            <a:off x="997940" y="589603"/>
            <a:ext cx="192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抽象數學推導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C0D7C3DF-49BB-0D7E-0494-428A57D5ACB0}"/>
                  </a:ext>
                </a:extLst>
              </p:cNvPr>
              <p:cNvSpPr txBox="1"/>
              <p:nvPr/>
            </p:nvSpPr>
            <p:spPr bwMode="auto">
              <a:xfrm>
                <a:off x="2180215" y="1016520"/>
                <a:ext cx="1492781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C0D7C3DF-49BB-0D7E-0494-428A57D5A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0215" y="1016520"/>
                <a:ext cx="1492781" cy="618246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57F3FA63-871A-5C3F-FDDE-178907C3341E}"/>
              </a:ext>
            </a:extLst>
          </p:cNvPr>
          <p:cNvSpPr/>
          <p:nvPr/>
        </p:nvSpPr>
        <p:spPr>
          <a:xfrm rot="5400000">
            <a:off x="2756692" y="1744418"/>
            <a:ext cx="339824" cy="29854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301DFF-607F-CFFE-BF8B-E7C8D6F72C9F}"/>
                  </a:ext>
                </a:extLst>
              </p:cNvPr>
              <p:cNvSpPr txBox="1"/>
              <p:nvPr/>
            </p:nvSpPr>
            <p:spPr>
              <a:xfrm>
                <a:off x="3923928" y="2179215"/>
                <a:ext cx="40324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right-hand side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separable  into a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a function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301DFF-607F-CFFE-BF8B-E7C8D6F72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179215"/>
                <a:ext cx="4032448" cy="646331"/>
              </a:xfrm>
              <a:prstGeom prst="rect">
                <a:avLst/>
              </a:prstGeom>
              <a:blipFill>
                <a:blip r:embed="rId9"/>
                <a:stretch>
                  <a:fillRect l="-1572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extLst>
              <a:ext uri="{FF2B5EF4-FFF2-40B4-BE49-F238E27FC236}">
                <a16:creationId xmlns:a16="http://schemas.microsoft.com/office/drawing/2014/main" id="{44FF0A5D-AAC9-A508-C125-33106DB3CC10}"/>
              </a:ext>
            </a:extLst>
          </p:cNvPr>
          <p:cNvSpPr/>
          <p:nvPr/>
        </p:nvSpPr>
        <p:spPr>
          <a:xfrm rot="5400000">
            <a:off x="2772848" y="2869719"/>
            <a:ext cx="339824" cy="29854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4F9D2FF9-1ACE-B6DF-89D1-758F6D9CD54A}"/>
                  </a:ext>
                </a:extLst>
              </p:cNvPr>
              <p:cNvSpPr txBox="1"/>
              <p:nvPr/>
            </p:nvSpPr>
            <p:spPr bwMode="auto">
              <a:xfrm>
                <a:off x="7857854" y="2251328"/>
                <a:ext cx="1136593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4F9D2FF9-1ACE-B6DF-89D1-758F6D9CD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57854" y="2251328"/>
                <a:ext cx="1136593" cy="525913"/>
              </a:xfrm>
              <a:prstGeom prst="rect">
                <a:avLst/>
              </a:prstGeom>
              <a:blipFill>
                <a:blip r:embed="rId10"/>
                <a:stretch>
                  <a:fillRect l="-4444" t="-2381" r="-4444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36C01589-DF21-F6AD-1EC0-41A9013C2B63}"/>
                  </a:ext>
                </a:extLst>
              </p:cNvPr>
              <p:cNvSpPr txBox="1"/>
              <p:nvPr/>
            </p:nvSpPr>
            <p:spPr bwMode="auto">
              <a:xfrm>
                <a:off x="6499741" y="3166598"/>
                <a:ext cx="1405128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𝑑𝑡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36C01589-DF21-F6AD-1EC0-41A9013C2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9741" y="3166598"/>
                <a:ext cx="1405128" cy="518604"/>
              </a:xfrm>
              <a:prstGeom prst="rect">
                <a:avLst/>
              </a:prstGeom>
              <a:blipFill>
                <a:blip r:embed="rId11"/>
                <a:stretch>
                  <a:fillRect l="-2679" t="-4762" r="-2679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4">
                <a:extLst>
                  <a:ext uri="{FF2B5EF4-FFF2-40B4-BE49-F238E27FC236}">
                    <a16:creationId xmlns:a16="http://schemas.microsoft.com/office/drawing/2014/main" id="{D5454243-0C47-0277-BF95-9287A30EBAD0}"/>
                  </a:ext>
                </a:extLst>
              </p:cNvPr>
              <p:cNvSpPr txBox="1"/>
              <p:nvPr/>
            </p:nvSpPr>
            <p:spPr bwMode="auto">
              <a:xfrm>
                <a:off x="6499741" y="3909619"/>
                <a:ext cx="2365839" cy="726481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l-GR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4">
                <a:extLst>
                  <a:ext uri="{FF2B5EF4-FFF2-40B4-BE49-F238E27FC236}">
                    <a16:creationId xmlns:a16="http://schemas.microsoft.com/office/drawing/2014/main" id="{D5454243-0C47-0277-BF95-9287A30EB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9741" y="3909619"/>
                <a:ext cx="2365839" cy="726481"/>
              </a:xfrm>
              <a:prstGeom prst="rect">
                <a:avLst/>
              </a:prstGeom>
              <a:blipFill>
                <a:blip r:embed="rId12"/>
                <a:stretch>
                  <a:fillRect l="-40107" t="-150847" r="-2674" b="-2152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541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4" grpId="0"/>
      <p:bldP spid="16" grpId="0"/>
      <p:bldP spid="2" grpId="0"/>
      <p:bldP spid="15" grpId="0" animBg="1"/>
      <p:bldP spid="17" grpId="0" animBg="1"/>
      <p:bldP spid="18" grpId="0" animBg="1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9057DF-2365-1302-B3CF-AD8AF1D70D41}"/>
                  </a:ext>
                </a:extLst>
              </p:cNvPr>
              <p:cNvSpPr txBox="1"/>
              <p:nvPr/>
            </p:nvSpPr>
            <p:spPr>
              <a:xfrm>
                <a:off x="1115616" y="2636912"/>
                <a:ext cx="7733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left-hand side is the derivative of the antiderivative of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respect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9057DF-2365-1302-B3CF-AD8AF1D70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636912"/>
                <a:ext cx="7733209" cy="369332"/>
              </a:xfrm>
              <a:prstGeom prst="rect">
                <a:avLst/>
              </a:prstGeom>
              <a:blipFill>
                <a:blip r:embed="rId2"/>
                <a:stretch>
                  <a:fillRect l="-492" t="-6667" r="-180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C29D3E9-6C21-0F5E-E5FD-A90B6F9452EF}"/>
              </a:ext>
            </a:extLst>
          </p:cNvPr>
          <p:cNvSpPr txBox="1"/>
          <p:nvPr/>
        </p:nvSpPr>
        <p:spPr>
          <a:xfrm>
            <a:off x="1143969" y="457457"/>
            <a:ext cx="210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A1D38ED7-8A82-73D8-EB38-5C55DC7DBE92}"/>
                  </a:ext>
                </a:extLst>
              </p:cNvPr>
              <p:cNvSpPr txBox="1"/>
              <p:nvPr/>
            </p:nvSpPr>
            <p:spPr bwMode="auto">
              <a:xfrm>
                <a:off x="1143969" y="961513"/>
                <a:ext cx="1516249" cy="677173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A1D38ED7-8A82-73D8-EB38-5C55DC7DB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969" y="961513"/>
                <a:ext cx="1516249" cy="677173"/>
              </a:xfrm>
              <a:prstGeom prst="rect">
                <a:avLst/>
              </a:prstGeom>
              <a:blipFill>
                <a:blip r:embed="rId3"/>
                <a:stretch>
                  <a:fillRect b="-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977D236-2E2B-3A44-236C-982D51D35BE2}"/>
                  </a:ext>
                </a:extLst>
              </p:cNvPr>
              <p:cNvSpPr txBox="1"/>
              <p:nvPr/>
            </p:nvSpPr>
            <p:spPr bwMode="auto">
              <a:xfrm>
                <a:off x="1143970" y="1868516"/>
                <a:ext cx="1944216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977D236-2E2B-3A44-236C-982D51D35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970" y="1868516"/>
                <a:ext cx="1944216" cy="618246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FA67B849-EF78-5F9E-FED7-BECEAC6E1D7D}"/>
                  </a:ext>
                </a:extLst>
              </p:cNvPr>
              <p:cNvSpPr txBox="1"/>
              <p:nvPr/>
            </p:nvSpPr>
            <p:spPr bwMode="auto">
              <a:xfrm>
                <a:off x="1223519" y="3484988"/>
                <a:ext cx="1720650" cy="665567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FA67B849-EF78-5F9E-FED7-BECEAC6E1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3519" y="3484988"/>
                <a:ext cx="1720650" cy="665567"/>
              </a:xfrm>
              <a:prstGeom prst="rect">
                <a:avLst/>
              </a:prstGeom>
              <a:blipFill>
                <a:blip r:embed="rId5"/>
                <a:stretch>
                  <a:fillRect b="-94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98E1F5DC-DE49-9BFB-EB5A-5B5100C73EEE}"/>
                  </a:ext>
                </a:extLst>
              </p:cNvPr>
              <p:cNvSpPr txBox="1"/>
              <p:nvPr/>
            </p:nvSpPr>
            <p:spPr bwMode="auto">
              <a:xfrm>
                <a:off x="1223899" y="4501152"/>
                <a:ext cx="2023386" cy="630429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98E1F5DC-DE49-9BFB-EB5A-5B5100C73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3899" y="4501152"/>
                <a:ext cx="2023386" cy="630429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3B1CA7-F686-3651-A7B9-ECFF98E444A8}"/>
                  </a:ext>
                </a:extLst>
              </p:cNvPr>
              <p:cNvSpPr txBox="1"/>
              <p:nvPr/>
            </p:nvSpPr>
            <p:spPr>
              <a:xfrm>
                <a:off x="3880272" y="4633921"/>
                <a:ext cx="45801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can then integrate with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repsect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3B1CA7-F686-3651-A7B9-ECFF98E44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272" y="4633921"/>
                <a:ext cx="4580159" cy="369332"/>
              </a:xfrm>
              <a:prstGeom prst="rect">
                <a:avLst/>
              </a:prstGeom>
              <a:blipFill>
                <a:blip r:embed="rId7"/>
                <a:stretch>
                  <a:fillRect l="-1105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FBA775F6-E013-5A19-9ABA-B16EEF6ADC4A}"/>
                  </a:ext>
                </a:extLst>
              </p:cNvPr>
              <p:cNvSpPr txBox="1"/>
              <p:nvPr/>
            </p:nvSpPr>
            <p:spPr bwMode="auto">
              <a:xfrm>
                <a:off x="1223519" y="5285372"/>
                <a:ext cx="3894721" cy="8188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FBA775F6-E013-5A19-9ABA-B16EEF6AD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3519" y="5285372"/>
                <a:ext cx="3894721" cy="818814"/>
              </a:xfrm>
              <a:prstGeom prst="rect">
                <a:avLst/>
              </a:prstGeom>
              <a:blipFill>
                <a:blip r:embed="rId8"/>
                <a:stretch>
                  <a:fillRect l="-2273" t="-132308" b="-18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8">
                <a:extLst>
                  <a:ext uri="{FF2B5EF4-FFF2-40B4-BE49-F238E27FC236}">
                    <a16:creationId xmlns:a16="http://schemas.microsoft.com/office/drawing/2014/main" id="{D079F23D-2DDF-CF88-1F88-F3E155DFFA6A}"/>
                  </a:ext>
                </a:extLst>
              </p:cNvPr>
              <p:cNvSpPr txBox="1"/>
              <p:nvPr/>
            </p:nvSpPr>
            <p:spPr bwMode="auto">
              <a:xfrm>
                <a:off x="3896173" y="3327223"/>
                <a:ext cx="2381678" cy="980653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8">
                <a:extLst>
                  <a:ext uri="{FF2B5EF4-FFF2-40B4-BE49-F238E27FC236}">
                    <a16:creationId xmlns:a16="http://schemas.microsoft.com/office/drawing/2014/main" id="{D079F23D-2DDF-CF88-1F88-F3E155DFF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96173" y="3327223"/>
                <a:ext cx="2381678" cy="980653"/>
              </a:xfrm>
              <a:prstGeom prst="rect">
                <a:avLst/>
              </a:prstGeom>
              <a:blipFill>
                <a:blip r:embed="rId9"/>
                <a:stretch>
                  <a:fillRect t="-98718" b="-1525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00451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C450BD-3025-6422-A273-E5635BDFE1A6}"/>
                  </a:ext>
                </a:extLst>
              </p:cNvPr>
              <p:cNvSpPr txBox="1"/>
              <p:nvPr/>
            </p:nvSpPr>
            <p:spPr>
              <a:xfrm>
                <a:off x="1763688" y="1241866"/>
                <a:ext cx="1775694" cy="618246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C450BD-3025-6422-A273-E5635BDFE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1241866"/>
                <a:ext cx="1775694" cy="618246"/>
              </a:xfrm>
              <a:prstGeom prst="rect">
                <a:avLst/>
              </a:prstGeom>
              <a:blipFill>
                <a:blip r:embed="rId2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06207C4-5CF7-0896-D4B3-E5E695536E8C}"/>
              </a:ext>
            </a:extLst>
          </p:cNvPr>
          <p:cNvSpPr txBox="1"/>
          <p:nvPr/>
        </p:nvSpPr>
        <p:spPr>
          <a:xfrm>
            <a:off x="1763688" y="6926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61D02D1-A673-42E6-B657-595010F8ED85}"/>
                  </a:ext>
                </a:extLst>
              </p:cNvPr>
              <p:cNvSpPr txBox="1"/>
              <p:nvPr/>
            </p:nvSpPr>
            <p:spPr bwMode="auto">
              <a:xfrm>
                <a:off x="1763688" y="2708920"/>
                <a:ext cx="2796407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61D02D1-A673-42E6-B657-595010F8E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2708920"/>
                <a:ext cx="2796407" cy="818814"/>
              </a:xfrm>
              <a:prstGeom prst="rect">
                <a:avLst/>
              </a:prstGeom>
              <a:blipFill>
                <a:blip r:embed="rId3"/>
                <a:stretch>
                  <a:fillRect l="-30180" t="-132308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1A230A65-A661-FA3C-8393-6923A6443780}"/>
                  </a:ext>
                </a:extLst>
              </p:cNvPr>
              <p:cNvSpPr txBox="1"/>
              <p:nvPr/>
            </p:nvSpPr>
            <p:spPr bwMode="auto">
              <a:xfrm>
                <a:off x="5864063" y="1241866"/>
                <a:ext cx="1516249" cy="677173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1A230A65-A661-FA3C-8393-6923A6443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4063" y="1241866"/>
                <a:ext cx="1516249" cy="677173"/>
              </a:xfrm>
              <a:prstGeom prst="rect">
                <a:avLst/>
              </a:prstGeom>
              <a:blipFill>
                <a:blip r:embed="rId4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0D9756A1-74D4-9539-6BB9-B0CA60B6FBA8}"/>
                  </a:ext>
                </a:extLst>
              </p:cNvPr>
              <p:cNvSpPr txBox="1"/>
              <p:nvPr/>
            </p:nvSpPr>
            <p:spPr bwMode="auto">
              <a:xfrm>
                <a:off x="5818763" y="2708920"/>
                <a:ext cx="3123099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0D9756A1-74D4-9539-6BB9-B0CA60B6F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8763" y="2708920"/>
                <a:ext cx="3123099" cy="818814"/>
              </a:xfrm>
              <a:prstGeom prst="rect">
                <a:avLst/>
              </a:prstGeom>
              <a:blipFill>
                <a:blip r:embed="rId5"/>
                <a:stretch>
                  <a:fillRect l="-27530" t="-132308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56E60007-EA93-209C-0804-82700AB1DE7D}"/>
                  </a:ext>
                </a:extLst>
              </p:cNvPr>
              <p:cNvSpPr txBox="1"/>
              <p:nvPr/>
            </p:nvSpPr>
            <p:spPr bwMode="auto">
              <a:xfrm>
                <a:off x="1778859" y="4099093"/>
                <a:ext cx="2495620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56E60007-EA93-209C-0804-82700AB1D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8859" y="4099093"/>
                <a:ext cx="2495620" cy="818814"/>
              </a:xfrm>
              <a:prstGeom prst="rect">
                <a:avLst/>
              </a:prstGeom>
              <a:blipFill>
                <a:blip r:embed="rId6"/>
                <a:stretch>
                  <a:fillRect l="-8122"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82C71DB-BAD9-6A94-32B5-67513D8BA2E8}"/>
                  </a:ext>
                </a:extLst>
              </p:cNvPr>
              <p:cNvSpPr txBox="1"/>
              <p:nvPr/>
            </p:nvSpPr>
            <p:spPr bwMode="auto">
              <a:xfrm>
                <a:off x="1815497" y="5346490"/>
                <a:ext cx="1715983" cy="41299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sup>
                      </m:sSup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82C71DB-BAD9-6A94-32B5-67513D8BA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5497" y="5346490"/>
                <a:ext cx="1715983" cy="412998"/>
              </a:xfrm>
              <a:prstGeom prst="rect">
                <a:avLst/>
              </a:prstGeom>
              <a:blipFill>
                <a:blip r:embed="rId7"/>
                <a:stretch>
                  <a:fillRect t="-82353" b="-1117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039D1D6-738C-5673-BCE9-0DD0EE65EF36}"/>
              </a:ext>
            </a:extLst>
          </p:cNvPr>
          <p:cNvSpPr txBox="1"/>
          <p:nvPr/>
        </p:nvSpPr>
        <p:spPr>
          <a:xfrm>
            <a:off x="3995936" y="5346490"/>
            <a:ext cx="186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等一下有用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9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465525" y="438314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 dirty="0">
                <a:solidFill>
                  <a:srgbClr val="FF0000"/>
                </a:solidFill>
              </a:rPr>
              <a:t>絕熱過程  </a:t>
            </a:r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</a:rPr>
              <a:t>Adiabatic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48" name="Text Box 6"/>
              <p:cNvSpPr txBox="1">
                <a:spLocks noChangeArrowheads="1"/>
              </p:cNvSpPr>
              <p:nvPr/>
            </p:nvSpPr>
            <p:spPr bwMode="auto">
              <a:xfrm>
                <a:off x="1449775" y="811503"/>
                <a:ext cx="56942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𝑄</m:t>
                    </m:r>
                    <m:r>
                      <a:rPr lang="en-US" altLang="zh-TW" sz="1800" b="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cs typeface="Times New Roman" pitchFamily="18" charset="0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cs typeface="Times New Roman" pitchFamily="18" charset="0"/>
                  </a:rPr>
                  <a:t>的關係為何？根據第一定律：</a:t>
                </a:r>
              </a:p>
            </p:txBody>
          </p:sp>
        </mc:Choice>
        <mc:Fallback xmlns="">
          <p:sp>
            <p:nvSpPr>
              <p:cNvPr id="57348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9775" y="811503"/>
                <a:ext cx="5694218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964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802" name="Text Box 8"/>
          <p:cNvSpPr txBox="1">
            <a:spLocks noChangeArrowheads="1"/>
          </p:cNvSpPr>
          <p:nvPr/>
        </p:nvSpPr>
        <p:spPr bwMode="auto">
          <a:xfrm>
            <a:off x="3754015" y="1230368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無限小</a:t>
            </a:r>
            <a:r>
              <a:rPr lang="zh-TW" altLang="en-US" sz="1800" dirty="0"/>
              <a:t>的絕熱過程：</a:t>
            </a:r>
          </a:p>
        </p:txBody>
      </p:sp>
      <p:pic>
        <p:nvPicPr>
          <p:cNvPr id="57355" name="Picture 17" descr="F19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55" b="22765"/>
          <a:stretch>
            <a:fillRect/>
          </a:stretch>
        </p:blipFill>
        <p:spPr bwMode="auto">
          <a:xfrm>
            <a:off x="5868145" y="3811649"/>
            <a:ext cx="2360132" cy="212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7356" name="文字方塊 11"/>
              <p:cNvSpPr txBox="1">
                <a:spLocks noChangeArrowheads="1"/>
              </p:cNvSpPr>
              <p:nvPr/>
            </p:nvSpPr>
            <p:spPr bwMode="auto">
              <a:xfrm>
                <a:off x="1449774" y="1686530"/>
                <a:ext cx="59305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策略：將此條件寫成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無限小變化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altLang="zh-TW" sz="1800" i="0" dirty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zh-TW" altLang="en-US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的關係。</a:t>
                </a:r>
              </a:p>
            </p:txBody>
          </p:sp>
        </mc:Choice>
        <mc:Fallback>
          <p:sp>
            <p:nvSpPr>
              <p:cNvPr id="5735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9774" y="1686530"/>
                <a:ext cx="5930537" cy="369332"/>
              </a:xfrm>
              <a:prstGeom prst="rect">
                <a:avLst/>
              </a:prstGeom>
              <a:blipFill>
                <a:blip r:embed="rId4"/>
                <a:stretch>
                  <a:fillRect l="-106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方塊 12"/>
              <p:cNvSpPr txBox="1"/>
              <p:nvPr/>
            </p:nvSpPr>
            <p:spPr>
              <a:xfrm>
                <a:off x="1543293" y="1229411"/>
                <a:ext cx="2092603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293" y="1229411"/>
                <a:ext cx="2092603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/>
              <p:cNvSpPr txBox="1"/>
              <p:nvPr/>
            </p:nvSpPr>
            <p:spPr>
              <a:xfrm>
                <a:off x="1487263" y="2601011"/>
                <a:ext cx="4724400" cy="56483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𝑃𝑉</m:t>
                          </m:r>
                        </m:e>
                      </m:d>
                      <m:r>
                        <a:rPr lang="en-US" altLang="zh-TW" i="1" dirty="0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263" y="2601011"/>
                <a:ext cx="4724400" cy="564835"/>
              </a:xfrm>
              <a:prstGeom prst="rect">
                <a:avLst/>
              </a:prstGeom>
              <a:blipFill>
                <a:blip r:embed="rId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14"/>
              <p:cNvSpPr txBox="1"/>
              <p:nvPr/>
            </p:nvSpPr>
            <p:spPr>
              <a:xfrm>
                <a:off x="1505193" y="4169776"/>
                <a:ext cx="3066808" cy="56483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93" y="4169776"/>
                <a:ext cx="3066808" cy="564835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15"/>
              <p:cNvSpPr txBox="1"/>
              <p:nvPr/>
            </p:nvSpPr>
            <p:spPr>
              <a:xfrm>
                <a:off x="1505192" y="2084644"/>
                <a:ext cx="12192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92" y="2084644"/>
                <a:ext cx="12192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16"/>
              <p:cNvSpPr txBox="1"/>
              <p:nvPr/>
            </p:nvSpPr>
            <p:spPr>
              <a:xfrm>
                <a:off x="1493986" y="4855576"/>
                <a:ext cx="3294037" cy="56483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986" y="4855576"/>
                <a:ext cx="3294037" cy="564835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字方塊 17"/>
              <p:cNvSpPr txBox="1"/>
              <p:nvPr/>
            </p:nvSpPr>
            <p:spPr>
              <a:xfrm>
                <a:off x="1487263" y="5579224"/>
                <a:ext cx="2376264" cy="62318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263" y="5579224"/>
                <a:ext cx="2376264" cy="6231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"/>
              <p:cNvSpPr txBox="1"/>
              <p:nvPr/>
            </p:nvSpPr>
            <p:spPr>
              <a:xfrm>
                <a:off x="1505192" y="3744011"/>
                <a:ext cx="39092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代入第一定律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i="1">
                        <a:latin typeface="Cambria Math"/>
                      </a:rPr>
                      <m:t>𝑊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TW" altLang="en-US" i="1" dirty="0"/>
              </a:p>
            </p:txBody>
          </p:sp>
        </mc:Choice>
        <mc:Fallback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92" y="3744011"/>
                <a:ext cx="3909207" cy="369332"/>
              </a:xfrm>
              <a:prstGeom prst="rect">
                <a:avLst/>
              </a:prstGeom>
              <a:blipFill>
                <a:blip r:embed="rId11"/>
                <a:stretch>
                  <a:fillRect l="-129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9DA3879B-244E-E94D-87D6-A87919BD3C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9558" y="6342055"/>
                <a:ext cx="457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得到了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altLang="zh-TW" sz="1800" i="0" dirty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的關係。</a:t>
                </a:r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9DA3879B-244E-E94D-87D6-A87919BD3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558" y="6342055"/>
                <a:ext cx="4572000" cy="369332"/>
              </a:xfrm>
              <a:prstGeom prst="rect">
                <a:avLst/>
              </a:prstGeom>
              <a:blipFill>
                <a:blip r:embed="rId12"/>
                <a:stretch>
                  <a:fillRect l="-831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288FEEE-C9EE-734F-ACB0-BAAB0730DBC8}"/>
                  </a:ext>
                </a:extLst>
              </p:cNvPr>
              <p:cNvSpPr txBox="1"/>
              <p:nvPr/>
            </p:nvSpPr>
            <p:spPr>
              <a:xfrm>
                <a:off x="3492837" y="3236501"/>
                <a:ext cx="503744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𝑃𝑉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288FEEE-C9EE-734F-ACB0-BAAB0730D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837" y="3236501"/>
                <a:ext cx="503744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BD6A10B8-EA9F-6805-33BA-9D750FC8466B}"/>
                  </a:ext>
                </a:extLst>
              </p:cNvPr>
              <p:cNvSpPr txBox="1"/>
              <p:nvPr/>
            </p:nvSpPr>
            <p:spPr>
              <a:xfrm>
                <a:off x="4021564" y="6067553"/>
                <a:ext cx="3122429" cy="66518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BD6A10B8-EA9F-6805-33BA-9D750FC84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564" y="6067553"/>
                <a:ext cx="3122429" cy="665182"/>
              </a:xfrm>
              <a:prstGeom prst="rect">
                <a:avLst/>
              </a:prstGeom>
              <a:blipFill>
                <a:blip r:embed="rId14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0C7DE32-2346-2504-3551-0EA3F9824045}"/>
              </a:ext>
            </a:extLst>
          </p:cNvPr>
          <p:cNvSpPr txBox="1"/>
          <p:nvPr/>
        </p:nvSpPr>
        <p:spPr>
          <a:xfrm>
            <a:off x="1487263" y="8594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2: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3" grpId="0"/>
      <p:bldP spid="19" grpId="0"/>
      <p:bldP spid="20" grpId="0" animBg="1"/>
      <p:bldP spid="20" grpId="1" animBg="1"/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592C9534-A347-98E6-2FF3-CCDB6B668C4F}"/>
                  </a:ext>
                </a:extLst>
              </p:cNvPr>
              <p:cNvSpPr txBox="1"/>
              <p:nvPr/>
            </p:nvSpPr>
            <p:spPr>
              <a:xfrm>
                <a:off x="1547664" y="921866"/>
                <a:ext cx="1368152" cy="618311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592C9534-A347-98E6-2FF3-CCDB6B668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921866"/>
                <a:ext cx="1368152" cy="618311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F8C78D06-57C1-3313-E345-1BE665AC615D}"/>
                  </a:ext>
                </a:extLst>
              </p:cNvPr>
              <p:cNvSpPr txBox="1"/>
              <p:nvPr/>
            </p:nvSpPr>
            <p:spPr bwMode="auto">
              <a:xfrm>
                <a:off x="5076056" y="921866"/>
                <a:ext cx="1516249" cy="677173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F8C78D06-57C1-3313-E345-1BE665AC6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921866"/>
                <a:ext cx="1516249" cy="677173"/>
              </a:xfrm>
              <a:prstGeom prst="rect">
                <a:avLst/>
              </a:prstGeom>
              <a:blipFill>
                <a:blip r:embed="rId3"/>
                <a:stretch>
                  <a:fillRect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C08DE901-73D0-EC36-5443-8E8424FA8C04}"/>
              </a:ext>
            </a:extLst>
          </p:cNvPr>
          <p:cNvSpPr/>
          <p:nvPr/>
        </p:nvSpPr>
        <p:spPr>
          <a:xfrm>
            <a:off x="3851920" y="1196752"/>
            <a:ext cx="432048" cy="216024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3AC7DE08-7F47-4D8C-998B-995E3B0E0715}"/>
                  </a:ext>
                </a:extLst>
              </p:cNvPr>
              <p:cNvSpPr txBox="1"/>
              <p:nvPr/>
            </p:nvSpPr>
            <p:spPr>
              <a:xfrm>
                <a:off x="4033502" y="5974331"/>
                <a:ext cx="26670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絕熱過程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𝑃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zh-TW" altLang="en-US" i="1" smtClean="0">
                            <a:latin typeface="Cambria Math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zh-TW" altLang="en-US" dirty="0"/>
                  <a:t>是一個常數</a:t>
                </a:r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3AC7DE08-7F47-4D8C-998B-995E3B0E0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02" y="5974331"/>
                <a:ext cx="2667000" cy="369332"/>
              </a:xfrm>
              <a:prstGeom prst="rect">
                <a:avLst/>
              </a:prstGeom>
              <a:blipFill>
                <a:blip r:embed="rId4"/>
                <a:stretch>
                  <a:fillRect l="-1896" t="-6667" r="-142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16">
                <a:extLst>
                  <a:ext uri="{FF2B5EF4-FFF2-40B4-BE49-F238E27FC236}">
                    <a16:creationId xmlns:a16="http://schemas.microsoft.com/office/drawing/2014/main" id="{C83A915C-8ACF-1CF1-15F1-8F9E04DFF34B}"/>
                  </a:ext>
                </a:extLst>
              </p:cNvPr>
              <p:cNvSpPr txBox="1"/>
              <p:nvPr/>
            </p:nvSpPr>
            <p:spPr>
              <a:xfrm>
                <a:off x="1547664" y="1844824"/>
                <a:ext cx="2485838" cy="96321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𝑑𝑉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=−</m:t>
                          </m:r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6" name="文字方塊 16">
                <a:extLst>
                  <a:ext uri="{FF2B5EF4-FFF2-40B4-BE49-F238E27FC236}">
                    <a16:creationId xmlns:a16="http://schemas.microsoft.com/office/drawing/2014/main" id="{C83A915C-8ACF-1CF1-15F1-8F9E04DFF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844824"/>
                <a:ext cx="2485838" cy="963212"/>
              </a:xfrm>
              <a:prstGeom prst="rect">
                <a:avLst/>
              </a:prstGeom>
              <a:blipFill>
                <a:blip r:embed="rId5"/>
                <a:stretch>
                  <a:fillRect l="-24873" t="-101299" r="-5076" b="-15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17">
                <a:extLst>
                  <a:ext uri="{FF2B5EF4-FFF2-40B4-BE49-F238E27FC236}">
                    <a16:creationId xmlns:a16="http://schemas.microsoft.com/office/drawing/2014/main" id="{21F0D179-C131-C9D2-F346-8EF1FD107042}"/>
                  </a:ext>
                </a:extLst>
              </p:cNvPr>
              <p:cNvSpPr txBox="1"/>
              <p:nvPr/>
            </p:nvSpPr>
            <p:spPr>
              <a:xfrm>
                <a:off x="1547665" y="2987824"/>
                <a:ext cx="2571852" cy="63344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i="0" smtClean="0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sup>
                      </m:sSubSup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7" name="文字方塊 17">
                <a:extLst>
                  <a:ext uri="{FF2B5EF4-FFF2-40B4-BE49-F238E27FC236}">
                    <a16:creationId xmlns:a16="http://schemas.microsoft.com/office/drawing/2014/main" id="{21F0D179-C131-C9D2-F346-8EF1FD107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5" y="2987824"/>
                <a:ext cx="2571852" cy="633443"/>
              </a:xfrm>
              <a:prstGeom prst="rect">
                <a:avLst/>
              </a:prstGeom>
              <a:blipFill>
                <a:blip r:embed="rId6"/>
                <a:stretch>
                  <a:fillRect t="-127451" r="-14706" b="-18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E1C7F39-77F1-37BE-7358-80CF2CFFC4ED}"/>
                  </a:ext>
                </a:extLst>
              </p:cNvPr>
              <p:cNvSpPr txBox="1"/>
              <p:nvPr/>
            </p:nvSpPr>
            <p:spPr>
              <a:xfrm>
                <a:off x="1558870" y="3826024"/>
                <a:ext cx="3453381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𝑃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E1C7F39-77F1-37BE-7358-80CF2CFFC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870" y="3826024"/>
                <a:ext cx="3453381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74A8EE1-7733-EE36-427D-6FAA30881B06}"/>
                  </a:ext>
                </a:extLst>
              </p:cNvPr>
              <p:cNvSpPr txBox="1"/>
              <p:nvPr/>
            </p:nvSpPr>
            <p:spPr>
              <a:xfrm>
                <a:off x="1547665" y="4359424"/>
                <a:ext cx="2160239" cy="65774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𝑃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  <m:r>
                            <a:rPr lang="zh-TW" altLang="en-US" i="1" smtClean="0"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74A8EE1-7733-EE36-427D-6FAA30881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5" y="4359424"/>
                <a:ext cx="2160239" cy="6577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2">
                <a:extLst>
                  <a:ext uri="{FF2B5EF4-FFF2-40B4-BE49-F238E27FC236}">
                    <a16:creationId xmlns:a16="http://schemas.microsoft.com/office/drawing/2014/main" id="{7AC85F86-11B5-004D-1126-A8DF11F47909}"/>
                  </a:ext>
                </a:extLst>
              </p:cNvPr>
              <p:cNvSpPr txBox="1"/>
              <p:nvPr/>
            </p:nvSpPr>
            <p:spPr>
              <a:xfrm>
                <a:off x="1547664" y="5140392"/>
                <a:ext cx="1296144" cy="689869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2">
                <a:extLst>
                  <a:ext uri="{FF2B5EF4-FFF2-40B4-BE49-F238E27FC236}">
                    <a16:creationId xmlns:a16="http://schemas.microsoft.com/office/drawing/2014/main" id="{7AC85F86-11B5-004D-1126-A8DF11F47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140392"/>
                <a:ext cx="1296144" cy="689869"/>
              </a:xfrm>
              <a:prstGeom prst="rect">
                <a:avLst/>
              </a:prstGeom>
              <a:blipFill>
                <a:blip r:embed="rId10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3">
                <a:extLst>
                  <a:ext uri="{FF2B5EF4-FFF2-40B4-BE49-F238E27FC236}">
                    <a16:creationId xmlns:a16="http://schemas.microsoft.com/office/drawing/2014/main" id="{25B138CC-2AB1-6082-DD28-85911B6AA6F6}"/>
                  </a:ext>
                </a:extLst>
              </p:cNvPr>
              <p:cNvSpPr txBox="1"/>
              <p:nvPr/>
            </p:nvSpPr>
            <p:spPr>
              <a:xfrm>
                <a:off x="4033502" y="5396360"/>
                <a:ext cx="1515612" cy="4033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3">
                <a:extLst>
                  <a:ext uri="{FF2B5EF4-FFF2-40B4-BE49-F238E27FC236}">
                    <a16:creationId xmlns:a16="http://schemas.microsoft.com/office/drawing/2014/main" id="{25B138CC-2AB1-6082-DD28-85911B6AA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02" y="5396360"/>
                <a:ext cx="1515612" cy="4033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714DE3-DFF9-E912-B6C7-A12B837CAB8F}"/>
                  </a:ext>
                </a:extLst>
              </p:cNvPr>
              <p:cNvSpPr txBox="1"/>
              <p:nvPr/>
            </p:nvSpPr>
            <p:spPr>
              <a:xfrm>
                <a:off x="4115597" y="2141764"/>
                <a:ext cx="36328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𝑃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just initial condition</a:t>
                </a:r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714DE3-DFF9-E912-B6C7-A12B837CA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597" y="2141764"/>
                <a:ext cx="3632862" cy="369332"/>
              </a:xfrm>
              <a:prstGeom prst="rect">
                <a:avLst/>
              </a:prstGeom>
              <a:blipFill>
                <a:blip r:embed="rId12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2684DA-E6C3-E144-4C3D-B06DCD76340A}"/>
                  </a:ext>
                </a:extLst>
              </p:cNvPr>
              <p:cNvSpPr txBox="1"/>
              <p:nvPr/>
            </p:nvSpPr>
            <p:spPr>
              <a:xfrm>
                <a:off x="1558870" y="389299"/>
                <a:ext cx="54614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is a separable first order ODE of the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2684DA-E6C3-E144-4C3D-B06DCD763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870" y="389299"/>
                <a:ext cx="5461402" cy="369332"/>
              </a:xfrm>
              <a:prstGeom prst="rect">
                <a:avLst/>
              </a:prstGeom>
              <a:blipFill>
                <a:blip r:embed="rId13"/>
                <a:stretch>
                  <a:fillRect l="-92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9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796636" y="242177"/>
            <a:ext cx="373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絕熱過程 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</a:rPr>
              <a:t>Adiabatic Process</a:t>
            </a:r>
          </a:p>
        </p:txBody>
      </p:sp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796636" y="646715"/>
            <a:ext cx="80329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將許多無限小的絕熱過程組成一</a:t>
            </a:r>
            <a:r>
              <a:rPr lang="zh-TW" altLang="en-US" sz="1800" dirty="0">
                <a:solidFill>
                  <a:srgbClr val="FF0000"/>
                </a:solidFill>
              </a:rPr>
              <a:t>有限</a:t>
            </a:r>
            <a:r>
              <a:rPr lang="zh-TW" altLang="en-US" sz="1800" dirty="0"/>
              <a:t>的絕熱過程，並將此式對整個過程加總：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342986" y="6193440"/>
                <a:ext cx="26670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絕熱過程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𝑃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zh-TW" altLang="en-US" i="1" smtClean="0">
                            <a:latin typeface="Cambria Math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zh-TW" altLang="en-US" dirty="0"/>
                  <a:t>是一個常數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986" y="6193440"/>
                <a:ext cx="2667000" cy="369332"/>
              </a:xfrm>
              <a:prstGeom prst="rect">
                <a:avLst/>
              </a:prstGeom>
              <a:blipFill>
                <a:blip r:embed="rId2"/>
                <a:stretch>
                  <a:fillRect l="-1422" t="-6667" r="-1422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181600" y="1071582"/>
                <a:ext cx="1866900" cy="659668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071582"/>
                <a:ext cx="1866900" cy="6596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883024" y="1073753"/>
                <a:ext cx="2317376" cy="78207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24" y="1073753"/>
                <a:ext cx="2317376" cy="782074"/>
              </a:xfrm>
              <a:prstGeom prst="rect">
                <a:avLst/>
              </a:prstGeom>
              <a:blipFill>
                <a:blip r:embed="rId4"/>
                <a:stretch>
                  <a:fillRect l="-30435" t="-119355" r="-1630" b="-16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857148" y="1926240"/>
                <a:ext cx="2485838" cy="101149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𝛾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𝑑𝑉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=−</m:t>
                          </m:r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8" y="1926240"/>
                <a:ext cx="2485838" cy="1011495"/>
              </a:xfrm>
              <a:prstGeom prst="rect">
                <a:avLst/>
              </a:prstGeom>
              <a:blipFill>
                <a:blip r:embed="rId5"/>
                <a:stretch>
                  <a:fillRect l="-26396" t="-93827" r="-5076" b="-145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857149" y="3069240"/>
                <a:ext cx="2571852" cy="63344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𝛾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i="0" smtClean="0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9" y="3069240"/>
                <a:ext cx="2571852" cy="633443"/>
              </a:xfrm>
              <a:prstGeom prst="rect">
                <a:avLst/>
              </a:prstGeom>
              <a:blipFill>
                <a:blip r:embed="rId6"/>
                <a:stretch>
                  <a:fillRect t="-125490" r="-14216" b="-18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198918" y="1855827"/>
                <a:ext cx="886113" cy="613566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918" y="1855827"/>
                <a:ext cx="886113" cy="6135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868354" y="3907440"/>
                <a:ext cx="3453381" cy="411331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54" y="3907440"/>
                <a:ext cx="3453381" cy="411331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857148" y="4440840"/>
                <a:ext cx="3464587" cy="72058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  <m:r>
                            <a:rPr lang="zh-TW" altLang="en-US" i="1" smtClean="0"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8" y="4440840"/>
                <a:ext cx="3464587" cy="720582"/>
              </a:xfrm>
              <a:prstGeom prst="rect">
                <a:avLst/>
              </a:prstGeom>
              <a:blipFill>
                <a:blip r:embed="rId9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850424" y="5279040"/>
                <a:ext cx="2057399" cy="75270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𝛾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24" y="5279040"/>
                <a:ext cx="2057399" cy="7527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336262" y="5279039"/>
                <a:ext cx="1295399" cy="75270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262" y="5279039"/>
                <a:ext cx="1295399" cy="7527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850424" y="6193440"/>
                <a:ext cx="1515612" cy="43390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24" y="6193440"/>
                <a:ext cx="1515612" cy="433901"/>
              </a:xfrm>
              <a:prstGeom prst="rect">
                <a:avLst/>
              </a:prstGeom>
              <a:blipFill>
                <a:blip r:embed="rId12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7"/>
          <p:cNvSpPr txBox="1">
            <a:spLocks noChangeArrowheads="1"/>
          </p:cNvSpPr>
          <p:nvPr/>
        </p:nvSpPr>
        <p:spPr bwMode="auto">
          <a:xfrm>
            <a:off x="1929653" y="12954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單原子分子組成的理想氣體</a:t>
            </a:r>
          </a:p>
        </p:txBody>
      </p:sp>
      <p:pic>
        <p:nvPicPr>
          <p:cNvPr id="59395" name="Picture 8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7315200" y="1905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2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7239000" y="3048000"/>
            <a:ext cx="101758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4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7319963" y="4672013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 Box 7"/>
          <p:cNvSpPr txBox="1">
            <a:spLocks noChangeArrowheads="1"/>
          </p:cNvSpPr>
          <p:nvPr/>
        </p:nvSpPr>
        <p:spPr bwMode="auto">
          <a:xfrm>
            <a:off x="1981200" y="27051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雙原子分子組成的理想氣體</a:t>
            </a:r>
          </a:p>
        </p:txBody>
      </p:sp>
      <p:sp>
        <p:nvSpPr>
          <p:cNvPr id="59402" name="Text Box 7"/>
          <p:cNvSpPr txBox="1">
            <a:spLocks noChangeArrowheads="1"/>
          </p:cNvSpPr>
          <p:nvPr/>
        </p:nvSpPr>
        <p:spPr bwMode="auto">
          <a:xfrm>
            <a:off x="1990725" y="4198938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多原子分子組成的理想氣體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057960" y="1791102"/>
                <a:ext cx="1066800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960" y="1791102"/>
                <a:ext cx="1066800" cy="63478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024342" y="3129473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3129473"/>
                <a:ext cx="1066800" cy="6165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024342" y="4673237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4673237"/>
                <a:ext cx="1066800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830731" y="1791102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731" y="1791102"/>
                <a:ext cx="1066800" cy="616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797113" y="3121965"/>
                <a:ext cx="1066800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113" y="3121965"/>
                <a:ext cx="1066800" cy="6090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758453" y="4672013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=4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453" y="4672013"/>
                <a:ext cx="1066800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024342" y="838877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838877"/>
                <a:ext cx="137160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5257801" y="1791102"/>
                <a:ext cx="761999" cy="61831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1791102"/>
                <a:ext cx="761999" cy="61831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257800" y="3126614"/>
                <a:ext cx="1371600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=1.4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3126614"/>
                <a:ext cx="1371600" cy="610936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257799" y="4568825"/>
                <a:ext cx="761999" cy="6117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799" y="4568825"/>
                <a:ext cx="761999" cy="61170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4572000" y="2567215"/>
            <a:ext cx="2664296" cy="186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 flipH="1">
                <a:off x="6889010" y="4114795"/>
                <a:ext cx="21604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6889010" y="4114795"/>
                <a:ext cx="216049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4541980" y="3069339"/>
                <a:ext cx="36001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1980" y="3069339"/>
                <a:ext cx="360015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F1C617FF-F6EF-CB4C-A42F-3FC74E612260}"/>
                  </a:ext>
                </a:extLst>
              </p:cNvPr>
              <p:cNvSpPr txBox="1"/>
              <p:nvPr/>
            </p:nvSpPr>
            <p:spPr bwMode="auto">
              <a:xfrm>
                <a:off x="4678164" y="4566037"/>
                <a:ext cx="1943353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F1C617FF-F6EF-CB4C-A42F-3FC74E612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8164" y="4566037"/>
                <a:ext cx="1943353" cy="61824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5">
                <a:extLst>
                  <a:ext uri="{FF2B5EF4-FFF2-40B4-BE49-F238E27FC236}">
                    <a16:creationId xmlns:a16="http://schemas.microsoft.com/office/drawing/2014/main" id="{8C76998D-5684-7247-8581-30FC4139DE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006" y="5362988"/>
                <a:ext cx="30513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的微分，與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成正比。</a:t>
                </a:r>
              </a:p>
            </p:txBody>
          </p:sp>
        </mc:Choice>
        <mc:Fallback xmlns="">
          <p:sp>
            <p:nvSpPr>
              <p:cNvPr id="17" name="文字方塊 5">
                <a:extLst>
                  <a:ext uri="{FF2B5EF4-FFF2-40B4-BE49-F238E27FC236}">
                    <a16:creationId xmlns:a16="http://schemas.microsoft.com/office/drawing/2014/main" id="{8C76998D-5684-7247-8581-30FC4139D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2006" y="5362988"/>
                <a:ext cx="3051324" cy="369332"/>
              </a:xfrm>
              <a:prstGeom prst="rect">
                <a:avLst/>
              </a:prstGeom>
              <a:blipFill>
                <a:blip r:embed="rId6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F6A75D2E-5D01-08A8-6499-431482A52B89}"/>
                  </a:ext>
                </a:extLst>
              </p:cNvPr>
              <p:cNvSpPr txBox="1"/>
              <p:nvPr/>
            </p:nvSpPr>
            <p:spPr bwMode="auto">
              <a:xfrm>
                <a:off x="894381" y="4647936"/>
                <a:ext cx="2012987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F6A75D2E-5D01-08A8-6499-431482A52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381" y="4647936"/>
                <a:ext cx="2012987" cy="525913"/>
              </a:xfrm>
              <a:prstGeom prst="rect">
                <a:avLst/>
              </a:prstGeom>
              <a:blipFill>
                <a:blip r:embed="rId7"/>
                <a:stretch>
                  <a:fillRect l="-2516"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214ED657-AF5D-0BA9-D0E7-A2E1AA88E4C7}"/>
              </a:ext>
            </a:extLst>
          </p:cNvPr>
          <p:cNvSpPr/>
          <p:nvPr/>
        </p:nvSpPr>
        <p:spPr>
          <a:xfrm>
            <a:off x="4102100" y="4796095"/>
            <a:ext cx="576064" cy="288032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44F220-5215-EE9E-2738-3C7386B86083}"/>
                  </a:ext>
                </a:extLst>
              </p:cNvPr>
              <p:cNvSpPr txBox="1"/>
              <p:nvPr/>
            </p:nvSpPr>
            <p:spPr bwMode="auto">
              <a:xfrm>
                <a:off x="933748" y="2105857"/>
                <a:ext cx="74888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TW" sz="1800"/>
                  <a:t>這個微分方程式</a:t>
                </a:r>
                <a:r>
                  <a:rPr lang="en-TW" sz="1800" dirty="0"/>
                  <a:t>，與放射性原子核數目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en-TW" sz="1800" dirty="0"/>
                  <a:t>的衰變方程式完全一樣！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44F220-5215-EE9E-2738-3C7386B86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3748" y="2105857"/>
                <a:ext cx="7488832" cy="369332"/>
              </a:xfrm>
              <a:prstGeom prst="rect">
                <a:avLst/>
              </a:prstGeom>
              <a:blipFill>
                <a:blip r:embed="rId8"/>
                <a:stretch>
                  <a:fillRect l="-67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">
                <a:extLst>
                  <a:ext uri="{FF2B5EF4-FFF2-40B4-BE49-F238E27FC236}">
                    <a16:creationId xmlns:a16="http://schemas.microsoft.com/office/drawing/2014/main" id="{C0F5CA98-22EE-0105-5DA4-FC963E46F7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381" y="5376668"/>
                <a:ext cx="3857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/>
                  <a:t>的微分與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/>
                  <a:t>成正比！</a:t>
                </a:r>
              </a:p>
            </p:txBody>
          </p:sp>
        </mc:Choice>
        <mc:Fallback xmlns="">
          <p:sp>
            <p:nvSpPr>
              <p:cNvPr id="9" name="文字方塊 3">
                <a:extLst>
                  <a:ext uri="{FF2B5EF4-FFF2-40B4-BE49-F238E27FC236}">
                    <a16:creationId xmlns:a16="http://schemas.microsoft.com/office/drawing/2014/main" id="{C0F5CA98-22EE-0105-5DA4-FC963E46F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381" y="5376668"/>
                <a:ext cx="3857625" cy="369888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F04_14">
            <a:extLst>
              <a:ext uri="{FF2B5EF4-FFF2-40B4-BE49-F238E27FC236}">
                <a16:creationId xmlns:a16="http://schemas.microsoft.com/office/drawing/2014/main" id="{0FE16937-167C-2DAF-25F7-F452DCA01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6624" b="16972"/>
          <a:stretch>
            <a:fillRect/>
          </a:stretch>
        </p:blipFill>
        <p:spPr bwMode="auto">
          <a:xfrm>
            <a:off x="1057472" y="2579016"/>
            <a:ext cx="3332660" cy="188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1E38A2-1611-DC3E-C132-8BBF900ACFEB}"/>
              </a:ext>
            </a:extLst>
          </p:cNvPr>
          <p:cNvSpPr txBox="1"/>
          <p:nvPr/>
        </p:nvSpPr>
        <p:spPr bwMode="auto">
          <a:xfrm>
            <a:off x="935582" y="6137958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兩者的物理完全無關，但數學方程式完全相同，解就完全一樣！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18D68775-77F6-63F0-0923-8678A29C99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6628" y="445582"/>
                <a:ext cx="2528643" cy="3693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水平速度的速度分量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18D68775-77F6-63F0-0923-8678A29C9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6628" y="445582"/>
                <a:ext cx="2528643" cy="369332"/>
              </a:xfrm>
              <a:prstGeom prst="rect">
                <a:avLst/>
              </a:prstGeom>
              <a:blipFill>
                <a:blip r:embed="rId11"/>
                <a:stretch>
                  <a:fillRect l="-1990" t="-3226" b="-22581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B72B8C96-4E01-B77A-EDAF-1ADC26F4A59A}"/>
                  </a:ext>
                </a:extLst>
              </p:cNvPr>
              <p:cNvSpPr txBox="1"/>
              <p:nvPr/>
            </p:nvSpPr>
            <p:spPr bwMode="auto">
              <a:xfrm>
                <a:off x="961154" y="1039732"/>
                <a:ext cx="1397306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B72B8C96-4E01-B77A-EDAF-1ADC26F4A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154" y="1039732"/>
                <a:ext cx="1397306" cy="525913"/>
              </a:xfrm>
              <a:prstGeom prst="rect">
                <a:avLst/>
              </a:prstGeom>
              <a:blipFill>
                <a:blip r:embed="rId12"/>
                <a:stretch>
                  <a:fillRect l="-3604" t="-4762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9114FF97-1838-22F5-77B7-EBE4C2A4B570}"/>
                  </a:ext>
                </a:extLst>
              </p:cNvPr>
              <p:cNvSpPr txBox="1"/>
              <p:nvPr/>
            </p:nvSpPr>
            <p:spPr bwMode="auto">
              <a:xfrm>
                <a:off x="3425271" y="977626"/>
                <a:ext cx="145257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9114FF97-1838-22F5-77B7-EBE4C2A4B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5271" y="977626"/>
                <a:ext cx="1452577" cy="618246"/>
              </a:xfrm>
              <a:prstGeom prst="rect">
                <a:avLst/>
              </a:prstGeom>
              <a:blipFill>
                <a:blip r:embed="rId1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6CEBBBC6-003F-E3F9-DEBE-0426FB31D410}"/>
              </a:ext>
            </a:extLst>
          </p:cNvPr>
          <p:cNvSpPr/>
          <p:nvPr/>
        </p:nvSpPr>
        <p:spPr>
          <a:xfrm>
            <a:off x="2684734" y="1175729"/>
            <a:ext cx="414263" cy="259363"/>
          </a:xfrm>
          <a:prstGeom prst="leftRightArrow">
            <a:avLst>
              <a:gd name="adj1" fmla="val 42336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94C17B-E5BD-80BC-61EA-43BA8857956F}"/>
                  </a:ext>
                </a:extLst>
              </p:cNvPr>
              <p:cNvSpPr txBox="1"/>
              <p:nvPr/>
            </p:nvSpPr>
            <p:spPr>
              <a:xfrm>
                <a:off x="950052" y="1708872"/>
                <a:ext cx="71503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is a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order ordinary differential equation of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94C17B-E5BD-80BC-61EA-43BA88579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52" y="1708872"/>
                <a:ext cx="7150339" cy="369332"/>
              </a:xfrm>
              <a:prstGeom prst="rect">
                <a:avLst/>
              </a:prstGeom>
              <a:blipFill>
                <a:blip r:embed="rId14"/>
                <a:stretch>
                  <a:fillRect l="-70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">
                <a:extLst>
                  <a:ext uri="{FF2B5EF4-FFF2-40B4-BE49-F238E27FC236}">
                    <a16:creationId xmlns:a16="http://schemas.microsoft.com/office/drawing/2014/main" id="{849B70D4-4D3E-10A0-3FE8-E760A58C6B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221" y="1090498"/>
                <a:ext cx="3857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/>
                  <a:t>的一次微分與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/>
                  <a:t>成正比！</a:t>
                </a:r>
              </a:p>
            </p:txBody>
          </p:sp>
        </mc:Choice>
        <mc:Fallback xmlns="">
          <p:sp>
            <p:nvSpPr>
              <p:cNvPr id="14" name="文字方塊 3">
                <a:extLst>
                  <a:ext uri="{FF2B5EF4-FFF2-40B4-BE49-F238E27FC236}">
                    <a16:creationId xmlns:a16="http://schemas.microsoft.com/office/drawing/2014/main" id="{849B70D4-4D3E-10A0-3FE8-E760A58C6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8221" y="1090498"/>
                <a:ext cx="3857625" cy="369888"/>
              </a:xfrm>
              <a:prstGeom prst="rect">
                <a:avLst/>
              </a:prstGeom>
              <a:blipFill>
                <a:blip r:embed="rId15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5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5" grpId="0" animBg="1"/>
      <p:bldP spid="17" grpId="0"/>
      <p:bldP spid="6" grpId="0" animBg="1"/>
      <p:bldP spid="7" grpId="0" animBg="1"/>
      <p:bldP spid="8" grpId="0"/>
      <p:bldP spid="9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F19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5" t="12560" b="22765"/>
          <a:stretch>
            <a:fillRect/>
          </a:stretch>
        </p:blipFill>
        <p:spPr bwMode="auto">
          <a:xfrm>
            <a:off x="3810000" y="457200"/>
            <a:ext cx="3690938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1163782" y="3398043"/>
            <a:ext cx="712409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因此，絕熱膨脹時，溫度下降，</a:t>
            </a:r>
            <a:r>
              <a:rPr lang="en-US" altLang="zh-TW" sz="1800" dirty="0">
                <a:solidFill>
                  <a:srgbClr val="FF0000"/>
                </a:solidFill>
              </a:rPr>
              <a:t>(</a:t>
            </a:r>
            <a:r>
              <a:rPr lang="zh-TW" altLang="en-US" sz="1800" dirty="0">
                <a:solidFill>
                  <a:srgbClr val="FF0000"/>
                </a:solidFill>
              </a:rPr>
              <a:t>膨脹對外作功，故內能下降</a:t>
            </a:r>
            <a:r>
              <a:rPr lang="en-US" altLang="zh-TW" sz="1800" dirty="0">
                <a:solidFill>
                  <a:srgbClr val="FF0000"/>
                </a:solidFill>
              </a:rPr>
              <a:t>)</a:t>
            </a:r>
            <a:r>
              <a:rPr lang="zh-TW" altLang="en-US" sz="1800" dirty="0">
                <a:solidFill>
                  <a:srgbClr val="FF0000"/>
                </a:solidFill>
              </a:rPr>
              <a:t>。</a:t>
            </a:r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1143000" y="3847095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絕熱壓縮，溫度上升。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424" name="文字方塊 7"/>
              <p:cNvSpPr txBox="1">
                <a:spLocks noChangeArrowheads="1"/>
              </p:cNvSpPr>
              <p:nvPr/>
            </p:nvSpPr>
            <p:spPr bwMode="auto">
              <a:xfrm>
                <a:off x="1143000" y="2871804"/>
                <a:ext cx="6763876" cy="485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/>
                  <a:t>當體積增加時，壓力的下降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𝑃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~</m:t>
                    </m:r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𝑉</m:t>
                            </m:r>
                          </m:e>
                          <m:sup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1.4</m:t>
                            </m:r>
                          </m:sup>
                        </m:sSup>
                      </m:den>
                    </m:f>
                  </m:oMath>
                </a14:m>
                <a:r>
                  <a:rPr lang="zh-TW" altLang="en-US" sz="1800" dirty="0"/>
                  <a:t>要比定溫過程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𝑃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~</m:t>
                    </m:r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zh-TW" altLang="en-US" sz="1800" dirty="0"/>
                  <a:t>要來得快！</a:t>
                </a:r>
              </a:p>
            </p:txBody>
          </p:sp>
        </mc:Choice>
        <mc:Fallback xmlns="">
          <p:sp>
            <p:nvSpPr>
              <p:cNvPr id="60424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2871804"/>
                <a:ext cx="6763876" cy="485069"/>
              </a:xfrm>
              <a:prstGeom prst="rect">
                <a:avLst/>
              </a:prstGeom>
              <a:blipFill>
                <a:blip r:embed="rId3"/>
                <a:stretch>
                  <a:fillRect l="-938" b="-25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25" name="文字方塊 8"/>
          <p:cNvSpPr txBox="1">
            <a:spLocks noChangeArrowheads="1"/>
          </p:cNvSpPr>
          <p:nvPr/>
        </p:nvSpPr>
        <p:spPr bwMode="auto">
          <a:xfrm>
            <a:off x="6116366" y="1208023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絕熱曲線</a:t>
            </a:r>
          </a:p>
        </p:txBody>
      </p:sp>
      <p:sp>
        <p:nvSpPr>
          <p:cNvPr id="60426" name="文字方塊 9"/>
          <p:cNvSpPr txBox="1">
            <a:spLocks noChangeArrowheads="1"/>
          </p:cNvSpPr>
          <p:nvPr/>
        </p:nvSpPr>
        <p:spPr bwMode="auto">
          <a:xfrm>
            <a:off x="1143000" y="457200"/>
            <a:ext cx="167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在絕熱過程中：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01276" y="887166"/>
                <a:ext cx="186513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𝑃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zh-TW" altLang="en-US" i="1" smtClean="0">
                            <a:latin typeface="Cambria Math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zh-TW" altLang="en-US" dirty="0"/>
                  <a:t>是一個常數</a:t>
                </a: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276" y="887166"/>
                <a:ext cx="1865132" cy="369332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201276" y="1759616"/>
                <a:ext cx="1693465" cy="74584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5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276" y="1759616"/>
                <a:ext cx="1693465" cy="745845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242736" y="4713115"/>
                <a:ext cx="2642347" cy="45589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736" y="4713115"/>
                <a:ext cx="2642347" cy="455894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242736" y="5306766"/>
                <a:ext cx="1862422" cy="4558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736" y="5306766"/>
                <a:ext cx="1862422" cy="455894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147A4D1-6140-1996-8F9C-E0E8226D9FE3}"/>
              </a:ext>
            </a:extLst>
          </p:cNvPr>
          <p:cNvSpPr txBox="1"/>
          <p:nvPr/>
        </p:nvSpPr>
        <p:spPr>
          <a:xfrm>
            <a:off x="1143000" y="4291069"/>
            <a:ext cx="417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這個關係也可以用公式描述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02B8780D-EF00-11EC-E815-180F15990983}"/>
                  </a:ext>
                </a:extLst>
              </p:cNvPr>
              <p:cNvSpPr txBox="1"/>
              <p:nvPr/>
            </p:nvSpPr>
            <p:spPr>
              <a:xfrm>
                <a:off x="2894741" y="5826540"/>
                <a:ext cx="1371600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=1.4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02B8780D-EF00-11EC-E815-180F15990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741" y="5826540"/>
                <a:ext cx="1371600" cy="610936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AADA828-5339-52A4-AE80-D88E36BB53AC}"/>
              </a:ext>
            </a:extLst>
          </p:cNvPr>
          <p:cNvSpPr txBox="1"/>
          <p:nvPr/>
        </p:nvSpPr>
        <p:spPr>
          <a:xfrm>
            <a:off x="1189802" y="5931310"/>
            <a:ext cx="203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若以空氣為例</a:t>
            </a:r>
            <a:r>
              <a:rPr lang="en-US" dirty="0"/>
              <a:t>：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DF25FA2-B95A-82E1-AB92-2F6CDBED5632}"/>
              </a:ext>
            </a:extLst>
          </p:cNvPr>
          <p:cNvSpPr/>
          <p:nvPr/>
        </p:nvSpPr>
        <p:spPr>
          <a:xfrm>
            <a:off x="4641435" y="6008956"/>
            <a:ext cx="304800" cy="246103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885522DD-3E02-8A9F-AA48-A0AA75C95632}"/>
                  </a:ext>
                </a:extLst>
              </p:cNvPr>
              <p:cNvSpPr txBox="1"/>
              <p:nvPr/>
            </p:nvSpPr>
            <p:spPr>
              <a:xfrm>
                <a:off x="5260242" y="5769832"/>
                <a:ext cx="1618124" cy="64536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885522DD-3E02-8A9F-AA48-A0AA75C95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242" y="5769832"/>
                <a:ext cx="1618124" cy="645369"/>
              </a:xfrm>
              <a:prstGeom prst="rect">
                <a:avLst/>
              </a:prstGeom>
              <a:blipFill>
                <a:blip r:embed="rId9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ED67263-0C14-5BCE-CF40-EF539615C544}"/>
              </a:ext>
            </a:extLst>
          </p:cNvPr>
          <p:cNvSpPr txBox="1"/>
          <p:nvPr/>
        </p:nvSpPr>
        <p:spPr>
          <a:xfrm>
            <a:off x="1129762" y="1348836"/>
            <a:ext cx="203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若以空氣為例</a:t>
            </a:r>
            <a:r>
              <a:rPr lang="en-US" dirty="0"/>
              <a:t>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/>
      <p:bldP spid="5" grpId="0" animBg="1"/>
      <p:bldP spid="6" grpId="0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9">
            <a:extLst>
              <a:ext uri="{FF2B5EF4-FFF2-40B4-BE49-F238E27FC236}">
                <a16:creationId xmlns:a16="http://schemas.microsoft.com/office/drawing/2014/main" id="{2CA133B3-F4F7-E323-08FC-FE6155F4C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30" y="707154"/>
            <a:ext cx="5620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絕熱過程也可以用壓力與溫度來連結：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76D67F9-A37C-DA6B-473A-DF0787D7F932}"/>
                  </a:ext>
                </a:extLst>
              </p:cNvPr>
              <p:cNvSpPr txBox="1"/>
              <p:nvPr/>
            </p:nvSpPr>
            <p:spPr>
              <a:xfrm>
                <a:off x="1120367" y="1213320"/>
                <a:ext cx="1515612" cy="433901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76D67F9-A37C-DA6B-473A-DF0787D7F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367" y="1213320"/>
                <a:ext cx="1515612" cy="433901"/>
              </a:xfrm>
              <a:prstGeom prst="rect">
                <a:avLst/>
              </a:prstGeom>
              <a:blipFill>
                <a:blip r:embed="rId2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1EF048A0-E2E0-61B9-1A76-46EE40053FBE}"/>
                  </a:ext>
                </a:extLst>
              </p:cNvPr>
              <p:cNvSpPr txBox="1"/>
              <p:nvPr/>
            </p:nvSpPr>
            <p:spPr>
              <a:xfrm>
                <a:off x="1083196" y="2339593"/>
                <a:ext cx="1219200" cy="71468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𝑛𝑅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1EF048A0-E2E0-61B9-1A76-46EE40053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196" y="2339593"/>
                <a:ext cx="1219200" cy="714683"/>
              </a:xfrm>
              <a:prstGeom prst="rect">
                <a:avLst/>
              </a:prstGeom>
              <a:blipFill>
                <a:blip r:embed="rId3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EE6E8139-2E86-E9BD-C8CD-8EE7932C9321}"/>
                  </a:ext>
                </a:extLst>
              </p:cNvPr>
              <p:cNvSpPr txBox="1"/>
              <p:nvPr/>
            </p:nvSpPr>
            <p:spPr>
              <a:xfrm>
                <a:off x="2530995" y="2356320"/>
                <a:ext cx="1219200" cy="65620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𝑛𝑅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EE6E8139-2E86-E9BD-C8CD-8EE7932C9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995" y="2356320"/>
                <a:ext cx="1219200" cy="656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0FA46D2-B464-2260-727B-5EAA31A1B9F3}"/>
              </a:ext>
            </a:extLst>
          </p:cNvPr>
          <p:cNvSpPr txBox="1"/>
          <p:nvPr/>
        </p:nvSpPr>
        <p:spPr>
          <a:xfrm>
            <a:off x="1062752" y="1817104"/>
            <a:ext cx="536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將體積以壓力與溫度表示，代入前式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3">
                <a:extLst>
                  <a:ext uri="{FF2B5EF4-FFF2-40B4-BE49-F238E27FC236}">
                    <a16:creationId xmlns:a16="http://schemas.microsoft.com/office/drawing/2014/main" id="{224FC4AC-CF62-DD68-7FBD-97A9319ECB3E}"/>
                  </a:ext>
                </a:extLst>
              </p:cNvPr>
              <p:cNvSpPr txBox="1"/>
              <p:nvPr/>
            </p:nvSpPr>
            <p:spPr>
              <a:xfrm>
                <a:off x="1077022" y="3575520"/>
                <a:ext cx="2666999" cy="75270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𝑛𝑅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𝑛𝑅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3">
                <a:extLst>
                  <a:ext uri="{FF2B5EF4-FFF2-40B4-BE49-F238E27FC236}">
                    <a16:creationId xmlns:a16="http://schemas.microsoft.com/office/drawing/2014/main" id="{224FC4AC-CF62-DD68-7FBD-97A9319EC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022" y="3575520"/>
                <a:ext cx="2666999" cy="752707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6BBDC53-FC71-FF4F-4113-433670E5271F}"/>
              </a:ext>
            </a:extLst>
          </p:cNvPr>
          <p:cNvSpPr txBox="1"/>
          <p:nvPr/>
        </p:nvSpPr>
        <p:spPr>
          <a:xfrm>
            <a:off x="1120367" y="3182409"/>
            <a:ext cx="141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得到</a:t>
            </a:r>
            <a:r>
              <a:rPr lang="en-US" dirty="0"/>
              <a:t>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A341E-A513-304D-D216-9F61999C560F}"/>
              </a:ext>
            </a:extLst>
          </p:cNvPr>
          <p:cNvSpPr txBox="1"/>
          <p:nvPr/>
        </p:nvSpPr>
        <p:spPr>
          <a:xfrm>
            <a:off x="1120367" y="4443360"/>
            <a:ext cx="239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化簡後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2B9B11-86A1-72F3-0B04-B89D89CFB499}"/>
                  </a:ext>
                </a:extLst>
              </p:cNvPr>
              <p:cNvSpPr txBox="1"/>
              <p:nvPr/>
            </p:nvSpPr>
            <p:spPr>
              <a:xfrm>
                <a:off x="1077022" y="4916443"/>
                <a:ext cx="2034855" cy="4558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2B9B11-86A1-72F3-0B04-B89D89CFB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022" y="4916443"/>
                <a:ext cx="2034855" cy="455894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BBB34E-D0F3-D287-3D08-DFF23FD9C519}"/>
                  </a:ext>
                </a:extLst>
              </p:cNvPr>
              <p:cNvSpPr txBox="1"/>
              <p:nvPr/>
            </p:nvSpPr>
            <p:spPr>
              <a:xfrm>
                <a:off x="3886200" y="4800600"/>
                <a:ext cx="2034855" cy="65126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BBB34E-D0F3-D287-3D08-DFF23FD9C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800600"/>
                <a:ext cx="2034855" cy="651269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F1E06BC8-E115-D403-B9EF-8C316FA8BFC3}"/>
              </a:ext>
            </a:extLst>
          </p:cNvPr>
          <p:cNvSpPr/>
          <p:nvPr/>
        </p:nvSpPr>
        <p:spPr>
          <a:xfrm>
            <a:off x="3358706" y="5126234"/>
            <a:ext cx="304800" cy="246103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5">
                <a:extLst>
                  <a:ext uri="{FF2B5EF4-FFF2-40B4-BE49-F238E27FC236}">
                    <a16:creationId xmlns:a16="http://schemas.microsoft.com/office/drawing/2014/main" id="{516DC2F5-0F20-D51C-960B-02B07CDBDEA0}"/>
                  </a:ext>
                </a:extLst>
              </p:cNvPr>
              <p:cNvSpPr txBox="1"/>
              <p:nvPr/>
            </p:nvSpPr>
            <p:spPr>
              <a:xfrm>
                <a:off x="2825306" y="5539910"/>
                <a:ext cx="1371600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=1.4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5">
                <a:extLst>
                  <a:ext uri="{FF2B5EF4-FFF2-40B4-BE49-F238E27FC236}">
                    <a16:creationId xmlns:a16="http://schemas.microsoft.com/office/drawing/2014/main" id="{516DC2F5-0F20-D51C-960B-02B07CDBD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306" y="5539910"/>
                <a:ext cx="1371600" cy="61093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501E47C-4D32-6FB6-925D-84B2B6F30ED5}"/>
              </a:ext>
            </a:extLst>
          </p:cNvPr>
          <p:cNvSpPr txBox="1"/>
          <p:nvPr/>
        </p:nvSpPr>
        <p:spPr>
          <a:xfrm>
            <a:off x="1120367" y="5644680"/>
            <a:ext cx="203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若以空氣為例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BD765B-95AF-C7D5-C3BB-44C9319DCE9D}"/>
                  </a:ext>
                </a:extLst>
              </p:cNvPr>
              <p:cNvSpPr txBox="1"/>
              <p:nvPr/>
            </p:nvSpPr>
            <p:spPr>
              <a:xfrm>
                <a:off x="5257801" y="5476030"/>
                <a:ext cx="1752600" cy="61959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BD765B-95AF-C7D5-C3BB-44C9319DC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5476030"/>
                <a:ext cx="1752600" cy="619593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1E29415E-5B94-0303-4075-403E0621B497}"/>
              </a:ext>
            </a:extLst>
          </p:cNvPr>
          <p:cNvSpPr/>
          <p:nvPr/>
        </p:nvSpPr>
        <p:spPr>
          <a:xfrm>
            <a:off x="4572000" y="5722326"/>
            <a:ext cx="304800" cy="246103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 animBg="1"/>
      <p:bldP spid="12" grpId="0" animBg="1"/>
      <p:bldP spid="14" grpId="0" animBg="1"/>
      <p:bldP spid="15" grpId="0" animBg="1"/>
      <p:bldP spid="16" grpId="0"/>
      <p:bldP spid="17" grpId="0" animBg="1"/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Dropbox\Documents\課程\YoungTextBook\Images\Chapter19\A_Images\A_Figures_and_Photos\19_1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61975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57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feitsui_ma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0791" r="3448" b="10388"/>
          <a:stretch>
            <a:fillRect/>
          </a:stretch>
        </p:blipFill>
        <p:spPr bwMode="auto">
          <a:xfrm>
            <a:off x="1447800" y="1600200"/>
            <a:ext cx="6477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8426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eat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b="2928"/>
          <a:stretch>
            <a:fillRect/>
          </a:stretch>
        </p:blipFill>
        <p:spPr bwMode="auto">
          <a:xfrm>
            <a:off x="1371600" y="1447800"/>
            <a:ext cx="59991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0580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B6DB1-FFF7-F399-552F-D420B4944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>
            <a:extLst>
              <a:ext uri="{FF2B5EF4-FFF2-40B4-BE49-F238E27FC236}">
                <a16:creationId xmlns:a16="http://schemas.microsoft.com/office/drawing/2014/main" id="{51D7CEC8-A8F0-48E9-1B2C-ED6A21786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1063" y="1660444"/>
            <a:ext cx="6552728" cy="731837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chemeClr val="tx1"/>
                </a:solidFill>
              </a:rPr>
              <a:t>因垂直與水平的獨立性，因此等同於阻力下的自由落體。</a:t>
            </a:r>
          </a:p>
        </p:txBody>
      </p:sp>
      <p:pic>
        <p:nvPicPr>
          <p:cNvPr id="74755" name="Picture 6" descr="0615">
            <a:extLst>
              <a:ext uri="{FF2B5EF4-FFF2-40B4-BE49-F238E27FC236}">
                <a16:creationId xmlns:a16="http://schemas.microsoft.com/office/drawing/2014/main" id="{16A99C6C-E3F1-3BA5-077E-BB72D107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50" b="4076"/>
          <a:stretch>
            <a:fillRect/>
          </a:stretch>
        </p:blipFill>
        <p:spPr bwMode="auto">
          <a:xfrm>
            <a:off x="2627784" y="2366169"/>
            <a:ext cx="4459287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Line 7">
            <a:extLst>
              <a:ext uri="{FF2B5EF4-FFF2-40B4-BE49-F238E27FC236}">
                <a16:creationId xmlns:a16="http://schemas.microsoft.com/office/drawing/2014/main" id="{B2F038AF-225C-29ED-C126-54000A563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2021" y="1573564"/>
            <a:ext cx="431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4757" name="Text Box 8">
            <a:extLst>
              <a:ext uri="{FF2B5EF4-FFF2-40B4-BE49-F238E27FC236}">
                <a16:creationId xmlns:a16="http://schemas.microsoft.com/office/drawing/2014/main" id="{4700EA69-B048-E377-9B92-924F0BFDA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227" y="1390208"/>
            <a:ext cx="719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阻力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758" name="文字方塊 6">
                <a:extLst>
                  <a:ext uri="{FF2B5EF4-FFF2-40B4-BE49-F238E27FC236}">
                    <a16:creationId xmlns:a16="http://schemas.microsoft.com/office/drawing/2014/main" id="{A7B3B6FF-54B2-0EB9-3379-B0FD7A8E69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3127" y="440260"/>
                <a:ext cx="2536825" cy="391261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垂直方向的速度分量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758" name="文字方塊 6">
                <a:extLst>
                  <a:ext uri="{FF2B5EF4-FFF2-40B4-BE49-F238E27FC236}">
                    <a16:creationId xmlns:a16="http://schemas.microsoft.com/office/drawing/2014/main" id="{A7B3B6FF-54B2-0EB9-3379-B0FD7A8E6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3127" y="440260"/>
                <a:ext cx="2536825" cy="391261"/>
              </a:xfrm>
              <a:prstGeom prst="rect">
                <a:avLst/>
              </a:prstGeom>
              <a:blipFill>
                <a:blip r:embed="rId3"/>
                <a:stretch>
                  <a:fillRect l="-1485" t="-6250" b="-15625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21DB070-DDE9-4164-1DFC-8D7B2BE2551D}"/>
                  </a:ext>
                </a:extLst>
              </p:cNvPr>
              <p:cNvSpPr txBox="1"/>
              <p:nvPr/>
            </p:nvSpPr>
            <p:spPr bwMode="auto">
              <a:xfrm>
                <a:off x="1625034" y="979243"/>
                <a:ext cx="1852367" cy="5334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21DB070-DDE9-4164-1DFC-8D7B2BE25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034" y="979243"/>
                <a:ext cx="1852367" cy="533479"/>
              </a:xfrm>
              <a:prstGeom prst="rect">
                <a:avLst/>
              </a:prstGeom>
              <a:blipFill>
                <a:blip r:embed="rId4"/>
                <a:stretch>
                  <a:fillRect l="-1370" t="-4651" b="-116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77857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235BE-0C94-DEE7-5036-8039002CF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>
            <a:extLst>
              <a:ext uri="{FF2B5EF4-FFF2-40B4-BE49-F238E27FC236}">
                <a16:creationId xmlns:a16="http://schemas.microsoft.com/office/drawing/2014/main" id="{60F917F7-5DE5-96F5-519B-0D730685EB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937" y="1435773"/>
            <a:ext cx="7772400" cy="731837"/>
          </a:xfrm>
        </p:spPr>
        <p:txBody>
          <a:bodyPr/>
          <a:lstStyle/>
          <a:p>
            <a:pPr eaLnBrk="1" hangingPunct="1"/>
            <a:r>
              <a:rPr lang="zh-TW" altLang="en-US" sz="1800">
                <a:solidFill>
                  <a:schemeClr val="tx1"/>
                </a:solidFill>
              </a:rPr>
              <a:t>阻力下的落體</a:t>
            </a:r>
          </a:p>
        </p:txBody>
      </p:sp>
      <p:sp>
        <p:nvSpPr>
          <p:cNvPr id="75779" name="文字方塊 6">
            <a:extLst>
              <a:ext uri="{FF2B5EF4-FFF2-40B4-BE49-F238E27FC236}">
                <a16:creationId xmlns:a16="http://schemas.microsoft.com/office/drawing/2014/main" id="{24DBA6F3-FB8C-5634-AC7E-08473AD3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74" y="1602460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1800" i="1"/>
              <a:t>y</a:t>
            </a:r>
            <a:r>
              <a:rPr lang="zh-TW" altLang="en-US" sz="1800"/>
              <a:t>方向的速度</a:t>
            </a:r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3687E8E2-E561-71ED-23FC-EF4588ED3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5782" name="Rectangle 6">
            <a:extLst>
              <a:ext uri="{FF2B5EF4-FFF2-40B4-BE49-F238E27FC236}">
                <a16:creationId xmlns:a16="http://schemas.microsoft.com/office/drawing/2014/main" id="{129E0202-C397-B8AE-E68F-A41C9EB28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784" name="文字方塊 11">
                <a:extLst>
                  <a:ext uri="{FF2B5EF4-FFF2-40B4-BE49-F238E27FC236}">
                    <a16:creationId xmlns:a16="http://schemas.microsoft.com/office/drawing/2014/main" id="{CB7868A8-CDCA-A10E-517B-1866B4B63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9912" y="3219908"/>
                <a:ext cx="525608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將右方的兩項合在一起，定義一個新的函數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75784" name="文字方塊 11">
                <a:extLst>
                  <a:ext uri="{FF2B5EF4-FFF2-40B4-BE49-F238E27FC236}">
                    <a16:creationId xmlns:a16="http://schemas.microsoft.com/office/drawing/2014/main" id="{CB7868A8-CDCA-A10E-517B-1866B4B63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3219908"/>
                <a:ext cx="5256087" cy="369332"/>
              </a:xfrm>
              <a:prstGeom prst="rect">
                <a:avLst/>
              </a:prstGeom>
              <a:blipFill>
                <a:blip r:embed="rId2"/>
                <a:stretch>
                  <a:fillRect l="-96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785" name="Rectangle 8">
            <a:extLst>
              <a:ext uri="{FF2B5EF4-FFF2-40B4-BE49-F238E27FC236}">
                <a16:creationId xmlns:a16="http://schemas.microsoft.com/office/drawing/2014/main" id="{91C60B52-1572-5C7B-E09E-B4B58444E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787" name="文字方塊 14">
                <a:extLst>
                  <a:ext uri="{FF2B5EF4-FFF2-40B4-BE49-F238E27FC236}">
                    <a16:creationId xmlns:a16="http://schemas.microsoft.com/office/drawing/2014/main" id="{427F028E-8753-C1DA-2DEC-D4268189BC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9912" y="5301208"/>
                <a:ext cx="49622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i="1" dirty="0"/>
                  <a:t>V</a:t>
                </a:r>
                <a:r>
                  <a:rPr lang="zh-TW" altLang="en-US" sz="1800" dirty="0"/>
                  <a:t>的方程是與之前的水平速度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/>
                  <a:t>完全一樣。</a:t>
                </a:r>
              </a:p>
            </p:txBody>
          </p:sp>
        </mc:Choice>
        <mc:Fallback xmlns="">
          <p:sp>
            <p:nvSpPr>
              <p:cNvPr id="75787" name="文字方塊 14">
                <a:extLst>
                  <a:ext uri="{FF2B5EF4-FFF2-40B4-BE49-F238E27FC236}">
                    <a16:creationId xmlns:a16="http://schemas.microsoft.com/office/drawing/2014/main" id="{427F028E-8753-C1DA-2DEC-D4268189B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5301208"/>
                <a:ext cx="4962276" cy="369332"/>
              </a:xfrm>
              <a:prstGeom prst="rect">
                <a:avLst/>
              </a:prstGeom>
              <a:blipFill>
                <a:blip r:embed="rId3"/>
                <a:stretch>
                  <a:fillRect l="-102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788" name="Rectangle 10">
            <a:extLst>
              <a:ext uri="{FF2B5EF4-FFF2-40B4-BE49-F238E27FC236}">
                <a16:creationId xmlns:a16="http://schemas.microsoft.com/office/drawing/2014/main" id="{ED33CEFB-0F6D-9388-DB0F-E378B01E1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18" name="弧形向右箭號 17">
            <a:extLst>
              <a:ext uri="{FF2B5EF4-FFF2-40B4-BE49-F238E27FC236}">
                <a16:creationId xmlns:a16="http://schemas.microsoft.com/office/drawing/2014/main" id="{6F0BB8E8-5386-FD0D-30D7-8C3C80C7AAA6}"/>
              </a:ext>
            </a:extLst>
          </p:cNvPr>
          <p:cNvSpPr/>
          <p:nvPr/>
        </p:nvSpPr>
        <p:spPr>
          <a:xfrm>
            <a:off x="3052837" y="2515273"/>
            <a:ext cx="649287" cy="244951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C72541DA-975E-8818-23FD-25A84DCFF102}"/>
                  </a:ext>
                </a:extLst>
              </p:cNvPr>
              <p:cNvSpPr txBox="1"/>
              <p:nvPr/>
            </p:nvSpPr>
            <p:spPr bwMode="auto">
              <a:xfrm>
                <a:off x="3871987" y="2208806"/>
                <a:ext cx="3617850" cy="5334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C72541DA-975E-8818-23FD-25A84DCFF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1987" y="2208806"/>
                <a:ext cx="3617850" cy="533479"/>
              </a:xfrm>
              <a:prstGeom prst="rect">
                <a:avLst/>
              </a:prstGeom>
              <a:blipFill>
                <a:blip r:embed="rId4"/>
                <a:stretch>
                  <a:fillRect l="-699" t="-2273" b="-11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F7C1FB54-2D0C-E764-CDD1-3FFBCD6A9776}"/>
                  </a:ext>
                </a:extLst>
              </p:cNvPr>
              <p:cNvSpPr txBox="1"/>
              <p:nvPr/>
            </p:nvSpPr>
            <p:spPr bwMode="auto">
              <a:xfrm>
                <a:off x="3851349" y="3748760"/>
                <a:ext cx="1918089" cy="474361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F7C1FB54-2D0C-E764-CDD1-3FFBCD6A9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349" y="3748760"/>
                <a:ext cx="1918089" cy="474361"/>
              </a:xfrm>
              <a:prstGeom prst="rect">
                <a:avLst/>
              </a:prstGeom>
              <a:blipFill>
                <a:blip r:embed="rId5"/>
                <a:stretch>
                  <a:fillRect l="-1974" t="-2632" r="-1974" b="-157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DC4F262-3D52-5363-6CCE-CF73F2E96AFF}"/>
                  </a:ext>
                </a:extLst>
              </p:cNvPr>
              <p:cNvSpPr txBox="1"/>
              <p:nvPr/>
            </p:nvSpPr>
            <p:spPr bwMode="auto">
              <a:xfrm>
                <a:off x="6473212" y="3748760"/>
                <a:ext cx="1016625" cy="5334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DC4F262-3D52-5363-6CCE-CF73F2E96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3212" y="3748760"/>
                <a:ext cx="1016625" cy="533479"/>
              </a:xfrm>
              <a:prstGeom prst="rect">
                <a:avLst/>
              </a:prstGeom>
              <a:blipFill>
                <a:blip r:embed="rId6"/>
                <a:stretch>
                  <a:fillRect l="-4938" t="-2381" r="-1235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BF200251-B89C-450F-6E41-AA61BFA2EC21}"/>
                  </a:ext>
                </a:extLst>
              </p:cNvPr>
              <p:cNvSpPr txBox="1"/>
              <p:nvPr/>
            </p:nvSpPr>
            <p:spPr bwMode="auto">
              <a:xfrm>
                <a:off x="3892167" y="4622453"/>
                <a:ext cx="1243289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BF200251-B89C-450F-6E41-AA61BFA2E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92167" y="4622453"/>
                <a:ext cx="1243289" cy="525913"/>
              </a:xfrm>
              <a:prstGeom prst="rect">
                <a:avLst/>
              </a:prstGeom>
              <a:blipFill>
                <a:blip r:embed="rId7"/>
                <a:stretch>
                  <a:fillRect l="-4040" t="-2326" r="-3030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6557F62-1D0C-22AB-BC36-2F6CA7ADEED2}"/>
              </a:ext>
            </a:extLst>
          </p:cNvPr>
          <p:cNvSpPr txBox="1"/>
          <p:nvPr/>
        </p:nvSpPr>
        <p:spPr>
          <a:xfrm>
            <a:off x="1422474" y="836712"/>
            <a:ext cx="293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0</a:t>
            </a:r>
          </a:p>
        </p:txBody>
      </p:sp>
    </p:spTree>
    <p:extLst>
      <p:ext uri="{BB962C8B-B14F-4D97-AF65-F5344CB8AC3E}">
        <p14:creationId xmlns:p14="http://schemas.microsoft.com/office/powerpoint/2010/main" val="297595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4" grpId="0"/>
      <p:bldP spid="75787" grpId="0"/>
      <p:bldP spid="18" grpId="0" animBg="1"/>
      <p:bldP spid="20" grpId="0" animBg="1"/>
      <p:bldP spid="21" grpId="0" animBg="1"/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/>
          <p:cNvSpPr>
            <a:spLocks noGrp="1" noChangeArrowheads="1"/>
          </p:cNvSpPr>
          <p:nvPr>
            <p:ph type="title"/>
          </p:nvPr>
        </p:nvSpPr>
        <p:spPr>
          <a:xfrm>
            <a:off x="6660232" y="4497580"/>
            <a:ext cx="7772400" cy="731837"/>
          </a:xfrm>
        </p:spPr>
        <p:txBody>
          <a:bodyPr/>
          <a:lstStyle/>
          <a:p>
            <a:pPr eaLnBrk="1" hangingPunct="1"/>
            <a:r>
              <a:rPr lang="zh-TW" altLang="en-US" sz="1800">
                <a:solidFill>
                  <a:schemeClr val="tx1"/>
                </a:solidFill>
              </a:rPr>
              <a:t>阻力下的落體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578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787" name="文字方塊 14"/>
              <p:cNvSpPr txBox="1">
                <a:spLocks noChangeArrowheads="1"/>
              </p:cNvSpPr>
              <p:nvPr/>
            </p:nvSpPr>
            <p:spPr bwMode="auto">
              <a:xfrm>
                <a:off x="1619672" y="2324210"/>
                <a:ext cx="69847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i="1" dirty="0"/>
                  <a:t>V</a:t>
                </a:r>
                <a:r>
                  <a:rPr lang="zh-TW" altLang="en-US" sz="1800" dirty="0"/>
                  <a:t>的方程是與之前的水平速度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/>
                  <a:t>完全一樣，解當然就完全一樣。</a:t>
                </a:r>
              </a:p>
            </p:txBody>
          </p:sp>
        </mc:Choice>
        <mc:Fallback xmlns="">
          <p:sp>
            <p:nvSpPr>
              <p:cNvPr id="75787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2324210"/>
                <a:ext cx="6984776" cy="369332"/>
              </a:xfrm>
              <a:prstGeom prst="rect">
                <a:avLst/>
              </a:prstGeom>
              <a:blipFill>
                <a:blip r:embed="rId2"/>
                <a:stretch>
                  <a:fillRect l="-726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78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4738E305-C32D-CD48-8E00-C6DD12D0A10F}"/>
                  </a:ext>
                </a:extLst>
              </p:cNvPr>
              <p:cNvSpPr txBox="1"/>
              <p:nvPr/>
            </p:nvSpPr>
            <p:spPr bwMode="auto">
              <a:xfrm>
                <a:off x="1763688" y="1577860"/>
                <a:ext cx="1243289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4738E305-C32D-CD48-8E00-C6DD12D0A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1577860"/>
                <a:ext cx="1243289" cy="525913"/>
              </a:xfrm>
              <a:prstGeom prst="rect">
                <a:avLst/>
              </a:prstGeom>
              <a:blipFill>
                <a:blip r:embed="rId3"/>
                <a:stretch>
                  <a:fillRect l="-4040" t="-2381" r="-3030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2C55140-75DA-E34B-B623-54AB37662CCB}"/>
                  </a:ext>
                </a:extLst>
              </p:cNvPr>
              <p:cNvSpPr txBox="1"/>
              <p:nvPr/>
            </p:nvSpPr>
            <p:spPr bwMode="auto">
              <a:xfrm>
                <a:off x="1743066" y="2990167"/>
                <a:ext cx="3518014" cy="51366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2C55140-75DA-E34B-B623-54AB37662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3066" y="2990167"/>
                <a:ext cx="3518014" cy="513667"/>
              </a:xfrm>
              <a:prstGeom prst="rect">
                <a:avLst/>
              </a:prstGeom>
              <a:blipFill>
                <a:blip r:embed="rId4"/>
                <a:stretch>
                  <a:fillRect l="-1079" b="-170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714EF6AB-E5FD-5941-8F57-6A0F9A5FFC80}"/>
                  </a:ext>
                </a:extLst>
              </p:cNvPr>
              <p:cNvSpPr txBox="1"/>
              <p:nvPr/>
            </p:nvSpPr>
            <p:spPr bwMode="auto">
              <a:xfrm>
                <a:off x="1743066" y="3800459"/>
                <a:ext cx="3633260" cy="51366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714EF6AB-E5FD-5941-8F57-6A0F9A5FF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3066" y="3800459"/>
                <a:ext cx="3633260" cy="513667"/>
              </a:xfrm>
              <a:prstGeom prst="rect">
                <a:avLst/>
              </a:prstGeom>
              <a:blipFill>
                <a:blip r:embed="rId5"/>
                <a:stretch>
                  <a:fillRect b="-170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3">
                <a:extLst>
                  <a:ext uri="{FF2B5EF4-FFF2-40B4-BE49-F238E27FC236}">
                    <a16:creationId xmlns:a16="http://schemas.microsoft.com/office/drawing/2014/main" id="{C2A711D7-9000-DDB6-0F7A-E81166A06517}"/>
                  </a:ext>
                </a:extLst>
              </p:cNvPr>
              <p:cNvSpPr txBox="1"/>
              <p:nvPr/>
            </p:nvSpPr>
            <p:spPr bwMode="auto">
              <a:xfrm>
                <a:off x="2419815" y="4508500"/>
                <a:ext cx="3108582" cy="51366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TW" alt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" name="文字方塊 23">
                <a:extLst>
                  <a:ext uri="{FF2B5EF4-FFF2-40B4-BE49-F238E27FC236}">
                    <a16:creationId xmlns:a16="http://schemas.microsoft.com/office/drawing/2014/main" id="{C2A711D7-9000-DDB6-0F7A-E81166A06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9815" y="4508500"/>
                <a:ext cx="3108582" cy="513667"/>
              </a:xfrm>
              <a:prstGeom prst="rect">
                <a:avLst/>
              </a:prstGeom>
              <a:blipFill>
                <a:blip r:embed="rId6"/>
                <a:stretch>
                  <a:fillRect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10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7" grpId="0"/>
      <p:bldP spid="23" grpId="0" animBg="1"/>
      <p:bldP spid="24" grpId="0" animBg="1"/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圖片 1" descr="sna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12173" r="44845" b="19566"/>
          <a:stretch/>
        </p:blipFill>
        <p:spPr bwMode="auto">
          <a:xfrm>
            <a:off x="1311279" y="2996952"/>
            <a:ext cx="4456188" cy="373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5" descr="061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7"/>
          <a:stretch>
            <a:fillRect/>
          </a:stretch>
        </p:blipFill>
        <p:spPr bwMode="auto">
          <a:xfrm>
            <a:off x="6012160" y="4221088"/>
            <a:ext cx="2405063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8" descr="C:\Users\Chia-Hung Chang\Downloads\Data\Serway\VII\Media\Images\chapter44\44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"/>
          <a:stretch>
            <a:fillRect/>
          </a:stretch>
        </p:blipFill>
        <p:spPr bwMode="auto">
          <a:xfrm>
            <a:off x="1691680" y="188640"/>
            <a:ext cx="17541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828" name="Object 2"/>
          <p:cNvGraphicFramePr>
            <a:graphicFrameLocks noChangeAspect="1"/>
          </p:cNvGraphicFramePr>
          <p:nvPr/>
        </p:nvGraphicFramePr>
        <p:xfrm>
          <a:off x="1845667" y="188640"/>
          <a:ext cx="216895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65028" imgH="228501" progId="Equation.3">
                  <p:embed/>
                </p:oleObj>
              </mc:Choice>
              <mc:Fallback>
                <p:oleObj name="方程式" r:id="rId5" imgW="165028" imgH="228501" progId="Equation.3">
                  <p:embed/>
                  <p:pic>
                    <p:nvPicPr>
                      <p:cNvPr id="7782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667" y="188640"/>
                        <a:ext cx="216895" cy="300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9" name="Object 3"/>
          <p:cNvGraphicFramePr>
            <a:graphicFrameLocks noChangeAspect="1"/>
          </p:cNvGraphicFramePr>
          <p:nvPr/>
        </p:nvGraphicFramePr>
        <p:xfrm>
          <a:off x="6341194" y="4221088"/>
          <a:ext cx="240601" cy="351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4957" imgH="241091" progId="Equation.3">
                  <p:embed/>
                </p:oleObj>
              </mc:Choice>
              <mc:Fallback>
                <p:oleObj name="方程式" r:id="rId7" imgW="164957" imgH="241091" progId="Equation.3">
                  <p:embed/>
                  <p:pic>
                    <p:nvPicPr>
                      <p:cNvPr id="7782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1194" y="4221088"/>
                        <a:ext cx="240601" cy="3515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1701205" y="453753"/>
            <a:ext cx="215900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3539373" y="980728"/>
            <a:ext cx="16806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水平速度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6005731" y="3656035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垂直速度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163CB677-A225-0041-B175-684494CDE645}"/>
                  </a:ext>
                </a:extLst>
              </p:cNvPr>
              <p:cNvSpPr txBox="1"/>
              <p:nvPr/>
            </p:nvSpPr>
            <p:spPr bwMode="auto">
              <a:xfrm>
                <a:off x="6012160" y="2996952"/>
                <a:ext cx="2919197" cy="51366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163CB677-A225-0041-B175-684494CDE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2996952"/>
                <a:ext cx="2919197" cy="513667"/>
              </a:xfrm>
              <a:prstGeom prst="rect">
                <a:avLst/>
              </a:prstGeom>
              <a:blipFill>
                <a:blip r:embed="rId10"/>
                <a:stretch>
                  <a:fillRect l="-433" r="-1299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6A75E1A-2C1B-3149-83E1-FEBCC2AB2CAC}"/>
                  </a:ext>
                </a:extLst>
              </p:cNvPr>
              <p:cNvSpPr txBox="1"/>
              <p:nvPr/>
            </p:nvSpPr>
            <p:spPr bwMode="auto">
              <a:xfrm>
                <a:off x="4716016" y="916772"/>
                <a:ext cx="1409297" cy="40876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6A75E1A-2C1B-3149-83E1-FEBCC2AB2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6016" y="916772"/>
                <a:ext cx="1409297" cy="408766"/>
              </a:xfrm>
              <a:prstGeom prst="rect">
                <a:avLst/>
              </a:prstGeom>
              <a:blipFill>
                <a:blip r:embed="rId11"/>
                <a:stretch>
                  <a:fillRect l="-893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6373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D:\Dropbox\Documents\課程\YoungTextBook\Images\Chapter03\A_Images\A_Figures_and_Photos\03_2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64023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233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11085-94DC-CBB7-190A-F4B1BCB4E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笑臉 3">
            <a:extLst>
              <a:ext uri="{FF2B5EF4-FFF2-40B4-BE49-F238E27FC236}">
                <a16:creationId xmlns:a16="http://schemas.microsoft.com/office/drawing/2014/main" id="{C7413482-3E1B-0A90-B767-D6480994BCBA}"/>
              </a:ext>
            </a:extLst>
          </p:cNvPr>
          <p:cNvSpPr/>
          <p:nvPr/>
        </p:nvSpPr>
        <p:spPr>
          <a:xfrm>
            <a:off x="1323478" y="3872414"/>
            <a:ext cx="500062" cy="5000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向右箭號 4">
            <a:extLst>
              <a:ext uri="{FF2B5EF4-FFF2-40B4-BE49-F238E27FC236}">
                <a16:creationId xmlns:a16="http://schemas.microsoft.com/office/drawing/2014/main" id="{43C44259-5CCA-D370-D07F-71359477A86C}"/>
              </a:ext>
            </a:extLst>
          </p:cNvPr>
          <p:cNvSpPr/>
          <p:nvPr/>
        </p:nvSpPr>
        <p:spPr>
          <a:xfrm rot="20166475">
            <a:off x="2034678" y="3580314"/>
            <a:ext cx="1071562" cy="21431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向右箭號 5">
            <a:extLst>
              <a:ext uri="{FF2B5EF4-FFF2-40B4-BE49-F238E27FC236}">
                <a16:creationId xmlns:a16="http://schemas.microsoft.com/office/drawing/2014/main" id="{68883A27-9C83-DEE4-691C-80711398837B}"/>
              </a:ext>
            </a:extLst>
          </p:cNvPr>
          <p:cNvSpPr/>
          <p:nvPr/>
        </p:nvSpPr>
        <p:spPr>
          <a:xfrm rot="1319998">
            <a:off x="2047378" y="4364539"/>
            <a:ext cx="1071562" cy="21431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6" name="文字方塊 6">
                <a:extLst>
                  <a:ext uri="{FF2B5EF4-FFF2-40B4-BE49-F238E27FC236}">
                    <a16:creationId xmlns:a16="http://schemas.microsoft.com/office/drawing/2014/main" id="{374A4169-283C-8DD8-271B-55A89681FC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09290" y="3300914"/>
                <a:ext cx="5000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6" name="文字方塊 6">
                <a:extLst>
                  <a:ext uri="{FF2B5EF4-FFF2-40B4-BE49-F238E27FC236}">
                    <a16:creationId xmlns:a16="http://schemas.microsoft.com/office/drawing/2014/main" id="{374A4169-283C-8DD8-271B-55A89681F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9290" y="3300914"/>
                <a:ext cx="50006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笑臉 7">
            <a:extLst>
              <a:ext uri="{FF2B5EF4-FFF2-40B4-BE49-F238E27FC236}">
                <a16:creationId xmlns:a16="http://schemas.microsoft.com/office/drawing/2014/main" id="{01AE2807-17D5-768D-A620-B0263A90DFA5}"/>
              </a:ext>
            </a:extLst>
          </p:cNvPr>
          <p:cNvSpPr/>
          <p:nvPr/>
        </p:nvSpPr>
        <p:spPr>
          <a:xfrm>
            <a:off x="3323728" y="4515351"/>
            <a:ext cx="500062" cy="5000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8" name="文字方塊 8">
                <a:extLst>
                  <a:ext uri="{FF2B5EF4-FFF2-40B4-BE49-F238E27FC236}">
                    <a16:creationId xmlns:a16="http://schemas.microsoft.com/office/drawing/2014/main" id="{B2FA6A1C-1AD8-1E3A-79DA-EBF45D76A7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09290" y="4658226"/>
                <a:ext cx="7143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1−</m:t>
                      </m:r>
                      <m:r>
                        <m:rPr>
                          <m:sty m:val="p"/>
                        </m:rPr>
                        <a:rPr lang="el-GR" altLang="zh-TW" sz="1800" i="1" dirty="0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8" name="文字方塊 8">
                <a:extLst>
                  <a:ext uri="{FF2B5EF4-FFF2-40B4-BE49-F238E27FC236}">
                    <a16:creationId xmlns:a16="http://schemas.microsoft.com/office/drawing/2014/main" id="{B2FA6A1C-1AD8-1E3A-79DA-EBF45D76A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9290" y="4658226"/>
                <a:ext cx="7143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689" name="文字方塊 9">
                <a:extLst>
                  <a:ext uri="{FF2B5EF4-FFF2-40B4-BE49-F238E27FC236}">
                    <a16:creationId xmlns:a16="http://schemas.microsoft.com/office/drawing/2014/main" id="{2735D88A-A576-5B0E-886C-4C3B53FE81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0512" y="2060848"/>
                <a:ext cx="77259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對許多變化，每單位時間發生變化的機率通常是固定的，這裏記為常數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zh-TW" altLang="en-US" sz="1800" dirty="0"/>
                  <a:t>。</a:t>
                </a:r>
                <a:endParaRPr lang="zh-TW" altLang="en-US" sz="1800" i="1" dirty="0"/>
              </a:p>
            </p:txBody>
          </p:sp>
        </mc:Choice>
        <mc:Fallback xmlns="">
          <p:sp>
            <p:nvSpPr>
              <p:cNvPr id="71689" name="文字方塊 9">
                <a:extLst>
                  <a:ext uri="{FF2B5EF4-FFF2-40B4-BE49-F238E27FC236}">
                    <a16:creationId xmlns:a16="http://schemas.microsoft.com/office/drawing/2014/main" id="{2735D88A-A576-5B0E-886C-4C3B53FE8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0512" y="2060848"/>
                <a:ext cx="7725943" cy="369332"/>
              </a:xfrm>
              <a:prstGeom prst="rect">
                <a:avLst/>
              </a:prstGeom>
              <a:blipFill>
                <a:blip r:embed="rId4"/>
                <a:stretch>
                  <a:fillRect l="-49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A5279688-35A8-4AB9-7B68-9C7F99FC5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r="77659"/>
          <a:stretch/>
        </p:blipFill>
        <p:spPr bwMode="auto">
          <a:xfrm>
            <a:off x="971514" y="3372496"/>
            <a:ext cx="832035" cy="152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1048ADB-EEBD-8F05-6881-E9B198ED6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9" r="35819" b="38242"/>
          <a:stretch/>
        </p:blipFill>
        <p:spPr bwMode="auto">
          <a:xfrm>
            <a:off x="3128328" y="2577712"/>
            <a:ext cx="798002" cy="116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DBDBDE-09D9-2DD9-AA6D-F68868897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r="77659" b="7485"/>
          <a:stretch/>
        </p:blipFill>
        <p:spPr bwMode="auto">
          <a:xfrm>
            <a:off x="3132105" y="4236227"/>
            <a:ext cx="808518" cy="133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C7502E-69D3-86C2-A627-23A5E7BF7220}"/>
                  </a:ext>
                </a:extLst>
              </p:cNvPr>
              <p:cNvSpPr txBox="1"/>
              <p:nvPr/>
            </p:nvSpPr>
            <p:spPr>
              <a:xfrm>
                <a:off x="4126941" y="3722008"/>
                <a:ext cx="42825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TW"/>
                  <a:t>對每一個相同的</a:t>
                </a:r>
                <a:r>
                  <a:rPr lang="en-GB" dirty="0" err="1"/>
                  <a:t>等</a:t>
                </a:r>
                <a:r>
                  <a:rPr lang="en-US" dirty="0" err="1"/>
                  <a:t>待變化者</a:t>
                </a:r>
                <a:r>
                  <a:rPr lang="en-TW"/>
                  <a:t>都相等</a:t>
                </a:r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C7502E-69D3-86C2-A627-23A5E7BF7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941" y="3722008"/>
                <a:ext cx="4282570" cy="369332"/>
              </a:xfrm>
              <a:prstGeom prst="rect">
                <a:avLst/>
              </a:prstGeom>
              <a:blipFill>
                <a:blip r:embed="rId6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DE1CF97-C257-4226-CAD7-0397927C2F18}"/>
              </a:ext>
            </a:extLst>
          </p:cNvPr>
          <p:cNvSpPr txBox="1"/>
          <p:nvPr/>
        </p:nvSpPr>
        <p:spPr>
          <a:xfrm>
            <a:off x="950513" y="1061244"/>
            <a:ext cx="559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這是一個適用於宇宙中，很多物理量變化的方程式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BD918-08E3-7744-A999-A7EED6EDC85A}"/>
              </a:ext>
            </a:extLst>
          </p:cNvPr>
          <p:cNvSpPr txBox="1"/>
          <p:nvPr/>
        </p:nvSpPr>
        <p:spPr>
          <a:xfrm>
            <a:off x="1604346" y="269272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變化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423403-ABC2-2AF8-C551-7DFB5670F2FC}"/>
              </a:ext>
            </a:extLst>
          </p:cNvPr>
          <p:cNvSpPr txBox="1"/>
          <p:nvPr/>
        </p:nvSpPr>
        <p:spPr>
          <a:xfrm>
            <a:off x="1573509" y="525553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不變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unchange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59E1CE-0E80-E5ED-7303-FA6589BE4751}"/>
              </a:ext>
            </a:extLst>
          </p:cNvPr>
          <p:cNvSpPr txBox="1"/>
          <p:nvPr/>
        </p:nvSpPr>
        <p:spPr>
          <a:xfrm>
            <a:off x="971514" y="1471821"/>
            <a:ext cx="604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下圖是放射性同位素碳原子核，衰變為氮原子核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5">
                <a:extLst>
                  <a:ext uri="{FF2B5EF4-FFF2-40B4-BE49-F238E27FC236}">
                    <a16:creationId xmlns:a16="http://schemas.microsoft.com/office/drawing/2014/main" id="{4D547EFB-0F71-02ED-4C53-CF872580BC67}"/>
                  </a:ext>
                </a:extLst>
              </p:cNvPr>
              <p:cNvSpPr txBox="1"/>
              <p:nvPr/>
            </p:nvSpPr>
            <p:spPr>
              <a:xfrm>
                <a:off x="6176346" y="1508163"/>
                <a:ext cx="2141035" cy="2818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sPre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文字方塊 25">
                <a:extLst>
                  <a:ext uri="{FF2B5EF4-FFF2-40B4-BE49-F238E27FC236}">
                    <a16:creationId xmlns:a16="http://schemas.microsoft.com/office/drawing/2014/main" id="{4D547EFB-0F71-02ED-4C53-CF872580B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346" y="1508163"/>
                <a:ext cx="2141035" cy="281872"/>
              </a:xfrm>
              <a:prstGeom prst="rect">
                <a:avLst/>
              </a:prstGeom>
              <a:blipFill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09047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Users\Vincent\Dropbox\Documents\課程\YoungTextBook\Images\Chapter05\A_Images\A_Figures_and_Photos\05_00_Figure.jpg">
            <a:extLst>
              <a:ext uri="{FF2B5EF4-FFF2-40B4-BE49-F238E27FC236}">
                <a16:creationId xmlns:a16="http://schemas.microsoft.com/office/drawing/2014/main" id="{F39D9E0A-F8A7-2469-5A4D-CD2EF66FD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700383" cy="27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7">
                <a:extLst>
                  <a:ext uri="{FF2B5EF4-FFF2-40B4-BE49-F238E27FC236}">
                    <a16:creationId xmlns:a16="http://schemas.microsoft.com/office/drawing/2014/main" id="{305AE1A5-7367-0AEC-5C08-6E2867EF7CDF}"/>
                  </a:ext>
                </a:extLst>
              </p:cNvPr>
              <p:cNvSpPr txBox="1"/>
              <p:nvPr/>
            </p:nvSpPr>
            <p:spPr bwMode="auto">
              <a:xfrm>
                <a:off x="1618372" y="1068078"/>
                <a:ext cx="1694951" cy="533479"/>
              </a:xfrm>
              <a:prstGeom prst="rect">
                <a:avLst/>
              </a:prstGeom>
              <a:solidFill>
                <a:srgbClr val="F9FF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6" name="文字方塊 7">
                <a:extLst>
                  <a:ext uri="{FF2B5EF4-FFF2-40B4-BE49-F238E27FC236}">
                    <a16:creationId xmlns:a16="http://schemas.microsoft.com/office/drawing/2014/main" id="{305AE1A5-7367-0AEC-5C08-6E2867EF7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8372" y="1068078"/>
                <a:ext cx="1694951" cy="533479"/>
              </a:xfrm>
              <a:prstGeom prst="rect">
                <a:avLst/>
              </a:prstGeom>
              <a:blipFill>
                <a:blip r:embed="rId5"/>
                <a:stretch>
                  <a:fillRect l="-2222" t="-2326" b="-116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8377080C-4B83-F7BC-6382-703144818041}"/>
                  </a:ext>
                </a:extLst>
              </p:cNvPr>
              <p:cNvSpPr txBox="1"/>
              <p:nvPr/>
            </p:nvSpPr>
            <p:spPr bwMode="auto">
              <a:xfrm>
                <a:off x="1618372" y="1711845"/>
                <a:ext cx="2946319" cy="1031693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8377080C-4B83-F7BC-6382-703144818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8372" y="1711845"/>
                <a:ext cx="2946319" cy="1031693"/>
              </a:xfrm>
              <a:prstGeom prst="rect">
                <a:avLst/>
              </a:prstGeom>
              <a:blipFill>
                <a:blip r:embed="rId6"/>
                <a:stretch>
                  <a:fillRect l="-23605" t="-89157" r="-13734" b="-1409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4" descr="D:\Users\Vincent\Dropbox\Documents\課程\YoungTextBook\Images\Chapter05\A_Images\A_Figures_and_Photos\05_24_Figure.jpg">
            <a:extLst>
              <a:ext uri="{FF2B5EF4-FFF2-40B4-BE49-F238E27FC236}">
                <a16:creationId xmlns:a16="http://schemas.microsoft.com/office/drawing/2014/main" id="{BA8C7314-8FC0-D266-6841-B353EDF93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97" y="1068078"/>
            <a:ext cx="2028635" cy="212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768795-2901-AE03-E992-9EC0947C6E67}"/>
              </a:ext>
            </a:extLst>
          </p:cNvPr>
          <p:cNvSpPr txBox="1"/>
          <p:nvPr/>
        </p:nvSpPr>
        <p:spPr>
          <a:xfrm>
            <a:off x="1519194" y="546169"/>
            <a:ext cx="4105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這也是一個Separable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799ECC-ACCE-0287-8DF3-0C718B8F4A74}"/>
              </a:ext>
            </a:extLst>
          </p:cNvPr>
          <p:cNvSpPr txBox="1"/>
          <p:nvPr/>
        </p:nvSpPr>
        <p:spPr>
          <a:xfrm>
            <a:off x="1519194" y="3194245"/>
            <a:ext cx="568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但我們要用它介紹另一個方法：integrating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factor.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8E4FC5-27A0-54EF-F1EF-5B1F99061BF2}"/>
              </a:ext>
            </a:extLst>
          </p:cNvPr>
          <p:cNvSpPr txBox="1"/>
          <p:nvPr/>
        </p:nvSpPr>
        <p:spPr>
          <a:xfrm>
            <a:off x="1519194" y="176837"/>
            <a:ext cx="293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1</a:t>
            </a:r>
          </a:p>
        </p:txBody>
      </p:sp>
    </p:spTree>
    <p:extLst>
      <p:ext uri="{BB962C8B-B14F-4D97-AF65-F5344CB8AC3E}">
        <p14:creationId xmlns:p14="http://schemas.microsoft.com/office/powerpoint/2010/main" val="11055139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615">
            <a:extLst>
              <a:ext uri="{FF2B5EF4-FFF2-40B4-BE49-F238E27FC236}">
                <a16:creationId xmlns:a16="http://schemas.microsoft.com/office/drawing/2014/main" id="{C9F2EE0E-48CA-EE79-A045-2A16AD9A5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9924" b="12773"/>
          <a:stretch>
            <a:fillRect/>
          </a:stretch>
        </p:blipFill>
        <p:spPr bwMode="auto">
          <a:xfrm>
            <a:off x="6842611" y="495280"/>
            <a:ext cx="172819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CA317AD2-BFD2-A49F-2566-9B9798E1158F}"/>
                  </a:ext>
                </a:extLst>
              </p:cNvPr>
              <p:cNvSpPr txBox="1"/>
              <p:nvPr/>
            </p:nvSpPr>
            <p:spPr bwMode="auto">
              <a:xfrm>
                <a:off x="915142" y="909378"/>
                <a:ext cx="1801262" cy="5334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CA317AD2-BFD2-A49F-2566-9B9798E11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5142" y="909378"/>
                <a:ext cx="1801262" cy="533479"/>
              </a:xfrm>
              <a:prstGeom prst="rect">
                <a:avLst/>
              </a:prstGeom>
              <a:blipFill>
                <a:blip r:embed="rId3"/>
                <a:stretch>
                  <a:fillRect l="-2098" t="-2326" r="-1399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7C3F212-414F-6D9D-B499-0285DAC1660E}"/>
              </a:ext>
            </a:extLst>
          </p:cNvPr>
          <p:cNvSpPr txBox="1"/>
          <p:nvPr/>
        </p:nvSpPr>
        <p:spPr>
          <a:xfrm>
            <a:off x="899592" y="1641180"/>
            <a:ext cx="46805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此方程式是一個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First order 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185BBB21-56B5-D23D-B679-D800CE0E3659}"/>
                  </a:ext>
                </a:extLst>
              </p:cNvPr>
              <p:cNvSpPr txBox="1"/>
              <p:nvPr/>
            </p:nvSpPr>
            <p:spPr bwMode="auto">
              <a:xfrm>
                <a:off x="915142" y="2183156"/>
                <a:ext cx="221483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185BBB21-56B5-D23D-B679-D800CE0E3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5142" y="2183156"/>
                <a:ext cx="2214837" cy="618246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6359B13-58E9-8BF9-C364-C3822768DAAD}"/>
              </a:ext>
            </a:extLst>
          </p:cNvPr>
          <p:cNvSpPr txBox="1"/>
          <p:nvPr/>
        </p:nvSpPr>
        <p:spPr>
          <a:xfrm>
            <a:off x="3876135" y="3326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P336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DF463C-5AE7-36B1-56C1-D4B3DF2B74F4}"/>
                  </a:ext>
                </a:extLst>
              </p:cNvPr>
              <p:cNvSpPr txBox="1"/>
              <p:nvPr/>
            </p:nvSpPr>
            <p:spPr>
              <a:xfrm>
                <a:off x="865947" y="3205115"/>
                <a:ext cx="7704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特徵是只包含一次方的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及其一次方的各次微分，以及一個已知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函數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DF463C-5AE7-36B1-56C1-D4B3DF2B7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947" y="3205115"/>
                <a:ext cx="7704856" cy="369332"/>
              </a:xfrm>
              <a:prstGeom prst="rect">
                <a:avLst/>
              </a:prstGeom>
              <a:blipFill>
                <a:blip r:embed="rId5"/>
                <a:stretch>
                  <a:fillRect l="-659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521ACC-D8B3-8823-9E03-A7DB08A4751A}"/>
                  </a:ext>
                </a:extLst>
              </p:cNvPr>
              <p:cNvSpPr txBox="1"/>
              <p:nvPr/>
            </p:nvSpPr>
            <p:spPr>
              <a:xfrm>
                <a:off x="865947" y="3655688"/>
                <a:ext cx="673038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若無已知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：source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term</a:t>
                </a:r>
                <a:r>
                  <a:rPr lang="en-US" dirty="0" err="1"/>
                  <a:t>，稱爲對應的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Homogeneous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Eq。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521ACC-D8B3-8823-9E03-A7DB08A47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947" y="3655688"/>
                <a:ext cx="6730389" cy="369332"/>
              </a:xfrm>
              <a:prstGeom prst="rect">
                <a:avLst/>
              </a:prstGeom>
              <a:blipFill>
                <a:blip r:embed="rId6"/>
                <a:stretch>
                  <a:fillRect l="-753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7">
                <a:extLst>
                  <a:ext uri="{FF2B5EF4-FFF2-40B4-BE49-F238E27FC236}">
                    <a16:creationId xmlns:a16="http://schemas.microsoft.com/office/drawing/2014/main" id="{88DA4313-B35B-6268-2723-1D99DA89DBD2}"/>
                  </a:ext>
                </a:extLst>
              </p:cNvPr>
              <p:cNvSpPr txBox="1"/>
              <p:nvPr/>
            </p:nvSpPr>
            <p:spPr bwMode="auto">
              <a:xfrm>
                <a:off x="5651937" y="5362576"/>
                <a:ext cx="1801262" cy="533479"/>
              </a:xfrm>
              <a:prstGeom prst="rect">
                <a:avLst/>
              </a:prstGeom>
              <a:solidFill>
                <a:srgbClr val="F9FF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0" name="文字方塊 7">
                <a:extLst>
                  <a:ext uri="{FF2B5EF4-FFF2-40B4-BE49-F238E27FC236}">
                    <a16:creationId xmlns:a16="http://schemas.microsoft.com/office/drawing/2014/main" id="{88DA4313-B35B-6268-2723-1D99DA89D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1937" y="5362576"/>
                <a:ext cx="1801262" cy="533479"/>
              </a:xfrm>
              <a:prstGeom prst="rect">
                <a:avLst/>
              </a:prstGeom>
              <a:blipFill>
                <a:blip r:embed="rId7"/>
                <a:stretch>
                  <a:fillRect l="-1389" t="-4651" r="-1389" b="-116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7">
                <a:extLst>
                  <a:ext uri="{FF2B5EF4-FFF2-40B4-BE49-F238E27FC236}">
                    <a16:creationId xmlns:a16="http://schemas.microsoft.com/office/drawing/2014/main" id="{A381BBF2-CF3F-2683-1F58-D1D815BA7AFD}"/>
                  </a:ext>
                </a:extLst>
              </p:cNvPr>
              <p:cNvSpPr txBox="1"/>
              <p:nvPr/>
            </p:nvSpPr>
            <p:spPr bwMode="auto">
              <a:xfrm>
                <a:off x="2288315" y="4095874"/>
                <a:ext cx="1611339" cy="533479"/>
              </a:xfrm>
              <a:prstGeom prst="rect">
                <a:avLst/>
              </a:prstGeom>
              <a:solidFill>
                <a:srgbClr val="F9FF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1" name="文字方塊 7">
                <a:extLst>
                  <a:ext uri="{FF2B5EF4-FFF2-40B4-BE49-F238E27FC236}">
                    <a16:creationId xmlns:a16="http://schemas.microsoft.com/office/drawing/2014/main" id="{A381BBF2-CF3F-2683-1F58-D1D815BA7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8315" y="4095874"/>
                <a:ext cx="1611339" cy="533479"/>
              </a:xfrm>
              <a:prstGeom prst="rect">
                <a:avLst/>
              </a:prstGeom>
              <a:blipFill>
                <a:blip r:embed="rId8"/>
                <a:stretch>
                  <a:fillRect l="-2344" t="-2326" r="-2344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D2D523C-D471-42EE-8154-6A4E3E8878D9}"/>
              </a:ext>
            </a:extLst>
          </p:cNvPr>
          <p:cNvSpPr txBox="1"/>
          <p:nvPr/>
        </p:nvSpPr>
        <p:spPr>
          <a:xfrm>
            <a:off x="915142" y="458805"/>
            <a:ext cx="192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抽象數學推導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A50D9-8EE3-CA6E-FC2D-516B2FF56C2D}"/>
              </a:ext>
            </a:extLst>
          </p:cNvPr>
          <p:cNvSpPr txBox="1"/>
          <p:nvPr/>
        </p:nvSpPr>
        <p:spPr>
          <a:xfrm>
            <a:off x="865947" y="4887813"/>
            <a:ext cx="466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注意Homogeneous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Eq同已解出的水平速度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AAE8B3-DD74-E968-7DFA-89244D70CE4E}"/>
              </a:ext>
            </a:extLst>
          </p:cNvPr>
          <p:cNvSpPr txBox="1"/>
          <p:nvPr/>
        </p:nvSpPr>
        <p:spPr>
          <a:xfrm>
            <a:off x="899592" y="5371948"/>
            <a:ext cx="5022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若有則稱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Inhomogeneous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dirty="0" err="1"/>
              <a:t>，兩者密切相關</a:t>
            </a:r>
            <a:r>
              <a:rPr lang="en-US" dirty="0"/>
              <a:t>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9C52E5-2D5B-FC2E-E144-486032DD6090}"/>
              </a:ext>
            </a:extLst>
          </p:cNvPr>
          <p:cNvSpPr txBox="1"/>
          <p:nvPr/>
        </p:nvSpPr>
        <p:spPr>
          <a:xfrm>
            <a:off x="887346" y="6010858"/>
            <a:ext cx="6248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我們要解的就是一個Inhomogeneous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order OD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99E24-416F-3831-883A-A15C17F8ABE8}"/>
              </a:ext>
            </a:extLst>
          </p:cNvPr>
          <p:cNvSpPr txBox="1"/>
          <p:nvPr/>
        </p:nvSpPr>
        <p:spPr>
          <a:xfrm>
            <a:off x="925492" y="96552"/>
            <a:ext cx="293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2</a:t>
            </a:r>
          </a:p>
        </p:txBody>
      </p:sp>
    </p:spTree>
    <p:extLst>
      <p:ext uri="{BB962C8B-B14F-4D97-AF65-F5344CB8AC3E}">
        <p14:creationId xmlns:p14="http://schemas.microsoft.com/office/powerpoint/2010/main" val="142260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7" grpId="0"/>
      <p:bldP spid="10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EE20-843E-9F58-E877-7D56C2A93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7AF12E2B-C4D2-B95E-E0CC-34D1FBA1157C}"/>
                  </a:ext>
                </a:extLst>
              </p:cNvPr>
              <p:cNvSpPr txBox="1"/>
              <p:nvPr/>
            </p:nvSpPr>
            <p:spPr bwMode="auto">
              <a:xfrm>
                <a:off x="1610398" y="1060786"/>
                <a:ext cx="1136593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17100572-F8F8-E828-C18C-6D5CF6659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0398" y="1060786"/>
                <a:ext cx="1136593" cy="525913"/>
              </a:xfrm>
              <a:prstGeom prst="rect">
                <a:avLst/>
              </a:prstGeom>
              <a:blipFill>
                <a:blip r:embed="rId2"/>
                <a:stretch>
                  <a:fillRect l="-4396" t="-2381" r="-3297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0924A7C-88A8-2AA2-116B-FD7B81684C05}"/>
                  </a:ext>
                </a:extLst>
              </p:cNvPr>
              <p:cNvSpPr txBox="1"/>
              <p:nvPr/>
            </p:nvSpPr>
            <p:spPr bwMode="auto">
              <a:xfrm>
                <a:off x="1600199" y="2132856"/>
                <a:ext cx="1367426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44262EE-5F7B-DA7B-BFDF-C4F65D1A9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199" y="2132856"/>
                <a:ext cx="1367426" cy="525913"/>
              </a:xfrm>
              <a:prstGeom prst="rect">
                <a:avLst/>
              </a:prstGeom>
              <a:blipFill>
                <a:blip r:embed="rId3"/>
                <a:stretch>
                  <a:fillRect l="-3670" t="-2381" r="-3670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4F50F097-151B-E391-4F4E-AAD3CF7EA500}"/>
                  </a:ext>
                </a:extLst>
              </p:cNvPr>
              <p:cNvSpPr txBox="1"/>
              <p:nvPr/>
            </p:nvSpPr>
            <p:spPr bwMode="auto">
              <a:xfrm>
                <a:off x="1600768" y="3276917"/>
                <a:ext cx="2032608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352D0E17-3775-C753-3CE7-87A8FF1AB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768" y="3276917"/>
                <a:ext cx="2032608" cy="525913"/>
              </a:xfrm>
              <a:prstGeom prst="rect">
                <a:avLst/>
              </a:prstGeom>
              <a:blipFill>
                <a:blip r:embed="rId4"/>
                <a:stretch>
                  <a:fillRect l="-1242" t="-4762" r="-1863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D5F078D8-D478-DBCB-9472-6E65FE611FA4}"/>
                  </a:ext>
                </a:extLst>
              </p:cNvPr>
              <p:cNvSpPr txBox="1"/>
              <p:nvPr/>
            </p:nvSpPr>
            <p:spPr bwMode="auto">
              <a:xfrm>
                <a:off x="1600199" y="4454075"/>
                <a:ext cx="1675657" cy="571567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Γ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</m:d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2BE754ED-4AEA-74A4-1EE4-6BEF6A75B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199" y="4454075"/>
                <a:ext cx="1675657" cy="571567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DE10FE-FE35-C4C2-5BA5-CF0EF6874F52}"/>
                  </a:ext>
                </a:extLst>
              </p:cNvPr>
              <p:cNvSpPr txBox="1"/>
              <p:nvPr/>
            </p:nvSpPr>
            <p:spPr>
              <a:xfrm>
                <a:off x="1653155" y="5754192"/>
                <a:ext cx="1261514" cy="374270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49770F-CB1E-7868-4CBC-64B84EFB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155" y="5754192"/>
                <a:ext cx="1261514" cy="374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285002F-3852-D53F-353D-E785E6E30B6C}"/>
              </a:ext>
            </a:extLst>
          </p:cNvPr>
          <p:cNvSpPr txBox="1"/>
          <p:nvPr/>
        </p:nvSpPr>
        <p:spPr>
          <a:xfrm>
            <a:off x="1582069" y="627920"/>
            <a:ext cx="506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2 (Linear Equation,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Integrating Factor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B36E4137-9C93-2D7D-201D-48003435650F}"/>
              </a:ext>
            </a:extLst>
          </p:cNvPr>
          <p:cNvSpPr/>
          <p:nvPr/>
        </p:nvSpPr>
        <p:spPr>
          <a:xfrm>
            <a:off x="2051720" y="1700808"/>
            <a:ext cx="232192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2542D7C8-A04D-8E45-200E-C051F0F57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16" y="3802830"/>
            <a:ext cx="1889383" cy="23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8CEC88-A86C-313F-ED2D-7B13ED8371AA}"/>
              </a:ext>
            </a:extLst>
          </p:cNvPr>
          <p:cNvSpPr txBox="1"/>
          <p:nvPr/>
        </p:nvSpPr>
        <p:spPr>
          <a:xfrm>
            <a:off x="6325975" y="6209622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Leibniz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(1645-1716)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2BC8E0-A928-4F8B-7725-E53B0BDDC8E6}"/>
                  </a:ext>
                </a:extLst>
              </p:cNvPr>
              <p:cNvSpPr txBox="1"/>
              <p:nvPr/>
            </p:nvSpPr>
            <p:spPr>
              <a:xfrm>
                <a:off x="1610397" y="2852936"/>
                <a:ext cx="5067009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兩邊都乘上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called integrating factor!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A8B318-69C1-CEC0-D79D-E33F1AFF6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397" y="2852936"/>
                <a:ext cx="5067009" cy="374270"/>
              </a:xfrm>
              <a:prstGeom prst="rect">
                <a:avLst/>
              </a:prstGeom>
              <a:blipFill>
                <a:blip r:embed="rId8"/>
                <a:stretch>
                  <a:fillRect l="-1000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7DE7A1B-68C1-1188-441E-524895285150}"/>
              </a:ext>
            </a:extLst>
          </p:cNvPr>
          <p:cNvSpPr txBox="1"/>
          <p:nvPr/>
        </p:nvSpPr>
        <p:spPr>
          <a:xfrm>
            <a:off x="1573172" y="3943786"/>
            <a:ext cx="458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使左手邊可以寫成是一個函數的微分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37EB4-1760-0629-ED26-44B258A47F0B}"/>
              </a:ext>
            </a:extLst>
          </p:cNvPr>
          <p:cNvSpPr txBox="1"/>
          <p:nvPr/>
        </p:nvSpPr>
        <p:spPr>
          <a:xfrm>
            <a:off x="1610397" y="5228803"/>
            <a:ext cx="432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此函數微分為零，因此等於一個常數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C9D9C3E9-342B-BCCA-40BC-249BE3BBEF4D}"/>
                  </a:ext>
                </a:extLst>
              </p:cNvPr>
              <p:cNvSpPr txBox="1"/>
              <p:nvPr/>
            </p:nvSpPr>
            <p:spPr bwMode="auto">
              <a:xfrm>
                <a:off x="3455797" y="5801296"/>
                <a:ext cx="1577932" cy="281937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C9D9C3E9-342B-BCCA-40BC-249BE3BBE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5797" y="5801296"/>
                <a:ext cx="1577932" cy="281937"/>
              </a:xfrm>
              <a:prstGeom prst="rect">
                <a:avLst/>
              </a:prstGeom>
              <a:blipFill>
                <a:blip r:embed="rId9"/>
                <a:stretch>
                  <a:fillRect l="-3200" b="-4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C0BDB366-4F86-9365-5A16-0727A6620BA0}"/>
              </a:ext>
            </a:extLst>
          </p:cNvPr>
          <p:cNvSpPr/>
          <p:nvPr/>
        </p:nvSpPr>
        <p:spPr>
          <a:xfrm>
            <a:off x="2483768" y="3276917"/>
            <a:ext cx="483857" cy="525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A0B00E-ABA1-114D-47FD-9B017DF3A21B}"/>
              </a:ext>
            </a:extLst>
          </p:cNvPr>
          <p:cNvCxnSpPr/>
          <p:nvPr/>
        </p:nvCxnSpPr>
        <p:spPr>
          <a:xfrm flipV="1">
            <a:off x="2967625" y="3276917"/>
            <a:ext cx="2756503" cy="1520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9B4B66-B2D2-7C0C-1233-C53C0C5E2CC2}"/>
                  </a:ext>
                </a:extLst>
              </p:cNvPr>
              <p:cNvSpPr txBox="1"/>
              <p:nvPr/>
            </p:nvSpPr>
            <p:spPr>
              <a:xfrm>
                <a:off x="5940152" y="2959522"/>
                <a:ext cx="1618195" cy="634789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5EAFA9-AD96-6E81-FF3C-2B49B3D03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959522"/>
                <a:ext cx="1618195" cy="634789"/>
              </a:xfrm>
              <a:prstGeom prst="rect">
                <a:avLst/>
              </a:prstGeom>
              <a:blipFill>
                <a:blip r:embed="rId10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02362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CA4F-9477-F3B4-265C-008D3C35E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615">
            <a:extLst>
              <a:ext uri="{FF2B5EF4-FFF2-40B4-BE49-F238E27FC236}">
                <a16:creationId xmlns:a16="http://schemas.microsoft.com/office/drawing/2014/main" id="{60B2034F-83F9-1F49-96E7-C210AB3E5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9924" b="12773"/>
          <a:stretch>
            <a:fillRect/>
          </a:stretch>
        </p:blipFill>
        <p:spPr bwMode="auto">
          <a:xfrm>
            <a:off x="7506148" y="389735"/>
            <a:ext cx="1303015" cy="206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02948EC-4935-0484-45D7-8E2BDE878A7A}"/>
                  </a:ext>
                </a:extLst>
              </p:cNvPr>
              <p:cNvSpPr txBox="1"/>
              <p:nvPr/>
            </p:nvSpPr>
            <p:spPr bwMode="auto">
              <a:xfrm>
                <a:off x="624479" y="1254838"/>
                <a:ext cx="221483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02948EC-4935-0484-45D7-8E2BDE878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79" y="1254838"/>
                <a:ext cx="2214837" cy="618246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7868F99-6CFB-FEAE-DD5D-D2A381B6B15C}"/>
              </a:ext>
            </a:extLst>
          </p:cNvPr>
          <p:cNvSpPr txBox="1"/>
          <p:nvPr/>
        </p:nvSpPr>
        <p:spPr bwMode="auto">
          <a:xfrm>
            <a:off x="582709" y="818131"/>
            <a:ext cx="4872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積分因子法</a:t>
            </a:r>
            <a:r>
              <a:rPr lang="zh-TW" alt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factor，method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9CE958-9765-0030-94AE-A8032ECAAE6C}"/>
                  </a:ext>
                </a:extLst>
              </p:cNvPr>
              <p:cNvSpPr txBox="1"/>
              <p:nvPr/>
            </p:nvSpPr>
            <p:spPr>
              <a:xfrm>
                <a:off x="646368" y="2905098"/>
                <a:ext cx="1512168" cy="618246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9CE958-9765-0030-94AE-A8032ECAA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68" y="2905098"/>
                <a:ext cx="1512168" cy="618246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AF5B11-ABD5-3C42-AA4A-CA3359CAE9D4}"/>
                  </a:ext>
                </a:extLst>
              </p:cNvPr>
              <p:cNvSpPr txBox="1"/>
              <p:nvPr/>
            </p:nvSpPr>
            <p:spPr>
              <a:xfrm>
                <a:off x="607510" y="1975170"/>
                <a:ext cx="71174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idea: multiply the left-hand side by an integrating factor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AF5B11-ABD5-3C42-AA4A-CA3359CAE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10" y="1975170"/>
                <a:ext cx="7117487" cy="369332"/>
              </a:xfrm>
              <a:prstGeom prst="rect">
                <a:avLst/>
              </a:prstGeom>
              <a:blipFill>
                <a:blip r:embed="rId5"/>
                <a:stretch>
                  <a:fillRect l="-89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39E7E4-9BF8-277A-778A-A9DD8093F52A}"/>
                  </a:ext>
                </a:extLst>
              </p:cNvPr>
              <p:cNvSpPr txBox="1"/>
              <p:nvPr/>
            </p:nvSpPr>
            <p:spPr>
              <a:xfrm>
                <a:off x="2861204" y="2852129"/>
                <a:ext cx="3222827" cy="636585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39E7E4-9BF8-277A-778A-A9DD8093F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204" y="2852129"/>
                <a:ext cx="3222827" cy="636585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E2277A91-4BFC-09AB-4DA7-60DF4787DB8A}"/>
              </a:ext>
            </a:extLst>
          </p:cNvPr>
          <p:cNvSpPr/>
          <p:nvPr/>
        </p:nvSpPr>
        <p:spPr>
          <a:xfrm>
            <a:off x="2295308" y="3092553"/>
            <a:ext cx="429124" cy="24333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7889C1-BC70-5FD0-9BFA-E76FF8FF1404}"/>
              </a:ext>
            </a:extLst>
          </p:cNvPr>
          <p:cNvSpPr txBox="1"/>
          <p:nvPr/>
        </p:nvSpPr>
        <p:spPr>
          <a:xfrm>
            <a:off x="609082" y="3808939"/>
            <a:ext cx="3350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chain rule, the condition is: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87294C-C046-8BDF-F418-AB5EF81E4A17}"/>
                  </a:ext>
                </a:extLst>
              </p:cNvPr>
              <p:cNvSpPr txBox="1"/>
              <p:nvPr/>
            </p:nvSpPr>
            <p:spPr>
              <a:xfrm>
                <a:off x="3584770" y="3686637"/>
                <a:ext cx="1779318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87294C-C046-8BDF-F418-AB5EF81E4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770" y="3686637"/>
                <a:ext cx="1779318" cy="618246"/>
              </a:xfrm>
              <a:prstGeom prst="rect">
                <a:avLst/>
              </a:prstGeom>
              <a:blipFill>
                <a:blip r:embed="rId7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5E25205-34A5-509B-F5E6-D3A082F801B8}"/>
              </a:ext>
            </a:extLst>
          </p:cNvPr>
          <p:cNvSpPr txBox="1"/>
          <p:nvPr/>
        </p:nvSpPr>
        <p:spPr>
          <a:xfrm>
            <a:off x="630819" y="4350559"/>
            <a:ext cx="689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 ODE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we already know how to solve!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FE9129-4046-9247-1A8E-922434715558}"/>
                  </a:ext>
                </a:extLst>
              </p:cNvPr>
              <p:cNvSpPr txBox="1"/>
              <p:nvPr/>
            </p:nvSpPr>
            <p:spPr>
              <a:xfrm>
                <a:off x="646368" y="4774277"/>
                <a:ext cx="2579369" cy="97328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FE9129-4046-9247-1A8E-922434715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68" y="4774277"/>
                <a:ext cx="2579369" cy="973280"/>
              </a:xfrm>
              <a:prstGeom prst="rect">
                <a:avLst/>
              </a:prstGeom>
              <a:blipFill>
                <a:blip r:embed="rId8"/>
                <a:stretch>
                  <a:fillRect t="-97436" b="-1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E785F7B-8B20-36D1-97E5-DA21C31FE21F}"/>
              </a:ext>
            </a:extLst>
          </p:cNvPr>
          <p:cNvSpPr txBox="1"/>
          <p:nvPr/>
        </p:nvSpPr>
        <p:spPr>
          <a:xfrm>
            <a:off x="3793126" y="41472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P336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BECD50F7-2A0B-BC77-F231-1F5186B95184}"/>
                  </a:ext>
                </a:extLst>
              </p:cNvPr>
              <p:cNvSpPr txBox="1"/>
              <p:nvPr/>
            </p:nvSpPr>
            <p:spPr bwMode="auto">
              <a:xfrm>
                <a:off x="7871342" y="2997431"/>
                <a:ext cx="937821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BECD50F7-2A0B-BC77-F231-1F5186B95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71342" y="2997431"/>
                <a:ext cx="937821" cy="525913"/>
              </a:xfrm>
              <a:prstGeom prst="rect">
                <a:avLst/>
              </a:prstGeom>
              <a:blipFill>
                <a:blip r:embed="rId9"/>
                <a:stretch>
                  <a:fillRect l="-5333" t="-4762" r="-4000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4E16DB8B-C38A-AD2A-D927-C82700D5D1E0}"/>
                  </a:ext>
                </a:extLst>
              </p:cNvPr>
              <p:cNvSpPr txBox="1"/>
              <p:nvPr/>
            </p:nvSpPr>
            <p:spPr bwMode="auto">
              <a:xfrm>
                <a:off x="6136446" y="3695632"/>
                <a:ext cx="2739404" cy="571567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Γ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4E16DB8B-C38A-AD2A-D927-C82700D5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36446" y="3695632"/>
                <a:ext cx="2739404" cy="571567"/>
              </a:xfrm>
              <a:prstGeom prst="rect">
                <a:avLst/>
              </a:prstGeom>
              <a:blipFill>
                <a:blip r:embed="rId10"/>
                <a:stretch>
                  <a:fillRect l="-926" b="-13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C1D1E14-5FFA-AC81-3D38-938AAF616241}"/>
              </a:ext>
            </a:extLst>
          </p:cNvPr>
          <p:cNvSpPr txBox="1"/>
          <p:nvPr/>
        </p:nvSpPr>
        <p:spPr>
          <a:xfrm>
            <a:off x="631075" y="2332124"/>
            <a:ext cx="6364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that it becomes the derivative of a function.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2005EF-478B-C1FA-3E80-9C47F75A4940}"/>
                  </a:ext>
                </a:extLst>
              </p:cNvPr>
              <p:cNvSpPr txBox="1"/>
              <p:nvPr/>
            </p:nvSpPr>
            <p:spPr>
              <a:xfrm>
                <a:off x="7257655" y="4402496"/>
                <a:ext cx="1618195" cy="618246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2005EF-478B-C1FA-3E80-9C47F75A4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655" y="4402496"/>
                <a:ext cx="1618195" cy="618246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CD2777-4E97-9B8C-2D63-0C9DD7C43F03}"/>
                  </a:ext>
                </a:extLst>
              </p:cNvPr>
              <p:cNvSpPr txBox="1"/>
              <p:nvPr/>
            </p:nvSpPr>
            <p:spPr>
              <a:xfrm>
                <a:off x="624479" y="5827374"/>
                <a:ext cx="6229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condition is actually the Homogeneous Eq with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CD2777-4E97-9B8C-2D63-0C9DD7C43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9" y="5827374"/>
                <a:ext cx="6229888" cy="369332"/>
              </a:xfrm>
              <a:prstGeom prst="rect">
                <a:avLst/>
              </a:prstGeom>
              <a:blipFill>
                <a:blip r:embed="rId12"/>
                <a:stretch>
                  <a:fillRect l="-610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023A78-045B-2F3D-8E95-31C1EEDA6E5C}"/>
                  </a:ext>
                </a:extLst>
              </p:cNvPr>
              <p:cNvSpPr txBox="1"/>
              <p:nvPr/>
            </p:nvSpPr>
            <p:spPr>
              <a:xfrm>
                <a:off x="624479" y="6193594"/>
                <a:ext cx="81846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integrating factor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equals the inverse of the solution of the Homogeneous Eq.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023A78-045B-2F3D-8E95-31C1EEDA6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9" y="6193594"/>
                <a:ext cx="8184684" cy="369332"/>
              </a:xfrm>
              <a:prstGeom prst="rect">
                <a:avLst/>
              </a:prstGeom>
              <a:blipFill>
                <a:blip r:embed="rId13"/>
                <a:stretch>
                  <a:fillRect l="-46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8">
                <a:extLst>
                  <a:ext uri="{FF2B5EF4-FFF2-40B4-BE49-F238E27FC236}">
                    <a16:creationId xmlns:a16="http://schemas.microsoft.com/office/drawing/2014/main" id="{DFCA2F65-9111-0A63-BC3F-8D19F33FE80F}"/>
                  </a:ext>
                </a:extLst>
              </p:cNvPr>
              <p:cNvSpPr txBox="1"/>
              <p:nvPr/>
            </p:nvSpPr>
            <p:spPr bwMode="auto">
              <a:xfrm>
                <a:off x="7253721" y="5545461"/>
                <a:ext cx="180786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8">
                <a:extLst>
                  <a:ext uri="{FF2B5EF4-FFF2-40B4-BE49-F238E27FC236}">
                    <a16:creationId xmlns:a16="http://schemas.microsoft.com/office/drawing/2014/main" id="{DFCA2F65-9111-0A63-BC3F-8D19F33FE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53721" y="5545461"/>
                <a:ext cx="1807867" cy="618246"/>
              </a:xfrm>
              <a:prstGeom prst="rect">
                <a:avLst/>
              </a:prstGeom>
              <a:blipFill>
                <a:blip r:embed="rId1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18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7" grpId="0" animBg="1"/>
      <p:bldP spid="16" grpId="0" animBg="1"/>
      <p:bldP spid="18" grpId="1" animBg="1"/>
      <p:bldP spid="3" grpId="0" animBg="1"/>
      <p:bldP spid="7" grpId="0"/>
      <p:bldP spid="20" grpId="0"/>
      <p:bldP spid="2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21E57-0747-0794-3C94-393C84608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9EB255-14EF-C5BB-E23F-D9700016DD33}"/>
                  </a:ext>
                </a:extLst>
              </p:cNvPr>
              <p:cNvSpPr txBox="1"/>
              <p:nvPr/>
            </p:nvSpPr>
            <p:spPr>
              <a:xfrm>
                <a:off x="1763688" y="1241866"/>
                <a:ext cx="1775694" cy="618246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C450BD-3025-6422-A273-E5635BDFE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1241866"/>
                <a:ext cx="1775694" cy="618246"/>
              </a:xfrm>
              <a:prstGeom prst="rect">
                <a:avLst/>
              </a:prstGeom>
              <a:blipFill>
                <a:blip r:embed="rId2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EC8A236-A815-5FFD-C468-D2DE35CF5E90}"/>
              </a:ext>
            </a:extLst>
          </p:cNvPr>
          <p:cNvSpPr txBox="1"/>
          <p:nvPr/>
        </p:nvSpPr>
        <p:spPr>
          <a:xfrm>
            <a:off x="1763688" y="6926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6B58C13F-3ECC-3148-52BB-CA9A7E46B8D4}"/>
                  </a:ext>
                </a:extLst>
              </p:cNvPr>
              <p:cNvSpPr txBox="1"/>
              <p:nvPr/>
            </p:nvSpPr>
            <p:spPr bwMode="auto">
              <a:xfrm>
                <a:off x="1763688" y="2708920"/>
                <a:ext cx="2796407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6B58C13F-3ECC-3148-52BB-CA9A7E46B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2708920"/>
                <a:ext cx="2796407" cy="818814"/>
              </a:xfrm>
              <a:prstGeom prst="rect">
                <a:avLst/>
              </a:prstGeom>
              <a:blipFill>
                <a:blip r:embed="rId3"/>
                <a:stretch>
                  <a:fillRect l="-30180" t="-132308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F6DCE9A8-AB3A-8BB4-13A6-0B386F471ABF}"/>
                  </a:ext>
                </a:extLst>
              </p:cNvPr>
              <p:cNvSpPr txBox="1"/>
              <p:nvPr/>
            </p:nvSpPr>
            <p:spPr bwMode="auto">
              <a:xfrm>
                <a:off x="1778859" y="4099093"/>
                <a:ext cx="2495620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56E60007-EA93-209C-0804-82700AB1D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8859" y="4099093"/>
                <a:ext cx="2495620" cy="818814"/>
              </a:xfrm>
              <a:prstGeom prst="rect">
                <a:avLst/>
              </a:prstGeom>
              <a:blipFill>
                <a:blip r:embed="rId6"/>
                <a:stretch>
                  <a:fillRect l="-8122"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AAC275D-01F1-4620-7C5B-E3FD54E0A4A8}"/>
                  </a:ext>
                </a:extLst>
              </p:cNvPr>
              <p:cNvSpPr txBox="1"/>
              <p:nvPr/>
            </p:nvSpPr>
            <p:spPr bwMode="auto">
              <a:xfrm>
                <a:off x="1815497" y="5346490"/>
                <a:ext cx="1715983" cy="41299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sup>
                      </m:sSup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82C71DB-BAD9-6A94-32B5-67513D8BA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5497" y="5346490"/>
                <a:ext cx="1715983" cy="412998"/>
              </a:xfrm>
              <a:prstGeom prst="rect">
                <a:avLst/>
              </a:prstGeom>
              <a:blipFill>
                <a:blip r:embed="rId7"/>
                <a:stretch>
                  <a:fillRect t="-82353" b="-1117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A2FE52-2D77-8A37-2217-54343BCBC5B2}"/>
              </a:ext>
            </a:extLst>
          </p:cNvPr>
          <p:cNvSpPr txBox="1"/>
          <p:nvPr/>
        </p:nvSpPr>
        <p:spPr>
          <a:xfrm>
            <a:off x="3995936" y="5346490"/>
            <a:ext cx="186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等一下有用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139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C1D18A89-A5DB-C54B-4754-869E51DA6DEF}"/>
                  </a:ext>
                </a:extLst>
              </p:cNvPr>
              <p:cNvSpPr txBox="1"/>
              <p:nvPr/>
            </p:nvSpPr>
            <p:spPr bwMode="auto">
              <a:xfrm>
                <a:off x="2805736" y="1786134"/>
                <a:ext cx="1945854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𝑝𝑦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C1D18A89-A5DB-C54B-4754-869E51DA6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5736" y="1786134"/>
                <a:ext cx="1945854" cy="618246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61C680-8476-EB5B-61B5-FCF8AFD26706}"/>
                  </a:ext>
                </a:extLst>
              </p:cNvPr>
              <p:cNvSpPr txBox="1"/>
              <p:nvPr/>
            </p:nvSpPr>
            <p:spPr>
              <a:xfrm>
                <a:off x="5940152" y="1705612"/>
                <a:ext cx="2664423" cy="8564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61C680-8476-EB5B-61B5-FCF8AFD26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1705612"/>
                <a:ext cx="2664423" cy="856453"/>
              </a:xfrm>
              <a:prstGeom prst="rect">
                <a:avLst/>
              </a:prstGeom>
              <a:blipFill>
                <a:blip r:embed="rId3"/>
                <a:stretch>
                  <a:fillRect t="-123529" b="-17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B0F492E-684F-214A-4372-51A4EA188567}"/>
                  </a:ext>
                </a:extLst>
              </p:cNvPr>
              <p:cNvSpPr txBox="1"/>
              <p:nvPr/>
            </p:nvSpPr>
            <p:spPr bwMode="auto">
              <a:xfrm>
                <a:off x="3316882" y="4154187"/>
                <a:ext cx="1423659" cy="629852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B0F492E-684F-214A-4372-51A4EA188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16882" y="4154187"/>
                <a:ext cx="1423659" cy="629852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B710686E-A39E-3015-E803-8E680A37307C}"/>
                  </a:ext>
                </a:extLst>
              </p:cNvPr>
              <p:cNvSpPr txBox="1"/>
              <p:nvPr/>
            </p:nvSpPr>
            <p:spPr bwMode="auto">
              <a:xfrm>
                <a:off x="2794687" y="759559"/>
                <a:ext cx="221483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B710686E-A39E-3015-E803-8E680A373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4687" y="759559"/>
                <a:ext cx="2214837" cy="618246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68A4CBD5-69D7-844F-AD33-837FBAED2FEF}"/>
              </a:ext>
            </a:extLst>
          </p:cNvPr>
          <p:cNvSpPr/>
          <p:nvPr/>
        </p:nvSpPr>
        <p:spPr>
          <a:xfrm rot="5400000">
            <a:off x="3534073" y="1442010"/>
            <a:ext cx="504056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C9275B-A6AB-0DFA-EAB7-454C912EAD21}"/>
                  </a:ext>
                </a:extLst>
              </p:cNvPr>
              <p:cNvSpPr txBox="1"/>
              <p:nvPr/>
            </p:nvSpPr>
            <p:spPr>
              <a:xfrm>
                <a:off x="2794687" y="3011003"/>
                <a:ext cx="2940106" cy="629852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C9275B-A6AB-0DFA-EAB7-454C912EA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687" y="3011003"/>
                <a:ext cx="2940106" cy="629852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wn Arrow 7">
            <a:extLst>
              <a:ext uri="{FF2B5EF4-FFF2-40B4-BE49-F238E27FC236}">
                <a16:creationId xmlns:a16="http://schemas.microsoft.com/office/drawing/2014/main" id="{8B3D4139-8812-D326-A35A-588EF644D0E6}"/>
              </a:ext>
            </a:extLst>
          </p:cNvPr>
          <p:cNvSpPr/>
          <p:nvPr/>
        </p:nvSpPr>
        <p:spPr>
          <a:xfrm>
            <a:off x="3778663" y="3715259"/>
            <a:ext cx="288032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8C461D9-BD56-0DFF-7615-B7AB2A32DBE0}"/>
                  </a:ext>
                </a:extLst>
              </p:cNvPr>
              <p:cNvSpPr txBox="1"/>
              <p:nvPr/>
            </p:nvSpPr>
            <p:spPr bwMode="auto">
              <a:xfrm>
                <a:off x="1162996" y="5312000"/>
                <a:ext cx="2325573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8C461D9-BD56-0DFF-7615-B7AB2A32D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996" y="5312000"/>
                <a:ext cx="2325573" cy="818814"/>
              </a:xfrm>
              <a:prstGeom prst="rect">
                <a:avLst/>
              </a:prstGeom>
              <a:blipFill>
                <a:blip r:embed="rId7"/>
                <a:stretch>
                  <a:fillRect l="-12500" t="-132308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Arrow 9">
            <a:extLst>
              <a:ext uri="{FF2B5EF4-FFF2-40B4-BE49-F238E27FC236}">
                <a16:creationId xmlns:a16="http://schemas.microsoft.com/office/drawing/2014/main" id="{B710A90D-F6D5-52E1-B402-C4D0B20CF81F}"/>
              </a:ext>
            </a:extLst>
          </p:cNvPr>
          <p:cNvSpPr/>
          <p:nvPr/>
        </p:nvSpPr>
        <p:spPr>
          <a:xfrm>
            <a:off x="3670244" y="5613394"/>
            <a:ext cx="504056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8">
                <a:extLst>
                  <a:ext uri="{FF2B5EF4-FFF2-40B4-BE49-F238E27FC236}">
                    <a16:creationId xmlns:a16="http://schemas.microsoft.com/office/drawing/2014/main" id="{4B6D3E64-B78A-0A7E-7D8C-1CD5D9BABD16}"/>
                  </a:ext>
                </a:extLst>
              </p:cNvPr>
              <p:cNvSpPr txBox="1"/>
              <p:nvPr/>
            </p:nvSpPr>
            <p:spPr bwMode="auto">
              <a:xfrm>
                <a:off x="4355976" y="5311999"/>
                <a:ext cx="3340915" cy="8188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8">
                <a:extLst>
                  <a:ext uri="{FF2B5EF4-FFF2-40B4-BE49-F238E27FC236}">
                    <a16:creationId xmlns:a16="http://schemas.microsoft.com/office/drawing/2014/main" id="{4B6D3E64-B78A-0A7E-7D8C-1CD5D9BAB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5311999"/>
                <a:ext cx="3340915" cy="818814"/>
              </a:xfrm>
              <a:prstGeom prst="rect">
                <a:avLst/>
              </a:prstGeom>
              <a:blipFill>
                <a:blip r:embed="rId8"/>
                <a:stretch>
                  <a:fillRect t="-132308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511D053-ED71-181F-E8DE-B5146F87E813}"/>
              </a:ext>
            </a:extLst>
          </p:cNvPr>
          <p:cNvSpPr txBox="1"/>
          <p:nvPr/>
        </p:nvSpPr>
        <p:spPr>
          <a:xfrm>
            <a:off x="579404" y="4829384"/>
            <a:ext cx="403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then integrate both sides!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B8AA6B-36F7-C4A4-968E-D66DC88D7C11}"/>
              </a:ext>
            </a:extLst>
          </p:cNvPr>
          <p:cNvSpPr txBox="1"/>
          <p:nvPr/>
        </p:nvSpPr>
        <p:spPr>
          <a:xfrm>
            <a:off x="551057" y="3668246"/>
            <a:ext cx="340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whole equation is simplified: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723943-33AC-F48C-D465-205BE1696E52}"/>
                  </a:ext>
                </a:extLst>
              </p:cNvPr>
              <p:cNvSpPr txBox="1"/>
              <p:nvPr/>
            </p:nvSpPr>
            <p:spPr>
              <a:xfrm>
                <a:off x="579404" y="310319"/>
                <a:ext cx="71174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Multiply the whole equation by the integrating factor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723943-33AC-F48C-D465-205BE1696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04" y="310319"/>
                <a:ext cx="7117487" cy="369332"/>
              </a:xfrm>
              <a:prstGeom prst="rect">
                <a:avLst/>
              </a:prstGeom>
              <a:blipFill>
                <a:blip r:embed="rId9"/>
                <a:stretch>
                  <a:fillRect l="-71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>
            <a:extLst>
              <a:ext uri="{FF2B5EF4-FFF2-40B4-BE49-F238E27FC236}">
                <a16:creationId xmlns:a16="http://schemas.microsoft.com/office/drawing/2014/main" id="{2692B8A5-2CD0-FEEC-419A-27B930C108F2}"/>
              </a:ext>
            </a:extLst>
          </p:cNvPr>
          <p:cNvSpPr/>
          <p:nvPr/>
        </p:nvSpPr>
        <p:spPr>
          <a:xfrm rot="5400000">
            <a:off x="3551969" y="2599679"/>
            <a:ext cx="504056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1235356-F6E3-EA20-8EBF-39AF5A86DC0A}"/>
                  </a:ext>
                </a:extLst>
              </p:cNvPr>
              <p:cNvSpPr txBox="1"/>
              <p:nvPr/>
            </p:nvSpPr>
            <p:spPr>
              <a:xfrm>
                <a:off x="579404" y="6260118"/>
                <a:ext cx="69127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Again, there is an undetermined constant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solution as expected.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1235356-F6E3-EA20-8EBF-39AF5A86D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04" y="6260118"/>
                <a:ext cx="6912768" cy="369332"/>
              </a:xfrm>
              <a:prstGeom prst="rect">
                <a:avLst/>
              </a:prstGeom>
              <a:blipFill>
                <a:blip r:embed="rId10"/>
                <a:stretch>
                  <a:fillRect l="-734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544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6" grpId="0"/>
      <p:bldP spid="17" grpId="0"/>
      <p:bldP spid="2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2F297-111D-A863-CCBD-1C3C296EF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B00DC228-9BEF-6494-4595-2E95A70330C9}"/>
                  </a:ext>
                </a:extLst>
              </p:cNvPr>
              <p:cNvSpPr txBox="1"/>
              <p:nvPr/>
            </p:nvSpPr>
            <p:spPr bwMode="auto">
              <a:xfrm>
                <a:off x="1299581" y="2818299"/>
                <a:ext cx="3365472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B00DC228-9BEF-6494-4595-2E95A7033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9581" y="2818299"/>
                <a:ext cx="3365472" cy="818814"/>
              </a:xfrm>
              <a:prstGeom prst="rect">
                <a:avLst/>
              </a:prstGeom>
              <a:blipFill>
                <a:blip r:embed="rId2"/>
                <a:stretch>
                  <a:fillRect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0052DD-F56B-1E27-BF13-D9D247AA0924}"/>
                  </a:ext>
                </a:extLst>
              </p:cNvPr>
              <p:cNvSpPr txBox="1"/>
              <p:nvPr/>
            </p:nvSpPr>
            <p:spPr>
              <a:xfrm>
                <a:off x="1228516" y="4642309"/>
                <a:ext cx="7569884" cy="486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first term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zh-TW" alt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altLang="zh-TW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of the homogeneous ODE.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0052DD-F56B-1E27-BF13-D9D247AA0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516" y="4642309"/>
                <a:ext cx="7569884" cy="486223"/>
              </a:xfrm>
              <a:prstGeom prst="rect">
                <a:avLst/>
              </a:prstGeom>
              <a:blipFill>
                <a:blip r:embed="rId3"/>
                <a:stretch>
                  <a:fillRect l="-670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946CFD6-278E-706E-177A-46EB5F978EDB}"/>
              </a:ext>
            </a:extLst>
          </p:cNvPr>
          <p:cNvSpPr txBox="1"/>
          <p:nvPr/>
        </p:nvSpPr>
        <p:spPr>
          <a:xfrm>
            <a:off x="1228516" y="5194631"/>
            <a:ext cx="7569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term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solutions of the inhomogeneous ODE.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3">
                <a:extLst>
                  <a:ext uri="{FF2B5EF4-FFF2-40B4-BE49-F238E27FC236}">
                    <a16:creationId xmlns:a16="http://schemas.microsoft.com/office/drawing/2014/main" id="{8F770A3B-B581-30BB-C7AB-441D68C9FB79}"/>
                  </a:ext>
                </a:extLst>
              </p:cNvPr>
              <p:cNvSpPr txBox="1"/>
              <p:nvPr/>
            </p:nvSpPr>
            <p:spPr bwMode="auto">
              <a:xfrm>
                <a:off x="1907704" y="3761564"/>
                <a:ext cx="4103086" cy="513667"/>
              </a:xfrm>
              <a:prstGeom prst="rect">
                <a:avLst/>
              </a:prstGeom>
              <a:solidFill>
                <a:srgbClr val="F9FF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zh-TW" alt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6" name="文字方塊 23">
                <a:extLst>
                  <a:ext uri="{FF2B5EF4-FFF2-40B4-BE49-F238E27FC236}">
                    <a16:creationId xmlns:a16="http://schemas.microsoft.com/office/drawing/2014/main" id="{8F770A3B-B581-30BB-C7AB-441D68C9F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3761564"/>
                <a:ext cx="4103086" cy="513667"/>
              </a:xfrm>
              <a:prstGeom prst="rect">
                <a:avLst/>
              </a:prstGeom>
              <a:blipFill>
                <a:blip r:embed="rId4"/>
                <a:stretch>
                  <a:fillRect l="-1235" r="-1852" b="-170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Up-down Arrow 7">
            <a:extLst>
              <a:ext uri="{FF2B5EF4-FFF2-40B4-BE49-F238E27FC236}">
                <a16:creationId xmlns:a16="http://schemas.microsoft.com/office/drawing/2014/main" id="{C86E4AED-6C2A-64DE-62FF-16716B71B344}"/>
              </a:ext>
            </a:extLst>
          </p:cNvPr>
          <p:cNvSpPr/>
          <p:nvPr/>
        </p:nvSpPr>
        <p:spPr>
          <a:xfrm rot="16200000">
            <a:off x="3768132" y="828759"/>
            <a:ext cx="144016" cy="520462"/>
          </a:xfrm>
          <a:prstGeom prst="up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7">
                <a:extLst>
                  <a:ext uri="{FF2B5EF4-FFF2-40B4-BE49-F238E27FC236}">
                    <a16:creationId xmlns:a16="http://schemas.microsoft.com/office/drawing/2014/main" id="{3FB96A2A-AFAE-5FA3-2C96-7B91B2239AAF}"/>
                  </a:ext>
                </a:extLst>
              </p:cNvPr>
              <p:cNvSpPr txBox="1"/>
              <p:nvPr/>
            </p:nvSpPr>
            <p:spPr bwMode="auto">
              <a:xfrm>
                <a:off x="1311860" y="821049"/>
                <a:ext cx="1801262" cy="533479"/>
              </a:xfrm>
              <a:prstGeom prst="rect">
                <a:avLst/>
              </a:prstGeom>
              <a:solidFill>
                <a:srgbClr val="F9FF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7" name="文字方塊 7">
                <a:extLst>
                  <a:ext uri="{FF2B5EF4-FFF2-40B4-BE49-F238E27FC236}">
                    <a16:creationId xmlns:a16="http://schemas.microsoft.com/office/drawing/2014/main" id="{3FB96A2A-AFAE-5FA3-2C96-7B91B2239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1860" y="821049"/>
                <a:ext cx="1801262" cy="533479"/>
              </a:xfrm>
              <a:prstGeom prst="rect">
                <a:avLst/>
              </a:prstGeom>
              <a:blipFill>
                <a:blip r:embed="rId5"/>
                <a:stretch>
                  <a:fillRect l="-2098" t="-2326" r="-2098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27C909BD-D6A4-4B86-9B23-58E2D790B2D7}"/>
                  </a:ext>
                </a:extLst>
              </p:cNvPr>
              <p:cNvSpPr txBox="1"/>
              <p:nvPr/>
            </p:nvSpPr>
            <p:spPr bwMode="auto">
              <a:xfrm>
                <a:off x="4427984" y="777588"/>
                <a:ext cx="221483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27C909BD-D6A4-4B86-9B23-58E2D790B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7984" y="777588"/>
                <a:ext cx="2214837" cy="618246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4542EB-E174-06B1-6A1C-D0E042B96422}"/>
                  </a:ext>
                </a:extLst>
              </p:cNvPr>
              <p:cNvSpPr txBox="1"/>
              <p:nvPr/>
            </p:nvSpPr>
            <p:spPr>
              <a:xfrm>
                <a:off x="1311861" y="1561422"/>
                <a:ext cx="3116124" cy="856453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nary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4542EB-E174-06B1-6A1C-D0E042B96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861" y="1561422"/>
                <a:ext cx="3116124" cy="856453"/>
              </a:xfrm>
              <a:prstGeom prst="rect">
                <a:avLst/>
              </a:prstGeom>
              <a:blipFill>
                <a:blip r:embed="rId7"/>
                <a:stretch>
                  <a:fillRect t="-120290" b="-176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4E73D0-A15C-6C77-3117-B6F8913F8C61}"/>
                  </a:ext>
                </a:extLst>
              </p:cNvPr>
              <p:cNvSpPr txBox="1"/>
              <p:nvPr/>
            </p:nvSpPr>
            <p:spPr>
              <a:xfrm>
                <a:off x="1167153" y="335244"/>
                <a:ext cx="7060515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Apply the general solution to the Equation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by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comparing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4E73D0-A15C-6C77-3117-B6F8913F8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153" y="335244"/>
                <a:ext cx="7060515" cy="391261"/>
              </a:xfrm>
              <a:prstGeom prst="rect">
                <a:avLst/>
              </a:prstGeom>
              <a:blipFill>
                <a:blip r:embed="rId8"/>
                <a:stretch>
                  <a:fillRect l="-718"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3CBF414-FF5C-5D91-7DF9-A7FDC36668CB}"/>
                  </a:ext>
                </a:extLst>
              </p:cNvPr>
              <p:cNvSpPr txBox="1"/>
              <p:nvPr/>
            </p:nvSpPr>
            <p:spPr bwMode="auto">
              <a:xfrm>
                <a:off x="5563246" y="2799160"/>
                <a:ext cx="3340915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3CBF414-FF5C-5D91-7DF9-A7FDC3666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3246" y="2799160"/>
                <a:ext cx="3340915" cy="818814"/>
              </a:xfrm>
              <a:prstGeom prst="rect">
                <a:avLst/>
              </a:prstGeom>
              <a:blipFill>
                <a:blip r:embed="rId9"/>
                <a:stretch>
                  <a:fillRect t="-132308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EFEE3A-7CFA-9304-5DE5-61AFD539294A}"/>
                  </a:ext>
                </a:extLst>
              </p:cNvPr>
              <p:cNvSpPr txBox="1"/>
              <p:nvPr/>
            </p:nvSpPr>
            <p:spPr>
              <a:xfrm>
                <a:off x="5563246" y="1596385"/>
                <a:ext cx="2664423" cy="856453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EFEE3A-7CFA-9304-5DE5-61AFD5392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246" y="1596385"/>
                <a:ext cx="2664423" cy="856453"/>
              </a:xfrm>
              <a:prstGeom prst="rect">
                <a:avLst/>
              </a:prstGeom>
              <a:blipFill>
                <a:blip r:embed="rId10"/>
                <a:stretch>
                  <a:fillRect t="-122059" b="-180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7">
                <a:extLst>
                  <a:ext uri="{FF2B5EF4-FFF2-40B4-BE49-F238E27FC236}">
                    <a16:creationId xmlns:a16="http://schemas.microsoft.com/office/drawing/2014/main" id="{442ADB58-0017-283A-1A6E-5094A3A49531}"/>
                  </a:ext>
                </a:extLst>
              </p:cNvPr>
              <p:cNvSpPr txBox="1"/>
              <p:nvPr/>
            </p:nvSpPr>
            <p:spPr bwMode="auto">
              <a:xfrm>
                <a:off x="7233703" y="4656896"/>
                <a:ext cx="1618874" cy="533479"/>
              </a:xfrm>
              <a:prstGeom prst="rect">
                <a:avLst/>
              </a:prstGeom>
              <a:solidFill>
                <a:srgbClr val="F9FF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1" name="文字方塊 7">
                <a:extLst>
                  <a:ext uri="{FF2B5EF4-FFF2-40B4-BE49-F238E27FC236}">
                    <a16:creationId xmlns:a16="http://schemas.microsoft.com/office/drawing/2014/main" id="{442ADB58-0017-283A-1A6E-5094A3A49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3703" y="4656896"/>
                <a:ext cx="1618874" cy="533479"/>
              </a:xfrm>
              <a:prstGeom prst="rect">
                <a:avLst/>
              </a:prstGeom>
              <a:blipFill>
                <a:blip r:embed="rId11"/>
                <a:stretch>
                  <a:fillRect l="-2344" t="-2326" r="-2344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BE536BE-7ABB-4B8F-7333-36FFC6A7EF15}"/>
              </a:ext>
            </a:extLst>
          </p:cNvPr>
          <p:cNvSpPr txBox="1"/>
          <p:nvPr/>
        </p:nvSpPr>
        <p:spPr>
          <a:xfrm>
            <a:off x="1228516" y="5630062"/>
            <a:ext cx="756988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Solutions of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inhomogeneous ODE equals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of the inhomogeneous ODE plus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solution of the homogeneous ODE.</a:t>
            </a:r>
          </a:p>
        </p:txBody>
      </p:sp>
    </p:spTree>
    <p:extLst>
      <p:ext uri="{BB962C8B-B14F-4D97-AF65-F5344CB8AC3E}">
        <p14:creationId xmlns:p14="http://schemas.microsoft.com/office/powerpoint/2010/main" val="280489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 animBg="1"/>
      <p:bldP spid="19" grpId="0" animBg="1"/>
      <p:bldP spid="9" grpId="0" animBg="1"/>
      <p:bldP spid="10" grpId="0" animBg="1"/>
      <p:bldP spid="11" grpId="0" animBg="1"/>
      <p:bldP spid="1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DB2B8F9C-153C-E1D9-D3E8-517B1C5DAC4D}"/>
                  </a:ext>
                </a:extLst>
              </p:cNvPr>
              <p:cNvSpPr txBox="1"/>
              <p:nvPr/>
            </p:nvSpPr>
            <p:spPr bwMode="auto">
              <a:xfrm>
                <a:off x="845839" y="2271675"/>
                <a:ext cx="4373057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DB2B8F9C-153C-E1D9-D3E8-517B1C5DA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839" y="2271675"/>
                <a:ext cx="4373057" cy="818814"/>
              </a:xfrm>
              <a:prstGeom prst="rect">
                <a:avLst/>
              </a:prstGeom>
              <a:blipFill>
                <a:blip r:embed="rId2"/>
                <a:stretch>
                  <a:fillRect t="-132308" b="-18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9904DA-DCF8-EB00-3849-88324901F663}"/>
                  </a:ext>
                </a:extLst>
              </p:cNvPr>
              <p:cNvSpPr txBox="1"/>
              <p:nvPr/>
            </p:nvSpPr>
            <p:spPr>
              <a:xfrm>
                <a:off x="784962" y="3640982"/>
                <a:ext cx="7569884" cy="515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first term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of the homogeneous ODE.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9904DA-DCF8-EB00-3849-88324901F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62" y="3640982"/>
                <a:ext cx="7569884" cy="515847"/>
              </a:xfrm>
              <a:prstGeom prst="rect">
                <a:avLst/>
              </a:prstGeom>
              <a:blipFill>
                <a:blip r:embed="rId3"/>
                <a:stretch>
                  <a:fillRect l="-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5996745-DE71-A490-A0F5-076B3C2F499C}"/>
              </a:ext>
            </a:extLst>
          </p:cNvPr>
          <p:cNvSpPr txBox="1"/>
          <p:nvPr/>
        </p:nvSpPr>
        <p:spPr>
          <a:xfrm>
            <a:off x="813385" y="4474492"/>
            <a:ext cx="7569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term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solutions of the inhomogeneous ODE.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9BCEA-60E5-D1A4-5892-BCF85CB183A0}"/>
              </a:ext>
            </a:extLst>
          </p:cNvPr>
          <p:cNvSpPr txBox="1"/>
          <p:nvPr/>
        </p:nvSpPr>
        <p:spPr>
          <a:xfrm>
            <a:off x="855262" y="5200047"/>
            <a:ext cx="502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general property of all linear ODE’s.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D7A3143C-A21B-1FD3-FBB1-5D3C939E6644}"/>
                  </a:ext>
                </a:extLst>
              </p:cNvPr>
              <p:cNvSpPr txBox="1"/>
              <p:nvPr/>
            </p:nvSpPr>
            <p:spPr bwMode="auto">
              <a:xfrm>
                <a:off x="813385" y="1438156"/>
                <a:ext cx="221483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D7A3143C-A21B-1FD3-FBB1-5D3C939E6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385" y="1438156"/>
                <a:ext cx="2214837" cy="618246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35D1E1D6-2B2F-BAD7-DA4E-7565618FA68A}"/>
                  </a:ext>
                </a:extLst>
              </p:cNvPr>
              <p:cNvSpPr txBox="1"/>
              <p:nvPr/>
            </p:nvSpPr>
            <p:spPr bwMode="auto">
              <a:xfrm>
                <a:off x="6588467" y="3532753"/>
                <a:ext cx="180786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35D1E1D6-2B2F-BAD7-DA4E-7565618FA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467" y="3532753"/>
                <a:ext cx="1807867" cy="618246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3EF021-87C5-700F-C7A4-6A62F8B5E5F8}"/>
                  </a:ext>
                </a:extLst>
              </p:cNvPr>
              <p:cNvSpPr txBox="1"/>
              <p:nvPr/>
            </p:nvSpPr>
            <p:spPr>
              <a:xfrm>
                <a:off x="5894405" y="2252855"/>
                <a:ext cx="2664296" cy="856453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3EF021-87C5-700F-C7A4-6A62F8B5E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405" y="2252855"/>
                <a:ext cx="2664296" cy="856453"/>
              </a:xfrm>
              <a:prstGeom prst="rect">
                <a:avLst/>
              </a:prstGeom>
              <a:blipFill>
                <a:blip r:embed="rId6"/>
                <a:stretch>
                  <a:fillRect t="-123529" b="-180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3386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6CC0FDA5-FDC4-1324-0B99-9DD528CB9EFF}"/>
                  </a:ext>
                </a:extLst>
              </p:cNvPr>
              <p:cNvSpPr txBox="1"/>
              <p:nvPr/>
            </p:nvSpPr>
            <p:spPr bwMode="auto">
              <a:xfrm>
                <a:off x="1259632" y="2708920"/>
                <a:ext cx="2133661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6CC0FDA5-FDC4-1324-0B99-9DD528CB9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2708920"/>
                <a:ext cx="2133661" cy="618246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6811724-5850-390C-10ED-B5EF712BA274}"/>
                  </a:ext>
                </a:extLst>
              </p:cNvPr>
              <p:cNvSpPr txBox="1"/>
              <p:nvPr/>
            </p:nvSpPr>
            <p:spPr bwMode="auto">
              <a:xfrm>
                <a:off x="4403196" y="2712109"/>
                <a:ext cx="2333716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6811724-5850-390C-10ED-B5EF712BA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3196" y="2712109"/>
                <a:ext cx="2333716" cy="61824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E42192-D094-7845-3E2F-4F2E473A6E97}"/>
                  </a:ext>
                </a:extLst>
              </p:cNvPr>
              <p:cNvSpPr txBox="1"/>
              <p:nvPr/>
            </p:nvSpPr>
            <p:spPr>
              <a:xfrm>
                <a:off x="3681908" y="2833377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E42192-D094-7845-3E2F-4F2E473A6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908" y="2833377"/>
                <a:ext cx="360040" cy="369332"/>
              </a:xfrm>
              <a:prstGeom prst="rect">
                <a:avLst/>
              </a:prstGeom>
              <a:blipFill>
                <a:blip r:embed="rId4"/>
                <a:stretch>
                  <a:fillRect t="-10000" r="-2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419AEB9B-6E87-6D8F-8361-4E9E2052FAEC}"/>
                  </a:ext>
                </a:extLst>
              </p:cNvPr>
              <p:cNvSpPr txBox="1"/>
              <p:nvPr/>
            </p:nvSpPr>
            <p:spPr bwMode="auto">
              <a:xfrm>
                <a:off x="2326462" y="3868813"/>
                <a:ext cx="3158877" cy="629852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419AEB9B-6E87-6D8F-8361-4E9E2052F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26462" y="3868813"/>
                <a:ext cx="3158877" cy="629852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own Arrow 5">
            <a:extLst>
              <a:ext uri="{FF2B5EF4-FFF2-40B4-BE49-F238E27FC236}">
                <a16:creationId xmlns:a16="http://schemas.microsoft.com/office/drawing/2014/main" id="{C1B45C37-3F1A-C9A1-8D39-2EA1CA9CD846}"/>
              </a:ext>
            </a:extLst>
          </p:cNvPr>
          <p:cNvSpPr/>
          <p:nvPr/>
        </p:nvSpPr>
        <p:spPr>
          <a:xfrm>
            <a:off x="3753234" y="3444261"/>
            <a:ext cx="288714" cy="183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98598E-B59A-9022-557E-7CCE988D5AF6}"/>
                  </a:ext>
                </a:extLst>
              </p:cNvPr>
              <p:cNvSpPr txBox="1"/>
              <p:nvPr/>
            </p:nvSpPr>
            <p:spPr>
              <a:xfrm>
                <a:off x="1226852" y="620688"/>
                <a:ext cx="7569884" cy="873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Solutions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inhomogeneous ODE equals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inhomogeneous ODE plus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homogeneous ODE.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98598E-B59A-9022-557E-7CCE988D5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52" y="620688"/>
                <a:ext cx="7569884" cy="873509"/>
              </a:xfrm>
              <a:prstGeom prst="rect">
                <a:avLst/>
              </a:prstGeom>
              <a:blipFill>
                <a:blip r:embed="rId6"/>
                <a:stretch>
                  <a:fillRect l="-67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9AE7AB-F726-247D-CB12-39C5B12406EE}"/>
                  </a:ext>
                </a:extLst>
              </p:cNvPr>
              <p:cNvSpPr txBox="1"/>
              <p:nvPr/>
            </p:nvSpPr>
            <p:spPr>
              <a:xfrm>
                <a:off x="1226852" y="1564587"/>
                <a:ext cx="7569884" cy="873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difference between any two solutions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a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inhomogeneous ODE equals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of the homogeneous ODE.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9AE7AB-F726-247D-CB12-39C5B1240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52" y="1564587"/>
                <a:ext cx="7569884" cy="873509"/>
              </a:xfrm>
              <a:prstGeom prst="rect">
                <a:avLst/>
              </a:prstGeom>
              <a:blipFill>
                <a:blip r:embed="rId7"/>
                <a:stretch>
                  <a:fillRect l="-670"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32D50A-F581-A074-5952-57F52405B286}"/>
                  </a:ext>
                </a:extLst>
              </p:cNvPr>
              <p:cNvSpPr txBox="1"/>
              <p:nvPr/>
            </p:nvSpPr>
            <p:spPr>
              <a:xfrm>
                <a:off x="1217098" y="4655378"/>
                <a:ext cx="59766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equals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homogeneous ODE.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32D50A-F581-A074-5952-57F52405B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098" y="4655378"/>
                <a:ext cx="5976664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6A1A47-0666-616C-AE5F-107AF3231CF2}"/>
                  </a:ext>
                </a:extLst>
              </p:cNvPr>
              <p:cNvSpPr txBox="1"/>
              <p:nvPr/>
            </p:nvSpPr>
            <p:spPr>
              <a:xfrm>
                <a:off x="3283602" y="5108747"/>
                <a:ext cx="172819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6A1A47-0666-616C-AE5F-107AF3231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602" y="5108747"/>
                <a:ext cx="1728192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487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8" grpId="0"/>
      <p:bldP spid="10" grpId="0"/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EADB4D-77FA-862A-63ED-30E53E870081}"/>
              </a:ext>
            </a:extLst>
          </p:cNvPr>
          <p:cNvSpPr txBox="1"/>
          <p:nvPr/>
        </p:nvSpPr>
        <p:spPr>
          <a:xfrm>
            <a:off x="1201398" y="2363758"/>
            <a:ext cx="113387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Separable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E7614-2568-838E-7FF8-D2CA539F03D0}"/>
              </a:ext>
            </a:extLst>
          </p:cNvPr>
          <p:cNvSpPr txBox="1"/>
          <p:nvPr/>
        </p:nvSpPr>
        <p:spPr>
          <a:xfrm>
            <a:off x="1839786" y="456602"/>
            <a:ext cx="403244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order Ordinary Differential Equation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129CAA-10A2-30BE-3004-115CFF0DEA7F}"/>
              </a:ext>
            </a:extLst>
          </p:cNvPr>
          <p:cNvSpPr txBox="1"/>
          <p:nvPr/>
        </p:nvSpPr>
        <p:spPr>
          <a:xfrm>
            <a:off x="3834863" y="2363758"/>
            <a:ext cx="25922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First order 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CA567914-1598-DF70-3EB7-F6F1FC7FE8E3}"/>
                  </a:ext>
                </a:extLst>
              </p:cNvPr>
              <p:cNvSpPr txBox="1"/>
              <p:nvPr/>
            </p:nvSpPr>
            <p:spPr bwMode="auto">
              <a:xfrm>
                <a:off x="1010209" y="2836456"/>
                <a:ext cx="1516249" cy="677173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CA567914-1598-DF70-3EB7-F6F1FC7FE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209" y="2836456"/>
                <a:ext cx="1516249" cy="677173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D6DB58CC-B2BA-2F9B-BF8D-8CAF30B7C704}"/>
                  </a:ext>
                </a:extLst>
              </p:cNvPr>
              <p:cNvSpPr txBox="1"/>
              <p:nvPr/>
            </p:nvSpPr>
            <p:spPr bwMode="auto">
              <a:xfrm>
                <a:off x="2929590" y="1050403"/>
                <a:ext cx="1492781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D6DB58CC-B2BA-2F9B-BF8D-8CAF30B7C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9590" y="1050403"/>
                <a:ext cx="1492781" cy="61824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wn Arrow 7">
            <a:extLst>
              <a:ext uri="{FF2B5EF4-FFF2-40B4-BE49-F238E27FC236}">
                <a16:creationId xmlns:a16="http://schemas.microsoft.com/office/drawing/2014/main" id="{EFCF2862-1319-4813-0ACF-38DE5C9F2BFE}"/>
              </a:ext>
            </a:extLst>
          </p:cNvPr>
          <p:cNvSpPr/>
          <p:nvPr/>
        </p:nvSpPr>
        <p:spPr>
          <a:xfrm rot="2112485">
            <a:off x="2557667" y="1804840"/>
            <a:ext cx="144016" cy="50405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B4EAC51-18B9-7E54-BDA2-384287BE6A4C}"/>
              </a:ext>
            </a:extLst>
          </p:cNvPr>
          <p:cNvSpPr/>
          <p:nvPr/>
        </p:nvSpPr>
        <p:spPr>
          <a:xfrm rot="2112485">
            <a:off x="4040273" y="3730454"/>
            <a:ext cx="144016" cy="50405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895C16F4-8A7E-6E50-5C2C-FAE135D94094}"/>
              </a:ext>
            </a:extLst>
          </p:cNvPr>
          <p:cNvSpPr/>
          <p:nvPr/>
        </p:nvSpPr>
        <p:spPr>
          <a:xfrm rot="19203491">
            <a:off x="4350363" y="1796860"/>
            <a:ext cx="144016" cy="50405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CC97B18D-8EF2-D099-63B7-CDBA6CF56F49}"/>
              </a:ext>
            </a:extLst>
          </p:cNvPr>
          <p:cNvSpPr/>
          <p:nvPr/>
        </p:nvSpPr>
        <p:spPr>
          <a:xfrm rot="19203491">
            <a:off x="6210772" y="3728794"/>
            <a:ext cx="144016" cy="50405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B1D98E-71BF-FEC4-95CE-08E00D5B6CFE}"/>
              </a:ext>
            </a:extLst>
          </p:cNvPr>
          <p:cNvSpPr txBox="1"/>
          <p:nvPr/>
        </p:nvSpPr>
        <p:spPr>
          <a:xfrm>
            <a:off x="3158274" y="4640246"/>
            <a:ext cx="20629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Homogeneous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14658-A3F0-E4CC-B345-1326AB8D89AD}"/>
              </a:ext>
            </a:extLst>
          </p:cNvPr>
          <p:cNvSpPr txBox="1"/>
          <p:nvPr/>
        </p:nvSpPr>
        <p:spPr>
          <a:xfrm>
            <a:off x="5737901" y="4640246"/>
            <a:ext cx="25922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Non-Homogeneous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159BD74-9737-A342-B8E7-CDDC7EA2A9BA}"/>
              </a:ext>
            </a:extLst>
          </p:cNvPr>
          <p:cNvSpPr/>
          <p:nvPr/>
        </p:nvSpPr>
        <p:spPr>
          <a:xfrm rot="2674954">
            <a:off x="2950936" y="4159787"/>
            <a:ext cx="788439" cy="16289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19A8284F-8BB0-F157-0DF2-531083E456FA}"/>
                  </a:ext>
                </a:extLst>
              </p:cNvPr>
              <p:cNvSpPr txBox="1"/>
              <p:nvPr/>
            </p:nvSpPr>
            <p:spPr bwMode="auto">
              <a:xfrm>
                <a:off x="4067944" y="2924944"/>
                <a:ext cx="221483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19A8284F-8BB0-F157-0DF2-531083E45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7944" y="2924944"/>
                <a:ext cx="2214837" cy="618246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7A298C17-3441-3062-683F-66055C5A984F}"/>
                  </a:ext>
                </a:extLst>
              </p:cNvPr>
              <p:cNvSpPr txBox="1"/>
              <p:nvPr/>
            </p:nvSpPr>
            <p:spPr bwMode="auto">
              <a:xfrm>
                <a:off x="3371004" y="5091189"/>
                <a:ext cx="180786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7A298C17-3441-3062-683F-66055C5A9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1004" y="5091189"/>
                <a:ext cx="1807867" cy="61824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1BF85FF-309B-4886-6EE1-2C84F93883ED}"/>
              </a:ext>
            </a:extLst>
          </p:cNvPr>
          <p:cNvSpPr txBox="1"/>
          <p:nvPr/>
        </p:nvSpPr>
        <p:spPr bwMode="auto">
          <a:xfrm>
            <a:off x="1594537" y="1773695"/>
            <a:ext cx="931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積分</a:t>
            </a:r>
            <a:r>
              <a:rPr lang="en-US" sz="1800" dirty="0" err="1"/>
              <a:t>法</a:t>
            </a: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42F537-F747-DA65-A4D5-7C59A68EE1B3}"/>
              </a:ext>
            </a:extLst>
          </p:cNvPr>
          <p:cNvSpPr txBox="1"/>
          <p:nvPr/>
        </p:nvSpPr>
        <p:spPr bwMode="auto">
          <a:xfrm>
            <a:off x="3702552" y="4236991"/>
            <a:ext cx="3559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積分因子法</a:t>
            </a:r>
            <a:r>
              <a:rPr lang="zh-TW" alt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F9F057-B7CF-88AC-C266-8B9DB7A6015C}"/>
                  </a:ext>
                </a:extLst>
              </p:cNvPr>
              <p:cNvSpPr txBox="1"/>
              <p:nvPr/>
            </p:nvSpPr>
            <p:spPr>
              <a:xfrm>
                <a:off x="2290928" y="5807597"/>
                <a:ext cx="6893945" cy="873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Solutions of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inhomogeneous ODE equals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inhomogeneous ODE plus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of the homogeneous ODE.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F9F057-B7CF-88AC-C266-8B9DB7A60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928" y="5807597"/>
                <a:ext cx="6893945" cy="873509"/>
              </a:xfrm>
              <a:prstGeom prst="rect">
                <a:avLst/>
              </a:prstGeom>
              <a:blipFill>
                <a:blip r:embed="rId6"/>
                <a:stretch>
                  <a:fillRect l="-73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DE5F14-179D-A42B-39C0-34643CE7114B}"/>
                  </a:ext>
                </a:extLst>
              </p:cNvPr>
              <p:cNvSpPr txBox="1"/>
              <p:nvPr/>
            </p:nvSpPr>
            <p:spPr>
              <a:xfrm>
                <a:off x="189201" y="3505581"/>
                <a:ext cx="3718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is an undetermined constant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DE5F14-179D-A42B-39C0-34643CE71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1" y="3505581"/>
                <a:ext cx="3718938" cy="369332"/>
              </a:xfrm>
              <a:prstGeom prst="rect">
                <a:avLst/>
              </a:prstGeom>
              <a:blipFill>
                <a:blip r:embed="rId7"/>
                <a:stretch>
                  <a:fillRect l="-1020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932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6F21C-5931-FECA-86AD-DEE2ECDB5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>
            <a:extLst>
              <a:ext uri="{FF2B5EF4-FFF2-40B4-BE49-F238E27FC236}">
                <a16:creationId xmlns:a16="http://schemas.microsoft.com/office/drawing/2014/main" id="{3821E701-F6EA-0B9F-5293-F6725F392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188798" y="538972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文字方塊 2">
            <a:extLst>
              <a:ext uri="{FF2B5EF4-FFF2-40B4-BE49-F238E27FC236}">
                <a16:creationId xmlns:a16="http://schemas.microsoft.com/office/drawing/2014/main" id="{4D79D2A1-85C9-4417-15F1-2A1373D30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97" y="610409"/>
            <a:ext cx="564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如果是觀測一大群等待變化者：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9" name="文字方塊 5">
                <a:extLst>
                  <a:ext uri="{FF2B5EF4-FFF2-40B4-BE49-F238E27FC236}">
                    <a16:creationId xmlns:a16="http://schemas.microsoft.com/office/drawing/2014/main" id="{94A1FAAD-BFE9-6194-58D4-F966449115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5150753"/>
                <a:ext cx="5915735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每變一個，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數目就減</a:t>
                </a:r>
                <a:r>
                  <a:rPr lang="en-US" altLang="zh-TW" sz="1800" dirty="0"/>
                  <a:t>1</a:t>
                </a:r>
                <a:r>
                  <a:rPr lang="zh-TW" altLang="en-US" sz="1800" dirty="0"/>
                  <a:t>。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等於數目變化率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𝑑𝑁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72709" name="文字方塊 5">
                <a:extLst>
                  <a:ext uri="{FF2B5EF4-FFF2-40B4-BE49-F238E27FC236}">
                    <a16:creationId xmlns:a16="http://schemas.microsoft.com/office/drawing/2014/main" id="{94A1FAAD-BFE9-6194-58D4-F96644911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5150753"/>
                <a:ext cx="5915735" cy="491288"/>
              </a:xfrm>
              <a:prstGeom prst="rect">
                <a:avLst/>
              </a:prstGeom>
              <a:blipFill>
                <a:blip r:embed="rId3"/>
                <a:stretch>
                  <a:fillRect l="-857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0" name="文字方塊 6">
                <a:extLst>
                  <a:ext uri="{FF2B5EF4-FFF2-40B4-BE49-F238E27FC236}">
                    <a16:creationId xmlns:a16="http://schemas.microsoft.com/office/drawing/2014/main" id="{E409C46D-07E9-7710-46EF-79F4FBEDEF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4445641"/>
                <a:ext cx="42148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假設</a:t>
                </a:r>
                <a:r>
                  <a:rPr lang="zh-TW" altLang="en-US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是一個待變者每秒變化的機率。</a:t>
                </a:r>
              </a:p>
            </p:txBody>
          </p:sp>
        </mc:Choice>
        <mc:Fallback xmlns="">
          <p:sp>
            <p:nvSpPr>
              <p:cNvPr id="72710" name="文字方塊 6">
                <a:extLst>
                  <a:ext uri="{FF2B5EF4-FFF2-40B4-BE49-F238E27FC236}">
                    <a16:creationId xmlns:a16="http://schemas.microsoft.com/office/drawing/2014/main" id="{E409C46D-07E9-7710-46EF-79F4FBEDE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4445641"/>
                <a:ext cx="4214812" cy="369332"/>
              </a:xfrm>
              <a:prstGeom prst="rect">
                <a:avLst/>
              </a:prstGeom>
              <a:blipFill>
                <a:blip r:embed="rId4"/>
                <a:stretch>
                  <a:fillRect l="-1201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3" name="文字方塊 9">
                <a:extLst>
                  <a:ext uri="{FF2B5EF4-FFF2-40B4-BE49-F238E27FC236}">
                    <a16:creationId xmlns:a16="http://schemas.microsoft.com/office/drawing/2014/main" id="{EA333FBF-B589-0B19-A1C0-575A0243A1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8297" y="1043797"/>
                <a:ext cx="55507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機率使我們可以預測不變化者的數量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𝑁</m:t>
                    </m:r>
                    <m:r>
                      <a:rPr lang="en-US" altLang="zh-TW" sz="18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72713" name="文字方塊 9">
                <a:extLst>
                  <a:ext uri="{FF2B5EF4-FFF2-40B4-BE49-F238E27FC236}">
                    <a16:creationId xmlns:a16="http://schemas.microsoft.com/office/drawing/2014/main" id="{EA333FBF-B589-0B19-A1C0-575A0243A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8297" y="1043797"/>
                <a:ext cx="5550799" cy="369332"/>
              </a:xfrm>
              <a:prstGeom prst="rect">
                <a:avLst/>
              </a:prstGeom>
              <a:blipFill>
                <a:blip r:embed="rId5"/>
                <a:stretch>
                  <a:fillRect l="-91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5" name="文字方塊 6">
                <a:extLst>
                  <a:ext uri="{FF2B5EF4-FFF2-40B4-BE49-F238E27FC236}">
                    <a16:creationId xmlns:a16="http://schemas.microsoft.com/office/drawing/2014/main" id="{BA8E2D50-73AF-AB2C-4D58-D1F7945AB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140" y="4815528"/>
                <a:ext cx="78183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即是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個等待變化者，每秒發生變化的次數，</a:t>
                </a:r>
              </a:p>
            </p:txBody>
          </p:sp>
        </mc:Choice>
        <mc:Fallback xmlns="">
          <p:sp>
            <p:nvSpPr>
              <p:cNvPr id="72715" name="文字方塊 6">
                <a:extLst>
                  <a:ext uri="{FF2B5EF4-FFF2-40B4-BE49-F238E27FC236}">
                    <a16:creationId xmlns:a16="http://schemas.microsoft.com/office/drawing/2014/main" id="{BA8E2D50-73AF-AB2C-4D58-D1F7945AB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140" y="4815528"/>
                <a:ext cx="7818340" cy="369332"/>
              </a:xfrm>
              <a:prstGeom prst="rect">
                <a:avLst/>
              </a:prstGeom>
              <a:blipFill>
                <a:blip r:embed="rId6"/>
                <a:stretch>
                  <a:fillRect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CB1EC993-2BAA-F5F5-6BAC-69B66AD91A4B}"/>
              </a:ext>
            </a:extLst>
          </p:cNvPr>
          <p:cNvSpPr/>
          <p:nvPr/>
        </p:nvSpPr>
        <p:spPr>
          <a:xfrm>
            <a:off x="3060981" y="4131648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28EC708-1A72-F4AC-5900-53F97F45C39F}"/>
              </a:ext>
            </a:extLst>
          </p:cNvPr>
          <p:cNvSpPr/>
          <p:nvPr/>
        </p:nvSpPr>
        <p:spPr>
          <a:xfrm>
            <a:off x="1188798" y="2346277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B0032D4-66DC-3B30-F8E9-A0B3B7BED8D7}"/>
                  </a:ext>
                </a:extLst>
              </p:cNvPr>
              <p:cNvSpPr txBox="1"/>
              <p:nvPr/>
            </p:nvSpPr>
            <p:spPr bwMode="auto">
              <a:xfrm>
                <a:off x="5653269" y="3851439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B0032D4-66DC-3B30-F8E9-A0B3B7BED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3269" y="3851439"/>
                <a:ext cx="144016" cy="369332"/>
              </a:xfrm>
              <a:prstGeom prst="rect">
                <a:avLst/>
              </a:prstGeom>
              <a:blipFill>
                <a:blip r:embed="rId7"/>
                <a:stretch>
                  <a:fillRect r="-5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5002720-6508-17B2-CC51-F8F072CBC507}"/>
                  </a:ext>
                </a:extLst>
              </p:cNvPr>
              <p:cNvSpPr txBox="1"/>
              <p:nvPr/>
            </p:nvSpPr>
            <p:spPr bwMode="auto">
              <a:xfrm>
                <a:off x="1260781" y="1619191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5002720-6508-17B2-CC51-F8F072CBC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0781" y="1619191"/>
                <a:ext cx="249241" cy="369332"/>
              </a:xfrm>
              <a:prstGeom prst="rect">
                <a:avLst/>
              </a:prstGeom>
              <a:blipFill>
                <a:blip r:embed="rId8"/>
                <a:stretch>
                  <a:fillRect r="-2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1C4751E6-5605-F435-A9AB-CDE82C9701A4}"/>
                  </a:ext>
                </a:extLst>
              </p:cNvPr>
              <p:cNvSpPr txBox="1"/>
              <p:nvPr/>
            </p:nvSpPr>
            <p:spPr bwMode="auto">
              <a:xfrm>
                <a:off x="1117628" y="5630779"/>
                <a:ext cx="1943353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1C4751E6-5605-F435-A9AB-CDE82C970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7628" y="5630779"/>
                <a:ext cx="1943353" cy="618246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099F005-8B40-E145-F1B1-4D4A1E3CADF1}"/>
              </a:ext>
            </a:extLst>
          </p:cNvPr>
          <p:cNvSpPr txBox="1"/>
          <p:nvPr/>
        </p:nvSpPr>
        <p:spPr>
          <a:xfrm>
            <a:off x="856171" y="5021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5">
                <a:extLst>
                  <a:ext uri="{FF2B5EF4-FFF2-40B4-BE49-F238E27FC236}">
                    <a16:creationId xmlns:a16="http://schemas.microsoft.com/office/drawing/2014/main" id="{AF04D532-2C77-D4C4-077F-312ACD5C89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6336874"/>
                <a:ext cx="53825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的微分，與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𝑁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函數成正比。</a:t>
                </a:r>
              </a:p>
            </p:txBody>
          </p:sp>
        </mc:Choice>
        <mc:Fallback xmlns="">
          <p:sp>
            <p:nvSpPr>
              <p:cNvPr id="17" name="文字方塊 5">
                <a:extLst>
                  <a:ext uri="{FF2B5EF4-FFF2-40B4-BE49-F238E27FC236}">
                    <a16:creationId xmlns:a16="http://schemas.microsoft.com/office/drawing/2014/main" id="{AF04D532-2C77-D4C4-077F-312ACD5C8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6336874"/>
                <a:ext cx="5382568" cy="369332"/>
              </a:xfrm>
              <a:prstGeom prst="rect">
                <a:avLst/>
              </a:prstGeom>
              <a:blipFill>
                <a:blip r:embed="rId10"/>
                <a:stretch>
                  <a:fillRect l="-941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A93FEB02-47D8-BEA0-6AA1-BC45ACB5A9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241515"/>
              </p:ext>
            </p:extLst>
          </p:nvPr>
        </p:nvGraphicFramePr>
        <p:xfrm>
          <a:off x="3617827" y="5642041"/>
          <a:ext cx="5374037" cy="61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3657600" imgH="419040" progId="Equation.3">
                  <p:embed/>
                </p:oleObj>
              </mc:Choice>
              <mc:Fallback>
                <p:oleObj name="方程式" r:id="rId11" imgW="3657600" imgH="419040" progId="Equation.3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424C3CD9-C2B2-7EEB-57C6-AFFB00EC0F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827" y="5642041"/>
                        <a:ext cx="5374037" cy="616362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307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72715" grpId="0"/>
      <p:bldP spid="15" grpId="0" animBg="1"/>
      <p:bldP spid="1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1C081-FF6C-E574-EF8F-77A3D4638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4">
            <a:extLst>
              <a:ext uri="{FF2B5EF4-FFF2-40B4-BE49-F238E27FC236}">
                <a16:creationId xmlns:a16="http://schemas.microsoft.com/office/drawing/2014/main" id="{F739C8C8-84D5-A0BF-4EBB-EC7AB0A64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708" y="3621332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如果物理量滿足的方程式完全一樣，解當然就完全一樣。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1">
                <a:extLst>
                  <a:ext uri="{FF2B5EF4-FFF2-40B4-BE49-F238E27FC236}">
                    <a16:creationId xmlns:a16="http://schemas.microsoft.com/office/drawing/2014/main" id="{D276F2FB-E0AD-55A5-0248-076B72BBEA73}"/>
                  </a:ext>
                </a:extLst>
              </p:cNvPr>
              <p:cNvSpPr txBox="1"/>
              <p:nvPr/>
            </p:nvSpPr>
            <p:spPr bwMode="auto">
              <a:xfrm>
                <a:off x="1150708" y="2988182"/>
                <a:ext cx="1243289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" name="文字方塊 21">
                <a:extLst>
                  <a:ext uri="{FF2B5EF4-FFF2-40B4-BE49-F238E27FC236}">
                    <a16:creationId xmlns:a16="http://schemas.microsoft.com/office/drawing/2014/main" id="{D276F2FB-E0AD-55A5-0248-076B72BBE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0708" y="2988182"/>
                <a:ext cx="1243289" cy="525913"/>
              </a:xfrm>
              <a:prstGeom prst="rect">
                <a:avLst/>
              </a:prstGeom>
              <a:blipFill>
                <a:blip r:embed="rId2"/>
                <a:stretch>
                  <a:fillRect l="-4040" t="-2381" r="-3030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A094B6D8-6A78-44D3-DE42-508F214A897E}"/>
                  </a:ext>
                </a:extLst>
              </p:cNvPr>
              <p:cNvSpPr txBox="1"/>
              <p:nvPr/>
            </p:nvSpPr>
            <p:spPr bwMode="auto">
              <a:xfrm>
                <a:off x="6047252" y="2949467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A094B6D8-6A78-44D3-DE42-508F214A8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7252" y="2949467"/>
                <a:ext cx="1335687" cy="61824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://www.foodhygieneasia.com/yahoo_site_admin/assets/images/Bacteria_Growth_Food_Hygiene_Asia.184234259.jpg">
            <a:extLst>
              <a:ext uri="{FF2B5EF4-FFF2-40B4-BE49-F238E27FC236}">
                <a16:creationId xmlns:a16="http://schemas.microsoft.com/office/drawing/2014/main" id="{CD081830-3DFC-8149-52C7-DF570BE08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855" y="683655"/>
            <a:ext cx="2096375" cy="212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E1D21D8B-EECA-1C56-DE28-E43753A7FA88}"/>
                  </a:ext>
                </a:extLst>
              </p:cNvPr>
              <p:cNvSpPr txBox="1"/>
              <p:nvPr/>
            </p:nvSpPr>
            <p:spPr bwMode="auto">
              <a:xfrm>
                <a:off x="3173855" y="2906002"/>
                <a:ext cx="1327671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=+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E1D21D8B-EECA-1C56-DE28-E43753A7F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73855" y="2906002"/>
                <a:ext cx="1327671" cy="61824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1" descr="decay.jpg">
            <a:extLst>
              <a:ext uri="{FF2B5EF4-FFF2-40B4-BE49-F238E27FC236}">
                <a16:creationId xmlns:a16="http://schemas.microsoft.com/office/drawing/2014/main" id="{BD3A9E27-FBFB-58D3-EC4A-04215AE13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5759220" y="766692"/>
            <a:ext cx="2919036" cy="20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04_14">
            <a:extLst>
              <a:ext uri="{FF2B5EF4-FFF2-40B4-BE49-F238E27FC236}">
                <a16:creationId xmlns:a16="http://schemas.microsoft.com/office/drawing/2014/main" id="{3A2D13AD-DC6D-3AFF-05D7-66A9E599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6624" b="16972"/>
          <a:stretch>
            <a:fillRect/>
          </a:stretch>
        </p:blipFill>
        <p:spPr bwMode="auto">
          <a:xfrm>
            <a:off x="391912" y="1477674"/>
            <a:ext cx="2550630" cy="144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8F931DDD-BBCA-CF13-E9FE-697D7DAEC6F2}"/>
              </a:ext>
            </a:extLst>
          </p:cNvPr>
          <p:cNvSpPr/>
          <p:nvPr/>
        </p:nvSpPr>
        <p:spPr>
          <a:xfrm>
            <a:off x="4319060" y="4063374"/>
            <a:ext cx="576064" cy="28803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8">
                <a:extLst>
                  <a:ext uri="{FF2B5EF4-FFF2-40B4-BE49-F238E27FC236}">
                    <a16:creationId xmlns:a16="http://schemas.microsoft.com/office/drawing/2014/main" id="{68BCD6AF-C85C-4229-2EDF-30EF977E6E0C}"/>
                  </a:ext>
                </a:extLst>
              </p:cNvPr>
              <p:cNvSpPr txBox="1"/>
              <p:nvPr/>
            </p:nvSpPr>
            <p:spPr bwMode="auto">
              <a:xfrm>
                <a:off x="3668188" y="4472864"/>
                <a:ext cx="221483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8">
                <a:extLst>
                  <a:ext uri="{FF2B5EF4-FFF2-40B4-BE49-F238E27FC236}">
                    <a16:creationId xmlns:a16="http://schemas.microsoft.com/office/drawing/2014/main" id="{68BCD6AF-C85C-4229-2EDF-30EF977E6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8188" y="4472864"/>
                <a:ext cx="2214837" cy="618246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0E39172-CDB3-7782-3204-4F5651F99543}"/>
              </a:ext>
            </a:extLst>
          </p:cNvPr>
          <p:cNvSpPr txBox="1"/>
          <p:nvPr/>
        </p:nvSpPr>
        <p:spPr>
          <a:xfrm>
            <a:off x="3614046" y="521256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First Order 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FC35F191-4DD1-9AED-1BD9-5747D3A5FA4E}"/>
                  </a:ext>
                </a:extLst>
              </p:cNvPr>
              <p:cNvSpPr txBox="1"/>
              <p:nvPr/>
            </p:nvSpPr>
            <p:spPr bwMode="auto">
              <a:xfrm>
                <a:off x="7218738" y="4493955"/>
                <a:ext cx="1493550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FC35F191-4DD1-9AED-1BD9-5747D3A5F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8738" y="4493955"/>
                <a:ext cx="1493550" cy="618246"/>
              </a:xfrm>
              <a:prstGeom prst="rect">
                <a:avLst/>
              </a:prstGeom>
              <a:blipFill>
                <a:blip r:embed="rId9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A8882A9A-DB0D-3D1D-0608-0949BF870EE8}"/>
              </a:ext>
            </a:extLst>
          </p:cNvPr>
          <p:cNvSpPr/>
          <p:nvPr/>
        </p:nvSpPr>
        <p:spPr>
          <a:xfrm>
            <a:off x="6228184" y="4653136"/>
            <a:ext cx="486911" cy="28803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字方塊 15">
            <a:extLst>
              <a:ext uri="{FF2B5EF4-FFF2-40B4-BE49-F238E27FC236}">
                <a16:creationId xmlns:a16="http://schemas.microsoft.com/office/drawing/2014/main" id="{A97E603D-1105-84E9-A298-5354F1D05562}"/>
              </a:ext>
            </a:extLst>
          </p:cNvPr>
          <p:cNvSpPr txBox="1"/>
          <p:nvPr/>
        </p:nvSpPr>
        <p:spPr>
          <a:xfrm>
            <a:off x="1098064" y="5591160"/>
            <a:ext cx="606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引入適當的起始條件，微分方程式通常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TW" altLang="en-US" dirty="0">
                <a:solidFill>
                  <a:srgbClr val="FF0000"/>
                </a:solidFill>
              </a:rPr>
              <a:t>只有唯一解。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5D27B7-4D8E-B796-25E0-4898C74C8A09}"/>
              </a:ext>
            </a:extLst>
          </p:cNvPr>
          <p:cNvSpPr txBox="1"/>
          <p:nvPr/>
        </p:nvSpPr>
        <p:spPr>
          <a:xfrm>
            <a:off x="1098064" y="6020639"/>
            <a:ext cx="582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First Order ODE</a:t>
            </a:r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只有一個線性獨立解！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9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6275E-0FB8-4D92-8F9F-A268C8A3A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9" y="98872"/>
            <a:ext cx="6476473" cy="49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581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5D013-E59D-0EA2-1461-9906D23BD7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00"/>
          <a:stretch>
            <a:fillRect/>
          </a:stretch>
        </p:blipFill>
        <p:spPr>
          <a:xfrm>
            <a:off x="1259632" y="2132856"/>
            <a:ext cx="6840760" cy="4419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D3AB9-DD5C-647E-D9E8-15D1C2583B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650"/>
          <a:stretch>
            <a:fillRect/>
          </a:stretch>
        </p:blipFill>
        <p:spPr>
          <a:xfrm>
            <a:off x="1257029" y="692697"/>
            <a:ext cx="6840760" cy="145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355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420C6-FD77-0F90-A504-9E687ECA3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50" y="4055492"/>
            <a:ext cx="5118100" cy="273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168AAC-8108-EE35-A97A-8AD14A8B8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050"/>
          <a:stretch>
            <a:fillRect/>
          </a:stretch>
        </p:blipFill>
        <p:spPr>
          <a:xfrm>
            <a:off x="1403648" y="194444"/>
            <a:ext cx="6103937" cy="38610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D081A9-412A-2B04-27EE-76860CE90F6D}"/>
              </a:ext>
            </a:extLst>
          </p:cNvPr>
          <p:cNvSpPr/>
          <p:nvPr/>
        </p:nvSpPr>
        <p:spPr>
          <a:xfrm>
            <a:off x="1403648" y="194444"/>
            <a:ext cx="6048672" cy="23704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30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94C58-BEE7-128D-ADEF-B87E3CBD4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>
            <a:extLst>
              <a:ext uri="{FF2B5EF4-FFF2-40B4-BE49-F238E27FC236}">
                <a16:creationId xmlns:a16="http://schemas.microsoft.com/office/drawing/2014/main" id="{78AE4843-D5D8-31AC-91B1-8193F5A56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188798" y="538972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文字方塊 2">
            <a:extLst>
              <a:ext uri="{FF2B5EF4-FFF2-40B4-BE49-F238E27FC236}">
                <a16:creationId xmlns:a16="http://schemas.microsoft.com/office/drawing/2014/main" id="{720A1C4B-C7C5-1F84-E0AE-BA81BFCCA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97" y="610409"/>
            <a:ext cx="564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如果是觀測一大群原子核：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9" name="文字方塊 5">
                <a:extLst>
                  <a:ext uri="{FF2B5EF4-FFF2-40B4-BE49-F238E27FC236}">
                    <a16:creationId xmlns:a16="http://schemas.microsoft.com/office/drawing/2014/main" id="{D2E9F9A6-9E7B-7D90-D32F-B930F0CFB0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5150753"/>
                <a:ext cx="5915735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每衰變一次，數目就減</a:t>
                </a:r>
                <a:r>
                  <a:rPr lang="en-US" altLang="zh-TW" sz="1800" dirty="0"/>
                  <a:t>1</a:t>
                </a:r>
                <a:r>
                  <a:rPr lang="zh-TW" altLang="en-US" sz="1800" dirty="0"/>
                  <a:t>。</a:t>
                </a:r>
                <a:r>
                  <a:rPr lang="el-GR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等於數目變化率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𝑑𝑁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72709" name="文字方塊 5">
                <a:extLst>
                  <a:ext uri="{FF2B5EF4-FFF2-40B4-BE49-F238E27FC236}">
                    <a16:creationId xmlns:a16="http://schemas.microsoft.com/office/drawing/2014/main" id="{D2E9F9A6-9E7B-7D90-D32F-B930F0CFB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5150753"/>
                <a:ext cx="5915735" cy="491288"/>
              </a:xfrm>
              <a:prstGeom prst="rect">
                <a:avLst/>
              </a:prstGeom>
              <a:blipFill>
                <a:blip r:embed="rId3"/>
                <a:stretch>
                  <a:fillRect l="-857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0" name="文字方塊 6">
                <a:extLst>
                  <a:ext uri="{FF2B5EF4-FFF2-40B4-BE49-F238E27FC236}">
                    <a16:creationId xmlns:a16="http://schemas.microsoft.com/office/drawing/2014/main" id="{2F368B9F-F1F4-10DE-7792-C339664FFC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4445641"/>
                <a:ext cx="42148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假設</a:t>
                </a:r>
                <a:r>
                  <a:rPr lang="zh-TW" altLang="en-US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是一個原子核每秒衰變的機率。</a:t>
                </a:r>
              </a:p>
            </p:txBody>
          </p:sp>
        </mc:Choice>
        <mc:Fallback xmlns="">
          <p:sp>
            <p:nvSpPr>
              <p:cNvPr id="72710" name="文字方塊 6">
                <a:extLst>
                  <a:ext uri="{FF2B5EF4-FFF2-40B4-BE49-F238E27FC236}">
                    <a16:creationId xmlns:a16="http://schemas.microsoft.com/office/drawing/2014/main" id="{2F368B9F-F1F4-10DE-7792-C339664FF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4445641"/>
                <a:ext cx="4214812" cy="369332"/>
              </a:xfrm>
              <a:prstGeom prst="rect">
                <a:avLst/>
              </a:prstGeom>
              <a:blipFill>
                <a:blip r:embed="rId4"/>
                <a:stretch>
                  <a:fillRect l="-1201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3" name="文字方塊 9">
                <a:extLst>
                  <a:ext uri="{FF2B5EF4-FFF2-40B4-BE49-F238E27FC236}">
                    <a16:creationId xmlns:a16="http://schemas.microsoft.com/office/drawing/2014/main" id="{EF2CF326-3A6A-1272-4CD6-F0C0810458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8297" y="1043797"/>
                <a:ext cx="55507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機率使我們可以預測原子核衰變後的數量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𝑁</m:t>
                    </m:r>
                    <m:r>
                      <a:rPr lang="en-US" altLang="zh-TW" sz="18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72713" name="文字方塊 9">
                <a:extLst>
                  <a:ext uri="{FF2B5EF4-FFF2-40B4-BE49-F238E27FC236}">
                    <a16:creationId xmlns:a16="http://schemas.microsoft.com/office/drawing/2014/main" id="{EF2CF326-3A6A-1272-4CD6-F0C081045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8297" y="1043797"/>
                <a:ext cx="5550799" cy="369332"/>
              </a:xfrm>
              <a:prstGeom prst="rect">
                <a:avLst/>
              </a:prstGeom>
              <a:blipFill>
                <a:blip r:embed="rId5"/>
                <a:stretch>
                  <a:fillRect l="-91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5" name="文字方塊 6">
                <a:extLst>
                  <a:ext uri="{FF2B5EF4-FFF2-40B4-BE49-F238E27FC236}">
                    <a16:creationId xmlns:a16="http://schemas.microsoft.com/office/drawing/2014/main" id="{CC74DA56-858C-448C-2341-D77AAF35C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140" y="4815528"/>
                <a:ext cx="78183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即是一群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個原子核，每秒衰變發生的次數。</a:t>
                </a:r>
              </a:p>
            </p:txBody>
          </p:sp>
        </mc:Choice>
        <mc:Fallback xmlns="">
          <p:sp>
            <p:nvSpPr>
              <p:cNvPr id="72715" name="文字方塊 6">
                <a:extLst>
                  <a:ext uri="{FF2B5EF4-FFF2-40B4-BE49-F238E27FC236}">
                    <a16:creationId xmlns:a16="http://schemas.microsoft.com/office/drawing/2014/main" id="{CC74DA56-858C-448C-2341-D77AAF35C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140" y="4815528"/>
                <a:ext cx="7818340" cy="369332"/>
              </a:xfrm>
              <a:prstGeom prst="rect">
                <a:avLst/>
              </a:prstGeom>
              <a:blipFill>
                <a:blip r:embed="rId6"/>
                <a:stretch>
                  <a:fillRect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7E54AE77-B782-5CA4-7659-369407E5FB14}"/>
              </a:ext>
            </a:extLst>
          </p:cNvPr>
          <p:cNvSpPr/>
          <p:nvPr/>
        </p:nvSpPr>
        <p:spPr>
          <a:xfrm>
            <a:off x="3060981" y="4131648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36B218B-1674-B3FC-30C8-17240C5FE396}"/>
              </a:ext>
            </a:extLst>
          </p:cNvPr>
          <p:cNvSpPr/>
          <p:nvPr/>
        </p:nvSpPr>
        <p:spPr>
          <a:xfrm>
            <a:off x="1188798" y="2346277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4E5C5615-8066-87A3-1690-9AAE8CAF082F}"/>
                  </a:ext>
                </a:extLst>
              </p:cNvPr>
              <p:cNvSpPr txBox="1"/>
              <p:nvPr/>
            </p:nvSpPr>
            <p:spPr bwMode="auto">
              <a:xfrm>
                <a:off x="5653269" y="3851439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4E5C5615-8066-87A3-1690-9AAE8CAF0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3269" y="3851439"/>
                <a:ext cx="144016" cy="369332"/>
              </a:xfrm>
              <a:prstGeom prst="rect">
                <a:avLst/>
              </a:prstGeom>
              <a:blipFill>
                <a:blip r:embed="rId7"/>
                <a:stretch>
                  <a:fillRect r="-5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189DFC7-375E-1184-E959-427168B34BB0}"/>
                  </a:ext>
                </a:extLst>
              </p:cNvPr>
              <p:cNvSpPr txBox="1"/>
              <p:nvPr/>
            </p:nvSpPr>
            <p:spPr bwMode="auto">
              <a:xfrm>
                <a:off x="1260781" y="1619191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189DFC7-375E-1184-E959-427168B34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0781" y="1619191"/>
                <a:ext cx="249241" cy="369332"/>
              </a:xfrm>
              <a:prstGeom prst="rect">
                <a:avLst/>
              </a:prstGeom>
              <a:blipFill>
                <a:blip r:embed="rId8"/>
                <a:stretch>
                  <a:fillRect r="-2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1FA78CDF-BF5B-AC34-F7D0-88D3A9B3306D}"/>
                  </a:ext>
                </a:extLst>
              </p:cNvPr>
              <p:cNvSpPr txBox="1"/>
              <p:nvPr/>
            </p:nvSpPr>
            <p:spPr bwMode="auto">
              <a:xfrm>
                <a:off x="1117628" y="5630779"/>
                <a:ext cx="1943353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1FA78CDF-BF5B-AC34-F7D0-88D3A9B33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7628" y="5630779"/>
                <a:ext cx="1943353" cy="618246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AC9F489-612F-2648-2849-32E070757052}"/>
              </a:ext>
            </a:extLst>
          </p:cNvPr>
          <p:cNvSpPr txBox="1"/>
          <p:nvPr/>
        </p:nvSpPr>
        <p:spPr>
          <a:xfrm>
            <a:off x="856171" y="5021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5">
                <a:extLst>
                  <a:ext uri="{FF2B5EF4-FFF2-40B4-BE49-F238E27FC236}">
                    <a16:creationId xmlns:a16="http://schemas.microsoft.com/office/drawing/2014/main" id="{1FCFC9E9-BA5B-B7F3-50AD-2EE439F77D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6336874"/>
                <a:ext cx="53825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的微分，與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𝑁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函數成正比。</a:t>
                </a:r>
              </a:p>
            </p:txBody>
          </p:sp>
        </mc:Choice>
        <mc:Fallback xmlns="">
          <p:sp>
            <p:nvSpPr>
              <p:cNvPr id="17" name="文字方塊 5">
                <a:extLst>
                  <a:ext uri="{FF2B5EF4-FFF2-40B4-BE49-F238E27FC236}">
                    <a16:creationId xmlns:a16="http://schemas.microsoft.com/office/drawing/2014/main" id="{1FCFC9E9-BA5B-B7F3-50AD-2EE439F77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6336874"/>
                <a:ext cx="5382568" cy="369332"/>
              </a:xfrm>
              <a:prstGeom prst="rect">
                <a:avLst/>
              </a:prstGeom>
              <a:blipFill>
                <a:blip r:embed="rId10"/>
                <a:stretch>
                  <a:fillRect l="-941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001086C9-BB12-2BD1-213D-2E1D917FEB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17827" y="5642041"/>
          <a:ext cx="5374037" cy="61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3657600" imgH="419040" progId="Equation.3">
                  <p:embed/>
                </p:oleObj>
              </mc:Choice>
              <mc:Fallback>
                <p:oleObj name="方程式" r:id="rId11" imgW="3657600" imgH="419040" progId="Equation.3">
                  <p:embed/>
                  <p:pic>
                    <p:nvPicPr>
                      <p:cNvPr id="4" name="Object 5">
                        <a:extLst>
                          <a:ext uri="{FF2B5EF4-FFF2-40B4-BE49-F238E27FC236}">
                            <a16:creationId xmlns:a16="http://schemas.microsoft.com/office/drawing/2014/main" id="{A93FEB02-47D8-BEA0-6AA1-BC45ACB5A9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827" y="5642041"/>
                        <a:ext cx="5374037" cy="616362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77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72715" grpId="0"/>
      <p:bldP spid="15" grpId="0" animBg="1"/>
      <p:bldP spid="17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5404</TotalTime>
  <Words>4752</Words>
  <Application>Microsoft Macintosh PowerPoint</Application>
  <PresentationFormat>On-screen Show (4:3)</PresentationFormat>
  <Paragraphs>625</Paragraphs>
  <Slides>83</Slides>
  <Notes>0</Notes>
  <HiddenSlides>11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1" baseType="lpstr">
      <vt:lpstr>Linux Libertine</vt:lpstr>
      <vt:lpstr>PMingLiU</vt:lpstr>
      <vt:lpstr>Arial</vt:lpstr>
      <vt:lpstr>Cambria Math</vt:lpstr>
      <vt:lpstr>Tahoma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因垂直與水平的獨立性，因此等同於阻力下的自由落體。</vt:lpstr>
      <vt:lpstr>阻力下的落體</vt:lpstr>
      <vt:lpstr>阻力下的落體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Chia-Hung Vincent Chang</dc:creator>
  <cp:lastModifiedBy>Chia-Hung Vincent Chang</cp:lastModifiedBy>
  <cp:revision>146</cp:revision>
  <cp:lastPrinted>2025-09-07T13:25:21Z</cp:lastPrinted>
  <dcterms:created xsi:type="dcterms:W3CDTF">2020-10-26T05:33:27Z</dcterms:created>
  <dcterms:modified xsi:type="dcterms:W3CDTF">2025-09-10T03:19:34Z</dcterms:modified>
</cp:coreProperties>
</file>