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40" r:id="rId2"/>
    <p:sldId id="524" r:id="rId3"/>
    <p:sldId id="742" r:id="rId4"/>
    <p:sldId id="741" r:id="rId5"/>
    <p:sldId id="446" r:id="rId6"/>
    <p:sldId id="526" r:id="rId7"/>
    <p:sldId id="743" r:id="rId8"/>
    <p:sldId id="744" r:id="rId9"/>
    <p:sldId id="291" r:id="rId10"/>
    <p:sldId id="430" r:id="rId11"/>
    <p:sldId id="431" r:id="rId12"/>
    <p:sldId id="520" r:id="rId13"/>
    <p:sldId id="527" r:id="rId14"/>
    <p:sldId id="529" r:id="rId15"/>
    <p:sldId id="528" r:id="rId16"/>
    <p:sldId id="745" r:id="rId17"/>
    <p:sldId id="839" r:id="rId18"/>
    <p:sldId id="837" r:id="rId19"/>
    <p:sldId id="713" r:id="rId20"/>
    <p:sldId id="714" r:id="rId21"/>
    <p:sldId id="715" r:id="rId22"/>
    <p:sldId id="303" r:id="rId23"/>
    <p:sldId id="310" r:id="rId24"/>
    <p:sldId id="272" r:id="rId25"/>
    <p:sldId id="626" r:id="rId26"/>
    <p:sldId id="273" r:id="rId27"/>
    <p:sldId id="623" r:id="rId28"/>
    <p:sldId id="624" r:id="rId29"/>
    <p:sldId id="625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>
      <p:cViewPr varScale="1">
        <p:scale>
          <a:sx n="121" d="100"/>
          <a:sy n="121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17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3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7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90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10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4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82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73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04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48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0D66-1349-4042-9B61-C186E8CD4486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96C40-D6EA-4E5B-8158-525E0E6D6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91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5.jpeg"/><Relationship Id="rId7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5.jpeg"/><Relationship Id="rId7" Type="http://schemas.openxmlformats.org/officeDocument/2006/relationships/image" Target="NULL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8.jpeg"/><Relationship Id="rId10" Type="http://schemas.openxmlformats.org/officeDocument/2006/relationships/image" Target="NULL"/><Relationship Id="rId4" Type="http://schemas.openxmlformats.org/officeDocument/2006/relationships/image" Target="../media/image17.jpe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8.jpeg"/><Relationship Id="rId7" Type="http://schemas.openxmlformats.org/officeDocument/2006/relationships/image" Target="../media/image2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jpeg"/><Relationship Id="rId9" Type="http://schemas.openxmlformats.org/officeDocument/2006/relationships/image" Target="../media/image2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8" Type="http://schemas.openxmlformats.org/officeDocument/2006/relationships/image" Target="../media/image560.png"/><Relationship Id="rId3" Type="http://schemas.openxmlformats.org/officeDocument/2006/relationships/image" Target="../media/image55.png"/><Relationship Id="rId7" Type="http://schemas.openxmlformats.org/officeDocument/2006/relationships/image" Target="../media/image35.png"/><Relationship Id="rId17" Type="http://schemas.openxmlformats.org/officeDocument/2006/relationships/image" Target="../media/image561.png"/><Relationship Id="rId2" Type="http://schemas.openxmlformats.org/officeDocument/2006/relationships/image" Target="../media/image49.png"/><Relationship Id="rId16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4.jpeg"/><Relationship Id="rId19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hyperlink" Target="http://upload.wikimedia.org/wikipedia/commons/5/57/James_Clerk_Maxwell.png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3" Type="http://schemas.openxmlformats.org/officeDocument/2006/relationships/image" Target="../media/image28.jpe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image" Target="../media/image590.png"/><Relationship Id="rId16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5" Type="http://schemas.openxmlformats.org/officeDocument/2006/relationships/image" Target="../media/image65.png"/><Relationship Id="rId10" Type="http://schemas.openxmlformats.org/officeDocument/2006/relationships/image" Target="../media/image610.png"/><Relationship Id="rId4" Type="http://schemas.openxmlformats.org/officeDocument/2006/relationships/image" Target="../media/image36.jpeg"/><Relationship Id="rId1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11" Type="http://schemas.openxmlformats.org/officeDocument/2006/relationships/image" Target="../media/image6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39.jpe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../media/image42.jpeg"/><Relationship Id="rId21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41.jpeg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7.xml"/><Relationship Id="rId24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1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3.gif"/><Relationship Id="rId4" Type="http://schemas.openxmlformats.org/officeDocument/2006/relationships/image" Target="NULL"/><Relationship Id="rId9" Type="http://schemas.openxmlformats.org/officeDocument/2006/relationships/hyperlink" Target="http://upload.wikimedia.org/wikipedia/commons/a/aa/VFPt_dipole_animation_electric.g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upload.wikimedia.org/wikipedia/commons/6/6d/Translational_motion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wmf"/><Relationship Id="rId7" Type="http://schemas.openxmlformats.org/officeDocument/2006/relationships/image" Target="../media/image80.png"/><Relationship Id="rId12" Type="http://schemas.openxmlformats.org/officeDocument/2006/relationships/image" Target="../media/image8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03.png"/><Relationship Id="rId5" Type="http://schemas.openxmlformats.org/officeDocument/2006/relationships/image" Target="../media/image11.wmf"/><Relationship Id="rId10" Type="http://schemas.openxmlformats.org/officeDocument/2006/relationships/image" Target="../media/image10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435573" y="6345477"/>
                <a:ext cx="83016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73" y="6345477"/>
                <a:ext cx="83016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3" name="Picture 4" descr="hea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9" t="12842" r="5302" b="10112"/>
          <a:stretch>
            <a:fillRect/>
          </a:stretch>
        </p:blipFill>
        <p:spPr bwMode="auto">
          <a:xfrm>
            <a:off x="4735852" y="469804"/>
            <a:ext cx="2321941" cy="20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5" descr="F18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7"/>
          <a:stretch>
            <a:fillRect/>
          </a:stretch>
        </p:blipFill>
        <p:spPr bwMode="auto">
          <a:xfrm>
            <a:off x="1258382" y="474162"/>
            <a:ext cx="1379617" cy="20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167517" y="2558906"/>
            <a:ext cx="1757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巨觀的氣體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4653666" y="2526488"/>
            <a:ext cx="2573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微觀看是質點系統</a:t>
            </a:r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>
            <a:off x="3126755" y="325067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1167517" y="3528593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巨觀描述氣體的物理量是來自微觀的質點物理量！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1167517" y="4751092"/>
            <a:ext cx="7760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找到巨觀物理量的微觀統計解釋</a:t>
            </a:r>
            <a:r>
              <a:rPr lang="zh-TW" altLang="en-US" sz="1800" dirty="0"/>
              <a:t>，或許就可以找到巨觀物理量彼此的關係！</a:t>
            </a:r>
          </a:p>
        </p:txBody>
      </p:sp>
      <p:sp>
        <p:nvSpPr>
          <p:cNvPr id="14" name="向右箭號 13"/>
          <p:cNvSpPr/>
          <p:nvPr/>
        </p:nvSpPr>
        <p:spPr>
          <a:xfrm rot="385656">
            <a:off x="3290267" y="5367801"/>
            <a:ext cx="1452562" cy="184150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21264884">
            <a:off x="3315667" y="5718638"/>
            <a:ext cx="1450975" cy="200025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3758317" y="5988798"/>
            <a:ext cx="311878" cy="28726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958717" y="3066004"/>
                <a:ext cx="104304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717" y="3066004"/>
                <a:ext cx="104304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167517" y="4340577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巨觀物理量本質上是微觀物理量的統計結果！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67584" y="3939108"/>
            <a:ext cx="65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由大量的數字得出少量的有用的結果就稱為統計：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735852" y="3056620"/>
                <a:ext cx="185493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    </m:t>
                      </m:r>
                      <m:r>
                        <a:rPr lang="en-US" altLang="zh-TW" b="0" i="1" smtClean="0">
                          <a:latin typeface="Cambria Math"/>
                        </a:rPr>
                        <m:t>𝑖</m:t>
                      </m:r>
                      <m:r>
                        <a:rPr lang="en-US" altLang="zh-TW" b="0" i="1" smtClean="0">
                          <a:latin typeface="Cambria Math"/>
                        </a:rPr>
                        <m:t>=1⋯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852" y="3056620"/>
                <a:ext cx="1854930" cy="369332"/>
              </a:xfrm>
              <a:prstGeom prst="rect">
                <a:avLst/>
              </a:prstGeom>
              <a:blipFill>
                <a:blip r:embed="rId6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56317" y="3066004"/>
                <a:ext cx="158036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𝑉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17" y="3066004"/>
                <a:ext cx="1580369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632613" y="5196259"/>
                <a:ext cx="39709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613" y="5196259"/>
                <a:ext cx="3970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637999" y="5692418"/>
                <a:ext cx="39171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99" y="5692418"/>
                <a:ext cx="3917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997341" y="5404557"/>
                <a:ext cx="1885837" cy="39190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average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41" y="5404557"/>
                <a:ext cx="1885837" cy="391902"/>
              </a:xfrm>
              <a:prstGeom prst="rect">
                <a:avLst/>
              </a:prstGeom>
              <a:blipFill>
                <a:blip r:embed="rId10"/>
                <a:stretch>
                  <a:fillRect t="-1250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89AFBE3-C1F5-21A6-49C2-1888ED48BB64}"/>
              </a:ext>
            </a:extLst>
          </p:cNvPr>
          <p:cNvSpPr txBox="1"/>
          <p:nvPr/>
        </p:nvSpPr>
        <p:spPr>
          <a:xfrm>
            <a:off x="3123620" y="1225322"/>
            <a:ext cx="175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PMingLiU" panose="02020500000000000000" pitchFamily="18" charset="-120"/>
                <a:ea typeface="PMingLiU" panose="02020500000000000000" pitchFamily="18" charset="-120"/>
                <a:cs typeface="Times New Roman" pitchFamily="18" charset="0"/>
              </a:rPr>
              <a:t>我們的策略</a:t>
            </a:r>
            <a:r>
              <a:rPr lang="en-US" dirty="0">
                <a:latin typeface="PMingLiU" panose="02020500000000000000" pitchFamily="18" charset="-120"/>
                <a:ea typeface="PMingLiU" panose="02020500000000000000" pitchFamily="18" charset="-120"/>
                <a:cs typeface="Times New Roman" pitchFamily="18" charset="0"/>
              </a:rPr>
              <a:t>：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B81FE2-8D61-0CFF-C2AF-98D3A3F6574B}"/>
              </a:ext>
            </a:extLst>
          </p:cNvPr>
          <p:cNvCxnSpPr/>
          <p:nvPr/>
        </p:nvCxnSpPr>
        <p:spPr>
          <a:xfrm flipV="1">
            <a:off x="2297151" y="3380247"/>
            <a:ext cx="2700190" cy="646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AA5C3D-0F3A-EA6D-A23E-5D69A177DDF8}"/>
              </a:ext>
            </a:extLst>
          </p:cNvPr>
          <p:cNvCxnSpPr>
            <a:cxnSpLocks/>
          </p:cNvCxnSpPr>
          <p:nvPr/>
        </p:nvCxnSpPr>
        <p:spPr>
          <a:xfrm flipH="1" flipV="1">
            <a:off x="2297151" y="3320085"/>
            <a:ext cx="1842084" cy="736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BF7017-A4EE-67A0-5E0F-A47E527FA808}"/>
              </a:ext>
            </a:extLst>
          </p:cNvPr>
          <p:cNvSpPr txBox="1"/>
          <p:nvPr/>
        </p:nvSpPr>
        <p:spPr>
          <a:xfrm>
            <a:off x="4997341" y="5865873"/>
            <a:ext cx="300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微觀統計解釋相同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812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921" grpId="0"/>
      <p:bldP spid="14" grpId="0" animBg="1"/>
      <p:bldP spid="16" grpId="0" animBg="1"/>
      <p:bldP spid="18" grpId="0" animBg="1"/>
      <p:bldP spid="20" grpId="0"/>
      <p:bldP spid="6" grpId="0"/>
      <p:bldP spid="23" grpId="0" animBg="1"/>
      <p:bldP spid="24" grpId="0" animBg="1"/>
      <p:bldP spid="2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676400" y="32766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1203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486400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6400" y="4724400"/>
            <a:ext cx="10175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:\Users\Vincent\Downloads\Data\Knight\Media\Chapter18\Images\18_12Figure-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7010400" y="1939925"/>
            <a:ext cx="18129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4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57150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1676400" y="43434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1212" name="Text Box 7"/>
          <p:cNvSpPr txBox="1">
            <a:spLocks noChangeArrowheads="1"/>
          </p:cNvSpPr>
          <p:nvPr/>
        </p:nvSpPr>
        <p:spPr bwMode="auto">
          <a:xfrm>
            <a:off x="1600200" y="56388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多原子分子組成的理想氣體</a:t>
            </a:r>
          </a:p>
        </p:txBody>
      </p:sp>
      <p:pic>
        <p:nvPicPr>
          <p:cNvPr id="5121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51816"/>
          <a:stretch>
            <a:fillRect/>
          </a:stretch>
        </p:blipFill>
        <p:spPr bwMode="auto">
          <a:xfrm>
            <a:off x="2743200" y="381000"/>
            <a:ext cx="32004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743201" y="3688206"/>
                <a:ext cx="125299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3688206"/>
                <a:ext cx="1252991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743200" y="4908074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908074"/>
                <a:ext cx="1252991" cy="634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743201" y="6022957"/>
                <a:ext cx="12529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6022957"/>
                <a:ext cx="125299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5760" y="4929465"/>
                <a:ext cx="146841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zh-TW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0" y="4929465"/>
                <a:ext cx="146841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3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2128838" y="5857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單原子分子組成的理想氣體</a:t>
            </a:r>
          </a:p>
        </p:txBody>
      </p:sp>
      <p:pic>
        <p:nvPicPr>
          <p:cNvPr id="53251" name="Picture 8" descr="F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5557838" y="11953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26" b="74107"/>
          <a:stretch>
            <a:fillRect/>
          </a:stretch>
        </p:blipFill>
        <p:spPr bwMode="auto">
          <a:xfrm>
            <a:off x="5481638" y="2338388"/>
            <a:ext cx="10175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F1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3" b="9872"/>
          <a:stretch>
            <a:fillRect/>
          </a:stretch>
        </p:blipFill>
        <p:spPr bwMode="auto">
          <a:xfrm>
            <a:off x="5562600" y="3352800"/>
            <a:ext cx="62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7"/>
          <p:cNvSpPr txBox="1">
            <a:spLocks noChangeArrowheads="1"/>
          </p:cNvSpPr>
          <p:nvPr/>
        </p:nvSpPr>
        <p:spPr bwMode="auto">
          <a:xfrm>
            <a:off x="2205038" y="18811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雙原子分子組成的理想氣體</a:t>
            </a:r>
          </a:p>
        </p:txBody>
      </p:sp>
      <p:sp>
        <p:nvSpPr>
          <p:cNvPr id="53258" name="Text Box 7"/>
          <p:cNvSpPr txBox="1">
            <a:spLocks noChangeArrowheads="1"/>
          </p:cNvSpPr>
          <p:nvPr/>
        </p:nvSpPr>
        <p:spPr bwMode="auto">
          <a:xfrm>
            <a:off x="2290763" y="3070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多原子分子組成的理想氣體</a:t>
            </a:r>
          </a:p>
        </p:txBody>
      </p:sp>
      <p:pic>
        <p:nvPicPr>
          <p:cNvPr id="53263" name="Picture 13" descr="D:\Dropbox\Documents\課程\YoungTextBook\Images\Chapter19\A_Images\B_Tables\19_01_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5346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290763" y="1172206"/>
                <a:ext cx="1252991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3" y="1172206"/>
                <a:ext cx="1252991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290762" y="2392074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2392074"/>
                <a:ext cx="1252991" cy="634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290763" y="3506957"/>
                <a:ext cx="12529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3" y="3506957"/>
                <a:ext cx="125299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799454" y="1152441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54" y="1152441"/>
                <a:ext cx="1252991" cy="6347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799453" y="2372309"/>
                <a:ext cx="1252991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53" y="2372309"/>
                <a:ext cx="1252991" cy="6090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799454" y="3487192"/>
                <a:ext cx="12529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54" y="3487192"/>
                <a:ext cx="125299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290762" y="216456"/>
                <a:ext cx="161560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216456"/>
                <a:ext cx="16156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87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文字方塊 7"/>
          <p:cNvSpPr txBox="1">
            <a:spLocks noChangeArrowheads="1"/>
          </p:cNvSpPr>
          <p:nvPr/>
        </p:nvSpPr>
        <p:spPr bwMode="auto">
          <a:xfrm>
            <a:off x="609600" y="536909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對於理想氣體：</a:t>
            </a:r>
          </a:p>
        </p:txBody>
      </p:sp>
      <p:pic>
        <p:nvPicPr>
          <p:cNvPr id="46089" name="Picture 4" descr="F18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>
            <a:fillRect/>
          </a:stretch>
        </p:blipFill>
        <p:spPr bwMode="auto">
          <a:xfrm>
            <a:off x="7115013" y="3269328"/>
            <a:ext cx="1819645" cy="27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51054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熱力學第一定律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1828800" y="994109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熱力學第零定律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57800" y="1602422"/>
                <a:ext cx="141738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602422"/>
                <a:ext cx="14173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39" y="1482550"/>
                <a:ext cx="987322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6">
            <a:extLst>
              <a:ext uri="{FF2B5EF4-FFF2-40B4-BE49-F238E27FC236}">
                <a16:creationId xmlns:a16="http://schemas.microsoft.com/office/drawing/2014/main" id="{3B9333C9-A2ED-DC47-8C33-A0BFA110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799" y="2160194"/>
            <a:ext cx="6351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利用這兩個式子，即能判斷</a:t>
            </a:r>
            <a:r>
              <a:rPr lang="zh-TW" altLang="en-US" sz="1800" dirty="0">
                <a:latin typeface="新細明體" pitchFamily="18" charset="-120"/>
              </a:rPr>
              <a:t>氣體與外界是否達到熱平衡，</a:t>
            </a:r>
            <a:endParaRPr lang="en-US" altLang="zh-TW" sz="1800" dirty="0">
              <a:latin typeface="新細明體" pitchFamily="18" charset="-120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/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latin typeface="新細明體" pitchFamily="18" charset="-120"/>
                  </a:rPr>
                  <a:t>以及計算在達到</a:t>
                </a:r>
                <a:r>
                  <a:rPr lang="zh-TW" altLang="en-US" sz="1800" dirty="0"/>
                  <a:t>熱平衡的熱過程中進行的、見不到的熱量交換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標楷體" pitchFamily="65" charset="-120"/>
                      </a:rPr>
                      <m:t>𝑄</m:t>
                    </m:r>
                  </m:oMath>
                </a14:m>
                <a:r>
                  <a:rPr lang="zh-TW" altLang="en-US" sz="1800" dirty="0">
                    <a:latin typeface="新細明體" pitchFamily="18" charset="-120"/>
                    <a:ea typeface="標楷體" pitchFamily="65" charset="-12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E7529-2964-4D4A-4443-EEC32261C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88" y="2574629"/>
                <a:ext cx="7008440" cy="392993"/>
              </a:xfrm>
              <a:prstGeom prst="rect">
                <a:avLst/>
              </a:prstGeom>
              <a:blipFill>
                <a:blip r:embed="rId5"/>
                <a:stretch>
                  <a:fillRect l="-906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baloon%20dream">
            <a:extLst>
              <a:ext uri="{FF2B5EF4-FFF2-40B4-BE49-F238E27FC236}">
                <a16:creationId xmlns:a16="http://schemas.microsoft.com/office/drawing/2014/main" id="{7D29F934-460B-8ACA-3982-AD1DE9B0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2" y="3265810"/>
            <a:ext cx="2060397" cy="27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39D56-1715-F109-FD41-1F790A104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13" y="3259015"/>
            <a:ext cx="4710772" cy="27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FD9CA57-4E35-FDD9-522C-C302CFC66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131"/>
            <a:ext cx="7772400" cy="50019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9CF2BD-CD91-79E2-BD57-821AD1A149CA}"/>
              </a:ext>
            </a:extLst>
          </p:cNvPr>
          <p:cNvSpPr/>
          <p:nvPr/>
        </p:nvSpPr>
        <p:spPr>
          <a:xfrm>
            <a:off x="5218771" y="535259"/>
            <a:ext cx="2442117" cy="34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D6DE-E756-09DE-E5CE-2723435016F8}"/>
              </a:ext>
            </a:extLst>
          </p:cNvPr>
          <p:cNvSpPr/>
          <p:nvPr/>
        </p:nvSpPr>
        <p:spPr>
          <a:xfrm>
            <a:off x="1813932" y="880946"/>
            <a:ext cx="5233639" cy="34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CEDDC-33D0-8A9D-83E9-C9CF303E473D}"/>
              </a:ext>
            </a:extLst>
          </p:cNvPr>
          <p:cNvSpPr/>
          <p:nvPr/>
        </p:nvSpPr>
        <p:spPr>
          <a:xfrm>
            <a:off x="4137103" y="1271508"/>
            <a:ext cx="3523786" cy="338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EC6E4-E92A-0437-87F0-00E6FF39FAB7}"/>
              </a:ext>
            </a:extLst>
          </p:cNvPr>
          <p:cNvSpPr/>
          <p:nvPr/>
        </p:nvSpPr>
        <p:spPr>
          <a:xfrm>
            <a:off x="1880840" y="1624630"/>
            <a:ext cx="2111297" cy="34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68FCD-E0FE-7C06-137B-3C1AE0E25D1D}"/>
              </a:ext>
            </a:extLst>
          </p:cNvPr>
          <p:cNvSpPr/>
          <p:nvPr/>
        </p:nvSpPr>
        <p:spPr>
          <a:xfrm>
            <a:off x="4456771" y="2383451"/>
            <a:ext cx="2256264" cy="34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B2CED6-60C8-4F80-8C38-082B04F75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16"/>
          <a:stretch/>
        </p:blipFill>
        <p:spPr>
          <a:xfrm>
            <a:off x="719254" y="5154095"/>
            <a:ext cx="7772400" cy="764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0AEDF7-691C-1D41-035F-C02955566EF7}"/>
              </a:ext>
            </a:extLst>
          </p:cNvPr>
          <p:cNvSpPr/>
          <p:nvPr/>
        </p:nvSpPr>
        <p:spPr>
          <a:xfrm>
            <a:off x="6887736" y="2729138"/>
            <a:ext cx="878877" cy="345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573C1D-3D2B-B438-19B4-E622F92F1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9" b="13897"/>
          <a:stretch/>
        </p:blipFill>
        <p:spPr>
          <a:xfrm>
            <a:off x="798160" y="3523983"/>
            <a:ext cx="7772400" cy="1290711"/>
          </a:xfrm>
          <a:prstGeom prst="rect">
            <a:avLst/>
          </a:prstGeom>
        </p:spPr>
      </p:pic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2FD2560-0521-B1D0-1180-1FE9F1406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77466"/>
          <a:stretch/>
        </p:blipFill>
        <p:spPr>
          <a:xfrm>
            <a:off x="798160" y="4814694"/>
            <a:ext cx="7772400" cy="735226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BDA4D4-8987-809E-33B4-33598C8DA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6"/>
          <a:stretch/>
        </p:blipFill>
        <p:spPr>
          <a:xfrm>
            <a:off x="798160" y="1814664"/>
            <a:ext cx="7772400" cy="12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AD4C059-B9C4-9BA2-57B1-E9B27326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2" b="45525"/>
          <a:stretch/>
        </p:blipFill>
        <p:spPr>
          <a:xfrm>
            <a:off x="685800" y="597245"/>
            <a:ext cx="7772400" cy="1951464"/>
          </a:xfrm>
          <a:prstGeom prst="rect">
            <a:avLst/>
          </a:prstGeom>
        </p:spPr>
      </p:pic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D3E0F49-FCA4-F225-3D07-E32BFB5B8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2"/>
          <a:stretch/>
        </p:blipFill>
        <p:spPr>
          <a:xfrm>
            <a:off x="685800" y="3644900"/>
            <a:ext cx="7772400" cy="2945472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1BDC96-AC98-8662-C9A6-7BE6C3B7B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9" b="33240"/>
          <a:stretch/>
        </p:blipFill>
        <p:spPr>
          <a:xfrm>
            <a:off x="685800" y="3321712"/>
            <a:ext cx="7772400" cy="3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827584" y="1945409"/>
            <a:ext cx="770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 </a:t>
            </a:r>
            <a:r>
              <a:rPr lang="zh-TW" altLang="en-US" sz="1800" dirty="0"/>
              <a:t>經過測量，</a:t>
            </a:r>
            <a:r>
              <a:rPr lang="zh-TW" altLang="en-US" sz="1800" dirty="0">
                <a:solidFill>
                  <a:srgbClr val="FF0000"/>
                </a:solidFill>
              </a:rPr>
              <a:t>黑體輻射總功率，與黑體的面積、及溫度的四次方成正比：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3846729" y="3810573"/>
            <a:ext cx="352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Stefan-Boltzmann Constant</a:t>
            </a:r>
          </a:p>
        </p:txBody>
      </p:sp>
      <p:pic>
        <p:nvPicPr>
          <p:cNvPr id="6151" name="Picture 14" descr="http://image.absoluteastronomy.com/images/encyclopediaimages/p/pa/pahoehoe_t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5" y="4608902"/>
            <a:ext cx="285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40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27" y="4608902"/>
            <a:ext cx="1872977" cy="188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http://t2.gstatic.com/images?q=tbn:ANd9GcT6CWMQT7u-cX61oSIbeczGLNdy97xl1L5Krl7ugYod_58iX-qZRunNlgi8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92" y="46019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99592" y="2377026"/>
            <a:ext cx="435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而與所有其他黑體的性質都無關。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00659" y="1099157"/>
            <a:ext cx="6530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所有黑體，不論材質，同一溫度時發出的熱輻射都一樣！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971600" y="2881082"/>
                <a:ext cx="1775037" cy="6127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81082"/>
                <a:ext cx="1775037" cy="612732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FB1D71D1-374D-F243-9A5D-E5BBBA9DE85F}"/>
                  </a:ext>
                </a:extLst>
              </p:cNvPr>
              <p:cNvSpPr txBox="1"/>
              <p:nvPr/>
            </p:nvSpPr>
            <p:spPr>
              <a:xfrm>
                <a:off x="971600" y="3785857"/>
                <a:ext cx="267637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=5.67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FB1D71D1-374D-F243-9A5D-E5BBBA9DE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85857"/>
                <a:ext cx="267637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0">
                <a:extLst>
                  <a:ext uri="{FF2B5EF4-FFF2-40B4-BE49-F238E27FC236}">
                    <a16:creationId xmlns:a16="http://schemas.microsoft.com/office/drawing/2014/main" id="{9CECCFFF-E0CE-5043-8D10-B69D0CC5C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1522283"/>
                <a:ext cx="76328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這就是溫度為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的黑體輻射！</a:t>
                </a:r>
              </a:p>
            </p:txBody>
          </p:sp>
        </mc:Choice>
        <mc:Fallback xmlns="">
          <p:sp>
            <p:nvSpPr>
              <p:cNvPr id="14" name="矩形 10">
                <a:extLst>
                  <a:ext uri="{FF2B5EF4-FFF2-40B4-BE49-F238E27FC236}">
                    <a16:creationId xmlns:a16="http://schemas.microsoft.com/office/drawing/2014/main" id="{9CECCFFF-E0CE-5043-8D10-B69D0CC5C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522283"/>
                <a:ext cx="7632848" cy="369332"/>
              </a:xfrm>
              <a:prstGeom prst="rect">
                <a:avLst/>
              </a:prstGeom>
              <a:blipFill>
                <a:blip r:embed="rId7"/>
                <a:stretch>
                  <a:fillRect l="-832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0FABC0-4AB4-CFA6-0C84-259516DFCBB0}"/>
              </a:ext>
            </a:extLst>
          </p:cNvPr>
          <p:cNvSpPr/>
          <p:nvPr/>
        </p:nvSpPr>
        <p:spPr>
          <a:xfrm>
            <a:off x="3923928" y="2254560"/>
            <a:ext cx="1728192" cy="196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96C1B014-3A15-3EEC-0A73-F676FFFA64A9}"/>
                  </a:ext>
                </a:extLst>
              </p:cNvPr>
              <p:cNvSpPr txBox="1"/>
              <p:nvPr/>
            </p:nvSpPr>
            <p:spPr>
              <a:xfrm>
                <a:off x="3903525" y="1099784"/>
                <a:ext cx="123880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96C1B014-3A15-3EEC-0A73-F676FFFA6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525" y="1099784"/>
                <a:ext cx="12388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1" descr="2353024_812012">
            <a:extLst>
              <a:ext uri="{FF2B5EF4-FFF2-40B4-BE49-F238E27FC236}">
                <a16:creationId xmlns:a16="http://schemas.microsoft.com/office/drawing/2014/main" id="{4305D917-C585-AB0A-1C8C-895CA268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83" y="2315892"/>
            <a:ext cx="1901363" cy="19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ottom (Sun-facing side)">
            <a:extLst>
              <a:ext uri="{FF2B5EF4-FFF2-40B4-BE49-F238E27FC236}">
                <a16:creationId xmlns:a16="http://schemas.microsoft.com/office/drawing/2014/main" id="{3D1A34B7-2BAC-7291-FA5B-DC8B7FDE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54560"/>
            <a:ext cx="2376264" cy="19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Cube outline">
            <a:extLst>
              <a:ext uri="{FF2B5EF4-FFF2-40B4-BE49-F238E27FC236}">
                <a16:creationId xmlns:a16="http://schemas.microsoft.com/office/drawing/2014/main" id="{4EE230DB-7E66-5BFB-4CEF-5A1590B82F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800" y="2564904"/>
            <a:ext cx="1321296" cy="132129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445384B8-1B31-3FC6-61B5-8A13E8CD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249" y="1606722"/>
            <a:ext cx="67481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 </a:t>
            </a:r>
            <a:r>
              <a:rPr lang="zh-TW" altLang="en-US" sz="1800" dirty="0">
                <a:solidFill>
                  <a:srgbClr val="FF0000"/>
                </a:solidFill>
              </a:rPr>
              <a:t>黑體輻射總功率，由黑體的面積、及溫度就能計算出來。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1">
                <a:extLst>
                  <a:ext uri="{FF2B5EF4-FFF2-40B4-BE49-F238E27FC236}">
                    <a16:creationId xmlns:a16="http://schemas.microsoft.com/office/drawing/2014/main" id="{FDA578CD-31C4-15C6-8703-90B294BC3828}"/>
                  </a:ext>
                </a:extLst>
              </p:cNvPr>
              <p:cNvSpPr txBox="1"/>
              <p:nvPr/>
            </p:nvSpPr>
            <p:spPr>
              <a:xfrm>
                <a:off x="4114800" y="4725144"/>
                <a:ext cx="146014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8" name="文字方塊 11">
                <a:extLst>
                  <a:ext uri="{FF2B5EF4-FFF2-40B4-BE49-F238E27FC236}">
                    <a16:creationId xmlns:a16="http://schemas.microsoft.com/office/drawing/2014/main" id="{FDA578CD-31C4-15C6-8703-90B294BC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725144"/>
                <a:ext cx="14601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4AC26751-231D-2D2C-B629-87D9D64BEDDA}"/>
                  </a:ext>
                </a:extLst>
              </p:cNvPr>
              <p:cNvSpPr txBox="1"/>
              <p:nvPr/>
            </p:nvSpPr>
            <p:spPr>
              <a:xfrm>
                <a:off x="6646483" y="4725144"/>
                <a:ext cx="162166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9" name="文字方塊 11">
                <a:extLst>
                  <a:ext uri="{FF2B5EF4-FFF2-40B4-BE49-F238E27FC236}">
                    <a16:creationId xmlns:a16="http://schemas.microsoft.com/office/drawing/2014/main" id="{4AC26751-231D-2D2C-B629-87D9D64BE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83" y="4725144"/>
                <a:ext cx="162166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1">
                <a:extLst>
                  <a:ext uri="{FF2B5EF4-FFF2-40B4-BE49-F238E27FC236}">
                    <a16:creationId xmlns:a16="http://schemas.microsoft.com/office/drawing/2014/main" id="{7BCDB917-AFB2-5675-6B0C-4AA4F49C73A9}"/>
                  </a:ext>
                </a:extLst>
              </p:cNvPr>
              <p:cNvSpPr txBox="1"/>
              <p:nvPr/>
            </p:nvSpPr>
            <p:spPr>
              <a:xfrm>
                <a:off x="1004096" y="4756311"/>
                <a:ext cx="147726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𝑎𝑏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0" name="文字方塊 11">
                <a:extLst>
                  <a:ext uri="{FF2B5EF4-FFF2-40B4-BE49-F238E27FC236}">
                    <a16:creationId xmlns:a16="http://schemas.microsoft.com/office/drawing/2014/main" id="{7BCDB917-AFB2-5675-6B0C-4AA4F49C7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96" y="4756311"/>
                <a:ext cx="14772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3E9662-06E9-0E6D-133F-89A238C7FAB3}"/>
              </a:ext>
            </a:extLst>
          </p:cNvPr>
          <p:cNvCxnSpPr/>
          <p:nvPr/>
        </p:nvCxnSpPr>
        <p:spPr>
          <a:xfrm flipV="1">
            <a:off x="1979712" y="3886200"/>
            <a:ext cx="360040" cy="910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D69B96-6BB8-8F7F-A0EC-7498BF902D65}"/>
              </a:ext>
            </a:extLst>
          </p:cNvPr>
          <p:cNvSpPr txBox="1"/>
          <p:nvPr/>
        </p:nvSpPr>
        <p:spPr>
          <a:xfrm>
            <a:off x="827584" y="5356699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只是它的輻射方向在幾何上自然很複雜。除了球形黑體較簡單，是球對稱</a:t>
            </a:r>
            <a:r>
              <a:rPr 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2105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20E59-35AA-0136-32DF-5C0C00ACD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4003">
            <a:extLst>
              <a:ext uri="{FF2B5EF4-FFF2-40B4-BE49-F238E27FC236}">
                <a16:creationId xmlns:a16="http://schemas.microsoft.com/office/drawing/2014/main" id="{6AF518E3-0F94-9792-18A5-D598E768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>
            <a:fillRect/>
          </a:stretch>
        </p:blipFill>
        <p:spPr bwMode="auto">
          <a:xfrm>
            <a:off x="561261" y="692953"/>
            <a:ext cx="39306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7">
            <a:extLst>
              <a:ext uri="{FF2B5EF4-FFF2-40B4-BE49-F238E27FC236}">
                <a16:creationId xmlns:a16="http://schemas.microsoft.com/office/drawing/2014/main" id="{975D452B-2EFB-125F-588E-07D493D1F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424" y="5445928"/>
            <a:ext cx="2873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文字方塊 7">
            <a:extLst>
              <a:ext uri="{FF2B5EF4-FFF2-40B4-BE49-F238E27FC236}">
                <a16:creationId xmlns:a16="http://schemas.microsoft.com/office/drawing/2014/main" id="{C0C60ED2-3778-D6DA-0AC4-72A400A13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3" y="220474"/>
            <a:ext cx="6459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黑體輻射的波長分布只與溫度有關，與材質無關！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45FCBB1-AA4C-F569-60EE-7D4E561DB954}"/>
              </a:ext>
            </a:extLst>
          </p:cNvPr>
          <p:cNvSpPr txBox="1"/>
          <p:nvPr/>
        </p:nvSpPr>
        <p:spPr>
          <a:xfrm>
            <a:off x="345138" y="58057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可見光</a:t>
            </a: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C97E021E-7DF4-1FC7-7856-54593674B425}"/>
              </a:ext>
            </a:extLst>
          </p:cNvPr>
          <p:cNvCxnSpPr/>
          <p:nvPr/>
        </p:nvCxnSpPr>
        <p:spPr>
          <a:xfrm flipV="1">
            <a:off x="1137226" y="5445928"/>
            <a:ext cx="359866" cy="431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936F2F2-18F2-C66B-39DD-AE747A0BB153}"/>
                  </a:ext>
                </a:extLst>
              </p:cNvPr>
              <p:cNvSpPr txBox="1"/>
              <p:nvPr/>
            </p:nvSpPr>
            <p:spPr>
              <a:xfrm>
                <a:off x="4572000" y="1612111"/>
                <a:ext cx="3374322" cy="79252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936F2F2-18F2-C66B-39DD-AE747A0BB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12111"/>
                <a:ext cx="3374322" cy="792525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3505078-3B3E-7B1A-C330-DD30A389BFF6}"/>
                  </a:ext>
                </a:extLst>
              </p:cNvPr>
              <p:cNvSpPr txBox="1"/>
              <p:nvPr/>
            </p:nvSpPr>
            <p:spPr>
              <a:xfrm>
                <a:off x="4551493" y="1149767"/>
                <a:ext cx="4474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波長</a:t>
                </a:r>
                <a:r>
                  <a:rPr lang="zh-TW" altLang="en-US" sz="1800" dirty="0"/>
                  <a:t>介於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zh-TW" altLang="en-US" sz="1800" b="0" i="1" smtClean="0">
                        <a:latin typeface="Cambria Math"/>
                      </a:rPr>
                      <m:t>及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TW" sz="1800" b="0" i="1" smtClean="0">
                        <a:latin typeface="Cambria Math"/>
                      </a:rPr>
                      <m:t>+</m:t>
                    </m:r>
                    <m:r>
                      <a:rPr lang="en-US" altLang="zh-TW" sz="1800" b="0" i="1" smtClean="0">
                        <a:latin typeface="Cambria Math"/>
                      </a:rPr>
                      <m:t>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1800" dirty="0"/>
                  <a:t>的熱輻射的功率等於：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3505078-3B3E-7B1A-C330-DD30A389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493" y="1149767"/>
                <a:ext cx="4474677" cy="369332"/>
              </a:xfrm>
              <a:prstGeom prst="rect">
                <a:avLst/>
              </a:prstGeom>
              <a:blipFill>
                <a:blip r:embed="rId4"/>
                <a:stretch>
                  <a:fillRect l="-113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E029A3-2E8A-5DD1-C180-33D4D35B3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905" y="2690040"/>
            <a:ext cx="4165600" cy="2971800"/>
          </a:xfrm>
          <a:prstGeom prst="rect">
            <a:avLst/>
          </a:prstGeom>
        </p:spPr>
      </p:pic>
      <p:sp>
        <p:nvSpPr>
          <p:cNvPr id="7" name="文字方塊 3">
            <a:extLst>
              <a:ext uri="{FF2B5EF4-FFF2-40B4-BE49-F238E27FC236}">
                <a16:creationId xmlns:a16="http://schemas.microsoft.com/office/drawing/2014/main" id="{36A643B1-E9AF-CF71-60F3-7F2F7FD18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493" y="673194"/>
            <a:ext cx="4391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注意：黑體輻射的波長分布是連續的！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CC64C-2A0D-D074-951C-A0448C6BE018}"/>
              </a:ext>
            </a:extLst>
          </p:cNvPr>
          <p:cNvSpPr txBox="1"/>
          <p:nvPr/>
        </p:nvSpPr>
        <p:spPr>
          <a:xfrm>
            <a:off x="595473" y="634123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溫度越高，黑體輻射的波長越偏向短波長、高頻率的區域</a:t>
            </a:r>
            <a:r>
              <a:rPr lang="en-US" dirty="0"/>
              <a:t>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D220D-8332-096D-E5AF-68DFE6112E1F}"/>
              </a:ext>
            </a:extLst>
          </p:cNvPr>
          <p:cNvSpPr/>
          <p:nvPr/>
        </p:nvSpPr>
        <p:spPr>
          <a:xfrm>
            <a:off x="4582865" y="5661840"/>
            <a:ext cx="4165600" cy="5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" grpId="0"/>
      <p:bldP spid="3" grpId="0" animBg="1"/>
      <p:bldP spid="5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Text Box 4"/>
              <p:cNvSpPr txBox="1">
                <a:spLocks noChangeArrowheads="1"/>
              </p:cNvSpPr>
              <p:nvPr/>
            </p:nvSpPr>
            <p:spPr bwMode="auto">
              <a:xfrm>
                <a:off x="395287" y="4221163"/>
                <a:ext cx="82718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測量得到：地球大氣上層每單位面積，接收太陽的功率為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=1370 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m</m:t>
                    </m:r>
                    <m:r>
                      <a:rPr lang="en-US" altLang="zh-TW" sz="1800" i="1" baseline="3000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7" y="4221163"/>
                <a:ext cx="8271859" cy="369332"/>
              </a:xfrm>
              <a:prstGeom prst="rect">
                <a:avLst/>
              </a:prstGeom>
              <a:blipFill>
                <a:blip r:embed="rId2"/>
                <a:stretch>
                  <a:fillRect l="-76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 Box 5"/>
              <p:cNvSpPr txBox="1">
                <a:spLocks noChangeArrowheads="1"/>
              </p:cNvSpPr>
              <p:nvPr/>
            </p:nvSpPr>
            <p:spPr bwMode="auto">
              <a:xfrm>
                <a:off x="395288" y="4655636"/>
                <a:ext cx="5472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>
                  <a:buNone/>
                </a:pPr>
                <a:r>
                  <a:rPr lang="zh-TW" altLang="en-US" sz="1800" dirty="0"/>
                  <a:t>太陽與地球的距離為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𝐷</m:t>
                    </m:r>
                    <m:r>
                      <a:rPr lang="en-US" altLang="zh-TW" sz="1800" i="1">
                        <a:latin typeface="Cambria Math"/>
                      </a:rPr>
                      <m:t>=1.5×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>
                        <a:latin typeface="Cambria Math"/>
                        <a:ea typeface="Cambria Math"/>
                      </a:rPr>
                      <m:t>km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741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4655636"/>
                <a:ext cx="5472856" cy="369332"/>
              </a:xfrm>
              <a:prstGeom prst="rect">
                <a:avLst/>
              </a:prstGeom>
              <a:blipFill>
                <a:blip r:embed="rId3"/>
                <a:stretch>
                  <a:fillRect l="-115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Text Box 6"/>
              <p:cNvSpPr txBox="1">
                <a:spLocks noChangeArrowheads="1"/>
              </p:cNvSpPr>
              <p:nvPr/>
            </p:nvSpPr>
            <p:spPr bwMode="auto">
              <a:xfrm>
                <a:off x="4048964" y="5065919"/>
                <a:ext cx="48590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太陽的發射功率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3.9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×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10</m:t>
                    </m:r>
                    <m:r>
                      <a:rPr lang="en-US" altLang="zh-TW" sz="1800" i="1" baseline="30000" dirty="0">
                        <a:latin typeface="Cambria Math"/>
                        <a:cs typeface="Times New Roman" pitchFamily="18" charset="0"/>
                      </a:rPr>
                      <m:t>26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 i="0" dirty="0" smtClean="0">
                        <a:latin typeface="Cambria Math"/>
                        <a:cs typeface="Times New Roman" pitchFamily="18" charset="0"/>
                      </a:rPr>
                      <m:t>W</m:t>
                    </m:r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964" y="5065919"/>
                <a:ext cx="4859094" cy="369332"/>
              </a:xfrm>
              <a:prstGeom prst="rect">
                <a:avLst/>
              </a:prstGeom>
              <a:blipFill>
                <a:blip r:embed="rId4"/>
                <a:stretch>
                  <a:fillRect l="-1042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21842" y="1116606"/>
            <a:ext cx="3240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太陽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表面積</a:t>
            </a:r>
            <a:endParaRPr lang="zh-TW" altLang="en-US" sz="1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06191" y="5078619"/>
            <a:ext cx="208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可以算出太陽溫度 </a:t>
            </a:r>
          </a:p>
        </p:txBody>
      </p:sp>
      <p:pic>
        <p:nvPicPr>
          <p:cNvPr id="17416" name="Picture 11" descr="s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36" y="430080"/>
            <a:ext cx="1844411" cy="187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17" name="Text Box 14"/>
              <p:cNvSpPr txBox="1">
                <a:spLocks noChangeArrowheads="1"/>
              </p:cNvSpPr>
              <p:nvPr/>
            </p:nvSpPr>
            <p:spPr bwMode="auto">
              <a:xfrm>
                <a:off x="3152790" y="573681"/>
                <a:ext cx="23438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計算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太陽表面</a:t>
                </a:r>
                <a:r>
                  <a:rPr lang="zh-TW" altLang="en-US" sz="1800" dirty="0"/>
                  <a:t>溫度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𝑇</m:t>
                    </m:r>
                  </m:oMath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741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2790" y="573681"/>
                <a:ext cx="2343894" cy="369332"/>
              </a:xfrm>
              <a:prstGeom prst="rect">
                <a:avLst/>
              </a:prstGeom>
              <a:blipFill>
                <a:blip r:embed="rId6"/>
                <a:stretch>
                  <a:fillRect l="-216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0" name="文字方塊 14"/>
          <p:cNvSpPr txBox="1">
            <a:spLocks noChangeArrowheads="1"/>
          </p:cNvSpPr>
          <p:nvPr/>
        </p:nvSpPr>
        <p:spPr bwMode="auto">
          <a:xfrm>
            <a:off x="406191" y="1660247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太陽輻射總功率</a:t>
            </a:r>
          </a:p>
        </p:txBody>
      </p:sp>
      <p:pic>
        <p:nvPicPr>
          <p:cNvPr id="17421" name="Picture 24" descr="http://image.absoluteastronomy.com/images/encyclopediaimages/s/su/sun-earth-radi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08" y="2403238"/>
            <a:ext cx="2062050" cy="14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矩形 17"/>
          <p:cNvSpPr>
            <a:spLocks noChangeArrowheads="1"/>
          </p:cNvSpPr>
          <p:nvPr/>
        </p:nvSpPr>
        <p:spPr bwMode="auto">
          <a:xfrm>
            <a:off x="395288" y="2781300"/>
            <a:ext cx="6264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因此地球大氣上層，每單位面積所接收到來自太陽的功率為：</a:t>
            </a:r>
            <a:endParaRPr lang="en-US" altLang="zh-TW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文字方塊 18"/>
              <p:cNvSpPr txBox="1">
                <a:spLocks noChangeArrowheads="1"/>
              </p:cNvSpPr>
              <p:nvPr/>
            </p:nvSpPr>
            <p:spPr bwMode="auto">
              <a:xfrm>
                <a:off x="395288" y="2349500"/>
                <a:ext cx="65529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在地球處，此總功率平均分配於半徑為兩者距離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zh-TW" altLang="en-US" sz="1800" dirty="0"/>
                  <a:t>的球表面。</a:t>
                </a:r>
              </a:p>
            </p:txBody>
          </p:sp>
        </mc:Choice>
        <mc:Fallback xmlns="">
          <p:sp>
            <p:nvSpPr>
              <p:cNvPr id="17424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2349500"/>
                <a:ext cx="6552976" cy="369332"/>
              </a:xfrm>
              <a:prstGeom prst="rect">
                <a:avLst/>
              </a:prstGeom>
              <a:blipFill>
                <a:blip r:embed="rId8"/>
                <a:stretch>
                  <a:fillRect l="-967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25" name="Text Box 10"/>
              <p:cNvSpPr txBox="1">
                <a:spLocks noChangeArrowheads="1"/>
              </p:cNvSpPr>
              <p:nvPr/>
            </p:nvSpPr>
            <p:spPr bwMode="auto">
              <a:xfrm>
                <a:off x="395287" y="5531645"/>
                <a:ext cx="51847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可預測光譜最大值在波長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500</m:t>
                    </m:r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nm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，與觀測相符。</a:t>
                </a:r>
              </a:p>
            </p:txBody>
          </p:sp>
        </mc:Choice>
        <mc:Fallback xmlns="">
          <p:sp>
            <p:nvSpPr>
              <p:cNvPr id="1742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7" y="5531645"/>
                <a:ext cx="5184775" cy="369332"/>
              </a:xfrm>
              <a:prstGeom prst="rect">
                <a:avLst/>
              </a:prstGeom>
              <a:blipFill>
                <a:blip r:embed="rId9"/>
                <a:stretch>
                  <a:fillRect l="-1222" t="-6667" r="-489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6377905" y="4600193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constant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117587" y="1660951"/>
                <a:ext cx="180491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zh-TW" altLang="en-US" b="0" i="1" smtClean="0">
                          <a:latin typeface="Cambria Math"/>
                        </a:rPr>
                        <m:t>𝜎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sun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87" y="1660951"/>
                <a:ext cx="180491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117587" y="1108946"/>
                <a:ext cx="303685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</a:rPr>
                        <m:t>=4</m:t>
                      </m:r>
                      <m:r>
                        <a:rPr lang="zh-TW" altLang="en-US" b="0" i="1" smtClean="0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sun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=6.1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18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87" y="1108946"/>
                <a:ext cx="303685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35293" y="3287142"/>
                <a:ext cx="3730060" cy="64819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𝐼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sun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sun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3" y="3287142"/>
                <a:ext cx="3730060" cy="64819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446627" y="5065919"/>
                <a:ext cx="139198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=5800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27" y="5065919"/>
                <a:ext cx="1391984" cy="369332"/>
              </a:xfrm>
              <a:prstGeom prst="rect">
                <a:avLst/>
              </a:prstGeom>
              <a:blipFill>
                <a:blip r:embed="rId1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9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4" grpId="0"/>
      <p:bldP spid="17425" grpId="0"/>
      <p:bldP spid="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9BDEA-731F-3AA5-316F-8C73AFEC8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536DED9E-EAF8-F69F-4D97-4A18471580AA}"/>
                  </a:ext>
                </a:extLst>
              </p:cNvPr>
              <p:cNvSpPr txBox="1"/>
              <p:nvPr/>
            </p:nvSpPr>
            <p:spPr>
              <a:xfrm>
                <a:off x="2868101" y="2898207"/>
                <a:ext cx="2577291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536DED9E-EAF8-F69F-4D97-4A1847158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01" y="2898207"/>
                <a:ext cx="2577291" cy="686406"/>
              </a:xfrm>
              <a:prstGeom prst="rect">
                <a:avLst/>
              </a:prstGeom>
              <a:blipFill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2">
                <a:extLst>
                  <a:ext uri="{FF2B5EF4-FFF2-40B4-BE49-F238E27FC236}">
                    <a16:creationId xmlns:a16="http://schemas.microsoft.com/office/drawing/2014/main" id="{561E6315-D6A3-F379-406D-264077C3E301}"/>
                  </a:ext>
                </a:extLst>
              </p:cNvPr>
              <p:cNvSpPr txBox="1"/>
              <p:nvPr/>
            </p:nvSpPr>
            <p:spPr>
              <a:xfrm>
                <a:off x="2864206" y="4098084"/>
                <a:ext cx="2313443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2">
                <a:extLst>
                  <a:ext uri="{FF2B5EF4-FFF2-40B4-BE49-F238E27FC236}">
                    <a16:creationId xmlns:a16="http://schemas.microsoft.com/office/drawing/2014/main" id="{561E6315-D6A3-F379-406D-264077C3E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06" y="4098084"/>
                <a:ext cx="2313443" cy="686406"/>
              </a:xfrm>
              <a:prstGeom prst="rect">
                <a:avLst/>
              </a:prstGeom>
              <a:blipFill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6">
                <a:extLst>
                  <a:ext uri="{FF2B5EF4-FFF2-40B4-BE49-F238E27FC236}">
                    <a16:creationId xmlns:a16="http://schemas.microsoft.com/office/drawing/2014/main" id="{8827121B-4B74-4E7B-F340-C620D7909392}"/>
                  </a:ext>
                </a:extLst>
              </p:cNvPr>
              <p:cNvSpPr txBox="1"/>
              <p:nvPr/>
            </p:nvSpPr>
            <p:spPr>
              <a:xfrm>
                <a:off x="2853814" y="5589113"/>
                <a:ext cx="1167114" cy="6108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𝑛𝑅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6">
                <a:extLst>
                  <a:ext uri="{FF2B5EF4-FFF2-40B4-BE49-F238E27FC236}">
                    <a16:creationId xmlns:a16="http://schemas.microsoft.com/office/drawing/2014/main" id="{8827121B-4B74-4E7B-F340-C620D7909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14" y="5589113"/>
                <a:ext cx="1167114" cy="610873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向下箭號 9">
            <a:extLst>
              <a:ext uri="{FF2B5EF4-FFF2-40B4-BE49-F238E27FC236}">
                <a16:creationId xmlns:a16="http://schemas.microsoft.com/office/drawing/2014/main" id="{7E015344-0F9E-469C-7174-70E5CCB49354}"/>
              </a:ext>
            </a:extLst>
          </p:cNvPr>
          <p:cNvSpPr/>
          <p:nvPr/>
        </p:nvSpPr>
        <p:spPr>
          <a:xfrm>
            <a:off x="3437371" y="4903849"/>
            <a:ext cx="492125" cy="652917"/>
          </a:xfrm>
          <a:prstGeom prst="down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86305C-72C8-5F09-C5EE-A0D41EE42586}"/>
                  </a:ext>
                </a:extLst>
              </p:cNvPr>
              <p:cNvSpPr txBox="1"/>
              <p:nvPr/>
            </p:nvSpPr>
            <p:spPr>
              <a:xfrm>
                <a:off x="2868102" y="3710207"/>
                <a:ext cx="3360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加上</a:t>
                </a:r>
                <a:r>
                  <a:rPr lang="zh-TW" altLang="en-US" sz="1800" dirty="0">
                    <a:solidFill>
                      <a:schemeClr val="tx1"/>
                    </a:solidFill>
                  </a:rPr>
                  <a:t>溫度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的微觀統計解釋</a:t>
                </a:r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86305C-72C8-5F09-C5EE-A0D41EE42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02" y="3710207"/>
                <a:ext cx="3360066" cy="369332"/>
              </a:xfrm>
              <a:prstGeom prst="rect">
                <a:avLst/>
              </a:prstGeom>
              <a:blipFill>
                <a:blip r:embed="rId5"/>
                <a:stretch>
                  <a:fillRect l="-1504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2">
                <a:extLst>
                  <a:ext uri="{FF2B5EF4-FFF2-40B4-BE49-F238E27FC236}">
                    <a16:creationId xmlns:a16="http://schemas.microsoft.com/office/drawing/2014/main" id="{8D89BA38-BEC7-AADB-C4DA-932D25F1964D}"/>
                  </a:ext>
                </a:extLst>
              </p:cNvPr>
              <p:cNvSpPr/>
              <p:nvPr/>
            </p:nvSpPr>
            <p:spPr>
              <a:xfrm>
                <a:off x="659976" y="971842"/>
                <a:ext cx="2045035" cy="6750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𝑘𝑇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4" name="矩形 12">
                <a:extLst>
                  <a:ext uri="{FF2B5EF4-FFF2-40B4-BE49-F238E27FC236}">
                    <a16:creationId xmlns:a16="http://schemas.microsoft.com/office/drawing/2014/main" id="{8D89BA38-BEC7-AADB-C4DA-932D25F19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76" y="971842"/>
                <a:ext cx="2045035" cy="675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39DC464-0E36-1538-041E-DC9540681613}"/>
                  </a:ext>
                </a:extLst>
              </p:cNvPr>
              <p:cNvSpPr txBox="1"/>
              <p:nvPr/>
            </p:nvSpPr>
            <p:spPr>
              <a:xfrm>
                <a:off x="2868102" y="971842"/>
                <a:ext cx="2045035" cy="6864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39DC464-0E36-1538-041E-DC9540681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02" y="971842"/>
                <a:ext cx="2045035" cy="686406"/>
              </a:xfrm>
              <a:prstGeom prst="rect">
                <a:avLst/>
              </a:prstGeom>
              <a:blipFill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73F38F-0392-9E34-B5E0-83A0ABF406A6}"/>
                  </a:ext>
                </a:extLst>
              </p:cNvPr>
              <p:cNvSpPr txBox="1"/>
              <p:nvPr/>
            </p:nvSpPr>
            <p:spPr>
              <a:xfrm>
                <a:off x="5171153" y="1105802"/>
                <a:ext cx="3360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溫度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的微觀統計解釋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73F38F-0392-9E34-B5E0-83A0ABF40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153" y="1105802"/>
                <a:ext cx="3360066" cy="369332"/>
              </a:xfrm>
              <a:prstGeom prst="rect">
                <a:avLst/>
              </a:prstGeom>
              <a:blipFill>
                <a:blip r:embed="rId8"/>
                <a:stretch>
                  <a:fillRect l="-1509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291FA-7F18-271C-825A-51AD8EEAF6FF}"/>
                  </a:ext>
                </a:extLst>
              </p:cNvPr>
              <p:cNvSpPr txBox="1"/>
              <p:nvPr/>
            </p:nvSpPr>
            <p:spPr>
              <a:xfrm>
                <a:off x="2812365" y="2485181"/>
                <a:ext cx="3360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已知壓力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的微觀統計解釋</a:t>
                </a:r>
                <a:r>
                  <a:rPr lang="zh-TW" alt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291FA-7F18-271C-825A-51AD8EEA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65" y="2485181"/>
                <a:ext cx="3360066" cy="369332"/>
              </a:xfrm>
              <a:prstGeom prst="rect">
                <a:avLst/>
              </a:prstGeom>
              <a:blipFill>
                <a:blip r:embed="rId9"/>
                <a:stretch>
                  <a:fillRect l="-150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2">
            <a:extLst>
              <a:ext uri="{FF2B5EF4-FFF2-40B4-BE49-F238E27FC236}">
                <a16:creationId xmlns:a16="http://schemas.microsoft.com/office/drawing/2014/main" id="{AB6FEDDE-573D-19E6-38B9-36E514C48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442" y="5711192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導出了</a:t>
            </a:r>
            <a:r>
              <a:rPr lang="zh-TW" altLang="en-US" sz="1800" dirty="0">
                <a:solidFill>
                  <a:srgbClr val="FF0000"/>
                </a:solidFill>
              </a:rPr>
              <a:t>狀態方程式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12">
                <a:extLst>
                  <a:ext uri="{FF2B5EF4-FFF2-40B4-BE49-F238E27FC236}">
                    <a16:creationId xmlns:a16="http://schemas.microsoft.com/office/drawing/2014/main" id="{623CDF94-D4AB-8C9C-D0D0-EBBE8E9533CC}"/>
                  </a:ext>
                </a:extLst>
              </p:cNvPr>
              <p:cNvSpPr txBox="1"/>
              <p:nvPr/>
            </p:nvSpPr>
            <p:spPr>
              <a:xfrm>
                <a:off x="5445392" y="5118309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12">
                <a:extLst>
                  <a:ext uri="{FF2B5EF4-FFF2-40B4-BE49-F238E27FC236}">
                    <a16:creationId xmlns:a16="http://schemas.microsoft.com/office/drawing/2014/main" id="{623CDF94-D4AB-8C9C-D0D0-EBBE8E95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92" y="5118309"/>
                <a:ext cx="11687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13">
                <a:extLst>
                  <a:ext uri="{FF2B5EF4-FFF2-40B4-BE49-F238E27FC236}">
                    <a16:creationId xmlns:a16="http://schemas.microsoft.com/office/drawing/2014/main" id="{51D94F2B-827A-B18C-ED97-278B81F1E227}"/>
                  </a:ext>
                </a:extLst>
              </p:cNvPr>
              <p:cNvSpPr txBox="1"/>
              <p:nvPr/>
            </p:nvSpPr>
            <p:spPr>
              <a:xfrm>
                <a:off x="6961842" y="5145276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13">
                <a:extLst>
                  <a:ext uri="{FF2B5EF4-FFF2-40B4-BE49-F238E27FC236}">
                    <a16:creationId xmlns:a16="http://schemas.microsoft.com/office/drawing/2014/main" id="{51D94F2B-827A-B18C-ED97-278B81F1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842" y="5145276"/>
                <a:ext cx="116878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8">
            <a:extLst>
              <a:ext uri="{FF2B5EF4-FFF2-40B4-BE49-F238E27FC236}">
                <a16:creationId xmlns:a16="http://schemas.microsoft.com/office/drawing/2014/main" id="{9E8D7EE2-1E22-CCB4-0EA7-4B63A222D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6" y="2098336"/>
            <a:ext cx="700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</a:rPr>
              <a:t>壓力與溫度原來都是同一個微觀量的統計結果</a:t>
            </a:r>
            <a:r>
              <a:rPr lang="en-US" altLang="zh-TW" sz="1800" dirty="0">
                <a:solidFill>
                  <a:srgbClr val="FF0000"/>
                </a:solidFill>
              </a:rPr>
              <a:t>:</a:t>
            </a:r>
            <a:r>
              <a:rPr lang="zh-TW" altLang="en-US" sz="1800" dirty="0">
                <a:solidFill>
                  <a:srgbClr val="FF0000"/>
                </a:solidFill>
              </a:rPr>
              <a:t>動能平均。</a:t>
            </a:r>
          </a:p>
        </p:txBody>
      </p:sp>
      <p:pic>
        <p:nvPicPr>
          <p:cNvPr id="26" name="Picture 11" descr="File:James Clerk Maxwell.png">
            <a:hlinkClick r:id="rId12"/>
            <a:extLst>
              <a:ext uri="{FF2B5EF4-FFF2-40B4-BE49-F238E27FC236}">
                <a16:creationId xmlns:a16="http://schemas.microsoft.com/office/drawing/2014/main" id="{454DE840-109F-D329-35E2-83FD7F34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96" y="2523369"/>
            <a:ext cx="2087562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/>
      <p:bldP spid="13" grpId="0" animBg="1"/>
      <p:bldP spid="14" grpId="0"/>
      <p:bldP spid="16" grpId="0"/>
      <p:bldP spid="21" grpId="0"/>
      <p:bldP spid="23" grpId="0" animBg="1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01204" y="4201127"/>
            <a:ext cx="8664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TW" altLang="en-US" sz="1800" dirty="0"/>
              <a:t>大氣上層接收的太陽光有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被雲層</a:t>
            </a:r>
            <a:r>
              <a:rPr lang="zh-TW" altLang="en-US" sz="1800" dirty="0">
                <a:cs typeface="Times New Roman" pitchFamily="18" charset="0"/>
              </a:rPr>
              <a:t>反射回去。</a:t>
            </a:r>
            <a:r>
              <a:rPr lang="zh-TW" altLang="en-US" sz="1800" dirty="0"/>
              <a:t>其餘的光穿越大氣層被地表吸收。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Text Box 8"/>
              <p:cNvSpPr txBox="1">
                <a:spLocks noChangeArrowheads="1"/>
              </p:cNvSpPr>
              <p:nvPr/>
            </p:nvSpPr>
            <p:spPr bwMode="auto">
              <a:xfrm>
                <a:off x="401204" y="4664529"/>
                <a:ext cx="41767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地表接受的功率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zh-TW" altLang="en-US" sz="1800" dirty="0"/>
                  <a:t> 地表輻射散發的功率</a:t>
                </a:r>
              </a:p>
            </p:txBody>
          </p:sp>
        </mc:Choice>
        <mc:Fallback xmlns="">
          <p:sp>
            <p:nvSpPr>
              <p:cNvPr id="1843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204" y="4664529"/>
                <a:ext cx="4176713" cy="366713"/>
              </a:xfrm>
              <a:prstGeom prst="rect">
                <a:avLst/>
              </a:prstGeom>
              <a:blipFill>
                <a:blip r:embed="rId2"/>
                <a:stretch>
                  <a:fillRect l="-1212" t="-6897" r="-303" b="-2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272161" y="5608635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太冷</a:t>
            </a:r>
            <a:r>
              <a:rPr lang="en-US" altLang="zh-TW" sz="1800"/>
              <a:t>!</a:t>
            </a:r>
          </a:p>
        </p:txBody>
      </p:sp>
      <p:pic>
        <p:nvPicPr>
          <p:cNvPr id="18439" name="Picture 11" descr="2353024_81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57" y="114188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2392495" y="1791171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1" name="Line 13"/>
          <p:cNvSpPr>
            <a:spLocks noChangeShapeType="1"/>
          </p:cNvSpPr>
          <p:nvPr/>
        </p:nvSpPr>
        <p:spPr bwMode="auto">
          <a:xfrm>
            <a:off x="2392495" y="2078509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2" name="Line 14"/>
          <p:cNvSpPr>
            <a:spLocks noChangeShapeType="1"/>
          </p:cNvSpPr>
          <p:nvPr/>
        </p:nvSpPr>
        <p:spPr bwMode="auto">
          <a:xfrm>
            <a:off x="2392495" y="2365846"/>
            <a:ext cx="11525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3" name="Line 15"/>
          <p:cNvSpPr>
            <a:spLocks noChangeShapeType="1"/>
          </p:cNvSpPr>
          <p:nvPr/>
        </p:nvSpPr>
        <p:spPr bwMode="auto">
          <a:xfrm flipV="1">
            <a:off x="5345245" y="638646"/>
            <a:ext cx="64770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4" name="Line 17"/>
          <p:cNvSpPr>
            <a:spLocks noChangeShapeType="1"/>
          </p:cNvSpPr>
          <p:nvPr/>
        </p:nvSpPr>
        <p:spPr bwMode="auto">
          <a:xfrm flipV="1">
            <a:off x="5488120" y="1214909"/>
            <a:ext cx="792162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5" name="Line 18"/>
          <p:cNvSpPr>
            <a:spLocks noChangeShapeType="1"/>
          </p:cNvSpPr>
          <p:nvPr/>
        </p:nvSpPr>
        <p:spPr bwMode="auto">
          <a:xfrm flipV="1">
            <a:off x="5561145" y="1862609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6" name="Line 19"/>
          <p:cNvSpPr>
            <a:spLocks noChangeShapeType="1"/>
          </p:cNvSpPr>
          <p:nvPr/>
        </p:nvSpPr>
        <p:spPr bwMode="auto">
          <a:xfrm>
            <a:off x="5561145" y="2222971"/>
            <a:ext cx="792162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7" name="Line 20"/>
          <p:cNvSpPr>
            <a:spLocks noChangeShapeType="1"/>
          </p:cNvSpPr>
          <p:nvPr/>
        </p:nvSpPr>
        <p:spPr bwMode="auto">
          <a:xfrm flipH="1" flipV="1">
            <a:off x="3616457" y="710084"/>
            <a:ext cx="64770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8" name="Line 21"/>
          <p:cNvSpPr>
            <a:spLocks noChangeShapeType="1"/>
          </p:cNvSpPr>
          <p:nvPr/>
        </p:nvSpPr>
        <p:spPr bwMode="auto">
          <a:xfrm flipH="1" flipV="1">
            <a:off x="3329120" y="1286346"/>
            <a:ext cx="79057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9" name="Line 22"/>
          <p:cNvSpPr>
            <a:spLocks noChangeShapeType="1"/>
          </p:cNvSpPr>
          <p:nvPr/>
        </p:nvSpPr>
        <p:spPr bwMode="auto">
          <a:xfrm flipH="1">
            <a:off x="3329120" y="2005484"/>
            <a:ext cx="790575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50" name="Line 23"/>
          <p:cNvSpPr>
            <a:spLocks noChangeShapeType="1"/>
          </p:cNvSpPr>
          <p:nvPr/>
        </p:nvSpPr>
        <p:spPr bwMode="auto">
          <a:xfrm flipH="1">
            <a:off x="3400557" y="2437284"/>
            <a:ext cx="792163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8451" name="Picture 24" descr="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2" y="1646709"/>
            <a:ext cx="10160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52" name="Text Box 22"/>
              <p:cNvSpPr txBox="1">
                <a:spLocks noChangeArrowheads="1"/>
              </p:cNvSpPr>
              <p:nvPr/>
            </p:nvSpPr>
            <p:spPr bwMode="auto">
              <a:xfrm>
                <a:off x="690974" y="5975347"/>
                <a:ext cx="77703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以真實地表溫度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300</m:t>
                    </m:r>
                    <m:r>
                      <m:rPr>
                        <m:nor/>
                      </m:rPr>
                      <a:rPr lang="en-US" altLang="zh-TW" sz="1800" b="0" i="0" smtClean="0">
                        <a:latin typeface="Cambria Math"/>
                        <a:ea typeface="Cambria Math"/>
                      </a:rPr>
                      <m:t>K</m:t>
                    </m:r>
                  </m:oMath>
                </a14:m>
                <a:r>
                  <a:rPr lang="zh-TW" altLang="en-US" sz="1800" dirty="0"/>
                  <a:t>來代入右式計算，輻射散發會大於吸收，</a:t>
                </a:r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5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974" y="5975347"/>
                <a:ext cx="7770395" cy="369332"/>
              </a:xfrm>
              <a:prstGeom prst="rect">
                <a:avLst/>
              </a:prstGeom>
              <a:blipFill>
                <a:blip r:embed="rId10"/>
                <a:stretch>
                  <a:fillRect l="-65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53" name="文字方塊 21"/>
          <p:cNvSpPr txBox="1">
            <a:spLocks noChangeArrowheads="1"/>
          </p:cNvSpPr>
          <p:nvPr/>
        </p:nvSpPr>
        <p:spPr bwMode="auto">
          <a:xfrm>
            <a:off x="1517973" y="266597"/>
            <a:ext cx="667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地表也是一個幅射表面，</a:t>
            </a:r>
          </a:p>
        </p:txBody>
      </p:sp>
      <p:pic>
        <p:nvPicPr>
          <p:cNvPr id="18454" name="Picture 24" descr="http://image.absoluteastronomy.com/images/encyclopediaimages/s/su/sun-earth-radiati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20" y="1108546"/>
            <a:ext cx="2238496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文字方塊 24"/>
          <p:cNvSpPr txBox="1">
            <a:spLocks noChangeArrowheads="1"/>
          </p:cNvSpPr>
          <p:nvPr/>
        </p:nvSpPr>
        <p:spPr bwMode="auto">
          <a:xfrm>
            <a:off x="401204" y="2849397"/>
            <a:ext cx="8502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地球表面照射到的總太陽輻射，等於單位面積接收的太陽功率，乘上地球的</a:t>
            </a:r>
            <a:r>
              <a:rPr lang="zh-TW" altLang="en-US" sz="1800" dirty="0">
                <a:solidFill>
                  <a:srgbClr val="FF0000"/>
                </a:solidFill>
              </a:rPr>
              <a:t>截面積</a:t>
            </a:r>
            <a:r>
              <a:rPr lang="zh-TW" altLang="en-US" sz="1800" dirty="0"/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2630" y="6381328"/>
                <a:ext cx="42007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dirty="0"/>
                  <a:t>地球應該愈來愈冷！一直到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255</m:t>
                    </m:r>
                    <m:r>
                      <m:rPr>
                        <m:nor/>
                      </m:rPr>
                      <a:rPr lang="en-US" altLang="zh-TW" i="0" dirty="0" smtClean="0">
                        <a:latin typeface="Cambria Math"/>
                        <a:cs typeface="Times New Roman" pitchFamily="18" charset="0"/>
                      </a:rPr>
                      <m:t>K</m:t>
                    </m:r>
                  </m:oMath>
                </a14:m>
                <a:r>
                  <a:rPr lang="zh-TW" altLang="en-US" dirty="0">
                    <a:cs typeface="Times New Roman" pitchFamily="18" charset="0"/>
                  </a:rPr>
                  <a:t>為止！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0" y="6381328"/>
                <a:ext cx="4200765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306"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602869" y="3285750"/>
                <a:ext cx="2928494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𝐼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</a:rPr>
                        <m:t>=1370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69" y="3285750"/>
                <a:ext cx="2928494" cy="387670"/>
              </a:xfrm>
              <a:prstGeom prst="rect">
                <a:avLst/>
              </a:prstGeom>
              <a:blipFill rotWithShape="1"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580054" y="5085171"/>
                <a:ext cx="4285340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0.7=</m:t>
                      </m:r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54" y="5085171"/>
                <a:ext cx="4285340" cy="387670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595231" y="5608635"/>
                <a:ext cx="154317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~255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31" y="5608635"/>
                <a:ext cx="154317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94606CF-A127-754D-B389-83C679E2FF1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47945" r="7707"/>
          <a:stretch/>
        </p:blipFill>
        <p:spPr>
          <a:xfrm>
            <a:off x="5957226" y="4773466"/>
            <a:ext cx="2946972" cy="7245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0D00D3-ADDF-8B4F-B1BB-39861EFAF6FA}"/>
              </a:ext>
            </a:extLst>
          </p:cNvPr>
          <p:cNvSpPr/>
          <p:nvPr/>
        </p:nvSpPr>
        <p:spPr>
          <a:xfrm>
            <a:off x="7596336" y="4789639"/>
            <a:ext cx="224332" cy="473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7">
                <a:extLst>
                  <a:ext uri="{FF2B5EF4-FFF2-40B4-BE49-F238E27FC236}">
                    <a16:creationId xmlns:a16="http://schemas.microsoft.com/office/drawing/2014/main" id="{1AB6B08E-605C-770E-7568-3464BEE3020A}"/>
                  </a:ext>
                </a:extLst>
              </p:cNvPr>
              <p:cNvSpPr txBox="1"/>
              <p:nvPr/>
            </p:nvSpPr>
            <p:spPr>
              <a:xfrm>
                <a:off x="1581576" y="674765"/>
                <a:ext cx="2142831" cy="3876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6" name="文字方塊 27">
                <a:extLst>
                  <a:ext uri="{FF2B5EF4-FFF2-40B4-BE49-F238E27FC236}">
                    <a16:creationId xmlns:a16="http://schemas.microsoft.com/office/drawing/2014/main" id="{1AB6B08E-605C-770E-7568-3464BEE30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576" y="674765"/>
                <a:ext cx="2142831" cy="387670"/>
              </a:xfrm>
              <a:prstGeom prst="rect">
                <a:avLst/>
              </a:prstGeom>
              <a:blipFill>
                <a:blip r:embed="rId1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462BE6F-5D69-5487-4CDE-05189A7184EB}"/>
              </a:ext>
            </a:extLst>
          </p:cNvPr>
          <p:cNvSpPr txBox="1"/>
          <p:nvPr/>
        </p:nvSpPr>
        <p:spPr>
          <a:xfrm>
            <a:off x="401204" y="37617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/>
              <a:t>從太陽吸收的幅射必須全部放射出去。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8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52" grpId="0"/>
      <p:bldP spid="3" grpId="0"/>
      <p:bldP spid="28" grpId="0" animBg="1"/>
      <p:bldP spid="29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F337BF-032F-A848-97C1-36A0F339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97" y="2426513"/>
            <a:ext cx="5448300" cy="237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46097" y="5156293"/>
                <a:ext cx="4657237" cy="63478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1370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0.7=</m:t>
                      </m:r>
                      <m:r>
                        <a:rPr lang="zh-TW" altLang="en-US" i="1">
                          <a:latin typeface="Cambria Math"/>
                        </a:rPr>
                        <m:t>𝜎</m:t>
                      </m:r>
                      <m:r>
                        <a:rPr lang="zh-TW" altLang="en-US" i="1" smtClean="0">
                          <a:latin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</a:rPr>
                        <m:t>4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97" y="5156293"/>
                <a:ext cx="4657237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438091" y="116632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溫室效應</a:t>
            </a:r>
            <a:r>
              <a:rPr lang="zh-TW" altLang="en-US" sz="1800" dirty="0"/>
              <a:t>！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It is good!</a:t>
            </a:r>
            <a:endParaRPr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079185" y="1665648"/>
            <a:ext cx="6408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因此地球所發出的紅外線會有一半又反射回來地球！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 flipV="1">
            <a:off x="3544579" y="3954344"/>
            <a:ext cx="169863" cy="1346864"/>
          </a:xfrm>
          <a:prstGeom prst="upArrow">
            <a:avLst>
              <a:gd name="adj1" fmla="val 50000"/>
              <a:gd name="adj2" fmla="val 15039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071253" y="6438782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大氣層如同一件毛毯</a:t>
            </a:r>
          </a:p>
        </p:txBody>
      </p:sp>
      <p:sp>
        <p:nvSpPr>
          <p:cNvPr id="9" name="橢圓 8"/>
          <p:cNvSpPr/>
          <p:nvPr/>
        </p:nvSpPr>
        <p:spPr>
          <a:xfrm>
            <a:off x="2006291" y="2765307"/>
            <a:ext cx="649287" cy="5048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302484" y="5181084"/>
            <a:ext cx="1989596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942916" y="2838332"/>
          <a:ext cx="7921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126780" imgH="101424" progId="Equation.3">
                  <p:embed/>
                </p:oleObj>
              </mc:Choice>
              <mc:Fallback>
                <p:oleObj name="方程式" r:id="rId5" imgW="126780" imgH="101424" progId="Equation.3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916" y="2838332"/>
                        <a:ext cx="7921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橢圓 12"/>
          <p:cNvSpPr/>
          <p:nvPr/>
        </p:nvSpPr>
        <p:spPr>
          <a:xfrm>
            <a:off x="2771800" y="3701932"/>
            <a:ext cx="857709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806516" y="2766894"/>
            <a:ext cx="649287" cy="5048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79185" y="489914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大氣層對太陽發出的可見光幾乎是</a:t>
            </a:r>
            <a:r>
              <a:rPr lang="zh-TW" altLang="en-US" dirty="0">
                <a:solidFill>
                  <a:srgbClr val="FF0000"/>
                </a:solidFill>
              </a:rPr>
              <a:t>透明</a:t>
            </a:r>
            <a:r>
              <a:rPr lang="zh-TW" altLang="en-US" dirty="0"/>
              <a:t>，對紅外線卻是</a:t>
            </a:r>
            <a:r>
              <a:rPr lang="zh-TW" altLang="en-US" dirty="0">
                <a:solidFill>
                  <a:srgbClr val="FF0000"/>
                </a:solidFill>
              </a:rPr>
              <a:t>模糊</a:t>
            </a:r>
            <a:r>
              <a:rPr lang="zh-TW" altLang="en-US" dirty="0"/>
              <a:t>的，</a:t>
            </a:r>
          </a:p>
        </p:txBody>
      </p:sp>
      <p:sp>
        <p:nvSpPr>
          <p:cNvPr id="15" name="矩形 14"/>
          <p:cNvSpPr/>
          <p:nvPr/>
        </p:nvSpPr>
        <p:spPr>
          <a:xfrm>
            <a:off x="1082086" y="869434"/>
            <a:ext cx="7738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而低溫的地球放出的熱輻射多是紅外線，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79184" y="1271065"/>
                <a:ext cx="7453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大氣層會吸收紅外線，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~1</m:t>
                    </m:r>
                  </m:oMath>
                </a14:m>
                <a:r>
                  <a:rPr lang="zh-TW" altLang="en-US" dirty="0"/>
                  <a:t>，又將吸收的熱以輻射向上下釋放。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84" y="1271065"/>
                <a:ext cx="7453255" cy="369332"/>
              </a:xfrm>
              <a:prstGeom prst="rect">
                <a:avLst/>
              </a:prstGeom>
              <a:blipFill>
                <a:blip r:embed="rId7"/>
                <a:stretch>
                  <a:fillRect l="-510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080966" y="204268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真正離開地球的只有地表熱輻射的一半！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09751" y="5949280"/>
                <a:ext cx="2856679" cy="37965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earth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~255∙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1/4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~303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K</m:t>
                      </m:r>
                    </m:oMath>
                  </m:oMathPara>
                </a14:m>
                <a:endParaRPr lang="zh-TW" altLang="en-US" i="1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51" y="5949280"/>
                <a:ext cx="2856679" cy="379656"/>
              </a:xfrm>
              <a:prstGeom prst="rect">
                <a:avLst/>
              </a:prstGeom>
              <a:blipFill rotWithShape="1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9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9464" grpId="0"/>
      <p:bldP spid="9" grpId="0" animBg="1"/>
      <p:bldP spid="10" grpId="0" animBg="1"/>
      <p:bldP spid="13" grpId="0" animBg="1"/>
      <p:bldP spid="14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4988" y="1274095"/>
            <a:ext cx="3732212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 Box 11"/>
              <p:cNvSpPr txBox="1">
                <a:spLocks noChangeArrowheads="1"/>
              </p:cNvSpPr>
              <p:nvPr/>
            </p:nvSpPr>
            <p:spPr bwMode="auto">
              <a:xfrm>
                <a:off x="4356101" y="3491245"/>
                <a:ext cx="4410392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每一點都有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zh-TW" altLang="en-US" dirty="0"/>
                  <a:t>，電場遍佈整個空間。</a:t>
                </a:r>
              </a:p>
            </p:txBody>
          </p:sp>
        </mc:Choice>
        <mc:Fallback xmlns="">
          <p:sp>
            <p:nvSpPr>
              <p:cNvPr id="717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101" y="3491245"/>
                <a:ext cx="4410392" cy="402931"/>
              </a:xfrm>
              <a:prstGeom prst="rect">
                <a:avLst/>
              </a:prstGeom>
              <a:blipFill>
                <a:blip r:embed="rId2"/>
                <a:stretch>
                  <a:fillRect l="-1437" t="-3125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4338461" y="2252524"/>
            <a:ext cx="471863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電場與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zh-TW" altLang="en-US" dirty="0"/>
              <a:t>的電荷量無關。</a:t>
            </a:r>
          </a:p>
        </p:txBody>
      </p:sp>
      <p:pic>
        <p:nvPicPr>
          <p:cNvPr id="29706" name="Picture 13" descr="fig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1"/>
          <a:stretch>
            <a:fillRect/>
          </a:stretch>
        </p:blipFill>
        <p:spPr bwMode="auto">
          <a:xfrm>
            <a:off x="534988" y="1540795"/>
            <a:ext cx="35925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1068388" y="15407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Q</a:t>
            </a:r>
            <a:r>
              <a:rPr lang="en-US" altLang="zh-TW" baseline="-25000"/>
              <a:t>1</a:t>
            </a:r>
          </a:p>
        </p:txBody>
      </p: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3354388" y="13121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Q</a:t>
            </a:r>
            <a:r>
              <a:rPr lang="en-US" altLang="zh-TW" baseline="-25000"/>
              <a:t>2</a:t>
            </a:r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763588" y="27599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Q</a:t>
            </a:r>
            <a:r>
              <a:rPr lang="en-US" altLang="zh-TW" baseline="-25000"/>
              <a:t>3</a:t>
            </a:r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2973388" y="3826795"/>
            <a:ext cx="396875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/>
              <a:t>q</a:t>
            </a:r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>
            <a:off x="3354388" y="29123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</a:rPr>
              <a:t>F</a:t>
            </a:r>
            <a:r>
              <a:rPr lang="en-US" altLang="zh-TW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>
            <a:off x="3582988" y="41315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</a:rPr>
              <a:t>F</a:t>
            </a:r>
            <a:r>
              <a:rPr lang="en-US" altLang="zh-TW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2287588" y="3674395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>
                <a:latin typeface="Times New Roman" pitchFamily="18" charset="0"/>
              </a:rPr>
              <a:t>F</a:t>
            </a:r>
            <a:r>
              <a:rPr lang="en-US" altLang="zh-TW" i="1" baseline="-25000">
                <a:latin typeface="Times New Roman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8" name="Text Box 23"/>
              <p:cNvSpPr txBox="1">
                <a:spLocks noChangeArrowheads="1"/>
              </p:cNvSpPr>
              <p:nvPr/>
            </p:nvSpPr>
            <p:spPr bwMode="auto">
              <a:xfrm>
                <a:off x="4338461" y="3088314"/>
                <a:ext cx="3352800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電場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是空間的性質。</a:t>
                </a:r>
              </a:p>
            </p:txBody>
          </p:sp>
        </mc:Choice>
        <mc:Fallback xmlns="">
          <p:sp>
            <p:nvSpPr>
              <p:cNvPr id="718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8461" y="3088314"/>
                <a:ext cx="3352800" cy="402931"/>
              </a:xfrm>
              <a:prstGeom prst="rect">
                <a:avLst/>
              </a:prstGeom>
              <a:blipFill>
                <a:blip r:embed="rId4"/>
                <a:stretch>
                  <a:fillRect l="-1509" t="-3030" b="-21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>
                <a:spLocks noChangeArrowheads="1"/>
              </p:cNvSpPr>
              <p:nvPr/>
            </p:nvSpPr>
            <p:spPr bwMode="auto">
              <a:xfrm>
                <a:off x="821412" y="4807789"/>
                <a:ext cx="7501176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電場就是會讓位於當地的電荷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𝑞</m:t>
                    </m:r>
                  </m:oMath>
                </a14:m>
                <a:r>
                  <a:rPr lang="zh-TW" altLang="en-US" dirty="0"/>
                  <a:t>得到靜電力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𝑞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zh-TW" altLang="en-US" dirty="0"/>
                  <a:t>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空間的物理性質。</a:t>
                </a: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412" y="4807789"/>
                <a:ext cx="7501176" cy="402931"/>
              </a:xfrm>
              <a:prstGeom prst="rect">
                <a:avLst/>
              </a:prstGeom>
              <a:blipFill>
                <a:blip r:embed="rId5"/>
                <a:stretch>
                  <a:fillRect l="-676" b="-21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4349167" y="3938309"/>
            <a:ext cx="380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電場可以為零，但永遠存在。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445513" y="381067"/>
                <a:ext cx="3306739" cy="8288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513" y="381067"/>
                <a:ext cx="3306739" cy="828881"/>
              </a:xfrm>
              <a:prstGeom prst="rect">
                <a:avLst/>
              </a:prstGeom>
              <a:blipFill>
                <a:blip r:embed="rId6"/>
                <a:stretch>
                  <a:fillRect l="-4198" t="-106061" b="-15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7FB3B72B-F3AD-0C48-A161-205D0243644B}"/>
              </a:ext>
            </a:extLst>
          </p:cNvPr>
          <p:cNvSpPr/>
          <p:nvPr/>
        </p:nvSpPr>
        <p:spPr>
          <a:xfrm>
            <a:off x="2287588" y="2943351"/>
            <a:ext cx="1674812" cy="161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15" name="Text Box 22"/>
              <p:cNvSpPr txBox="1">
                <a:spLocks noChangeArrowheads="1"/>
              </p:cNvSpPr>
              <p:nvPr/>
            </p:nvSpPr>
            <p:spPr bwMode="auto">
              <a:xfrm>
                <a:off x="2520743" y="2513178"/>
                <a:ext cx="609600" cy="402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971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0743" y="2513178"/>
                <a:ext cx="609600" cy="4029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14" name="Line 21"/>
          <p:cNvSpPr>
            <a:spLocks noChangeShapeType="1"/>
          </p:cNvSpPr>
          <p:nvPr/>
        </p:nvSpPr>
        <p:spPr bwMode="auto">
          <a:xfrm flipH="1" flipV="1">
            <a:off x="2820988" y="2912395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FBBCC-B96F-8A4A-829A-B5298AE8B9FD}"/>
                  </a:ext>
                </a:extLst>
              </p:cNvPr>
              <p:cNvSpPr txBox="1"/>
              <p:nvPr/>
            </p:nvSpPr>
            <p:spPr>
              <a:xfrm>
                <a:off x="821412" y="5276866"/>
                <a:ext cx="4957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/>
                  <a:t>電場是由固定電荷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TW" dirty="0"/>
                  <a:t>在空間各處產生。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FBBCC-B96F-8A4A-829A-B5298AE8B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12" y="5276866"/>
                <a:ext cx="4957179" cy="369332"/>
              </a:xfrm>
              <a:prstGeom prst="rect">
                <a:avLst/>
              </a:prstGeom>
              <a:blipFill>
                <a:blip r:embed="rId11"/>
                <a:stretch>
                  <a:fillRect l="-102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9795C23A-804B-0C4B-A9D1-657F81FBB4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9167" y="2652836"/>
                <a:ext cx="34994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由</a:t>
                </a:r>
                <a:r>
                  <a:rPr lang="en-TW" dirty="0"/>
                  <a:t>固定電荷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/>
                  <a:t>及</a:t>
                </a:r>
                <a:r>
                  <a:rPr lang="en-US" altLang="zh-TW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zh-TW" altLang="en-US" dirty="0"/>
                  <a:t>的位置決定。</a:t>
                </a:r>
              </a:p>
            </p:txBody>
          </p:sp>
        </mc:Choice>
        <mc:Fallback xmlns=""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9795C23A-804B-0C4B-A9D1-657F81FBB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9167" y="2652836"/>
                <a:ext cx="3499433" cy="369332"/>
              </a:xfrm>
              <a:prstGeom prst="rect">
                <a:avLst/>
              </a:prstGeom>
              <a:blipFill>
                <a:blip r:embed="rId12"/>
                <a:stretch>
                  <a:fillRect l="-1444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8">
                <a:extLst>
                  <a:ext uri="{FF2B5EF4-FFF2-40B4-BE49-F238E27FC236}">
                    <a16:creationId xmlns:a16="http://schemas.microsoft.com/office/drawing/2014/main" id="{7C7DA39A-A12C-D334-61F8-0EC2D506C1F7}"/>
                  </a:ext>
                </a:extLst>
              </p:cNvPr>
              <p:cNvSpPr txBox="1"/>
              <p:nvPr/>
            </p:nvSpPr>
            <p:spPr>
              <a:xfrm>
                <a:off x="4445513" y="1274728"/>
                <a:ext cx="1989263" cy="7645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字方塊 18">
                <a:extLst>
                  <a:ext uri="{FF2B5EF4-FFF2-40B4-BE49-F238E27FC236}">
                    <a16:creationId xmlns:a16="http://schemas.microsoft.com/office/drawing/2014/main" id="{7C7DA39A-A12C-D334-61F8-0EC2D506C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513" y="1274728"/>
                <a:ext cx="1989263" cy="764568"/>
              </a:xfrm>
              <a:prstGeom prst="rect">
                <a:avLst/>
              </a:prstGeom>
              <a:blipFill>
                <a:blip r:embed="rId13"/>
                <a:stretch>
                  <a:fillRect l="-13924" t="-122951" b="-16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88" grpId="0"/>
      <p:bldP spid="23" grpId="0"/>
      <p:bldP spid="3" grpId="0"/>
      <p:bldP spid="19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文字方塊 11"/>
          <p:cNvSpPr txBox="1">
            <a:spLocks noChangeArrowheads="1"/>
          </p:cNvSpPr>
          <p:nvPr/>
        </p:nvSpPr>
        <p:spPr bwMode="auto">
          <a:xfrm>
            <a:off x="4419600" y="17526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小電荷所受的總電力等於個別電力的疊加</a:t>
            </a:r>
          </a:p>
        </p:txBody>
      </p:sp>
      <p:sp>
        <p:nvSpPr>
          <p:cNvPr id="32774" name="文字方塊 11"/>
          <p:cNvSpPr txBox="1">
            <a:spLocks noChangeArrowheads="1"/>
          </p:cNvSpPr>
          <p:nvPr/>
        </p:nvSpPr>
        <p:spPr bwMode="auto">
          <a:xfrm>
            <a:off x="1752600" y="37338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小電荷移開後，空間中總電場等於個別電場的向量疊加！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3581400" y="5715000"/>
            <a:ext cx="11430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1371600" y="51054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一個電荷的電場</a:t>
            </a: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5562600" y="50292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一群電荷的電場</a:t>
            </a:r>
          </a:p>
        </p:txBody>
      </p:sp>
      <p:pic>
        <p:nvPicPr>
          <p:cNvPr id="32780" name="Picture 2" descr="D:\Dropbox\Documents\課程\YoungTextBook\Images\Chapter21\A_Images\A_Figures_and_Photos\21_2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9893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笑臉 21"/>
          <p:cNvSpPr/>
          <p:nvPr/>
        </p:nvSpPr>
        <p:spPr>
          <a:xfrm>
            <a:off x="2133600" y="1295400"/>
            <a:ext cx="3048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379113" y="5537502"/>
                <a:ext cx="1600630" cy="65979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13" y="5537502"/>
                <a:ext cx="1600630" cy="659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397674" y="5452959"/>
                <a:ext cx="1989263" cy="76456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74" y="5452959"/>
                <a:ext cx="1989263" cy="764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106201" y="2300462"/>
                <a:ext cx="853567" cy="72923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201" y="2300462"/>
                <a:ext cx="853567" cy="7292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572000" y="4119616"/>
                <a:ext cx="1254446" cy="7645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19616"/>
                <a:ext cx="1254446" cy="764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691130" y="2282797"/>
                <a:ext cx="1235146" cy="76456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30" y="2282797"/>
                <a:ext cx="1235146" cy="764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18" grpId="0" animBg="1"/>
      <p:bldP spid="19" grpId="0"/>
      <p:bldP spid="20" grpId="0"/>
      <p:bldP spid="22" grpId="0" animBg="1"/>
      <p:bldP spid="14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866900" y="225945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由兩個相反電荷組成的電偶極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Dipole</a:t>
            </a:r>
          </a:p>
        </p:txBody>
      </p:sp>
      <p:pic>
        <p:nvPicPr>
          <p:cNvPr id="13" name="Picture 4" descr="fig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4" b="38771"/>
          <a:stretch/>
        </p:blipFill>
        <p:spPr bwMode="auto">
          <a:xfrm>
            <a:off x="291372" y="607572"/>
            <a:ext cx="1292180" cy="114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76" name="Picture 384" descr="\\Mac\Dropbox\Documents\課程\Young\Chapter21\A_Images\A_Figures_and_Photos\21_3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7" y="1871867"/>
            <a:ext cx="3166826" cy="47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981200" y="1871867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871867"/>
                <a:ext cx="304800" cy="246221"/>
              </a:xfrm>
              <a:prstGeom prst="rect">
                <a:avLst/>
              </a:prstGeom>
              <a:blipFill rotWithShape="1">
                <a:blip r:embed="rId20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90600" y="3886200"/>
                <a:ext cx="762000" cy="465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6200"/>
                <a:ext cx="762000" cy="46589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91372" y="4352097"/>
                <a:ext cx="762000" cy="4658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72" y="4352097"/>
                <a:ext cx="762000" cy="46589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562088" y="800661"/>
                <a:ext cx="4627870" cy="99655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088" y="800661"/>
                <a:ext cx="4627870" cy="99655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562088" y="1871867"/>
                <a:ext cx="3665811" cy="102040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088" y="1871867"/>
                <a:ext cx="3665811" cy="10204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568714" y="2955813"/>
                <a:ext cx="3978461" cy="81740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14" y="2955813"/>
                <a:ext cx="3978461" cy="81740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566325" y="3908097"/>
                <a:ext cx="5365893" cy="71468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325" y="3908097"/>
                <a:ext cx="5365893" cy="714683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581400" y="5449172"/>
                <a:ext cx="1451295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449172"/>
                <a:ext cx="1451295" cy="65979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532646" y="4707110"/>
                <a:ext cx="1762983" cy="61645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646" y="4707110"/>
                <a:ext cx="1762983" cy="61645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32646" y="5596675"/>
                <a:ext cx="2618794" cy="37427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𝑎𝑏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646" y="5596675"/>
                <a:ext cx="2618794" cy="374270"/>
              </a:xfrm>
              <a:prstGeom prst="rect">
                <a:avLst/>
              </a:prstGeom>
              <a:blipFill>
                <a:blip r:embed="rId2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507340" y="5995483"/>
                <a:ext cx="2139047" cy="769378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i="1"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340" y="5995483"/>
                <a:ext cx="2139047" cy="76937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410200" y="5594404"/>
                <a:ext cx="946606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𝑞𝑑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594404"/>
                <a:ext cx="946606" cy="369332"/>
              </a:xfrm>
              <a:prstGeom prst="rect">
                <a:avLst/>
              </a:prstGeom>
              <a:blipFill>
                <a:blip r:embed="rId3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A4E74C3-6943-4843-ACE2-4A465D58A74C}"/>
              </a:ext>
            </a:extLst>
          </p:cNvPr>
          <p:cNvSpPr txBox="1"/>
          <p:nvPr/>
        </p:nvSpPr>
        <p:spPr>
          <a:xfrm>
            <a:off x="1524000" y="1379543"/>
            <a:ext cx="25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遠看電偶極如點一般</a:t>
            </a:r>
            <a:r>
              <a:rPr lang="en-GB" dirty="0"/>
              <a:t>。</a:t>
            </a:r>
            <a:endParaRPr lang="en-TW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62FA1-E764-A244-82FC-B19310C0ADD7}"/>
              </a:ext>
            </a:extLst>
          </p:cNvPr>
          <p:cNvSpPr txBox="1"/>
          <p:nvPr/>
        </p:nvSpPr>
        <p:spPr>
          <a:xfrm>
            <a:off x="6555837" y="5248487"/>
            <a:ext cx="257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可用二項式定理：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6" grpId="0" animBg="1"/>
      <p:bldP spid="7" grpId="0" animBg="1"/>
      <p:bldP spid="25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9BFD1-0418-3A1C-A0AD-94A381BB9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>
            <a:extLst>
              <a:ext uri="{FF2B5EF4-FFF2-40B4-BE49-F238E27FC236}">
                <a16:creationId xmlns:a16="http://schemas.microsoft.com/office/drawing/2014/main" id="{C5FA7BCF-0383-956D-8D4E-BB1E38D54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915" y="1366923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由兩個相反電荷組成的電偶極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Dipole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8">
                <a:extLst>
                  <a:ext uri="{FF2B5EF4-FFF2-40B4-BE49-F238E27FC236}">
                    <a16:creationId xmlns:a16="http://schemas.microsoft.com/office/drawing/2014/main" id="{C732293F-B760-37B5-8303-0256C8A74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5145" y="4573895"/>
                <a:ext cx="4495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電偶極的電場 </a:t>
                </a:r>
                <a:r>
                  <a:rPr lang="en-US" altLang="zh-TW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隨距離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dirty="0"/>
                  <a:t>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三次方</a:t>
                </a:r>
                <a:r>
                  <a:rPr lang="zh-TW" altLang="en-US" dirty="0"/>
                  <a:t>成反比。</a:t>
                </a:r>
              </a:p>
            </p:txBody>
          </p:sp>
        </mc:Choice>
        <mc:Fallback xmlns="">
          <p:sp>
            <p:nvSpPr>
              <p:cNvPr id="2" name="Text Box 8">
                <a:extLst>
                  <a:ext uri="{FF2B5EF4-FFF2-40B4-BE49-F238E27FC236}">
                    <a16:creationId xmlns:a16="http://schemas.microsoft.com/office/drawing/2014/main" id="{C732293F-B760-37B5-8303-0256C8A74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5145" y="4573895"/>
                <a:ext cx="4495800" cy="369332"/>
              </a:xfrm>
              <a:prstGeom prst="rect">
                <a:avLst/>
              </a:prstGeom>
              <a:blipFill>
                <a:blip r:embed="rId2"/>
                <a:stretch>
                  <a:fillRect l="-1127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Text Box 9">
                <a:extLst>
                  <a:ext uri="{FF2B5EF4-FFF2-40B4-BE49-F238E27FC236}">
                    <a16:creationId xmlns:a16="http://schemas.microsoft.com/office/drawing/2014/main" id="{4ED771D9-A006-F9CC-05E8-D8BD1757E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812" y="5171539"/>
                <a:ext cx="6165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電場完全由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電偶極矩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決定！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電偶極矩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zh-TW" altLang="en-US" dirty="0"/>
                  <a:t>還有一自然的方向。</a:t>
                </a:r>
              </a:p>
            </p:txBody>
          </p:sp>
        </mc:Choice>
        <mc:Fallback xmlns="">
          <p:sp>
            <p:nvSpPr>
              <p:cNvPr id="8203" name="Text Box 9">
                <a:extLst>
                  <a:ext uri="{FF2B5EF4-FFF2-40B4-BE49-F238E27FC236}">
                    <a16:creationId xmlns:a16="http://schemas.microsoft.com/office/drawing/2014/main" id="{4ED771D9-A006-F9CC-05E8-D8BD1757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8812" y="5171539"/>
                <a:ext cx="6165188" cy="369332"/>
              </a:xfrm>
              <a:prstGeom prst="rect">
                <a:avLst/>
              </a:prstGeom>
              <a:blipFill>
                <a:blip r:embed="rId3"/>
                <a:stretch>
                  <a:fillRect l="-823" t="-6667" r="-82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9096260-04BD-D0B4-08E5-41E00E35F6AA}"/>
                  </a:ext>
                </a:extLst>
              </p:cNvPr>
              <p:cNvSpPr txBox="1"/>
              <p:nvPr/>
            </p:nvSpPr>
            <p:spPr>
              <a:xfrm>
                <a:off x="3008571" y="1929767"/>
                <a:ext cx="4627870" cy="99655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9096260-04BD-D0B4-08E5-41E00E35F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71" y="1929767"/>
                <a:ext cx="4627870" cy="9965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93D4E1C-CDC7-7E45-01D3-5A8D4C550F7D}"/>
                  </a:ext>
                </a:extLst>
              </p:cNvPr>
              <p:cNvSpPr/>
              <p:nvPr/>
            </p:nvSpPr>
            <p:spPr>
              <a:xfrm>
                <a:off x="2990220" y="3477998"/>
                <a:ext cx="1451295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93D4E1C-CDC7-7E45-01D3-5A8D4C550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220" y="3477998"/>
                <a:ext cx="1451295" cy="659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22AD41F-14BD-DD1C-0DAF-D74B0E0522AC}"/>
                  </a:ext>
                </a:extLst>
              </p:cNvPr>
              <p:cNvSpPr txBox="1"/>
              <p:nvPr/>
            </p:nvSpPr>
            <p:spPr>
              <a:xfrm>
                <a:off x="4838501" y="3602774"/>
                <a:ext cx="946606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𝑞𝑑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22AD41F-14BD-DD1C-0DAF-D74B0E052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501" y="3602774"/>
                <a:ext cx="946606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9039F16-4747-0C7F-97A3-F6A307FCCC83}"/>
                  </a:ext>
                </a:extLst>
              </p:cNvPr>
              <p:cNvSpPr txBox="1"/>
              <p:nvPr/>
            </p:nvSpPr>
            <p:spPr>
              <a:xfrm>
                <a:off x="3016801" y="5612272"/>
                <a:ext cx="953594" cy="41030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9039F16-4747-0C7F-97A3-F6A307FCC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01" y="5612272"/>
                <a:ext cx="953594" cy="410305"/>
              </a:xfrm>
              <a:prstGeom prst="rect">
                <a:avLst/>
              </a:prstGeom>
              <a:blipFill>
                <a:blip r:embed="rId7"/>
                <a:stretch>
                  <a:fillRect t="-1212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DF42BE5-C0B9-A443-EA6F-6F90B3AA2AD7}"/>
              </a:ext>
            </a:extLst>
          </p:cNvPr>
          <p:cNvSpPr txBox="1"/>
          <p:nvPr/>
        </p:nvSpPr>
        <p:spPr>
          <a:xfrm>
            <a:off x="2930915" y="2986152"/>
            <a:ext cx="25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遠看電偶極如點一般</a:t>
            </a:r>
            <a:r>
              <a:rPr lang="en-GB" dirty="0"/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0DA70A-1E8A-9439-C8B4-639D566C1056}"/>
                  </a:ext>
                </a:extLst>
              </p:cNvPr>
              <p:cNvSpPr txBox="1"/>
              <p:nvPr/>
            </p:nvSpPr>
            <p:spPr>
              <a:xfrm>
                <a:off x="3016801" y="4155486"/>
                <a:ext cx="5365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𝑧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是測量點與如點一般的電偶極的</a:t>
                </a:r>
                <a:r>
                  <a:rPr lang="zh-TW" altLang="en-US" dirty="0"/>
                  <a:t>距離。</a:t>
                </a:r>
                <a:endParaRPr lang="en-TW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0DA70A-1E8A-9439-C8B4-639D566C1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01" y="4155486"/>
                <a:ext cx="5365892" cy="369332"/>
              </a:xfrm>
              <a:prstGeom prst="rect">
                <a:avLst/>
              </a:prstGeom>
              <a:blipFill>
                <a:blip r:embed="rId8"/>
                <a:stretch>
                  <a:fillRect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File:VFPt dipole animation electric.gif">
            <a:hlinkClick r:id="rId9"/>
            <a:extLst>
              <a:ext uri="{FF2B5EF4-FFF2-40B4-BE49-F238E27FC236}">
                <a16:creationId xmlns:a16="http://schemas.microsoft.com/office/drawing/2014/main" id="{7676EA95-8124-358F-9711-1B67EAA1B9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602" y="288553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0ADE35-D887-E4C6-207D-A39ABFE37441}"/>
                  </a:ext>
                </a:extLst>
              </p:cNvPr>
              <p:cNvSpPr txBox="1"/>
              <p:nvPr/>
            </p:nvSpPr>
            <p:spPr>
              <a:xfrm>
                <a:off x="4025023" y="5656286"/>
                <a:ext cx="45943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電偶極矩向量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0ADE35-D887-E4C6-207D-A39ABFE37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3" y="5656286"/>
                <a:ext cx="4594302" cy="369332"/>
              </a:xfrm>
              <a:prstGeom prst="rect">
                <a:avLst/>
              </a:prstGeom>
              <a:blipFill>
                <a:blip r:embed="rId11"/>
                <a:stretch>
                  <a:fillRect l="-1102" t="-1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23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/>
        </p:blipFill>
        <p:spPr bwMode="auto">
          <a:xfrm>
            <a:off x="3124199" y="1143000"/>
            <a:ext cx="2801399" cy="409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47800" y="5486400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電偶極的電場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zh-TW" altLang="en-US" dirty="0"/>
              <a:t>隨距離的</a:t>
            </a:r>
            <a:r>
              <a:rPr lang="zh-TW" altLang="en-US" dirty="0">
                <a:solidFill>
                  <a:srgbClr val="FF0000"/>
                </a:solidFill>
              </a:rPr>
              <a:t>三次方</a:t>
            </a:r>
            <a:r>
              <a:rPr lang="zh-TW" altLang="en-US" dirty="0"/>
              <a:t>成反比這個性質在其他方向也成立！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334000" y="4847510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47510"/>
                <a:ext cx="304800" cy="2462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271979" y="1155970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979" y="1155970"/>
                <a:ext cx="304800" cy="2462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19579" y="3962400"/>
                <a:ext cx="3048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79" y="3962400"/>
                <a:ext cx="304800" cy="2462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094C9D-AF1E-A74F-9C4D-BFEFCC39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7920880" cy="4992734"/>
          </a:xfrm>
          <a:prstGeom prst="rect">
            <a:avLst/>
          </a:prstGeom>
        </p:spPr>
      </p:pic>
      <p:pic>
        <p:nvPicPr>
          <p:cNvPr id="5" name="圖片 4" descr="一張含有 交通 的圖片&#10;&#10;自動產生的描述">
            <a:extLst>
              <a:ext uri="{FF2B5EF4-FFF2-40B4-BE49-F238E27FC236}">
                <a16:creationId xmlns:a16="http://schemas.microsoft.com/office/drawing/2014/main" id="{47995A89-CB1C-624A-863F-13CFC1D9A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97152"/>
            <a:ext cx="6048672" cy="18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1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FF0E2E7-8251-CA49-8AF4-0635F373E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511"/>
            <a:ext cx="9144000" cy="44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4A3B92-664A-9C4B-B3B2-973A6D550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34"/>
            <a:ext cx="9144000" cy="61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7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C8358-5ECC-82D6-3121-EE801772D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7">
            <a:extLst>
              <a:ext uri="{FF2B5EF4-FFF2-40B4-BE49-F238E27FC236}">
                <a16:creationId xmlns:a16="http://schemas.microsoft.com/office/drawing/2014/main" id="{C81EE0FC-4954-63C1-E37F-1DB925D1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447" y="157482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在理想氣體中，位能可以忽略，內能只能來自動能：</a:t>
            </a:r>
          </a:p>
        </p:txBody>
      </p:sp>
      <p:pic>
        <p:nvPicPr>
          <p:cNvPr id="59395" name="Picture 8" descr="F19_11">
            <a:extLst>
              <a:ext uri="{FF2B5EF4-FFF2-40B4-BE49-F238E27FC236}">
                <a16:creationId xmlns:a16="http://schemas.microsoft.com/office/drawing/2014/main" id="{5DD23AF8-7A0B-1860-2637-C42CB938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-900" r="32961" b="91615"/>
          <a:stretch>
            <a:fillRect/>
          </a:stretch>
        </p:blipFill>
        <p:spPr bwMode="auto">
          <a:xfrm>
            <a:off x="3814309" y="94027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10">
            <a:extLst>
              <a:ext uri="{FF2B5EF4-FFF2-40B4-BE49-F238E27FC236}">
                <a16:creationId xmlns:a16="http://schemas.microsoft.com/office/drawing/2014/main" id="{3C6906B3-6C5C-56CA-D7EF-A7EC95129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41767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/>
              <a:t>導出了</a:t>
            </a:r>
            <a:r>
              <a:rPr lang="zh-TW" altLang="en-US" sz="1800">
                <a:solidFill>
                  <a:srgbClr val="FF0000"/>
                </a:solidFill>
              </a:rPr>
              <a:t>內能</a:t>
            </a:r>
          </a:p>
        </p:txBody>
      </p:sp>
      <p:sp>
        <p:nvSpPr>
          <p:cNvPr id="11" name="向右箭號 10">
            <a:extLst>
              <a:ext uri="{FF2B5EF4-FFF2-40B4-BE49-F238E27FC236}">
                <a16:creationId xmlns:a16="http://schemas.microsoft.com/office/drawing/2014/main" id="{EEE64472-A5F1-4993-A151-E58167168508}"/>
              </a:ext>
            </a:extLst>
          </p:cNvPr>
          <p:cNvSpPr/>
          <p:nvPr/>
        </p:nvSpPr>
        <p:spPr>
          <a:xfrm rot="20521338">
            <a:off x="4234839" y="865662"/>
            <a:ext cx="695325" cy="1492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E277BDE-5010-0B92-DC34-288325555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447" y="203109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內能等於平均動能乘粒子數：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32C8252-481C-C612-EC58-D567B1BBAD29}"/>
                  </a:ext>
                </a:extLst>
              </p:cNvPr>
              <p:cNvSpPr/>
              <p:nvPr/>
            </p:nvSpPr>
            <p:spPr>
              <a:xfrm>
                <a:off x="2022473" y="2624135"/>
                <a:ext cx="4398499" cy="65120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b="0" i="0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int</m:t>
                              </m:r>
                            </m:sub>
                          </m:s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N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3" y="2624135"/>
                <a:ext cx="4398499" cy="651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0F8B0C1-CCC4-A8E8-FB80-5DD94C307885}"/>
                  </a:ext>
                </a:extLst>
              </p:cNvPr>
              <p:cNvSpPr/>
              <p:nvPr/>
            </p:nvSpPr>
            <p:spPr>
              <a:xfrm>
                <a:off x="3522671" y="4054601"/>
                <a:ext cx="1567944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71" y="4054601"/>
                <a:ext cx="1567944" cy="610936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0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862012" y="1027567"/>
            <a:ext cx="656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這也是第一次人類可以估計氣體分子速度，最容易估計的：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6" name="Text Box 7"/>
              <p:cNvSpPr txBox="1">
                <a:spLocks noChangeArrowheads="1"/>
              </p:cNvSpPr>
              <p:nvPr/>
            </p:nvSpPr>
            <p:spPr bwMode="auto">
              <a:xfrm>
                <a:off x="862013" y="4807744"/>
                <a:ext cx="49000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以室溫 </a:t>
                </a:r>
                <a:r>
                  <a:rPr lang="en-US" altLang="zh-TW" sz="1800" dirty="0">
                    <a:latin typeface="Times New Roman" pitchFamily="18" charset="0"/>
                    <a:cs typeface="Times New Roman" pitchFamily="18" charset="0"/>
                  </a:rPr>
                  <a:t>300K</a:t>
                </a:r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TW" altLang="en-US" sz="1800" dirty="0"/>
                  <a:t>的氫氣為例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  <a:cs typeface="Times New Roman" pitchFamily="18" charset="0"/>
                      </a:rPr>
                      <m:t>0.002</m:t>
                    </m:r>
                    <m:r>
                      <a:rPr lang="zh-TW" altLang="en-US" sz="18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800" i="0" dirty="0">
                        <a:latin typeface="Cambria Math"/>
                        <a:cs typeface="Times New Roman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altLang="zh-TW" sz="1800" i="0" dirty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TW" sz="1800" i="0" dirty="0" err="1">
                        <a:latin typeface="Cambria Math"/>
                        <a:cs typeface="Times New Roman" pitchFamily="18" charset="0"/>
                      </a:rPr>
                      <m:t>mol</m:t>
                    </m:r>
                  </m:oMath>
                </a14:m>
                <a:endParaRPr lang="en-US" altLang="zh-TW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03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013" y="4807744"/>
                <a:ext cx="490005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95" t="-8333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0" name="文字方塊 12"/>
          <p:cNvSpPr txBox="1">
            <a:spLocks noChangeArrowheads="1"/>
          </p:cNvSpPr>
          <p:nvPr/>
        </p:nvSpPr>
        <p:spPr bwMode="auto">
          <a:xfrm>
            <a:off x="862012" y="5417344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氣體分子的速率大致與溫度的平方根成正比，而與分子量的平方根成反比。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869652" y="1552053"/>
            <a:ext cx="564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氣體分子的方均根速率，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root-mean-square speed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22231" y="2368577"/>
                <a:ext cx="3226023" cy="6864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rms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2368577"/>
                <a:ext cx="3226023" cy="686406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22231" y="1598373"/>
                <a:ext cx="1947421" cy="65601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  <a:ea typeface="Cambria Math"/>
                                </a:rPr>
                                <m:t>avg</m:t>
                              </m:r>
                              <m:r>
                                <a:rPr lang="en-US" altLang="zh-TW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1598373"/>
                <a:ext cx="1947421" cy="656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22231" y="3404001"/>
                <a:ext cx="3306869" cy="9134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𝑃𝑉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𝑛𝑀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1" y="3404001"/>
                <a:ext cx="3306869" cy="9134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695990" y="3676062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90" y="3676062"/>
                <a:ext cx="116878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367907" y="3676062"/>
                <a:ext cx="1168787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907" y="3676062"/>
                <a:ext cx="116878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560359" y="4505228"/>
                <a:ext cx="3583641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8.31∙300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0.002</m:t>
                              </m:r>
                            </m:den>
                          </m:f>
                        </m:e>
                      </m:rad>
                      <m:r>
                        <a:rPr lang="en-US" altLang="zh-TW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1920 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359" y="4505228"/>
                <a:ext cx="3583641" cy="910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DF2FDAF-3944-8B80-6F5D-138C4B70971F}"/>
              </a:ext>
            </a:extLst>
          </p:cNvPr>
          <p:cNvSpPr txBox="1"/>
          <p:nvPr/>
        </p:nvSpPr>
        <p:spPr>
          <a:xfrm>
            <a:off x="4316083" y="1931696"/>
            <a:ext cx="41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不是速率平均，但可以是一近似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0" grpId="0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b="35808"/>
          <a:stretch/>
        </p:blipFill>
        <p:spPr bwMode="auto">
          <a:xfrm>
            <a:off x="948916" y="209563"/>
            <a:ext cx="7492557" cy="643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D60128-B7CC-CF64-930A-5FC28C3A1D21}"/>
              </a:ext>
            </a:extLst>
          </p:cNvPr>
          <p:cNvSpPr/>
          <p:nvPr/>
        </p:nvSpPr>
        <p:spPr>
          <a:xfrm>
            <a:off x="948916" y="936702"/>
            <a:ext cx="2128821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563ECB-7E9F-D1B8-D614-620390C7F810}"/>
              </a:ext>
            </a:extLst>
          </p:cNvPr>
          <p:cNvSpPr/>
          <p:nvPr/>
        </p:nvSpPr>
        <p:spPr>
          <a:xfrm>
            <a:off x="3630783" y="579863"/>
            <a:ext cx="2128821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81A68A-1189-1CF1-3E2B-962ECDE3535F}"/>
              </a:ext>
            </a:extLst>
          </p:cNvPr>
          <p:cNvSpPr/>
          <p:nvPr/>
        </p:nvSpPr>
        <p:spPr>
          <a:xfrm>
            <a:off x="4903882" y="130097"/>
            <a:ext cx="2128821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D8B964-AB11-D0E8-27D7-CCF74D10AD87}"/>
              </a:ext>
            </a:extLst>
          </p:cNvPr>
          <p:cNvSpPr/>
          <p:nvPr/>
        </p:nvSpPr>
        <p:spPr>
          <a:xfrm>
            <a:off x="5840584" y="577552"/>
            <a:ext cx="2128821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392E6-A56B-5EFD-5DDA-0AE2FFF356F0}"/>
              </a:ext>
            </a:extLst>
          </p:cNvPr>
          <p:cNvSpPr/>
          <p:nvPr/>
        </p:nvSpPr>
        <p:spPr>
          <a:xfrm>
            <a:off x="948916" y="2020680"/>
            <a:ext cx="7492557" cy="271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E65BC-CACC-56D3-8ABC-E8B973816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63661" b="19704"/>
          <a:stretch/>
        </p:blipFill>
        <p:spPr bwMode="auto">
          <a:xfrm>
            <a:off x="120624" y="2437696"/>
            <a:ext cx="8902752" cy="198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EE8D8CB4-6944-CC2F-5DD2-4A96A0F82256}"/>
                  </a:ext>
                </a:extLst>
              </p:cNvPr>
              <p:cNvSpPr txBox="1"/>
              <p:nvPr/>
            </p:nvSpPr>
            <p:spPr>
              <a:xfrm>
                <a:off x="5884524" y="4909791"/>
                <a:ext cx="2556949" cy="91345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  <a:ea typeface="Cambria Math"/>
                            </a:rPr>
                            <m:t>rms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EE8D8CB4-6944-CC2F-5DD2-4A96A0F8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24" y="4909791"/>
                <a:ext cx="2556949" cy="913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E5508E84-F6AB-B8DC-C5C8-0D079652C1C9}"/>
                  </a:ext>
                </a:extLst>
              </p:cNvPr>
              <p:cNvSpPr txBox="1"/>
              <p:nvPr/>
            </p:nvSpPr>
            <p:spPr>
              <a:xfrm>
                <a:off x="5219365" y="4236583"/>
                <a:ext cx="3226023" cy="68640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  <a:ea typeface="Cambria Math"/>
                            </a:rPr>
                            <m:t>avg</m:t>
                          </m:r>
                          <m:r>
                            <a:rPr lang="en-US" altLang="zh-TW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𝑚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rms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E5508E84-F6AB-B8DC-C5C8-0D079652C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365" y="4236583"/>
                <a:ext cx="3226023" cy="686406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0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88B2A-67AD-DB61-2655-6FDA6A28C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extLst>
              <a:ext uri="{FF2B5EF4-FFF2-40B4-BE49-F238E27FC236}">
                <a16:creationId xmlns:a16="http://schemas.microsoft.com/office/drawing/2014/main" id="{72F0CCBA-B37C-5D88-FD7B-C2D4F5023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18958" b="35808"/>
          <a:stretch/>
        </p:blipFill>
        <p:spPr bwMode="auto">
          <a:xfrm>
            <a:off x="622967" y="141763"/>
            <a:ext cx="7334263" cy="44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ED9A90-79D1-6171-AC3B-A5E62BEC5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80484"/>
          <a:stretch/>
        </p:blipFill>
        <p:spPr bwMode="auto">
          <a:xfrm>
            <a:off x="622967" y="4583150"/>
            <a:ext cx="7340896" cy="19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2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4"/>
          <p:cNvSpPr txBox="1">
            <a:spLocks noChangeArrowheads="1"/>
          </p:cNvSpPr>
          <p:nvPr/>
        </p:nvSpPr>
        <p:spPr bwMode="auto">
          <a:xfrm>
            <a:off x="3342289" y="149772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</a:rPr>
              <a:t>雙原子分子的內能</a:t>
            </a:r>
          </a:p>
        </p:txBody>
      </p:sp>
      <p:pic>
        <p:nvPicPr>
          <p:cNvPr id="70658" name="Picture 5" descr="2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 r="3206" b="74107"/>
          <a:stretch/>
        </p:blipFill>
        <p:spPr bwMode="auto">
          <a:xfrm>
            <a:off x="2314958" y="683172"/>
            <a:ext cx="199655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8" descr="D:\Users\Vincent\Downloads\Data\Knight\Media\Chapter18\Images\18_12Figure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7" b="27779"/>
          <a:stretch>
            <a:fillRect/>
          </a:stretch>
        </p:blipFill>
        <p:spPr bwMode="auto">
          <a:xfrm>
            <a:off x="218089" y="683172"/>
            <a:ext cx="19812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4427178" y="1490170"/>
            <a:ext cx="438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可以儲存能量的型式的數目，稱為</a:t>
            </a:r>
            <a:r>
              <a:rPr lang="zh-TW" altLang="en-US" sz="1800" dirty="0">
                <a:solidFill>
                  <a:srgbClr val="FF0000"/>
                </a:solidFill>
              </a:rPr>
              <a:t>自由度</a:t>
            </a:r>
            <a:r>
              <a:rPr lang="zh-TW" altLang="en-US" sz="1800" dirty="0"/>
              <a:t>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427178" y="1891490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雙原子分子共有五個自由度。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93993" y="4662964"/>
            <a:ext cx="63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雙原子分子組成的氣體的定容比熱就可以得到解釋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10526" y="3179149"/>
                <a:ext cx="3887509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𝑛𝑅</m:t>
                      </m:r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526" y="3179149"/>
                <a:ext cx="3887509" cy="634789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20214" y="3964400"/>
                <a:ext cx="1252991" cy="63478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14" y="3964400"/>
                <a:ext cx="1252991" cy="634789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564965" y="1907992"/>
                <a:ext cx="81176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zh-TW" b="0" i="0" dirty="0" smtClean="0">
                          <a:latin typeface="Cambria Math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965" y="1907992"/>
                <a:ext cx="811761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46CF41F-05A0-E740-8864-F2C0BF667D4A}"/>
              </a:ext>
            </a:extLst>
          </p:cNvPr>
          <p:cNvSpPr txBox="1"/>
          <p:nvPr/>
        </p:nvSpPr>
        <p:spPr>
          <a:xfrm>
            <a:off x="4427178" y="675261"/>
            <a:ext cx="484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如果把可以儲存能量的轉動動能也包括進來：</a:t>
            </a:r>
          </a:p>
        </p:txBody>
      </p:sp>
      <p:sp>
        <p:nvSpPr>
          <p:cNvPr id="14" name="文字方塊 1">
            <a:extLst>
              <a:ext uri="{FF2B5EF4-FFF2-40B4-BE49-F238E27FC236}">
                <a16:creationId xmlns:a16="http://schemas.microsoft.com/office/drawing/2014/main" id="{6F5AAD00-14BD-D14D-AE3F-8C6F0EC043CB}"/>
              </a:ext>
            </a:extLst>
          </p:cNvPr>
          <p:cNvSpPr txBox="1"/>
          <p:nvPr/>
        </p:nvSpPr>
        <p:spPr>
          <a:xfrm>
            <a:off x="4427178" y="1082918"/>
            <a:ext cx="47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雙原子分子有兩個轉動動能、三個移動動能。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">
                <a:extLst>
                  <a:ext uri="{FF2B5EF4-FFF2-40B4-BE49-F238E27FC236}">
                    <a16:creationId xmlns:a16="http://schemas.microsoft.com/office/drawing/2014/main" id="{B1CED18C-9604-014C-94B2-EFAD9E01E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993" y="2545222"/>
                <a:ext cx="6310896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大膽假設，平衡時每一個自由度會得到相等的能量：</a:t>
                </a:r>
                <a:r>
                  <a:rPr lang="en-US" altLang="zh-TW" sz="1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1800" i="1" dirty="0" err="1">
                        <a:latin typeface="Cambria Math"/>
                        <a:cs typeface="Times New Roman" pitchFamily="18" charset="0"/>
                      </a:rPr>
                      <m:t>𝑘𝑇</m:t>
                    </m:r>
                    <m:r>
                      <a:rPr lang="en-US" altLang="zh-TW" sz="1800" i="1" dirty="0" err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5" name="矩形 1">
                <a:extLst>
                  <a:ext uri="{FF2B5EF4-FFF2-40B4-BE49-F238E27FC236}">
                    <a16:creationId xmlns:a16="http://schemas.microsoft.com/office/drawing/2014/main" id="{B1CED18C-9604-014C-94B2-EFAD9E01E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3993" y="2545222"/>
                <a:ext cx="6310896" cy="483466"/>
              </a:xfrm>
              <a:prstGeom prst="rect">
                <a:avLst/>
              </a:prstGeom>
              <a:blipFill>
                <a:blip r:embed="rId7"/>
                <a:stretch>
                  <a:fillRect l="-803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4">
            <a:extLst>
              <a:ext uri="{FF2B5EF4-FFF2-40B4-BE49-F238E27FC236}">
                <a16:creationId xmlns:a16="http://schemas.microsoft.com/office/drawing/2014/main" id="{D6CC06DB-6C88-C74E-A74D-DB49940218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43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AAC827D9-BC95-DA40-AE05-7B8E58EE0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10" y="65099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CD9C37B7-DBF4-EA4D-8BC1-312F47799E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DCAEECC4-4131-144B-846D-1FF2F351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10" y="6089289"/>
            <a:ext cx="290513" cy="4206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2D840FB8-2DE5-1545-AD60-58604F65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10" y="6128976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x</a:t>
            </a: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41AD3263-11F7-E34D-A76E-779CAB7896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11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90AEA762-E415-D749-B0B0-52F70014A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1110" y="65099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BB87EC00-92AC-3840-8F3E-991E7404F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59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2BA9703F-CA85-854D-AFBF-137BE2D0B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10" y="6101989"/>
            <a:ext cx="311150" cy="407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BAF273D4-8524-D346-A498-C5396F0CB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10" y="6128976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B72AE4DE-F1F1-5340-9C9B-BFD6AD362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17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0E567E44-D36A-D040-82E1-C486F4320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710" y="65099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220989B3-C316-FA40-B111-5FE8A0F2E3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6510" y="58241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EA927-23D0-734B-A9BD-5300CDCD9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10" y="6116276"/>
            <a:ext cx="300038" cy="393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29885B-755D-8A4C-AF1A-E175A648C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098" y="614961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>
                <a:latin typeface="Times New Roman" pitchFamily="18" charset="0"/>
              </a:rPr>
              <a:t>K</a:t>
            </a:r>
            <a:r>
              <a:rPr lang="en-US" altLang="zh-TW" sz="1800" b="1" i="1" baseline="-25000">
                <a:latin typeface="Times New Roman" pitchFamily="18" charset="0"/>
              </a:rPr>
              <a:t>y</a:t>
            </a:r>
          </a:p>
        </p:txBody>
      </p:sp>
      <p:sp>
        <p:nvSpPr>
          <p:cNvPr id="31" name="圓形箭號 50">
            <a:extLst>
              <a:ext uri="{FF2B5EF4-FFF2-40B4-BE49-F238E27FC236}">
                <a16:creationId xmlns:a16="http://schemas.microsoft.com/office/drawing/2014/main" id="{27B58318-C32D-D74F-BD43-E0244EE248CB}"/>
              </a:ext>
            </a:extLst>
          </p:cNvPr>
          <p:cNvSpPr/>
          <p:nvPr/>
        </p:nvSpPr>
        <p:spPr>
          <a:xfrm>
            <a:off x="5440310" y="5147901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圓形箭號 51">
            <a:extLst>
              <a:ext uri="{FF2B5EF4-FFF2-40B4-BE49-F238E27FC236}">
                <a16:creationId xmlns:a16="http://schemas.microsoft.com/office/drawing/2014/main" id="{A1C02FE6-C670-A548-817D-3411F0F6DE85}"/>
              </a:ext>
            </a:extLst>
          </p:cNvPr>
          <p:cNvSpPr/>
          <p:nvPr/>
        </p:nvSpPr>
        <p:spPr>
          <a:xfrm flipH="1" flipV="1">
            <a:off x="4321122" y="5246327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E6A801CA-32D7-714E-B806-026DB375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872" y="6089288"/>
            <a:ext cx="835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800" b="1" i="1" dirty="0">
                <a:latin typeface="Times New Roman" pitchFamily="18" charset="0"/>
              </a:rPr>
              <a:t>K</a:t>
            </a:r>
            <a:r>
              <a:rPr lang="zh-TW" altLang="en-US" sz="1800" baseline="-25000" dirty="0">
                <a:latin typeface="Times New Roman" pitchFamily="18" charset="0"/>
              </a:rPr>
              <a:t>旋轉</a:t>
            </a:r>
            <a:endParaRPr lang="en-US" altLang="zh-TW" sz="1800" baseline="-25000" dirty="0">
              <a:latin typeface="Times New Roman" pitchFamily="18" charset="0"/>
            </a:endParaRPr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47C11550-9CC1-DE46-8F35-7858464A3F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1835" y="577813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Line 26">
            <a:extLst>
              <a:ext uri="{FF2B5EF4-FFF2-40B4-BE49-F238E27FC236}">
                <a16:creationId xmlns:a16="http://schemas.microsoft.com/office/drawing/2014/main" id="{2787304E-3E4D-7D40-A669-D40F70EA3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835" y="646393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Line 27">
            <a:extLst>
              <a:ext uri="{FF2B5EF4-FFF2-40B4-BE49-F238E27FC236}">
                <a16:creationId xmlns:a16="http://schemas.microsoft.com/office/drawing/2014/main" id="{D12FFE69-082A-7A4F-8A2B-99E2EC12F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35" y="577813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06B6896-5A1E-184D-BA07-C5BE257E7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35" y="6070239"/>
            <a:ext cx="301625" cy="393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38" name="Line 25">
            <a:extLst>
              <a:ext uri="{FF2B5EF4-FFF2-40B4-BE49-F238E27FC236}">
                <a16:creationId xmlns:a16="http://schemas.microsoft.com/office/drawing/2014/main" id="{AC7C87F2-E2F6-3A44-A874-31C51456B2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0010" y="579718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26">
            <a:extLst>
              <a:ext uri="{FF2B5EF4-FFF2-40B4-BE49-F238E27FC236}">
                <a16:creationId xmlns:a16="http://schemas.microsoft.com/office/drawing/2014/main" id="{C5E998D2-4CA0-3F4F-875C-356D2AA36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0010" y="64829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27">
            <a:extLst>
              <a:ext uri="{FF2B5EF4-FFF2-40B4-BE49-F238E27FC236}">
                <a16:creationId xmlns:a16="http://schemas.microsoft.com/office/drawing/2014/main" id="{D935747C-E2BD-7847-84FD-FC262344CE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4810" y="579718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B725A184-89B2-D046-A010-B80649E30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010" y="6089289"/>
            <a:ext cx="301625" cy="393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42" name="圓形箭號 50">
            <a:extLst>
              <a:ext uri="{FF2B5EF4-FFF2-40B4-BE49-F238E27FC236}">
                <a16:creationId xmlns:a16="http://schemas.microsoft.com/office/drawing/2014/main" id="{551C8012-AABF-4547-A78C-29A4C9A46797}"/>
              </a:ext>
            </a:extLst>
          </p:cNvPr>
          <p:cNvSpPr/>
          <p:nvPr/>
        </p:nvSpPr>
        <p:spPr>
          <a:xfrm>
            <a:off x="6537872" y="5113770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3" name="圓形箭號 51">
            <a:extLst>
              <a:ext uri="{FF2B5EF4-FFF2-40B4-BE49-F238E27FC236}">
                <a16:creationId xmlns:a16="http://schemas.microsoft.com/office/drawing/2014/main" id="{F2F1D8F7-4606-1642-AB9D-3C48BE9D8324}"/>
              </a:ext>
            </a:extLst>
          </p:cNvPr>
          <p:cNvSpPr/>
          <p:nvPr/>
        </p:nvSpPr>
        <p:spPr>
          <a:xfrm flipH="1" flipV="1">
            <a:off x="6544222" y="5220133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" name="圓形箭號 50">
            <a:extLst>
              <a:ext uri="{FF2B5EF4-FFF2-40B4-BE49-F238E27FC236}">
                <a16:creationId xmlns:a16="http://schemas.microsoft.com/office/drawing/2014/main" id="{DA360CAD-597C-184B-84FA-B53AE581BDA1}"/>
              </a:ext>
            </a:extLst>
          </p:cNvPr>
          <p:cNvSpPr/>
          <p:nvPr/>
        </p:nvSpPr>
        <p:spPr>
          <a:xfrm>
            <a:off x="4301279" y="5080921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5" name="圓形箭號 51">
            <a:extLst>
              <a:ext uri="{FF2B5EF4-FFF2-40B4-BE49-F238E27FC236}">
                <a16:creationId xmlns:a16="http://schemas.microsoft.com/office/drawing/2014/main" id="{DF33C22F-554D-B046-AA6A-F93025D8A145}"/>
              </a:ext>
            </a:extLst>
          </p:cNvPr>
          <p:cNvSpPr/>
          <p:nvPr/>
        </p:nvSpPr>
        <p:spPr>
          <a:xfrm flipH="1" flipV="1">
            <a:off x="5443485" y="5258173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6" name="圓形箭號 50">
            <a:extLst>
              <a:ext uri="{FF2B5EF4-FFF2-40B4-BE49-F238E27FC236}">
                <a16:creationId xmlns:a16="http://schemas.microsoft.com/office/drawing/2014/main" id="{8E0897E4-5B74-2049-ACCF-D4D417913248}"/>
              </a:ext>
            </a:extLst>
          </p:cNvPr>
          <p:cNvSpPr/>
          <p:nvPr/>
        </p:nvSpPr>
        <p:spPr>
          <a:xfrm>
            <a:off x="3255342" y="5084780"/>
            <a:ext cx="939800" cy="7223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7" name="圓形箭號 51">
            <a:extLst>
              <a:ext uri="{FF2B5EF4-FFF2-40B4-BE49-F238E27FC236}">
                <a16:creationId xmlns:a16="http://schemas.microsoft.com/office/drawing/2014/main" id="{4F31E6AA-6475-8F45-A6C4-75E8A152437C}"/>
              </a:ext>
            </a:extLst>
          </p:cNvPr>
          <p:cNvSpPr/>
          <p:nvPr/>
        </p:nvSpPr>
        <p:spPr>
          <a:xfrm flipH="1" flipV="1">
            <a:off x="3261692" y="5191143"/>
            <a:ext cx="887413" cy="7032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72885"/>
              <a:gd name="adj5" fmla="val 12500"/>
            </a:avLst>
          </a:prstGeom>
          <a:solidFill>
            <a:srgbClr val="FFFF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8" name="乘號 70">
            <a:extLst>
              <a:ext uri="{FF2B5EF4-FFF2-40B4-BE49-F238E27FC236}">
                <a16:creationId xmlns:a16="http://schemas.microsoft.com/office/drawing/2014/main" id="{77437A0C-58E2-134D-A28B-B366ED372966}"/>
              </a:ext>
            </a:extLst>
          </p:cNvPr>
          <p:cNvSpPr/>
          <p:nvPr/>
        </p:nvSpPr>
        <p:spPr>
          <a:xfrm>
            <a:off x="795720" y="4733943"/>
            <a:ext cx="582613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4"/>
          <p:cNvSpPr txBox="1">
            <a:spLocks noChangeArrowheads="1"/>
          </p:cNvSpPr>
          <p:nvPr/>
        </p:nvSpPr>
        <p:spPr bwMode="auto">
          <a:xfrm>
            <a:off x="2480809" y="336880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能量均分原則 </a:t>
            </a:r>
            <a:r>
              <a:rPr lang="en-US" altLang="zh-TW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Equipartition of Energy</a:t>
            </a:r>
            <a:endParaRPr lang="zh-TW" alt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Text Box 8"/>
          <p:cNvSpPr txBox="1">
            <a:spLocks noChangeArrowheads="1"/>
          </p:cNvSpPr>
          <p:nvPr/>
        </p:nvSpPr>
        <p:spPr bwMode="auto">
          <a:xfrm>
            <a:off x="939801" y="802282"/>
            <a:ext cx="81311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一個系統中，</a:t>
            </a:r>
            <a:r>
              <a:rPr lang="zh-TW" altLang="en-US" sz="1800" dirty="0">
                <a:solidFill>
                  <a:srgbClr val="FF0000"/>
                </a:solidFill>
              </a:rPr>
              <a:t>任一個可以儲存能量的型式（稱為</a:t>
            </a: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自由度）</a:t>
            </a:r>
            <a:r>
              <a:rPr lang="zh-TW" altLang="en-US" sz="1800" dirty="0"/>
              <a:t>，</a:t>
            </a:r>
            <a:endParaRPr lang="en-US" altLang="zh-TW" sz="1800" dirty="0"/>
          </a:p>
          <a:p>
            <a:pPr>
              <a:spcBef>
                <a:spcPct val="50000"/>
              </a:spcBef>
            </a:pPr>
            <a:r>
              <a:rPr lang="zh-TW" altLang="en-US" sz="1800" dirty="0"/>
              <a:t>在頻繁的熱作用（混亂的能量交換）</a:t>
            </a:r>
            <a:endParaRPr lang="en-US" altLang="zh-TW" sz="1800" dirty="0"/>
          </a:p>
        </p:txBody>
      </p:sp>
      <p:sp>
        <p:nvSpPr>
          <p:cNvPr id="28677" name="文字方塊 10"/>
          <p:cNvSpPr txBox="1">
            <a:spLocks noChangeArrowheads="1"/>
          </p:cNvSpPr>
          <p:nvPr/>
        </p:nvSpPr>
        <p:spPr bwMode="auto">
          <a:xfrm>
            <a:off x="987425" y="4186186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溫度的微觀意義原來是每一個自由度所分配的能量！</a:t>
            </a:r>
          </a:p>
        </p:txBody>
      </p:sp>
      <p:sp>
        <p:nvSpPr>
          <p:cNvPr id="30727" name="文字方塊 11"/>
          <p:cNvSpPr txBox="1">
            <a:spLocks noChangeArrowheads="1"/>
          </p:cNvSpPr>
          <p:nvPr/>
        </p:nvSpPr>
        <p:spPr bwMode="auto">
          <a:xfrm>
            <a:off x="968498" y="5784233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混亂製造了平衡態，混亂也使我們可以預測平衡態的性質！</a:t>
            </a:r>
          </a:p>
        </p:txBody>
      </p:sp>
      <p:pic>
        <p:nvPicPr>
          <p:cNvPr id="69638" name="Picture 8" descr="File:Translational mo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1" y="2166031"/>
            <a:ext cx="21351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文字方塊 8"/>
          <p:cNvSpPr txBox="1">
            <a:spLocks noChangeArrowheads="1"/>
          </p:cNvSpPr>
          <p:nvPr/>
        </p:nvSpPr>
        <p:spPr bwMode="auto">
          <a:xfrm>
            <a:off x="987425" y="5353884"/>
            <a:ext cx="6342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理想氣體溫度為動能平均是這個更廣泛的原則的一個特例。</a:t>
            </a:r>
          </a:p>
        </p:txBody>
      </p:sp>
      <p:sp>
        <p:nvSpPr>
          <p:cNvPr id="30730" name="文字方塊 9"/>
          <p:cNvSpPr txBox="1">
            <a:spLocks noChangeArrowheads="1"/>
          </p:cNvSpPr>
          <p:nvPr/>
        </p:nvSpPr>
        <p:spPr bwMode="auto">
          <a:xfrm>
            <a:off x="954211" y="6238258"/>
            <a:ext cx="634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關鍵是需要</a:t>
            </a:r>
            <a:r>
              <a:rPr lang="zh-TW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頻繁混亂的能量交換</a:t>
            </a:r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！這是</a:t>
            </a:r>
            <a:r>
              <a:rPr lang="zh-TW" alt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熱現象的本質</a:t>
            </a:r>
            <a:r>
              <a:rPr lang="zh-TW" altLang="en-US" sz="180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54211" y="1587880"/>
                <a:ext cx="5730368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dirty="0"/>
                  <a:t>達到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熱平衡</a:t>
                </a:r>
                <a:r>
                  <a:rPr lang="zh-TW" altLang="en-US" dirty="0"/>
                  <a:t>後，都會得到同樣的平均能量：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𝑘𝑇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11" y="1587880"/>
                <a:ext cx="5730368" cy="483466"/>
              </a:xfrm>
              <a:prstGeom prst="rect">
                <a:avLst/>
              </a:prstGeom>
              <a:blipFill>
                <a:blip r:embed="rId4"/>
                <a:stretch>
                  <a:fillRect l="-885" b="-25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63626" y="4604572"/>
                <a:ext cx="1806576" cy="63478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/>
                              <a:cs typeface="Times New Roman" panose="02020603050405020304" pitchFamily="18" charset="0"/>
                            </a:rPr>
                            <m:t>av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 dirty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 dirty="0">
                          <a:latin typeface="Cambria Math"/>
                          <a:cs typeface="Times New Roman" panose="02020603050405020304" pitchFamily="18" charset="0"/>
                        </a:rPr>
                        <m:t>𝑘𝑇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6" y="4604572"/>
                <a:ext cx="1806576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30727" grpId="0"/>
      <p:bldP spid="30729" grpId="0"/>
      <p:bldP spid="3073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959080" y="1891876"/>
            <a:ext cx="5365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但比熱與路徑有關。</a:t>
            </a:r>
            <a:r>
              <a:rPr lang="en-TW" sz="1800" dirty="0"/>
              <a:t>同樣溫度變化對應不同熱量。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43011" name="Object 7"/>
          <p:cNvGraphicFramePr>
            <a:graphicFrameLocks noChangeAspect="1"/>
          </p:cNvGraphicFramePr>
          <p:nvPr/>
        </p:nvGraphicFramePr>
        <p:xfrm>
          <a:off x="990600" y="3200400"/>
          <a:ext cx="1524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838200" imgH="228600" progId="Equation.3">
                  <p:embed/>
                </p:oleObj>
              </mc:Choice>
              <mc:Fallback>
                <p:oleObj name="方程式" r:id="rId2" imgW="838200" imgH="228600" progId="Equation.3">
                  <p:embed/>
                  <p:pic>
                    <p:nvPicPr>
                      <p:cNvPr id="430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1524000" cy="415925"/>
                      </a:xfrm>
                      <a:prstGeom prst="rect">
                        <a:avLst/>
                      </a:prstGeom>
                      <a:solidFill>
                        <a:srgbClr val="FFFA87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959081" y="2743199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定容過程</a:t>
            </a:r>
          </a:p>
        </p:txBody>
      </p:sp>
      <p:graphicFrame>
        <p:nvGraphicFramePr>
          <p:cNvPr id="43014" name="Object 12"/>
          <p:cNvGraphicFramePr>
            <a:graphicFrameLocks noChangeAspect="1"/>
          </p:cNvGraphicFramePr>
          <p:nvPr/>
        </p:nvGraphicFramePr>
        <p:xfrm>
          <a:off x="990600" y="5029200"/>
          <a:ext cx="1501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825142" imgH="215806" progId="Equation.3">
                  <p:embed/>
                </p:oleObj>
              </mc:Choice>
              <mc:Fallback>
                <p:oleObj name="方程式" r:id="rId4" imgW="825142" imgH="215806" progId="Equation.3">
                  <p:embed/>
                  <p:pic>
                    <p:nvPicPr>
                      <p:cNvPr id="430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1501775" cy="393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4"/>
          <p:cNvSpPr txBox="1">
            <a:spLocks noChangeArrowheads="1"/>
          </p:cNvSpPr>
          <p:nvPr/>
        </p:nvSpPr>
        <p:spPr bwMode="auto">
          <a:xfrm>
            <a:off x="959081" y="4582173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定壓過程</a:t>
            </a:r>
          </a:p>
        </p:txBody>
      </p:sp>
      <p:pic>
        <p:nvPicPr>
          <p:cNvPr id="43017" name="Picture 16" descr="2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7540"/>
            <a:ext cx="2301636" cy="2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018" name="文字方塊 10"/>
              <p:cNvSpPr txBox="1">
                <a:spLocks noChangeArrowheads="1"/>
              </p:cNvSpPr>
              <p:nvPr/>
            </p:nvSpPr>
            <p:spPr bwMode="auto">
              <a:xfrm>
                <a:off x="962890" y="457200"/>
                <a:ext cx="38377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氣體也可以定義莫耳比熱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43018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890" y="457200"/>
                <a:ext cx="3837709" cy="369332"/>
              </a:xfrm>
              <a:prstGeom prst="rect">
                <a:avLst/>
              </a:prstGeom>
              <a:blipFill>
                <a:blip r:embed="rId7"/>
                <a:stretch>
                  <a:fillRect l="-990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9" name="Picture 12" descr="D:\Dropbox\Documents\課程\YoungTextBook\Images\Chapter19\A_Images\A_Figures_and_Photos\19_18_Figure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/>
          <a:stretch>
            <a:fillRect/>
          </a:stretch>
        </p:blipFill>
        <p:spPr bwMode="auto">
          <a:xfrm>
            <a:off x="4253345" y="2707680"/>
            <a:ext cx="17748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3" descr="D:\Dropbox\Documents\課程\YoungTextBook\Images\Chapter19\A_Images\A_Figures_and_Photos\19_18_Figur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6" b="729"/>
          <a:stretch>
            <a:fillRect/>
          </a:stretch>
        </p:blipFill>
        <p:spPr bwMode="auto">
          <a:xfrm>
            <a:off x="4239491" y="4741908"/>
            <a:ext cx="1736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743200" y="3200400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200400"/>
                <a:ext cx="1371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743200" y="5029200"/>
                <a:ext cx="127936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029200"/>
                <a:ext cx="127936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476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0">
            <a:extLst>
              <a:ext uri="{FF2B5EF4-FFF2-40B4-BE49-F238E27FC236}">
                <a16:creationId xmlns:a16="http://schemas.microsoft.com/office/drawing/2014/main" id="{56E20887-CC6A-1045-A9A7-3A786FF72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91" y="2307842"/>
            <a:ext cx="2881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有兩個比熱特別有用。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A7F9F-5272-214B-BA48-9B9709590856}"/>
              </a:ext>
            </a:extLst>
          </p:cNvPr>
          <p:cNvSpPr txBox="1"/>
          <p:nvPr/>
        </p:nvSpPr>
        <p:spPr>
          <a:xfrm>
            <a:off x="959080" y="835581"/>
            <a:ext cx="506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單位莫耳數氣體，單位溫度變化對應的熱量。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D2C41151-7E0F-0C44-AC3D-0BD175FD4871}"/>
                  </a:ext>
                </a:extLst>
              </p:cNvPr>
              <p:cNvSpPr txBox="1"/>
              <p:nvPr/>
            </p:nvSpPr>
            <p:spPr>
              <a:xfrm>
                <a:off x="1027883" y="1270920"/>
                <a:ext cx="13716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𝑄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𝑛𝑐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">
                <a:extLst>
                  <a:ext uri="{FF2B5EF4-FFF2-40B4-BE49-F238E27FC236}">
                    <a16:creationId xmlns:a16="http://schemas.microsoft.com/office/drawing/2014/main" id="{D2C41151-7E0F-0C44-AC3D-0BD175FD4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83" y="1270920"/>
                <a:ext cx="1371600" cy="369332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1618</Words>
  <Application>Microsoft Macintosh PowerPoint</Application>
  <PresentationFormat>On-screen Show (4:3)</PresentationFormat>
  <Paragraphs>211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新細明體</vt:lpstr>
      <vt:lpstr>新細明體</vt:lpstr>
      <vt:lpstr>Arial</vt:lpstr>
      <vt:lpstr>Calibri</vt:lpstr>
      <vt:lpstr>Cambria Math</vt:lpstr>
      <vt:lpstr>Times New Roman</vt:lpstr>
      <vt:lpstr>Office 佈景主題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Vincent</dc:creator>
  <cp:lastModifiedBy>Chia-Hung Vincent Chang</cp:lastModifiedBy>
  <cp:revision>35</cp:revision>
  <dcterms:created xsi:type="dcterms:W3CDTF">2014-11-05T01:14:45Z</dcterms:created>
  <dcterms:modified xsi:type="dcterms:W3CDTF">2026-04-13T03:36:00Z</dcterms:modified>
</cp:coreProperties>
</file>