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5" r:id="rId2"/>
    <p:sldId id="476" r:id="rId3"/>
    <p:sldId id="472" r:id="rId4"/>
    <p:sldId id="372" r:id="rId5"/>
    <p:sldId id="1680" r:id="rId6"/>
    <p:sldId id="1681" r:id="rId7"/>
    <p:sldId id="463" r:id="rId8"/>
    <p:sldId id="449" r:id="rId9"/>
    <p:sldId id="422" r:id="rId10"/>
    <p:sldId id="506" r:id="rId11"/>
    <p:sldId id="507" r:id="rId12"/>
    <p:sldId id="508" r:id="rId13"/>
    <p:sldId id="514" r:id="rId14"/>
    <p:sldId id="1771" r:id="rId15"/>
    <p:sldId id="1772" r:id="rId16"/>
    <p:sldId id="1678" r:id="rId17"/>
    <p:sldId id="513" r:id="rId18"/>
    <p:sldId id="1679" r:id="rId19"/>
    <p:sldId id="412" r:id="rId20"/>
    <p:sldId id="1614" r:id="rId21"/>
    <p:sldId id="1773" r:id="rId22"/>
    <p:sldId id="1621" r:id="rId23"/>
    <p:sldId id="1624" r:id="rId24"/>
    <p:sldId id="1625" r:id="rId25"/>
    <p:sldId id="1630" r:id="rId26"/>
    <p:sldId id="1626" r:id="rId27"/>
    <p:sldId id="1627" r:id="rId28"/>
    <p:sldId id="373" r:id="rId29"/>
    <p:sldId id="1629" r:id="rId30"/>
    <p:sldId id="407" r:id="rId31"/>
    <p:sldId id="626" r:id="rId3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A4"/>
    <a:srgbClr val="3366FF"/>
    <a:srgbClr val="33CC33"/>
    <a:srgbClr val="FFFF00"/>
    <a:srgbClr val="FF33CC"/>
    <a:srgbClr val="FF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7" autoAdjust="0"/>
    <p:restoredTop sz="94660"/>
  </p:normalViewPr>
  <p:slideViewPr>
    <p:cSldViewPr>
      <p:cViewPr varScale="1">
        <p:scale>
          <a:sx n="124" d="100"/>
          <a:sy n="124" d="100"/>
        </p:scale>
        <p:origin x="10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90C320-6178-4EBC-B261-348234793C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7667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A4E4-2A19-4D09-AEE2-3546CDB748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944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71BA4-C84D-41A7-B802-CE40C78E16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613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E1AE-BD49-42DA-8F1C-075C61D42A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178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7097-57E1-4A5D-B50D-14B2C1C351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0500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52E9-2C16-4CD0-A63F-E6DC34BD0E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439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773D3-B771-4323-82C3-AFD4200FBD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056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136B-E85F-44E7-A4B1-1DCC41CC18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616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1EFDF-B74A-4E1A-9993-8782A876E3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99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4B1F6-613A-4FF0-9373-EA93855CEB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775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FFFEA-8775-4A27-9BBC-C1B54DBF19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256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E8AC-365F-47AE-A0C0-072D53D814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351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03AE-8E26-4B9A-92A9-D7A5DC75D7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201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C9649-D0DF-4763-9B14-93634B839B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592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charset="0"/>
              </a:defRPr>
            </a:lvl1pPr>
          </a:lstStyle>
          <a:p>
            <a:pPr>
              <a:defRPr/>
            </a:pPr>
            <a:fld id="{CFC2EBB6-8F5A-485E-95DA-B6094D0E7D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8" Type="http://schemas.openxmlformats.org/officeDocument/2006/relationships/image" Target="../media/image150.png"/><Relationship Id="rId21" Type="http://schemas.openxmlformats.org/officeDocument/2006/relationships/image" Target="../media/image153.png"/><Relationship Id="rId7" Type="http://schemas.openxmlformats.org/officeDocument/2006/relationships/image" Target="../media/image157.png"/><Relationship Id="rId17" Type="http://schemas.openxmlformats.org/officeDocument/2006/relationships/image" Target="../media/image149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47.png"/><Relationship Id="rId19" Type="http://schemas.openxmlformats.org/officeDocument/2006/relationships/image" Target="../media/image151.png"/><Relationship Id="rId9" Type="http://schemas.openxmlformats.org/officeDocument/2006/relationships/image" Target="../media/image2.jpeg"/><Relationship Id="rId14" Type="http://schemas.openxmlformats.org/officeDocument/2006/relationships/image" Target="../media/image160.png"/><Relationship Id="rId22" Type="http://schemas.openxmlformats.org/officeDocument/2006/relationships/image" Target="../media/image15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31.png"/><Relationship Id="rId10" Type="http://schemas.openxmlformats.org/officeDocument/2006/relationships/image" Target="../media/image601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jpeg"/><Relationship Id="rId7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750.png"/><Relationship Id="rId7" Type="http://schemas.openxmlformats.org/officeDocument/2006/relationships/image" Target="../media/image790.png"/><Relationship Id="rId12" Type="http://schemas.openxmlformats.org/officeDocument/2006/relationships/image" Target="../media/image8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0.png"/><Relationship Id="rId11" Type="http://schemas.openxmlformats.org/officeDocument/2006/relationships/image" Target="../media/image830.png"/><Relationship Id="rId5" Type="http://schemas.openxmlformats.org/officeDocument/2006/relationships/image" Target="../media/image770.png"/><Relationship Id="rId10" Type="http://schemas.openxmlformats.org/officeDocument/2006/relationships/image" Target="../media/image820.png"/><Relationship Id="rId4" Type="http://schemas.openxmlformats.org/officeDocument/2006/relationships/image" Target="../media/image76.png"/><Relationship Id="rId9" Type="http://schemas.openxmlformats.org/officeDocument/2006/relationships/image" Target="../media/image8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3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3.jpeg"/><Relationship Id="rId4" Type="http://schemas.openxmlformats.org/officeDocument/2006/relationships/image" Target="../media/image34.jpeg"/><Relationship Id="rId9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NUL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7.jpeg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7.jpeg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5"/>
          <p:cNvSpPr txBox="1">
            <a:spLocks noChangeArrowheads="1"/>
          </p:cNvSpPr>
          <p:nvPr/>
        </p:nvSpPr>
        <p:spPr bwMode="auto">
          <a:xfrm>
            <a:off x="3799837" y="297125"/>
            <a:ext cx="5344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瞬時速度向量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zh-TW" altLang="en-US" sz="1800" dirty="0"/>
              <a:t>，就是位置向量的瞬時變化率。</a:t>
            </a:r>
          </a:p>
        </p:txBody>
      </p:sp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6247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73" name="文字方塊 12"/>
              <p:cNvSpPr txBox="1">
                <a:spLocks noChangeArrowheads="1"/>
              </p:cNvSpPr>
              <p:nvPr/>
            </p:nvSpPr>
            <p:spPr bwMode="auto">
              <a:xfrm>
                <a:off x="3808138" y="4287288"/>
                <a:ext cx="40005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/>
                  <a:t>如此定義的速度向量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latin typeface="Cambria Math"/>
                      </a:rPr>
                      <m:t>：</m:t>
                    </m:r>
                    <m:acc>
                      <m:accPr>
                        <m:chr m:val="⃗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6247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8138" y="4287288"/>
                <a:ext cx="400050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372" t="-21311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474" name="Picture 14" descr="D:\Dropbox\Documents\課程\YoungTextBook\Images\Chapter03\A_Images\A_Figures_and_Photos\03_03_Figu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0"/>
          <a:stretch>
            <a:fillRect/>
          </a:stretch>
        </p:blipFill>
        <p:spPr bwMode="auto">
          <a:xfrm>
            <a:off x="684213" y="260350"/>
            <a:ext cx="2921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5" descr="D:\Dropbox\Documents\課程\YoungTextBook\Images\Chapter03\A_Images\A_Figures_and_Photos\03_04_Figur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"/>
          <a:stretch>
            <a:fillRect/>
          </a:stretch>
        </p:blipFill>
        <p:spPr bwMode="auto">
          <a:xfrm>
            <a:off x="684213" y="3966576"/>
            <a:ext cx="2921000" cy="263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808138" y="4731758"/>
                <a:ext cx="51845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方向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zh-TW" altLang="en-US" dirty="0"/>
                  <a:t>是沿著運動的切線方向，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138" y="4731758"/>
                <a:ext cx="5184576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059" t="-6557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799838" y="5143762"/>
                <a:ext cx="23939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大小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zh-TW" altLang="en-US" dirty="0"/>
                  <a:t>是移動的速率。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838" y="5143762"/>
                <a:ext cx="2393925" cy="369332"/>
              </a:xfrm>
              <a:prstGeom prst="rect">
                <a:avLst/>
              </a:prstGeom>
              <a:blipFill>
                <a:blip r:embed="rId15"/>
                <a:stretch>
                  <a:fillRect l="-2116" t="-10345" r="-1587" b="-2413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F91B1C-4CB4-A84F-A2B9-5A605610F798}"/>
                  </a:ext>
                </a:extLst>
              </p:cNvPr>
              <p:cNvSpPr txBox="1"/>
              <p:nvPr/>
            </p:nvSpPr>
            <p:spPr bwMode="auto">
              <a:xfrm>
                <a:off x="3887031" y="790930"/>
                <a:ext cx="1761508" cy="5464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i="1">
                                  <a:latin typeface="Cambria Math"/>
                                </a:rPr>
                                <m:t>∆</m:t>
                              </m:r>
                              <m:acc>
                                <m:accPr>
                                  <m:chr m:val="⃗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F91B1C-4CB4-A84F-A2B9-5A605610F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7031" y="790930"/>
                <a:ext cx="1761508" cy="546432"/>
              </a:xfrm>
              <a:prstGeom prst="rect">
                <a:avLst/>
              </a:prstGeom>
              <a:blipFill>
                <a:blip r:embed="rId17"/>
                <a:stretch>
                  <a:fillRect l="-2158" t="-18182" r="-1439" b="-113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36313D-005A-0943-B2F6-FF17D8D3AD05}"/>
                  </a:ext>
                </a:extLst>
              </p:cNvPr>
              <p:cNvSpPr txBox="1"/>
              <p:nvPr/>
            </p:nvSpPr>
            <p:spPr bwMode="auto">
              <a:xfrm>
                <a:off x="3861817" y="1547395"/>
                <a:ext cx="4965292" cy="52629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A36313D-005A-0943-B2F6-FF17D8D3A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1817" y="1547395"/>
                <a:ext cx="4965292" cy="526298"/>
              </a:xfrm>
              <a:prstGeom prst="rect">
                <a:avLst/>
              </a:prstGeom>
              <a:blipFill>
                <a:blip r:embed="rId18"/>
                <a:stretch>
                  <a:fillRect l="-255" t="-4651" b="-93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FFD134-9227-E446-8A78-F34C5853B11F}"/>
                  </a:ext>
                </a:extLst>
              </p:cNvPr>
              <p:cNvSpPr txBox="1"/>
              <p:nvPr/>
            </p:nvSpPr>
            <p:spPr bwMode="auto">
              <a:xfrm>
                <a:off x="3855180" y="2304806"/>
                <a:ext cx="2965171" cy="5318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FFD134-9227-E446-8A78-F34C5853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5180" y="2304806"/>
                <a:ext cx="2965171" cy="531812"/>
              </a:xfrm>
              <a:prstGeom prst="rect">
                <a:avLst/>
              </a:prstGeom>
              <a:blipFill>
                <a:blip r:embed="rId19"/>
                <a:stretch>
                  <a:fillRect t="-2326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3FE6F2-AFEA-6142-9D73-818F03A3DBE4}"/>
                  </a:ext>
                </a:extLst>
              </p:cNvPr>
              <p:cNvSpPr txBox="1"/>
              <p:nvPr/>
            </p:nvSpPr>
            <p:spPr bwMode="auto">
              <a:xfrm>
                <a:off x="3914956" y="3491165"/>
                <a:ext cx="853888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3FE6F2-AFEA-6142-9D73-818F03A3D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4956" y="3491165"/>
                <a:ext cx="853888" cy="525913"/>
              </a:xfrm>
              <a:prstGeom prst="rect">
                <a:avLst/>
              </a:prstGeom>
              <a:blipFill>
                <a:blip r:embed="rId20"/>
                <a:stretch>
                  <a:fillRect l="-2941" t="-4762" r="-1471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036B6B-698D-5343-9E75-21BE0CFA465C}"/>
                  </a:ext>
                </a:extLst>
              </p:cNvPr>
              <p:cNvSpPr txBox="1"/>
              <p:nvPr/>
            </p:nvSpPr>
            <p:spPr bwMode="auto">
              <a:xfrm>
                <a:off x="5338920" y="3491164"/>
                <a:ext cx="864917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036B6B-698D-5343-9E75-21BE0CFA4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8920" y="3491164"/>
                <a:ext cx="864917" cy="525913"/>
              </a:xfrm>
              <a:prstGeom prst="rect">
                <a:avLst/>
              </a:prstGeom>
              <a:blipFill>
                <a:blip r:embed="rId21"/>
                <a:stretch>
                  <a:fillRect l="-2899" t="-4762" r="-4348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E23232-23EB-2648-A788-683F0ED53879}"/>
                  </a:ext>
                </a:extLst>
              </p:cNvPr>
              <p:cNvSpPr txBox="1"/>
              <p:nvPr/>
            </p:nvSpPr>
            <p:spPr bwMode="auto">
              <a:xfrm>
                <a:off x="6773913" y="3503074"/>
                <a:ext cx="829266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E23232-23EB-2648-A788-683F0ED53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3913" y="3503074"/>
                <a:ext cx="829266" cy="525913"/>
              </a:xfrm>
              <a:prstGeom prst="rect">
                <a:avLst/>
              </a:prstGeom>
              <a:blipFill>
                <a:blip r:embed="rId22"/>
                <a:stretch>
                  <a:fillRect l="-3030" t="-4762" r="-3030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1"/>
          <p:cNvSpPr txBox="1">
            <a:spLocks noChangeArrowheads="1"/>
          </p:cNvSpPr>
          <p:nvPr/>
        </p:nvSpPr>
        <p:spPr bwMode="auto">
          <a:xfrm>
            <a:off x="1835150" y="1341438"/>
            <a:ext cx="705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要求每一個有質量</a:t>
            </a:r>
            <a:r>
              <a:rPr lang="zh-TW" altLang="en-US" sz="1800" dirty="0"/>
              <a:t>的物體，</a:t>
            </a:r>
            <a:r>
              <a:rPr lang="zh-TW" altLang="en-US" sz="1800" dirty="0">
                <a:solidFill>
                  <a:srgbClr val="FF0000"/>
                </a:solidFill>
              </a:rPr>
              <a:t>每一個方向</a:t>
            </a:r>
            <a:r>
              <a:rPr lang="zh-TW" altLang="en-US" sz="1800" dirty="0"/>
              <a:t>都滿足一個牛頓第二定律！</a:t>
            </a:r>
          </a:p>
        </p:txBody>
      </p:sp>
      <p:sp>
        <p:nvSpPr>
          <p:cNvPr id="17411" name="文字方塊 2"/>
          <p:cNvSpPr txBox="1">
            <a:spLocks noChangeArrowheads="1"/>
          </p:cNvSpPr>
          <p:nvPr/>
        </p:nvSpPr>
        <p:spPr bwMode="auto">
          <a:xfrm>
            <a:off x="1835150" y="1773238"/>
            <a:ext cx="5689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無質量或質量可以忽略者，要求其所受合力必須為零。</a:t>
            </a:r>
          </a:p>
        </p:txBody>
      </p:sp>
      <p:pic>
        <p:nvPicPr>
          <p:cNvPr id="17412" name="Picture 5" descr="D:\Dropbox\Documents\課程\YoungTextBook\Images\Chapter04\A_Images\A_Figures_and_Photos\04_30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498633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文字方塊 4"/>
          <p:cNvSpPr txBox="1">
            <a:spLocks noChangeArrowheads="1"/>
          </p:cNvSpPr>
          <p:nvPr/>
        </p:nvSpPr>
        <p:spPr bwMode="auto">
          <a:xfrm>
            <a:off x="1835150" y="909638"/>
            <a:ext cx="4535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將未知的力與加速度以符號代表。</a:t>
            </a:r>
          </a:p>
        </p:txBody>
      </p:sp>
      <p:sp>
        <p:nvSpPr>
          <p:cNvPr id="17414" name="文字方塊 5"/>
          <p:cNvSpPr txBox="1">
            <a:spLocks noChangeArrowheads="1"/>
          </p:cNvSpPr>
          <p:nvPr/>
        </p:nvSpPr>
        <p:spPr bwMode="auto">
          <a:xfrm>
            <a:off x="1835150" y="2205038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聯立方程式，解出未知量。</a:t>
            </a:r>
          </a:p>
        </p:txBody>
      </p:sp>
      <p:sp>
        <p:nvSpPr>
          <p:cNvPr id="17415" name="文字方塊 6"/>
          <p:cNvSpPr txBox="1">
            <a:spLocks noChangeArrowheads="1"/>
          </p:cNvSpPr>
          <p:nvPr/>
        </p:nvSpPr>
        <p:spPr bwMode="auto">
          <a:xfrm>
            <a:off x="3924300" y="40481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解題訣竅：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914400"/>
            <a:ext cx="4165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79F56-0B0B-49A3-6CEC-A83320218504}"/>
              </a:ext>
            </a:extLst>
          </p:cNvPr>
          <p:cNvSpPr txBox="1"/>
          <p:nvPr/>
        </p:nvSpPr>
        <p:spPr>
          <a:xfrm>
            <a:off x="3491880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計算旋轉速度！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 descr="sna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8" t="26941" r="23829" b="15922"/>
          <a:stretch/>
        </p:blipFill>
        <p:spPr bwMode="auto">
          <a:xfrm>
            <a:off x="1394625" y="692150"/>
            <a:ext cx="654208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rot="5400000" flipH="1" flipV="1">
            <a:off x="2827338" y="3549650"/>
            <a:ext cx="642938" cy="642937"/>
          </a:xfrm>
          <a:prstGeom prst="straightConnector1">
            <a:avLst/>
          </a:pr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16200000" flipH="1">
            <a:off x="2827338" y="4192588"/>
            <a:ext cx="419100" cy="4191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5400000">
            <a:off x="2540794" y="4479131"/>
            <a:ext cx="5715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16200000" flipV="1">
            <a:off x="3255963" y="4621213"/>
            <a:ext cx="419100" cy="4191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5400000" flipH="1" flipV="1">
            <a:off x="3613150" y="4621213"/>
            <a:ext cx="357187" cy="3571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rot="5400000">
            <a:off x="3221038" y="5441950"/>
            <a:ext cx="78581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rved Up Arrow 1">
            <a:extLst>
              <a:ext uri="{FF2B5EF4-FFF2-40B4-BE49-F238E27FC236}">
                <a16:creationId xmlns:a16="http://schemas.microsoft.com/office/drawing/2014/main" id="{8C7C901E-EF1E-1A40-80DE-161C9D7BDABF}"/>
              </a:ext>
            </a:extLst>
          </p:cNvPr>
          <p:cNvSpPr/>
          <p:nvPr/>
        </p:nvSpPr>
        <p:spPr>
          <a:xfrm>
            <a:off x="3228306" y="2752602"/>
            <a:ext cx="893514" cy="216024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" b="37303"/>
          <a:stretch/>
        </p:blipFill>
        <p:spPr bwMode="auto">
          <a:xfrm>
            <a:off x="2678665" y="116632"/>
            <a:ext cx="6206213" cy="504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62791" r="41111" b="-30"/>
          <a:stretch/>
        </p:blipFill>
        <p:spPr bwMode="auto">
          <a:xfrm>
            <a:off x="179512" y="3782590"/>
            <a:ext cx="3157641" cy="281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923251" y="1970685"/>
                <a:ext cx="30493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251" y="1970685"/>
                <a:ext cx="304931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696607" y="1970685"/>
                <a:ext cx="5040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7" y="1970685"/>
                <a:ext cx="504056" cy="276999"/>
              </a:xfrm>
              <a:prstGeom prst="rect">
                <a:avLst/>
              </a:prstGeom>
              <a:blipFill rotWithShape="1">
                <a:blip r:embed="rId4"/>
                <a:stretch>
                  <a:fillRect r="-2439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776276" y="1184897"/>
                <a:ext cx="29394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76" y="1184897"/>
                <a:ext cx="293945" cy="2462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408520" y="1129297"/>
                <a:ext cx="5040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520" y="1129297"/>
                <a:ext cx="504056" cy="276999"/>
              </a:xfrm>
              <a:prstGeom prst="rect">
                <a:avLst/>
              </a:prstGeom>
              <a:blipFill rotWithShape="1">
                <a:blip r:embed="rId6"/>
                <a:stretch>
                  <a:fillRect r="-2410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Up Arrow 7">
            <a:extLst>
              <a:ext uri="{FF2B5EF4-FFF2-40B4-BE49-F238E27FC236}">
                <a16:creationId xmlns:a16="http://schemas.microsoft.com/office/drawing/2014/main" id="{403AAB07-4C7E-FA44-A232-1A805B0A3D4C}"/>
              </a:ext>
            </a:extLst>
          </p:cNvPr>
          <p:cNvSpPr/>
          <p:nvPr/>
        </p:nvSpPr>
        <p:spPr>
          <a:xfrm>
            <a:off x="1311575" y="3674578"/>
            <a:ext cx="893514" cy="216024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6A7FF-71E7-544D-81D0-5C105E079683}"/>
              </a:ext>
            </a:extLst>
          </p:cNvPr>
          <p:cNvSpPr txBox="1"/>
          <p:nvPr/>
        </p:nvSpPr>
        <p:spPr>
          <a:xfrm>
            <a:off x="3561162" y="5465252"/>
            <a:ext cx="540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支架張力與重力的合力等於質量乘向心加速度！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8A394-04D3-7344-968B-A730A70D5763}"/>
              </a:ext>
            </a:extLst>
          </p:cNvPr>
          <p:cNvSpPr txBox="1"/>
          <p:nvPr/>
        </p:nvSpPr>
        <p:spPr>
          <a:xfrm>
            <a:off x="3561340" y="5856515"/>
            <a:ext cx="532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合力提供了質量作等速圓周運動所需的向心力！</a:t>
            </a:r>
          </a:p>
        </p:txBody>
      </p:sp>
    </p:spTree>
    <p:extLst>
      <p:ext uri="{BB962C8B-B14F-4D97-AF65-F5344CB8AC3E}">
        <p14:creationId xmlns:p14="http://schemas.microsoft.com/office/powerpoint/2010/main" val="111939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4CCC1-8CEE-1969-BDF0-A4F7A8A7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3"/>
          <a:stretch>
            <a:fillRect/>
          </a:stretch>
        </p:blipFill>
        <p:spPr>
          <a:xfrm>
            <a:off x="1388554" y="30975"/>
            <a:ext cx="6309978" cy="180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B66765-BA9E-6D5D-134C-54CFEE166F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87"/>
          <a:stretch>
            <a:fillRect/>
          </a:stretch>
        </p:blipFill>
        <p:spPr>
          <a:xfrm>
            <a:off x="1388554" y="1748468"/>
            <a:ext cx="6309978" cy="50785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17D787-8477-A058-C6FD-46E2F2527811}"/>
              </a:ext>
            </a:extLst>
          </p:cNvPr>
          <p:cNvCxnSpPr/>
          <p:nvPr/>
        </p:nvCxnSpPr>
        <p:spPr>
          <a:xfrm>
            <a:off x="8244408" y="5373216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64274A-50B1-FA84-43D6-9680799C85A7}"/>
              </a:ext>
            </a:extLst>
          </p:cNvPr>
          <p:cNvCxnSpPr>
            <a:cxnSpLocks/>
          </p:cNvCxnSpPr>
          <p:nvPr/>
        </p:nvCxnSpPr>
        <p:spPr>
          <a:xfrm flipH="1" flipV="1">
            <a:off x="4788024" y="6021288"/>
            <a:ext cx="432048" cy="36004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9C181B-09DC-A081-0918-86A362FE17AE}"/>
              </a:ext>
            </a:extLst>
          </p:cNvPr>
          <p:cNvCxnSpPr>
            <a:cxnSpLocks/>
          </p:cNvCxnSpPr>
          <p:nvPr/>
        </p:nvCxnSpPr>
        <p:spPr>
          <a:xfrm>
            <a:off x="5220072" y="6381328"/>
            <a:ext cx="0" cy="49567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D0FB76-0ACD-581C-2317-F63129FE51F1}"/>
              </a:ext>
            </a:extLst>
          </p:cNvPr>
          <p:cNvCxnSpPr>
            <a:cxnSpLocks/>
          </p:cNvCxnSpPr>
          <p:nvPr/>
        </p:nvCxnSpPr>
        <p:spPr>
          <a:xfrm>
            <a:off x="4283968" y="5661248"/>
            <a:ext cx="432048" cy="3600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28E8B3-2A0C-55E7-140E-B9EF9ED178AE}"/>
              </a:ext>
            </a:extLst>
          </p:cNvPr>
          <p:cNvCxnSpPr>
            <a:cxnSpLocks/>
          </p:cNvCxnSpPr>
          <p:nvPr/>
        </p:nvCxnSpPr>
        <p:spPr>
          <a:xfrm>
            <a:off x="4283968" y="5661248"/>
            <a:ext cx="0" cy="4739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CC3B34-0313-30A2-B6A5-8BFC7EFA044E}"/>
              </a:ext>
            </a:extLst>
          </p:cNvPr>
          <p:cNvCxnSpPr>
            <a:cxnSpLocks/>
          </p:cNvCxnSpPr>
          <p:nvPr/>
        </p:nvCxnSpPr>
        <p:spPr>
          <a:xfrm flipH="1" flipV="1">
            <a:off x="3862822" y="4930099"/>
            <a:ext cx="421145" cy="7313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1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CE6120-81B8-3080-77FD-AD858DAC3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72" y="332657"/>
            <a:ext cx="6780055" cy="4104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9E50F6-A6AF-8669-0FF8-303277748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272" y="4437112"/>
            <a:ext cx="6333455" cy="19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6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1571625" y="3857625"/>
            <a:ext cx="724884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靜摩擦力大小由物體維持靜止這個條件來決定，</a:t>
            </a:r>
            <a:endParaRPr lang="en-US" altLang="zh-TW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但最大值經測量發現一般都與垂直的正向力成正比。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1547813" y="5300663"/>
            <a:ext cx="7248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同時，動摩擦力一般來說是一定值，與垂直的正向力成正比：</a:t>
            </a:r>
          </a:p>
        </p:txBody>
      </p:sp>
      <p:pic>
        <p:nvPicPr>
          <p:cNvPr id="24584" name="Picture 9" descr="D:\Dropbox\Documents\課程\YoungTextBook\Images\Chapter05\A_Images\A_Figures_and_Photos\05_19_Figu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11812" b="2748"/>
          <a:stretch>
            <a:fillRect/>
          </a:stretch>
        </p:blipFill>
        <p:spPr bwMode="auto">
          <a:xfrm>
            <a:off x="1908175" y="549275"/>
            <a:ext cx="57118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0363A0E-3EC1-D643-AAE8-244ED82D9088}"/>
                  </a:ext>
                </a:extLst>
              </p:cNvPr>
              <p:cNvSpPr txBox="1"/>
              <p:nvPr/>
            </p:nvSpPr>
            <p:spPr>
              <a:xfrm>
                <a:off x="2771775" y="5878513"/>
                <a:ext cx="953915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0363A0E-3EC1-D643-AAE8-244ED82D9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75" y="5878513"/>
                <a:ext cx="953915" cy="276999"/>
              </a:xfrm>
              <a:prstGeom prst="rect">
                <a:avLst/>
              </a:prstGeom>
              <a:blipFill>
                <a:blip r:embed="rId3"/>
                <a:stretch>
                  <a:fillRect l="-7895" b="-3913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2A52482-F478-D744-B384-D428DEEDAF75}"/>
                  </a:ext>
                </a:extLst>
              </p:cNvPr>
              <p:cNvSpPr txBox="1"/>
              <p:nvPr/>
            </p:nvSpPr>
            <p:spPr>
              <a:xfrm>
                <a:off x="2798609" y="4849813"/>
                <a:ext cx="900246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2A52482-F478-D744-B384-D428DEEDA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609" y="4849813"/>
                <a:ext cx="900246" cy="276999"/>
              </a:xfrm>
              <a:prstGeom prst="rect">
                <a:avLst/>
              </a:prstGeom>
              <a:blipFill>
                <a:blip r:embed="rId4"/>
                <a:stretch>
                  <a:fillRect l="-8333" b="-4090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24D03E4-4C73-754F-873F-607DF0B3925B}"/>
                  </a:ext>
                </a:extLst>
              </p:cNvPr>
              <p:cNvSpPr/>
              <p:nvPr/>
            </p:nvSpPr>
            <p:spPr>
              <a:xfrm>
                <a:off x="4932363" y="4826132"/>
                <a:ext cx="2086020" cy="369332"/>
              </a:xfrm>
              <a:prstGeom prst="rect">
                <a:avLst/>
              </a:prstGeom>
              <a:solidFill>
                <a:srgbClr val="F9FFC6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TW" dirty="0"/>
                  <a:t>:最大靜摩擦係數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24D03E4-4C73-754F-873F-607DF0B39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363" y="4826132"/>
                <a:ext cx="2086020" cy="369332"/>
              </a:xfrm>
              <a:prstGeom prst="rect">
                <a:avLst/>
              </a:prstGeom>
              <a:blipFill>
                <a:blip r:embed="rId10"/>
                <a:stretch>
                  <a:fillRect t="-13793" r="-1212" b="-2413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E49C7EC-4B0E-BB41-B302-263213D125A7}"/>
                  </a:ext>
                </a:extLst>
              </p:cNvPr>
              <p:cNvSpPr/>
              <p:nvPr/>
            </p:nvSpPr>
            <p:spPr>
              <a:xfrm>
                <a:off x="4932363" y="5787566"/>
                <a:ext cx="1646669" cy="369332"/>
              </a:xfrm>
              <a:prstGeom prst="rect">
                <a:avLst/>
              </a:prstGeom>
              <a:solidFill>
                <a:srgbClr val="F9FFC6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TW" dirty="0"/>
                  <a:t>:動摩擦係數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E49C7EC-4B0E-BB41-B302-263213D12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363" y="5787566"/>
                <a:ext cx="1646669" cy="369332"/>
              </a:xfrm>
              <a:prstGeom prst="rect">
                <a:avLst/>
              </a:prstGeom>
              <a:blipFill>
                <a:blip r:embed="rId11"/>
                <a:stretch>
                  <a:fillRect t="-10000" r="-2308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r="7512"/>
          <a:stretch/>
        </p:blipFill>
        <p:spPr bwMode="auto">
          <a:xfrm>
            <a:off x="755576" y="476672"/>
            <a:ext cx="7776864" cy="587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258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4"/>
          <a:stretch>
            <a:fillRect/>
          </a:stretch>
        </p:blipFill>
        <p:spPr bwMode="auto">
          <a:xfrm>
            <a:off x="827088" y="476250"/>
            <a:ext cx="72009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7372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F06_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32097" r="20177" b="22063"/>
          <a:stretch>
            <a:fillRect/>
          </a:stretch>
        </p:blipFill>
        <p:spPr bwMode="auto">
          <a:xfrm>
            <a:off x="2555875" y="2133600"/>
            <a:ext cx="3600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字方塊 2"/>
          <p:cNvSpPr txBox="1">
            <a:spLocks noChangeArrowheads="1"/>
          </p:cNvSpPr>
          <p:nvPr/>
        </p:nvSpPr>
        <p:spPr bwMode="auto">
          <a:xfrm>
            <a:off x="2411413" y="3789363"/>
            <a:ext cx="374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上方小方塊在下方方塊上滑行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4572000" y="2852738"/>
            <a:ext cx="504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5076825" y="2781300"/>
            <a:ext cx="503238" cy="7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4C5622-5EDB-6E4A-9E45-866FEBDB3528}"/>
                  </a:ext>
                </a:extLst>
              </p:cNvPr>
              <p:cNvSpPr txBox="1"/>
              <p:nvPr/>
            </p:nvSpPr>
            <p:spPr>
              <a:xfrm>
                <a:off x="3492500" y="4500563"/>
                <a:ext cx="1798056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4C5622-5EDB-6E4A-9E45-866FEBDB3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00" y="4500563"/>
                <a:ext cx="1798056" cy="276999"/>
              </a:xfrm>
              <a:prstGeom prst="rect">
                <a:avLst/>
              </a:prstGeom>
              <a:blipFill>
                <a:blip r:embed="rId3"/>
                <a:stretch>
                  <a:fillRect b="-3043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EC5BA-0C69-5F4A-8524-C783E37A9A7C}"/>
                  </a:ext>
                </a:extLst>
              </p:cNvPr>
              <p:cNvSpPr txBox="1"/>
              <p:nvPr/>
            </p:nvSpPr>
            <p:spPr>
              <a:xfrm>
                <a:off x="3473261" y="5110401"/>
                <a:ext cx="2238946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EC5BA-0C69-5F4A-8524-C783E37A9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261" y="5110401"/>
                <a:ext cx="2238946" cy="276999"/>
              </a:xfrm>
              <a:prstGeom prst="rect">
                <a:avLst/>
              </a:prstGeom>
              <a:blipFill>
                <a:blip r:embed="rId4"/>
                <a:stretch>
                  <a:fillRect b="-3043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pic>
        <p:nvPicPr>
          <p:cNvPr id="65538" name="圖片 3" descr="afg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42" y="342875"/>
            <a:ext cx="359538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4" descr="F04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862" r="9647" b="19763"/>
          <a:stretch>
            <a:fillRect/>
          </a:stretch>
        </p:blipFill>
        <p:spPr bwMode="auto">
          <a:xfrm>
            <a:off x="611559" y="342875"/>
            <a:ext cx="33877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A044D8-D90F-C44B-A341-B95CFC7EF452}"/>
                  </a:ext>
                </a:extLst>
              </p:cNvPr>
              <p:cNvSpPr/>
              <p:nvPr/>
            </p:nvSpPr>
            <p:spPr>
              <a:xfrm>
                <a:off x="4738016" y="3143191"/>
                <a:ext cx="1169936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A044D8-D90F-C44B-A341-B95CFC7EF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016" y="3143191"/>
                <a:ext cx="1169936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28AC5-8959-7849-B886-86E54B257F9D}"/>
                  </a:ext>
                </a:extLst>
              </p:cNvPr>
              <p:cNvSpPr/>
              <p:nvPr/>
            </p:nvSpPr>
            <p:spPr>
              <a:xfrm>
                <a:off x="6038741" y="3146447"/>
                <a:ext cx="1180964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28AC5-8959-7849-B886-86E54B257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741" y="3146447"/>
                <a:ext cx="1180964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3B45DB-E37E-9C49-8BCA-4634A988D52B}"/>
                  </a:ext>
                </a:extLst>
              </p:cNvPr>
              <p:cNvSpPr/>
              <p:nvPr/>
            </p:nvSpPr>
            <p:spPr>
              <a:xfrm>
                <a:off x="7358293" y="3155849"/>
                <a:ext cx="1159548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3B45DB-E37E-9C49-8BCA-4634A988D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293" y="3155849"/>
                <a:ext cx="1159548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052283-F7B6-514E-966C-0243F4043E82}"/>
                  </a:ext>
                </a:extLst>
              </p:cNvPr>
              <p:cNvSpPr txBox="1"/>
              <p:nvPr/>
            </p:nvSpPr>
            <p:spPr bwMode="auto">
              <a:xfrm>
                <a:off x="596655" y="3278062"/>
                <a:ext cx="853888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052283-F7B6-514E-966C-0243F4043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655" y="3278062"/>
                <a:ext cx="853888" cy="525913"/>
              </a:xfrm>
              <a:prstGeom prst="rect">
                <a:avLst/>
              </a:prstGeom>
              <a:blipFill>
                <a:blip r:embed="rId7"/>
                <a:stretch>
                  <a:fillRect l="-2941" t="-4762" r="-1471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44E92-E090-0C48-8532-6490E9F1FC2A}"/>
                  </a:ext>
                </a:extLst>
              </p:cNvPr>
              <p:cNvSpPr txBox="1"/>
              <p:nvPr/>
            </p:nvSpPr>
            <p:spPr bwMode="auto">
              <a:xfrm>
                <a:off x="1689875" y="3278062"/>
                <a:ext cx="864917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44E92-E090-0C48-8532-6490E9F1F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9875" y="3278062"/>
                <a:ext cx="864917" cy="525913"/>
              </a:xfrm>
              <a:prstGeom prst="rect">
                <a:avLst/>
              </a:prstGeom>
              <a:blipFill>
                <a:blip r:embed="rId8"/>
                <a:stretch>
                  <a:fillRect l="-1429" t="-4762" r="-4286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94E4A1-C368-7D48-BCFD-B19A8E6BEF29}"/>
                  </a:ext>
                </a:extLst>
              </p:cNvPr>
              <p:cNvSpPr txBox="1"/>
              <p:nvPr/>
            </p:nvSpPr>
            <p:spPr bwMode="auto">
              <a:xfrm>
                <a:off x="2840859" y="3275531"/>
                <a:ext cx="829266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94E4A1-C368-7D48-BCFD-B19A8E6BE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0859" y="3275531"/>
                <a:ext cx="829266" cy="525913"/>
              </a:xfrm>
              <a:prstGeom prst="rect">
                <a:avLst/>
              </a:prstGeom>
              <a:blipFill>
                <a:blip r:embed="rId9"/>
                <a:stretch>
                  <a:fillRect l="-3030" t="-2326" r="-3030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06_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508635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8"/>
          <p:cNvSpPr>
            <a:spLocks noChangeShapeType="1"/>
          </p:cNvSpPr>
          <p:nvPr/>
        </p:nvSpPr>
        <p:spPr bwMode="auto">
          <a:xfrm flipV="1">
            <a:off x="3348038" y="25654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2151502" y="3390421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Text Box 10"/>
              <p:cNvSpPr txBox="1">
                <a:spLocks noChangeArrowheads="1"/>
              </p:cNvSpPr>
              <p:nvPr/>
            </p:nvSpPr>
            <p:spPr bwMode="auto">
              <a:xfrm>
                <a:off x="6299994" y="4414674"/>
                <a:ext cx="25924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最大靜摩擦力：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75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9994" y="4414674"/>
                <a:ext cx="2592486" cy="369332"/>
              </a:xfrm>
              <a:prstGeom prst="rect">
                <a:avLst/>
              </a:prstGeom>
              <a:blipFill>
                <a:blip r:embed="rId3"/>
                <a:stretch>
                  <a:fillRect l="-1463" t="-10345" b="-206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6309347" y="5098886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不滑動條件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2D4C190-3F83-EA45-834E-FA8CB814300B}"/>
                  </a:ext>
                </a:extLst>
              </p:cNvPr>
              <p:cNvSpPr txBox="1"/>
              <p:nvPr/>
            </p:nvSpPr>
            <p:spPr>
              <a:xfrm>
                <a:off x="734203" y="815329"/>
                <a:ext cx="789116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施力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kumimoji="1" lang="zh-TW" altLang="en-US" dirty="0"/>
                  <a:t>使方塊組向右移動，在何條件下，左方的方塊會維持不向下滑動？</a:t>
                </a: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2D4C190-3F83-EA45-834E-FA8CB8143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03" y="815329"/>
                <a:ext cx="7891167" cy="402931"/>
              </a:xfrm>
              <a:prstGeom prst="rect">
                <a:avLst/>
              </a:prstGeom>
              <a:blipFill>
                <a:blip r:embed="rId4"/>
                <a:stretch>
                  <a:fillRect l="-643" t="-9091" b="-212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箭頭接點 3">
            <a:extLst>
              <a:ext uri="{FF2B5EF4-FFF2-40B4-BE49-F238E27FC236}">
                <a16:creationId xmlns:a16="http://schemas.microsoft.com/office/drawing/2014/main" id="{0369FDCB-96C9-234D-98BC-0BD03230A99E}"/>
              </a:ext>
            </a:extLst>
          </p:cNvPr>
          <p:cNvCxnSpPr/>
          <p:nvPr/>
        </p:nvCxnSpPr>
        <p:spPr>
          <a:xfrm>
            <a:off x="3298825" y="3284538"/>
            <a:ext cx="553095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FEFE8FC1-7747-024E-A456-ED761DDAE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1245" y="3082091"/>
                <a:ext cx="5032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FEFE8FC1-7747-024E-A456-ED761DDAE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1245" y="3082091"/>
                <a:ext cx="5032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00AD069-3A6C-8A40-9E24-D46577B49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7906" y="3493886"/>
                <a:ext cx="5032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𝑚𝑔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00AD069-3A6C-8A40-9E24-D46577B4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906" y="3493886"/>
                <a:ext cx="503238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4FBE87F-5246-874A-BCD3-5D415EADF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9088" y="2858406"/>
                <a:ext cx="5032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4FBE87F-5246-874A-BCD3-5D415EADF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9088" y="2858406"/>
                <a:ext cx="50323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9">
            <a:extLst>
              <a:ext uri="{FF2B5EF4-FFF2-40B4-BE49-F238E27FC236}">
                <a16:creationId xmlns:a16="http://schemas.microsoft.com/office/drawing/2014/main" id="{EC324E29-C853-1A47-BA69-A38F4CC730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1502" y="2736626"/>
            <a:ext cx="0" cy="6128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405AB4-65F1-5D48-8481-2D179A58E15C}"/>
              </a:ext>
            </a:extLst>
          </p:cNvPr>
          <p:cNvSpPr/>
          <p:nvPr/>
        </p:nvSpPr>
        <p:spPr>
          <a:xfrm>
            <a:off x="5922168" y="321881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左方的方塊會維持不向下滑動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AB56843-4EE7-3D49-BFE3-7FDB0A851ECC}"/>
                  </a:ext>
                </a:extLst>
              </p:cNvPr>
              <p:cNvSpPr txBox="1"/>
              <p:nvPr/>
            </p:nvSpPr>
            <p:spPr>
              <a:xfrm>
                <a:off x="6365292" y="1654534"/>
                <a:ext cx="1175835" cy="5231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AB56843-4EE7-3D49-BFE3-7FDB0A851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292" y="1654534"/>
                <a:ext cx="1175835" cy="523157"/>
              </a:xfrm>
              <a:prstGeom prst="rect">
                <a:avLst/>
              </a:prstGeom>
              <a:blipFill>
                <a:blip r:embed="rId8"/>
                <a:stretch>
                  <a:fillRect l="-1064" r="-1064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952DBC78-862B-E94B-81E4-B775C01CDC2C}"/>
                  </a:ext>
                </a:extLst>
              </p:cNvPr>
              <p:cNvSpPr txBox="1"/>
              <p:nvPr/>
            </p:nvSpPr>
            <p:spPr>
              <a:xfrm>
                <a:off x="6364962" y="2387241"/>
                <a:ext cx="1848326" cy="5231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𝑀𝑎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952DBC78-862B-E94B-81E4-B775C01CD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62" y="2387241"/>
                <a:ext cx="1848326" cy="523157"/>
              </a:xfrm>
              <a:prstGeom prst="rect">
                <a:avLst/>
              </a:prstGeom>
              <a:blipFill>
                <a:blip r:embed="rId9"/>
                <a:stretch>
                  <a:fillRect l="-1361" r="-680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9809B92-83FE-BF4C-82DF-2C6FBF5D7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9347" y="3816743"/>
                <a:ext cx="114295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𝑚𝑔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9809B92-83FE-BF4C-82DF-2C6FBF5D7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9347" y="3816743"/>
                <a:ext cx="1142955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AF3013F-FB97-7B43-98FB-FA494796EC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1810" y="5098886"/>
                <a:ext cx="114295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AF3013F-FB97-7B43-98FB-FA494796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1810" y="5098886"/>
                <a:ext cx="1142955" cy="369332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0175B6B-FD49-F148-B7C8-9D85E165AEB0}"/>
                  </a:ext>
                </a:extLst>
              </p:cNvPr>
              <p:cNvSpPr txBox="1"/>
              <p:nvPr/>
            </p:nvSpPr>
            <p:spPr>
              <a:xfrm>
                <a:off x="6364962" y="5780479"/>
                <a:ext cx="1640834" cy="5231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0175B6B-FD49-F148-B7C8-9D85E165A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62" y="5780479"/>
                <a:ext cx="1640834" cy="523157"/>
              </a:xfrm>
              <a:prstGeom prst="rect">
                <a:avLst/>
              </a:prstGeom>
              <a:blipFill>
                <a:blip r:embed="rId12"/>
                <a:stretch>
                  <a:fillRect l="-2308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088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AF4D3E-9053-0C98-BECF-BAE1C7273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6632"/>
            <a:ext cx="6667500" cy="477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21DF37-448C-B807-B6B0-8F6652099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7" y="3229580"/>
            <a:ext cx="6676775" cy="35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3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051149" y="949370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簡諧運動的運動方程式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834927" y="5173778"/>
            <a:ext cx="5760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一個簡諧運動，只由一個特徵常數 </a:t>
            </a:r>
            <a:r>
              <a:rPr lang="el-GR" altLang="zh-TW" sz="1800" i="1" dirty="0"/>
              <a:t>ω</a:t>
            </a:r>
            <a:r>
              <a:rPr lang="zh-TW" altLang="en-US" sz="1800" dirty="0"/>
              <a:t>（角頻率）決定！</a:t>
            </a:r>
          </a:p>
        </p:txBody>
      </p:sp>
      <p:pic>
        <p:nvPicPr>
          <p:cNvPr id="10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1979712" y="1453426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8DC66A-8B3F-E844-89C9-815BDDE7961F}"/>
                  </a:ext>
                </a:extLst>
              </p:cNvPr>
              <p:cNvSpPr txBox="1"/>
              <p:nvPr/>
            </p:nvSpPr>
            <p:spPr bwMode="auto">
              <a:xfrm>
                <a:off x="2762046" y="3638701"/>
                <a:ext cx="1043491" cy="30777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kumimoji="1" lang="zh-TW" altLang="en-US" sz="2000" i="1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3C8DC66A-8B3F-E844-89C9-815BDDE79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046" y="3638701"/>
                <a:ext cx="1043491" cy="307777"/>
              </a:xfrm>
              <a:prstGeom prst="rect">
                <a:avLst/>
              </a:prstGeom>
              <a:blipFill>
                <a:blip r:embed="rId3"/>
                <a:stretch>
                  <a:fillRect l="-3571" r="-3571"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140B059-50E6-B648-A02C-039C6484EEF9}"/>
                  </a:ext>
                </a:extLst>
              </p:cNvPr>
              <p:cNvSpPr txBox="1"/>
              <p:nvPr/>
            </p:nvSpPr>
            <p:spPr bwMode="auto">
              <a:xfrm>
                <a:off x="2762046" y="4253765"/>
                <a:ext cx="2443361" cy="61760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140B059-50E6-B648-A02C-039C6484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046" y="4253765"/>
                <a:ext cx="2443361" cy="617605"/>
              </a:xfrm>
              <a:prstGeom prst="rect">
                <a:avLst/>
              </a:prstGeom>
              <a:blipFill>
                <a:blip r:embed="rId4"/>
                <a:stretch>
                  <a:fillRect l="-1546"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DE93215-04CA-FF4D-9222-D7887723A32D}"/>
                  </a:ext>
                </a:extLst>
              </p:cNvPr>
              <p:cNvSpPr txBox="1"/>
              <p:nvPr/>
            </p:nvSpPr>
            <p:spPr bwMode="auto">
              <a:xfrm>
                <a:off x="2727563" y="4245800"/>
                <a:ext cx="1559209" cy="6175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DE93215-04CA-FF4D-9222-D7887723A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7563" y="4245800"/>
                <a:ext cx="1559209" cy="617541"/>
              </a:xfrm>
              <a:prstGeom prst="rect">
                <a:avLst/>
              </a:prstGeom>
              <a:blipFill>
                <a:blip r:embed="rId5"/>
                <a:stretch>
                  <a:fillRect l="-1613" r="-2419" b="-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7A13707-FFD7-0A4A-A878-070EA7EA2CA7}"/>
                  </a:ext>
                </a:extLst>
              </p:cNvPr>
              <p:cNvSpPr txBox="1"/>
              <p:nvPr/>
            </p:nvSpPr>
            <p:spPr bwMode="auto">
              <a:xfrm>
                <a:off x="2762046" y="4261794"/>
                <a:ext cx="1467453" cy="6175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67A13707-FFD7-0A4A-A878-070EA7EA2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046" y="4261794"/>
                <a:ext cx="1467453" cy="617541"/>
              </a:xfrm>
              <a:prstGeom prst="rect">
                <a:avLst/>
              </a:prstGeom>
              <a:blipFill>
                <a:blip r:embed="rId6"/>
                <a:stretch>
                  <a:fillRect l="-2564" r="-855" b="-145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F6397D8-D075-AE45-9EE7-E01DBD5E8AF5}"/>
                  </a:ext>
                </a:extLst>
              </p:cNvPr>
              <p:cNvSpPr txBox="1"/>
              <p:nvPr/>
            </p:nvSpPr>
            <p:spPr bwMode="auto">
              <a:xfrm>
                <a:off x="5796136" y="4085596"/>
                <a:ext cx="1005853" cy="90935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7F6397D8-D075-AE45-9EE7-E01DBD5E8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6136" y="4085596"/>
                <a:ext cx="1005853" cy="909352"/>
              </a:xfrm>
              <a:prstGeom prst="rect">
                <a:avLst/>
              </a:prstGeom>
              <a:blipFill>
                <a:blip r:embed="rId7"/>
                <a:stretch>
                  <a:fillRect l="-2500" r="-1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4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5" grpId="0" animBg="1"/>
      <p:bldP spid="15" grpId="1" animBg="1"/>
      <p:bldP spid="1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971550" y="2492375"/>
            <a:ext cx="5903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正弦函數與餘弦函數的兩次微分都和負的自己成正比！</a:t>
            </a: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971550" y="3141663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因此很容易就找到兩個解</a:t>
            </a:r>
          </a:p>
        </p:txBody>
      </p:sp>
      <p:sp>
        <p:nvSpPr>
          <p:cNvPr id="17419" name="Text Box 21"/>
          <p:cNvSpPr txBox="1">
            <a:spLocks noChangeArrowheads="1"/>
          </p:cNvSpPr>
          <p:nvPr/>
        </p:nvSpPr>
        <p:spPr bwMode="auto">
          <a:xfrm>
            <a:off x="971550" y="378777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那麼任一線性組合</a:t>
            </a:r>
          </a:p>
        </p:txBody>
      </p:sp>
      <p:sp>
        <p:nvSpPr>
          <p:cNvPr id="17420" name="Text Box 22"/>
          <p:cNvSpPr txBox="1">
            <a:spLocks noChangeArrowheads="1"/>
          </p:cNvSpPr>
          <p:nvPr/>
        </p:nvSpPr>
        <p:spPr bwMode="auto">
          <a:xfrm>
            <a:off x="6143625" y="3786188"/>
            <a:ext cx="2735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也是解！</a:t>
            </a:r>
          </a:p>
        </p:txBody>
      </p:sp>
      <p:sp>
        <p:nvSpPr>
          <p:cNvPr id="17421" name="Text Box 25"/>
          <p:cNvSpPr txBox="1">
            <a:spLocks noChangeArrowheads="1"/>
          </p:cNvSpPr>
          <p:nvPr/>
        </p:nvSpPr>
        <p:spPr bwMode="auto">
          <a:xfrm>
            <a:off x="3286125" y="1000125"/>
            <a:ext cx="207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簡諧運動的解 </a:t>
            </a:r>
          </a:p>
        </p:txBody>
      </p:sp>
      <p:sp>
        <p:nvSpPr>
          <p:cNvPr id="17422" name="文字方塊 22"/>
          <p:cNvSpPr txBox="1">
            <a:spLocks noChangeArrowheads="1"/>
          </p:cNvSpPr>
          <p:nvPr/>
        </p:nvSpPr>
        <p:spPr bwMode="auto">
          <a:xfrm>
            <a:off x="971550" y="4437112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Arial" charset="0"/>
              </a:rPr>
              <a:t>我們得到無限多個解！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971549" y="5457972"/>
            <a:ext cx="756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微分方程式的解需要讓自己挪出足夠的空間，才能滿足起始條件。</a:t>
            </a:r>
          </a:p>
        </p:txBody>
      </p:sp>
      <p:pic>
        <p:nvPicPr>
          <p:cNvPr id="16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5249366" y="382302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A63385E-8A22-D84F-A485-0C1D6141EECF}"/>
                  </a:ext>
                </a:extLst>
              </p:cNvPr>
              <p:cNvSpPr txBox="1"/>
              <p:nvPr/>
            </p:nvSpPr>
            <p:spPr bwMode="auto">
              <a:xfrm>
                <a:off x="1070062" y="1524776"/>
                <a:ext cx="1467453" cy="6175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zh-TW" altLang="en-US" sz="20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A63385E-8A22-D84F-A485-0C1D6141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0062" y="1524776"/>
                <a:ext cx="1467453" cy="617541"/>
              </a:xfrm>
              <a:prstGeom prst="rect">
                <a:avLst/>
              </a:prstGeom>
              <a:blipFill>
                <a:blip r:embed="rId3"/>
                <a:stretch>
                  <a:fillRect l="-3448" r="-862" b="-122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4B17171-35E5-F247-8015-3CB8EF413AA1}"/>
                  </a:ext>
                </a:extLst>
              </p:cNvPr>
              <p:cNvSpPr/>
              <p:nvPr/>
            </p:nvSpPr>
            <p:spPr>
              <a:xfrm>
                <a:off x="5414112" y="3097153"/>
                <a:ext cx="1533690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4B17171-35E5-F247-8015-3CB8EF413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12" y="3097153"/>
                <a:ext cx="153369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2279B0E-CE9B-004D-9A17-67A39D9FE9E8}"/>
                  </a:ext>
                </a:extLst>
              </p:cNvPr>
              <p:cNvSpPr/>
              <p:nvPr/>
            </p:nvSpPr>
            <p:spPr>
              <a:xfrm>
                <a:off x="3635458" y="3135215"/>
                <a:ext cx="1490856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2279B0E-CE9B-004D-9A17-67A39D9FE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458" y="3135215"/>
                <a:ext cx="149085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1269E9E-7EE2-674D-A06C-16004CBEE673}"/>
                  </a:ext>
                </a:extLst>
              </p:cNvPr>
              <p:cNvSpPr/>
              <p:nvPr/>
            </p:nvSpPr>
            <p:spPr>
              <a:xfrm>
                <a:off x="3043313" y="3790882"/>
                <a:ext cx="2768450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1269E9E-7EE2-674D-A06C-16004CBEE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13" y="3790882"/>
                <a:ext cx="276845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2" name="Text Box 18"/>
              <p:cNvSpPr txBox="1">
                <a:spLocks noChangeArrowheads="1"/>
              </p:cNvSpPr>
              <p:nvPr/>
            </p:nvSpPr>
            <p:spPr bwMode="auto">
              <a:xfrm>
                <a:off x="1055563" y="1655477"/>
                <a:ext cx="2867149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1800" dirty="0"/>
                  <a:t>由起始條件決定</a:t>
                </a:r>
              </a:p>
            </p:txBody>
          </p:sp>
        </mc:Choice>
        <mc:Fallback xmlns="">
          <p:sp>
            <p:nvSpPr>
              <p:cNvPr id="1844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5563" y="1655477"/>
                <a:ext cx="2867149" cy="366713"/>
              </a:xfrm>
              <a:prstGeom prst="rect">
                <a:avLst/>
              </a:prstGeom>
              <a:blipFill>
                <a:blip r:embed="rId2"/>
                <a:stretch>
                  <a:fillRect t="-3333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7" name="Text Box 23"/>
          <p:cNvSpPr txBox="1">
            <a:spLocks noChangeArrowheads="1"/>
          </p:cNvSpPr>
          <p:nvPr/>
        </p:nvSpPr>
        <p:spPr bwMode="auto">
          <a:xfrm>
            <a:off x="1042988" y="5117306"/>
            <a:ext cx="7272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這個函數同時滿足運動方程式以及兩個起始條件，因此是唯一的解！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1041401" y="5693569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</a:rPr>
              <a:t>不用再找了！</a:t>
            </a:r>
          </a:p>
        </p:txBody>
      </p:sp>
      <p:pic>
        <p:nvPicPr>
          <p:cNvPr id="14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5436096" y="667767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D6B1507-5D57-E74F-AC34-85B15879C798}"/>
                  </a:ext>
                </a:extLst>
              </p:cNvPr>
              <p:cNvSpPr/>
              <p:nvPr/>
            </p:nvSpPr>
            <p:spPr>
              <a:xfrm>
                <a:off x="1041401" y="541254"/>
                <a:ext cx="2768450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D6B1507-5D57-E74F-AC34-85B15879C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541254"/>
                <a:ext cx="27684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690ACC6-5F70-624E-BC59-606F33CACDD0}"/>
                  </a:ext>
                </a:extLst>
              </p:cNvPr>
              <p:cNvSpPr/>
              <p:nvPr/>
            </p:nvSpPr>
            <p:spPr>
              <a:xfrm>
                <a:off x="1055564" y="1157587"/>
                <a:ext cx="3335657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690ACC6-5F70-624E-BC59-606F33CAC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4" y="1157587"/>
                <a:ext cx="333565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98EE836-9FB9-024C-94A8-33E27B092821}"/>
                  </a:ext>
                </a:extLst>
              </p:cNvPr>
              <p:cNvSpPr/>
              <p:nvPr/>
            </p:nvSpPr>
            <p:spPr>
              <a:xfrm>
                <a:off x="1055564" y="2122104"/>
                <a:ext cx="1885388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98EE836-9FB9-024C-94A8-33E27B092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64" y="2122104"/>
                <a:ext cx="188538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927B83D-6CD1-8E49-9CB9-9C1005D67ACD}"/>
                  </a:ext>
                </a:extLst>
              </p:cNvPr>
              <p:cNvSpPr/>
              <p:nvPr/>
            </p:nvSpPr>
            <p:spPr>
              <a:xfrm>
                <a:off x="1041401" y="2736303"/>
                <a:ext cx="2018431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927B83D-6CD1-8E49-9CB9-9C1005D67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2736303"/>
                <a:ext cx="201843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B8576BF-2F25-0B43-9766-C5CD5848357F}"/>
                  </a:ext>
                </a:extLst>
              </p:cNvPr>
              <p:cNvSpPr/>
              <p:nvPr/>
            </p:nvSpPr>
            <p:spPr>
              <a:xfrm>
                <a:off x="3209168" y="2755914"/>
                <a:ext cx="1182053" cy="61792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B8576BF-2F25-0B43-9766-C5CD58483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168" y="2755914"/>
                <a:ext cx="1182053" cy="617926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E9F8ABA-208C-0C41-B49B-B9D01A0FCF5A}"/>
                  </a:ext>
                </a:extLst>
              </p:cNvPr>
              <p:cNvSpPr/>
              <p:nvPr/>
            </p:nvSpPr>
            <p:spPr>
              <a:xfrm>
                <a:off x="1041401" y="4273438"/>
                <a:ext cx="2986010" cy="6199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E9F8ABA-208C-0C41-B49B-B9D01A0FC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1" y="4273438"/>
                <a:ext cx="2986010" cy="619978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97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80920" grpId="0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3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19465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1619250" y="1484784"/>
            <a:ext cx="4536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較容易明瞭其物理意義的表示式是：</a:t>
            </a:r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1619250" y="2708920"/>
            <a:ext cx="345449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這兩個數學式是一樣</a:t>
            </a:r>
            <a:r>
              <a:rPr lang="zh-TW" altLang="en-US" sz="1800">
                <a:latin typeface="Arial" charset="0"/>
              </a:rPr>
              <a:t>的，因為：</a:t>
            </a:r>
            <a:endParaRPr lang="zh-TW" altLang="en-US" sz="1800" dirty="0">
              <a:latin typeface="Arial" charset="0"/>
            </a:endParaRPr>
          </a:p>
        </p:txBody>
      </p:sp>
      <p:sp>
        <p:nvSpPr>
          <p:cNvPr id="8208" name="文字方塊 16"/>
          <p:cNvSpPr txBox="1">
            <a:spLocks noChangeArrowheads="1"/>
          </p:cNvSpPr>
          <p:nvPr/>
        </p:nvSpPr>
        <p:spPr bwMode="auto">
          <a:xfrm>
            <a:off x="1643945" y="4077430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兩組常數之間的關係：</a:t>
            </a: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4644008" y="836712"/>
            <a:ext cx="403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這個式子較適合運動方程式求解。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18EF762-F4AE-9E48-B773-15F472539436}"/>
                  </a:ext>
                </a:extLst>
              </p:cNvPr>
              <p:cNvSpPr/>
              <p:nvPr/>
            </p:nvSpPr>
            <p:spPr>
              <a:xfrm>
                <a:off x="1643945" y="708307"/>
                <a:ext cx="2986010" cy="61997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18EF762-F4AE-9E48-B773-15F472539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45" y="708307"/>
                <a:ext cx="2986010" cy="619978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B925F91-6A75-7F41-A78D-E86674A03B3C}"/>
                  </a:ext>
                </a:extLst>
              </p:cNvPr>
              <p:cNvSpPr/>
              <p:nvPr/>
            </p:nvSpPr>
            <p:spPr>
              <a:xfrm>
                <a:off x="1664494" y="1973451"/>
                <a:ext cx="244611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B925F91-6A75-7F41-A78D-E86674A03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94" y="1973451"/>
                <a:ext cx="2446119" cy="400110"/>
              </a:xfrm>
              <a:prstGeom prst="rect">
                <a:avLst/>
              </a:prstGeom>
              <a:blipFill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1BE905B-AF2E-6746-B21A-053323045FF5}"/>
                  </a:ext>
                </a:extLst>
              </p:cNvPr>
              <p:cNvSpPr/>
              <p:nvPr/>
            </p:nvSpPr>
            <p:spPr>
              <a:xfrm>
                <a:off x="1664494" y="3136419"/>
                <a:ext cx="638783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1BE905B-AF2E-6746-B21A-053323045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94" y="3136419"/>
                <a:ext cx="6387839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1D684D2-C425-7546-B2A2-8F7E31D1C6AE}"/>
                  </a:ext>
                </a:extLst>
              </p:cNvPr>
              <p:cNvSpPr/>
              <p:nvPr/>
            </p:nvSpPr>
            <p:spPr>
              <a:xfrm>
                <a:off x="1646137" y="4508128"/>
                <a:ext cx="3619965" cy="61997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1D684D2-C425-7546-B2A2-8F7E31D1C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137" y="4508128"/>
                <a:ext cx="3619965" cy="619978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42A0075-6638-6E41-902E-4DD67FB7E7CF}"/>
                  </a:ext>
                </a:extLst>
              </p:cNvPr>
              <p:cNvSpPr/>
              <p:nvPr/>
            </p:nvSpPr>
            <p:spPr>
              <a:xfrm>
                <a:off x="5940152" y="4496461"/>
                <a:ext cx="2304256" cy="100168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42A0075-6638-6E41-902E-4DD67FB7E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96461"/>
                <a:ext cx="2304256" cy="10016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9A65AB8-8943-4F4B-8044-1018C7D1198A}"/>
                  </a:ext>
                </a:extLst>
              </p:cNvPr>
              <p:cNvSpPr/>
              <p:nvPr/>
            </p:nvSpPr>
            <p:spPr>
              <a:xfrm>
                <a:off x="5940152" y="5685202"/>
                <a:ext cx="1841017" cy="67217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altLang="zh-TW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altLang="zh-TW" sz="20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9A65AB8-8943-4F4B-8044-1018C7D11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685202"/>
                <a:ext cx="1841017" cy="672172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77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  <p:bldP spid="18" grpId="0"/>
      <p:bldP spid="8208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7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20488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26" name="文字方塊 7"/>
              <p:cNvSpPr txBox="1">
                <a:spLocks noChangeArrowheads="1"/>
              </p:cNvSpPr>
              <p:nvPr/>
            </p:nvSpPr>
            <p:spPr bwMode="auto">
              <a:xfrm>
                <a:off x="1758948" y="4502273"/>
                <a:ext cx="3786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TW" altLang="en-US" sz="1800" dirty="0"/>
                  <a:t>及</a:t>
                </a:r>
                <a14:m>
                  <m:oMath xmlns:m="http://schemas.openxmlformats.org/officeDocument/2006/math">
                    <m:r>
                      <a:rPr lang="zh-TW" altLang="en-US" sz="18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TW" altLang="en-US" sz="1800" dirty="0"/>
                  <a:t>兩個常數是由起始條件決定：</a:t>
                </a:r>
              </a:p>
            </p:txBody>
          </p:sp>
        </mc:Choice>
        <mc:Fallback xmlns="">
          <p:sp>
            <p:nvSpPr>
              <p:cNvPr id="111626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8948" y="4502273"/>
                <a:ext cx="3786188" cy="369332"/>
              </a:xfrm>
              <a:prstGeom prst="rect">
                <a:avLst/>
              </a:prstGeom>
              <a:blipFill>
                <a:blip r:embed="rId2"/>
                <a:stretch>
                  <a:fillRect t="-6667" r="-7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627" name="文字方塊 7"/>
              <p:cNvSpPr txBox="1">
                <a:spLocks noChangeArrowheads="1"/>
              </p:cNvSpPr>
              <p:nvPr/>
            </p:nvSpPr>
            <p:spPr bwMode="auto">
              <a:xfrm>
                <a:off x="1749215" y="5797598"/>
                <a:ext cx="3786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TW" altLang="en-US" sz="1800" dirty="0"/>
                  <a:t>是由簡諧振盪子的性質決定：</a:t>
                </a:r>
              </a:p>
            </p:txBody>
          </p:sp>
        </mc:Choice>
        <mc:Fallback xmlns="">
          <p:sp>
            <p:nvSpPr>
              <p:cNvPr id="111627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9215" y="5797598"/>
                <a:ext cx="3786188" cy="369332"/>
              </a:xfrm>
              <a:prstGeom prst="rect">
                <a:avLst/>
              </a:prstGeom>
              <a:blipFill>
                <a:blip r:embed="rId3"/>
                <a:stretch>
                  <a:fillRect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736723" y="6221609"/>
            <a:ext cx="475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同一個彈簧組，只有一個值。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736723" y="5005510"/>
            <a:ext cx="5976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對個別的運動，所取的值不同。</a:t>
            </a:r>
          </a:p>
        </p:txBody>
      </p:sp>
      <p:pic>
        <p:nvPicPr>
          <p:cNvPr id="15" name="Picture 2" descr="F15_0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7"/>
          <a:stretch/>
        </p:blipFill>
        <p:spPr bwMode="auto">
          <a:xfrm>
            <a:off x="5580112" y="332656"/>
            <a:ext cx="2663479" cy="348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" descr="\\psf\Dropbox\Documents\課程\Halliday10E\Image Gallery\CH15\halliday_10e_fig_15_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1794667" y="332656"/>
            <a:ext cx="3252193" cy="19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7C296D2-E746-054C-A564-41A16DE46B2C}"/>
                  </a:ext>
                </a:extLst>
              </p:cNvPr>
              <p:cNvSpPr/>
              <p:nvPr/>
            </p:nvSpPr>
            <p:spPr>
              <a:xfrm>
                <a:off x="1794667" y="2517723"/>
                <a:ext cx="244611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7C296D2-E746-054C-A564-41A16DE46B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667" y="2517723"/>
                <a:ext cx="2446119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5CAEB49-6B1B-5D44-AC1A-EFFF9153D50F}"/>
                  </a:ext>
                </a:extLst>
              </p:cNvPr>
              <p:cNvSpPr/>
              <p:nvPr/>
            </p:nvSpPr>
            <p:spPr>
              <a:xfrm>
                <a:off x="1773199" y="3075893"/>
                <a:ext cx="3424078" cy="67666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5CAEB49-6B1B-5D44-AC1A-EFFF9153D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199" y="3075893"/>
                <a:ext cx="3424078" cy="676660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9F4C5DC-7F2C-A443-90C9-B1DFD01A1D37}"/>
                  </a:ext>
                </a:extLst>
              </p:cNvPr>
              <p:cNvSpPr/>
              <p:nvPr/>
            </p:nvSpPr>
            <p:spPr>
              <a:xfrm>
                <a:off x="5859704" y="4273123"/>
                <a:ext cx="2137060" cy="91614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9F4C5DC-7F2C-A443-90C9-B1DFD01A1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704" y="4273123"/>
                <a:ext cx="2137060" cy="916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8ED6CB8-D87A-264B-BB9D-420AFFBD7F8B}"/>
                  </a:ext>
                </a:extLst>
              </p:cNvPr>
              <p:cNvSpPr txBox="1"/>
              <p:nvPr/>
            </p:nvSpPr>
            <p:spPr bwMode="auto">
              <a:xfrm>
                <a:off x="5859704" y="5721915"/>
                <a:ext cx="905311" cy="81836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28ED6CB8-D87A-264B-BB9D-420AFFBD7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9704" y="5721915"/>
                <a:ext cx="905311" cy="818366"/>
              </a:xfrm>
              <a:prstGeom prst="rect">
                <a:avLst/>
              </a:prstGeom>
              <a:blipFill>
                <a:blip r:embed="rId9"/>
                <a:stretch>
                  <a:fillRect l="-1370" r="-13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6" grpId="0"/>
      <p:bldP spid="111627" grpId="0"/>
      <p:bldP spid="13" grpId="0"/>
      <p:bldP spid="14" grpId="0"/>
      <p:bldP spid="20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15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43"/>
          <a:stretch>
            <a:fillRect/>
          </a:stretch>
        </p:blipFill>
        <p:spPr bwMode="auto">
          <a:xfrm>
            <a:off x="942418" y="673603"/>
            <a:ext cx="3498533" cy="155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文字方塊 9"/>
          <p:cNvSpPr txBox="1">
            <a:spLocks noChangeArrowheads="1"/>
          </p:cNvSpPr>
          <p:nvPr/>
        </p:nvSpPr>
        <p:spPr bwMode="auto">
          <a:xfrm>
            <a:off x="3449721" y="224064"/>
            <a:ext cx="4464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三角函數是一個週期函數。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9" name="文字方塊 12"/>
              <p:cNvSpPr txBox="1">
                <a:spLocks noChangeArrowheads="1"/>
              </p:cNvSpPr>
              <p:nvPr/>
            </p:nvSpPr>
            <p:spPr bwMode="auto">
              <a:xfrm>
                <a:off x="2981379" y="3466450"/>
                <a:ext cx="36721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zh-TW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稱為角頻率 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Angular Frequency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22539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1379" y="3466450"/>
                <a:ext cx="3672136" cy="369332"/>
              </a:xfrm>
              <a:prstGeom prst="rect">
                <a:avLst/>
              </a:prstGeom>
              <a:blipFill>
                <a:blip r:embed="rId3"/>
                <a:stretch>
                  <a:fillRect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0" name="文字方塊 12"/>
              <p:cNvSpPr txBox="1">
                <a:spLocks noChangeArrowheads="1"/>
              </p:cNvSpPr>
              <p:nvPr/>
            </p:nvSpPr>
            <p:spPr bwMode="auto">
              <a:xfrm>
                <a:off x="858113" y="5282868"/>
                <a:ext cx="66512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頻率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800" dirty="0">
                        <a:solidFill>
                          <a:srgbClr val="FF0000"/>
                        </a:solidFill>
                      </a:rPr>
                      <m:t>Frequency</m:t>
                    </m:r>
                    <m:r>
                      <m:rPr>
                        <m:nor/>
                      </m:rPr>
                      <a:rPr lang="en-US" altLang="zh-TW" sz="1800" b="0" i="0" dirty="0" smtClean="0">
                        <a:solidFill>
                          <a:srgbClr val="FF0000"/>
                        </a:solidFill>
                      </a:rPr>
                      <m:t>:  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zh-TW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 每秒進行了幾個周期。單位 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s</a:t>
                </a:r>
                <a:r>
                  <a:rPr lang="en-US" altLang="zh-TW" sz="1800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US" altLang="zh-TW" sz="1800" dirty="0">
                    <a:solidFill>
                      <a:srgbClr val="FF0000"/>
                    </a:solidFill>
                  </a:rPr>
                  <a:t> = Hz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22540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113" y="5282868"/>
                <a:ext cx="6651216" cy="369332"/>
              </a:xfrm>
              <a:prstGeom prst="rect">
                <a:avLst/>
              </a:prstGeom>
              <a:blipFill>
                <a:blip r:embed="rId4"/>
                <a:stretch>
                  <a:fillRect l="-763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7"/>
              <p:cNvSpPr txBox="1">
                <a:spLocks noChangeArrowheads="1"/>
              </p:cNvSpPr>
              <p:nvPr/>
            </p:nvSpPr>
            <p:spPr bwMode="auto">
              <a:xfrm>
                <a:off x="6292354" y="224064"/>
                <a:ext cx="37861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zh-TW" sz="1800" i="1" dirty="0"/>
                  <a:t>ω</a:t>
                </a:r>
                <a:r>
                  <a:rPr lang="zh-TW" altLang="en-US" sz="1800" i="1" dirty="0"/>
                  <a:t> </a:t>
                </a:r>
                <a:r>
                  <a:rPr lang="zh-TW" altLang="en-US" sz="1800" dirty="0"/>
                  <a:t>決定了振盪的週期</a:t>
                </a:r>
                <a14:m>
                  <m:oMath xmlns:m="http://schemas.openxmlformats.org/officeDocument/2006/math">
                    <m:r>
                      <a:rPr lang="en-US" altLang="zh-TW" sz="1800" b="0" i="0" smtClean="0">
                        <a:latin typeface="Cambria Math"/>
                      </a:rPr>
                      <m:t> </m:t>
                    </m:r>
                    <m:r>
                      <a:rPr lang="en-US" altLang="zh-TW" sz="1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13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2354" y="224064"/>
                <a:ext cx="3786188" cy="369332"/>
              </a:xfrm>
              <a:prstGeom prst="rect">
                <a:avLst/>
              </a:prstGeom>
              <a:blipFill>
                <a:blip r:embed="rId5"/>
                <a:stretch>
                  <a:fillRect l="-1000" t="-6667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933783" y="2753768"/>
                <a:ext cx="54611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三角函數</a:t>
                </a:r>
                <a14:m>
                  <m:oMath xmlns:m="http://schemas.openxmlformats.org/officeDocument/2006/math">
                    <m:r>
                      <a:rPr lang="zh-TW" altLang="en-US" sz="1800" b="0" i="1" smtClean="0">
                        <a:latin typeface="Cambria Math"/>
                      </a:rPr>
                      <m:t>一個週期後，</m:t>
                    </m:r>
                    <m:r>
                      <a:rPr lang="zh-TW" altLang="en-US" sz="1800" i="1">
                        <a:latin typeface="Cambria Math"/>
                      </a:rPr>
                      <m:t>角度增加</m:t>
                    </m:r>
                    <m:r>
                      <a:rPr lang="en-US" altLang="zh-TW" sz="1800" b="0" i="1" smtClean="0">
                        <a:latin typeface="Cambria Math"/>
                      </a:rPr>
                      <m:t>2</m:t>
                    </m:r>
                    <m:r>
                      <a:rPr lang="zh-TW" altLang="en-US" sz="18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783" y="2753768"/>
                <a:ext cx="5461148" cy="369332"/>
              </a:xfrm>
              <a:prstGeom prst="rect">
                <a:avLst/>
              </a:prstGeom>
              <a:blipFill>
                <a:blip r:embed="rId6"/>
                <a:stretch>
                  <a:fillRect l="-928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848447" y="4141191"/>
                <a:ext cx="29857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>
                    <a:solidFill>
                      <a:srgbClr val="FF0000"/>
                    </a:solidFill>
                  </a:rPr>
                  <a:t>簡諧運動的週期</a:t>
                </a:r>
                <a14:m>
                  <m:oMath xmlns:m="http://schemas.openxmlformats.org/officeDocument/2006/math">
                    <m:r>
                      <a:rPr lang="zh-TW" altLang="en-US" sz="1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1800" i="1" dirty="0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zh-TW" altLang="en-US" sz="1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zh-TW" altLang="en-US" sz="1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等於</m:t>
                    </m:r>
                  </m:oMath>
                </a14:m>
                <a:endParaRPr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8447" y="4141191"/>
                <a:ext cx="2985724" cy="369332"/>
              </a:xfrm>
              <a:prstGeom prst="rect">
                <a:avLst/>
              </a:prstGeom>
              <a:blipFill>
                <a:blip r:embed="rId7"/>
                <a:stretch>
                  <a:fillRect l="-1695" t="-3333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70798DA-1ED4-1244-A4AA-1ABF0D47B671}"/>
                  </a:ext>
                </a:extLst>
              </p:cNvPr>
              <p:cNvSpPr/>
              <p:nvPr/>
            </p:nvSpPr>
            <p:spPr>
              <a:xfrm>
                <a:off x="958552" y="174246"/>
                <a:ext cx="244611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70798DA-1ED4-1244-A4AA-1ABF0D47B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52" y="174246"/>
                <a:ext cx="2446119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16AB2EB-190D-EA4A-8846-DED57C3BFA40}"/>
                  </a:ext>
                </a:extLst>
              </p:cNvPr>
              <p:cNvSpPr/>
              <p:nvPr/>
            </p:nvSpPr>
            <p:spPr>
              <a:xfrm>
                <a:off x="933783" y="2332369"/>
                <a:ext cx="1976246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16AB2EB-190D-EA4A-8846-DED57C3BF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83" y="2332369"/>
                <a:ext cx="197624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6DFA9F3-F7C4-724B-BAE7-D70FBCBADD9E}"/>
                  </a:ext>
                </a:extLst>
              </p:cNvPr>
              <p:cNvSpPr/>
              <p:nvPr/>
            </p:nvSpPr>
            <p:spPr>
              <a:xfrm>
                <a:off x="3212314" y="2298703"/>
                <a:ext cx="4155433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6DFA9F3-F7C4-724B-BAE7-D70FBCBAD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314" y="2298703"/>
                <a:ext cx="4155433" cy="400110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F434F0-4AA5-884A-B04B-8F098F100F24}"/>
                  </a:ext>
                </a:extLst>
              </p:cNvPr>
              <p:cNvSpPr/>
              <p:nvPr/>
            </p:nvSpPr>
            <p:spPr>
              <a:xfrm>
                <a:off x="4678005" y="2766370"/>
                <a:ext cx="1224053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l-GR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F434F0-4AA5-884A-B04B-8F098F100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005" y="2766370"/>
                <a:ext cx="122405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26859D6-13AF-6A4A-A110-0B6AB0E9F1E9}"/>
                  </a:ext>
                </a:extLst>
              </p:cNvPr>
              <p:cNvSpPr/>
              <p:nvPr/>
            </p:nvSpPr>
            <p:spPr>
              <a:xfrm>
                <a:off x="940296" y="3118361"/>
                <a:ext cx="1825821" cy="100168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A26859D6-13AF-6A4A-A110-0B6AB0E9F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96" y="3118361"/>
                <a:ext cx="1825821" cy="10016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05808D8-846B-B340-8B40-CFD8574CC2DE}"/>
                  </a:ext>
                </a:extLst>
              </p:cNvPr>
              <p:cNvSpPr/>
              <p:nvPr/>
            </p:nvSpPr>
            <p:spPr>
              <a:xfrm>
                <a:off x="3411614" y="5694621"/>
                <a:ext cx="1490728" cy="100168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05808D8-846B-B340-8B40-CFD8574CC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14" y="5694621"/>
                <a:ext cx="1490728" cy="10016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64C3D9-2CD7-F64A-8D81-7CFA62CF1BD3}"/>
                  </a:ext>
                </a:extLst>
              </p:cNvPr>
              <p:cNvSpPr/>
              <p:nvPr/>
            </p:nvSpPr>
            <p:spPr>
              <a:xfrm>
                <a:off x="958552" y="4496721"/>
                <a:ext cx="1453667" cy="7186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64C3D9-2CD7-F64A-8D81-7CFA62CF1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52" y="4496721"/>
                <a:ext cx="1453667" cy="718658"/>
              </a:xfrm>
              <a:prstGeom prst="rect">
                <a:avLst/>
              </a:prstGeom>
              <a:blipFill>
                <a:blip r:embed="rId1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6EEA9F5-BC30-0342-A469-42676F467385}"/>
                  </a:ext>
                </a:extLst>
              </p:cNvPr>
              <p:cNvSpPr/>
              <p:nvPr/>
            </p:nvSpPr>
            <p:spPr>
              <a:xfrm>
                <a:off x="950207" y="5694621"/>
                <a:ext cx="1854034" cy="66851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l-GR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l-GR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TW" altLang="en-US" sz="2000" i="1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16EEA9F5-BC30-0342-A469-42676F467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07" y="5694621"/>
                <a:ext cx="1854034" cy="668516"/>
              </a:xfrm>
              <a:prstGeom prst="rect">
                <a:avLst/>
              </a:prstGeom>
              <a:blipFill>
                <a:blip r:embed="rId1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9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0" grpId="0"/>
      <p:bldP spid="3" grpId="0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hia-Hung Chang\Downloads\Data\Knight\Media\Chapter14\Images\14_06Figure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/>
          <a:stretch>
            <a:fillRect/>
          </a:stretch>
        </p:blipFill>
        <p:spPr bwMode="auto">
          <a:xfrm>
            <a:off x="539552" y="2276872"/>
            <a:ext cx="278765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字方塊 4"/>
          <p:cNvSpPr txBox="1">
            <a:spLocks noChangeArrowheads="1"/>
          </p:cNvSpPr>
          <p:nvPr/>
        </p:nvSpPr>
        <p:spPr bwMode="auto">
          <a:xfrm>
            <a:off x="3500437" y="6021288"/>
            <a:ext cx="5643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假想圓是一個很好的工具，但不是真的有一個圓！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0" name="文字方塊 7"/>
              <p:cNvSpPr txBox="1">
                <a:spLocks noChangeArrowheads="1"/>
              </p:cNvSpPr>
              <p:nvPr/>
            </p:nvSpPr>
            <p:spPr bwMode="auto">
              <a:xfrm>
                <a:off x="1496625" y="836712"/>
                <a:ext cx="5832475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latin typeface="Arial" charset="0"/>
                  </a:rPr>
                  <a:t>正好是一個半徑為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zh-TW" altLang="en-US" sz="1800" b="0" i="1" smtClean="0">
                        <a:latin typeface="Cambria Math"/>
                      </a:rPr>
                      <m:t>的</m:t>
                    </m:r>
                  </m:oMath>
                </a14:m>
                <a:r>
                  <a:rPr lang="zh-TW" altLang="en-US" sz="1800" dirty="0">
                    <a:latin typeface="Arial" charset="0"/>
                  </a:rPr>
                  <a:t>等速圓周運動的水平分量。</a:t>
                </a:r>
              </a:p>
            </p:txBody>
          </p:sp>
        </mc:Choice>
        <mc:Fallback xmlns="">
          <p:sp>
            <p:nvSpPr>
              <p:cNvPr id="26630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6625" y="836712"/>
                <a:ext cx="5832475" cy="375552"/>
              </a:xfrm>
              <a:prstGeom prst="rect">
                <a:avLst/>
              </a:prstGeom>
              <a:blipFill rotWithShape="1">
                <a:blip r:embed="rId6"/>
                <a:stretch>
                  <a:fillRect l="-941" t="-6452" b="-24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73" name="Picture 49" descr="\\psf\Dropbox\Documents\課程\Halliday10E\Image Gallery\CH15\halliday_10e_fig_15_1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86" r="66040" b="31868"/>
          <a:stretch/>
        </p:blipFill>
        <p:spPr bwMode="auto">
          <a:xfrm>
            <a:off x="3523506" y="2276872"/>
            <a:ext cx="375167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496625" y="1700808"/>
            <a:ext cx="595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800" dirty="0">
                <a:latin typeface="Arial" charset="0"/>
              </a:rPr>
              <a:t>一個等速圓周運動位置的水平投影就等於一個簡諧運動。</a:t>
            </a:r>
            <a:endParaRPr lang="zh-TW" altLang="en-US" sz="1800" dirty="0"/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496625" y="1266110"/>
            <a:ext cx="7477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此等速圓周運動的速度與加速度的水平分量也好與簡諧運動相等。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9E55C71-5ABE-AA4E-92B7-530350C11228}"/>
                  </a:ext>
                </a:extLst>
              </p:cNvPr>
              <p:cNvSpPr/>
              <p:nvPr/>
            </p:nvSpPr>
            <p:spPr>
              <a:xfrm>
                <a:off x="2806096" y="315942"/>
                <a:ext cx="2446119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9E55C71-5ABE-AA4E-92B7-530350C11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96" y="315942"/>
                <a:ext cx="2446119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494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Chia-Hung Chang\Downloads\Data\Knight\Media\Chapter14\Images\14_09Figure-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" r="64688" b="46613"/>
          <a:stretch/>
        </p:blipFill>
        <p:spPr bwMode="auto">
          <a:xfrm>
            <a:off x="2054130" y="3620567"/>
            <a:ext cx="2085822" cy="278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6336704" cy="112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2137" r="2891" b="20348"/>
          <a:stretch/>
        </p:blipFill>
        <p:spPr bwMode="auto">
          <a:xfrm>
            <a:off x="2165" y="1412776"/>
            <a:ext cx="899927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3701477" y="4583666"/>
            <a:ext cx="144016" cy="144016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752220" y="4619670"/>
            <a:ext cx="216024" cy="216024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76024" y="3963450"/>
            <a:ext cx="144016" cy="144016"/>
          </a:xfrm>
          <a:prstGeom prst="ellipse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2948566" y="3589473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3816169" y="429563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4319256" y="3633389"/>
                <a:ext cx="4176464" cy="904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相角差等於：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zh-TW" altLang="el-GR" sz="1800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18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18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1800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TW" sz="18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b="0" i="1" smtClean="0">
                                <a:latin typeface="Cambria Math"/>
                              </a:rPr>
                              <m:t>1.5</m:t>
                            </m:r>
                          </m:num>
                          <m:den>
                            <m:r>
                              <a:rPr lang="en-US" altLang="zh-TW" sz="1800" b="0" i="1" smtClean="0">
                                <a:latin typeface="Cambria Math"/>
                              </a:rPr>
                              <m:t>6.0</m:t>
                            </m:r>
                          </m:den>
                        </m:f>
                      </m:e>
                    </m:func>
                  </m:oMath>
                </a14:m>
                <a:r>
                  <a:rPr lang="zh-TW" altLang="en-US" sz="1800" dirty="0"/>
                  <a:t> </a:t>
                </a:r>
                <a:endParaRPr lang="en-US" altLang="zh-TW" sz="1800" dirty="0"/>
              </a:p>
              <a:p>
                <a:r>
                  <a:rPr lang="en-US" altLang="zh-TW" sz="1800" dirty="0"/>
                  <a:t>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TW" sz="180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TW" sz="18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1.5</m:t>
                                </m:r>
                              </m:num>
                              <m:den>
                                <m:r>
                                  <a:rPr lang="en-US" altLang="zh-TW" sz="1800" i="1">
                                    <a:latin typeface="Cambria Math"/>
                                  </a:rPr>
                                  <m:t>6.0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9256" y="3633389"/>
                <a:ext cx="4176464" cy="904222"/>
              </a:xfrm>
              <a:prstGeom prst="rect">
                <a:avLst/>
              </a:prstGeom>
              <a:blipFill>
                <a:blip r:embed="rId5"/>
                <a:stretch>
                  <a:fillRect l="-1212" b="-27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4244284" y="4655674"/>
                <a:ext cx="2880320" cy="542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需要時間：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TW" sz="2000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zh-TW" altLang="el-GR" sz="20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num>
                      <m:den>
                        <m:r>
                          <a:rPr lang="zh-TW" altLang="en-US" sz="2000" i="1" smtClean="0">
                            <a:latin typeface="Cambria Math"/>
                          </a:rPr>
                          <m:t>𝜔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4284" y="4655674"/>
                <a:ext cx="2880320" cy="542008"/>
              </a:xfrm>
              <a:prstGeom prst="rect">
                <a:avLst/>
              </a:prstGeom>
              <a:blipFill>
                <a:blip r:embed="rId6"/>
                <a:stretch>
                  <a:fillRect l="-1754" b="-22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4970454" y="5545274"/>
            <a:ext cx="252028" cy="21602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51920" y="5769260"/>
            <a:ext cx="288032" cy="252028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08847" y="5810834"/>
            <a:ext cx="180020" cy="144016"/>
          </a:xfrm>
          <a:prstGeom prst="rect">
            <a:avLst/>
          </a:prstGeom>
          <a:solidFill>
            <a:srgbClr val="FFCCFF"/>
          </a:solidFill>
          <a:ln w="158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36894" y="5810834"/>
            <a:ext cx="180020" cy="144016"/>
          </a:xfrm>
          <a:prstGeom prst="rect">
            <a:avLst/>
          </a:prstGeom>
          <a:solidFill>
            <a:srgbClr val="FFCCFF"/>
          </a:solidFill>
          <a:ln w="158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cxnSp>
        <p:nvCxnSpPr>
          <p:cNvPr id="17" name="直線接點 16"/>
          <p:cNvCxnSpPr>
            <a:stCxn id="7" idx="4"/>
            <a:endCxn id="16" idx="2"/>
          </p:cNvCxnSpPr>
          <p:nvPr/>
        </p:nvCxnSpPr>
        <p:spPr>
          <a:xfrm flipH="1">
            <a:off x="2926904" y="4107466"/>
            <a:ext cx="21128" cy="184738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827902" y="3684079"/>
            <a:ext cx="297356" cy="9715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134250" y="4403670"/>
            <a:ext cx="574597" cy="2160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21" name="弧形 20"/>
          <p:cNvSpPr/>
          <p:nvPr/>
        </p:nvSpPr>
        <p:spPr>
          <a:xfrm>
            <a:off x="2948566" y="4439650"/>
            <a:ext cx="450050" cy="432764"/>
          </a:xfrm>
          <a:prstGeom prst="arc">
            <a:avLst>
              <a:gd name="adj1" fmla="val 14287117"/>
              <a:gd name="adj2" fmla="val 0"/>
            </a:avLst>
          </a:prstGeom>
          <a:ln w="22225" cmpd="sng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0A0A58-735F-B542-9C63-253F733E6C9D}"/>
                  </a:ext>
                </a:extLst>
              </p:cNvPr>
              <p:cNvSpPr/>
              <p:nvPr/>
            </p:nvSpPr>
            <p:spPr>
              <a:xfrm>
                <a:off x="1691680" y="2719945"/>
                <a:ext cx="1583831" cy="624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1.5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6.0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TW" sz="1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0A0A58-735F-B542-9C63-253F733E6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19945"/>
                <a:ext cx="1583831" cy="624210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87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2294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7153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35EBD3-1C14-424C-9B0A-A14C7EAB4DE1}"/>
              </a:ext>
            </a:extLst>
          </p:cNvPr>
          <p:cNvSpPr/>
          <p:nvPr/>
        </p:nvSpPr>
        <p:spPr>
          <a:xfrm>
            <a:off x="1403648" y="692696"/>
            <a:ext cx="6721177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976ECF-3441-0E4A-9C43-4FD049D345CD}"/>
              </a:ext>
            </a:extLst>
          </p:cNvPr>
          <p:cNvSpPr/>
          <p:nvPr/>
        </p:nvSpPr>
        <p:spPr>
          <a:xfrm>
            <a:off x="971551" y="4046903"/>
            <a:ext cx="6264746" cy="390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5372720" y="4061817"/>
            <a:ext cx="1873250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462451" y="1202805"/>
            <a:ext cx="5761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一個粒子在平衡點附近的小規模運動都是簡諧運動！</a:t>
            </a:r>
          </a:p>
        </p:txBody>
      </p:sp>
      <p:pic>
        <p:nvPicPr>
          <p:cNvPr id="36869" name="Picture 6" descr="fig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3"/>
          <a:stretch>
            <a:fillRect/>
          </a:stretch>
        </p:blipFill>
        <p:spPr bwMode="auto">
          <a:xfrm>
            <a:off x="1469924" y="2343415"/>
            <a:ext cx="20129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fig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r="21243" b="31764"/>
          <a:stretch>
            <a:fillRect/>
          </a:stretch>
        </p:blipFill>
        <p:spPr bwMode="auto">
          <a:xfrm>
            <a:off x="3618859" y="2307697"/>
            <a:ext cx="12954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fig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9"/>
          <a:stretch>
            <a:fillRect/>
          </a:stretch>
        </p:blipFill>
        <p:spPr bwMode="auto">
          <a:xfrm>
            <a:off x="3620944" y="4036352"/>
            <a:ext cx="15890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2" name="Group 9"/>
          <p:cNvGrpSpPr>
            <a:grpSpLocks noChangeAspect="1"/>
          </p:cNvGrpSpPr>
          <p:nvPr/>
        </p:nvGrpSpPr>
        <p:grpSpPr bwMode="auto">
          <a:xfrm>
            <a:off x="5012358" y="3917354"/>
            <a:ext cx="2460625" cy="1998663"/>
            <a:chOff x="3302" y="1176"/>
            <a:chExt cx="4702" cy="3818"/>
          </a:xfrm>
        </p:grpSpPr>
        <p:sp>
          <p:nvSpPr>
            <p:cNvPr id="36888" name="AutoShape 10"/>
            <p:cNvSpPr>
              <a:spLocks noChangeAspect="1" noChangeArrowheads="1"/>
            </p:cNvSpPr>
            <p:nvPr/>
          </p:nvSpPr>
          <p:spPr bwMode="auto">
            <a:xfrm>
              <a:off x="3302" y="1176"/>
              <a:ext cx="4702" cy="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6889" name="Text Box 11"/>
            <p:cNvSpPr txBox="1">
              <a:spLocks noChangeArrowheads="1"/>
            </p:cNvSpPr>
            <p:nvPr/>
          </p:nvSpPr>
          <p:spPr bwMode="auto">
            <a:xfrm>
              <a:off x="5871" y="2799"/>
              <a:ext cx="614" cy="8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/>
                <a:t>q</a:t>
              </a:r>
              <a:endParaRPr lang="en-US" altLang="zh-TW" sz="2400"/>
            </a:p>
          </p:txBody>
        </p:sp>
        <p:sp>
          <p:nvSpPr>
            <p:cNvPr id="36890" name="Text Box 12"/>
            <p:cNvSpPr txBox="1">
              <a:spLocks noChangeArrowheads="1"/>
            </p:cNvSpPr>
            <p:nvPr/>
          </p:nvSpPr>
          <p:spPr bwMode="auto">
            <a:xfrm>
              <a:off x="5663" y="4328"/>
              <a:ext cx="1185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/>
                <a:t>5Q</a:t>
              </a:r>
              <a:endParaRPr lang="en-US" altLang="zh-TW" sz="2400"/>
            </a:p>
          </p:txBody>
        </p:sp>
        <p:sp>
          <p:nvSpPr>
            <p:cNvPr id="36891" name="Text Box 13"/>
            <p:cNvSpPr txBox="1">
              <a:spLocks noChangeArrowheads="1"/>
            </p:cNvSpPr>
            <p:nvPr/>
          </p:nvSpPr>
          <p:spPr bwMode="auto">
            <a:xfrm>
              <a:off x="5663" y="1675"/>
              <a:ext cx="1049" cy="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/>
                <a:t>5Q</a:t>
              </a:r>
              <a:endParaRPr lang="en-US" altLang="zh-TW" sz="2400"/>
            </a:p>
          </p:txBody>
        </p:sp>
        <p:sp>
          <p:nvSpPr>
            <p:cNvPr id="36892" name="Line 14"/>
            <p:cNvSpPr>
              <a:spLocks noChangeShapeType="1"/>
            </p:cNvSpPr>
            <p:nvPr/>
          </p:nvSpPr>
          <p:spPr bwMode="auto">
            <a:xfrm flipV="1">
              <a:off x="3947" y="3236"/>
              <a:ext cx="380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93" name="Line 15"/>
            <p:cNvSpPr>
              <a:spLocks noChangeShapeType="1"/>
            </p:cNvSpPr>
            <p:nvPr/>
          </p:nvSpPr>
          <p:spPr bwMode="auto">
            <a:xfrm flipV="1">
              <a:off x="5663" y="1530"/>
              <a:ext cx="0" cy="3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94" name="Oval 16"/>
            <p:cNvSpPr>
              <a:spLocks noChangeArrowheads="1"/>
            </p:cNvSpPr>
            <p:nvPr/>
          </p:nvSpPr>
          <p:spPr bwMode="auto">
            <a:xfrm>
              <a:off x="4157" y="3163"/>
              <a:ext cx="176" cy="1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6895" name="Oval 17"/>
            <p:cNvSpPr>
              <a:spLocks noChangeArrowheads="1"/>
            </p:cNvSpPr>
            <p:nvPr/>
          </p:nvSpPr>
          <p:spPr bwMode="auto">
            <a:xfrm>
              <a:off x="7027" y="3163"/>
              <a:ext cx="176" cy="1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6896" name="Oval 18"/>
            <p:cNvSpPr>
              <a:spLocks noChangeArrowheads="1"/>
            </p:cNvSpPr>
            <p:nvPr/>
          </p:nvSpPr>
          <p:spPr bwMode="auto">
            <a:xfrm>
              <a:off x="5571" y="1738"/>
              <a:ext cx="176" cy="1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6897" name="Oval 19"/>
            <p:cNvSpPr>
              <a:spLocks noChangeArrowheads="1"/>
            </p:cNvSpPr>
            <p:nvPr/>
          </p:nvSpPr>
          <p:spPr bwMode="auto">
            <a:xfrm>
              <a:off x="5571" y="4630"/>
              <a:ext cx="176" cy="1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6898" name="Oval 20"/>
            <p:cNvSpPr>
              <a:spLocks noChangeArrowheads="1"/>
            </p:cNvSpPr>
            <p:nvPr/>
          </p:nvSpPr>
          <p:spPr bwMode="auto">
            <a:xfrm>
              <a:off x="5955" y="3163"/>
              <a:ext cx="124" cy="16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6899" name="Text Box 21"/>
            <p:cNvSpPr txBox="1">
              <a:spLocks noChangeArrowheads="1"/>
            </p:cNvSpPr>
            <p:nvPr/>
          </p:nvSpPr>
          <p:spPr bwMode="auto">
            <a:xfrm>
              <a:off x="7099" y="2799"/>
              <a:ext cx="334" cy="3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/>
                <a:t>Q</a:t>
              </a:r>
              <a:endParaRPr lang="en-US" altLang="zh-TW" sz="2400"/>
            </a:p>
          </p:txBody>
        </p:sp>
        <p:sp>
          <p:nvSpPr>
            <p:cNvPr id="36900" name="Text Box 22"/>
            <p:cNvSpPr txBox="1">
              <a:spLocks noChangeArrowheads="1"/>
            </p:cNvSpPr>
            <p:nvPr/>
          </p:nvSpPr>
          <p:spPr bwMode="auto">
            <a:xfrm>
              <a:off x="4157" y="2799"/>
              <a:ext cx="333" cy="3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/>
                <a:t>Q</a:t>
              </a:r>
              <a:endParaRPr lang="en-US" altLang="zh-TW" sz="2400"/>
            </a:p>
          </p:txBody>
        </p:sp>
      </p:grpSp>
      <p:sp>
        <p:nvSpPr>
          <p:cNvPr id="36881" name="Rectangle 32"/>
          <p:cNvSpPr>
            <a:spLocks noChangeArrowheads="1"/>
          </p:cNvSpPr>
          <p:nvPr/>
        </p:nvSpPr>
        <p:spPr bwMode="auto">
          <a:xfrm>
            <a:off x="-152400" y="2509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6882" name="Rectangle 35"/>
          <p:cNvSpPr>
            <a:spLocks noChangeArrowheads="1"/>
          </p:cNvSpPr>
          <p:nvPr/>
        </p:nvSpPr>
        <p:spPr bwMode="auto">
          <a:xfrm>
            <a:off x="152400" y="2005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6883" name="Rectangle 36"/>
          <p:cNvSpPr>
            <a:spLocks noChangeArrowheads="1"/>
          </p:cNvSpPr>
          <p:nvPr/>
        </p:nvSpPr>
        <p:spPr bwMode="auto">
          <a:xfrm>
            <a:off x="5490522" y="3099859"/>
            <a:ext cx="1295400" cy="71913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6884" name="Line 37"/>
          <p:cNvSpPr>
            <a:spLocks noChangeShapeType="1"/>
          </p:cNvSpPr>
          <p:nvPr/>
        </p:nvSpPr>
        <p:spPr bwMode="auto">
          <a:xfrm>
            <a:off x="5490522" y="2668059"/>
            <a:ext cx="0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5" name="Line 38"/>
          <p:cNvSpPr>
            <a:spLocks noChangeShapeType="1"/>
          </p:cNvSpPr>
          <p:nvPr/>
        </p:nvSpPr>
        <p:spPr bwMode="auto">
          <a:xfrm>
            <a:off x="6785922" y="2668059"/>
            <a:ext cx="0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6" name="Rectangle 39"/>
          <p:cNvSpPr>
            <a:spLocks noChangeArrowheads="1"/>
          </p:cNvSpPr>
          <p:nvPr/>
        </p:nvSpPr>
        <p:spPr bwMode="auto">
          <a:xfrm>
            <a:off x="5993759" y="2883959"/>
            <a:ext cx="360363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6887" name="Line 40"/>
          <p:cNvSpPr>
            <a:spLocks noChangeShapeType="1"/>
          </p:cNvSpPr>
          <p:nvPr/>
        </p:nvSpPr>
        <p:spPr bwMode="auto">
          <a:xfrm>
            <a:off x="6211247" y="259503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1462451" y="1634853"/>
            <a:ext cx="641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</a:rPr>
              <a:t>對彈簧的討論結果可以適用所有在平衡點附近的小規模運動。</a:t>
            </a:r>
            <a:endParaRPr lang="zh-TW" alt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7"/>
          <p:cNvSpPr txBox="1">
            <a:spLocks noChangeArrowheads="1"/>
          </p:cNvSpPr>
          <p:nvPr/>
        </p:nvSpPr>
        <p:spPr bwMode="auto">
          <a:xfrm>
            <a:off x="1507076" y="4467163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力與距平衡點的位移成正比，即簡諧運動！</a:t>
            </a:r>
          </a:p>
        </p:txBody>
      </p:sp>
      <p:sp>
        <p:nvSpPr>
          <p:cNvPr id="37892" name="Rectangle 36"/>
          <p:cNvSpPr>
            <a:spLocks noChangeArrowheads="1"/>
          </p:cNvSpPr>
          <p:nvPr/>
        </p:nvSpPr>
        <p:spPr bwMode="auto">
          <a:xfrm>
            <a:off x="4309270" y="1564164"/>
            <a:ext cx="1295400" cy="7191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7893" name="Line 37"/>
          <p:cNvSpPr>
            <a:spLocks noChangeShapeType="1"/>
          </p:cNvSpPr>
          <p:nvPr/>
        </p:nvSpPr>
        <p:spPr bwMode="auto">
          <a:xfrm>
            <a:off x="4309270" y="1132364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4" name="Line 38"/>
          <p:cNvSpPr>
            <a:spLocks noChangeShapeType="1"/>
          </p:cNvSpPr>
          <p:nvPr/>
        </p:nvSpPr>
        <p:spPr bwMode="auto">
          <a:xfrm>
            <a:off x="5604670" y="1132364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7" name="Rectangle 36"/>
          <p:cNvSpPr>
            <a:spLocks noChangeArrowheads="1"/>
          </p:cNvSpPr>
          <p:nvPr/>
        </p:nvSpPr>
        <p:spPr bwMode="auto">
          <a:xfrm>
            <a:off x="1574008" y="1564164"/>
            <a:ext cx="1295400" cy="7191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7898" name="Line 37"/>
          <p:cNvSpPr>
            <a:spLocks noChangeShapeType="1"/>
          </p:cNvSpPr>
          <p:nvPr/>
        </p:nvSpPr>
        <p:spPr bwMode="auto">
          <a:xfrm>
            <a:off x="1574008" y="1132364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899" name="Line 38"/>
          <p:cNvSpPr>
            <a:spLocks noChangeShapeType="1"/>
          </p:cNvSpPr>
          <p:nvPr/>
        </p:nvSpPr>
        <p:spPr bwMode="auto">
          <a:xfrm>
            <a:off x="2869408" y="1132364"/>
            <a:ext cx="0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00" name="Rectangle 39"/>
          <p:cNvSpPr>
            <a:spLocks noChangeArrowheads="1"/>
          </p:cNvSpPr>
          <p:nvPr/>
        </p:nvSpPr>
        <p:spPr bwMode="auto">
          <a:xfrm>
            <a:off x="1933366" y="1340348"/>
            <a:ext cx="576684" cy="576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2510050" y="1563119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0050" y="1563119"/>
                <a:ext cx="432048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3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單箭頭接點 3"/>
          <p:cNvCxnSpPr/>
          <p:nvPr/>
        </p:nvCxnSpPr>
        <p:spPr>
          <a:xfrm>
            <a:off x="2581004" y="1564164"/>
            <a:ext cx="0" cy="36036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4668628" y="1456325"/>
            <a:ext cx="576684" cy="576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5245312" y="1558813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5312" y="1558813"/>
                <a:ext cx="432048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54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>
            <a:off x="5316266" y="1559858"/>
            <a:ext cx="0" cy="47250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37"/>
          <p:cNvSpPr>
            <a:spLocks noChangeShapeType="1"/>
          </p:cNvSpPr>
          <p:nvPr/>
        </p:nvSpPr>
        <p:spPr bwMode="auto">
          <a:xfrm flipH="1">
            <a:off x="1555708" y="2292771"/>
            <a:ext cx="133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 flipH="1">
            <a:off x="4291710" y="2292771"/>
            <a:ext cx="133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1546928" y="2896362"/>
                <a:ext cx="1535933" cy="36933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b="0" i="1" smtClean="0">
                          <a:latin typeface="Cambria Math"/>
                        </a:rPr>
                        <m:t>𝜌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𝑔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6928" y="2896362"/>
                <a:ext cx="153593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 flipV="1">
            <a:off x="4957710" y="404664"/>
            <a:ext cx="0" cy="13396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 bwMode="auto">
              <a:xfrm>
                <a:off x="4923176" y="260265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3176" y="260265"/>
                <a:ext cx="43204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/>
          <p:cNvCxnSpPr/>
          <p:nvPr/>
        </p:nvCxnSpPr>
        <p:spPr>
          <a:xfrm flipH="1" flipV="1">
            <a:off x="2221708" y="858652"/>
            <a:ext cx="740" cy="7778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 bwMode="auto">
              <a:xfrm>
                <a:off x="2107650" y="520098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7650" y="520098"/>
                <a:ext cx="432048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/>
          <p:cNvCxnSpPr/>
          <p:nvPr/>
        </p:nvCxnSpPr>
        <p:spPr>
          <a:xfrm>
            <a:off x="2221708" y="1655416"/>
            <a:ext cx="0" cy="819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 bwMode="auto">
              <a:xfrm>
                <a:off x="2213323" y="2341784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</a:rPr>
                        <m:t>𝑚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3323" y="2341784"/>
                <a:ext cx="432048" cy="338554"/>
              </a:xfrm>
              <a:prstGeom prst="rect">
                <a:avLst/>
              </a:prstGeom>
              <a:blipFill rotWithShape="1">
                <a:blip r:embed="rId7"/>
                <a:stretch>
                  <a:fillRect r="-7042" b="-3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>
            <a:off x="4956970" y="1796111"/>
            <a:ext cx="0" cy="8194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 bwMode="auto">
              <a:xfrm>
                <a:off x="4948585" y="2482479"/>
                <a:ext cx="432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smtClean="0">
                          <a:latin typeface="Cambria Math"/>
                        </a:rPr>
                        <m:t>𝑚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8585" y="2482479"/>
                <a:ext cx="432048" cy="338554"/>
              </a:xfrm>
              <a:prstGeom prst="rect">
                <a:avLst/>
              </a:prstGeom>
              <a:blipFill rotWithShape="1">
                <a:blip r:embed="rId8"/>
                <a:stretch>
                  <a:fillRect r="-5634" b="-3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 bwMode="auto">
              <a:xfrm>
                <a:off x="4111803" y="2896362"/>
                <a:ext cx="3791179" cy="36933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𝐹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𝜌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𝐴𝑦𝑔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𝑚𝑔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a:rPr lang="zh-TW" altLang="en-US" sz="1800" i="1">
                          <a:latin typeface="Cambria Math"/>
                        </a:rPr>
                        <m:t>𝜌</m:t>
                      </m:r>
                      <m:r>
                        <a:rPr lang="en-US" altLang="zh-TW" sz="1800" i="1">
                          <a:latin typeface="Cambria Math"/>
                        </a:rPr>
                        <m:t>𝐴𝑔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1803" y="2896362"/>
                <a:ext cx="3791179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 bwMode="auto">
              <a:xfrm>
                <a:off x="4137921" y="3429000"/>
                <a:ext cx="2765138" cy="36933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</a:rPr>
                      <m:t>𝐹</m:t>
                    </m:r>
                    <m:r>
                      <a:rPr lang="en-US" altLang="zh-TW" sz="1800" b="0" i="1" smtClean="0">
                        <a:latin typeface="Cambria Math"/>
                      </a:rPr>
                      <m:t>=−</m:t>
                    </m:r>
                    <m:r>
                      <a:rPr lang="zh-TW" altLang="en-US" sz="1800" i="1">
                        <a:latin typeface="Cambria Math"/>
                      </a:rPr>
                      <m:t>𝜌</m:t>
                    </m:r>
                    <m:r>
                      <a:rPr lang="en-US" altLang="zh-TW" sz="1800" i="1">
                        <a:latin typeface="Cambria Math"/>
                      </a:rPr>
                      <m:t>𝐴𝑔</m:t>
                    </m:r>
                    <m:r>
                      <a:rPr lang="en-US" altLang="zh-TW" sz="1800" i="1" smtClean="0">
                        <a:latin typeface="Cambria Math"/>
                        <a:ea typeface="Cambria Math"/>
                      </a:rPr>
                      <m:t>∙∆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altLang="zh-TW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∙∆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7921" y="3429000"/>
                <a:ext cx="276513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 bwMode="auto">
              <a:xfrm>
                <a:off x="4126024" y="3903142"/>
                <a:ext cx="1136747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zh-TW" altLang="en-US" sz="1800" i="1">
                          <a:latin typeface="Cambria Math"/>
                        </a:rPr>
                        <m:t>𝜌</m:t>
                      </m:r>
                      <m:r>
                        <a:rPr lang="en-US" altLang="zh-TW" sz="1800" i="1">
                          <a:latin typeface="Cambria Math"/>
                        </a:rPr>
                        <m:t>𝐴𝑔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6024" y="3903142"/>
                <a:ext cx="113674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115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/>
          <p:cNvSpPr txBox="1"/>
          <p:nvPr/>
        </p:nvSpPr>
        <p:spPr bwMode="auto">
          <a:xfrm>
            <a:off x="1546928" y="4869160"/>
            <a:ext cx="641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</a:rPr>
              <a:t>對彈簧的討論結果就可以直接適用。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593525" y="5475275"/>
                <a:ext cx="1553374" cy="91069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𝑇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=2</m:t>
                      </m:r>
                      <m:r>
                        <a:rPr lang="zh-TW" altLang="en-US" sz="1800" b="0" i="1" smtClean="0">
                          <a:latin typeface="Cambria Math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zh-TW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zh-TW" altLang="en-US" sz="1800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𝐴𝑔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525" y="5475275"/>
                <a:ext cx="1553374" cy="9106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 bwMode="auto">
              <a:xfrm>
                <a:off x="3523300" y="5475275"/>
                <a:ext cx="3096344" cy="98405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zh-TW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sz="1800" i="1">
                                          <a:latin typeface="Cambria Math"/>
                                        </a:rPr>
                                        <m:t>𝜌</m:t>
                                      </m:r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𝐴𝑔</m:t>
                                      </m:r>
                                    </m:num>
                                    <m:den>
                                      <m:r>
                                        <a:rPr lang="en-US" altLang="zh-TW" sz="1800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3300" y="5475275"/>
                <a:ext cx="3096344" cy="9840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6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44" grpId="0" animBg="1"/>
      <p:bldP spid="45" grpId="0" animBg="1"/>
      <p:bldP spid="46" grpId="0" animBg="1"/>
      <p:bldP spid="47" grpId="0"/>
      <p:bldP spid="13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F06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0" t="15245" r="15279" b="21487"/>
          <a:stretch>
            <a:fillRect/>
          </a:stretch>
        </p:blipFill>
        <p:spPr bwMode="auto">
          <a:xfrm>
            <a:off x="724492" y="1005299"/>
            <a:ext cx="38163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Line 5"/>
          <p:cNvSpPr>
            <a:spLocks noChangeShapeType="1"/>
          </p:cNvSpPr>
          <p:nvPr/>
        </p:nvSpPr>
        <p:spPr bwMode="auto">
          <a:xfrm flipV="1">
            <a:off x="2272304" y="1967481"/>
            <a:ext cx="936625" cy="93662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12" name="Line 7"/>
          <p:cNvSpPr>
            <a:spLocks noChangeShapeType="1"/>
          </p:cNvSpPr>
          <p:nvPr/>
        </p:nvSpPr>
        <p:spPr bwMode="auto">
          <a:xfrm>
            <a:off x="2381842" y="2949986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6" name="文字方塊 8"/>
              <p:cNvSpPr txBox="1">
                <a:spLocks noChangeArrowheads="1"/>
              </p:cNvSpPr>
              <p:nvPr/>
            </p:nvSpPr>
            <p:spPr bwMode="auto">
              <a:xfrm>
                <a:off x="1228548" y="399373"/>
                <a:ext cx="72728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/>
                  <a:t>以等速圓周運動的位置向量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zh-TW" altLang="en-US" sz="1800" dirty="0"/>
                  <a:t>的分量，直接計算向心加速度向量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TW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1800" dirty="0"/>
                  <a:t>：</a:t>
                </a:r>
              </a:p>
            </p:txBody>
          </p:sp>
        </mc:Choice>
        <mc:Fallback xmlns="">
          <p:sp>
            <p:nvSpPr>
              <p:cNvPr id="68616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8548" y="399373"/>
                <a:ext cx="7272808" cy="369332"/>
              </a:xfrm>
              <a:prstGeom prst="rect">
                <a:avLst/>
              </a:prstGeom>
              <a:blipFill>
                <a:blip r:embed="rId3"/>
                <a:stretch>
                  <a:fillRect l="-697" t="-13333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7" name="文字方塊 10"/>
          <p:cNvSpPr txBox="1">
            <a:spLocks noChangeArrowheads="1"/>
          </p:cNvSpPr>
          <p:nvPr/>
        </p:nvSpPr>
        <p:spPr bwMode="auto">
          <a:xfrm>
            <a:off x="4748298" y="1381467"/>
            <a:ext cx="411309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設</a:t>
            </a:r>
            <a:r>
              <a:rPr lang="el-GR" altLang="zh-TW" sz="18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zh-TW" altLang="en-US" sz="1800" dirty="0"/>
              <a:t>為角度增加的速度，稱角速度。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96C0D2-EA1B-5847-AFE5-83F54B63141C}"/>
                  </a:ext>
                </a:extLst>
              </p:cNvPr>
              <p:cNvSpPr txBox="1"/>
              <p:nvPr/>
            </p:nvSpPr>
            <p:spPr bwMode="auto">
              <a:xfrm>
                <a:off x="4791398" y="3562205"/>
                <a:ext cx="3111301" cy="5259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96C0D2-EA1B-5847-AFE5-83F54B631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1398" y="3562205"/>
                <a:ext cx="3111301" cy="525913"/>
              </a:xfrm>
              <a:prstGeom prst="rect">
                <a:avLst/>
              </a:prstGeom>
              <a:blipFill>
                <a:blip r:embed="rId4"/>
                <a:stretch>
                  <a:fillRect l="-407" t="-2326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35FAC5-0FCA-F747-A4A3-5DF52D66AD08}"/>
                  </a:ext>
                </a:extLst>
              </p:cNvPr>
              <p:cNvSpPr txBox="1"/>
              <p:nvPr/>
            </p:nvSpPr>
            <p:spPr bwMode="auto">
              <a:xfrm>
                <a:off x="4788132" y="2374537"/>
                <a:ext cx="3017428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35FAC5-0FCA-F747-A4A3-5DF52D66A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132" y="2374537"/>
                <a:ext cx="3017428" cy="276999"/>
              </a:xfrm>
              <a:prstGeom prst="rect">
                <a:avLst/>
              </a:prstGeom>
              <a:blipFill>
                <a:blip r:embed="rId5"/>
                <a:stretch>
                  <a:fillRect l="-837" t="-31818" r="-418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6078ED-8741-FA45-A1E4-8BDAC123D7AD}"/>
                  </a:ext>
                </a:extLst>
              </p:cNvPr>
              <p:cNvSpPr txBox="1"/>
              <p:nvPr/>
            </p:nvSpPr>
            <p:spPr bwMode="auto">
              <a:xfrm>
                <a:off x="4788132" y="2790849"/>
                <a:ext cx="210502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6078ED-8741-FA45-A1E4-8BDAC123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8132" y="2790849"/>
                <a:ext cx="2105026" cy="276999"/>
              </a:xfrm>
              <a:prstGeom prst="rect">
                <a:avLst/>
              </a:prstGeom>
              <a:blipFill>
                <a:blip r:embed="rId6"/>
                <a:stretch>
                  <a:fillRect t="-8696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ADB631A-05BA-2B44-B4F9-04979DA0CABC}"/>
              </a:ext>
            </a:extLst>
          </p:cNvPr>
          <p:cNvSpPr txBox="1"/>
          <p:nvPr/>
        </p:nvSpPr>
        <p:spPr bwMode="auto">
          <a:xfrm>
            <a:off x="4739268" y="1005299"/>
            <a:ext cx="3897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800" dirty="0"/>
              <a:t>等速圓周運動夾角是等速增加！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FDA69A-6D0B-FC4E-9F66-75CA1A1E9B28}"/>
                  </a:ext>
                </a:extLst>
              </p:cNvPr>
              <p:cNvSpPr txBox="1"/>
              <p:nvPr/>
            </p:nvSpPr>
            <p:spPr bwMode="auto">
              <a:xfrm>
                <a:off x="4795378" y="1768313"/>
                <a:ext cx="765787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FDA69A-6D0B-FC4E-9F66-75CA1A1E9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5378" y="1768313"/>
                <a:ext cx="765787" cy="276999"/>
              </a:xfrm>
              <a:prstGeom prst="rect">
                <a:avLst/>
              </a:prstGeom>
              <a:blipFill>
                <a:blip r:embed="rId7"/>
                <a:stretch>
                  <a:fillRect l="-6557" r="-4918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76ED72-DCE6-7C9A-D72B-03B5C10FD7A0}"/>
                  </a:ext>
                </a:extLst>
              </p:cNvPr>
              <p:cNvSpPr txBox="1"/>
              <p:nvPr/>
            </p:nvSpPr>
            <p:spPr bwMode="auto">
              <a:xfrm>
                <a:off x="2836083" y="1891423"/>
                <a:ext cx="19800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76ED72-DCE6-7C9A-D72B-03B5C10FD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6083" y="1891423"/>
                <a:ext cx="198003" cy="307777"/>
              </a:xfrm>
              <a:prstGeom prst="rect">
                <a:avLst/>
              </a:prstGeom>
              <a:blipFill>
                <a:blip r:embed="rId8"/>
                <a:stretch>
                  <a:fillRect l="-35294" t="-34615" r="-5882"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E8A80C-0678-9790-A498-6F8014A90873}"/>
                  </a:ext>
                </a:extLst>
              </p:cNvPr>
              <p:cNvSpPr txBox="1"/>
              <p:nvPr/>
            </p:nvSpPr>
            <p:spPr bwMode="auto">
              <a:xfrm>
                <a:off x="2655382" y="2590518"/>
                <a:ext cx="36375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E8A80C-0678-9790-A498-6F8014A90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5382" y="2590518"/>
                <a:ext cx="363754" cy="307777"/>
              </a:xfrm>
              <a:prstGeom prst="rect">
                <a:avLst/>
              </a:prstGeom>
              <a:blipFill>
                <a:blip r:embed="rId9"/>
                <a:stretch>
                  <a:fillRect l="-13793" r="-10345" b="-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DB6711-DC6B-CFA9-CB36-7F2D2B7C46DF}"/>
                  </a:ext>
                </a:extLst>
              </p:cNvPr>
              <p:cNvSpPr txBox="1"/>
              <p:nvPr/>
            </p:nvSpPr>
            <p:spPr bwMode="auto">
              <a:xfrm>
                <a:off x="5065800" y="4385086"/>
                <a:ext cx="2562496" cy="5318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DB6711-DC6B-CFA9-CB36-7F2D2B7C4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5800" y="4385086"/>
                <a:ext cx="2562496" cy="531812"/>
              </a:xfrm>
              <a:prstGeom prst="rect">
                <a:avLst/>
              </a:prstGeom>
              <a:blipFill>
                <a:blip r:embed="rId10"/>
                <a:stretch>
                  <a:fillRect l="-493" t="-2326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2">
            <a:extLst>
              <a:ext uri="{FF2B5EF4-FFF2-40B4-BE49-F238E27FC236}">
                <a16:creationId xmlns:a16="http://schemas.microsoft.com/office/drawing/2014/main" id="{8558A10F-734A-0DA8-C5F6-6B050EBB1975}"/>
              </a:ext>
            </a:extLst>
          </p:cNvPr>
          <p:cNvSpPr txBox="1"/>
          <p:nvPr/>
        </p:nvSpPr>
        <p:spPr bwMode="auto">
          <a:xfrm>
            <a:off x="4724400" y="5029200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需要三角函數的微分！</a:t>
            </a:r>
          </a:p>
        </p:txBody>
      </p:sp>
      <p:sp>
        <p:nvSpPr>
          <p:cNvPr id="7" name="文字方塊 1">
            <a:extLst>
              <a:ext uri="{FF2B5EF4-FFF2-40B4-BE49-F238E27FC236}">
                <a16:creationId xmlns:a16="http://schemas.microsoft.com/office/drawing/2014/main" id="{85898B04-6A23-41CD-8D9C-F50E2FBE4B17}"/>
              </a:ext>
            </a:extLst>
          </p:cNvPr>
          <p:cNvSpPr txBox="1"/>
          <p:nvPr/>
        </p:nvSpPr>
        <p:spPr bwMode="auto">
          <a:xfrm>
            <a:off x="743769" y="4556297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正弦函數的微分是餘弦函數</a:t>
            </a:r>
          </a:p>
        </p:txBody>
      </p:sp>
      <p:sp>
        <p:nvSpPr>
          <p:cNvPr id="8" name="文字方塊 28">
            <a:extLst>
              <a:ext uri="{FF2B5EF4-FFF2-40B4-BE49-F238E27FC236}">
                <a16:creationId xmlns:a16="http://schemas.microsoft.com/office/drawing/2014/main" id="{0B79E91C-A6FF-CECE-9024-45BA34B3C581}"/>
              </a:ext>
            </a:extLst>
          </p:cNvPr>
          <p:cNvSpPr txBox="1"/>
          <p:nvPr/>
        </p:nvSpPr>
        <p:spPr bwMode="auto">
          <a:xfrm>
            <a:off x="712968" y="5636417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餘弦函數的微分是負的正弦函數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058713A-903B-48BA-9EC1-03401CCD3FC1}"/>
                  </a:ext>
                </a:extLst>
              </p:cNvPr>
              <p:cNvSpPr txBox="1"/>
              <p:nvPr/>
            </p:nvSpPr>
            <p:spPr bwMode="auto">
              <a:xfrm>
                <a:off x="2256083" y="4942661"/>
                <a:ext cx="2303964" cy="67672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zh-TW" altLang="en-US" sz="20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058713A-903B-48BA-9EC1-03401CCD3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6083" y="4942661"/>
                <a:ext cx="2303964" cy="676724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8">
                <a:extLst>
                  <a:ext uri="{FF2B5EF4-FFF2-40B4-BE49-F238E27FC236}">
                    <a16:creationId xmlns:a16="http://schemas.microsoft.com/office/drawing/2014/main" id="{EE0A8534-9864-6AA7-2DD8-A9EE463A8975}"/>
                  </a:ext>
                </a:extLst>
              </p:cNvPr>
              <p:cNvSpPr txBox="1"/>
              <p:nvPr/>
            </p:nvSpPr>
            <p:spPr bwMode="auto">
              <a:xfrm>
                <a:off x="2244251" y="6069977"/>
                <a:ext cx="2455224" cy="67672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zh-TW" altLang="en-US" sz="20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 panose="02040503050406030204" pitchFamily="18" charset="0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8">
                <a:extLst>
                  <a:ext uri="{FF2B5EF4-FFF2-40B4-BE49-F238E27FC236}">
                    <a16:creationId xmlns:a16="http://schemas.microsoft.com/office/drawing/2014/main" id="{EE0A8534-9864-6AA7-2DD8-A9EE463A8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4251" y="6069977"/>
                <a:ext cx="2455224" cy="676724"/>
              </a:xfrm>
              <a:prstGeom prst="rect">
                <a:avLst/>
              </a:prstGeom>
              <a:blipFill>
                <a:blip r:embed="rId12"/>
                <a:stretch>
                  <a:fillRect b="-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/>
      <p:bldP spid="7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 descr="F06_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6" t="15245" r="15279" b="16219"/>
          <a:stretch>
            <a:fillRect/>
          </a:stretch>
        </p:blipFill>
        <p:spPr bwMode="auto">
          <a:xfrm>
            <a:off x="611560" y="1117590"/>
            <a:ext cx="2801384" cy="281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Line 5"/>
          <p:cNvSpPr>
            <a:spLocks noChangeShapeType="1"/>
          </p:cNvSpPr>
          <p:nvPr/>
        </p:nvSpPr>
        <p:spPr bwMode="auto">
          <a:xfrm flipV="1">
            <a:off x="1802128" y="1846964"/>
            <a:ext cx="687585" cy="670054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0" name="Line 7"/>
          <p:cNvSpPr>
            <a:spLocks noChangeShapeType="1"/>
          </p:cNvSpPr>
          <p:nvPr/>
        </p:nvSpPr>
        <p:spPr bwMode="auto">
          <a:xfrm>
            <a:off x="1417966" y="2526344"/>
            <a:ext cx="145590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665" name="Text Box 13"/>
          <p:cNvSpPr txBox="1">
            <a:spLocks noChangeArrowheads="1"/>
          </p:cNvSpPr>
          <p:nvPr/>
        </p:nvSpPr>
        <p:spPr bwMode="auto">
          <a:xfrm>
            <a:off x="2947791" y="562316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等速圓周運動的加速度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6076531" y="1977376"/>
            <a:ext cx="2203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複合函數的連鎖率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300116-BAB1-8843-9E49-B791F28A56FD}"/>
                  </a:ext>
                </a:extLst>
              </p:cNvPr>
              <p:cNvSpPr txBox="1"/>
              <p:nvPr/>
            </p:nvSpPr>
            <p:spPr bwMode="auto">
              <a:xfrm>
                <a:off x="3944243" y="2521261"/>
                <a:ext cx="4903971" cy="52597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altLang="zh-TW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300116-BAB1-8843-9E49-B791F28A5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4243" y="2521261"/>
                <a:ext cx="4903971" cy="525978"/>
              </a:xfrm>
              <a:prstGeom prst="rect">
                <a:avLst/>
              </a:prstGeom>
              <a:blipFill>
                <a:blip r:embed="rId3"/>
                <a:stretch>
                  <a:fillRect t="-2326" r="-517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D15238-F8D7-AE46-918D-4E22F02FCB40}"/>
                  </a:ext>
                </a:extLst>
              </p:cNvPr>
              <p:cNvSpPr txBox="1"/>
              <p:nvPr/>
            </p:nvSpPr>
            <p:spPr bwMode="auto">
              <a:xfrm>
                <a:off x="3937840" y="1107531"/>
                <a:ext cx="3017428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D15238-F8D7-AE46-918D-4E22F02FC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7840" y="1107531"/>
                <a:ext cx="3017428" cy="276999"/>
              </a:xfrm>
              <a:prstGeom prst="rect">
                <a:avLst/>
              </a:prstGeom>
              <a:blipFill>
                <a:blip r:embed="rId4"/>
                <a:stretch>
                  <a:fillRect l="-1261" t="-27273" r="-840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43ABC7-4465-B749-9E12-1265148AA46B}"/>
                  </a:ext>
                </a:extLst>
              </p:cNvPr>
              <p:cNvSpPr txBox="1"/>
              <p:nvPr/>
            </p:nvSpPr>
            <p:spPr bwMode="auto">
              <a:xfrm>
                <a:off x="5303857" y="1989175"/>
                <a:ext cx="688522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43ABC7-4465-B749-9E12-1265148AA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3857" y="1989175"/>
                <a:ext cx="688522" cy="276999"/>
              </a:xfrm>
              <a:prstGeom prst="rect">
                <a:avLst/>
              </a:prstGeom>
              <a:blipFill>
                <a:blip r:embed="rId5"/>
                <a:stretch>
                  <a:fillRect l="-5455" r="-5455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560CE9-7E12-ED4C-B924-1FA88023072E}"/>
                  </a:ext>
                </a:extLst>
              </p:cNvPr>
              <p:cNvSpPr/>
              <p:nvPr/>
            </p:nvSpPr>
            <p:spPr>
              <a:xfrm>
                <a:off x="757031" y="5534204"/>
                <a:ext cx="4213398" cy="62414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560CE9-7E12-ED4C-B924-1FA880230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31" y="5534204"/>
                <a:ext cx="4213398" cy="624145"/>
              </a:xfrm>
              <a:prstGeom prst="rect">
                <a:avLst/>
              </a:prstGeom>
              <a:blipFill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632EB3F-9B98-3C40-98A4-FF2E832BC7A2}"/>
                  </a:ext>
                </a:extLst>
              </p:cNvPr>
              <p:cNvSpPr/>
              <p:nvPr/>
            </p:nvSpPr>
            <p:spPr>
              <a:xfrm>
                <a:off x="782018" y="6213386"/>
                <a:ext cx="322729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632EB3F-9B98-3C40-98A4-FF2E832BC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18" y="6213386"/>
                <a:ext cx="32272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D399AF-67E4-0F42-928F-CA9CD01F78FD}"/>
                  </a:ext>
                </a:extLst>
              </p:cNvPr>
              <p:cNvSpPr/>
              <p:nvPr/>
            </p:nvSpPr>
            <p:spPr>
              <a:xfrm>
                <a:off x="5539691" y="6213386"/>
                <a:ext cx="962699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D399AF-67E4-0F42-928F-CA9CD01F7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691" y="6213386"/>
                <a:ext cx="96269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EF5D29B-2CEA-D44B-A806-5B7F971FD874}"/>
                  </a:ext>
                </a:extLst>
              </p:cNvPr>
              <p:cNvSpPr/>
              <p:nvPr/>
            </p:nvSpPr>
            <p:spPr>
              <a:xfrm>
                <a:off x="6632136" y="6213386"/>
                <a:ext cx="109254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EF5D29B-2CEA-D44B-A806-5B7F971FD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136" y="6213386"/>
                <a:ext cx="10925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D9FB23-9159-3B4C-9425-8A8E1B320F56}"/>
                  </a:ext>
                </a:extLst>
              </p:cNvPr>
              <p:cNvSpPr txBox="1"/>
              <p:nvPr/>
            </p:nvSpPr>
            <p:spPr bwMode="auto">
              <a:xfrm>
                <a:off x="3929345" y="1541570"/>
                <a:ext cx="201452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D9FB23-9159-3B4C-9425-8A8E1B320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9345" y="1541570"/>
                <a:ext cx="2014526" cy="276999"/>
              </a:xfrm>
              <a:prstGeom prst="rect">
                <a:avLst/>
              </a:prstGeom>
              <a:blipFill>
                <a:blip r:embed="rId10"/>
                <a:stretch>
                  <a:fillRect l="-1250" t="-8696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B339ED-0449-5B47-BB8E-36C51C9B1D21}"/>
                  </a:ext>
                </a:extLst>
              </p:cNvPr>
              <p:cNvSpPr txBox="1"/>
              <p:nvPr/>
            </p:nvSpPr>
            <p:spPr bwMode="auto">
              <a:xfrm>
                <a:off x="3939948" y="1906983"/>
                <a:ext cx="841064" cy="5259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B339ED-0449-5B47-BB8E-36C51C9B1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9948" y="1906983"/>
                <a:ext cx="841064" cy="525913"/>
              </a:xfrm>
              <a:prstGeom prst="rect">
                <a:avLst/>
              </a:prstGeom>
              <a:blipFill>
                <a:blip r:embed="rId11"/>
                <a:stretch>
                  <a:fillRect l="-4478" t="-2381" r="-2985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B656F8-398B-DC6F-B61E-D6E7050F2C2F}"/>
                  </a:ext>
                </a:extLst>
              </p:cNvPr>
              <p:cNvSpPr txBox="1"/>
              <p:nvPr/>
            </p:nvSpPr>
            <p:spPr bwMode="auto">
              <a:xfrm>
                <a:off x="2043535" y="1853351"/>
                <a:ext cx="193325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AB656F8-398B-DC6F-B61E-D6E7050F2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3535" y="1853351"/>
                <a:ext cx="193325" cy="307777"/>
              </a:xfrm>
              <a:prstGeom prst="rect">
                <a:avLst/>
              </a:prstGeom>
              <a:blipFill>
                <a:blip r:embed="rId12"/>
                <a:stretch>
                  <a:fillRect l="-29412" t="-34615" r="-11765"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C362DD-C153-16B7-68CA-E618ED26DCFC}"/>
                  </a:ext>
                </a:extLst>
              </p:cNvPr>
              <p:cNvSpPr txBox="1"/>
              <p:nvPr/>
            </p:nvSpPr>
            <p:spPr bwMode="auto">
              <a:xfrm>
                <a:off x="2058088" y="2209690"/>
                <a:ext cx="45807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C362DD-C153-16B7-68CA-E618ED26D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8088" y="2209690"/>
                <a:ext cx="458078" cy="307777"/>
              </a:xfrm>
              <a:prstGeom prst="rect">
                <a:avLst/>
              </a:prstGeom>
              <a:blipFill>
                <a:blip r:embed="rId13"/>
                <a:stretch>
                  <a:fillRect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573B32-23B5-0E88-B412-F2F17CC49582}"/>
                  </a:ext>
                </a:extLst>
              </p:cNvPr>
              <p:cNvSpPr txBox="1"/>
              <p:nvPr/>
            </p:nvSpPr>
            <p:spPr bwMode="auto">
              <a:xfrm>
                <a:off x="3923928" y="3135588"/>
                <a:ext cx="5035546" cy="62235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func>
                                    <m:func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zh-TW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573B32-23B5-0E88-B412-F2F17CC49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135588"/>
                <a:ext cx="5035546" cy="622350"/>
              </a:xfrm>
              <a:prstGeom prst="rect">
                <a:avLst/>
              </a:prstGeom>
              <a:blipFill>
                <a:blip r:embed="rId14"/>
                <a:stretch>
                  <a:fillRect l="-252" b="-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7DE04D-FB22-9F8E-A499-1064DA88B6BA}"/>
                  </a:ext>
                </a:extLst>
              </p:cNvPr>
              <p:cNvSpPr txBox="1"/>
              <p:nvPr/>
            </p:nvSpPr>
            <p:spPr bwMode="auto">
              <a:xfrm>
                <a:off x="3923928" y="3824943"/>
                <a:ext cx="1387688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7DE04D-FB22-9F8E-A499-1064DA88B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824943"/>
                <a:ext cx="1387688" cy="276999"/>
              </a:xfrm>
              <a:prstGeom prst="rect">
                <a:avLst/>
              </a:prstGeom>
              <a:blipFill>
                <a:blip r:embed="rId15"/>
                <a:stretch>
                  <a:fillRect l="-1818" r="-1818" b="-8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580E18-820B-40C7-3F0B-9FEE9781F115}"/>
                  </a:ext>
                </a:extLst>
              </p:cNvPr>
              <p:cNvSpPr txBox="1"/>
              <p:nvPr/>
            </p:nvSpPr>
            <p:spPr bwMode="auto">
              <a:xfrm>
                <a:off x="3902833" y="4625387"/>
                <a:ext cx="3635547" cy="5259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580E18-820B-40C7-3F0B-9FEE9781F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2833" y="4625387"/>
                <a:ext cx="3635547" cy="525913"/>
              </a:xfrm>
              <a:prstGeom prst="rect">
                <a:avLst/>
              </a:prstGeom>
              <a:blipFill>
                <a:blip r:embed="rId16"/>
                <a:stretch>
                  <a:fillRect t="-4762" r="-348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EA6BF5D7-3ED5-8CEC-D654-6B3F911AEA1B}"/>
              </a:ext>
            </a:extLst>
          </p:cNvPr>
          <p:cNvSpPr/>
          <p:nvPr/>
        </p:nvSpPr>
        <p:spPr>
          <a:xfrm>
            <a:off x="8280286" y="3047239"/>
            <a:ext cx="863714" cy="748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E64330-D1E0-2322-6146-F065B083E415}"/>
                  </a:ext>
                </a:extLst>
              </p:cNvPr>
              <p:cNvSpPr txBox="1"/>
              <p:nvPr/>
            </p:nvSpPr>
            <p:spPr bwMode="auto">
              <a:xfrm>
                <a:off x="8610535" y="3831434"/>
                <a:ext cx="223074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E64330-D1E0-2322-6146-F065B083E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535" y="3831434"/>
                <a:ext cx="223074" cy="276999"/>
              </a:xfrm>
              <a:prstGeom prst="rect">
                <a:avLst/>
              </a:prstGeom>
              <a:blipFill>
                <a:blip r:embed="rId17"/>
                <a:stretch>
                  <a:fillRect l="-10526" r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>
            <a:extLst>
              <a:ext uri="{FF2B5EF4-FFF2-40B4-BE49-F238E27FC236}">
                <a16:creationId xmlns:a16="http://schemas.microsoft.com/office/drawing/2014/main" id="{6240FCB2-C8AB-2F5B-C417-4AEEC869788B}"/>
              </a:ext>
            </a:extLst>
          </p:cNvPr>
          <p:cNvSpPr/>
          <p:nvPr/>
        </p:nvSpPr>
        <p:spPr>
          <a:xfrm rot="19338016">
            <a:off x="5928307" y="4523609"/>
            <a:ext cx="911530" cy="688719"/>
          </a:xfrm>
          <a:prstGeom prst="arc">
            <a:avLst>
              <a:gd name="adj1" fmla="val 13420329"/>
              <a:gd name="adj2" fmla="val 2111149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0" grpId="0" animBg="1"/>
      <p:bldP spid="7" grpId="0" animBg="1"/>
      <p:bldP spid="23" grpId="0" animBg="1"/>
      <p:bldP spid="24" grpId="0" animBg="1"/>
      <p:bldP spid="25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F06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15245" r="15279" b="16219"/>
          <a:stretch>
            <a:fillRect/>
          </a:stretch>
        </p:blipFill>
        <p:spPr bwMode="auto">
          <a:xfrm>
            <a:off x="0" y="1285875"/>
            <a:ext cx="42481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Line 5"/>
          <p:cNvSpPr>
            <a:spLocks noChangeShapeType="1"/>
          </p:cNvSpPr>
          <p:nvPr/>
        </p:nvSpPr>
        <p:spPr bwMode="auto">
          <a:xfrm flipV="1">
            <a:off x="2016125" y="2222500"/>
            <a:ext cx="936625" cy="93662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4" name="Line 7"/>
          <p:cNvSpPr>
            <a:spLocks noChangeShapeType="1"/>
          </p:cNvSpPr>
          <p:nvPr/>
        </p:nvSpPr>
        <p:spPr bwMode="auto">
          <a:xfrm>
            <a:off x="2089150" y="3230563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90" name="Text Box 13"/>
          <p:cNvSpPr txBox="1">
            <a:spLocks noChangeArrowheads="1"/>
          </p:cNvSpPr>
          <p:nvPr/>
        </p:nvSpPr>
        <p:spPr bwMode="auto">
          <a:xfrm>
            <a:off x="3348038" y="692150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>
                <a:solidFill>
                  <a:srgbClr val="FF0000"/>
                </a:solidFill>
              </a:rPr>
              <a:t>等速圓周運動的加速度</a:t>
            </a:r>
          </a:p>
        </p:txBody>
      </p:sp>
      <p:sp>
        <p:nvSpPr>
          <p:cNvPr id="7169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5850971" y="4799129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solidFill>
                  <a:srgbClr val="FF0000"/>
                </a:solidFill>
              </a:rPr>
              <a:t>向心加速度指向圓心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4348BC4-5184-EA45-811A-33D91A4E2039}"/>
                  </a:ext>
                </a:extLst>
              </p:cNvPr>
              <p:cNvSpPr/>
              <p:nvPr/>
            </p:nvSpPr>
            <p:spPr>
              <a:xfrm>
                <a:off x="4357878" y="1285875"/>
                <a:ext cx="311560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4348BC4-5184-EA45-811A-33D91A4E20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878" y="1285875"/>
                <a:ext cx="3115602" cy="369332"/>
              </a:xfrm>
              <a:prstGeom prst="rect">
                <a:avLst/>
              </a:prstGeom>
              <a:blipFill>
                <a:blip r:embed="rId8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ACEF33-C84D-6B4E-B1DF-9576F684490A}"/>
                  </a:ext>
                </a:extLst>
              </p:cNvPr>
              <p:cNvSpPr txBox="1"/>
              <p:nvPr/>
            </p:nvSpPr>
            <p:spPr bwMode="auto">
              <a:xfrm>
                <a:off x="5927129" y="4480011"/>
                <a:ext cx="201452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ACEF33-C84D-6B4E-B1DF-9576F6844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7129" y="4480011"/>
                <a:ext cx="2014526" cy="276999"/>
              </a:xfrm>
              <a:prstGeom prst="rect">
                <a:avLst/>
              </a:prstGeom>
              <a:blipFill>
                <a:blip r:embed="rId9"/>
                <a:stretch>
                  <a:fillRect l="-625" t="-8696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D21F8F-3FDA-5A41-A999-001406ABDB77}"/>
                  </a:ext>
                </a:extLst>
              </p:cNvPr>
              <p:cNvSpPr txBox="1"/>
              <p:nvPr/>
            </p:nvSpPr>
            <p:spPr bwMode="auto">
              <a:xfrm>
                <a:off x="4393626" y="3862134"/>
                <a:ext cx="3582391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D21F8F-3FDA-5A41-A999-001406ABD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626" y="3862134"/>
                <a:ext cx="3582391" cy="276999"/>
              </a:xfrm>
              <a:prstGeom prst="rect">
                <a:avLst/>
              </a:prstGeom>
              <a:blipFill>
                <a:blip r:embed="rId10"/>
                <a:stretch>
                  <a:fillRect l="-709" t="-27273" r="-709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CB9C1F-C48C-A64F-97E7-DD46FB89DC8E}"/>
                  </a:ext>
                </a:extLst>
              </p:cNvPr>
              <p:cNvSpPr txBox="1"/>
              <p:nvPr/>
            </p:nvSpPr>
            <p:spPr bwMode="auto">
              <a:xfrm>
                <a:off x="4383495" y="1890829"/>
                <a:ext cx="4339714" cy="117474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CB9C1F-C48C-A64F-97E7-DD46FB89D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3495" y="1890829"/>
                <a:ext cx="4339714" cy="1174745"/>
              </a:xfrm>
              <a:prstGeom prst="rect">
                <a:avLst/>
              </a:prstGeom>
              <a:blipFill>
                <a:blip r:embed="rId11"/>
                <a:stretch>
                  <a:fillRect l="-292" t="-74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711542-8D4B-A14B-8FFE-E7B8BDEA6204}"/>
                  </a:ext>
                </a:extLst>
              </p:cNvPr>
              <p:cNvSpPr txBox="1"/>
              <p:nvPr/>
            </p:nvSpPr>
            <p:spPr bwMode="auto">
              <a:xfrm>
                <a:off x="4383495" y="3284932"/>
                <a:ext cx="3045897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711542-8D4B-A14B-8FFE-E7B8BDEA6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3495" y="3284932"/>
                <a:ext cx="3045897" cy="276999"/>
              </a:xfrm>
              <a:prstGeom prst="rect">
                <a:avLst/>
              </a:prstGeom>
              <a:blipFill>
                <a:blip r:embed="rId12"/>
                <a:stretch>
                  <a:fillRect l="-415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026395-EDCF-3546-AB32-867E16471FFB}"/>
                  </a:ext>
                </a:extLst>
              </p:cNvPr>
              <p:cNvSpPr/>
              <p:nvPr/>
            </p:nvSpPr>
            <p:spPr>
              <a:xfrm>
                <a:off x="4843983" y="5408778"/>
                <a:ext cx="1624419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026395-EDCF-3546-AB32-867E16471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83" y="5408778"/>
                <a:ext cx="1624419" cy="646331"/>
              </a:xfrm>
              <a:prstGeom prst="rect">
                <a:avLst/>
              </a:prstGeom>
              <a:blipFill>
                <a:blip r:embed="rId1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C7AFF59-D225-4C4A-859C-6C29CE899AB0}"/>
              </a:ext>
            </a:extLst>
          </p:cNvPr>
          <p:cNvSpPr/>
          <p:nvPr/>
        </p:nvSpPr>
        <p:spPr>
          <a:xfrm>
            <a:off x="2782324" y="5547277"/>
            <a:ext cx="203132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err="1"/>
              <a:t>向心加速度大小</a:t>
            </a:r>
            <a:r>
              <a:rPr lang="en-US" dirty="0"/>
              <a:t>：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94161-A438-84AB-DE79-3E359A95A450}"/>
                  </a:ext>
                </a:extLst>
              </p:cNvPr>
              <p:cNvSpPr txBox="1"/>
              <p:nvPr/>
            </p:nvSpPr>
            <p:spPr bwMode="auto">
              <a:xfrm>
                <a:off x="2456354" y="2222500"/>
                <a:ext cx="19800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94161-A438-84AB-DE79-3E359A95A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6354" y="2222500"/>
                <a:ext cx="198003" cy="307777"/>
              </a:xfrm>
              <a:prstGeom prst="rect">
                <a:avLst/>
              </a:prstGeom>
              <a:blipFill>
                <a:blip r:embed="rId14"/>
                <a:stretch>
                  <a:fillRect l="-31250" t="-40000" r="-12500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62E15-A9FB-ECB6-C272-744948CB6561}"/>
                  </a:ext>
                </a:extLst>
              </p:cNvPr>
              <p:cNvSpPr txBox="1"/>
              <p:nvPr/>
            </p:nvSpPr>
            <p:spPr bwMode="auto">
              <a:xfrm>
                <a:off x="2275653" y="2921595"/>
                <a:ext cx="36375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62E15-A9FB-ECB6-C272-744948CB6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5653" y="2921595"/>
                <a:ext cx="363754" cy="307777"/>
              </a:xfrm>
              <a:prstGeom prst="rect">
                <a:avLst/>
              </a:prstGeom>
              <a:blipFill>
                <a:blip r:embed="rId15"/>
                <a:stretch>
                  <a:fillRect l="-13793" r="-10345" b="-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D1462D-E13C-817D-BF6F-212E4D16FA51}"/>
                  </a:ext>
                </a:extLst>
              </p:cNvPr>
              <p:cNvSpPr txBox="1"/>
              <p:nvPr/>
            </p:nvSpPr>
            <p:spPr bwMode="auto">
              <a:xfrm>
                <a:off x="2796894" y="2536923"/>
                <a:ext cx="311234" cy="307777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TW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D1462D-E13C-817D-BF6F-212E4D16F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6894" y="2536923"/>
                <a:ext cx="311234" cy="307777"/>
              </a:xfrm>
              <a:prstGeom prst="rect">
                <a:avLst/>
              </a:prstGeom>
              <a:blipFill>
                <a:blip r:embed="rId16"/>
                <a:stretch>
                  <a:fillRect l="-4000" t="-34615"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>
            <a:extLst>
              <a:ext uri="{FF2B5EF4-FFF2-40B4-BE49-F238E27FC236}">
                <a16:creationId xmlns:a16="http://schemas.microsoft.com/office/drawing/2014/main" id="{E3F2E888-2D4B-D878-BADB-AB4F26195E3E}"/>
              </a:ext>
            </a:extLst>
          </p:cNvPr>
          <p:cNvSpPr/>
          <p:nvPr/>
        </p:nvSpPr>
        <p:spPr>
          <a:xfrm rot="19338016" flipH="1" flipV="1">
            <a:off x="6085626" y="1904627"/>
            <a:ext cx="864610" cy="679162"/>
          </a:xfrm>
          <a:prstGeom prst="arc">
            <a:avLst>
              <a:gd name="adj1" fmla="val 13420329"/>
              <a:gd name="adj2" fmla="val 2111149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21" grpId="0" animBg="1"/>
      <p:bldP spid="2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D:\Dropbox\Documents\課程\YoungTextBook\Images\Chapter03\A_Images\A_Figures_and_Photos\03_29_Figu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20737"/>
            <a:ext cx="48942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3" descr="D:\Dropbox\Documents\課程\YoungTextBook\Images\Chapter03\A_Images\A_Figures_and_Photos\03_Pg88_Un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610148" cy="191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7AB524-A34D-7A4F-A10F-0912CFD6AE6E}"/>
                  </a:ext>
                </a:extLst>
              </p:cNvPr>
              <p:cNvSpPr/>
              <p:nvPr/>
            </p:nvSpPr>
            <p:spPr>
              <a:xfrm>
                <a:off x="3759790" y="5229200"/>
                <a:ext cx="1624419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7AB524-A34D-7A4F-A10F-0912CFD6A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790" y="5229200"/>
                <a:ext cx="1624419" cy="646331"/>
              </a:xfrm>
              <a:prstGeom prst="rect">
                <a:avLst/>
              </a:prstGeom>
              <a:blipFill>
                <a:blip r:embed="rId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title"/>
          </p:nvPr>
        </p:nvSpPr>
        <p:spPr>
          <a:xfrm>
            <a:off x="1331913" y="561479"/>
            <a:ext cx="6911975" cy="409575"/>
          </a:xfrm>
        </p:spPr>
        <p:txBody>
          <a:bodyPr/>
          <a:lstStyle/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</a:rPr>
              <a:t>月球的運動與蘋果的運動都是加速度運動！</a:t>
            </a:r>
          </a:p>
        </p:txBody>
      </p:sp>
      <p:pic>
        <p:nvPicPr>
          <p:cNvPr id="9219" name="Picture 7" descr="13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"/>
          <a:stretch>
            <a:fillRect/>
          </a:stretch>
        </p:blipFill>
        <p:spPr>
          <a:xfrm>
            <a:off x="1422047" y="1556792"/>
            <a:ext cx="3349625" cy="2949575"/>
          </a:xfrm>
        </p:spPr>
      </p:pic>
      <p:sp>
        <p:nvSpPr>
          <p:cNvPr id="9220" name="矩形 8"/>
          <p:cNvSpPr>
            <a:spLocks noChangeArrowheads="1"/>
          </p:cNvSpPr>
          <p:nvPr/>
        </p:nvSpPr>
        <p:spPr bwMode="auto">
          <a:xfrm>
            <a:off x="1355352" y="980728"/>
            <a:ext cx="3416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兩者的加速度都同樣指向地心！</a:t>
            </a:r>
          </a:p>
        </p:txBody>
      </p:sp>
      <p:sp>
        <p:nvSpPr>
          <p:cNvPr id="9221" name="文字方塊 13"/>
          <p:cNvSpPr txBox="1">
            <a:spLocks noChangeArrowheads="1"/>
          </p:cNvSpPr>
          <p:nvPr/>
        </p:nvSpPr>
        <p:spPr bwMode="auto">
          <a:xfrm>
            <a:off x="1327170" y="4756944"/>
            <a:ext cx="7637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合理猜測：月球與蘋果同樣都在地球</a:t>
            </a:r>
            <a:r>
              <a:rPr lang="zh-TW" altLang="en-US" sz="1800" dirty="0">
                <a:solidFill>
                  <a:srgbClr val="FF0000"/>
                </a:solidFill>
              </a:rPr>
              <a:t>影響</a:t>
            </a:r>
            <a:r>
              <a:rPr lang="zh-TW" altLang="en-US" sz="1800" dirty="0"/>
              <a:t>下運動！地球影響是運動的因！</a:t>
            </a:r>
          </a:p>
        </p:txBody>
      </p:sp>
      <p:sp>
        <p:nvSpPr>
          <p:cNvPr id="9222" name="文字方塊 8"/>
          <p:cNvSpPr txBox="1">
            <a:spLocks noChangeArrowheads="1"/>
          </p:cNvSpPr>
          <p:nvPr/>
        </p:nvSpPr>
        <p:spPr bwMode="auto">
          <a:xfrm>
            <a:off x="1355352" y="5682456"/>
            <a:ext cx="724909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而月球與蘋果的運動軌跡相同之特質就是加速度！因此加速度是果！</a:t>
            </a:r>
          </a:p>
        </p:txBody>
      </p:sp>
      <p:sp>
        <p:nvSpPr>
          <p:cNvPr id="9224" name="文字方塊 10"/>
          <p:cNvSpPr txBox="1">
            <a:spLocks noChangeArrowheads="1"/>
          </p:cNvSpPr>
          <p:nvPr/>
        </p:nvSpPr>
        <p:spPr bwMode="auto">
          <a:xfrm>
            <a:off x="1355352" y="5199071"/>
            <a:ext cx="489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同樣的因，必然造成同樣的果！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1" descr="1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42" y="3235075"/>
            <a:ext cx="28289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3591314" y="5730584"/>
            <a:ext cx="1655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牛頓運動定律</a:t>
            </a:r>
          </a:p>
        </p:txBody>
      </p:sp>
      <p:sp>
        <p:nvSpPr>
          <p:cNvPr id="10245" name="文字方塊 14"/>
          <p:cNvSpPr txBox="1">
            <a:spLocks noChangeArrowheads="1"/>
          </p:cNvSpPr>
          <p:nvPr/>
        </p:nvSpPr>
        <p:spPr bwMode="auto">
          <a:xfrm>
            <a:off x="2192923" y="1228203"/>
            <a:ext cx="1467914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地球影響</a:t>
            </a:r>
          </a:p>
        </p:txBody>
      </p:sp>
      <p:sp>
        <p:nvSpPr>
          <p:cNvPr id="10246" name="文字方塊 15"/>
          <p:cNvSpPr txBox="1">
            <a:spLocks noChangeArrowheads="1"/>
          </p:cNvSpPr>
          <p:nvPr/>
        </p:nvSpPr>
        <p:spPr bwMode="auto">
          <a:xfrm>
            <a:off x="4511178" y="1238696"/>
            <a:ext cx="1574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蘋果加速度</a:t>
            </a:r>
          </a:p>
        </p:txBody>
      </p:sp>
      <p:sp>
        <p:nvSpPr>
          <p:cNvPr id="18" name="左-右雙向箭號 17"/>
          <p:cNvSpPr/>
          <p:nvPr/>
        </p:nvSpPr>
        <p:spPr>
          <a:xfrm>
            <a:off x="3629123" y="1319778"/>
            <a:ext cx="649287" cy="215900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3556197" y="3682367"/>
            <a:ext cx="5120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經驗顯示：質量越大越難推動！需要越大的力。</a:t>
            </a: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3581743" y="4688442"/>
            <a:ext cx="5317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加速度是指向地心，因此力與加速度都有方向性。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2915816" y="1602680"/>
            <a:ext cx="1012750" cy="1626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2" name="Picture 2" descr="D:\Dropbox\Documents\課程\YoungTextBook\Images\Chapter04\A_Images\A_Figures_and_Photos\04_0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10" y="1461528"/>
            <a:ext cx="2082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4419196" y="3169672"/>
            <a:ext cx="4724804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/>
              <a:t>將一物體對另一物體的影響，稱為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力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zh-TW" altLang="en-US" sz="1800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0255" name="Text Box 8"/>
          <p:cNvSpPr txBox="1">
            <a:spLocks noChangeArrowheads="1"/>
          </p:cNvSpPr>
          <p:nvPr/>
        </p:nvSpPr>
        <p:spPr bwMode="auto">
          <a:xfrm>
            <a:off x="2521424" y="81240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因</a:t>
            </a:r>
          </a:p>
        </p:txBody>
      </p:sp>
      <p:sp>
        <p:nvSpPr>
          <p:cNvPr id="10256" name="Text Box 9"/>
          <p:cNvSpPr txBox="1">
            <a:spLocks noChangeArrowheads="1"/>
          </p:cNvSpPr>
          <p:nvPr/>
        </p:nvSpPr>
        <p:spPr bwMode="auto">
          <a:xfrm>
            <a:off x="4915324" y="81315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果</a:t>
            </a:r>
          </a:p>
        </p:txBody>
      </p:sp>
      <p:cxnSp>
        <p:nvCxnSpPr>
          <p:cNvPr id="3" name="直線箭頭接點 2"/>
          <p:cNvCxnSpPr>
            <a:cxnSpLocks noChangeShapeType="1"/>
          </p:cNvCxnSpPr>
          <p:nvPr/>
        </p:nvCxnSpPr>
        <p:spPr bwMode="auto">
          <a:xfrm flipH="1">
            <a:off x="1801242" y="3954212"/>
            <a:ext cx="720725" cy="50323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729805" y="388277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zh-TW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直線箭頭接點 24"/>
          <p:cNvCxnSpPr>
            <a:cxnSpLocks noChangeShapeType="1"/>
          </p:cNvCxnSpPr>
          <p:nvPr/>
        </p:nvCxnSpPr>
        <p:spPr bwMode="auto">
          <a:xfrm>
            <a:off x="650305" y="4601912"/>
            <a:ext cx="215900" cy="6477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650305" y="4457450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zh-TW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4412158" y="1564133"/>
            <a:ext cx="530820" cy="166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581743" y="3265227"/>
                <a:ext cx="822918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𝐹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43" y="3265227"/>
                <a:ext cx="8229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585718" y="4163263"/>
                <a:ext cx="1028102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𝐹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718" y="4163263"/>
                <a:ext cx="10281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581743" y="5213218"/>
                <a:ext cx="1032077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43" y="5213218"/>
                <a:ext cx="1032077" cy="402931"/>
              </a:xfrm>
              <a:prstGeom prst="rect">
                <a:avLst/>
              </a:prstGeom>
              <a:blipFill>
                <a:blip r:embed="rId6"/>
                <a:stretch>
                  <a:fillRect t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/>
      <p:bldP spid="20" grpId="0"/>
      <p:bldP spid="21" grpId="0"/>
      <p:bldP spid="19" grpId="0" animBg="1"/>
      <p:bldP spid="23" grpId="0"/>
      <p:bldP spid="5" grpId="0"/>
      <p:bldP spid="26" grpId="0"/>
      <p:bldP spid="24" grpId="0" animBg="1"/>
      <p:bldP spid="2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0" tIns="0" rIns="0" bIns="0" rtlCol="0" anchor="ctr"/>
      <a:lstStyle>
        <a:defPPr algn="ctr">
          <a:defRPr sz="1400" i="1" smtClean="0">
            <a:solidFill>
              <a:schemeClr val="tx1"/>
            </a:solidFill>
            <a:latin typeface="Cambria Math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eaLnBrk="1" hangingPunct="1">
          <a:spcBef>
            <a:spcPct val="50000"/>
          </a:spcBef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5558</TotalTime>
  <Words>1299</Words>
  <Application>Microsoft Macintosh PowerPoint</Application>
  <PresentationFormat>On-screen Show (4:3)</PresentationFormat>
  <Paragraphs>203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Cambria Math</vt:lpstr>
      <vt:lpstr>Times New Roman</vt:lpstr>
      <vt:lpstr>預設簡報設計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月球的運動與蘋果的運動都是加速度運動！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chvchang</dc:creator>
  <cp:lastModifiedBy>Chia-Hung Vincent Chang</cp:lastModifiedBy>
  <cp:revision>485</cp:revision>
  <cp:lastPrinted>1601-01-01T00:00:00Z</cp:lastPrinted>
  <dcterms:created xsi:type="dcterms:W3CDTF">1601-01-01T00:00:00Z</dcterms:created>
  <dcterms:modified xsi:type="dcterms:W3CDTF">2025-10-20T04:37:08Z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