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9" r:id="rId2"/>
    <p:sldId id="303" r:id="rId3"/>
    <p:sldId id="395" r:id="rId4"/>
    <p:sldId id="264" r:id="rId5"/>
    <p:sldId id="1676" r:id="rId6"/>
    <p:sldId id="326" r:id="rId7"/>
    <p:sldId id="262" r:id="rId8"/>
    <p:sldId id="1738" r:id="rId9"/>
    <p:sldId id="406" r:id="rId10"/>
    <p:sldId id="407" r:id="rId11"/>
    <p:sldId id="271" r:id="rId12"/>
    <p:sldId id="276" r:id="rId13"/>
    <p:sldId id="570" r:id="rId14"/>
    <p:sldId id="557" r:id="rId15"/>
    <p:sldId id="328" r:id="rId16"/>
    <p:sldId id="356" r:id="rId17"/>
    <p:sldId id="378" r:id="rId18"/>
    <p:sldId id="730" r:id="rId19"/>
    <p:sldId id="438" r:id="rId20"/>
    <p:sldId id="1636" r:id="rId21"/>
    <p:sldId id="717" r:id="rId22"/>
    <p:sldId id="1637" r:id="rId23"/>
    <p:sldId id="510" r:id="rId24"/>
    <p:sldId id="288" r:id="rId25"/>
    <p:sldId id="491" r:id="rId26"/>
    <p:sldId id="1638" r:id="rId27"/>
    <p:sldId id="289" r:id="rId28"/>
    <p:sldId id="1639" r:id="rId29"/>
    <p:sldId id="423" r:id="rId30"/>
    <p:sldId id="1640" r:id="rId31"/>
    <p:sldId id="382" r:id="rId32"/>
    <p:sldId id="1739" r:id="rId33"/>
    <p:sldId id="295" r:id="rId34"/>
    <p:sldId id="414" r:id="rId35"/>
    <p:sldId id="297" r:id="rId36"/>
    <p:sldId id="535" r:id="rId37"/>
    <p:sldId id="536" r:id="rId38"/>
    <p:sldId id="412" r:id="rId39"/>
    <p:sldId id="528" r:id="rId40"/>
    <p:sldId id="534" r:id="rId41"/>
    <p:sldId id="520" r:id="rId42"/>
    <p:sldId id="298" r:id="rId43"/>
    <p:sldId id="449" r:id="rId44"/>
    <p:sldId id="450" r:id="rId45"/>
    <p:sldId id="451" r:id="rId46"/>
    <p:sldId id="387" r:id="rId47"/>
    <p:sldId id="459" r:id="rId48"/>
    <p:sldId id="471" r:id="rId49"/>
    <p:sldId id="468" r:id="rId50"/>
    <p:sldId id="469" r:id="rId51"/>
    <p:sldId id="419" r:id="rId52"/>
    <p:sldId id="420" r:id="rId53"/>
    <p:sldId id="452" r:id="rId54"/>
    <p:sldId id="453" r:id="rId5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333FF"/>
    <a:srgbClr val="339933"/>
    <a:srgbClr val="FFFF99"/>
    <a:srgbClr val="FFCC66"/>
    <a:srgbClr val="FF3399"/>
    <a:srgbClr val="E7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/>
    <p:restoredTop sz="93929" autoAdjust="0"/>
  </p:normalViewPr>
  <p:slideViewPr>
    <p:cSldViewPr>
      <p:cViewPr varScale="1">
        <p:scale>
          <a:sx n="110" d="100"/>
          <a:sy n="110" d="100"/>
        </p:scale>
        <p:origin x="1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B99-15CA-470D-906B-C5AE54FE89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8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B19A-91CA-4E83-ACE9-2D1B21FF11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03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946F-76AB-4C3B-9AB7-A38047515A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08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4745-A0A3-4ADC-8941-A8AF966691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47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1BD0-E99C-46DD-A5CB-E61991709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0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42D9-B8E7-4A9D-9E6E-D73137A22A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6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013E-8EF1-4516-9A21-024FD5108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92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307A-00B7-475C-AE77-08F5F90F2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8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8B1D-D8C2-4876-AF74-1CC9B2AF1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2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1691-8A80-4AFB-9752-8C905FD7D9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41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E07B-C9CA-4F9C-8CD7-1D4D52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49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2D9D19-AD51-4387-8BF8-5B0548BC9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0.jp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1.jp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NUL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21" Type="http://schemas.openxmlformats.org/officeDocument/2006/relationships/image" Target="NUL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image" Target="../media/image17.jpeg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23" Type="http://schemas.openxmlformats.org/officeDocument/2006/relationships/image" Target="NULL"/><Relationship Id="rId10" Type="http://schemas.openxmlformats.org/officeDocument/2006/relationships/image" Target="../media/image21.wmf"/><Relationship Id="rId19" Type="http://schemas.openxmlformats.org/officeDocument/2006/relationships/image" Target="NULL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Relationship Id="rId22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4.jpeg"/><Relationship Id="rId7" Type="http://schemas.openxmlformats.org/officeDocument/2006/relationships/image" Target="../media/image65.png"/><Relationship Id="rId12" Type="http://schemas.openxmlformats.org/officeDocument/2006/relationships/image" Target="../media/image69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680.png"/><Relationship Id="rId5" Type="http://schemas.openxmlformats.org/officeDocument/2006/relationships/image" Target="../media/image104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f"/><Relationship Id="rId5" Type="http://schemas.openxmlformats.org/officeDocument/2006/relationships/image" Target="../media/image29.jpe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4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4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5.jpeg"/><Relationship Id="rId7" Type="http://schemas.openxmlformats.org/officeDocument/2006/relationships/image" Target="../media/image3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36.jpeg"/><Relationship Id="rId9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470.png"/><Relationship Id="rId12" Type="http://schemas.openxmlformats.org/officeDocument/2006/relationships/image" Target="../media/image48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8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1.png"/><Relationship Id="rId3" Type="http://schemas.openxmlformats.org/officeDocument/2006/relationships/image" Target="../media/image63.png"/><Relationship Id="rId12" Type="http://schemas.openxmlformats.org/officeDocument/2006/relationships/image" Target="../media/image65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5" Type="http://schemas.openxmlformats.org/officeDocument/2006/relationships/image" Target="../media/image51.png"/><Relationship Id="rId1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5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6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49.png"/><Relationship Id="rId18" Type="http://schemas.openxmlformats.org/officeDocument/2006/relationships/image" Target="../media/image55.png"/><Relationship Id="rId3" Type="http://schemas.openxmlformats.org/officeDocument/2006/relationships/image" Target="../media/image430.png"/><Relationship Id="rId7" Type="http://schemas.openxmlformats.org/officeDocument/2006/relationships/image" Target="../media/image95.png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110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image" Target="../media/image44.png"/><Relationship Id="rId9" Type="http://schemas.openxmlformats.org/officeDocument/2006/relationships/image" Target="../media/image1010.png"/><Relationship Id="rId1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3" Type="http://schemas.openxmlformats.org/officeDocument/2006/relationships/image" Target="../media/image44.wmf"/><Relationship Id="rId21" Type="http://schemas.openxmlformats.org/officeDocument/2006/relationships/image" Target="../media/image91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" Type="http://schemas.openxmlformats.org/officeDocument/2006/relationships/oleObject" Target="../embeddings/oleObject7.bin"/><Relationship Id="rId16" Type="http://schemas.openxmlformats.org/officeDocument/2006/relationships/image" Target="../media/image43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19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42.jpeg"/><Relationship Id="rId22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8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3.png"/><Relationship Id="rId7" Type="http://schemas.openxmlformats.org/officeDocument/2006/relationships/image" Target="../media/image12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54.png"/><Relationship Id="rId4" Type="http://schemas.openxmlformats.org/officeDocument/2006/relationships/image" Target="../media/image12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8.wmf"/><Relationship Id="rId7" Type="http://schemas.openxmlformats.org/officeDocument/2006/relationships/image" Target="../media/image94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103.png"/><Relationship Id="rId5" Type="http://schemas.openxmlformats.org/officeDocument/2006/relationships/image" Target="../media/image50.jpeg"/><Relationship Id="rId10" Type="http://schemas.openxmlformats.org/officeDocument/2006/relationships/image" Target="../media/image102.png"/><Relationship Id="rId4" Type="http://schemas.openxmlformats.org/officeDocument/2006/relationships/image" Target="../media/image49.jpeg"/><Relationship Id="rId9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image" Target="../media/image48.wmf"/><Relationship Id="rId7" Type="http://schemas.openxmlformats.org/officeDocument/2006/relationships/image" Target="../media/image105.jpeg"/><Relationship Id="rId12" Type="http://schemas.openxmlformats.org/officeDocument/2006/relationships/image" Target="../media/image11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109.png"/><Relationship Id="rId5" Type="http://schemas.openxmlformats.org/officeDocument/2006/relationships/image" Target="../media/image104.wmf"/><Relationship Id="rId10" Type="http://schemas.openxmlformats.org/officeDocument/2006/relationships/image" Target="../media/image10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7.png"/><Relationship Id="rId1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jpeg"/><Relationship Id="rId7" Type="http://schemas.openxmlformats.org/officeDocument/2006/relationships/image" Target="../media/image119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jpeg"/><Relationship Id="rId9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5.jpeg"/><Relationship Id="rId7" Type="http://schemas.openxmlformats.org/officeDocument/2006/relationships/image" Target="../media/image125.png"/><Relationship Id="rId12" Type="http://schemas.openxmlformats.org/officeDocument/2006/relationships/image" Target="../media/image131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30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jpeg"/><Relationship Id="rId9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51.png"/><Relationship Id="rId4" Type="http://schemas.openxmlformats.org/officeDocument/2006/relationships/image" Target="../media/image117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7" Type="http://schemas.openxmlformats.org/officeDocument/2006/relationships/image" Target="../media/image1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432.png"/><Relationship Id="rId4" Type="http://schemas.openxmlformats.org/officeDocument/2006/relationships/image" Target="../media/image1420.png"/><Relationship Id="rId9" Type="http://schemas.openxmlformats.org/officeDocument/2006/relationships/image" Target="../media/image5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7" Type="http://schemas.openxmlformats.org/officeDocument/2006/relationships/image" Target="../media/image151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1.png"/><Relationship Id="rId5" Type="http://schemas.openxmlformats.org/officeDocument/2006/relationships/image" Target="../media/image1491.png"/><Relationship Id="rId4" Type="http://schemas.openxmlformats.org/officeDocument/2006/relationships/image" Target="../media/image14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15.jpeg"/><Relationship Id="rId7" Type="http://schemas.openxmlformats.org/officeDocument/2006/relationships/image" Target="../media/image1310.png"/><Relationship Id="rId12" Type="http://schemas.openxmlformats.org/officeDocument/2006/relationships/image" Target="../media/image1360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350.png"/><Relationship Id="rId5" Type="http://schemas.openxmlformats.org/officeDocument/2006/relationships/image" Target="../media/image136.jpeg"/><Relationship Id="rId10" Type="http://schemas.openxmlformats.org/officeDocument/2006/relationships/image" Target="../media/image1340.png"/><Relationship Id="rId4" Type="http://schemas.openxmlformats.org/officeDocument/2006/relationships/image" Target="../media/image135.jpeg"/><Relationship Id="rId9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7" Type="http://schemas.openxmlformats.org/officeDocument/2006/relationships/image" Target="../media/image1622.png"/><Relationship Id="rId12" Type="http://schemas.openxmlformats.org/officeDocument/2006/relationships/image" Target="../media/image174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2.png"/><Relationship Id="rId11" Type="http://schemas.openxmlformats.org/officeDocument/2006/relationships/image" Target="../media/image1641.png"/><Relationship Id="rId10" Type="http://schemas.openxmlformats.org/officeDocument/2006/relationships/image" Target="../media/image16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163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590.png"/><Relationship Id="rId12" Type="http://schemas.openxmlformats.org/officeDocument/2006/relationships/image" Target="../media/image78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0.png"/><Relationship Id="rId11" Type="http://schemas.openxmlformats.org/officeDocument/2006/relationships/image" Target="../media/image770.png"/><Relationship Id="rId10" Type="http://schemas.openxmlformats.org/officeDocument/2006/relationships/image" Target="../media/image760.png"/><Relationship Id="rId4" Type="http://schemas.openxmlformats.org/officeDocument/2006/relationships/image" Target="../media/image140.wmf"/><Relationship Id="rId9" Type="http://schemas.openxmlformats.org/officeDocument/2006/relationships/image" Target="../media/image1611.png"/><Relationship Id="rId14" Type="http://schemas.openxmlformats.org/officeDocument/2006/relationships/image" Target="../media/image7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810.png"/><Relationship Id="rId12" Type="http://schemas.openxmlformats.org/officeDocument/2006/relationships/image" Target="../media/image86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11" Type="http://schemas.openxmlformats.org/officeDocument/2006/relationships/image" Target="../media/image84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2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0.png"/><Relationship Id="rId5" Type="http://schemas.openxmlformats.org/officeDocument/2006/relationships/image" Target="../media/image871.png"/><Relationship Id="rId4" Type="http://schemas.openxmlformats.org/officeDocument/2006/relationships/image" Target="../media/image16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690.png"/><Relationship Id="rId7" Type="http://schemas.openxmlformats.org/officeDocument/2006/relationships/image" Target="../media/image8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11" Type="http://schemas.openxmlformats.org/officeDocument/2006/relationships/image" Target="../media/image951.png"/><Relationship Id="rId5" Type="http://schemas.openxmlformats.org/officeDocument/2006/relationships/image" Target="../media/image870.png"/><Relationship Id="rId10" Type="http://schemas.openxmlformats.org/officeDocument/2006/relationships/image" Target="../media/image920.png"/><Relationship Id="rId4" Type="http://schemas.openxmlformats.org/officeDocument/2006/relationships/image" Target="../media/image751.png"/><Relationship Id="rId9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61224" r="20265" b="14285"/>
          <a:stretch>
            <a:fillRect/>
          </a:stretch>
        </p:blipFill>
        <p:spPr bwMode="auto">
          <a:xfrm>
            <a:off x="2667000" y="259080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2895600" y="1600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895600" y="114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2590800" y="50292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功等於動能變化，稱為功與動能原理。</a:t>
            </a:r>
          </a:p>
        </p:txBody>
      </p:sp>
      <p:sp>
        <p:nvSpPr>
          <p:cNvPr id="2" name="矩形 1"/>
          <p:cNvSpPr/>
          <p:nvPr/>
        </p:nvSpPr>
        <p:spPr>
          <a:xfrm>
            <a:off x="4572000" y="2590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72540" y="3886200"/>
                <a:ext cx="5128007" cy="902555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e>
                              </m:eqArr>
                            </m:lim>
                          </m:limLow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∙∆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" y="3886200"/>
                <a:ext cx="5128007" cy="902555"/>
              </a:xfrm>
              <a:prstGeom prst="rect">
                <a:avLst/>
              </a:prstGeom>
              <a:blipFill>
                <a:blip r:embed="rId3"/>
                <a:stretch>
                  <a:fillRect t="-9166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00623" y="5562600"/>
                <a:ext cx="108555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TW" b="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623" y="5562600"/>
                <a:ext cx="10855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0"/>
          <p:cNvSpPr txBox="1">
            <a:spLocks noChangeArrowheads="1"/>
          </p:cNvSpPr>
          <p:nvPr/>
        </p:nvSpPr>
        <p:spPr bwMode="auto">
          <a:xfrm>
            <a:off x="1143000" y="1644649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自由態：</a:t>
            </a:r>
            <a:r>
              <a:rPr lang="zh-TW" altLang="en-US" dirty="0"/>
              <a:t>運動範圍並沒有被限制於一個區域內，粒子有零或一個折返點。</a:t>
            </a:r>
            <a:endParaRPr lang="en-US" altLang="zh-TW" dirty="0"/>
          </a:p>
        </p:txBody>
      </p:sp>
      <p:sp>
        <p:nvSpPr>
          <p:cNvPr id="53252" name="文字方塊 1"/>
          <p:cNvSpPr txBox="1">
            <a:spLocks noChangeArrowheads="1"/>
          </p:cNvSpPr>
          <p:nvPr/>
        </p:nvSpPr>
        <p:spPr bwMode="auto">
          <a:xfrm>
            <a:off x="1154150" y="1237096"/>
            <a:ext cx="6631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折返點可以讓我們將一個位能中、粒子的一維運動，分成兩種：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B972C-F4F5-B7F6-F0D3-31E86C01AC51}"/>
              </a:ext>
            </a:extLst>
          </p:cNvPr>
          <p:cNvSpPr txBox="1"/>
          <p:nvPr/>
        </p:nvSpPr>
        <p:spPr bwMode="auto">
          <a:xfrm>
            <a:off x="1143000" y="2362200"/>
            <a:ext cx="6414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特徵是：這種情況下，機械能必須大於無限遠處的位能。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D6B8615-C452-6C84-E070-628F50CDE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993" y="798448"/>
                <a:ext cx="609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折返點位置與機械能及位能都有關。</a:t>
                </a: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D6B8615-C452-6C84-E070-628F50CDE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993" y="798448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4319DBAE-C708-CF61-F6B5-EB6BCB8A979F}"/>
                  </a:ext>
                </a:extLst>
              </p:cNvPr>
              <p:cNvSpPr txBox="1"/>
              <p:nvPr/>
            </p:nvSpPr>
            <p:spPr>
              <a:xfrm>
                <a:off x="1213624" y="831462"/>
                <a:ext cx="127572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i="1" dirty="0"/>
              </a:p>
            </p:txBody>
          </p:sp>
        </mc:Choice>
        <mc:Fallback xmlns="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4319DBAE-C708-CF61-F6B5-EB6BCB8A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24" y="831462"/>
                <a:ext cx="1275721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ig8">
            <a:extLst>
              <a:ext uri="{FF2B5EF4-FFF2-40B4-BE49-F238E27FC236}">
                <a16:creationId xmlns:a16="http://schemas.microsoft.com/office/drawing/2014/main" id="{B6E43249-634A-7376-88B8-E172A64E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6"/>
          <a:stretch>
            <a:fillRect/>
          </a:stretch>
        </p:blipFill>
        <p:spPr bwMode="auto">
          <a:xfrm>
            <a:off x="2057400" y="2947007"/>
            <a:ext cx="3324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015926-FCCA-0A2A-3FAE-6A48ECDB7BB8}"/>
              </a:ext>
            </a:extLst>
          </p:cNvPr>
          <p:cNvSpPr/>
          <p:nvPr/>
        </p:nvSpPr>
        <p:spPr>
          <a:xfrm>
            <a:off x="4470011" y="3429000"/>
            <a:ext cx="78778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3347C8-8783-A772-41E1-41CFCDB50547}"/>
              </a:ext>
            </a:extLst>
          </p:cNvPr>
          <p:cNvSpPr/>
          <p:nvPr/>
        </p:nvSpPr>
        <p:spPr>
          <a:xfrm>
            <a:off x="2470952" y="3429000"/>
            <a:ext cx="40678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B3EF7-F6C5-A8A7-82F8-117317F76C21}"/>
              </a:ext>
            </a:extLst>
          </p:cNvPr>
          <p:cNvSpPr txBox="1"/>
          <p:nvPr/>
        </p:nvSpPr>
        <p:spPr bwMode="auto">
          <a:xfrm>
            <a:off x="2721029" y="307975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dirty="0"/>
              <a:t>折返點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6"/>
          <a:stretch>
            <a:fillRect/>
          </a:stretch>
        </p:blipFill>
        <p:spPr bwMode="auto">
          <a:xfrm>
            <a:off x="2593598" y="2223665"/>
            <a:ext cx="3324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716365" y="682258"/>
            <a:ext cx="6900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束縛態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State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/>
              <a:t>運動範圍被限制於一個區域內，</a:t>
            </a:r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5105400" y="4038600"/>
            <a:ext cx="66675" cy="1538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7" name="Line 8"/>
          <p:cNvSpPr>
            <a:spLocks noChangeShapeType="1"/>
          </p:cNvSpPr>
          <p:nvPr/>
        </p:nvSpPr>
        <p:spPr bwMode="auto">
          <a:xfrm flipV="1">
            <a:off x="4419600" y="4733923"/>
            <a:ext cx="66675" cy="843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716365" y="1117635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兩端都有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turning point</a:t>
            </a:r>
            <a:r>
              <a:rPr lang="zh-TW" altLang="en-US" dirty="0"/>
              <a:t>，所以只能拘限在這兩點之間運動。</a:t>
            </a:r>
          </a:p>
        </p:txBody>
      </p:sp>
      <p:sp>
        <p:nvSpPr>
          <p:cNvPr id="54279" name="文字方塊 1"/>
          <p:cNvSpPr txBox="1">
            <a:spLocks noChangeArrowheads="1"/>
          </p:cNvSpPr>
          <p:nvPr/>
        </p:nvSpPr>
        <p:spPr bwMode="auto">
          <a:xfrm>
            <a:off x="1752600" y="5582815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一般來說是否被束縛及範圍會和機械能有關。</a:t>
            </a:r>
          </a:p>
        </p:txBody>
      </p:sp>
      <p:sp>
        <p:nvSpPr>
          <p:cNvPr id="2" name="矩形 1"/>
          <p:cNvSpPr/>
          <p:nvPr/>
        </p:nvSpPr>
        <p:spPr>
          <a:xfrm>
            <a:off x="1716365" y="15535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這種情況，機械能必須小於無限遠處的位能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FEB202-AAEB-5CBE-2958-3DB129F61334}"/>
              </a:ext>
            </a:extLst>
          </p:cNvPr>
          <p:cNvSpPr/>
          <p:nvPr/>
        </p:nvSpPr>
        <p:spPr>
          <a:xfrm>
            <a:off x="3048000" y="3785765"/>
            <a:ext cx="40678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CCA059-4375-786E-74D7-A55CB3BB9C78}"/>
              </a:ext>
            </a:extLst>
          </p:cNvPr>
          <p:cNvSpPr/>
          <p:nvPr/>
        </p:nvSpPr>
        <p:spPr>
          <a:xfrm>
            <a:off x="4678611" y="3726644"/>
            <a:ext cx="40678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0F210-DB41-B005-0183-25589AB99387}"/>
              </a:ext>
            </a:extLst>
          </p:cNvPr>
          <p:cNvSpPr txBox="1"/>
          <p:nvPr/>
        </p:nvSpPr>
        <p:spPr bwMode="auto">
          <a:xfrm>
            <a:off x="2098298" y="382108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dirty="0"/>
              <a:t>折返點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3874" y="3592117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一個粒子的角動量</a:t>
            </a:r>
          </a:p>
        </p:txBody>
      </p:sp>
      <p:pic>
        <p:nvPicPr>
          <p:cNvPr id="4104" name="Picture 8" descr="F1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7"/>
          <a:stretch>
            <a:fillRect/>
          </a:stretch>
        </p:blipFill>
        <p:spPr bwMode="auto">
          <a:xfrm>
            <a:off x="5508104" y="3429000"/>
            <a:ext cx="3096344" cy="25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2"/>
          <p:cNvSpPr txBox="1">
            <a:spLocks noChangeArrowheads="1"/>
          </p:cNvSpPr>
          <p:nvPr/>
        </p:nvSpPr>
        <p:spPr bwMode="auto">
          <a:xfrm>
            <a:off x="2190589" y="579537"/>
            <a:ext cx="2735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這樣的定義有用嗎？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90674" y="2920126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力矩可以寫成一個向量物理量的</a:t>
            </a:r>
            <a:r>
              <a:rPr lang="zh-TW" altLang="en-US" dirty="0">
                <a:solidFill>
                  <a:srgbClr val="FF0000"/>
                </a:solidFill>
              </a:rPr>
              <a:t>變化率</a:t>
            </a:r>
            <a:r>
              <a:rPr lang="zh-TW" altLang="en-US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11421" y="3605619"/>
                <a:ext cx="1191160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21" y="3605619"/>
                <a:ext cx="1191160" cy="402931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09819" y="2762997"/>
                <a:ext cx="928468" cy="6825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latin typeface="Cambria Math"/>
                            </a:rPr>
                            <m:t>𝜏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9" y="2762997"/>
                <a:ext cx="928468" cy="682559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09819" y="554580"/>
                <a:ext cx="1192762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𝜏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9" y="554580"/>
                <a:ext cx="1192762" cy="402931"/>
              </a:xfrm>
              <a:prstGeom prst="rect">
                <a:avLst/>
              </a:prstGeom>
              <a:blipFill>
                <a:blip r:embed="rId5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3264" y="1105530"/>
            <a:ext cx="6415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考慮</a:t>
            </a:r>
            <a:r>
              <a:rPr lang="zh-TW" altLang="en-US" dirty="0"/>
              <a:t>力矩作用於一個粒子之上所產生的效應。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95471" y="1755217"/>
                <a:ext cx="5525501" cy="6387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𝜏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1" y="1755217"/>
                <a:ext cx="5525501" cy="638765"/>
              </a:xfrm>
              <a:prstGeom prst="rect">
                <a:avLst/>
              </a:prstGeom>
              <a:blipFill>
                <a:blip r:embed="rId6"/>
                <a:stretch>
                  <a:fillRect t="-9804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9" name="Line 24"/>
          <p:cNvSpPr>
            <a:spLocks noChangeShapeType="1"/>
          </p:cNvSpPr>
          <p:nvPr/>
        </p:nvSpPr>
        <p:spPr bwMode="auto">
          <a:xfrm flipH="1">
            <a:off x="4254833" y="1575967"/>
            <a:ext cx="571500" cy="1081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7015B3C-ED6B-2B47-865B-5E089B347ED8}"/>
                  </a:ext>
                </a:extLst>
              </p:cNvPr>
              <p:cNvSpPr txBox="1"/>
              <p:nvPr/>
            </p:nvSpPr>
            <p:spPr>
              <a:xfrm>
                <a:off x="6320972" y="3841581"/>
                <a:ext cx="887358" cy="333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⃗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sz="1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7015B3C-ED6B-2B47-865B-5E089B34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972" y="3841581"/>
                <a:ext cx="887358" cy="333938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83279E11-B9F1-9603-4F95-4968E7862EFE}"/>
                  </a:ext>
                </a:extLst>
              </p:cNvPr>
              <p:cNvSpPr txBox="1"/>
              <p:nvPr/>
            </p:nvSpPr>
            <p:spPr>
              <a:xfrm>
                <a:off x="821102" y="4758698"/>
                <a:ext cx="928468" cy="6387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83279E11-B9F1-9603-4F95-4968E7862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02" y="4758698"/>
                <a:ext cx="928468" cy="638765"/>
              </a:xfrm>
              <a:prstGeom prst="rect">
                <a:avLst/>
              </a:prstGeom>
              <a:blipFill>
                <a:blip r:embed="rId8"/>
                <a:stretch>
                  <a:fillRect t="-78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C20034-A32F-9206-57C7-12BDEAE018AB}"/>
              </a:ext>
            </a:extLst>
          </p:cNvPr>
          <p:cNvSpPr txBox="1"/>
          <p:nvPr/>
        </p:nvSpPr>
        <p:spPr>
          <a:xfrm>
            <a:off x="1790674" y="4893414"/>
            <a:ext cx="316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如同牛頓第二定律</a:t>
            </a:r>
            <a:r>
              <a:rPr lang="en-US" dirty="0"/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B8C81-FDA3-8452-4090-CE2B761C43D9}"/>
              </a:ext>
            </a:extLst>
          </p:cNvPr>
          <p:cNvSpPr txBox="1"/>
          <p:nvPr/>
        </p:nvSpPr>
        <p:spPr>
          <a:xfrm>
            <a:off x="821102" y="4175519"/>
            <a:ext cx="410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此公式決定了粒子的旋轉運動</a:t>
            </a:r>
            <a:r>
              <a:rPr lang="en-GB" dirty="0"/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0DDCE-7E2C-C1D9-3A09-556C7CCC8E32}"/>
                  </a:ext>
                </a:extLst>
              </p:cNvPr>
              <p:cNvSpPr txBox="1"/>
              <p:nvPr/>
            </p:nvSpPr>
            <p:spPr>
              <a:xfrm>
                <a:off x="4376756" y="2533524"/>
                <a:ext cx="144016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0DDCE-7E2C-C1D9-3A09-556C7CCC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56" y="2533524"/>
                <a:ext cx="1440160" cy="369332"/>
              </a:xfrm>
              <a:prstGeom prst="rect">
                <a:avLst/>
              </a:prstGeom>
              <a:blipFill>
                <a:blip r:embed="rId9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7">
            <a:extLst>
              <a:ext uri="{FF2B5EF4-FFF2-40B4-BE49-F238E27FC236}">
                <a16:creationId xmlns:a16="http://schemas.microsoft.com/office/drawing/2014/main" id="{9CF24602-45C5-0EA0-9857-0E2FE3F87F4B}"/>
              </a:ext>
            </a:extLst>
          </p:cNvPr>
          <p:cNvSpPr txBox="1"/>
          <p:nvPr/>
        </p:nvSpPr>
        <p:spPr>
          <a:xfrm>
            <a:off x="809819" y="5491013"/>
            <a:ext cx="69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力在旋轉運動的對應真的是是力矩！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8A63B-41C4-43CA-0563-55B960D90653}"/>
              </a:ext>
            </a:extLst>
          </p:cNvPr>
          <p:cNvSpPr txBox="1"/>
          <p:nvPr/>
        </p:nvSpPr>
        <p:spPr>
          <a:xfrm>
            <a:off x="782198" y="6013779"/>
            <a:ext cx="7146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角動量的物理意義最重要就是它的守恆律，現在以軌道運動來說明。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16" grpId="0"/>
      <p:bldP spid="17" grpId="0" animBg="1"/>
      <p:bldP spid="2" grpId="0" animBg="1"/>
      <p:bldP spid="23" grpId="0" animBg="1"/>
      <p:bldP spid="4109" grpId="0" animBg="1"/>
      <p:bldP spid="15" grpId="0" animBg="1"/>
      <p:bldP spid="3" grpId="0" animBg="1"/>
      <p:bldP spid="4" grpId="0"/>
      <p:bldP spid="5" grpId="0"/>
      <p:bldP spid="6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EF8E7-4CA1-3221-0E17-8FF8BC3E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5C7ECE-7255-393E-3279-4D447589C45E}"/>
              </a:ext>
            </a:extLst>
          </p:cNvPr>
          <p:cNvSpPr/>
          <p:nvPr/>
        </p:nvSpPr>
        <p:spPr>
          <a:xfrm>
            <a:off x="3938115" y="2298799"/>
            <a:ext cx="3645502" cy="220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3_19_FigureB.jpg">
            <a:extLst>
              <a:ext uri="{FF2B5EF4-FFF2-40B4-BE49-F238E27FC236}">
                <a16:creationId xmlns:a16="http://schemas.microsoft.com/office/drawing/2014/main" id="{76FBFE92-8D56-B03C-63F5-F2A031796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15" y="2541489"/>
            <a:ext cx="3645502" cy="1963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F1367D-8FAF-F7DA-8554-98938302C34C}"/>
                  </a:ext>
                </a:extLst>
              </p:cNvPr>
              <p:cNvSpPr txBox="1"/>
              <p:nvPr/>
            </p:nvSpPr>
            <p:spPr>
              <a:xfrm>
                <a:off x="691950" y="883873"/>
                <a:ext cx="292222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F1367D-8FAF-F7DA-8554-98938302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0" y="883873"/>
                <a:ext cx="2922224" cy="369332"/>
              </a:xfrm>
              <a:prstGeom prst="rect">
                <a:avLst/>
              </a:prstGeom>
              <a:blipFill>
                <a:blip r:embed="rId3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736934-6766-4370-7E77-4632AF49AC95}"/>
                  </a:ext>
                </a:extLst>
              </p:cNvPr>
              <p:cNvSpPr txBox="1"/>
              <p:nvPr/>
            </p:nvSpPr>
            <p:spPr>
              <a:xfrm>
                <a:off x="7501949" y="833604"/>
                <a:ext cx="1123935" cy="6363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736934-6766-4370-7E77-4632AF49A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49" y="833604"/>
                <a:ext cx="1123935" cy="636393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EF1B9-913A-B27B-182A-126BCF15AD86}"/>
                  </a:ext>
                </a:extLst>
              </p:cNvPr>
              <p:cNvSpPr txBox="1"/>
              <p:nvPr/>
            </p:nvSpPr>
            <p:spPr>
              <a:xfrm>
                <a:off x="4991831" y="4044299"/>
                <a:ext cx="21602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EF1B9-913A-B27B-182A-126BCF15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831" y="4044299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882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6C82CC-22D1-1A98-4670-36A57B7C459F}"/>
                  </a:ext>
                </a:extLst>
              </p:cNvPr>
              <p:cNvSpPr txBox="1"/>
              <p:nvPr/>
            </p:nvSpPr>
            <p:spPr>
              <a:xfrm>
                <a:off x="611559" y="450997"/>
                <a:ext cx="8236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將平面軌道位置的垂直座標</a:t>
                </a:r>
                <a:r>
                  <a:rPr lang="en-US" dirty="0" err="1"/>
                  <a:t>以距離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/>
                  <a:t>及角度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取代，</a:t>
                </a:r>
                <a:r>
                  <a:rPr lang="en-US" dirty="0" err="1"/>
                  <a:t>稱為極座標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6C82CC-22D1-1A98-4670-36A57B7C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450997"/>
                <a:ext cx="8236273" cy="369332"/>
              </a:xfrm>
              <a:prstGeom prst="rect">
                <a:avLst/>
              </a:prstGeom>
              <a:blipFill>
                <a:blip r:embed="rId6"/>
                <a:stretch>
                  <a:fillRect l="-6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9">
                <a:extLst>
                  <a:ext uri="{FF2B5EF4-FFF2-40B4-BE49-F238E27FC236}">
                    <a16:creationId xmlns:a16="http://schemas.microsoft.com/office/drawing/2014/main" id="{7B66AD92-B4F5-BDA1-BA8A-AEA6A4111193}"/>
                  </a:ext>
                </a:extLst>
              </p:cNvPr>
              <p:cNvSpPr txBox="1"/>
              <p:nvPr/>
            </p:nvSpPr>
            <p:spPr bwMode="auto">
              <a:xfrm>
                <a:off x="679895" y="5567806"/>
                <a:ext cx="1096893" cy="63643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19">
                <a:extLst>
                  <a:ext uri="{FF2B5EF4-FFF2-40B4-BE49-F238E27FC236}">
                    <a16:creationId xmlns:a16="http://schemas.microsoft.com/office/drawing/2014/main" id="{7B66AD92-B4F5-BDA1-BA8A-AEA6A411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895" y="5567806"/>
                <a:ext cx="1096893" cy="636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283BA384-9C64-D10E-014A-B28EE0FD6257}"/>
                  </a:ext>
                </a:extLst>
              </p:cNvPr>
              <p:cNvSpPr/>
              <p:nvPr/>
            </p:nvSpPr>
            <p:spPr>
              <a:xfrm>
                <a:off x="1849728" y="5649058"/>
                <a:ext cx="6776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cs typeface="Times New Roman" panose="02020603050405020304" pitchFamily="18" charset="0"/>
                  </a:rPr>
                  <a:t>角速度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dirty="0"/>
                  <a:t>由距離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/>
                  <a:t>決定！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距離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小的時候，</a:t>
                </a:r>
                <a:r>
                  <a:rPr lang="zh-TW" alt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角速度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大，轉得快。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" name="矩形 6">
                <a:extLst>
                  <a:ext uri="{FF2B5EF4-FFF2-40B4-BE49-F238E27FC236}">
                    <a16:creationId xmlns:a16="http://schemas.microsoft.com/office/drawing/2014/main" id="{283BA384-9C64-D10E-014A-B28EE0FD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28" y="5649058"/>
                <a:ext cx="6776156" cy="369332"/>
              </a:xfrm>
              <a:prstGeom prst="rect">
                <a:avLst/>
              </a:prstGeom>
              <a:blipFill>
                <a:blip r:embed="rId8"/>
                <a:stretch>
                  <a:fillRect l="-74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7">
                <a:extLst>
                  <a:ext uri="{FF2B5EF4-FFF2-40B4-BE49-F238E27FC236}">
                    <a16:creationId xmlns:a16="http://schemas.microsoft.com/office/drawing/2014/main" id="{4ED717CF-E277-9C25-EA11-29E41DB1791A}"/>
                  </a:ext>
                </a:extLst>
              </p:cNvPr>
              <p:cNvSpPr txBox="1"/>
              <p:nvPr/>
            </p:nvSpPr>
            <p:spPr bwMode="auto">
              <a:xfrm>
                <a:off x="633756" y="5016798"/>
                <a:ext cx="52096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當粒子的角動量守恆，固定大小記為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8" name="文字方塊 7">
                <a:extLst>
                  <a:ext uri="{FF2B5EF4-FFF2-40B4-BE49-F238E27FC236}">
                    <a16:creationId xmlns:a16="http://schemas.microsoft.com/office/drawing/2014/main" id="{4ED717CF-E277-9C25-EA11-29E41DB17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756" y="5016798"/>
                <a:ext cx="5209676" cy="369332"/>
              </a:xfrm>
              <a:prstGeom prst="rect">
                <a:avLst/>
              </a:prstGeom>
              <a:blipFill>
                <a:blip r:embed="rId9"/>
                <a:stretch>
                  <a:fillRect l="-72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B9EE9-E2FA-F302-0AEB-9333106FE681}"/>
                  </a:ext>
                </a:extLst>
              </p:cNvPr>
              <p:cNvSpPr txBox="1"/>
              <p:nvPr/>
            </p:nvSpPr>
            <p:spPr>
              <a:xfrm>
                <a:off x="611560" y="1821077"/>
                <a:ext cx="78598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anose="02020603050405020304" pitchFamily="18" charset="0"/>
                  </a:rPr>
                  <a:t>角度的變化率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 err="1"/>
                  <a:t>稱為</a:t>
                </a:r>
                <a:r>
                  <a:rPr lang="en-US" dirty="0" err="1">
                    <a:solidFill>
                      <a:srgbClr val="FF0000"/>
                    </a:solidFill>
                  </a:rPr>
                  <a:t>角速度</a:t>
                </a:r>
                <a:r>
                  <a:rPr lang="en-US" dirty="0"/>
                  <a:t>，可以代表旋轉的快慢。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B9EE9-E2FA-F302-0AEB-9333106FE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21077"/>
                <a:ext cx="7859855" cy="369332"/>
              </a:xfrm>
              <a:prstGeom prst="rect">
                <a:avLst/>
              </a:prstGeom>
              <a:blipFill>
                <a:blip r:embed="rId10"/>
                <a:stretch>
                  <a:fillRect l="-64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13_19_FigureA.jpg">
            <a:extLst>
              <a:ext uri="{FF2B5EF4-FFF2-40B4-BE49-F238E27FC236}">
                <a16:creationId xmlns:a16="http://schemas.microsoft.com/office/drawing/2014/main" id="{A7290C7F-C61B-C6BF-8E00-E51FB93E23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0" y="2293744"/>
            <a:ext cx="2936929" cy="2183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44F3DE-5375-133B-C07D-D96597C18A7C}"/>
                  </a:ext>
                </a:extLst>
              </p:cNvPr>
              <p:cNvSpPr txBox="1"/>
              <p:nvPr/>
            </p:nvSpPr>
            <p:spPr>
              <a:xfrm>
                <a:off x="1656570" y="3415549"/>
                <a:ext cx="21602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44F3DE-5375-133B-C07D-D96597C1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70" y="3415549"/>
                <a:ext cx="216024" cy="215444"/>
              </a:xfrm>
              <a:prstGeom prst="rect">
                <a:avLst/>
              </a:prstGeom>
              <a:blipFill>
                <a:blip r:embed="rId12"/>
                <a:stretch>
                  <a:fillRect l="-55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37497-0D56-5464-DF63-CB3D52D0918F}"/>
              </a:ext>
            </a:extLst>
          </p:cNvPr>
          <p:cNvCxnSpPr>
            <a:cxnSpLocks/>
          </p:cNvCxnSpPr>
          <p:nvPr/>
        </p:nvCxnSpPr>
        <p:spPr>
          <a:xfrm>
            <a:off x="1340925" y="3644131"/>
            <a:ext cx="1991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FE0712-AA13-99D6-9EA3-AC22FF21A002}"/>
                  </a:ext>
                </a:extLst>
              </p:cNvPr>
              <p:cNvSpPr txBox="1"/>
              <p:nvPr/>
            </p:nvSpPr>
            <p:spPr>
              <a:xfrm>
                <a:off x="5636203" y="2298799"/>
                <a:ext cx="1134258" cy="4989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zh-TW" sz="1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FE0712-AA13-99D6-9EA3-AC22FF21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03" y="2298799"/>
                <a:ext cx="1134258" cy="498919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C66F25-98DD-2421-A240-431DFB4BC24F}"/>
                  </a:ext>
                </a:extLst>
              </p:cNvPr>
              <p:cNvSpPr txBox="1"/>
              <p:nvPr/>
            </p:nvSpPr>
            <p:spPr>
              <a:xfrm>
                <a:off x="6397654" y="2801573"/>
                <a:ext cx="52069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C66F25-98DD-2421-A240-431DFB4BC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54" y="2801573"/>
                <a:ext cx="52069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89A7-5CEF-AF43-5E9C-DDA7B006DA29}"/>
                  </a:ext>
                </a:extLst>
              </p:cNvPr>
              <p:cNvSpPr txBox="1"/>
              <p:nvPr/>
            </p:nvSpPr>
            <p:spPr>
              <a:xfrm>
                <a:off x="4172069" y="3625255"/>
                <a:ext cx="52069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89A7-5CEF-AF43-5E9C-DDA7B006D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69" y="3625255"/>
                <a:ext cx="52069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CB89445-EA10-0ABF-2306-F915D3399E69}"/>
              </a:ext>
            </a:extLst>
          </p:cNvPr>
          <p:cNvSpPr/>
          <p:nvPr/>
        </p:nvSpPr>
        <p:spPr>
          <a:xfrm>
            <a:off x="5420177" y="3933032"/>
            <a:ext cx="2163440" cy="48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9DCCA0-6B63-2D77-63A4-84958E7E1D26}"/>
                  </a:ext>
                </a:extLst>
              </p:cNvPr>
              <p:cNvSpPr txBox="1"/>
              <p:nvPr/>
            </p:nvSpPr>
            <p:spPr>
              <a:xfrm>
                <a:off x="611560" y="4653136"/>
                <a:ext cx="82362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在軌道運動中角速度會改變，但因守恆律，我們可以立刻知道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err="1"/>
                  <a:t>的大小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9DCCA0-6B63-2D77-63A4-84958E7E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53136"/>
                <a:ext cx="8236272" cy="369332"/>
              </a:xfrm>
              <a:prstGeom prst="rect">
                <a:avLst/>
              </a:prstGeom>
              <a:blipFill>
                <a:blip r:embed="rId16"/>
                <a:stretch>
                  <a:fillRect l="-6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0870D00-09D7-3905-4723-977D513436E2}"/>
              </a:ext>
            </a:extLst>
          </p:cNvPr>
          <p:cNvSpPr txBox="1"/>
          <p:nvPr/>
        </p:nvSpPr>
        <p:spPr>
          <a:xfrm>
            <a:off x="640044" y="6258076"/>
            <a:ext cx="776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這非常類似我們在能量與位能的討論中，速度大小可以由位置決定</a:t>
            </a:r>
            <a:r>
              <a:rPr lang="en-US" dirty="0"/>
              <a:t>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BF7DB7-AAA2-6AC6-BD63-5AE67139475A}"/>
              </a:ext>
            </a:extLst>
          </p:cNvPr>
          <p:cNvSpPr txBox="1"/>
          <p:nvPr/>
        </p:nvSpPr>
        <p:spPr>
          <a:xfrm>
            <a:off x="5122848" y="3227147"/>
            <a:ext cx="406270" cy="2154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283563-15F4-6155-B4FD-CDB02DD9F485}"/>
                  </a:ext>
                </a:extLst>
              </p:cNvPr>
              <p:cNvSpPr txBox="1"/>
              <p:nvPr/>
            </p:nvSpPr>
            <p:spPr>
              <a:xfrm>
                <a:off x="3765445" y="861701"/>
                <a:ext cx="3485183" cy="63639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弧長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283563-15F4-6155-B4FD-CDB02DD9F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445" y="861701"/>
                <a:ext cx="3485183" cy="636393"/>
              </a:xfrm>
              <a:prstGeom prst="rect">
                <a:avLst/>
              </a:prstGeom>
              <a:blipFill>
                <a:blip r:embed="rId1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BA5267-0F06-9403-36FD-774CE2665150}"/>
                  </a:ext>
                </a:extLst>
              </p:cNvPr>
              <p:cNvSpPr txBox="1"/>
              <p:nvPr/>
            </p:nvSpPr>
            <p:spPr>
              <a:xfrm>
                <a:off x="689397" y="1389797"/>
                <a:ext cx="13681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BA5267-0F06-9403-36FD-774CE2665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7" y="1389797"/>
                <a:ext cx="136815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  <p:bldP spid="28" grpId="0"/>
      <p:bldP spid="32" grpId="0"/>
      <p:bldP spid="15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450912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角動量守恆表示在軌道上各處，此面積是固定的。</a:t>
            </a:r>
          </a:p>
        </p:txBody>
      </p:sp>
      <p:pic>
        <p:nvPicPr>
          <p:cNvPr id="10" name="圖片 9" descr="一張含有 地圖 的圖片&#10;&#10;自動產生的描述">
            <a:extLst>
              <a:ext uri="{FF2B5EF4-FFF2-40B4-BE49-F238E27FC236}">
                <a16:creationId xmlns:a16="http://schemas.microsoft.com/office/drawing/2014/main" id="{84504FB2-8D53-4E44-829D-9D12D0A74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06" y="840705"/>
            <a:ext cx="2882212" cy="2078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77728129-A5AE-C345-B085-FB76F8F5BCE0}"/>
                  </a:ext>
                </a:extLst>
              </p:cNvPr>
              <p:cNvSpPr txBox="1"/>
              <p:nvPr/>
            </p:nvSpPr>
            <p:spPr>
              <a:xfrm>
                <a:off x="1489896" y="4108426"/>
                <a:ext cx="7048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軌道運動的角動量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TW" altLang="en-US" dirty="0"/>
                  <a:t>洽正比於單位時間內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TW" altLang="en-US" dirty="0"/>
                  <a:t>掃過的面積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TW" altLang="en-US" dirty="0"/>
                  <a:t>！</a:t>
                </a:r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77728129-A5AE-C345-B085-FB76F8F5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96" y="4108426"/>
                <a:ext cx="7048381" cy="369332"/>
              </a:xfrm>
              <a:prstGeom prst="rect">
                <a:avLst/>
              </a:prstGeom>
              <a:blipFill>
                <a:blip r:embed="rId3"/>
                <a:stretch>
                  <a:fillRect l="-719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1">
                <a:extLst>
                  <a:ext uri="{FF2B5EF4-FFF2-40B4-BE49-F238E27FC236}">
                    <a16:creationId xmlns:a16="http://schemas.microsoft.com/office/drawing/2014/main" id="{AFC92137-120A-314D-AF41-3FAD000A779E}"/>
                  </a:ext>
                </a:extLst>
              </p:cNvPr>
              <p:cNvSpPr txBox="1"/>
              <p:nvPr/>
            </p:nvSpPr>
            <p:spPr bwMode="auto">
              <a:xfrm>
                <a:off x="1520798" y="3378879"/>
                <a:ext cx="4851402" cy="615040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弧長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21">
                <a:extLst>
                  <a:ext uri="{FF2B5EF4-FFF2-40B4-BE49-F238E27FC236}">
                    <a16:creationId xmlns:a16="http://schemas.microsoft.com/office/drawing/2014/main" id="{AFC92137-120A-314D-AF41-3FAD000A7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0798" y="3378879"/>
                <a:ext cx="4851402" cy="615040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7A4FE4FC-AA30-694C-B7AF-E6B500B7D39B}"/>
                  </a:ext>
                </a:extLst>
              </p:cNvPr>
              <p:cNvSpPr txBox="1"/>
              <p:nvPr/>
            </p:nvSpPr>
            <p:spPr>
              <a:xfrm>
                <a:off x="1475656" y="2976637"/>
                <a:ext cx="4349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dirty="0"/>
                  <a:t>將角動量乘上單位時間差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7A4FE4FC-AA30-694C-B7AF-E6B500B7D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76637"/>
                <a:ext cx="4349373" cy="369332"/>
              </a:xfrm>
              <a:prstGeom prst="rect">
                <a:avLst/>
              </a:prstGeom>
              <a:blipFill>
                <a:blip r:embed="rId5"/>
                <a:stretch>
                  <a:fillRect l="-116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3">
                <a:extLst>
                  <a:ext uri="{FF2B5EF4-FFF2-40B4-BE49-F238E27FC236}">
                    <a16:creationId xmlns:a16="http://schemas.microsoft.com/office/drawing/2014/main" id="{870BCEA4-B8A4-4C8E-3F5C-436652F24BC6}"/>
                  </a:ext>
                </a:extLst>
              </p:cNvPr>
              <p:cNvSpPr/>
              <p:nvPr/>
            </p:nvSpPr>
            <p:spPr>
              <a:xfrm>
                <a:off x="3311923" y="1693005"/>
                <a:ext cx="225703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l-GR" altLang="zh-TW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33">
                <a:extLst>
                  <a:ext uri="{FF2B5EF4-FFF2-40B4-BE49-F238E27FC236}">
                    <a16:creationId xmlns:a16="http://schemas.microsoft.com/office/drawing/2014/main" id="{870BCEA4-B8A4-4C8E-3F5C-436652F24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23" y="1693005"/>
                <a:ext cx="225703" cy="184666"/>
              </a:xfrm>
              <a:prstGeom prst="rect">
                <a:avLst/>
              </a:prstGeom>
              <a:blipFill>
                <a:blip r:embed="rId6"/>
                <a:stretch>
                  <a:fillRect l="-10526" r="-105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73F739-622D-8274-6064-0C59FADA93B8}"/>
              </a:ext>
            </a:extLst>
          </p:cNvPr>
          <p:cNvSpPr txBox="1"/>
          <p:nvPr/>
        </p:nvSpPr>
        <p:spPr>
          <a:xfrm>
            <a:off x="1475656" y="49295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這就是克卜勒第三定律！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A9BE55-C0CC-C34F-F4CF-172E0847A5EE}"/>
                  </a:ext>
                </a:extLst>
              </p:cNvPr>
              <p:cNvSpPr txBox="1"/>
              <p:nvPr/>
            </p:nvSpPr>
            <p:spPr>
              <a:xfrm>
                <a:off x="1475656" y="5359827"/>
                <a:ext cx="7272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面積若是固定的，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距離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小的時候，轉得快，距離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遠的時候，轉得慢。。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A9BE55-C0CC-C34F-F4CF-172E0847A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59827"/>
                <a:ext cx="7272808" cy="369332"/>
              </a:xfrm>
              <a:prstGeom prst="rect">
                <a:avLst/>
              </a:prstGeom>
              <a:blipFill>
                <a:blip r:embed="rId7"/>
                <a:stretch>
                  <a:fillRect l="-698" t="-3226" r="-3839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F20692-E2DE-46CE-1E37-BE76A7BD9634}"/>
                  </a:ext>
                </a:extLst>
              </p:cNvPr>
              <p:cNvSpPr txBox="1"/>
              <p:nvPr/>
            </p:nvSpPr>
            <p:spPr>
              <a:xfrm>
                <a:off x="1457606" y="386274"/>
                <a:ext cx="59903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𝐿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zh-TW" altLang="en-US" dirty="0"/>
                  <a:t>有一個很簡單的幾何意義。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F20692-E2DE-46CE-1E37-BE76A7BD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06" y="386274"/>
                <a:ext cx="5990312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DB95DA32-E86C-A67D-818D-10AAF482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6" y="839880"/>
            <a:ext cx="3640513" cy="24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3" descr="F11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828601" y="2276872"/>
            <a:ext cx="41767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F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860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26" name="Text Box 5"/>
              <p:cNvSpPr txBox="1">
                <a:spLocks noChangeArrowheads="1"/>
              </p:cNvSpPr>
              <p:nvPr/>
            </p:nvSpPr>
            <p:spPr bwMode="auto">
              <a:xfrm>
                <a:off x="1351328" y="1561659"/>
                <a:ext cx="718111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角動量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dirty="0"/>
                  <a:t>守恆！旋轉半徑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/>
                  <a:t>變小。前後角動量相等。角速度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dirty="0"/>
                  <a:t>變大。</a:t>
                </a:r>
              </a:p>
            </p:txBody>
          </p:sp>
        </mc:Choice>
        <mc:Fallback>
          <p:sp>
            <p:nvSpPr>
              <p:cNvPr id="922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328" y="1561659"/>
                <a:ext cx="7181112" cy="366712"/>
              </a:xfrm>
              <a:prstGeom prst="rect">
                <a:avLst/>
              </a:prstGeom>
              <a:blipFill>
                <a:blip r:embed="rId4"/>
                <a:stretch>
                  <a:fillRect l="-707" t="-6667" r="-4064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07394" y="688621"/>
                <a:ext cx="172692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94" y="688621"/>
                <a:ext cx="17269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14322" y="6148119"/>
                <a:ext cx="141122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2" y="6148119"/>
                <a:ext cx="141122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349544" y="6142131"/>
                <a:ext cx="94179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TW" altLang="en-US" i="1">
                          <a:latin typeface="Cambria Math"/>
                        </a:rPr>
                        <m:t>↓</m:t>
                      </m:r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44" y="6142131"/>
                <a:ext cx="9417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090C31B-D746-C984-8720-015718FE1C93}"/>
              </a:ext>
            </a:extLst>
          </p:cNvPr>
          <p:cNvSpPr txBox="1"/>
          <p:nvPr/>
        </p:nvSpPr>
        <p:spPr>
          <a:xfrm>
            <a:off x="1351328" y="688621"/>
            <a:ext cx="305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若只考慮啞鈴的質量</a:t>
            </a:r>
            <a:r>
              <a:rPr lang="en-US" dirty="0"/>
              <a:t>：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926BB-3740-540D-2BB6-EA91EB824BFC}"/>
              </a:ext>
            </a:extLst>
          </p:cNvPr>
          <p:cNvSpPr txBox="1"/>
          <p:nvPr/>
        </p:nvSpPr>
        <p:spPr>
          <a:xfrm>
            <a:off x="1351328" y="1125140"/>
            <a:ext cx="644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將啞鈴拉進胸前，所施的力沿手臂方向</a:t>
            </a:r>
            <a:r>
              <a:rPr lang="en-US" dirty="0"/>
              <a:t>，</a:t>
            </a:r>
            <a:r>
              <a:rPr lang="zh-TW" altLang="en-US" dirty="0"/>
              <a:t>力矩為零。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8756" y="1507490"/>
            <a:ext cx="3240360" cy="385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50" name="Picture 4" descr="F11_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6"/>
          <a:stretch/>
        </p:blipFill>
        <p:spPr bwMode="auto">
          <a:xfrm>
            <a:off x="1233934" y="1436053"/>
            <a:ext cx="2881312" cy="157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5209074" y="1976460"/>
          <a:ext cx="9366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660240" imgH="177480" progId="Equation.3">
                  <p:embed/>
                </p:oleObj>
              </mc:Choice>
              <mc:Fallback>
                <p:oleObj name="方程式" r:id="rId3" imgW="660240" imgH="177480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1976460"/>
                        <a:ext cx="93662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209074" y="2408260"/>
          <a:ext cx="1800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460160" imgH="393480" progId="Equation.3">
                  <p:embed/>
                </p:oleObj>
              </mc:Choice>
              <mc:Fallback>
                <p:oleObj name="方程式" r:id="rId5" imgW="1460160" imgH="393480" progId="Equation.3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2408260"/>
                        <a:ext cx="1800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5209074" y="3128985"/>
          <a:ext cx="9366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596880" imgH="190440" progId="Equation.3">
                  <p:embed/>
                </p:oleObj>
              </mc:Choice>
              <mc:Fallback>
                <p:oleObj name="方程式" r:id="rId7" imgW="596880" imgH="190440" progId="Equation.3">
                  <p:embed/>
                  <p:pic>
                    <p:nvPicPr>
                      <p:cNvPr id="102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3128985"/>
                        <a:ext cx="9366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AutoShape 8"/>
          <p:cNvSpPr>
            <a:spLocks noChangeArrowheads="1"/>
          </p:cNvSpPr>
          <p:nvPr/>
        </p:nvSpPr>
        <p:spPr bwMode="auto">
          <a:xfrm flipH="1">
            <a:off x="2097534" y="1507490"/>
            <a:ext cx="1366837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 flipH="1">
            <a:off x="2889696" y="251555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1881634" y="208375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5209074" y="3703660"/>
          <a:ext cx="10080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609480" imgH="177480" progId="Equation.3">
                  <p:embed/>
                </p:oleObj>
              </mc:Choice>
              <mc:Fallback>
                <p:oleObj name="方程式" r:id="rId9" imgW="609480" imgH="177480" progId="Equation.3">
                  <p:embed/>
                  <p:pic>
                    <p:nvPicPr>
                      <p:cNvPr id="102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3703660"/>
                        <a:ext cx="100806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2"/>
          <p:cNvGraphicFramePr>
            <a:graphicFrameLocks noChangeAspect="1"/>
          </p:cNvGraphicFramePr>
          <p:nvPr/>
        </p:nvGraphicFramePr>
        <p:xfrm>
          <a:off x="5209074" y="4279922"/>
          <a:ext cx="19446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1" imgW="1320480" imgH="203040" progId="Equation.3">
                  <p:embed/>
                </p:oleObj>
              </mc:Choice>
              <mc:Fallback>
                <p:oleObj name="方程式" r:id="rId11" imgW="1320480" imgH="203040" progId="Equation.3">
                  <p:embed/>
                  <p:pic>
                    <p:nvPicPr>
                      <p:cNvPr id="102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4279922"/>
                        <a:ext cx="19446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3"/>
          <p:cNvGraphicFramePr>
            <a:graphicFrameLocks noChangeAspect="1"/>
          </p:cNvGraphicFramePr>
          <p:nvPr/>
        </p:nvGraphicFramePr>
        <p:xfrm>
          <a:off x="5209074" y="4784747"/>
          <a:ext cx="122396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799920" imgH="177480" progId="Equation.3">
                  <p:embed/>
                </p:oleObj>
              </mc:Choice>
              <mc:Fallback>
                <p:oleObj name="方程式" r:id="rId13" imgW="799920" imgH="177480" progId="Equation.3">
                  <p:embed/>
                  <p:pic>
                    <p:nvPicPr>
                      <p:cNvPr id="1024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074" y="4784747"/>
                        <a:ext cx="122396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6890338" y="3701247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角動量守恆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D3389-DD0C-97D5-BCED-3D8074BC12B6}"/>
                  </a:ext>
                </a:extLst>
              </p:cNvPr>
              <p:cNvSpPr txBox="1"/>
              <p:nvPr/>
            </p:nvSpPr>
            <p:spPr>
              <a:xfrm>
                <a:off x="892306" y="3246761"/>
                <a:ext cx="3888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兩滑者接觸橫桿時速度：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1.4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D3389-DD0C-97D5-BCED-3D8074BC1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6" y="3246761"/>
                <a:ext cx="3888432" cy="369332"/>
              </a:xfrm>
              <a:prstGeom prst="rect">
                <a:avLst/>
              </a:prstGeom>
              <a:blipFill>
                <a:blip r:embed="rId19"/>
                <a:stretch>
                  <a:fillRect l="-130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3C85C-4D24-459F-89F8-1A0509321131}"/>
                  </a:ext>
                </a:extLst>
              </p:cNvPr>
              <p:cNvSpPr txBox="1"/>
              <p:nvPr/>
            </p:nvSpPr>
            <p:spPr>
              <a:xfrm>
                <a:off x="896073" y="3686046"/>
                <a:ext cx="3888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兩滑者接觸橫桿時距中心：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3C85C-4D24-459F-89F8-1A0509321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73" y="3686046"/>
                <a:ext cx="3888432" cy="369332"/>
              </a:xfrm>
              <a:prstGeom prst="rect">
                <a:avLst/>
              </a:prstGeom>
              <a:blipFill>
                <a:blip r:embed="rId20"/>
                <a:stretch>
                  <a:fillRect l="-1303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87908C0-2F92-5B91-67D0-21E93F2BE8B2}"/>
              </a:ext>
            </a:extLst>
          </p:cNvPr>
          <p:cNvSpPr txBox="1"/>
          <p:nvPr/>
        </p:nvSpPr>
        <p:spPr>
          <a:xfrm>
            <a:off x="899592" y="41490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接觸後握緊橫桿開始旋轉</a:t>
            </a:r>
            <a:r>
              <a:rPr 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CAD5-BCE4-7B60-F76F-FBD11B039F21}"/>
                  </a:ext>
                </a:extLst>
              </p:cNvPr>
              <p:cNvSpPr txBox="1"/>
              <p:nvPr/>
            </p:nvSpPr>
            <p:spPr>
              <a:xfrm>
                <a:off x="892306" y="4588365"/>
                <a:ext cx="3888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兩滑者移動到距中心：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CAD5-BCE4-7B60-F76F-FBD11B039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6" y="4588365"/>
                <a:ext cx="3888432" cy="369332"/>
              </a:xfrm>
              <a:prstGeom prst="rect">
                <a:avLst/>
              </a:prstGeom>
              <a:blipFill>
                <a:blip r:embed="rId21"/>
                <a:stretch>
                  <a:fillRect l="-1303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E1A205-9993-4624-236D-3EB9ADC3DCB9}"/>
              </a:ext>
            </a:extLst>
          </p:cNvPr>
          <p:cNvSpPr txBox="1"/>
          <p:nvPr/>
        </p:nvSpPr>
        <p:spPr>
          <a:xfrm>
            <a:off x="888398" y="5052615"/>
            <a:ext cx="261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問此時的角速度</a:t>
            </a:r>
            <a:r>
              <a:rPr lang="en-US" dirty="0"/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1DB6C80-6B0A-9D4E-5AC0-9FDE18C1DF0B}"/>
                  </a:ext>
                </a:extLst>
              </p:cNvPr>
              <p:cNvSpPr txBox="1"/>
              <p:nvPr/>
            </p:nvSpPr>
            <p:spPr>
              <a:xfrm>
                <a:off x="5042158" y="3116700"/>
                <a:ext cx="172692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1DB6C80-6B0A-9D4E-5AC0-9FDE18C1D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158" y="3116700"/>
                <a:ext cx="172692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02C69D-247C-AA3E-813E-1ABC54C7CBD5}"/>
                  </a:ext>
                </a:extLst>
              </p:cNvPr>
              <p:cNvSpPr txBox="1"/>
              <p:nvPr/>
            </p:nvSpPr>
            <p:spPr>
              <a:xfrm>
                <a:off x="5042604" y="3703660"/>
                <a:ext cx="1726928" cy="381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02C69D-247C-AA3E-813E-1ABC54C7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04" y="3703660"/>
                <a:ext cx="1726928" cy="3814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68575" y="63522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熱量守恆與物質守恆類似，因此早期認為熱量是一種物質。</a:t>
            </a:r>
          </a:p>
        </p:txBody>
      </p:sp>
      <p:sp>
        <p:nvSpPr>
          <p:cNvPr id="31748" name="矩形 6"/>
          <p:cNvSpPr>
            <a:spLocks noChangeArrowheads="1"/>
          </p:cNvSpPr>
          <p:nvPr/>
        </p:nvSpPr>
        <p:spPr bwMode="auto">
          <a:xfrm>
            <a:off x="882528" y="431119"/>
            <a:ext cx="6455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物體溫度變化時，對應吸收或放出的要素，就稱熱量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  <a:endParaRPr lang="zh-TW" altLang="en-US" sz="1800" dirty="0"/>
          </a:p>
        </p:txBody>
      </p:sp>
      <p:pic>
        <p:nvPicPr>
          <p:cNvPr id="31749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5" b="28802"/>
          <a:stretch>
            <a:fillRect/>
          </a:stretch>
        </p:blipFill>
        <p:spPr bwMode="auto">
          <a:xfrm>
            <a:off x="4212241" y="1819082"/>
            <a:ext cx="1430715" cy="21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文字方塊 6"/>
              <p:cNvSpPr txBox="1">
                <a:spLocks noChangeArrowheads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吸收或放出熱量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blipFill>
                <a:blip r:embed="rId5"/>
                <a:stretch>
                  <a:fillRect l="-2367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文字方塊 7"/>
              <p:cNvSpPr txBox="1">
                <a:spLocks noChangeArrowheads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溫度變化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0" dirty="0" smtClean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1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blipFill>
                <a:blip r:embed="rId6"/>
                <a:stretch>
                  <a:fillRect l="-2649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系統吸收的熱量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sz="1800" dirty="0"/>
                  <a:t>與造成的系統溫度變化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，通常成正比。</a:t>
                </a: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blipFill>
                <a:blip r:embed="rId7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0710" y="5638800"/>
            <a:ext cx="273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熱容量，與系統大小有關。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33800" y="5638800"/>
            <a:ext cx="39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比熱，只由材質決定，與大小無關。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293210" y="4896680"/>
            <a:ext cx="221389" cy="747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3424237" y="4896680"/>
            <a:ext cx="461963" cy="742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283454D-6181-B65A-5399-2EC17813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28" y="859843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在熱交互作用時，交換的熱量是守恆的。</a:t>
            </a:r>
            <a:endParaRPr lang="zh-TW" altLang="en-US" sz="1800" dirty="0"/>
          </a:p>
        </p:txBody>
      </p:sp>
      <p:pic>
        <p:nvPicPr>
          <p:cNvPr id="5" name="Picture 4" descr="Diagram of a diagram showing a current&#10;&#10;Description automatically generated with medium confidence">
            <a:extLst>
              <a:ext uri="{FF2B5EF4-FFF2-40B4-BE49-F238E27FC236}">
                <a16:creationId xmlns:a16="http://schemas.microsoft.com/office/drawing/2014/main" id="{393878DA-F37A-D355-0ACE-A4AF60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/>
          <a:stretch/>
        </p:blipFill>
        <p:spPr>
          <a:xfrm>
            <a:off x="935980" y="2371434"/>
            <a:ext cx="2974873" cy="1240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5E6597B-0558-392F-A03E-0DB7CC825CC1}"/>
              </a:ext>
            </a:extLst>
          </p:cNvPr>
          <p:cNvSpPr/>
          <p:nvPr/>
        </p:nvSpPr>
        <p:spPr>
          <a:xfrm>
            <a:off x="1600200" y="3244334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D9375E-0514-6A35-8DE0-BDAF153A26DB}"/>
              </a:ext>
            </a:extLst>
          </p:cNvPr>
          <p:cNvSpPr/>
          <p:nvPr/>
        </p:nvSpPr>
        <p:spPr>
          <a:xfrm>
            <a:off x="2496642" y="3270602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4099335-FCDC-8430-6D63-CFBC0AB1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482" y="2468923"/>
            <a:ext cx="708635" cy="685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81BBAC3-AE93-3F69-3403-2B3C31D36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962" y="2836477"/>
            <a:ext cx="5174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/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blipFill>
                <a:blip r:embed="rId10"/>
                <a:stretch>
                  <a:fillRect l="-19048" r="-1428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/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/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為負值，物體放出熱量，溫度變化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dirty="0"/>
                  <a:t>亦為負。</a:t>
                </a:r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blipFill>
                <a:blip r:embed="rId12"/>
                <a:stretch>
                  <a:fillRect l="-932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8F453AE1-82F1-D7BA-F5EE-B8BE9AFF5D7F}"/>
              </a:ext>
            </a:extLst>
          </p:cNvPr>
          <p:cNvSpPr/>
          <p:nvPr/>
        </p:nvSpPr>
        <p:spPr>
          <a:xfrm>
            <a:off x="3269355" y="1373821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7" grpId="0"/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067D8-1F6B-2D0A-3585-59698FBB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et_hot_bath_tub_badestamp_andoey_energi_lite_bilde_">
            <a:extLst>
              <a:ext uri="{FF2B5EF4-FFF2-40B4-BE49-F238E27FC236}">
                <a16:creationId xmlns:a16="http://schemas.microsoft.com/office/drawing/2014/main" id="{9D7B8D4D-2CFE-A3FD-F06B-01586E74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3" y="288444"/>
            <a:ext cx="4166027" cy="42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7ECCFBA-86C3-9A4E-FC37-B257265ED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8114"/>
          <a:stretch/>
        </p:blipFill>
        <p:spPr bwMode="auto">
          <a:xfrm>
            <a:off x="5507454" y="2283273"/>
            <a:ext cx="2527080" cy="21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9558F94-8C56-2B50-BFA1-7639DAD90159}"/>
              </a:ext>
            </a:extLst>
          </p:cNvPr>
          <p:cNvSpPr txBox="1"/>
          <p:nvPr/>
        </p:nvSpPr>
        <p:spPr>
          <a:xfrm>
            <a:off x="765953" y="4946168"/>
            <a:ext cx="8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日常經驗顯示：冷的總是會變熱，熱的總是會變冷！總是直到不再變化為止！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B6985D-D138-4C8F-F3B1-0ABD93893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54" y="288444"/>
            <a:ext cx="2527080" cy="1768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BCF976-4603-E222-1381-C81F226EE5C9}"/>
              </a:ext>
            </a:extLst>
          </p:cNvPr>
          <p:cNvSpPr txBox="1"/>
          <p:nvPr/>
        </p:nvSpPr>
        <p:spPr>
          <a:xfrm>
            <a:off x="765953" y="5394222"/>
            <a:ext cx="8204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直覺：此時兩個物體應該冷熱相當。此狀態稱</a:t>
            </a:r>
            <a:r>
              <a:rPr lang="zh-TW" altLang="en-US" dirty="0"/>
              <a:t>熱平衡，就是</a:t>
            </a:r>
            <a:r>
              <a:rPr lang="zh-TW" altLang="zh-CN" dirty="0"/>
              <a:t>冷熱狀態不再改變</a:t>
            </a:r>
            <a:r>
              <a:rPr lang="zh-TW" altLang="en-US" dirty="0"/>
              <a:t>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0E297-8BF8-FEE0-D911-488324E95578}"/>
              </a:ext>
            </a:extLst>
          </p:cNvPr>
          <p:cNvSpPr txBox="1"/>
          <p:nvPr/>
        </p:nvSpPr>
        <p:spPr>
          <a:xfrm>
            <a:off x="765952" y="5837021"/>
            <a:ext cx="8204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任兩個物體的冷熱狀態可以比較</a:t>
            </a:r>
            <a:r>
              <a:rPr lang="zh-TW" altLang="en-US" dirty="0"/>
              <a:t>。冷熱有公共標準。</a:t>
            </a:r>
          </a:p>
        </p:txBody>
      </p:sp>
    </p:spTree>
    <p:extLst>
      <p:ext uri="{BB962C8B-B14F-4D97-AF65-F5344CB8AC3E}">
        <p14:creationId xmlns:p14="http://schemas.microsoft.com/office/powerpoint/2010/main" val="400383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09853" y="376131"/>
            <a:ext cx="70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不同物體有各自的熱座標來度量冷熱，但溫度是冷熱的公共標準：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680759" y="1286938"/>
                <a:ext cx="712246" cy="685800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/>
                  <a:t>  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zh-TW" alt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759" y="1286938"/>
                <a:ext cx="712246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693322" y="1667938"/>
            <a:ext cx="9773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雲朵形 6"/>
              <p:cNvSpPr/>
              <p:nvPr/>
            </p:nvSpPr>
            <p:spPr>
              <a:xfrm>
                <a:off x="5026823" y="1286938"/>
                <a:ext cx="1219200" cy="762000"/>
              </a:xfrm>
              <a:prstGeom prst="cloud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雲朵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23" y="1286938"/>
                <a:ext cx="1219200" cy="7620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219200" y="228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找到溫度與熱座標的關係後，兩個系統達成熱平衡的條件可以寫成：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31707" y="2741421"/>
                <a:ext cx="182408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07" y="2741421"/>
                <a:ext cx="1824089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fig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r="54917" b="16634"/>
          <a:stretch/>
        </p:blipFill>
        <p:spPr bwMode="auto">
          <a:xfrm>
            <a:off x="6712387" y="810381"/>
            <a:ext cx="987160" cy="15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3673810-B166-FA48-A70F-461EF34F93B1}"/>
              </a:ext>
            </a:extLst>
          </p:cNvPr>
          <p:cNvSpPr txBox="1"/>
          <p:nvPr/>
        </p:nvSpPr>
        <p:spPr>
          <a:xfrm>
            <a:off x="1251297" y="3419841"/>
            <a:ext cx="46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溫度就是兩物體是否達成熱平衡唯一判準！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9DBA235-3D32-1944-B46F-1D071B173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355" y="3892190"/>
            <a:ext cx="4186071" cy="2363105"/>
          </a:xfrm>
          <a:prstGeom prst="rect">
            <a:avLst/>
          </a:prstGeom>
        </p:spPr>
      </p:pic>
      <p:pic>
        <p:nvPicPr>
          <p:cNvPr id="12" name="Picture 4" descr="fig19">
            <a:extLst>
              <a:ext uri="{FF2B5EF4-FFF2-40B4-BE49-F238E27FC236}">
                <a16:creationId xmlns:a16="http://schemas.microsoft.com/office/drawing/2014/main" id="{14402A93-E23B-0829-85CE-4319AAE60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r="12107" b="64706"/>
          <a:stretch>
            <a:fillRect/>
          </a:stretch>
        </p:blipFill>
        <p:spPr bwMode="auto">
          <a:xfrm>
            <a:off x="711636" y="941624"/>
            <a:ext cx="1719978" cy="121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828801" y="111420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2819401" y="96180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743201" y="73320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715001" y="8856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>
                <a:spLocks noChangeArrowheads="1"/>
              </p:cNvSpPr>
              <p:nvPr/>
            </p:nvSpPr>
            <p:spPr bwMode="auto">
              <a:xfrm>
                <a:off x="3657601" y="1723803"/>
                <a:ext cx="2438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𝐹</m:t>
                    </m:r>
                  </m:oMath>
                </a14:m>
                <a:r>
                  <a:rPr lang="zh-TW" altLang="en-US" dirty="0"/>
                  <a:t>的任一反微分函數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1" y="1723803"/>
                <a:ext cx="2438400" cy="369888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0" name="文字方塊 16"/>
              <p:cNvSpPr txBox="1">
                <a:spLocks noChangeArrowheads="1"/>
              </p:cNvSpPr>
              <p:nvPr/>
            </p:nvSpPr>
            <p:spPr bwMode="auto">
              <a:xfrm>
                <a:off x="1219200" y="3887509"/>
                <a:ext cx="7240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根據微積分基本定理，積分一定可以寫成反微分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函數的前後差！</a:t>
                </a:r>
              </a:p>
            </p:txBody>
          </p:sp>
        </mc:Choice>
        <mc:Fallback xmlns="">
          <p:sp>
            <p:nvSpPr>
              <p:cNvPr id="21520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887509"/>
                <a:ext cx="7240443" cy="369332"/>
              </a:xfrm>
              <a:prstGeom prst="rect">
                <a:avLst/>
              </a:prstGeom>
              <a:blipFill>
                <a:blip r:embed="rId3"/>
                <a:stretch>
                  <a:fillRect l="-70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9"/>
              <p:cNvSpPr>
                <a:spLocks noChangeArrowheads="1"/>
              </p:cNvSpPr>
              <p:nvPr/>
            </p:nvSpPr>
            <p:spPr bwMode="auto">
              <a:xfrm>
                <a:off x="1295401" y="199803"/>
                <a:ext cx="4495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dirty="0"/>
                  <a:t>可不可以寫成一個物理量的前後差？</a:t>
                </a:r>
              </a:p>
            </p:txBody>
          </p:sp>
        </mc:Choice>
        <mc:Fallback xmlns="">
          <p:sp>
            <p:nvSpPr>
              <p:cNvPr id="17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1" y="199803"/>
                <a:ext cx="4495800" cy="369888"/>
              </a:xfrm>
              <a:prstGeom prst="rect">
                <a:avLst/>
              </a:prstGeom>
              <a:blipFill>
                <a:blip r:embed="rId4"/>
                <a:stretch>
                  <a:fillRect l="-14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57DE9C4-D834-DD49-AF9B-968F79D79D91}"/>
                  </a:ext>
                </a:extLst>
              </p:cNvPr>
              <p:cNvSpPr txBox="1"/>
              <p:nvPr/>
            </p:nvSpPr>
            <p:spPr>
              <a:xfrm>
                <a:off x="1219201" y="2422314"/>
                <a:ext cx="4467698" cy="964431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57DE9C4-D834-DD49-AF9B-968F79D7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2422314"/>
                <a:ext cx="4467698" cy="964431"/>
              </a:xfrm>
              <a:prstGeom prst="rect">
                <a:avLst/>
              </a:prstGeom>
              <a:blipFill>
                <a:blip r:embed="rId5"/>
                <a:stretch>
                  <a:fillRect l="-6818" t="-100000" b="-15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cxnSpLocks/>
          </p:cNvCxnSpPr>
          <p:nvPr/>
        </p:nvCxnSpPr>
        <p:spPr>
          <a:xfrm>
            <a:off x="3811444" y="2052426"/>
            <a:ext cx="0" cy="650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8ED248-BE7A-9709-91A6-30536B297207}"/>
              </a:ext>
            </a:extLst>
          </p:cNvPr>
          <p:cNvSpPr txBox="1"/>
          <p:nvPr/>
        </p:nvSpPr>
        <p:spPr bwMode="auto">
          <a:xfrm>
            <a:off x="1219201" y="3431618"/>
            <a:ext cx="2592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功是力的不定積分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9">
                <a:extLst>
                  <a:ext uri="{FF2B5EF4-FFF2-40B4-BE49-F238E27FC236}">
                    <a16:creationId xmlns:a16="http://schemas.microsoft.com/office/drawing/2014/main" id="{D6D7E295-B9FB-17FC-100C-33C318048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343400"/>
                <a:ext cx="7240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一定可以寫成一個物理量的前後差！位能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一定存在！</a:t>
                </a:r>
              </a:p>
            </p:txBody>
          </p:sp>
        </mc:Choice>
        <mc:Fallback xmlns="">
          <p:sp>
            <p:nvSpPr>
              <p:cNvPr id="4" name="矩形 19">
                <a:extLst>
                  <a:ext uri="{FF2B5EF4-FFF2-40B4-BE49-F238E27FC236}">
                    <a16:creationId xmlns:a16="http://schemas.microsoft.com/office/drawing/2014/main" id="{D6D7E295-B9FB-17FC-100C-33C318048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343400"/>
                <a:ext cx="7240443" cy="369332"/>
              </a:xfrm>
              <a:prstGeom prst="rect">
                <a:avLst/>
              </a:prstGeom>
              <a:blipFill>
                <a:blip r:embed="rId6"/>
                <a:stretch>
                  <a:fillRect l="-701" t="-13333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91E2A14E-E616-B434-04CA-9C51D3FD6FF3}"/>
                  </a:ext>
                </a:extLst>
              </p:cNvPr>
              <p:cNvSpPr txBox="1"/>
              <p:nvPr/>
            </p:nvSpPr>
            <p:spPr>
              <a:xfrm>
                <a:off x="1262605" y="4739730"/>
                <a:ext cx="4816831" cy="9644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91E2A14E-E616-B434-04CA-9C51D3FD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05" y="4739730"/>
                <a:ext cx="4816831" cy="964431"/>
              </a:xfrm>
              <a:prstGeom prst="rect">
                <a:avLst/>
              </a:prstGeom>
              <a:blipFill>
                <a:blip r:embed="rId7"/>
                <a:stretch>
                  <a:fillRect t="-101299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2A1DB88A-01A3-3054-41C4-39244A2A481D}"/>
                  </a:ext>
                </a:extLst>
              </p:cNvPr>
              <p:cNvSpPr txBox="1"/>
              <p:nvPr/>
            </p:nvSpPr>
            <p:spPr>
              <a:xfrm>
                <a:off x="1295401" y="5760362"/>
                <a:ext cx="4548562" cy="9644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4">
                <a:extLst>
                  <a:ext uri="{FF2B5EF4-FFF2-40B4-BE49-F238E27FC236}">
                    <a16:creationId xmlns:a16="http://schemas.microsoft.com/office/drawing/2014/main" id="{2A1DB88A-01A3-3054-41C4-39244A2A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5760362"/>
                <a:ext cx="4548562" cy="964431"/>
              </a:xfrm>
              <a:prstGeom prst="rect">
                <a:avLst/>
              </a:prstGeom>
              <a:blipFill>
                <a:blip r:embed="rId8"/>
                <a:stretch>
                  <a:fillRect t="-101299" b="-15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68575" y="63522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熱量守恆與物質守恆類似，因此早期認為熱量是一種物質。</a:t>
            </a:r>
          </a:p>
        </p:txBody>
      </p:sp>
      <p:sp>
        <p:nvSpPr>
          <p:cNvPr id="31748" name="矩形 6"/>
          <p:cNvSpPr>
            <a:spLocks noChangeArrowheads="1"/>
          </p:cNvSpPr>
          <p:nvPr/>
        </p:nvSpPr>
        <p:spPr bwMode="auto">
          <a:xfrm>
            <a:off x="882528" y="431119"/>
            <a:ext cx="6455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物體溫度變化時，對應吸收或放出的要素，就稱熱量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  <a:endParaRPr lang="zh-TW" altLang="en-US" sz="1800" dirty="0"/>
          </a:p>
        </p:txBody>
      </p:sp>
      <p:pic>
        <p:nvPicPr>
          <p:cNvPr id="31749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5" b="28802"/>
          <a:stretch>
            <a:fillRect/>
          </a:stretch>
        </p:blipFill>
        <p:spPr bwMode="auto">
          <a:xfrm>
            <a:off x="4212241" y="1819082"/>
            <a:ext cx="1430715" cy="21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文字方塊 6"/>
              <p:cNvSpPr txBox="1">
                <a:spLocks noChangeArrowheads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吸收或放出熱量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blipFill>
                <a:blip r:embed="rId5"/>
                <a:stretch>
                  <a:fillRect l="-2367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文字方塊 7"/>
              <p:cNvSpPr txBox="1">
                <a:spLocks noChangeArrowheads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溫度變化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0" dirty="0" smtClean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1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blipFill>
                <a:blip r:embed="rId6"/>
                <a:stretch>
                  <a:fillRect l="-2649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系統吸收的熱量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sz="1800" dirty="0"/>
                  <a:t>與造成的系統溫度變化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，通常成正比。</a:t>
                </a: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blipFill>
                <a:blip r:embed="rId7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0710" y="5638800"/>
            <a:ext cx="273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熱容量，與系統大小有關。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33800" y="5638800"/>
            <a:ext cx="39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比熱，只由材質決定，與大小無關。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293210" y="4896680"/>
            <a:ext cx="221389" cy="747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3424237" y="4896680"/>
            <a:ext cx="461963" cy="742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283454D-6181-B65A-5399-2EC17813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28" y="859843"/>
            <a:ext cx="4801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大膽假設：在熱交互作用時，熱量是守恆的。</a:t>
            </a:r>
            <a:endParaRPr lang="zh-TW" altLang="en-US" sz="1800" dirty="0"/>
          </a:p>
        </p:txBody>
      </p:sp>
      <p:pic>
        <p:nvPicPr>
          <p:cNvPr id="5" name="Picture 4" descr="Diagram of a diagram showing a current&#10;&#10;Description automatically generated with medium confidence">
            <a:extLst>
              <a:ext uri="{FF2B5EF4-FFF2-40B4-BE49-F238E27FC236}">
                <a16:creationId xmlns:a16="http://schemas.microsoft.com/office/drawing/2014/main" id="{393878DA-F37A-D355-0ACE-A4AF60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/>
          <a:stretch/>
        </p:blipFill>
        <p:spPr>
          <a:xfrm>
            <a:off x="935980" y="2371434"/>
            <a:ext cx="2974873" cy="1240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5E6597B-0558-392F-A03E-0DB7CC825CC1}"/>
              </a:ext>
            </a:extLst>
          </p:cNvPr>
          <p:cNvSpPr/>
          <p:nvPr/>
        </p:nvSpPr>
        <p:spPr>
          <a:xfrm>
            <a:off x="1600200" y="3244334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D9375E-0514-6A35-8DE0-BDAF153A26DB}"/>
              </a:ext>
            </a:extLst>
          </p:cNvPr>
          <p:cNvSpPr/>
          <p:nvPr/>
        </p:nvSpPr>
        <p:spPr>
          <a:xfrm>
            <a:off x="2496642" y="3270602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4099335-FCDC-8430-6D63-CFBC0AB1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482" y="2468923"/>
            <a:ext cx="708635" cy="685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81BBAC3-AE93-3F69-3403-2B3C31D36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962" y="2836477"/>
            <a:ext cx="5174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/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blipFill>
                <a:blip r:embed="rId10"/>
                <a:stretch>
                  <a:fillRect l="-19048" r="-1428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/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/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為負值，物體放出熱量，溫度變化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dirty="0"/>
                  <a:t>亦為負。</a:t>
                </a:r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blipFill>
                <a:blip r:embed="rId12"/>
                <a:stretch>
                  <a:fillRect l="-932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8F453AE1-82F1-D7BA-F5EE-B8BE9AFF5D7F}"/>
              </a:ext>
            </a:extLst>
          </p:cNvPr>
          <p:cNvSpPr/>
          <p:nvPr/>
        </p:nvSpPr>
        <p:spPr>
          <a:xfrm>
            <a:off x="3269355" y="1373821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7" grpId="0"/>
      <p:bldP spid="12" grpId="0"/>
      <p:bldP spid="13" grpId="0"/>
      <p:bldP spid="14" grpId="0" animBg="1"/>
      <p:bldP spid="15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b="3505"/>
          <a:stretch>
            <a:fillRect/>
          </a:stretch>
        </p:blipFill>
        <p:spPr bwMode="auto">
          <a:xfrm>
            <a:off x="5530048" y="984730"/>
            <a:ext cx="3155587" cy="55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字方塊 13"/>
          <p:cNvSpPr txBox="1">
            <a:spLocks noChangeArrowheads="1"/>
          </p:cNvSpPr>
          <p:nvPr/>
        </p:nvSpPr>
        <p:spPr bwMode="auto">
          <a:xfrm>
            <a:off x="974560" y="2046204"/>
            <a:ext cx="4957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進行熱作用時，輸送的熱量相等：</a:t>
            </a:r>
            <a:endParaRPr lang="zh-TW" altLang="en-US" sz="1800" dirty="0"/>
          </a:p>
        </p:txBody>
      </p:sp>
      <p:sp>
        <p:nvSpPr>
          <p:cNvPr id="14" name="向下箭號 13"/>
          <p:cNvSpPr/>
          <p:nvPr/>
        </p:nvSpPr>
        <p:spPr>
          <a:xfrm>
            <a:off x="2108273" y="3501556"/>
            <a:ext cx="457200" cy="47997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020731" y="5405865"/>
                <a:ext cx="37141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相等的末溫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/>
                  <a:t>就可以計算出來。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1" y="5405865"/>
                <a:ext cx="3714167" cy="391582"/>
              </a:xfrm>
              <a:prstGeom prst="rect">
                <a:avLst/>
              </a:prstGeom>
              <a:blipFill>
                <a:blip r:embed="rId3"/>
                <a:stretch>
                  <a:fillRect l="-1365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88322" y="3076622"/>
                <a:ext cx="249307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2" y="3076622"/>
                <a:ext cx="24930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88322" y="4060873"/>
                <a:ext cx="3957296" cy="411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2" y="4060873"/>
                <a:ext cx="3957296" cy="411331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044036" y="2471138"/>
                <a:ext cx="11649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36" y="2471138"/>
                <a:ext cx="116498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1234748" y="1131804"/>
                <a:ext cx="708635" cy="685800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/>
                  <a:t>  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zh-TW" alt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748" y="1131804"/>
                <a:ext cx="708635" cy="685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395031" y="1131804"/>
                <a:ext cx="1066800" cy="6858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zh-TW" sz="18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031" y="1131804"/>
                <a:ext cx="1066800" cy="685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905915" y="993304"/>
                <a:ext cx="283352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15" y="993304"/>
                <a:ext cx="283352" cy="276999"/>
              </a:xfrm>
              <a:prstGeom prst="rect">
                <a:avLst/>
              </a:prstGeom>
              <a:blipFill>
                <a:blip r:embed="rId10"/>
                <a:stretch>
                  <a:fillRect l="-25000" r="-833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939264" y="1510569"/>
            <a:ext cx="611365" cy="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38583" y="993304"/>
                <a:ext cx="25955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83" y="993304"/>
                <a:ext cx="259550" cy="276999"/>
              </a:xfrm>
              <a:prstGeom prst="rect">
                <a:avLst/>
              </a:prstGeom>
              <a:blipFill>
                <a:blip r:embed="rId11"/>
                <a:stretch>
                  <a:fillRect l="-38095" r="-1428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E904F9-9775-9026-C3DC-43219D4F213B}"/>
              </a:ext>
            </a:extLst>
          </p:cNvPr>
          <p:cNvSpPr txBox="1"/>
          <p:nvPr/>
        </p:nvSpPr>
        <p:spPr>
          <a:xfrm>
            <a:off x="1044036" y="6165293"/>
            <a:ext cx="365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這樣簡單的假設竟然大成功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CE46C00E-A36C-C367-6D78-04BCE95DA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640" y="1510569"/>
            <a:ext cx="6202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F412E176-4738-8CBE-8144-476DAF862A9D}"/>
                  </a:ext>
                </a:extLst>
              </p:cNvPr>
              <p:cNvSpPr/>
              <p:nvPr/>
            </p:nvSpPr>
            <p:spPr>
              <a:xfrm>
                <a:off x="1081333" y="4670237"/>
                <a:ext cx="2738921" cy="6562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F412E176-4738-8CBE-8144-476DAF862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33" y="4670237"/>
                <a:ext cx="2738921" cy="6562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C720-8CB0-C766-3298-13183C40EBC8}"/>
                  </a:ext>
                </a:extLst>
              </p:cNvPr>
              <p:cNvSpPr txBox="1"/>
              <p:nvPr/>
            </p:nvSpPr>
            <p:spPr>
              <a:xfrm>
                <a:off x="1044036" y="5773711"/>
                <a:ext cx="3225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𝑚𝑐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為權重的溫度平均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C720-8CB0-C766-3298-13183C40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36" y="5773711"/>
                <a:ext cx="3225427" cy="369332"/>
              </a:xfrm>
              <a:prstGeom prst="rect">
                <a:avLst/>
              </a:prstGeom>
              <a:blipFill>
                <a:blip r:embed="rId13"/>
                <a:stretch>
                  <a:fillRect l="-157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1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2" grpId="0" animBg="1"/>
      <p:bldP spid="13" grpId="0" animBg="1"/>
      <p:bldP spid="3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2525235" y="2525387"/>
            <a:ext cx="39133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4" name="Oval 8"/>
          <p:cNvSpPr>
            <a:spLocks noChangeArrowheads="1"/>
          </p:cNvSpPr>
          <p:nvPr/>
        </p:nvSpPr>
        <p:spPr bwMode="auto">
          <a:xfrm>
            <a:off x="3695357" y="24491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Text Box 9"/>
              <p:cNvSpPr txBox="1">
                <a:spLocks noChangeArrowheads="1"/>
              </p:cNvSpPr>
              <p:nvPr/>
            </p:nvSpPr>
            <p:spPr bwMode="auto">
              <a:xfrm>
                <a:off x="6438557" y="2296787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1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557" y="2296787"/>
                <a:ext cx="762000" cy="366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619157" y="206818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pic>
        <p:nvPicPr>
          <p:cNvPr id="48140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5" b="28802"/>
          <a:stretch>
            <a:fillRect/>
          </a:stretch>
        </p:blipFill>
        <p:spPr bwMode="auto">
          <a:xfrm>
            <a:off x="956673" y="506992"/>
            <a:ext cx="1371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文字方塊 16"/>
          <p:cNvSpPr txBox="1">
            <a:spLocks noChangeArrowheads="1"/>
          </p:cNvSpPr>
          <p:nvPr/>
        </p:nvSpPr>
        <p:spPr bwMode="auto">
          <a:xfrm>
            <a:off x="2449035" y="1086304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因此每一個溫度必定對應一個內在能量！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63245" y="1544785"/>
            <a:ext cx="295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稱為熱力學第一定律</a:t>
            </a: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838749" y="2670406"/>
            <a:ext cx="7716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熱量就是在熱交互作用中傳遞的一種能量！熱量守恆原來就是能量守恆。</a:t>
            </a:r>
          </a:p>
        </p:txBody>
      </p:sp>
      <p:sp>
        <p:nvSpPr>
          <p:cNvPr id="5" name="矩形 4"/>
          <p:cNvSpPr/>
          <p:nvPr/>
        </p:nvSpPr>
        <p:spPr>
          <a:xfrm>
            <a:off x="2450571" y="1531448"/>
            <a:ext cx="449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Energy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內能</a:t>
            </a:r>
            <a:r>
              <a:rPr lang="zh-TW" altLang="en-US" dirty="0">
                <a:solidFill>
                  <a:srgbClr val="FF0000"/>
                </a:solidFill>
              </a:rPr>
              <a:t>是溫度的函數。</a:t>
            </a:r>
          </a:p>
        </p:txBody>
      </p:sp>
      <p:sp>
        <p:nvSpPr>
          <p:cNvPr id="6" name="矩形 5"/>
          <p:cNvSpPr/>
          <p:nvPr/>
        </p:nvSpPr>
        <p:spPr>
          <a:xfrm>
            <a:off x="849275" y="3120419"/>
            <a:ext cx="686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</a:rPr>
              <a:t>熱量進出造成</a:t>
            </a:r>
            <a:r>
              <a:rPr lang="zh-TW" altLang="en-US" dirty="0">
                <a:solidFill>
                  <a:srgbClr val="FF0000"/>
                </a:solidFill>
              </a:rPr>
              <a:t>內能變化，內能與溫度相關，因此就產生溫度變化。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06116" y="2011037"/>
                <a:ext cx="95077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116" y="2011037"/>
                <a:ext cx="950773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891218" y="3636074"/>
                <a:ext cx="121909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18" y="3636074"/>
                <a:ext cx="121909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71840" y="5109181"/>
                <a:ext cx="29759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𝑚𝑐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0" y="5109181"/>
                <a:ext cx="2975917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449035" y="621174"/>
            <a:ext cx="6212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作功造成的溫度變化對應的是物體的內在能量變化！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71841" y="4114800"/>
                <a:ext cx="472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zh-TW" altLang="en-US" dirty="0"/>
                  <a:t>正比於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/>
                  <a:t>，內能是溫度的線性函數！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1" y="4114800"/>
                <a:ext cx="4727437" cy="369332"/>
              </a:xfrm>
              <a:prstGeom prst="rect">
                <a:avLst/>
              </a:prstGeom>
              <a:blipFill>
                <a:blip r:embed="rId7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A2CBF633-EBBE-8F59-A6AD-BEA3031FEE49}"/>
                  </a:ext>
                </a:extLst>
              </p:cNvPr>
              <p:cNvSpPr/>
              <p:nvPr/>
            </p:nvSpPr>
            <p:spPr>
              <a:xfrm>
                <a:off x="4282429" y="3636074"/>
                <a:ext cx="129428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A2CBF633-EBBE-8F59-A6AD-BEA3031FE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29" y="3636074"/>
                <a:ext cx="129428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DF7901-7CCA-E9FF-3C5A-2E400D3D7529}"/>
              </a:ext>
            </a:extLst>
          </p:cNvPr>
          <p:cNvSpPr txBox="1"/>
          <p:nvPr/>
        </p:nvSpPr>
        <p:spPr>
          <a:xfrm>
            <a:off x="2331732" y="3636074"/>
            <a:ext cx="22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對於固體，已知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F86CED34-4EF6-8E43-3CF4-13C84F764E2D}"/>
                  </a:ext>
                </a:extLst>
              </p:cNvPr>
              <p:cNvSpPr/>
              <p:nvPr/>
            </p:nvSpPr>
            <p:spPr>
              <a:xfrm>
                <a:off x="5257800" y="4114800"/>
                <a:ext cx="159521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F86CED34-4EF6-8E43-3CF4-13C84F764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114800"/>
                <a:ext cx="1595211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BB7CB2-DB6C-7FA4-1B64-F069AE74BD04}"/>
                  </a:ext>
                </a:extLst>
              </p:cNvPr>
              <p:cNvSpPr txBox="1"/>
              <p:nvPr/>
            </p:nvSpPr>
            <p:spPr>
              <a:xfrm>
                <a:off x="808295" y="4672630"/>
                <a:ext cx="7209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設定某溫度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為參考溫度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dirty="0"/>
                  <a:t>，內能函數就可以表示為：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BB7CB2-DB6C-7FA4-1B64-F069AE74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95" y="4672630"/>
                <a:ext cx="7209432" cy="369332"/>
              </a:xfrm>
              <a:prstGeom prst="rect">
                <a:avLst/>
              </a:prstGeom>
              <a:blipFill>
                <a:blip r:embed="rId10"/>
                <a:stretch>
                  <a:fillRect l="-703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14">
                <a:extLst>
                  <a:ext uri="{FF2B5EF4-FFF2-40B4-BE49-F238E27FC236}">
                    <a16:creationId xmlns:a16="http://schemas.microsoft.com/office/drawing/2014/main" id="{1AAB9FC6-3518-8053-0268-DB88380E21F5}"/>
                  </a:ext>
                </a:extLst>
              </p:cNvPr>
              <p:cNvSpPr txBox="1"/>
              <p:nvPr/>
            </p:nvSpPr>
            <p:spPr>
              <a:xfrm>
                <a:off x="891218" y="5625104"/>
                <a:ext cx="3147382" cy="9644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14">
                <a:extLst>
                  <a:ext uri="{FF2B5EF4-FFF2-40B4-BE49-F238E27FC236}">
                    <a16:creationId xmlns:a16="http://schemas.microsoft.com/office/drawing/2014/main" id="{1AAB9FC6-3518-8053-0268-DB88380E2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18" y="5625104"/>
                <a:ext cx="3147382" cy="964431"/>
              </a:xfrm>
              <a:prstGeom prst="rect">
                <a:avLst/>
              </a:prstGeom>
              <a:blipFill>
                <a:blip r:embed="rId11"/>
                <a:stretch>
                  <a:fillRect t="-102632" b="-1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Up-down Arrow 51">
            <a:extLst>
              <a:ext uri="{FF2B5EF4-FFF2-40B4-BE49-F238E27FC236}">
                <a16:creationId xmlns:a16="http://schemas.microsoft.com/office/drawing/2014/main" id="{0B725942-2909-6419-04B1-48ED4A751185}"/>
              </a:ext>
            </a:extLst>
          </p:cNvPr>
          <p:cNvSpPr/>
          <p:nvPr/>
        </p:nvSpPr>
        <p:spPr>
          <a:xfrm>
            <a:off x="2376591" y="5491706"/>
            <a:ext cx="167816" cy="293183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23" grpId="0" animBg="1"/>
      <p:bldP spid="24" grpId="0" animBg="1"/>
      <p:bldP spid="2" grpId="0"/>
      <p:bldP spid="3" grpId="0" animBg="1"/>
      <p:bldP spid="4" grpId="0"/>
      <p:bldP spid="7" grpId="0" animBg="1"/>
      <p:bldP spid="50" grpId="0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2929247" y="393523"/>
            <a:ext cx="2414863" cy="36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48047" y="4110467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氣體可與外界同時有熱交互作用及力學交互作用。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90600" y="4531104"/>
            <a:ext cx="2514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可同時交換熱量並作功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16973A2-17D4-9F43-BB2A-750F15E21DD5}"/>
              </a:ext>
            </a:extLst>
          </p:cNvPr>
          <p:cNvSpPr txBox="1"/>
          <p:nvPr/>
        </p:nvSpPr>
        <p:spPr>
          <a:xfrm>
            <a:off x="986883" y="5802867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下方為一可調溫的定溫</a:t>
            </a:r>
            <a:r>
              <a:rPr kumimoji="1" lang="zh-TW" altLang="en-US" dirty="0"/>
              <a:t>熱庫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Reservoir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dirty="0" err="1"/>
              <a:t>平衡時即等於氣體溫度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2D3C94-1A79-1048-84F9-FDD0CC62EB9E}"/>
              </a:ext>
            </a:extLst>
          </p:cNvPr>
          <p:cNvSpPr txBox="1"/>
          <p:nvPr/>
        </p:nvSpPr>
        <p:spPr>
          <a:xfrm>
            <a:off x="990600" y="498577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如圖的引擎</a:t>
            </a:r>
            <a:r>
              <a:rPr lang="zh-TW" altLang="en-US" dirty="0"/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</a:t>
            </a:r>
            <a:r>
              <a:rPr lang="zh-CN" altLang="en-US" dirty="0"/>
              <a:t>，上方有可調壓力</a:t>
            </a:r>
            <a:r>
              <a:rPr lang="en-US" altLang="zh-CN" dirty="0"/>
              <a:t>(</a:t>
            </a:r>
            <a:r>
              <a:rPr lang="zh-CN" altLang="en-US" dirty="0"/>
              <a:t>改變小鉛球的數量</a:t>
            </a:r>
            <a:r>
              <a:rPr lang="en-US" altLang="zh-CN" dirty="0"/>
              <a:t>)</a:t>
            </a:r>
            <a:r>
              <a:rPr lang="zh-CN" altLang="en-US" dirty="0"/>
              <a:t>之活塞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E1BF4-F08A-3A24-351B-3986143C4630}"/>
              </a:ext>
            </a:extLst>
          </p:cNvPr>
          <p:cNvSpPr txBox="1"/>
          <p:nvPr/>
        </p:nvSpPr>
        <p:spPr>
          <a:xfrm>
            <a:off x="990600" y="5394320"/>
            <a:ext cx="733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平衡時活塞壓力即是氣體壓力，氣體膨脹時會對小鉛球做功</a:t>
            </a:r>
            <a:r>
              <a:rPr lang="en-US" dirty="0"/>
              <a:t>。</a:t>
            </a:r>
          </a:p>
        </p:txBody>
      </p:sp>
      <p:sp>
        <p:nvSpPr>
          <p:cNvPr id="4" name="文字方塊 1">
            <a:extLst>
              <a:ext uri="{FF2B5EF4-FFF2-40B4-BE49-F238E27FC236}">
                <a16:creationId xmlns:a16="http://schemas.microsoft.com/office/drawing/2014/main" id="{CC38A5E9-30F8-CB02-CD16-14B1B3E1DA62}"/>
              </a:ext>
            </a:extLst>
          </p:cNvPr>
          <p:cNvSpPr txBox="1"/>
          <p:nvPr/>
        </p:nvSpPr>
        <p:spPr>
          <a:xfrm>
            <a:off x="986883" y="6218848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熱庫升溫時， 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熱量就會流入氣體，使氣體也升溫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48256"/>
            <a:ext cx="395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648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氣體需要兩個物理量來描述標定它的狀態。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若選擇壓力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和體積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 作為熱座標：</a:t>
                </a:r>
              </a:p>
            </p:txBody>
          </p:sp>
        </mc:Choice>
        <mc:Fallback xmlns="">
          <p:sp>
            <p:nvSpPr>
              <p:cNvPr id="1024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blipFill>
                <a:blip r:embed="rId3"/>
                <a:stretch>
                  <a:fillRect l="-1282" t="-10000" r="-641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09600" y="3019474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一個過程對應一條路徑。</a:t>
            </a: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609600" y="4343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右圖即為理想氣體的定溫過程。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267857" y="1277257"/>
            <a:ext cx="2057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氣體有兩個熱座標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文字方塊 7"/>
              <p:cNvSpPr txBox="1">
                <a:spLocks noChangeArrowheads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一個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圖上的點代表一個狀態。</a:t>
                </a:r>
              </a:p>
            </p:txBody>
          </p:sp>
        </mc:Choice>
        <mc:Fallback xmlns="">
          <p:sp>
            <p:nvSpPr>
              <p:cNvPr id="1024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blipFill>
                <a:blip r:embed="rId4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1904" y="1039107"/>
            <a:ext cx="385603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230836" y="6274036"/>
            <a:ext cx="65440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一個過程所作的功即該過程所對應的路徑下所包圍的面積。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12"/>
              <p:cNvSpPr txBox="1">
                <a:spLocks noChangeArrowheads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2"/>
                    </a:solidFill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圖上計算</a:t>
                </a:r>
                <a:r>
                  <a:rPr lang="zh-TW" altLang="en-US" sz="1800" dirty="0">
                    <a:solidFill>
                      <a:schemeClr val="tx2"/>
                    </a:solidFill>
                  </a:rPr>
                  <a:t>氣體對外所作的功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：</a:t>
                </a:r>
                <a:endParaRPr lang="en-US" altLang="zh-TW" sz="1800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2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 descr="F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5884275" y="3409315"/>
            <a:ext cx="2346458" cy="24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字方塊 9"/>
          <p:cNvSpPr txBox="1">
            <a:spLocks noChangeArrowheads="1"/>
          </p:cNvSpPr>
          <p:nvPr/>
        </p:nvSpPr>
        <p:spPr bwMode="auto">
          <a:xfrm>
            <a:off x="1208675" y="3465513"/>
            <a:ext cx="436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在無限小過程，氣體對外所作的功：</a:t>
            </a:r>
          </a:p>
        </p:txBody>
      </p:sp>
      <p:sp>
        <p:nvSpPr>
          <p:cNvPr id="6155" name="文字方塊 10"/>
          <p:cNvSpPr txBox="1">
            <a:spLocks noChangeArrowheads="1"/>
          </p:cNvSpPr>
          <p:nvPr/>
        </p:nvSpPr>
        <p:spPr bwMode="auto">
          <a:xfrm>
            <a:off x="1218200" y="43434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有限的過程是無限多段、無限小過程的和：</a:t>
            </a:r>
          </a:p>
        </p:txBody>
      </p:sp>
      <p:pic>
        <p:nvPicPr>
          <p:cNvPr id="9231" name="Picture 15" descr="D:\Dropbox\Documents\課程\YoungTextBook\Images\Chapter19\A_Images\A_Figures_and_Photos\19_05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4585"/>
          <a:stretch>
            <a:fillRect/>
          </a:stretch>
        </p:blipFill>
        <p:spPr bwMode="auto">
          <a:xfrm>
            <a:off x="2331904" y="1210432"/>
            <a:ext cx="38560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230836" y="5847950"/>
            <a:ext cx="509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氣體所作的功即為壓力函數對體積的積分！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1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im</m:t>
                              </m:r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⁡</m:t>
                              </m:r>
                            </m:e>
                            <m:e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e>
                          </m:eqAr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blipFill>
                <a:blip r:embed="rId8"/>
                <a:stretch>
                  <a:fillRect l="-4491" t="-88235" b="-1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blipFill>
                <a:blip r:embed="rId9"/>
                <a:stretch>
                  <a:fillRect l="-16561" t="-94937" b="-151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/>
      <p:bldP spid="6155" grpId="0"/>
      <p:bldP spid="5" grpId="0"/>
      <p:bldP spid="4" grpId="0" animBg="1"/>
      <p:bldP spid="4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66239" y="865583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兩個熱座標決定狀態，一個狀態只有一個溫度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80584" y="140274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>
                <a:cs typeface="Times New Roman" pitchFamily="18" charset="0"/>
              </a:rPr>
              <a:t> </a:t>
            </a:r>
            <a:r>
              <a:rPr lang="zh-TW" altLang="en-US" sz="1800">
                <a:cs typeface="Times New Roman" pitchFamily="18" charset="0"/>
              </a:rPr>
              <a:t>溫度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2384" y="140274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423584" y="163134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014384" y="16313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928784" y="140274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熱座標 </a:t>
            </a: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961924" y="452039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氣體的熱力學第零定律</a:t>
            </a:r>
          </a:p>
        </p:txBody>
      </p:sp>
      <p:pic>
        <p:nvPicPr>
          <p:cNvPr id="23563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317356" y="1926632"/>
            <a:ext cx="2820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文字方塊 13"/>
          <p:cNvSpPr txBox="1">
            <a:spLocks noChangeArrowheads="1"/>
          </p:cNvSpPr>
          <p:nvPr/>
        </p:nvSpPr>
        <p:spPr bwMode="auto">
          <a:xfrm>
            <a:off x="4235450" y="2681140"/>
            <a:ext cx="4451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每一個點必定有一個確定的、特定的溫度！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8118" y="4737075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因此氣體的溫度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1800" dirty="0">
                <a:cs typeface="Times New Roman" pitchFamily="18" charset="0"/>
              </a:rPr>
              <a:t>是壓力與體積的函數。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93326" y="526654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328584" y="5281636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1302175" y="5791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溫度函數控制了氣體與其他系統的熱平衡關係！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/>
                  <a:t>對應一溫度。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97E70B0E-331B-04F8-7A20-5FB77DFD9733}"/>
              </a:ext>
            </a:extLst>
          </p:cNvPr>
          <p:cNvSpPr/>
          <p:nvPr/>
        </p:nvSpPr>
        <p:spPr>
          <a:xfrm>
            <a:off x="1298771" y="620510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兩物體溫度相等時，即達熱平衡。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0" grpId="0" animBg="1"/>
      <p:bldP spid="21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 descr="F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6250943" y="3056819"/>
            <a:ext cx="2009164" cy="2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265325" y="1800068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理想氣體</a:t>
            </a:r>
          </a:p>
        </p:txBody>
      </p:sp>
      <p:sp>
        <p:nvSpPr>
          <p:cNvPr id="24585" name="文字方塊 8"/>
          <p:cNvSpPr txBox="1">
            <a:spLocks noChangeArrowheads="1"/>
          </p:cNvSpPr>
          <p:nvPr/>
        </p:nvSpPr>
        <p:spPr bwMode="auto">
          <a:xfrm>
            <a:off x="5003358" y="5532913"/>
            <a:ext cx="4137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氣體的定溫狀態形成一條一條的等溫線！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343663" y="4666090"/>
            <a:ext cx="2236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334263" y="458989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5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51040" y="4208890"/>
            <a:ext cx="1497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定溫狀態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810177" y="4437490"/>
            <a:ext cx="946126" cy="38100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93" name="文字方塊 16"/>
          <p:cNvSpPr txBox="1">
            <a:spLocks noChangeArrowheads="1"/>
          </p:cNvSpPr>
          <p:nvPr/>
        </p:nvSpPr>
        <p:spPr bwMode="auto">
          <a:xfrm>
            <a:off x="4741347" y="2388201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Van der Waals </a:t>
            </a:r>
            <a:r>
              <a:rPr lang="zh-TW" altLang="en-US" sz="1800" dirty="0">
                <a:cs typeface="Times New Roman" pitchFamily="18" charset="0"/>
              </a:rPr>
              <a:t>氣體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41600" y="688975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879863" y="685800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358AC9-D9F3-FD07-41FA-CBA456F54BD8}"/>
              </a:ext>
            </a:extLst>
          </p:cNvPr>
          <p:cNvSpPr txBox="1"/>
          <p:nvPr/>
        </p:nvSpPr>
        <p:spPr>
          <a:xfrm>
            <a:off x="151660" y="5525584"/>
            <a:ext cx="492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固體的定溫狀態就一個點，沒有可以變化的</a:t>
            </a:r>
            <a:r>
              <a:rPr lang="en-US" dirty="0"/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6F6D3-64E8-9EA4-8D05-5C1CE4CBDA71}"/>
              </a:ext>
            </a:extLst>
          </p:cNvPr>
          <p:cNvSpPr txBox="1"/>
          <p:nvPr/>
        </p:nvSpPr>
        <p:spPr>
          <a:xfrm>
            <a:off x="5003358" y="5894579"/>
            <a:ext cx="316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壓力與體積可以連動變化的</a:t>
            </a:r>
            <a:r>
              <a:rPr lang="en-US" dirty="0"/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>
            <a:fillRect/>
          </a:stretch>
        </p:blipFill>
        <p:spPr bwMode="auto">
          <a:xfrm>
            <a:off x="2819400" y="914400"/>
            <a:ext cx="33083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124200" y="381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固體的熱力學第一定律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798638" y="3657600"/>
            <a:ext cx="673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在熱過程中，系統進行熱量輸送，熱量的進出造成內能的變化。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86000" y="5702105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3810000" y="56259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60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733800" y="524490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3"/>
              <p:cNvSpPr txBox="1">
                <a:spLocks noChangeArrowheads="1"/>
              </p:cNvSpPr>
              <p:nvPr/>
            </p:nvSpPr>
            <p:spPr bwMode="auto">
              <a:xfrm>
                <a:off x="2590800" y="4787706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溫度</a:t>
                </a:r>
              </a:p>
            </p:txBody>
          </p:sp>
        </mc:Choice>
        <mc:Fallback xmlns="">
          <p:sp>
            <p:nvSpPr>
              <p:cNvPr id="256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87706"/>
                <a:ext cx="1066800" cy="366713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Line 5"/>
          <p:cNvSpPr>
            <a:spLocks noChangeShapeType="1"/>
          </p:cNvSpPr>
          <p:nvPr/>
        </p:nvSpPr>
        <p:spPr bwMode="auto">
          <a:xfrm>
            <a:off x="3429000" y="501630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4" name="Text Box 3"/>
              <p:cNvSpPr txBox="1">
                <a:spLocks noChangeArrowheads="1"/>
              </p:cNvSpPr>
              <p:nvPr/>
            </p:nvSpPr>
            <p:spPr bwMode="auto">
              <a:xfrm>
                <a:off x="5181600" y="4787705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TW" sz="1800" i="0" baseline="-25000" dirty="0" err="1">
                        <a:latin typeface="Cambria Math"/>
                        <a:cs typeface="Times New Roman" pitchFamily="18" charset="0"/>
                      </a:rPr>
                      <m:t>int</m:t>
                    </m:r>
                  </m:oMath>
                </a14:m>
                <a:r>
                  <a:rPr lang="en-US" altLang="zh-TW" sz="18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內能</a:t>
                </a:r>
              </a:p>
            </p:txBody>
          </p:sp>
        </mc:Choice>
        <mc:Fallback xmlns="">
          <p:sp>
            <p:nvSpPr>
              <p:cNvPr id="256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787705"/>
                <a:ext cx="1066800" cy="366713"/>
              </a:xfrm>
              <a:prstGeom prst="rect">
                <a:avLst/>
              </a:prstGeom>
              <a:blipFill>
                <a:blip r:embed="rId5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6" name="文字方塊 17"/>
          <p:cNvSpPr txBox="1">
            <a:spLocks noChangeArrowheads="1"/>
          </p:cNvSpPr>
          <p:nvPr/>
        </p:nvSpPr>
        <p:spPr bwMode="auto">
          <a:xfrm>
            <a:off x="1798638" y="4112517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每一個狀態只有一個內能！內能是溫度的函數。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798638" y="5981476"/>
            <a:ext cx="673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因此在熱過程中，熱量交換會造成溫度的變化。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2BFF6039-6E64-5727-FB3C-4FCD74A443A3}"/>
                  </a:ext>
                </a:extLst>
              </p:cNvPr>
              <p:cNvSpPr txBox="1"/>
              <p:nvPr/>
            </p:nvSpPr>
            <p:spPr>
              <a:xfrm>
                <a:off x="3733800" y="3173438"/>
                <a:ext cx="121770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2BFF6039-6E64-5727-FB3C-4FCD74A4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173438"/>
                <a:ext cx="1217705" cy="369332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2688" y="1015500"/>
            <a:ext cx="773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兩個熱座標決定狀態，一個狀態必定只有一個確定的、特定的內能值！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192588" y="1514476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3788" y="1743076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4954588" y="1743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868988" y="1507004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熱座標 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3125788" y="49053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p:pic>
        <p:nvPicPr>
          <p:cNvPr id="26636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193977" y="2025416"/>
            <a:ext cx="2820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字方塊 13"/>
          <p:cNvSpPr txBox="1">
            <a:spLocks noChangeArrowheads="1"/>
          </p:cNvSpPr>
          <p:nvPr/>
        </p:nvSpPr>
        <p:spPr bwMode="auto">
          <a:xfrm>
            <a:off x="4083087" y="2250635"/>
            <a:ext cx="4857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每一個點必定有一個確定的、特定的內能！</a:t>
            </a:r>
          </a:p>
        </p:txBody>
      </p:sp>
      <p:sp>
        <p:nvSpPr>
          <p:cNvPr id="26638" name="Text Box 3"/>
          <p:cNvSpPr txBox="1">
            <a:spLocks noChangeArrowheads="1"/>
          </p:cNvSpPr>
          <p:nvPr/>
        </p:nvSpPr>
        <p:spPr bwMode="auto">
          <a:xfrm>
            <a:off x="1220788" y="1514476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1800" baseline="-25000"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zh-TW" altLang="en-US" sz="1800">
                <a:cs typeface="Times New Roman" pitchFamily="18" charset="0"/>
              </a:rPr>
              <a:t>內能</a:t>
            </a:r>
          </a:p>
        </p:txBody>
      </p:sp>
      <p:sp>
        <p:nvSpPr>
          <p:cNvPr id="26640" name="矩形 12"/>
          <p:cNvSpPr>
            <a:spLocks noChangeArrowheads="1"/>
          </p:cNvSpPr>
          <p:nvPr/>
        </p:nvSpPr>
        <p:spPr bwMode="auto">
          <a:xfrm>
            <a:off x="1191155" y="4920836"/>
            <a:ext cx="346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內能為壓力與體積的一個函數。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對應</a:t>
                </a:r>
                <a:r>
                  <a:rPr lang="zh-TW" altLang="en-US" sz="1800" dirty="0"/>
                  <a:t>一內能。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4"/>
          <p:cNvSpPr txBox="1">
            <a:spLocks noChangeArrowheads="1"/>
          </p:cNvSpPr>
          <p:nvPr/>
        </p:nvSpPr>
        <p:spPr bwMode="auto">
          <a:xfrm>
            <a:off x="1191155" y="5370099"/>
            <a:ext cx="6132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內能函數控制了氣體在達到熱平衡的過程中的熱量交換！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F19_01">
            <a:extLst>
              <a:ext uri="{FF2B5EF4-FFF2-40B4-BE49-F238E27FC236}">
                <a16:creationId xmlns:a16="http://schemas.microsoft.com/office/drawing/2014/main" id="{B8BB7309-720C-FCC3-6351-3D75291D4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4" b="8696"/>
          <a:stretch/>
        </p:blipFill>
        <p:spPr bwMode="auto">
          <a:xfrm>
            <a:off x="7048520" y="4107198"/>
            <a:ext cx="1913929" cy="22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A75BD-7246-6AAA-FF8E-4C674D1569E1}"/>
              </a:ext>
            </a:extLst>
          </p:cNvPr>
          <p:cNvSpPr/>
          <p:nvPr/>
        </p:nvSpPr>
        <p:spPr>
          <a:xfrm>
            <a:off x="8488227" y="5283645"/>
            <a:ext cx="454604" cy="64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/>
              <p:nvPr/>
            </p:nvSpPr>
            <p:spPr>
              <a:xfrm>
                <a:off x="1182688" y="5998130"/>
                <a:ext cx="6591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chemeClr val="tx1"/>
                    </a:solidFill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圖</m:t>
                    </m:r>
                  </m:oMath>
                </a14:m>
                <a:r>
                  <a:rPr lang="en-US" dirty="0"/>
                  <a:t>上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收集內能相等的點，</a:t>
                </a:r>
                <a:r>
                  <a:rPr lang="zh-TW" altLang="en-US" dirty="0"/>
                  <a:t>就得到</a:t>
                </a:r>
                <a:r>
                  <a:rPr lang="en-US" dirty="0" err="1"/>
                  <a:t>等內能線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5998130"/>
                <a:ext cx="6591300" cy="369332"/>
              </a:xfrm>
              <a:prstGeom prst="rect">
                <a:avLst/>
              </a:prstGeom>
              <a:blipFill>
                <a:blip r:embed="rId15"/>
                <a:stretch>
                  <a:fillRect l="-77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17" grpId="0"/>
      <p:bldP spid="18" grpId="0"/>
      <p:bldP spid="20" grpId="0" animBg="1"/>
      <p:bldP spid="21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67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68" name="Text Box 20"/>
          <p:cNvSpPr txBox="1">
            <a:spLocks noChangeArrowheads="1"/>
          </p:cNvSpPr>
          <p:nvPr/>
        </p:nvSpPr>
        <p:spPr bwMode="auto">
          <a:xfrm>
            <a:off x="1107174" y="1529173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在一維運動，如果外力只與位置有關，</a:t>
            </a:r>
          </a:p>
        </p:txBody>
      </p:sp>
      <p:sp>
        <p:nvSpPr>
          <p:cNvPr id="36873" name="文字方塊 23"/>
          <p:cNvSpPr txBox="1">
            <a:spLocks noChangeArrowheads="1"/>
          </p:cNvSpPr>
          <p:nvPr/>
        </p:nvSpPr>
        <p:spPr bwMode="auto">
          <a:xfrm>
            <a:off x="2426704" y="3457039"/>
            <a:ext cx="511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動能與位能的和，稱為機械能，機械能是守恆的！</a:t>
            </a:r>
          </a:p>
        </p:txBody>
      </p:sp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1066800" y="4463534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物體在特定位置上是具有潛在能力可以轉化為運動。 </a:t>
            </a:r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>
            <a:off x="11430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11430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V="1">
            <a:off x="14478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8" name="Rectangle 19"/>
          <p:cNvSpPr>
            <a:spLocks noChangeArrowheads="1"/>
          </p:cNvSpPr>
          <p:nvPr/>
        </p:nvSpPr>
        <p:spPr bwMode="auto">
          <a:xfrm>
            <a:off x="1143000" y="571500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9" name="Line 20"/>
          <p:cNvSpPr>
            <a:spLocks noChangeShapeType="1"/>
          </p:cNvSpPr>
          <p:nvPr/>
        </p:nvSpPr>
        <p:spPr bwMode="auto">
          <a:xfrm flipH="1">
            <a:off x="51054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>
            <a:off x="51054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1" name="Line 22"/>
          <p:cNvSpPr>
            <a:spLocks noChangeShapeType="1"/>
          </p:cNvSpPr>
          <p:nvPr/>
        </p:nvSpPr>
        <p:spPr bwMode="auto">
          <a:xfrm flipV="1">
            <a:off x="54102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2" name="Rectangle 23"/>
          <p:cNvSpPr>
            <a:spLocks noChangeArrowheads="1"/>
          </p:cNvSpPr>
          <p:nvPr/>
        </p:nvSpPr>
        <p:spPr bwMode="auto">
          <a:xfrm>
            <a:off x="5105400" y="617220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15240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  <a:endParaRPr lang="en-US" altLang="zh-TW" b="1" i="1">
              <a:latin typeface="Times New Roman" pitchFamily="18" charset="0"/>
            </a:endParaRPr>
          </a:p>
        </p:txBody>
      </p:sp>
      <p:sp>
        <p:nvSpPr>
          <p:cNvPr id="36884" name="Text Box 25"/>
          <p:cNvSpPr txBox="1">
            <a:spLocks noChangeArrowheads="1"/>
          </p:cNvSpPr>
          <p:nvPr/>
        </p:nvSpPr>
        <p:spPr bwMode="auto">
          <a:xfrm>
            <a:off x="54102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U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36885" name="Line 26"/>
          <p:cNvSpPr>
            <a:spLocks noChangeShapeType="1"/>
          </p:cNvSpPr>
          <p:nvPr/>
        </p:nvSpPr>
        <p:spPr bwMode="auto">
          <a:xfrm flipH="1">
            <a:off x="61722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Line 27"/>
          <p:cNvSpPr>
            <a:spLocks noChangeShapeType="1"/>
          </p:cNvSpPr>
          <p:nvPr/>
        </p:nvSpPr>
        <p:spPr bwMode="auto">
          <a:xfrm>
            <a:off x="61722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7" name="Line 28"/>
          <p:cNvSpPr>
            <a:spLocks noChangeShapeType="1"/>
          </p:cNvSpPr>
          <p:nvPr/>
        </p:nvSpPr>
        <p:spPr bwMode="auto">
          <a:xfrm flipV="1">
            <a:off x="64770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8" name="Rectangle 29"/>
          <p:cNvSpPr>
            <a:spLocks noChangeArrowheads="1"/>
          </p:cNvSpPr>
          <p:nvPr/>
        </p:nvSpPr>
        <p:spPr bwMode="auto">
          <a:xfrm>
            <a:off x="6172200" y="571500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9" name="Text Box 30"/>
          <p:cNvSpPr txBox="1">
            <a:spLocks noChangeArrowheads="1"/>
          </p:cNvSpPr>
          <p:nvPr/>
        </p:nvSpPr>
        <p:spPr bwMode="auto">
          <a:xfrm>
            <a:off x="64770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36890" name="Line 31"/>
          <p:cNvSpPr>
            <a:spLocks noChangeShapeType="1"/>
          </p:cNvSpPr>
          <p:nvPr/>
        </p:nvSpPr>
        <p:spPr bwMode="auto">
          <a:xfrm flipH="1">
            <a:off x="22098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>
            <a:off x="2209800" y="6324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V="1">
            <a:off x="2514600" y="563880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3" name="Rectangle 34"/>
          <p:cNvSpPr>
            <a:spLocks noChangeArrowheads="1"/>
          </p:cNvSpPr>
          <p:nvPr/>
        </p:nvSpPr>
        <p:spPr bwMode="auto">
          <a:xfrm>
            <a:off x="2209800" y="6172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4" name="Text Box 35"/>
          <p:cNvSpPr txBox="1">
            <a:spLocks noChangeArrowheads="1"/>
          </p:cNvSpPr>
          <p:nvPr/>
        </p:nvSpPr>
        <p:spPr bwMode="auto">
          <a:xfrm>
            <a:off x="2514600" y="594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en-US" altLang="zh-TW" b="1" i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36895" name="AutoShape 36"/>
          <p:cNvSpPr>
            <a:spLocks noChangeArrowheads="1"/>
          </p:cNvSpPr>
          <p:nvPr/>
        </p:nvSpPr>
        <p:spPr bwMode="auto">
          <a:xfrm>
            <a:off x="1295400" y="510540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6" name="Line 4"/>
          <p:cNvSpPr>
            <a:spLocks noChangeShapeType="1"/>
          </p:cNvSpPr>
          <p:nvPr/>
        </p:nvSpPr>
        <p:spPr bwMode="auto">
          <a:xfrm>
            <a:off x="1042404" y="802182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033004" y="649782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98" name="Text Box 7"/>
          <p:cNvSpPr txBox="1">
            <a:spLocks noChangeArrowheads="1"/>
          </p:cNvSpPr>
          <p:nvPr/>
        </p:nvSpPr>
        <p:spPr bwMode="auto">
          <a:xfrm>
            <a:off x="4928604" y="573582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99" name="Text Box 8"/>
              <p:cNvSpPr txBox="1">
                <a:spLocks noChangeArrowheads="1"/>
              </p:cNvSpPr>
              <p:nvPr/>
            </p:nvSpPr>
            <p:spPr bwMode="auto">
              <a:xfrm>
                <a:off x="1956804" y="1106982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689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804" y="1106982"/>
                <a:ext cx="4572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00" name="Text Box 9"/>
              <p:cNvSpPr txBox="1">
                <a:spLocks noChangeArrowheads="1"/>
              </p:cNvSpPr>
              <p:nvPr/>
            </p:nvSpPr>
            <p:spPr bwMode="auto">
              <a:xfrm>
                <a:off x="3885703" y="1106981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690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703" y="1106981"/>
                <a:ext cx="457200" cy="366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01" name="Oval 5"/>
          <p:cNvSpPr>
            <a:spLocks noChangeArrowheads="1"/>
          </p:cNvSpPr>
          <p:nvPr/>
        </p:nvSpPr>
        <p:spPr bwMode="auto">
          <a:xfrm>
            <a:off x="2033004" y="64978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36902" name="Picture 5" descr="C:\Users\Chia-Hung Chang\Downloads\Data\Knight\Media\Chapter10\Images\10_UnnumPho_p275-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38523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903" name="文字方塊 38"/>
              <p:cNvSpPr txBox="1">
                <a:spLocks noChangeArrowheads="1"/>
              </p:cNvSpPr>
              <p:nvPr/>
            </p:nvSpPr>
            <p:spPr bwMode="auto">
              <a:xfrm>
                <a:off x="1070113" y="2924670"/>
                <a:ext cx="60883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位能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即是由某起點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出發到達</a:t>
                </a:r>
                <a:r>
                  <a:rPr lang="en-US" altLang="zh-TW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，此力所作的功的負數！</a:t>
                </a:r>
              </a:p>
            </p:txBody>
          </p:sp>
        </mc:Choice>
        <mc:Fallback xmlns="">
          <p:sp>
            <p:nvSpPr>
              <p:cNvPr id="36903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113" y="2924670"/>
                <a:ext cx="6088380" cy="369332"/>
              </a:xfrm>
              <a:prstGeom prst="rect">
                <a:avLst/>
              </a:prstGeom>
              <a:blipFill>
                <a:blip r:embed="rId5"/>
                <a:stretch>
                  <a:fillRect l="-83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066800" y="4038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可以說位能的變化，轉換成了動能的變化。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1375778-6E09-AD4F-AD1A-F68602856FE4}"/>
                  </a:ext>
                </a:extLst>
              </p:cNvPr>
              <p:cNvSpPr txBox="1"/>
              <p:nvPr/>
            </p:nvSpPr>
            <p:spPr>
              <a:xfrm>
                <a:off x="1127000" y="1942995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1375778-6E09-AD4F-AD1A-F68602856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0" y="1942995"/>
                <a:ext cx="2306698" cy="904287"/>
              </a:xfrm>
              <a:prstGeom prst="rect">
                <a:avLst/>
              </a:prstGeom>
              <a:blipFill>
                <a:blip r:embed="rId6"/>
                <a:stretch>
                  <a:fillRect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FD24CE9-4244-4A43-8858-6F07D3108592}"/>
                  </a:ext>
                </a:extLst>
              </p:cNvPr>
              <p:cNvSpPr txBox="1"/>
              <p:nvPr/>
            </p:nvSpPr>
            <p:spPr>
              <a:xfrm>
                <a:off x="1157974" y="3432088"/>
                <a:ext cx="11430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FD24CE9-4244-4A43-8858-6F07D310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4" y="3432088"/>
                <a:ext cx="1143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B75FD1DC-A00D-6240-9D9F-8F924450F4E3}"/>
                  </a:ext>
                </a:extLst>
              </p:cNvPr>
              <p:cNvSpPr txBox="1"/>
              <p:nvPr/>
            </p:nvSpPr>
            <p:spPr bwMode="auto">
              <a:xfrm>
                <a:off x="5134240" y="1575424"/>
                <a:ext cx="1002134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B75FD1DC-A00D-6240-9D9F-8F924450F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4240" y="1575424"/>
                <a:ext cx="1002134" cy="276999"/>
              </a:xfrm>
              <a:prstGeom prst="rect">
                <a:avLst/>
              </a:prstGeom>
              <a:blipFill>
                <a:blip r:embed="rId8"/>
                <a:stretch>
                  <a:fillRect l="-5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284730-7BA2-16FE-E6D7-6ABEE797DFE5}"/>
              </a:ext>
            </a:extLst>
          </p:cNvPr>
          <p:cNvSpPr txBox="1"/>
          <p:nvPr/>
        </p:nvSpPr>
        <p:spPr bwMode="auto">
          <a:xfrm>
            <a:off x="3603529" y="216267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這是普遍適用的表示式！</a:t>
            </a:r>
          </a:p>
        </p:txBody>
      </p:sp>
      <p:pic>
        <p:nvPicPr>
          <p:cNvPr id="4" name="Picture 8" descr="F07_13">
            <a:extLst>
              <a:ext uri="{FF2B5EF4-FFF2-40B4-BE49-F238E27FC236}">
                <a16:creationId xmlns:a16="http://schemas.microsoft.com/office/drawing/2014/main" id="{3ED9883B-3F97-04FE-38C3-91197C3B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4696" r="23909" b="7594"/>
          <a:stretch/>
        </p:blipFill>
        <p:spPr bwMode="auto">
          <a:xfrm>
            <a:off x="6306205" y="320933"/>
            <a:ext cx="27904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5A895DDB-A239-7685-972B-D582AC86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945" y="2378333"/>
            <a:ext cx="228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c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AFA8D6F-53F2-42EA-9481-8C925124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904" y="2378333"/>
            <a:ext cx="304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2C0369-4F4A-9E4D-731F-B45029CBD4D7}"/>
                  </a:ext>
                </a:extLst>
              </p:cNvPr>
              <p:cNvSpPr txBox="1"/>
              <p:nvPr/>
            </p:nvSpPr>
            <p:spPr bwMode="auto">
              <a:xfrm>
                <a:off x="6306205" y="432850"/>
                <a:ext cx="68474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2C0369-4F4A-9E4D-731F-B45029CBD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6205" y="432850"/>
                <a:ext cx="68474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62EA-020B-02EF-DA56-3932613477A7}"/>
                  </a:ext>
                </a:extLst>
              </p:cNvPr>
              <p:cNvSpPr txBox="1"/>
              <p:nvPr/>
            </p:nvSpPr>
            <p:spPr bwMode="auto">
              <a:xfrm>
                <a:off x="7522523" y="1482072"/>
                <a:ext cx="783277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462EA-020B-02EF-DA56-39326134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2523" y="1482072"/>
                <a:ext cx="7832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166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/>
      <p:bldP spid="36884" grpId="0"/>
      <p:bldP spid="36885" grpId="0" animBg="1"/>
      <p:bldP spid="36886" grpId="0" animBg="1"/>
      <p:bldP spid="36887" grpId="0" animBg="1"/>
      <p:bldP spid="36888" grpId="0" animBg="1"/>
      <p:bldP spid="36889" grpId="0"/>
      <p:bldP spid="36890" grpId="0" animBg="1"/>
      <p:bldP spid="36891" grpId="0" animBg="1"/>
      <p:bldP spid="36892" grpId="0" animBg="1"/>
      <p:bldP spid="36893" grpId="0" animBg="1"/>
      <p:bldP spid="36894" grpId="0"/>
      <p:bldP spid="36895" grpId="0" animBg="1"/>
      <p:bldP spid="48" grpId="0" animBg="1"/>
      <p:bldP spid="36903" grpId="0"/>
      <p:bldP spid="2" grpId="0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 flipH="1">
            <a:off x="4467786" y="332631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Line 12"/>
          <p:cNvSpPr>
            <a:spLocks noChangeShapeType="1"/>
          </p:cNvSpPr>
          <p:nvPr/>
        </p:nvSpPr>
        <p:spPr bwMode="auto">
          <a:xfrm>
            <a:off x="4467786" y="40121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Line 13"/>
          <p:cNvSpPr>
            <a:spLocks noChangeShapeType="1"/>
          </p:cNvSpPr>
          <p:nvPr/>
        </p:nvSpPr>
        <p:spPr bwMode="auto">
          <a:xfrm flipV="1">
            <a:off x="4772586" y="332631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4467786" y="3707310"/>
            <a:ext cx="3048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5"/>
              <p:cNvSpPr txBox="1">
                <a:spLocks noChangeArrowheads="1"/>
              </p:cNvSpPr>
              <p:nvPr/>
            </p:nvSpPr>
            <p:spPr bwMode="auto">
              <a:xfrm>
                <a:off x="4772586" y="3631110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int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2586" y="3631110"/>
                <a:ext cx="685800" cy="366713"/>
              </a:xfrm>
              <a:prstGeom prst="rect">
                <a:avLst/>
              </a:prstGeom>
              <a:blipFill>
                <a:blip r:embed="rId2"/>
                <a:stretch>
                  <a:fillRect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7591986" y="340251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>
            <a:off x="7591986" y="40883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18"/>
          <p:cNvSpPr>
            <a:spLocks noChangeShapeType="1"/>
          </p:cNvSpPr>
          <p:nvPr/>
        </p:nvSpPr>
        <p:spPr bwMode="auto">
          <a:xfrm flipV="1">
            <a:off x="7896786" y="340251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7591986" y="3631110"/>
            <a:ext cx="3048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20"/>
              <p:cNvSpPr txBox="1">
                <a:spLocks noChangeArrowheads="1"/>
              </p:cNvSpPr>
              <p:nvPr/>
            </p:nvSpPr>
            <p:spPr bwMode="auto">
              <a:xfrm>
                <a:off x="7896786" y="3645397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𝑡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6786" y="3645397"/>
                <a:ext cx="685800" cy="366713"/>
              </a:xfrm>
              <a:prstGeom prst="rect">
                <a:avLst/>
              </a:prstGeom>
              <a:blipFill>
                <a:blip r:embed="rId3"/>
                <a:stretch>
                  <a:fillRect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AutoShape 23"/>
          <p:cNvSpPr>
            <a:spLocks noChangeArrowheads="1"/>
          </p:cNvSpPr>
          <p:nvPr/>
        </p:nvSpPr>
        <p:spPr bwMode="auto">
          <a:xfrm>
            <a:off x="5000689" y="2445638"/>
            <a:ext cx="381000" cy="762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663" name="Line 25"/>
          <p:cNvSpPr>
            <a:spLocks noChangeShapeType="1"/>
          </p:cNvSpPr>
          <p:nvPr/>
        </p:nvSpPr>
        <p:spPr bwMode="auto">
          <a:xfrm>
            <a:off x="5686986" y="385971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5" name="AutoShape 23"/>
          <p:cNvSpPr>
            <a:spLocks noChangeArrowheads="1"/>
          </p:cNvSpPr>
          <p:nvPr/>
        </p:nvSpPr>
        <p:spPr bwMode="auto">
          <a:xfrm flipV="1">
            <a:off x="3934386" y="2564310"/>
            <a:ext cx="381000" cy="381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7666" name="Picture 4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874117" y="1944455"/>
            <a:ext cx="1868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文字方塊 13"/>
          <p:cNvSpPr txBox="1">
            <a:spLocks noChangeArrowheads="1"/>
          </p:cNvSpPr>
          <p:nvPr/>
        </p:nvSpPr>
        <p:spPr bwMode="auto">
          <a:xfrm>
            <a:off x="2511317" y="1391133"/>
            <a:ext cx="5979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/>
              <a:t>熱與功都會造成內能的變化！兩者本質相同，可以加總！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文字方塊 1"/>
              <p:cNvSpPr txBox="1">
                <a:spLocks noChangeArrowheads="1"/>
              </p:cNvSpPr>
              <p:nvPr/>
            </p:nvSpPr>
            <p:spPr bwMode="auto">
              <a:xfrm>
                <a:off x="2511316" y="917384"/>
                <a:ext cx="59796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氣體與固體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熱量必定造成內能變化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不同：</a:t>
                </a:r>
              </a:p>
            </p:txBody>
          </p:sp>
        </mc:Choice>
        <mc:Fallback xmlns="">
          <p:sp>
            <p:nvSpPr>
              <p:cNvPr id="2766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1316" y="917384"/>
                <a:ext cx="5979691" cy="369332"/>
              </a:xfrm>
              <a:prstGeom prst="rect">
                <a:avLst/>
              </a:prstGeom>
              <a:blipFill>
                <a:blip r:embed="rId5"/>
                <a:stretch>
                  <a:fillRect l="-847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9" name="Text Box 8"/>
          <p:cNvSpPr txBox="1">
            <a:spLocks noChangeArrowheads="1"/>
          </p:cNvSpPr>
          <p:nvPr/>
        </p:nvSpPr>
        <p:spPr bwMode="auto">
          <a:xfrm>
            <a:off x="838200" y="4848222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在熱過程中，系統進行的熱量交換，及所作的功，造成內能的變化。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05275" y="4419045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47025" y="4419600"/>
                <a:ext cx="17220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25" y="4419600"/>
                <a:ext cx="17220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934386" y="1943020"/>
                <a:ext cx="381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86" y="1943020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995241" y="1915748"/>
                <a:ext cx="35047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41" y="1915748"/>
                <a:ext cx="35047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806F23-EB01-F54B-92C1-0E8A330598C4}"/>
              </a:ext>
            </a:extLst>
          </p:cNvPr>
          <p:cNvSpPr txBox="1"/>
          <p:nvPr/>
        </p:nvSpPr>
        <p:spPr>
          <a:xfrm>
            <a:off x="838200" y="5486400"/>
            <a:ext cx="702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吸熱後如果有作等值的功，內能不會變，溫度就可能不變。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705464" y="700186"/>
                <a:ext cx="172207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64" y="700186"/>
                <a:ext cx="172207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9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" y="1663983"/>
            <a:ext cx="1618085" cy="28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3055937" y="580052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6871" name="文字方塊 11"/>
          <p:cNvSpPr txBox="1">
            <a:spLocks noChangeArrowheads="1"/>
          </p:cNvSpPr>
          <p:nvPr/>
        </p:nvSpPr>
        <p:spPr bwMode="auto">
          <a:xfrm>
            <a:off x="2370137" y="1418252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可查</a:t>
            </a:r>
          </a:p>
        </p:txBody>
      </p:sp>
      <p:cxnSp>
        <p:nvCxnSpPr>
          <p:cNvPr id="14" name="直線接點 13"/>
          <p:cNvCxnSpPr>
            <a:stCxn id="36871" idx="0"/>
            <a:endCxn id="11" idx="3"/>
          </p:cNvCxnSpPr>
          <p:nvPr/>
        </p:nvCxnSpPr>
        <p:spPr>
          <a:xfrm rot="5400000" flipH="1" flipV="1">
            <a:off x="2813844" y="1076145"/>
            <a:ext cx="317500" cy="366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894137" y="580052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6874" name="文字方塊 15"/>
          <p:cNvSpPr txBox="1">
            <a:spLocks noChangeArrowheads="1"/>
          </p:cNvSpPr>
          <p:nvPr/>
        </p:nvSpPr>
        <p:spPr bwMode="auto">
          <a:xfrm>
            <a:off x="4122737" y="1494452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可算</a:t>
            </a:r>
          </a:p>
        </p:txBody>
      </p:sp>
      <p:cxnSp>
        <p:nvCxnSpPr>
          <p:cNvPr id="17" name="直線接點 16"/>
          <p:cNvCxnSpPr/>
          <p:nvPr/>
        </p:nvCxnSpPr>
        <p:spPr>
          <a:xfrm rot="16200000" flipV="1">
            <a:off x="4275137" y="1189652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876" name="文字方塊 20"/>
              <p:cNvSpPr txBox="1">
                <a:spLocks noChangeArrowheads="1"/>
              </p:cNvSpPr>
              <p:nvPr/>
            </p:nvSpPr>
            <p:spPr bwMode="auto">
              <a:xfrm>
                <a:off x="1843086" y="4633000"/>
                <a:ext cx="19812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就可以得到了！</a:t>
                </a:r>
              </a:p>
            </p:txBody>
          </p:sp>
        </mc:Choice>
        <mc:Fallback xmlns="">
          <p:sp>
            <p:nvSpPr>
              <p:cNvPr id="36876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6" y="4633000"/>
                <a:ext cx="1981200" cy="369887"/>
              </a:xfrm>
              <a:prstGeom prst="rect">
                <a:avLst/>
              </a:prstGeom>
              <a:blipFill>
                <a:blip r:embed="rId5"/>
                <a:stretch>
                  <a:fillRect t="-6452" r="-1274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77" name="Picture 5" descr="D:\Dropbox\Documents\課程\YoungTextBook\Images\Chapter19\A_Images\A_Figures_and_Photos\19_06_Fig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8" r="69620" b="4509"/>
          <a:stretch>
            <a:fillRect/>
          </a:stretch>
        </p:blipFill>
        <p:spPr bwMode="auto">
          <a:xfrm>
            <a:off x="4821237" y="411777"/>
            <a:ext cx="1600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1843086" y="5440977"/>
                <a:ext cx="684371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以後就能利用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找到的函數</a:t>
                </a:r>
                <a:r>
                  <a:rPr lang="zh-TW" altLang="en-US" sz="1800" dirty="0"/>
                  <a:t>決定該物質任一個過程的熱量交換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000" i="1" dirty="0">
                    <a:latin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6" y="5440977"/>
                <a:ext cx="6843713" cy="400110"/>
              </a:xfrm>
              <a:prstGeom prst="rect">
                <a:avLst/>
              </a:prstGeom>
              <a:blipFill>
                <a:blip r:embed="rId7"/>
                <a:stretch>
                  <a:fillRect l="-556" t="-9375" b="-28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1843087" y="5059977"/>
            <a:ext cx="4801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對於一種物質，作</a:t>
            </a:r>
            <a:r>
              <a:rPr lang="zh-TW" altLang="en-US" sz="1800" dirty="0">
                <a:solidFill>
                  <a:srgbClr val="FF0000"/>
                </a:solidFill>
              </a:rPr>
              <a:t>一次實驗</a:t>
            </a:r>
            <a:r>
              <a:rPr lang="zh-TW" altLang="en-US" sz="1800" dirty="0"/>
              <a:t>找到此內能函數，</a:t>
            </a: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auto">
          <a:xfrm>
            <a:off x="1843087" y="5898177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itchFamily="18" charset="0"/>
              </a:rPr>
              <a:t>就像地圖或列表！</a:t>
            </a:r>
            <a:endParaRPr lang="zh-TW" altLang="en-US" sz="1800" dirty="0"/>
          </a:p>
        </p:txBody>
      </p:sp>
      <p:pic>
        <p:nvPicPr>
          <p:cNvPr id="2" name="Picture 2" descr="heat01">
            <a:extLst>
              <a:ext uri="{FF2B5EF4-FFF2-40B4-BE49-F238E27FC236}">
                <a16:creationId xmlns:a16="http://schemas.microsoft.com/office/drawing/2014/main" id="{CCEF231D-CD80-ABC1-E8E1-7DC2D9FA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7724" b="16931"/>
          <a:stretch>
            <a:fillRect/>
          </a:stretch>
        </p:blipFill>
        <p:spPr bwMode="auto">
          <a:xfrm>
            <a:off x="2237694" y="1796797"/>
            <a:ext cx="1836514" cy="271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 bwMode="auto">
          <a:xfrm>
            <a:off x="361907" y="1132275"/>
            <a:ext cx="4356681" cy="30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1907" y="779225"/>
                <a:ext cx="2199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的氣體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求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07" y="779225"/>
                <a:ext cx="219919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99951" y="6355493"/>
                <a:ext cx="8229600" cy="372410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305−224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J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0.09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J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~81+9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kJ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kJ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51" y="6355493"/>
                <a:ext cx="8229600" cy="372410"/>
              </a:xfrm>
              <a:prstGeom prst="rect">
                <a:avLst/>
              </a:prstGeom>
              <a:blipFill>
                <a:blip r:embed="rId4"/>
                <a:stretch>
                  <a:fillRect l="-1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99951" y="5963403"/>
                <a:ext cx="3740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將熱力學第一定律運用於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dirty="0"/>
                  <a:t>過程。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51" y="5963403"/>
                <a:ext cx="3740483" cy="369332"/>
              </a:xfrm>
              <a:prstGeom prst="rect">
                <a:avLst/>
              </a:prstGeom>
              <a:blipFill>
                <a:blip r:embed="rId5"/>
                <a:stretch>
                  <a:fillRect l="-135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eat01">
            <a:extLst>
              <a:ext uri="{FF2B5EF4-FFF2-40B4-BE49-F238E27FC236}">
                <a16:creationId xmlns:a16="http://schemas.microsoft.com/office/drawing/2014/main" id="{F85C6AD0-CD86-F0F3-508A-A45E6793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7724" b="60764"/>
          <a:stretch/>
        </p:blipFill>
        <p:spPr bwMode="auto">
          <a:xfrm>
            <a:off x="3933497" y="1409271"/>
            <a:ext cx="5049361" cy="35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C5AA9-9BC6-2472-FEBB-2A7E8C845FCD}"/>
                  </a:ext>
                </a:extLst>
              </p:cNvPr>
              <p:cNvSpPr txBox="1"/>
              <p:nvPr/>
            </p:nvSpPr>
            <p:spPr>
              <a:xfrm>
                <a:off x="3306070" y="818669"/>
                <a:ext cx="2041393" cy="28007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8C5AA9-9BC6-2472-FEBB-2A7E8C845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70" y="818669"/>
                <a:ext cx="2041393" cy="280077"/>
              </a:xfrm>
              <a:prstGeom prst="rect">
                <a:avLst/>
              </a:prstGeom>
              <a:blipFill>
                <a:blip r:embed="rId7"/>
                <a:stretch>
                  <a:fillRect l="-1242" t="-4348" r="-124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D8391-B660-4ED6-757D-94CDAAA58CAE}"/>
                  </a:ext>
                </a:extLst>
              </p:cNvPr>
              <p:cNvSpPr txBox="1"/>
              <p:nvPr/>
            </p:nvSpPr>
            <p:spPr>
              <a:xfrm>
                <a:off x="5463084" y="826356"/>
                <a:ext cx="3505703" cy="28007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=1.013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D8391-B660-4ED6-757D-94CDAAA5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84" y="826356"/>
                <a:ext cx="3505703" cy="280077"/>
              </a:xfrm>
              <a:prstGeom prst="rect">
                <a:avLst/>
              </a:prstGeom>
              <a:blipFill>
                <a:blip r:embed="rId8"/>
                <a:stretch>
                  <a:fillRect l="-1083" t="-4348" r="-72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7D26FF-0E4C-A320-7DE9-CF440AC4016F}"/>
                  </a:ext>
                </a:extLst>
              </p:cNvPr>
              <p:cNvSpPr txBox="1"/>
              <p:nvPr/>
            </p:nvSpPr>
            <p:spPr>
              <a:xfrm>
                <a:off x="3250974" y="403711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氣壓單位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</m:t>
                    </m:r>
                  </m:oMath>
                </a14:m>
                <a:r>
                  <a:rPr lang="en-US" dirty="0" err="1"/>
                  <a:t>是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en-US" dirty="0" err="1"/>
                  <a:t>制單位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7D26FF-0E4C-A320-7DE9-CF440AC40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74" y="403711"/>
                <a:ext cx="3429000" cy="369332"/>
              </a:xfrm>
              <a:prstGeom prst="rect">
                <a:avLst/>
              </a:prstGeom>
              <a:blipFill>
                <a:blip r:embed="rId9"/>
                <a:stretch>
                  <a:fillRect l="-1103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B8977-5249-A4D2-AA4E-D55EC10EB2EF}"/>
                  </a:ext>
                </a:extLst>
              </p:cNvPr>
              <p:cNvSpPr txBox="1"/>
              <p:nvPr/>
            </p:nvSpPr>
            <p:spPr>
              <a:xfrm>
                <a:off x="1812160" y="3809280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B8977-5249-A4D2-AA4E-D55EC10E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160" y="3809280"/>
                <a:ext cx="638078" cy="276999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6CF0AA-C303-DD78-8ADE-EA80C22D9F99}"/>
                  </a:ext>
                </a:extLst>
              </p:cNvPr>
              <p:cNvSpPr txBox="1"/>
              <p:nvPr/>
            </p:nvSpPr>
            <p:spPr>
              <a:xfrm>
                <a:off x="2979381" y="3795194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6CF0AA-C303-DD78-8ADE-EA80C22D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81" y="3795194"/>
                <a:ext cx="638078" cy="276999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F5C640-EAA0-D697-21EE-EC1F29AF38C7}"/>
                  </a:ext>
                </a:extLst>
              </p:cNvPr>
              <p:cNvSpPr txBox="1"/>
              <p:nvPr/>
            </p:nvSpPr>
            <p:spPr>
              <a:xfrm>
                <a:off x="2336048" y="3817952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F5C640-EAA0-D697-21EE-EC1F29AF3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48" y="3817952"/>
                <a:ext cx="638078" cy="276999"/>
              </a:xfrm>
              <a:prstGeom prst="rect">
                <a:avLst/>
              </a:prstGeom>
              <a:blipFill>
                <a:blip r:embed="rId1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62E7E-8AA2-1C4F-5E5E-719BDF425686}"/>
                  </a:ext>
                </a:extLst>
              </p:cNvPr>
              <p:cNvSpPr txBox="1"/>
              <p:nvPr/>
            </p:nvSpPr>
            <p:spPr>
              <a:xfrm>
                <a:off x="3581452" y="3637645"/>
                <a:ext cx="7495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62E7E-8AA2-1C4F-5E5E-719BDF425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52" y="3637645"/>
                <a:ext cx="749538" cy="276999"/>
              </a:xfrm>
              <a:prstGeom prst="rect">
                <a:avLst/>
              </a:prstGeom>
              <a:blipFill>
                <a:blip r:embed="rId13"/>
                <a:stretch>
                  <a:fillRect l="-6780" t="-4348" r="-1186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2B4E0A2-B5C7-3310-553B-46721234F244}"/>
              </a:ext>
            </a:extLst>
          </p:cNvPr>
          <p:cNvSpPr txBox="1"/>
          <p:nvPr/>
        </p:nvSpPr>
        <p:spPr>
          <a:xfrm>
            <a:off x="403581" y="5544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查表得知</a:t>
            </a:r>
            <a:r>
              <a:rPr lang="en-US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8">
                <a:extLst>
                  <a:ext uri="{FF2B5EF4-FFF2-40B4-BE49-F238E27FC236}">
                    <a16:creationId xmlns:a16="http://schemas.microsoft.com/office/drawing/2014/main" id="{F8F238DD-10DF-AA0D-CE29-E724B56A22DD}"/>
                  </a:ext>
                </a:extLst>
              </p:cNvPr>
              <p:cNvSpPr/>
              <p:nvPr/>
            </p:nvSpPr>
            <p:spPr>
              <a:xfrm>
                <a:off x="1697665" y="5563564"/>
                <a:ext cx="257775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8">
                <a:extLst>
                  <a:ext uri="{FF2B5EF4-FFF2-40B4-BE49-F238E27FC236}">
                    <a16:creationId xmlns:a16="http://schemas.microsoft.com/office/drawing/2014/main" id="{F8F238DD-10DF-AA0D-CE29-E724B56A2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65" y="5563564"/>
                <a:ext cx="2577757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8">
                <a:extLst>
                  <a:ext uri="{FF2B5EF4-FFF2-40B4-BE49-F238E27FC236}">
                    <a16:creationId xmlns:a16="http://schemas.microsoft.com/office/drawing/2014/main" id="{0E88A8C5-22B0-AC31-2C2F-D65129397788}"/>
                  </a:ext>
                </a:extLst>
              </p:cNvPr>
              <p:cNvSpPr/>
              <p:nvPr/>
            </p:nvSpPr>
            <p:spPr>
              <a:xfrm>
                <a:off x="4608938" y="5570396"/>
                <a:ext cx="240097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224 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305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8">
                <a:extLst>
                  <a:ext uri="{FF2B5EF4-FFF2-40B4-BE49-F238E27FC236}">
                    <a16:creationId xmlns:a16="http://schemas.microsoft.com/office/drawing/2014/main" id="{0E88A8C5-22B0-AC31-2C2F-D65129397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38" y="5570396"/>
                <a:ext cx="2400978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A32B8A4-AB9B-279B-C069-4D0FFE57CC13}"/>
              </a:ext>
            </a:extLst>
          </p:cNvPr>
          <p:cNvSpPr/>
          <p:nvPr/>
        </p:nvSpPr>
        <p:spPr>
          <a:xfrm>
            <a:off x="6691417" y="4707123"/>
            <a:ext cx="1157183" cy="20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2D5D3-43B6-18BB-4D88-6AC62F3CEF1B}"/>
              </a:ext>
            </a:extLst>
          </p:cNvPr>
          <p:cNvSpPr/>
          <p:nvPr/>
        </p:nvSpPr>
        <p:spPr>
          <a:xfrm>
            <a:off x="6648786" y="2752467"/>
            <a:ext cx="1157183" cy="20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4C01D-8A13-F7AF-DC62-6885E1781A1E}"/>
              </a:ext>
            </a:extLst>
          </p:cNvPr>
          <p:cNvSpPr/>
          <p:nvPr/>
        </p:nvSpPr>
        <p:spPr>
          <a:xfrm>
            <a:off x="416833" y="2901660"/>
            <a:ext cx="1395327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09ADEE-1D7F-D7CA-4F54-91FC48B8F8D5}"/>
              </a:ext>
            </a:extLst>
          </p:cNvPr>
          <p:cNvSpPr/>
          <p:nvPr/>
        </p:nvSpPr>
        <p:spPr>
          <a:xfrm>
            <a:off x="6691417" y="2168889"/>
            <a:ext cx="1395327" cy="21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8">
                <a:extLst>
                  <a:ext uri="{FF2B5EF4-FFF2-40B4-BE49-F238E27FC236}">
                    <a16:creationId xmlns:a16="http://schemas.microsoft.com/office/drawing/2014/main" id="{5A3BB110-8016-FC67-40CC-9F51BD097A50}"/>
                  </a:ext>
                </a:extLst>
              </p:cNvPr>
              <p:cNvSpPr/>
              <p:nvPr/>
            </p:nvSpPr>
            <p:spPr>
              <a:xfrm>
                <a:off x="7313530" y="1574980"/>
                <a:ext cx="40209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8">
                <a:extLst>
                  <a:ext uri="{FF2B5EF4-FFF2-40B4-BE49-F238E27FC236}">
                    <a16:creationId xmlns:a16="http://schemas.microsoft.com/office/drawing/2014/main" id="{5A3BB110-8016-FC67-40CC-9F51BD097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530" y="1574980"/>
                <a:ext cx="40209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4">
            <a:extLst>
              <a:ext uri="{FF2B5EF4-FFF2-40B4-BE49-F238E27FC236}">
                <a16:creationId xmlns:a16="http://schemas.microsoft.com/office/drawing/2014/main" id="{CAAF1906-1954-8C9F-1E54-141041B7A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07" y="37951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定壓過程的熱交換：</a:t>
            </a:r>
            <a:endParaRPr lang="zh-TW" altLang="en-US" sz="1800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B2DC8BBB-083A-60D3-33E3-15DFA136E5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0089" y="47651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AFB10AD8-8D91-A06C-2588-10BA7373F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089" y="545090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EB3F32D5-A8AD-662E-0C7B-773F4F1ACB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4889" y="47651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2B49BFC3-71E3-A440-0144-CC16897F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089" y="5146109"/>
            <a:ext cx="3048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0D40D0BC-0A12-2713-8D84-31BB1140C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889" y="5069909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int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0D40D0BC-0A12-2713-8D84-31BB1140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4889" y="5069909"/>
                <a:ext cx="685800" cy="366713"/>
              </a:xfrm>
              <a:prstGeom prst="rect">
                <a:avLst/>
              </a:prstGeom>
              <a:blipFill>
                <a:blip r:embed="rId17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16">
            <a:extLst>
              <a:ext uri="{FF2B5EF4-FFF2-40B4-BE49-F238E27FC236}">
                <a16:creationId xmlns:a16="http://schemas.microsoft.com/office/drawing/2014/main" id="{F37CECD9-95DE-2ADE-5C23-DC1632DD0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52" y="478624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ABB726A3-385F-6243-6D21-E23377B41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52" y="547204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id="{838D4D05-3152-04EF-A0D7-5A7497DD4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52" y="478624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2B7527C5-A269-755F-4906-5655AD97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52" y="5014846"/>
            <a:ext cx="3048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BDA94235-2E8C-741D-463D-B596EB3D3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52" y="5029133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𝑡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BDA94235-2E8C-741D-463D-B596EB3D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52" y="5029133"/>
                <a:ext cx="685800" cy="366713"/>
              </a:xfrm>
              <a:prstGeom prst="rect">
                <a:avLst/>
              </a:prstGeom>
              <a:blipFill>
                <a:blip r:embed="rId18"/>
                <a:stretch>
                  <a:fillRect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utoShape 23">
            <a:extLst>
              <a:ext uri="{FF2B5EF4-FFF2-40B4-BE49-F238E27FC236}">
                <a16:creationId xmlns:a16="http://schemas.microsoft.com/office/drawing/2014/main" id="{BE4E6CA0-6BBE-7891-8FBC-341A621F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583" y="4248708"/>
            <a:ext cx="381000" cy="762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3" name="Line 25">
            <a:extLst>
              <a:ext uri="{FF2B5EF4-FFF2-40B4-BE49-F238E27FC236}">
                <a16:creationId xmlns:a16="http://schemas.microsoft.com/office/drawing/2014/main" id="{DEB3E671-8C77-8DD2-F43B-7A731100E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9289" y="5298508"/>
            <a:ext cx="350471" cy="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F4DB1F99-CF3B-2ECF-D677-829B9D002D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57367" y="4428033"/>
            <a:ext cx="381000" cy="381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45">
                <a:extLst>
                  <a:ext uri="{FF2B5EF4-FFF2-40B4-BE49-F238E27FC236}">
                    <a16:creationId xmlns:a16="http://schemas.microsoft.com/office/drawing/2014/main" id="{6704AE87-5E8A-7749-516F-F1EDD2AFCDE4}"/>
                  </a:ext>
                </a:extLst>
              </p:cNvPr>
              <p:cNvSpPr txBox="1"/>
              <p:nvPr/>
            </p:nvSpPr>
            <p:spPr>
              <a:xfrm>
                <a:off x="575006" y="4365548"/>
                <a:ext cx="381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45">
                <a:extLst>
                  <a:ext uri="{FF2B5EF4-FFF2-40B4-BE49-F238E27FC236}">
                    <a16:creationId xmlns:a16="http://schemas.microsoft.com/office/drawing/2014/main" id="{6704AE87-5E8A-7749-516F-F1EDD2AFC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06" y="4365548"/>
                <a:ext cx="38100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46">
                <a:extLst>
                  <a:ext uri="{FF2B5EF4-FFF2-40B4-BE49-F238E27FC236}">
                    <a16:creationId xmlns:a16="http://schemas.microsoft.com/office/drawing/2014/main" id="{4B31731D-7881-9DD9-CD07-F637693BE381}"/>
                  </a:ext>
                </a:extLst>
              </p:cNvPr>
              <p:cNvSpPr txBox="1"/>
              <p:nvPr/>
            </p:nvSpPr>
            <p:spPr>
              <a:xfrm>
                <a:off x="2561099" y="4304745"/>
                <a:ext cx="35047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46">
                <a:extLst>
                  <a:ext uri="{FF2B5EF4-FFF2-40B4-BE49-F238E27FC236}">
                    <a16:creationId xmlns:a16="http://schemas.microsoft.com/office/drawing/2014/main" id="{4B31731D-7881-9DD9-CD07-F637693BE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99" y="4304745"/>
                <a:ext cx="350474" cy="369332"/>
              </a:xfrm>
              <a:prstGeom prst="rect">
                <a:avLst/>
              </a:prstGeom>
              <a:blipFill>
                <a:blip r:embed="rId2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0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8" grpId="0" animBg="1"/>
      <p:bldP spid="10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3707894" y="202489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14151" imgH="215619" progId="Equation.3">
                  <p:embed/>
                </p:oleObj>
              </mc:Choice>
              <mc:Fallback>
                <p:oleObj name="方程式" r:id="rId2" imgW="114151" imgH="215619" progId="Equation.3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894" y="202489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3707894" y="202489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14151" imgH="215619" progId="Equation.3">
                  <p:embed/>
                </p:oleObj>
              </mc:Choice>
              <mc:Fallback>
                <p:oleObj name="方程式" r:id="rId2" imgW="114151" imgH="215619" progId="Equation.3">
                  <p:embed/>
                  <p:pic>
                    <p:nvPicPr>
                      <p:cNvPr id="399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894" y="202489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492" name="Text Box 9"/>
              <p:cNvSpPr txBox="1">
                <a:spLocks noChangeArrowheads="1"/>
              </p:cNvSpPr>
              <p:nvPr/>
            </p:nvSpPr>
            <p:spPr bwMode="auto">
              <a:xfrm>
                <a:off x="564644" y="2580857"/>
                <a:ext cx="3886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在定壓下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/>
                      </a:rPr>
                      <m:t>∆</m:t>
                    </m:r>
                    <m:r>
                      <a:rPr lang="en-US" altLang="zh-TW" sz="1800" b="0" i="1" smtClean="0">
                        <a:latin typeface="Cambria Math"/>
                      </a:rPr>
                      <m:t>𝑃</m:t>
                    </m:r>
                    <m:r>
                      <a:rPr lang="en-US" altLang="zh-TW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1800" dirty="0"/>
                  <a:t>，因此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=∆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𝑃𝑉</m:t>
                        </m:r>
                      </m:e>
                    </m:d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049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644" y="2580857"/>
                <a:ext cx="3886200" cy="369332"/>
              </a:xfrm>
              <a:prstGeom prst="rect">
                <a:avLst/>
              </a:prstGeom>
              <a:blipFill>
                <a:blip r:embed="rId4"/>
                <a:stretch>
                  <a:fillRect l="-1303" t="-6667" r="-7166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4" name="文字方塊 14"/>
          <p:cNvSpPr txBox="1">
            <a:spLocks noChangeArrowheads="1"/>
          </p:cNvSpPr>
          <p:nvPr/>
        </p:nvSpPr>
        <p:spPr bwMode="auto">
          <a:xfrm>
            <a:off x="557509" y="520137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定壓的熱交換即是焓差！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64644" y="211447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此熱似乎不能寫成一個量的前後差，但</a:t>
            </a:r>
            <a:r>
              <a:rPr lang="en-US" altLang="zh-TW" dirty="0"/>
              <a:t>…..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7045" y="652743"/>
                <a:ext cx="1143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5" y="652743"/>
                <a:ext cx="1143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17045" y="1187312"/>
                <a:ext cx="28194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5" y="1187312"/>
                <a:ext cx="281940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12563" y="1719543"/>
                <a:ext cx="1905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63" y="1719543"/>
                <a:ext cx="19050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4982" y="3867456"/>
                <a:ext cx="2689413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82" y="3867456"/>
                <a:ext cx="2689413" cy="369332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0561" y="4706944"/>
                <a:ext cx="279698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61" y="4706944"/>
                <a:ext cx="2796989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00709" y="5196567"/>
                <a:ext cx="99508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09" y="5196567"/>
                <a:ext cx="995081" cy="369332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15">
            <a:extLst>
              <a:ext uri="{FF2B5EF4-FFF2-40B4-BE49-F238E27FC236}">
                <a16:creationId xmlns:a16="http://schemas.microsoft.com/office/drawing/2014/main" id="{5D93371B-A712-1D75-2C19-DF55BB72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27" y="5576022"/>
            <a:ext cx="503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查出前後態的焓差就得到定壓氣體的熱量輸送！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0B26DF-A104-33A0-E7FE-DEFC5F4DCA7F}"/>
                  </a:ext>
                </a:extLst>
              </p:cNvPr>
              <p:cNvSpPr txBox="1"/>
              <p:nvPr/>
            </p:nvSpPr>
            <p:spPr>
              <a:xfrm>
                <a:off x="614982" y="2978788"/>
                <a:ext cx="366161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𝑃𝑉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0B26DF-A104-33A0-E7FE-DEFC5F4D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82" y="2978788"/>
                <a:ext cx="36616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FA4E1-7301-DFED-797D-A6D8DDB1EC48}"/>
                  </a:ext>
                </a:extLst>
              </p:cNvPr>
              <p:cNvSpPr txBox="1"/>
              <p:nvPr/>
            </p:nvSpPr>
            <p:spPr>
              <a:xfrm>
                <a:off x="614982" y="3430031"/>
                <a:ext cx="2921463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+∆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𝑃𝑉</m:t>
                    </m:r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FA4E1-7301-DFED-797D-A6D8DDB1E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82" y="3430031"/>
                <a:ext cx="292146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04CE5-4FE0-454D-CB7D-CF04E80094B5}"/>
                  </a:ext>
                </a:extLst>
              </p:cNvPr>
              <p:cNvSpPr txBox="1"/>
              <p:nvPr/>
            </p:nvSpPr>
            <p:spPr>
              <a:xfrm>
                <a:off x="600561" y="4289423"/>
                <a:ext cx="4567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定義一個新的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的函數，稱為焓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Enthalpy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04CE5-4FE0-454D-CB7D-CF04E800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61" y="4289423"/>
                <a:ext cx="4567065" cy="369332"/>
              </a:xfrm>
              <a:prstGeom prst="rect">
                <a:avLst/>
              </a:prstGeom>
              <a:blipFill>
                <a:blip r:embed="rId13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>
            <a:extLst>
              <a:ext uri="{FF2B5EF4-FFF2-40B4-BE49-F238E27FC236}">
                <a16:creationId xmlns:a16="http://schemas.microsoft.com/office/drawing/2014/main" id="{F347E4D6-587A-CBE2-FD86-DD332D2A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97" y="204119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定壓過程的熱交換：</a:t>
            </a:r>
            <a:endParaRPr lang="zh-TW" altLang="en-US" sz="1800"/>
          </a:p>
        </p:txBody>
      </p:sp>
      <p:pic>
        <p:nvPicPr>
          <p:cNvPr id="7" name="Picture 2" descr="heat01">
            <a:extLst>
              <a:ext uri="{FF2B5EF4-FFF2-40B4-BE49-F238E27FC236}">
                <a16:creationId xmlns:a16="http://schemas.microsoft.com/office/drawing/2014/main" id="{E5C8A44A-8656-BEBF-1037-FB2987AB9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2" r="7725" b="60764"/>
          <a:stretch>
            <a:fillRect/>
          </a:stretch>
        </p:blipFill>
        <p:spPr bwMode="auto">
          <a:xfrm>
            <a:off x="6110720" y="2552795"/>
            <a:ext cx="2689413" cy="41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60D351-F43F-FBA7-2E5C-FB24380DF767}"/>
              </a:ext>
            </a:extLst>
          </p:cNvPr>
          <p:cNvSpPr/>
          <p:nvPr/>
        </p:nvSpPr>
        <p:spPr>
          <a:xfrm>
            <a:off x="6154241" y="6400800"/>
            <a:ext cx="1922959" cy="219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0E20B1-846D-31A3-A55E-1A4AA803BC3E}"/>
              </a:ext>
            </a:extLst>
          </p:cNvPr>
          <p:cNvSpPr/>
          <p:nvPr/>
        </p:nvSpPr>
        <p:spPr>
          <a:xfrm>
            <a:off x="6068089" y="4112556"/>
            <a:ext cx="2009111" cy="340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FE0A57-4EF1-B5CE-D35E-1B04025F62AD}"/>
              </a:ext>
            </a:extLst>
          </p:cNvPr>
          <p:cNvSpPr/>
          <p:nvPr/>
        </p:nvSpPr>
        <p:spPr>
          <a:xfrm>
            <a:off x="6110720" y="3493136"/>
            <a:ext cx="1395327" cy="21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8">
                <a:extLst>
                  <a:ext uri="{FF2B5EF4-FFF2-40B4-BE49-F238E27FC236}">
                    <a16:creationId xmlns:a16="http://schemas.microsoft.com/office/drawing/2014/main" id="{F89F6DAC-6510-57B3-EA2C-FA72F0B0295F}"/>
                  </a:ext>
                </a:extLst>
              </p:cNvPr>
              <p:cNvSpPr/>
              <p:nvPr/>
            </p:nvSpPr>
            <p:spPr>
              <a:xfrm>
                <a:off x="603848" y="6295767"/>
                <a:ext cx="434709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34−244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kJ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kJ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8">
                <a:extLst>
                  <a:ext uri="{FF2B5EF4-FFF2-40B4-BE49-F238E27FC236}">
                    <a16:creationId xmlns:a16="http://schemas.microsoft.com/office/drawing/2014/main" id="{F89F6DAC-6510-57B3-EA2C-FA72F0B0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8" y="6295767"/>
                <a:ext cx="4347097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>
            <a:extLst>
              <a:ext uri="{FF2B5EF4-FFF2-40B4-BE49-F238E27FC236}">
                <a16:creationId xmlns:a16="http://schemas.microsoft.com/office/drawing/2014/main" id="{DB3D7E34-013F-49FF-0B49-F8A88C240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 bwMode="auto">
          <a:xfrm>
            <a:off x="4693158" y="29265"/>
            <a:ext cx="4356681" cy="30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4571DA-C1A0-537F-53E3-85845D0A756D}"/>
                  </a:ext>
                </a:extLst>
              </p:cNvPr>
              <p:cNvSpPr txBox="1"/>
              <p:nvPr/>
            </p:nvSpPr>
            <p:spPr>
              <a:xfrm>
                <a:off x="6143411" y="2706270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4571DA-C1A0-537F-53E3-85845D0A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11" y="2706270"/>
                <a:ext cx="638078" cy="276999"/>
              </a:xfrm>
              <a:prstGeom prst="rect">
                <a:avLst/>
              </a:prstGeom>
              <a:blipFill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BD1FD0-BE2E-9032-843B-E0AA5639D4A2}"/>
                  </a:ext>
                </a:extLst>
              </p:cNvPr>
              <p:cNvSpPr txBox="1"/>
              <p:nvPr/>
            </p:nvSpPr>
            <p:spPr>
              <a:xfrm>
                <a:off x="7310632" y="2692184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BD1FD0-BE2E-9032-843B-E0AA5639D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32" y="2692184"/>
                <a:ext cx="638078" cy="276999"/>
              </a:xfrm>
              <a:prstGeom prst="rect">
                <a:avLst/>
              </a:prstGeom>
              <a:blipFill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4E6890-1E20-8C44-FE6D-8182AB2588A0}"/>
                  </a:ext>
                </a:extLst>
              </p:cNvPr>
              <p:cNvSpPr txBox="1"/>
              <p:nvPr/>
            </p:nvSpPr>
            <p:spPr>
              <a:xfrm>
                <a:off x="6667299" y="2714942"/>
                <a:ext cx="6380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4E6890-1E20-8C44-FE6D-8182AB25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99" y="2714942"/>
                <a:ext cx="638078" cy="276999"/>
              </a:xfrm>
              <a:prstGeom prst="rect">
                <a:avLst/>
              </a:prstGeom>
              <a:blipFill>
                <a:blip r:embed="rId1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D4419A-BE01-8FFC-ED0A-4E4698AFEB40}"/>
                  </a:ext>
                </a:extLst>
              </p:cNvPr>
              <p:cNvSpPr txBox="1"/>
              <p:nvPr/>
            </p:nvSpPr>
            <p:spPr>
              <a:xfrm>
                <a:off x="7912703" y="2534635"/>
                <a:ext cx="7495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D4419A-BE01-8FFC-ED0A-4E4698AFE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03" y="2534635"/>
                <a:ext cx="749538" cy="276999"/>
              </a:xfrm>
              <a:prstGeom prst="rect">
                <a:avLst/>
              </a:prstGeom>
              <a:blipFill>
                <a:blip r:embed="rId20"/>
                <a:stretch>
                  <a:fillRect l="-6667" t="-4348" r="-1000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6ACE41D3-B962-8217-80FA-60EE1F6828B9}"/>
              </a:ext>
            </a:extLst>
          </p:cNvPr>
          <p:cNvSpPr/>
          <p:nvPr/>
        </p:nvSpPr>
        <p:spPr>
          <a:xfrm>
            <a:off x="4748084" y="1798650"/>
            <a:ext cx="1395327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D69C1F1B-F93C-133C-50BE-03D1B3766F61}"/>
                  </a:ext>
                </a:extLst>
              </p:cNvPr>
              <p:cNvSpPr/>
              <p:nvPr/>
            </p:nvSpPr>
            <p:spPr>
              <a:xfrm>
                <a:off x="7536105" y="2821611"/>
                <a:ext cx="42383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D69C1F1B-F93C-133C-50BE-03D1B3766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05" y="2821611"/>
                <a:ext cx="42383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117B08-9113-4C19-7215-6FC7EEB29D31}"/>
                  </a:ext>
                </a:extLst>
              </p:cNvPr>
              <p:cNvSpPr txBox="1"/>
              <p:nvPr/>
            </p:nvSpPr>
            <p:spPr>
              <a:xfrm>
                <a:off x="570991" y="5923430"/>
                <a:ext cx="434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圖上定壓過程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err="1"/>
                  <a:t>的熱量輸送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117B08-9113-4C19-7215-6FC7EEB2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1" y="5923430"/>
                <a:ext cx="4347097" cy="369332"/>
              </a:xfrm>
              <a:prstGeom prst="rect">
                <a:avLst/>
              </a:prstGeom>
              <a:blipFill>
                <a:blip r:embed="rId22"/>
                <a:stretch>
                  <a:fillRect l="-145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4" grpId="0"/>
      <p:bldP spid="21" grpId="0" animBg="1"/>
      <p:bldP spid="22" grpId="0" animBg="1"/>
      <p:bldP spid="23" grpId="0" animBg="1"/>
      <p:bldP spid="3" grpId="0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7" grpId="0" animBg="1"/>
      <p:bldP spid="16" grpId="0" animBg="1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524000" y="121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定容過程的熱交換：</a:t>
            </a:r>
            <a:endParaRPr lang="zh-TW" altLang="en-US" sz="1800"/>
          </a:p>
        </p:txBody>
      </p:sp>
      <p:pic>
        <p:nvPicPr>
          <p:cNvPr id="40964" name="Picture 7" descr="F1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b="10526"/>
          <a:stretch>
            <a:fillRect/>
          </a:stretch>
        </p:blipFill>
        <p:spPr bwMode="auto">
          <a:xfrm>
            <a:off x="5257800" y="1219200"/>
            <a:ext cx="2405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524000" y="2362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定容的熱交換即是內能差！</a:t>
            </a:r>
          </a:p>
        </p:txBody>
      </p:sp>
      <p:pic>
        <p:nvPicPr>
          <p:cNvPr id="40966" name="Picture 15" descr="F1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2341" b="8086"/>
          <a:stretch>
            <a:fillRect/>
          </a:stretch>
        </p:blipFill>
        <p:spPr bwMode="auto">
          <a:xfrm>
            <a:off x="5257800" y="3429000"/>
            <a:ext cx="2389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定壓過程的熱交換：</a:t>
            </a:r>
            <a:endParaRPr lang="zh-TW" altLang="en-US" sz="1800"/>
          </a:p>
        </p:txBody>
      </p:sp>
      <p:sp>
        <p:nvSpPr>
          <p:cNvPr id="40969" name="文字方塊 9"/>
          <p:cNvSpPr txBox="1">
            <a:spLocks noChangeArrowheads="1"/>
          </p:cNvSpPr>
          <p:nvPr/>
        </p:nvSpPr>
        <p:spPr bwMode="auto">
          <a:xfrm>
            <a:off x="1524000" y="44196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定壓的熱交換即是焓差！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600200" y="1764268"/>
                <a:ext cx="11766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64268"/>
                <a:ext cx="11766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600201" y="3810000"/>
                <a:ext cx="2590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3810000"/>
                <a:ext cx="2590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828799" y="557482"/>
            <a:ext cx="4240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綜合以上三個結果理想氣體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Ideal Gas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13"/>
          <p:cNvSpPr txBox="1">
            <a:spLocks noChangeArrowheads="1"/>
          </p:cNvSpPr>
          <p:nvPr/>
        </p:nvSpPr>
        <p:spPr bwMode="auto">
          <a:xfrm>
            <a:off x="1828799" y="122939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實驗得知</a:t>
            </a:r>
            <a:r>
              <a:rPr lang="zh-TW" altLang="en-US" sz="1800" dirty="0"/>
              <a:t>，對大部分氣體，在密度不大的情況下</a:t>
            </a:r>
            <a:r>
              <a:rPr lang="en-US" altLang="zh-TW" sz="1800" dirty="0"/>
              <a:t>:</a:t>
            </a:r>
          </a:p>
        </p:txBody>
      </p:sp>
      <p:sp>
        <p:nvSpPr>
          <p:cNvPr id="49157" name="文字方塊 13"/>
          <p:cNvSpPr txBox="1">
            <a:spLocks noChangeArrowheads="1"/>
          </p:cNvSpPr>
          <p:nvPr/>
        </p:nvSpPr>
        <p:spPr bwMode="auto">
          <a:xfrm>
            <a:off x="3121399" y="1801142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狀態方程式</a:t>
            </a:r>
          </a:p>
        </p:txBody>
      </p:sp>
      <p:pic>
        <p:nvPicPr>
          <p:cNvPr id="49158" name="Picture 8" descr="F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1828800" y="3345615"/>
            <a:ext cx="2571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文字方塊 6"/>
          <p:cNvSpPr txBox="1">
            <a:spLocks noChangeArrowheads="1"/>
          </p:cNvSpPr>
          <p:nvPr/>
        </p:nvSpPr>
        <p:spPr bwMode="auto">
          <a:xfrm>
            <a:off x="4123381" y="235181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（</a:t>
            </a: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Kelvin</a:t>
            </a:r>
            <a:r>
              <a:rPr lang="zh-TW" altLang="en-US" sz="1800" dirty="0"/>
              <a:t>溫標）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50570" y="2342268"/>
                <a:ext cx="222298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=273+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0" y="2342268"/>
                <a:ext cx="22229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496277" y="1699373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77" y="1699373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68994" y="1811419"/>
                <a:ext cx="1981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</a:rPr>
                        <m:t>8.31 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mol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994" y="1811419"/>
                <a:ext cx="1981200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88" y="3320632"/>
            <a:ext cx="1730022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">
                <a:extLst>
                  <a:ext uri="{FF2B5EF4-FFF2-40B4-BE49-F238E27FC236}">
                    <a16:creationId xmlns:a16="http://schemas.microsoft.com/office/drawing/2014/main" id="{CB2FB5E6-C2FB-7C1D-F2CA-85A922DB4B0F}"/>
                  </a:ext>
                </a:extLst>
              </p:cNvPr>
              <p:cNvSpPr txBox="1"/>
              <p:nvPr/>
            </p:nvSpPr>
            <p:spPr>
              <a:xfrm>
                <a:off x="1828800" y="1801698"/>
                <a:ext cx="126784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1">
                <a:extLst>
                  <a:ext uri="{FF2B5EF4-FFF2-40B4-BE49-F238E27FC236}">
                    <a16:creationId xmlns:a16="http://schemas.microsoft.com/office/drawing/2014/main" id="{CB2FB5E6-C2FB-7C1D-F2CA-85A922DB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01698"/>
                <a:ext cx="12678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A5115-983C-73BB-5D82-B213F20EFB87}"/>
                  </a:ext>
                </a:extLst>
              </p:cNvPr>
              <p:cNvSpPr txBox="1"/>
              <p:nvPr/>
            </p:nvSpPr>
            <p:spPr>
              <a:xfrm>
                <a:off x="5788399" y="544871"/>
                <a:ext cx="990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</a:rPr>
                      <m:t>𝑃𝑉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A5115-983C-73BB-5D82-B213F20EF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399" y="544871"/>
                <a:ext cx="9906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9F7051-21C7-53AD-B840-E34DEC0B7098}"/>
              </a:ext>
            </a:extLst>
          </p:cNvPr>
          <p:cNvSpPr txBox="1"/>
          <p:nvPr/>
        </p:nvSpPr>
        <p:spPr>
          <a:xfrm>
            <a:off x="1828799" y="2819400"/>
            <a:ext cx="495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如此簡單關係對理想氣體任何情況都成立</a:t>
            </a:r>
            <a:r>
              <a:rPr lang="en-US" dirty="0"/>
              <a:t>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D8C61-4644-17D0-B9C7-BD7B0C89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D5CCD61E-032E-9CE7-FF47-4036C419F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71" y="2881594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>
            <a:extLst>
              <a:ext uri="{FF2B5EF4-FFF2-40B4-BE49-F238E27FC236}">
                <a16:creationId xmlns:a16="http://schemas.microsoft.com/office/drawing/2014/main" id="{E0422590-AB48-ABA1-45FC-D5FB4E032F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391" y="4190118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>
                        <a:extLst>
                          <a:ext uri="{FF2B5EF4-FFF2-40B4-BE49-F238E27FC236}">
                            <a16:creationId xmlns:a16="http://schemas.microsoft.com/office/drawing/2014/main" id="{E0422590-AB48-ABA1-45FC-D5FB4E032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91" y="4190118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>
            <a:extLst>
              <a:ext uri="{FF2B5EF4-FFF2-40B4-BE49-F238E27FC236}">
                <a16:creationId xmlns:a16="http://schemas.microsoft.com/office/drawing/2014/main" id="{8B760BAC-D323-C2A2-26D9-849BE1C4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72" y="3732917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pic>
        <p:nvPicPr>
          <p:cNvPr id="43017" name="Picture 16" descr="2104">
            <a:extLst>
              <a:ext uri="{FF2B5EF4-FFF2-40B4-BE49-F238E27FC236}">
                <a16:creationId xmlns:a16="http://schemas.microsoft.com/office/drawing/2014/main" id="{3DBDA66A-391F-A8B9-FFF8-15ABC3A8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62" y="696723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文字方塊 10">
            <a:extLst>
              <a:ext uri="{FF2B5EF4-FFF2-40B4-BE49-F238E27FC236}">
                <a16:creationId xmlns:a16="http://schemas.microsoft.com/office/drawing/2014/main" id="{C39E369C-8BEC-3806-A60B-C3A887187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91" y="1425172"/>
            <a:ext cx="3837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氣體通常定義單位莫耳比熱：</a:t>
            </a:r>
            <a:endParaRPr lang="en-US" altLang="zh-TW" sz="1800" dirty="0"/>
          </a:p>
        </p:txBody>
      </p:sp>
      <p:pic>
        <p:nvPicPr>
          <p:cNvPr id="43019" name="Picture 12" descr="D:\Dropbox\Documents\課程\YoungTextBook\Images\Chapter19\A_Images\A_Figures_and_Photos\19_18_FigureA.jpg">
            <a:extLst>
              <a:ext uri="{FF2B5EF4-FFF2-40B4-BE49-F238E27FC236}">
                <a16:creationId xmlns:a16="http://schemas.microsoft.com/office/drawing/2014/main" id="{D7A7A420-77C5-D96F-9D86-60106F83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6613662" y="3180756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1BBEDBA-FA52-409E-69AD-C5C068C1927A}"/>
                  </a:ext>
                </a:extLst>
              </p:cNvPr>
              <p:cNvSpPr txBox="1"/>
              <p:nvPr/>
            </p:nvSpPr>
            <p:spPr>
              <a:xfrm>
                <a:off x="2385991" y="4190118"/>
                <a:ext cx="208511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1BBEDBA-FA52-409E-69AD-C5C068C19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91" y="4190118"/>
                <a:ext cx="208511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31A162EC-5957-AFC5-CBF1-2249658D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71" y="3344258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25B27-8C9E-BD42-9275-21F1998F1F8F}"/>
              </a:ext>
            </a:extLst>
          </p:cNvPr>
          <p:cNvSpPr txBox="1"/>
          <p:nvPr/>
        </p:nvSpPr>
        <p:spPr>
          <a:xfrm>
            <a:off x="601870" y="1825299"/>
            <a:ext cx="57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一</a:t>
            </a:r>
            <a:r>
              <a:rPr lang="en-TW"/>
              <a:t>莫耳氣體，單位溫度變化</a:t>
            </a:r>
            <a:r>
              <a:rPr lang="en-GB" dirty="0" err="1"/>
              <a:t>所</a:t>
            </a:r>
            <a:r>
              <a:rPr lang="en-TW"/>
              <a:t>對應的熱量</a:t>
            </a:r>
            <a:r>
              <a:rPr lang="en-GB" dirty="0"/>
              <a:t>：</a:t>
            </a:r>
            <a:r>
              <a:rPr lang="en-GB" dirty="0" err="1"/>
              <a:t>莫耳比熱</a:t>
            </a:r>
            <a:r>
              <a:rPr lang="en-TW"/>
              <a:t>。</a:t>
            </a:r>
            <a:endParaRPr lang="en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2F91F6FB-D36A-B14A-4634-FA0EEFF713AD}"/>
                  </a:ext>
                </a:extLst>
              </p:cNvPr>
              <p:cNvSpPr txBox="1"/>
              <p:nvPr/>
            </p:nvSpPr>
            <p:spPr>
              <a:xfrm>
                <a:off x="670674" y="2260638"/>
                <a:ext cx="12265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2F91F6FB-D36A-B14A-4634-FA0EEFF7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4" y="2260638"/>
                <a:ext cx="1226598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9F6909-37BA-A3B3-AC2E-6A3966FE922B}"/>
              </a:ext>
            </a:extLst>
          </p:cNvPr>
          <p:cNvSpPr txBox="1"/>
          <p:nvPr/>
        </p:nvSpPr>
        <p:spPr>
          <a:xfrm>
            <a:off x="601870" y="4644698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每莫耳氣體，經定容過程，每單位溫度增加所吸收的熱量</a:t>
            </a:r>
            <a:r>
              <a:rPr lang="en-US" dirty="0"/>
              <a:t>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17EB6-1A69-B150-5271-A174097543B1}"/>
              </a:ext>
            </a:extLst>
          </p:cNvPr>
          <p:cNvSpPr txBox="1"/>
          <p:nvPr/>
        </p:nvSpPr>
        <p:spPr>
          <a:xfrm>
            <a:off x="633391" y="662166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若是固體，測量溫度</a:t>
            </a:r>
            <a:r>
              <a:rPr lang="zh-TW" altLang="en-US" sz="1800" dirty="0"/>
              <a:t>增加時的熱量就是測單位質量比熱！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728EA7AC-02E1-0ACA-6A80-BB0A3FD267C7}"/>
                  </a:ext>
                </a:extLst>
              </p:cNvPr>
              <p:cNvSpPr txBox="1"/>
              <p:nvPr/>
            </p:nvSpPr>
            <p:spPr>
              <a:xfrm>
                <a:off x="709591" y="1049539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728EA7AC-02E1-0ACA-6A80-BB0A3FD2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1" y="1049539"/>
                <a:ext cx="137160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42F1A3D4-8EB7-D67D-B4C0-348636EDDEE5}"/>
                  </a:ext>
                </a:extLst>
              </p:cNvPr>
              <p:cNvSpPr txBox="1"/>
              <p:nvPr/>
            </p:nvSpPr>
            <p:spPr>
              <a:xfrm>
                <a:off x="620053" y="5230151"/>
                <a:ext cx="1828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42F1A3D4-8EB7-D67D-B4C0-348636EDD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3" y="5230151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FCB38A-7BFC-49CA-D652-3382657E6E3A}"/>
                  </a:ext>
                </a:extLst>
              </p:cNvPr>
              <p:cNvSpPr txBox="1"/>
              <p:nvPr/>
            </p:nvSpPr>
            <p:spPr>
              <a:xfrm>
                <a:off x="2514600" y="5257800"/>
                <a:ext cx="6374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此式雖從定容過程得到，但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err="1"/>
                  <a:t>都與過程無關</a:t>
                </a:r>
                <a:r>
                  <a:rPr lang="en-US" dirty="0"/>
                  <a:t>，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FCB38A-7BFC-49CA-D652-3382657E6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57800"/>
                <a:ext cx="6374678" cy="369332"/>
              </a:xfrm>
              <a:prstGeom prst="rect">
                <a:avLst/>
              </a:prstGeom>
              <a:blipFill>
                <a:blip r:embed="rId10"/>
                <a:stretch>
                  <a:fillRect l="-996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A418C-0B6B-F826-CB1E-797CB9A4765C}"/>
                  </a:ext>
                </a:extLst>
              </p:cNvPr>
              <p:cNvSpPr txBox="1"/>
              <p:nvPr/>
            </p:nvSpPr>
            <p:spPr>
              <a:xfrm>
                <a:off x="620053" y="5747627"/>
                <a:ext cx="6374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因此這個式子在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dirty="0" err="1"/>
                  <a:t>圖上永遠成立</a:t>
                </a:r>
                <a:r>
                  <a:rPr lang="en-US" dirty="0"/>
                  <a:t>。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A418C-0B6B-F826-CB1E-797CB9A4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3" y="5747627"/>
                <a:ext cx="6374678" cy="369332"/>
              </a:xfrm>
              <a:prstGeom prst="rect">
                <a:avLst/>
              </a:prstGeom>
              <a:blipFill>
                <a:blip r:embed="rId11"/>
                <a:stretch>
                  <a:fillRect l="-7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67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B75F7-828B-197D-58B9-50C78774F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Object 7">
            <a:extLst>
              <a:ext uri="{FF2B5EF4-FFF2-40B4-BE49-F238E27FC236}">
                <a16:creationId xmlns:a16="http://schemas.microsoft.com/office/drawing/2014/main" id="{D29C67C3-E3D3-C4CB-8EE6-8EA30E595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121" y="160282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>
                        <a:extLst>
                          <a:ext uri="{FF2B5EF4-FFF2-40B4-BE49-F238E27FC236}">
                            <a16:creationId xmlns:a16="http://schemas.microsoft.com/office/drawing/2014/main" id="{D29C67C3-E3D3-C4CB-8EE6-8EA30E595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21" y="160282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>
            <a:extLst>
              <a:ext uri="{FF2B5EF4-FFF2-40B4-BE49-F238E27FC236}">
                <a16:creationId xmlns:a16="http://schemas.microsoft.com/office/drawing/2014/main" id="{99A8CE94-0E7A-08D5-3322-AB6DB5ED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2" y="114561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>
            <a:extLst>
              <a:ext uri="{FF2B5EF4-FFF2-40B4-BE49-F238E27FC236}">
                <a16:creationId xmlns:a16="http://schemas.microsoft.com/office/drawing/2014/main" id="{A21F6CFE-31BE-F32D-43E0-01224E07D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544" y="3155495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43014" name="Object 12">
                        <a:extLst>
                          <a:ext uri="{FF2B5EF4-FFF2-40B4-BE49-F238E27FC236}">
                            <a16:creationId xmlns:a16="http://schemas.microsoft.com/office/drawing/2014/main" id="{A21F6CFE-31BE-F32D-43E0-01224E07D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44" y="3155495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>
            <a:extLst>
              <a:ext uri="{FF2B5EF4-FFF2-40B4-BE49-F238E27FC236}">
                <a16:creationId xmlns:a16="http://schemas.microsoft.com/office/drawing/2014/main" id="{21ABAD46-248E-CBBC-AE3F-8704A06A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25" y="2708468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9" name="Picture 12" descr="D:\Dropbox\Documents\課程\YoungTextBook\Images\Chapter19\A_Images\A_Figures_and_Photos\19_18_FigureA.jpg">
            <a:extLst>
              <a:ext uri="{FF2B5EF4-FFF2-40B4-BE49-F238E27FC236}">
                <a16:creationId xmlns:a16="http://schemas.microsoft.com/office/drawing/2014/main" id="{40CE1B34-E2AB-DE8A-4AEB-382048E6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6947329" y="578654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>
            <a:extLst>
              <a:ext uri="{FF2B5EF4-FFF2-40B4-BE49-F238E27FC236}">
                <a16:creationId xmlns:a16="http://schemas.microsoft.com/office/drawing/2014/main" id="{44ED45AE-AAA1-7E9A-D7D9-F0A8FC5D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6960801" y="2580014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A0F3B0C-FE84-67D7-D9BD-B16CFF43F449}"/>
                  </a:ext>
                </a:extLst>
              </p:cNvPr>
              <p:cNvSpPr txBox="1"/>
              <p:nvPr/>
            </p:nvSpPr>
            <p:spPr>
              <a:xfrm>
                <a:off x="2393721" y="1602820"/>
                <a:ext cx="12638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A0F3B0C-FE84-67D7-D9BD-B16CFF43F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721" y="1602820"/>
                <a:ext cx="1263879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D056020-FC9B-12BC-F487-1949B3B59A4E}"/>
                  </a:ext>
                </a:extLst>
              </p:cNvPr>
              <p:cNvSpPr txBox="1"/>
              <p:nvPr/>
            </p:nvSpPr>
            <p:spPr>
              <a:xfrm>
                <a:off x="2388143" y="3155495"/>
                <a:ext cx="208510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D056020-FC9B-12BC-F487-1949B3B5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43" y="3155495"/>
                <a:ext cx="2085109" cy="369332"/>
              </a:xfrm>
              <a:prstGeom prst="rect">
                <a:avLst/>
              </a:prstGeom>
              <a:blipFill>
                <a:blip r:embed="rId9"/>
                <a:stretch>
                  <a:fillRect l="-6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E21FD3D8-33C9-E5C9-0185-62B8FBEF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24" y="705970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兩個比熱特別有用。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1009C-9273-7E0A-0684-BDD4BA68AC7B}"/>
              </a:ext>
            </a:extLst>
          </p:cNvPr>
          <p:cNvSpPr txBox="1"/>
          <p:nvPr/>
        </p:nvSpPr>
        <p:spPr>
          <a:xfrm>
            <a:off x="609600" y="2057400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每莫耳氣體，經定容過程，每單位溫度增加所吸收的熱量</a:t>
            </a:r>
            <a:r>
              <a:rPr lang="en-US" dirty="0"/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772FE-E0B6-36D5-34F5-EF0530626BA7}"/>
              </a:ext>
            </a:extLst>
          </p:cNvPr>
          <p:cNvSpPr txBox="1"/>
          <p:nvPr/>
        </p:nvSpPr>
        <p:spPr>
          <a:xfrm>
            <a:off x="604024" y="3693854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每莫耳氣體，經定壓過程，每單位溫度增加所吸收的熱量</a:t>
            </a:r>
            <a:r>
              <a:rPr lang="en-US" dirty="0"/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8F24FA-1B8D-2374-55F9-D2960FF72302}"/>
                  </a:ext>
                </a:extLst>
              </p:cNvPr>
              <p:cNvSpPr txBox="1"/>
              <p:nvPr/>
            </p:nvSpPr>
            <p:spPr>
              <a:xfrm>
                <a:off x="604024" y="4153674"/>
                <a:ext cx="5993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以上關於熱量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err="1"/>
                  <a:t>的兩式，分別只適用於定容即定壓過程</a:t>
                </a:r>
                <a:r>
                  <a:rPr lang="en-US" dirty="0"/>
                  <a:t>。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8F24FA-1B8D-2374-55F9-D2960FF72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4" y="4153674"/>
                <a:ext cx="5993856" cy="369332"/>
              </a:xfrm>
              <a:prstGeom prst="rect">
                <a:avLst/>
              </a:prstGeom>
              <a:blipFill>
                <a:blip r:embed="rId10"/>
                <a:stretch>
                  <a:fillRect l="-846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9993E6FD-ED83-0D48-C43E-EF75925483E4}"/>
                  </a:ext>
                </a:extLst>
              </p:cNvPr>
              <p:cNvSpPr txBox="1"/>
              <p:nvPr/>
            </p:nvSpPr>
            <p:spPr>
              <a:xfrm>
                <a:off x="631902" y="5237184"/>
                <a:ext cx="1828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9993E6FD-ED83-0D48-C43E-EF7592548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2" y="5237184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618949-F122-45C7-D742-DEF07F4CA5BD}"/>
                  </a:ext>
                </a:extLst>
              </p:cNvPr>
              <p:cNvSpPr txBox="1"/>
              <p:nvPr/>
            </p:nvSpPr>
            <p:spPr>
              <a:xfrm>
                <a:off x="2526449" y="5264833"/>
                <a:ext cx="6374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此式雖從定容過程得到，但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err="1"/>
                  <a:t>都與過程無關</a:t>
                </a:r>
                <a:r>
                  <a:rPr lang="en-US" dirty="0"/>
                  <a:t>，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618949-F122-45C7-D742-DEF07F4CA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49" y="5264833"/>
                <a:ext cx="6374678" cy="369332"/>
              </a:xfrm>
              <a:prstGeom prst="rect">
                <a:avLst/>
              </a:prstGeom>
              <a:blipFill>
                <a:blip r:embed="rId12"/>
                <a:stretch>
                  <a:fillRect l="-7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E34EB9-D808-C17F-E16F-AF549F6DB33E}"/>
                  </a:ext>
                </a:extLst>
              </p:cNvPr>
              <p:cNvSpPr txBox="1"/>
              <p:nvPr/>
            </p:nvSpPr>
            <p:spPr>
              <a:xfrm>
                <a:off x="631902" y="5735559"/>
                <a:ext cx="6374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因此這個式子在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dirty="0" err="1"/>
                  <a:t>圖上永遠成立</a:t>
                </a:r>
                <a:r>
                  <a:rPr lang="en-US" dirty="0"/>
                  <a:t>。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E34EB9-D808-C17F-E16F-AF549F6D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2" y="5735559"/>
                <a:ext cx="6374678" cy="369332"/>
              </a:xfrm>
              <a:prstGeom prst="rect">
                <a:avLst/>
              </a:prstGeom>
              <a:blipFill>
                <a:blip r:embed="rId13"/>
                <a:stretch>
                  <a:fillRect l="-7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EA4E01-B5E1-6A0F-143B-BDAD8A48495C}"/>
                  </a:ext>
                </a:extLst>
              </p:cNvPr>
              <p:cNvSpPr txBox="1"/>
              <p:nvPr/>
            </p:nvSpPr>
            <p:spPr>
              <a:xfrm>
                <a:off x="604024" y="4554143"/>
                <a:ext cx="5993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熱量</a:t>
                </a:r>
                <a:r>
                  <a:rPr lang="en-US" dirty="0"/>
                  <a:t>輸送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err="1"/>
                  <a:t>與過程有關</a:t>
                </a:r>
                <a:r>
                  <a:rPr lang="en-US" dirty="0"/>
                  <a:t>。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EA4E01-B5E1-6A0F-143B-BDAD8A484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4" y="4554143"/>
                <a:ext cx="5993856" cy="369332"/>
              </a:xfrm>
              <a:prstGeom prst="rect">
                <a:avLst/>
              </a:prstGeom>
              <a:blipFill>
                <a:blip r:embed="rId14"/>
                <a:stretch>
                  <a:fillRect l="-84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428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066378" y="344734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6587563" y="378087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6501184" y="4636465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6501184" y="5544585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066378" y="451414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041725" y="5525732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1143000" y="762000"/>
            <a:ext cx="2509868" cy="216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2870524" y="3817228"/>
                <a:ext cx="2969466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12.45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24" y="3817228"/>
                <a:ext cx="2969466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2870525" y="4904735"/>
                <a:ext cx="284405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25" y="4904735"/>
                <a:ext cx="2844054" cy="616515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2830183" y="5895620"/>
                <a:ext cx="288439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93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83" y="5895620"/>
                <a:ext cx="2884395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026857" y="342166"/>
                <a:ext cx="7482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驚人的是，測量得知，理想氣體定容比熱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zh-TW" altLang="en-US" dirty="0"/>
                  <a:t>是一個常數，與溫度無關。</a:t>
                </a: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57" y="342166"/>
                <a:ext cx="7482960" cy="369332"/>
              </a:xfrm>
              <a:prstGeom prst="rect">
                <a:avLst/>
              </a:prstGeom>
              <a:blipFill>
                <a:blip r:embed="rId8"/>
                <a:stretch>
                  <a:fillRect l="-677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1142578" y="3040295"/>
                <a:ext cx="1981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</a:rPr>
                        <m:t>8.31 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mol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78" y="3040295"/>
                <a:ext cx="1981200" cy="369332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DB20B3C-B39C-CBC4-6727-1E9FF97F986C}"/>
              </a:ext>
            </a:extLst>
          </p:cNvPr>
          <p:cNvSpPr txBox="1"/>
          <p:nvPr/>
        </p:nvSpPr>
        <p:spPr>
          <a:xfrm>
            <a:off x="3753701" y="151960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一莫耳不同氣體，質量就不同</a:t>
            </a:r>
            <a:r>
              <a:rPr lang="en-US" dirty="0"/>
              <a:t>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02200-ACD0-94A5-3347-D316B3522DD7}"/>
              </a:ext>
            </a:extLst>
          </p:cNvPr>
          <p:cNvSpPr txBox="1"/>
          <p:nvPr/>
        </p:nvSpPr>
        <p:spPr>
          <a:xfrm>
            <a:off x="3753700" y="1901757"/>
            <a:ext cx="432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但熱容量</a:t>
            </a:r>
            <a:r>
              <a:rPr lang="en-US" dirty="0"/>
              <a:t>(</a:t>
            </a:r>
            <a:r>
              <a:rPr lang="en-US" dirty="0" err="1"/>
              <a:t>單位溫度變化所需熱量</a:t>
            </a:r>
            <a:r>
              <a:rPr lang="en-US" dirty="0"/>
              <a:t>)</a:t>
            </a:r>
            <a:r>
              <a:rPr lang="en-US" dirty="0" err="1"/>
              <a:t>一樣</a:t>
            </a:r>
            <a:r>
              <a:rPr lang="en-US" dirty="0"/>
              <a:t>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1E43C-EC02-F7F9-0F62-817C29D45812}"/>
              </a:ext>
            </a:extLst>
          </p:cNvPr>
          <p:cNvSpPr txBox="1"/>
          <p:nvPr/>
        </p:nvSpPr>
        <p:spPr>
          <a:xfrm>
            <a:off x="3753699" y="2309805"/>
            <a:ext cx="432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可見不同氣體單位質量比熱不相等</a:t>
            </a:r>
            <a:r>
              <a:rPr lang="en-US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11" grpId="0"/>
      <p:bldP spid="51212" grpId="0"/>
      <p:bldP spid="15" grpId="0" animBg="1"/>
      <p:bldP spid="16" grpId="0" animBg="1"/>
      <p:bldP spid="17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22EF-D14C-EB6D-CCB4-6D276523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>
            <a:extLst>
              <a:ext uri="{FF2B5EF4-FFF2-40B4-BE49-F238E27FC236}">
                <a16:creationId xmlns:a16="http://schemas.microsoft.com/office/drawing/2014/main" id="{09042385-0A82-EDB1-45EC-850B2693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27" y="120975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單原子分子組成的理想氣體</a:t>
            </a:r>
          </a:p>
        </p:txBody>
      </p:sp>
      <p:pic>
        <p:nvPicPr>
          <p:cNvPr id="51203" name="Picture 8" descr="F19_11">
            <a:extLst>
              <a:ext uri="{FF2B5EF4-FFF2-40B4-BE49-F238E27FC236}">
                <a16:creationId xmlns:a16="http://schemas.microsoft.com/office/drawing/2014/main" id="{D2E645FA-61E3-8985-ED46-6A1FF3A8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4674980" y="163636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>
            <a:extLst>
              <a:ext uri="{FF2B5EF4-FFF2-40B4-BE49-F238E27FC236}">
                <a16:creationId xmlns:a16="http://schemas.microsoft.com/office/drawing/2014/main" id="{274FE33F-7E28-FDB6-1180-127A714F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4663037" y="2357090"/>
            <a:ext cx="808771" cy="6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>
            <a:extLst>
              <a:ext uri="{FF2B5EF4-FFF2-40B4-BE49-F238E27FC236}">
                <a16:creationId xmlns:a16="http://schemas.microsoft.com/office/drawing/2014/main" id="{179FFF86-1812-83A4-A687-64D090F2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5715000" y="1080942"/>
            <a:ext cx="1731105" cy="46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>
            <a:extLst>
              <a:ext uri="{FF2B5EF4-FFF2-40B4-BE49-F238E27FC236}">
                <a16:creationId xmlns:a16="http://schemas.microsoft.com/office/drawing/2014/main" id="{D4F18669-CD9E-C012-5ED7-F52020A9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4673425" y="3200029"/>
            <a:ext cx="763799" cy="10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>
            <a:extLst>
              <a:ext uri="{FF2B5EF4-FFF2-40B4-BE49-F238E27FC236}">
                <a16:creationId xmlns:a16="http://schemas.microsoft.com/office/drawing/2014/main" id="{E66E00B4-C053-70BC-7857-7807393D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27" y="2297405"/>
            <a:ext cx="337745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雙原子分子組成的理想氣體</a:t>
            </a:r>
          </a:p>
        </p:txBody>
      </p:sp>
      <p:sp>
        <p:nvSpPr>
          <p:cNvPr id="51212" name="Text Box 7">
            <a:extLst>
              <a:ext uri="{FF2B5EF4-FFF2-40B4-BE49-F238E27FC236}">
                <a16:creationId xmlns:a16="http://schemas.microsoft.com/office/drawing/2014/main" id="{7F1B3A2E-B2EF-3A8F-BD49-EA8ED532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05" y="3439419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多原子分子組成的理想氣體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80E433B-B3D8-C679-52D8-6EB202AEF85D}"/>
                  </a:ext>
                </a:extLst>
              </p:cNvPr>
              <p:cNvSpPr txBox="1"/>
              <p:nvPr/>
            </p:nvSpPr>
            <p:spPr>
              <a:xfrm>
                <a:off x="5631797" y="6082225"/>
                <a:ext cx="1814308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80E433B-B3D8-C679-52D8-6EB202AE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797" y="6082225"/>
                <a:ext cx="1814308" cy="616515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3BE531C-B6CF-397A-39D8-9240C0365C76}"/>
                  </a:ext>
                </a:extLst>
              </p:cNvPr>
              <p:cNvSpPr txBox="1"/>
              <p:nvPr/>
            </p:nvSpPr>
            <p:spPr>
              <a:xfrm>
                <a:off x="947009" y="1634198"/>
                <a:ext cx="1677248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3BE531C-B6CF-397A-39D8-9240C036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9" y="1634198"/>
                <a:ext cx="1677248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C86CA4A9-FAF2-83BA-6CBB-0D83EC3B2201}"/>
              </a:ext>
            </a:extLst>
          </p:cNvPr>
          <p:cNvSpPr txBox="1"/>
          <p:nvPr/>
        </p:nvSpPr>
        <p:spPr>
          <a:xfrm>
            <a:off x="946890" y="5125367"/>
            <a:ext cx="438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第三種旋轉因為轉動慣量為零，無動能。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93F31A-5EE6-9358-8859-287554EC903E}"/>
              </a:ext>
            </a:extLst>
          </p:cNvPr>
          <p:cNvSpPr txBox="1"/>
          <p:nvPr/>
        </p:nvSpPr>
        <p:spPr>
          <a:xfrm>
            <a:off x="932710" y="4261157"/>
            <a:ext cx="505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這是因</a:t>
            </a:r>
            <a:r>
              <a:rPr lang="zh-TW" altLang="en-US" dirty="0"/>
              <a:t>單原子分子氣體</a:t>
            </a:r>
            <a:r>
              <a:rPr kumimoji="1" lang="zh-TW" altLang="en-US" dirty="0"/>
              <a:t>內能來自分子移動動能！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B615274-4B95-C471-C09C-595E874D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71" y="4702224"/>
            <a:ext cx="423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雙原子分子則多了兩種旋轉動能。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C4A99CA-236B-A74B-7801-3E33F133C1A5}"/>
                  </a:ext>
                </a:extLst>
              </p:cNvPr>
              <p:cNvSpPr txBox="1"/>
              <p:nvPr/>
            </p:nvSpPr>
            <p:spPr>
              <a:xfrm>
                <a:off x="3016014" y="5520610"/>
                <a:ext cx="2133600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C4A99CA-236B-A74B-7801-3E33F133C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14" y="5520610"/>
                <a:ext cx="2133600" cy="686406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17">
                <a:extLst>
                  <a:ext uri="{FF2B5EF4-FFF2-40B4-BE49-F238E27FC236}">
                    <a16:creationId xmlns:a16="http://schemas.microsoft.com/office/drawing/2014/main" id="{A70AB99E-E1E1-9D3E-9F38-B540B0E11388}"/>
                  </a:ext>
                </a:extLst>
              </p:cNvPr>
              <p:cNvSpPr txBox="1"/>
              <p:nvPr/>
            </p:nvSpPr>
            <p:spPr>
              <a:xfrm>
                <a:off x="975912" y="2739566"/>
                <a:ext cx="1648345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7" name="文字方塊 17">
                <a:extLst>
                  <a:ext uri="{FF2B5EF4-FFF2-40B4-BE49-F238E27FC236}">
                    <a16:creationId xmlns:a16="http://schemas.microsoft.com/office/drawing/2014/main" id="{A70AB99E-E1E1-9D3E-9F38-B540B0E11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12" y="2739566"/>
                <a:ext cx="1648345" cy="634789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68DC2CE3-39E9-0218-CBA1-954CBAC2D20D}"/>
                  </a:ext>
                </a:extLst>
              </p:cNvPr>
              <p:cNvSpPr txBox="1"/>
              <p:nvPr/>
            </p:nvSpPr>
            <p:spPr>
              <a:xfrm>
                <a:off x="987738" y="3831065"/>
                <a:ext cx="153768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68DC2CE3-39E9-0218-CBA1-954CBAC2D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8" y="3831065"/>
                <a:ext cx="153768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2EC8970-EC63-4D54-DB5E-65A8DB2D45FA}"/>
              </a:ext>
            </a:extLst>
          </p:cNvPr>
          <p:cNvSpPr txBox="1"/>
          <p:nvPr/>
        </p:nvSpPr>
        <p:spPr>
          <a:xfrm>
            <a:off x="946890" y="566349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動能平均值等於</a:t>
            </a:r>
            <a:r>
              <a:rPr lang="en-US" dirty="0"/>
              <a:t>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A3CC8-8595-1B5A-C14F-B0E93B426307}"/>
              </a:ext>
            </a:extLst>
          </p:cNvPr>
          <p:cNvSpPr txBox="1"/>
          <p:nvPr/>
        </p:nvSpPr>
        <p:spPr>
          <a:xfrm>
            <a:off x="978692" y="6227327"/>
            <a:ext cx="50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如此就可以推導得到理想氣體的定容比熱為</a:t>
            </a:r>
            <a:r>
              <a:rPr lang="en-US" dirty="0"/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1546AA25-86AC-62D1-CFAE-22FEF6E7ACFA}"/>
                  </a:ext>
                </a:extLst>
              </p:cNvPr>
              <p:cNvSpPr txBox="1"/>
              <p:nvPr/>
            </p:nvSpPr>
            <p:spPr>
              <a:xfrm>
                <a:off x="6927197" y="233070"/>
                <a:ext cx="16764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1546AA25-86AC-62D1-CFAE-22FEF6E7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97" y="233070"/>
                <a:ext cx="167640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10">
            <a:extLst>
              <a:ext uri="{FF2B5EF4-FFF2-40B4-BE49-F238E27FC236}">
                <a16:creationId xmlns:a16="http://schemas.microsoft.com/office/drawing/2014/main" id="{44BE6100-3468-D2E6-2767-7D4213154AEF}"/>
              </a:ext>
            </a:extLst>
          </p:cNvPr>
          <p:cNvSpPr/>
          <p:nvPr/>
        </p:nvSpPr>
        <p:spPr>
          <a:xfrm>
            <a:off x="890205" y="265152"/>
            <a:ext cx="717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理想氣體的內能差竟然如固體與溫度差成正比，永遠適用！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0C273-00C6-4A71-AD1F-73F96C6A3274}"/>
              </a:ext>
            </a:extLst>
          </p:cNvPr>
          <p:cNvSpPr txBox="1"/>
          <p:nvPr/>
        </p:nvSpPr>
        <p:spPr>
          <a:xfrm>
            <a:off x="889836" y="696009"/>
            <a:ext cx="42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可以設絕對溫度零度為能量為零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A1B80FC1-CE35-F08F-336A-312DE3E64A75}"/>
                  </a:ext>
                </a:extLst>
              </p:cNvPr>
              <p:cNvSpPr txBox="1"/>
              <p:nvPr/>
            </p:nvSpPr>
            <p:spPr>
              <a:xfrm>
                <a:off x="4243005" y="686755"/>
                <a:ext cx="133756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2" name="文字方塊 9">
                <a:extLst>
                  <a:ext uri="{FF2B5EF4-FFF2-40B4-BE49-F238E27FC236}">
                    <a16:creationId xmlns:a16="http://schemas.microsoft.com/office/drawing/2014/main" id="{A1B80FC1-CE35-F08F-336A-312DE3E64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05" y="686755"/>
                <a:ext cx="1337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F8697F63-5F89-1A96-3294-17CA5453DF39}"/>
                  </a:ext>
                </a:extLst>
              </p:cNvPr>
              <p:cNvSpPr txBox="1"/>
              <p:nvPr/>
            </p:nvSpPr>
            <p:spPr>
              <a:xfrm>
                <a:off x="6064188" y="687110"/>
                <a:ext cx="14195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F8697F63-5F89-1A96-3294-17CA5453D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88" y="687110"/>
                <a:ext cx="14195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6956063E-DAF7-7D64-4925-47C571C369C8}"/>
              </a:ext>
            </a:extLst>
          </p:cNvPr>
          <p:cNvSpPr/>
          <p:nvPr/>
        </p:nvSpPr>
        <p:spPr>
          <a:xfrm>
            <a:off x="5715000" y="696009"/>
            <a:ext cx="271100" cy="27043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19" grpId="0"/>
      <p:bldP spid="20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8" y="925655"/>
            <a:ext cx="329170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653684" y="1781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取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653684" y="638750"/>
            <a:ext cx="3048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彈力位能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Elastic Potential Energy</a:t>
            </a:r>
          </a:p>
        </p:txBody>
      </p:sp>
      <p:pic>
        <p:nvPicPr>
          <p:cNvPr id="48136" name="Picture 6" descr="C:\Users\Chia-Hung Chang\Downloads\Data\Knight\Media\Chapter10\Images\10_UnnumPho_p278-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3567"/>
            <a:ext cx="1997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ABECEC-B73B-194A-8842-E75A4248E646}"/>
                  </a:ext>
                </a:extLst>
              </p:cNvPr>
              <p:cNvSpPr txBox="1"/>
              <p:nvPr/>
            </p:nvSpPr>
            <p:spPr>
              <a:xfrm>
                <a:off x="942108" y="5638228"/>
                <a:ext cx="4003788" cy="940514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+1</m:t>
                          </m:r>
                        </m:den>
                      </m:f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ABECEC-B73B-194A-8842-E75A4248E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8" y="5638228"/>
                <a:ext cx="4003788" cy="940514"/>
              </a:xfrm>
              <a:prstGeom prst="rect">
                <a:avLst/>
              </a:prstGeom>
              <a:blipFill>
                <a:blip r:embed="rId4"/>
                <a:stretch>
                  <a:fillRect l="-20570" t="-108108" b="-16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0C61AE6-A618-7941-9CF2-869BEFA143ED}"/>
                  </a:ext>
                </a:extLst>
              </p:cNvPr>
              <p:cNvSpPr txBox="1"/>
              <p:nvPr/>
            </p:nvSpPr>
            <p:spPr>
              <a:xfrm>
                <a:off x="5118005" y="1803415"/>
                <a:ext cx="116140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0C61AE6-A618-7941-9CF2-869BEFA14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05" y="1803415"/>
                <a:ext cx="11614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6943A43-1BB1-7D49-ADD9-BE1443BC01D2}"/>
                  </a:ext>
                </a:extLst>
              </p:cNvPr>
              <p:cNvSpPr txBox="1"/>
              <p:nvPr/>
            </p:nvSpPr>
            <p:spPr>
              <a:xfrm>
                <a:off x="4724400" y="2281570"/>
                <a:ext cx="3600281" cy="9045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6943A43-1BB1-7D49-ADD9-BE1443BC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81570"/>
                <a:ext cx="3600281" cy="904543"/>
              </a:xfrm>
              <a:prstGeom prst="rect">
                <a:avLst/>
              </a:prstGeom>
              <a:blipFill>
                <a:blip r:embed="rId6"/>
                <a:stretch>
                  <a:fillRect t="-114085" b="-171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A7BB-1A27-625D-1FCB-96A2E3735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33C60D-9485-5262-92E5-0E12A0E6C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2" t="18868" b="13207"/>
          <a:stretch>
            <a:fillRect/>
          </a:stretch>
        </p:blipFill>
        <p:spPr bwMode="auto">
          <a:xfrm>
            <a:off x="1600200" y="838200"/>
            <a:ext cx="343689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1BEB2220-6830-8922-991F-7BAC187852BD}"/>
                  </a:ext>
                </a:extLst>
              </p:cNvPr>
              <p:cNvSpPr txBox="1"/>
              <p:nvPr/>
            </p:nvSpPr>
            <p:spPr>
              <a:xfrm>
                <a:off x="1600200" y="373380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1BEB2220-6830-8922-991F-7BAC18785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33800"/>
                <a:ext cx="987322" cy="609077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8BFD9-7D74-8F7E-73FD-7A9FD59A2BB5}"/>
                  </a:ext>
                </a:extLst>
              </p:cNvPr>
              <p:cNvSpPr txBox="1"/>
              <p:nvPr/>
            </p:nvSpPr>
            <p:spPr>
              <a:xfrm>
                <a:off x="1524000" y="4495800"/>
                <a:ext cx="685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有了狀態方程式，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圖上任一點的溫度立刻知道，無需查表了</a:t>
                </a:r>
                <a:r>
                  <a:rPr 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8BFD9-7D74-8F7E-73FD-7A9FD59A2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95800"/>
                <a:ext cx="6858000" cy="369332"/>
              </a:xfrm>
              <a:prstGeom prst="rect">
                <a:avLst/>
              </a:prstGeom>
              <a:blipFill>
                <a:blip r:embed="rId4"/>
                <a:stretch>
                  <a:fillRect l="-741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26423922-FA1E-B83E-DB56-CC8C2923A50B}"/>
                  </a:ext>
                </a:extLst>
              </p:cNvPr>
              <p:cNvSpPr txBox="1"/>
              <p:nvPr/>
            </p:nvSpPr>
            <p:spPr>
              <a:xfrm>
                <a:off x="1607634" y="4949019"/>
                <a:ext cx="284337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26423922-FA1E-B83E-DB56-CC8C2923A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34" y="4949019"/>
                <a:ext cx="2843374" cy="61651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C329E8-7E50-BF97-CC0A-5A655E680045}"/>
              </a:ext>
            </a:extLst>
          </p:cNvPr>
          <p:cNvSpPr txBox="1"/>
          <p:nvPr/>
        </p:nvSpPr>
        <p:spPr>
          <a:xfrm>
            <a:off x="1514707" y="5650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有了溫度，該狀態的內能也立刻知道了，無需查表了</a:t>
            </a:r>
            <a:r>
              <a:rPr lang="en-US" dirty="0">
                <a:solidFill>
                  <a:srgbClr val="FF00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12076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4234853" y="1000362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/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/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6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23401" y="1072634"/>
            <a:ext cx="7359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預測一：現在可以再一次直接計算定壓過程的吸放熱，不需查表！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050227" y="1524000"/>
            <a:ext cx="3092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在定壓下，熱等於焓差。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023401" y="4544378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根據定義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041330" y="559653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</a:t>
            </a:r>
          </a:p>
        </p:txBody>
      </p:sp>
      <p:pic>
        <p:nvPicPr>
          <p:cNvPr id="52234" name="Picture 12" descr="F19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51482" b="8752"/>
          <a:stretch/>
        </p:blipFill>
        <p:spPr bwMode="auto">
          <a:xfrm>
            <a:off x="5631735" y="3325666"/>
            <a:ext cx="252696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𝑛𝑅𝑇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64965" y="5006319"/>
                <a:ext cx="129811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5" y="5006319"/>
                <a:ext cx="1298118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52124" y="5575319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24" y="5575319"/>
                <a:ext cx="1371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6763" y="2894897"/>
                <a:ext cx="51816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63" y="2894897"/>
                <a:ext cx="5181600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1430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或：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656ED507-28F9-A19F-F581-F9CEE5411072}"/>
                  </a:ext>
                </a:extLst>
              </p:cNvPr>
              <p:cNvSpPr txBox="1"/>
              <p:nvPr/>
            </p:nvSpPr>
            <p:spPr>
              <a:xfrm>
                <a:off x="1050227" y="3311843"/>
                <a:ext cx="4207573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𝑛𝑅𝑇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656ED507-28F9-A19F-F581-F9CEE541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27" y="3311843"/>
                <a:ext cx="4207573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  <p:bldP spid="12" grpId="0" animBg="1"/>
      <p:bldP spid="13" grpId="0" animBg="1"/>
      <p:bldP spid="14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42672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58" grpId="0"/>
      <p:bldP spid="17" grpId="0" animBg="1"/>
      <p:bldP spid="18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600200" y="609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預測二：定溫過程的吸放熱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</a:rPr>
              <a:t>T </a:t>
            </a:r>
            <a:r>
              <a:rPr lang="zh-TW" altLang="en-US" sz="1800"/>
              <a:t>是常數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695700" y="1828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內能不變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1524000" y="57150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和固體液體非常不同，氣體溫度不變時亦可吸熱而不相變，</a:t>
            </a:r>
          </a:p>
        </p:txBody>
      </p:sp>
      <p:pic>
        <p:nvPicPr>
          <p:cNvPr id="55306" name="Picture 11" descr="D:\Downloads\Data\Halliday8E-Figure-solution\Figure\CH19\af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452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61722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</a:rPr>
              <a:t>所吸收熱量轉化為對外界做功。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𝑛𝑅𝑇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𝑛𝑅𝑇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1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5" t="12560" b="22765"/>
          <a:stretch>
            <a:fillRect/>
          </a:stretch>
        </p:blipFill>
        <p:spPr bwMode="auto">
          <a:xfrm>
            <a:off x="3751724" y="941634"/>
            <a:ext cx="36909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105506" y="3882477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絕熱膨脹時，溫度下降，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膨脹對外作功，故內能下降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084724" y="433152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絕熱壓縮，溫度上升。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4" name="文字方塊 7"/>
              <p:cNvSpPr txBox="1">
                <a:spLocks noChangeArrowheads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當體積增加時，壓力的下降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zh-TW" altLang="en-US" sz="1800" i="1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sz="1800" dirty="0"/>
                  <a:t>要比定溫過程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1800" dirty="0"/>
                  <a:t>要來得快！</a:t>
                </a:r>
              </a:p>
            </p:txBody>
          </p:sp>
        </mc:Choice>
        <mc:Fallback xmlns="">
          <p:sp>
            <p:nvSpPr>
              <p:cNvPr id="60424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11" t="-6557" r="-396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5" name="文字方塊 8"/>
          <p:cNvSpPr txBox="1">
            <a:spLocks noChangeArrowheads="1"/>
          </p:cNvSpPr>
          <p:nvPr/>
        </p:nvSpPr>
        <p:spPr bwMode="auto">
          <a:xfrm>
            <a:off x="3657600" y="424656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絕熱曲線</a:t>
            </a:r>
          </a:p>
        </p:txBody>
      </p:sp>
      <p:sp>
        <p:nvSpPr>
          <p:cNvPr id="60426" name="文字方塊 9"/>
          <p:cNvSpPr txBox="1">
            <a:spLocks noChangeArrowheads="1"/>
          </p:cNvSpPr>
          <p:nvPr/>
        </p:nvSpPr>
        <p:spPr bwMode="auto">
          <a:xfrm>
            <a:off x="1084724" y="941634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在絕熱過程中：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dirty="0"/>
                  <a:t>是一個常數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blipFill rotWithShape="1">
                <a:blip r:embed="rId1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682651" y="475890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590307" y="3092006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4953000" y="2985643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85643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5898" y="4878309"/>
                <a:ext cx="5004319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1203~35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878309"/>
                <a:ext cx="5004319" cy="609077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</a:rPr>
                        <m:t>2406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5898" y="4421109"/>
                <a:ext cx="676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是定壓過程：熱量由定壓比熱算，內能差由定容比熱算！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421109"/>
                <a:ext cx="6761702" cy="369332"/>
              </a:xfrm>
              <a:prstGeom prst="rect">
                <a:avLst/>
              </a:prstGeom>
              <a:blipFill>
                <a:blip r:embed="rId10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13781" y="5959681"/>
                <a:ext cx="5875391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l-GR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1544~−30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81" y="5959681"/>
                <a:ext cx="5875391" cy="616515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8851" y="5564109"/>
                <a:ext cx="6861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是定容過程：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熱量、內能差都由定容比熱算。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5564109"/>
                <a:ext cx="6861149" cy="369332"/>
              </a:xfrm>
              <a:prstGeom prst="rect">
                <a:avLst/>
              </a:prstGeom>
              <a:blipFill>
                <a:blip r:embed="rId12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ab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bc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  <a:blipFill rotWithShape="1">
                <a:blip r:embed="rId13"/>
                <a:stretch>
                  <a:fillRect l="-3072" t="-6250" r="-1706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4"/>
          <p:cNvSpPr txBox="1">
            <a:spLocks noChangeArrowheads="1"/>
          </p:cNvSpPr>
          <p:nvPr/>
        </p:nvSpPr>
        <p:spPr bwMode="auto">
          <a:xfrm>
            <a:off x="661869" y="100042"/>
            <a:ext cx="4943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一莫耳理想氣體：雙原子分子組成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3">
                <a:extLst>
                  <a:ext uri="{FF2B5EF4-FFF2-40B4-BE49-F238E27FC236}">
                    <a16:creationId xmlns:a16="http://schemas.microsoft.com/office/drawing/2014/main" id="{2F06E3AB-333B-0041-2D0B-8035BBC681FB}"/>
                  </a:ext>
                </a:extLst>
              </p:cNvPr>
              <p:cNvSpPr txBox="1"/>
              <p:nvPr/>
            </p:nvSpPr>
            <p:spPr>
              <a:xfrm>
                <a:off x="6101811" y="4879818"/>
                <a:ext cx="2378215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3">
                <a:extLst>
                  <a:ext uri="{FF2B5EF4-FFF2-40B4-BE49-F238E27FC236}">
                    <a16:creationId xmlns:a16="http://schemas.microsoft.com/office/drawing/2014/main" id="{2F06E3AB-333B-0041-2D0B-8035BBC6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4879818"/>
                <a:ext cx="2378215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1361965" y="457201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276079" y="3200401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sp>
        <p:nvSpPr>
          <p:cNvPr id="54279" name="文字方塊 6"/>
          <p:cNvSpPr txBox="1">
            <a:spLocks noChangeArrowheads="1"/>
          </p:cNvSpPr>
          <p:nvPr/>
        </p:nvSpPr>
        <p:spPr bwMode="auto">
          <a:xfrm>
            <a:off x="1255359" y="4957951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由溫度即可算出內能！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5848079" y="3048001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079" y="3048001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1"/>
          <p:cNvGraphicFramePr>
            <a:graphicFrameLocks noChangeAspect="1"/>
          </p:cNvGraphicFramePr>
          <p:nvPr/>
        </p:nvGraphicFramePr>
        <p:xfrm>
          <a:off x="3693759" y="4842063"/>
          <a:ext cx="1981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9449" imgH="393529" progId="Equation.3">
                  <p:embed/>
                </p:oleObj>
              </mc:Choice>
              <mc:Fallback>
                <p:oleObj name="方程式" r:id="rId5" imgW="1269449" imgH="393529" progId="Equation.3">
                  <p:embed/>
                  <p:pic>
                    <p:nvPicPr>
                      <p:cNvPr id="542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759" y="4842063"/>
                        <a:ext cx="198120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85212" y="3733801"/>
                <a:ext cx="2645019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2" y="3733801"/>
                <a:ext cx="2645019" cy="616515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91000" y="3733800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33800"/>
                <a:ext cx="2497158" cy="610936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811450" y="4842231"/>
          <a:ext cx="2457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1574640" imgH="393480" progId="Equation.3">
                  <p:embed/>
                </p:oleObj>
              </mc:Choice>
              <mc:Fallback>
                <p:oleObj name="方程式" r:id="rId9" imgW="1574640" imgH="393480" progId="Equation.3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450" y="4842231"/>
                        <a:ext cx="245745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85212" y="5754215"/>
                <a:ext cx="5847242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=−5000+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5000+2000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×2=2000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2" y="5754215"/>
                <a:ext cx="5847242" cy="616515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35327" y="1079438"/>
                <a:ext cx="1212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27" y="1079438"/>
                <a:ext cx="1212833" cy="369332"/>
              </a:xfrm>
              <a:prstGeom prst="rect">
                <a:avLst/>
              </a:prstGeom>
              <a:blipFill>
                <a:blip r:embed="rId12"/>
                <a:stretch>
                  <a:fillRect l="-4167" t="-3226" r="-416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758233" y="6352527"/>
            <a:ext cx="1362692" cy="3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梯形面積</a:t>
            </a:r>
          </a:p>
        </p:txBody>
      </p:sp>
    </p:spTree>
    <p:extLst>
      <p:ext uri="{BB962C8B-B14F-4D97-AF65-F5344CB8AC3E}">
        <p14:creationId xmlns:p14="http://schemas.microsoft.com/office/powerpoint/2010/main" val="4278970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982091" y="1108752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計算一個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a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b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c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zh-TW" altLang="en-US" dirty="0"/>
                  <a:t>循環後氣體所作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的功</m:t>
                    </m:r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79" t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=三角形面積=(5000−2000)×2×0.5=3000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838200" y="4497457"/>
            <a:ext cx="48227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另一算法：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38200" y="5029200"/>
                <a:ext cx="760798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=−2000+35000−30000=3000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29200"/>
                <a:ext cx="760798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此循環將熱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變為功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，這就是一個引擎。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15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1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56"/>
            <a:ext cx="9144000" cy="63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9"/>
          <a:stretch/>
        </p:blipFill>
        <p:spPr bwMode="auto">
          <a:xfrm>
            <a:off x="228600" y="4575084"/>
            <a:ext cx="57959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文字方塊 8"/>
              <p:cNvSpPr txBox="1">
                <a:spLocks noChangeArrowheads="1"/>
              </p:cNvSpPr>
              <p:nvPr/>
            </p:nvSpPr>
            <p:spPr bwMode="auto">
              <a:xfrm>
                <a:off x="218090" y="240268"/>
                <a:ext cx="72494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原子力：固定一個原子，使另一個原子在一維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軸上受力運動：</a:t>
                </a:r>
              </a:p>
            </p:txBody>
          </p:sp>
        </mc:Choice>
        <mc:Fallback xmlns="">
          <p:sp>
            <p:nvSpPr>
              <p:cNvPr id="62471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90" y="240268"/>
                <a:ext cx="7249430" cy="369332"/>
              </a:xfrm>
              <a:prstGeom prst="rect">
                <a:avLst/>
              </a:prstGeom>
              <a:blipFill>
                <a:blip r:embed="rId3"/>
                <a:stretch>
                  <a:fillRect l="-8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/>
              <p:nvPr/>
            </p:nvSpPr>
            <p:spPr>
              <a:xfrm>
                <a:off x="5584435" y="1633435"/>
                <a:ext cx="2969467" cy="534634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AB2F44-F0D0-9849-8C96-0665BC18A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35" y="1633435"/>
                <a:ext cx="2969467" cy="534634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/>
              <p:nvPr/>
            </p:nvSpPr>
            <p:spPr>
              <a:xfrm>
                <a:off x="228600" y="2871653"/>
                <a:ext cx="8175058" cy="810478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76FD162-341F-9D42-A70C-0CB15B907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1653"/>
                <a:ext cx="8175058" cy="810478"/>
              </a:xfrm>
              <a:prstGeom prst="rect">
                <a:avLst/>
              </a:prstGeom>
              <a:blipFill>
                <a:blip r:embed="rId5"/>
                <a:stretch>
                  <a:fillRect l="-155" t="-160938" b="-2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BD35930B-C04D-513C-F976-1F72C4B9B2A8}"/>
                  </a:ext>
                </a:extLst>
              </p:cNvPr>
              <p:cNvSpPr txBox="1"/>
              <p:nvPr/>
            </p:nvSpPr>
            <p:spPr>
              <a:xfrm>
                <a:off x="7716612" y="3800967"/>
                <a:ext cx="674159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BD35930B-C04D-513C-F976-1F72C4B9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12" y="3800967"/>
                <a:ext cx="674159" cy="276999"/>
              </a:xfrm>
              <a:prstGeom prst="rect">
                <a:avLst/>
              </a:prstGeom>
              <a:blipFill>
                <a:blip r:embed="rId6"/>
                <a:stretch>
                  <a:fillRect l="-3704" r="-370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0818">
            <a:extLst>
              <a:ext uri="{FF2B5EF4-FFF2-40B4-BE49-F238E27FC236}">
                <a16:creationId xmlns:a16="http://schemas.microsoft.com/office/drawing/2014/main" id="{5D1CA0A3-9F22-CC80-14AC-D94632638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4" b="5759"/>
          <a:stretch/>
        </p:blipFill>
        <p:spPr bwMode="auto">
          <a:xfrm>
            <a:off x="228601" y="615660"/>
            <a:ext cx="5188140" cy="21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BF7D41D1-4177-15A9-BC8E-ABBA73F27757}"/>
                  </a:ext>
                </a:extLst>
              </p:cNvPr>
              <p:cNvSpPr txBox="1"/>
              <p:nvPr/>
            </p:nvSpPr>
            <p:spPr>
              <a:xfrm>
                <a:off x="228600" y="3861290"/>
                <a:ext cx="2493696" cy="53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BF7D41D1-4177-15A9-BC8E-ABBA73F27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61290"/>
                <a:ext cx="2493696" cy="534634"/>
              </a:xfrm>
              <a:prstGeom prst="rect">
                <a:avLst/>
              </a:prstGeom>
              <a:blipFill>
                <a:blip r:embed="rId7"/>
                <a:stretch>
                  <a:fillRect l="-152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8">
            <a:extLst>
              <a:ext uri="{FF2B5EF4-FFF2-40B4-BE49-F238E27FC236}">
                <a16:creationId xmlns:a16="http://schemas.microsoft.com/office/drawing/2014/main" id="{036935CA-D0D0-0598-C00C-75E3580D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671" y="3930672"/>
            <a:ext cx="1520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原子力位能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0169EA6B-6964-BA9C-5661-DAD11E42FFFA}"/>
                  </a:ext>
                </a:extLst>
              </p:cNvPr>
              <p:cNvSpPr txBox="1"/>
              <p:nvPr/>
            </p:nvSpPr>
            <p:spPr>
              <a:xfrm>
                <a:off x="6400800" y="4575084"/>
                <a:ext cx="143872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=0.263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0169EA6B-6964-BA9C-5661-DAD11E42F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75084"/>
                <a:ext cx="1438727" cy="276999"/>
              </a:xfrm>
              <a:prstGeom prst="rect">
                <a:avLst/>
              </a:prstGeom>
              <a:blipFill>
                <a:blip r:embed="rId8"/>
                <a:stretch>
                  <a:fillRect l="-1754" t="-4348" r="-87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17DD5C40-ACFB-91B0-0150-446FD9BF64AE}"/>
                  </a:ext>
                </a:extLst>
              </p:cNvPr>
              <p:cNvSpPr txBox="1"/>
              <p:nvPr/>
            </p:nvSpPr>
            <p:spPr>
              <a:xfrm>
                <a:off x="6405530" y="4976915"/>
                <a:ext cx="178177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=1.51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17DD5C40-ACFB-91B0-0150-446FD9BF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0" y="4976915"/>
                <a:ext cx="1781770" cy="276999"/>
              </a:xfrm>
              <a:prstGeom prst="rect">
                <a:avLst/>
              </a:prstGeom>
              <a:blipFill>
                <a:blip r:embed="rId9"/>
                <a:stretch>
                  <a:fillRect l="-1418" r="-3546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10">
            <a:extLst>
              <a:ext uri="{FF2B5EF4-FFF2-40B4-BE49-F238E27FC236}">
                <a16:creationId xmlns:a16="http://schemas.microsoft.com/office/drawing/2014/main" id="{04F3C6C9-28AF-91CF-675A-1B3311417FA1}"/>
              </a:ext>
            </a:extLst>
          </p:cNvPr>
          <p:cNvSpPr/>
          <p:nvPr/>
        </p:nvSpPr>
        <p:spPr>
          <a:xfrm>
            <a:off x="5624965" y="802956"/>
            <a:ext cx="500062" cy="500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DA50915-D662-B6ED-2489-47974F5BDAC4}"/>
              </a:ext>
            </a:extLst>
          </p:cNvPr>
          <p:cNvSpPr/>
          <p:nvPr/>
        </p:nvSpPr>
        <p:spPr>
          <a:xfrm>
            <a:off x="7553777" y="802956"/>
            <a:ext cx="500063" cy="500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直線單箭頭接點 11">
            <a:extLst>
              <a:ext uri="{FF2B5EF4-FFF2-40B4-BE49-F238E27FC236}">
                <a16:creationId xmlns:a16="http://schemas.microsoft.com/office/drawing/2014/main" id="{BF992665-DDDC-6313-D269-C93AC7CB4347}"/>
              </a:ext>
            </a:extLst>
          </p:cNvPr>
          <p:cNvCxnSpPr/>
          <p:nvPr/>
        </p:nvCxnSpPr>
        <p:spPr>
          <a:xfrm>
            <a:off x="5839277" y="1017268"/>
            <a:ext cx="2000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0EDCDA65-37D4-EE3C-45BF-E84C339AA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6527" y="1088706"/>
                <a:ext cx="2857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9">
                <a:extLst>
                  <a:ext uri="{FF2B5EF4-FFF2-40B4-BE49-F238E27FC236}">
                    <a16:creationId xmlns:a16="http://schemas.microsoft.com/office/drawing/2014/main" id="{0EDCDA65-37D4-EE3C-45BF-E84C339AA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527" y="1088706"/>
                <a:ext cx="285750" cy="369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3">
            <a:extLst>
              <a:ext uri="{FF2B5EF4-FFF2-40B4-BE49-F238E27FC236}">
                <a16:creationId xmlns:a16="http://schemas.microsoft.com/office/drawing/2014/main" id="{A88FE004-C1F1-B223-3C1B-659919A73F79}"/>
              </a:ext>
            </a:extLst>
          </p:cNvPr>
          <p:cNvCxnSpPr/>
          <p:nvPr/>
        </p:nvCxnSpPr>
        <p:spPr>
          <a:xfrm>
            <a:off x="7768090" y="660081"/>
            <a:ext cx="7858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2">
                <a:extLst>
                  <a:ext uri="{FF2B5EF4-FFF2-40B4-BE49-F238E27FC236}">
                    <a16:creationId xmlns:a16="http://schemas.microsoft.com/office/drawing/2014/main" id="{1965E84D-E029-F65B-38CE-A41FDDCA2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2402" y="231456"/>
                <a:ext cx="8572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2">
                <a:extLst>
                  <a:ext uri="{FF2B5EF4-FFF2-40B4-BE49-F238E27FC236}">
                    <a16:creationId xmlns:a16="http://schemas.microsoft.com/office/drawing/2014/main" id="{1965E84D-E029-F65B-38CE-A41FDDCA2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402" y="231456"/>
                <a:ext cx="857250" cy="369887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B943D33-883A-A443-4588-12DA7F0DD718}"/>
              </a:ext>
            </a:extLst>
          </p:cNvPr>
          <p:cNvSpPr txBox="1"/>
          <p:nvPr/>
        </p:nvSpPr>
        <p:spPr bwMode="auto">
          <a:xfrm>
            <a:off x="5550103" y="2228075"/>
            <a:ext cx="1698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實驗結果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67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75938"/>
            <a:ext cx="9144000" cy="3929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191000"/>
            <a:ext cx="9144000" cy="23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3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5833" cy="63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124744"/>
            <a:ext cx="8220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192338"/>
            <a:ext cx="773906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7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37"/>
            <a:ext cx="9144000" cy="61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8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78" b="40774"/>
          <a:stretch/>
        </p:blipFill>
        <p:spPr>
          <a:xfrm>
            <a:off x="-14514" y="1752600"/>
            <a:ext cx="9398000" cy="31912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5" r="357"/>
          <a:stretch/>
        </p:blipFill>
        <p:spPr>
          <a:xfrm>
            <a:off x="1814" y="4446705"/>
            <a:ext cx="9111343" cy="5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8112" r="6343"/>
          <a:stretch>
            <a:fillRect/>
          </a:stretch>
        </p:blipFill>
        <p:spPr bwMode="auto">
          <a:xfrm>
            <a:off x="4826000" y="1046640"/>
            <a:ext cx="3962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990600" y="105934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由位能求力</a:t>
            </a:r>
          </a:p>
        </p:txBody>
      </p:sp>
      <p:sp>
        <p:nvSpPr>
          <p:cNvPr id="50181" name="文字方塊 5"/>
          <p:cNvSpPr txBox="1">
            <a:spLocks noChangeArrowheads="1"/>
          </p:cNvSpPr>
          <p:nvPr/>
        </p:nvSpPr>
        <p:spPr bwMode="auto">
          <a:xfrm>
            <a:off x="1007165" y="4873524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力是位能函數的微分的負號。</a:t>
            </a:r>
          </a:p>
        </p:txBody>
      </p:sp>
      <p:sp>
        <p:nvSpPr>
          <p:cNvPr id="50183" name="文字方塊 5"/>
          <p:cNvSpPr txBox="1">
            <a:spLocks noChangeArrowheads="1"/>
          </p:cNvSpPr>
          <p:nvPr/>
        </p:nvSpPr>
        <p:spPr bwMode="auto">
          <a:xfrm>
            <a:off x="945732" y="266634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位能函數是力的積分的負號</a:t>
            </a: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990600" y="5307035"/>
            <a:ext cx="3771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力是位能函數曲線切線斜率的負號。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/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78273D9-DBDD-2A41-B287-24DFBEB5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1670583"/>
                <a:ext cx="2306698" cy="904287"/>
              </a:xfrm>
              <a:prstGeom prst="rect">
                <a:avLst/>
              </a:prstGeom>
              <a:blipFill>
                <a:blip r:embed="rId3"/>
                <a:stretch>
                  <a:fillRect t="-114085" b="-171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/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C73676A-5DF9-F049-B60B-92BE92B1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655"/>
                <a:ext cx="1267649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1063673" y="2085070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13"/>
          <p:cNvSpPr>
            <a:spLocks noChangeShapeType="1"/>
          </p:cNvSpPr>
          <p:nvPr/>
        </p:nvSpPr>
        <p:spPr bwMode="auto">
          <a:xfrm flipV="1">
            <a:off x="3730673" y="3224640"/>
            <a:ext cx="2490094" cy="21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6220767" y="3048803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動能就是兩線的間隔</a:t>
            </a:r>
          </a:p>
        </p:txBody>
      </p:sp>
      <p:sp>
        <p:nvSpPr>
          <p:cNvPr id="51207" name="Line 15"/>
          <p:cNvSpPr>
            <a:spLocks noChangeShapeType="1"/>
          </p:cNvSpPr>
          <p:nvPr/>
        </p:nvSpPr>
        <p:spPr bwMode="auto">
          <a:xfrm>
            <a:off x="3730673" y="328522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368479" y="1558900"/>
            <a:ext cx="70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有了位能函數，加上起始的總能量，即可求出在任一位置的速率！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/>
              <p:nvPr/>
            </p:nvSpPr>
            <p:spPr>
              <a:xfrm>
                <a:off x="5882439" y="2278780"/>
                <a:ext cx="1976118" cy="5186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9D07BF3-41B3-2B43-9647-87554F266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39" y="2278780"/>
                <a:ext cx="1976118" cy="518604"/>
              </a:xfrm>
              <a:prstGeom prst="rect">
                <a:avLst/>
              </a:prstGeom>
              <a:blipFill>
                <a:blip r:embed="rId3"/>
                <a:stretch>
                  <a:fillRect l="-2564" t="-4762" r="-64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/>
              <p:nvPr/>
            </p:nvSpPr>
            <p:spPr>
              <a:xfrm>
                <a:off x="5882439" y="3657600"/>
                <a:ext cx="2167128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62285E-5C0E-BD4B-96AB-47BAE94F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39" y="3657600"/>
                <a:ext cx="2167128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B492-906C-E26C-C173-D4BF27360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08_10">
            <a:extLst>
              <a:ext uri="{FF2B5EF4-FFF2-40B4-BE49-F238E27FC236}">
                <a16:creationId xmlns:a16="http://schemas.microsoft.com/office/drawing/2014/main" id="{11D149BE-9792-8146-AC00-F9E76E75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536294" y="862926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Line 15">
            <a:extLst>
              <a:ext uri="{FF2B5EF4-FFF2-40B4-BE49-F238E27FC236}">
                <a16:creationId xmlns:a16="http://schemas.microsoft.com/office/drawing/2014/main" id="{094EB54C-F001-435D-1C4B-A303C5406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294" y="206307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1208" name="Picture 2" descr="F08_10">
            <a:extLst>
              <a:ext uri="{FF2B5EF4-FFF2-40B4-BE49-F238E27FC236}">
                <a16:creationId xmlns:a16="http://schemas.microsoft.com/office/drawing/2014/main" id="{1B4F6042-3E66-039A-EBE0-E85F42AE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5788" r="6343" b="55627"/>
          <a:stretch>
            <a:fillRect/>
          </a:stretch>
        </p:blipFill>
        <p:spPr bwMode="auto">
          <a:xfrm>
            <a:off x="501658" y="3910626"/>
            <a:ext cx="4225636" cy="22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D06A8-491F-7F91-A964-9C079F25A2D2}"/>
                  </a:ext>
                </a:extLst>
              </p:cNvPr>
              <p:cNvSpPr txBox="1"/>
              <p:nvPr/>
            </p:nvSpPr>
            <p:spPr bwMode="auto">
              <a:xfrm>
                <a:off x="4674793" y="1568880"/>
                <a:ext cx="4763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可從力考慮。粒子由無限遠向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方向運動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D06A8-491F-7F91-A964-9C079F25A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793" y="1568880"/>
                <a:ext cx="4763713" cy="369332"/>
              </a:xfrm>
              <a:prstGeom prst="rect">
                <a:avLst/>
              </a:prstGeom>
              <a:blipFill>
                <a:blip r:embed="rId3"/>
                <a:stretch>
                  <a:fillRect l="-133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732BBC53-8291-05E8-F6AB-D87C62905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300" y="4017224"/>
                <a:ext cx="4225635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力常有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平衡點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Equilibrium Point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2,3,4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732BBC53-8291-05E8-F6AB-D87C6290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3300" y="4017224"/>
                <a:ext cx="4225635" cy="381515"/>
              </a:xfrm>
              <a:prstGeom prst="rect">
                <a:avLst/>
              </a:prstGeom>
              <a:blipFill>
                <a:blip r:embed="rId4"/>
                <a:stretch>
                  <a:fillRect l="-898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7">
                <a:extLst>
                  <a:ext uri="{FF2B5EF4-FFF2-40B4-BE49-F238E27FC236}">
                    <a16:creationId xmlns:a16="http://schemas.microsoft.com/office/drawing/2014/main" id="{49751892-630E-3CD4-3AB4-D68CB060D602}"/>
                  </a:ext>
                </a:extLst>
              </p:cNvPr>
              <p:cNvSpPr txBox="1"/>
              <p:nvPr/>
            </p:nvSpPr>
            <p:spPr>
              <a:xfrm>
                <a:off x="4787807" y="4443229"/>
                <a:ext cx="2904622" cy="7976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2,3,4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𝑑𝑈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2,3,4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7">
                <a:extLst>
                  <a:ext uri="{FF2B5EF4-FFF2-40B4-BE49-F238E27FC236}">
                    <a16:creationId xmlns:a16="http://schemas.microsoft.com/office/drawing/2014/main" id="{49751892-630E-3CD4-3AB4-D68CB060D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07" y="4443229"/>
                <a:ext cx="2904622" cy="797654"/>
              </a:xfrm>
              <a:prstGeom prst="rect">
                <a:avLst/>
              </a:prstGeom>
              <a:blipFill>
                <a:blip r:embed="rId5"/>
                <a:stretch>
                  <a:fillRect t="-165625" r="-2174" b="-2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2A0587-57E2-B181-285B-5EC0668D77CD}"/>
              </a:ext>
            </a:extLst>
          </p:cNvPr>
          <p:cNvSpPr txBox="1"/>
          <p:nvPr/>
        </p:nvSpPr>
        <p:spPr bwMode="auto">
          <a:xfrm>
            <a:off x="4763301" y="5675936"/>
            <a:ext cx="292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位能在平衡點是極值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F4A7A1-31D0-9E1E-36E6-C4BD21B6F2D1}"/>
              </a:ext>
            </a:extLst>
          </p:cNvPr>
          <p:cNvSpPr/>
          <p:nvPr/>
        </p:nvSpPr>
        <p:spPr>
          <a:xfrm>
            <a:off x="1907894" y="5138811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1F319D-D9D6-E32B-9865-D33A86A46FC8}"/>
              </a:ext>
            </a:extLst>
          </p:cNvPr>
          <p:cNvSpPr/>
          <p:nvPr/>
        </p:nvSpPr>
        <p:spPr>
          <a:xfrm>
            <a:off x="2325855" y="5138811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18C44D-C11F-E5D6-B559-CF7FDB385D3C}"/>
              </a:ext>
            </a:extLst>
          </p:cNvPr>
          <p:cNvSpPr/>
          <p:nvPr/>
        </p:nvSpPr>
        <p:spPr>
          <a:xfrm>
            <a:off x="2691777" y="5138811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9A434-64E1-2266-8325-82B5B69E0118}"/>
              </a:ext>
            </a:extLst>
          </p:cNvPr>
          <p:cNvSpPr txBox="1"/>
          <p:nvPr/>
        </p:nvSpPr>
        <p:spPr bwMode="auto">
          <a:xfrm>
            <a:off x="4787597" y="5295807"/>
            <a:ext cx="3005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粒子在此處不受力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48F97-C492-BED8-EA3D-186F030927CD}"/>
              </a:ext>
            </a:extLst>
          </p:cNvPr>
          <p:cNvSpPr txBox="1"/>
          <p:nvPr/>
        </p:nvSpPr>
        <p:spPr bwMode="auto">
          <a:xfrm>
            <a:off x="4699090" y="1949009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位能的正斜率即力為負，加速度為負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880BFF-C505-0475-55D9-9FF7F431E1FB}"/>
              </a:ext>
            </a:extLst>
          </p:cNvPr>
          <p:cNvCxnSpPr/>
          <p:nvPr/>
        </p:nvCxnSpPr>
        <p:spPr>
          <a:xfrm flipH="1">
            <a:off x="3050894" y="2234526"/>
            <a:ext cx="4916115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E3ED28-B711-33CC-EE33-813DCA8B74ED}"/>
              </a:ext>
            </a:extLst>
          </p:cNvPr>
          <p:cNvCxnSpPr>
            <a:cxnSpLocks/>
          </p:cNvCxnSpPr>
          <p:nvPr/>
        </p:nvCxnSpPr>
        <p:spPr>
          <a:xfrm flipH="1">
            <a:off x="3203294" y="2234526"/>
            <a:ext cx="4763715" cy="3164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70F00-29CC-6B6E-A211-67A90890FAF2}"/>
                  </a:ext>
                </a:extLst>
              </p:cNvPr>
              <p:cNvSpPr txBox="1"/>
              <p:nvPr/>
            </p:nvSpPr>
            <p:spPr bwMode="auto">
              <a:xfrm>
                <a:off x="4674793" y="2361258"/>
                <a:ext cx="40120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此段落粒子向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方向運動速度增加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70F00-29CC-6B6E-A211-67A90890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793" y="2361258"/>
                <a:ext cx="4012005" cy="369332"/>
              </a:xfrm>
              <a:prstGeom prst="rect">
                <a:avLst/>
              </a:prstGeom>
              <a:blipFill>
                <a:blip r:embed="rId6"/>
                <a:stretch>
                  <a:fillRect l="-158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316663F-2D5D-3886-4779-572FEBF78898}"/>
              </a:ext>
            </a:extLst>
          </p:cNvPr>
          <p:cNvSpPr/>
          <p:nvPr/>
        </p:nvSpPr>
        <p:spPr>
          <a:xfrm>
            <a:off x="1907894" y="3253825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5378DA-E87B-FAAB-C5BB-11E5B825068F}"/>
              </a:ext>
            </a:extLst>
          </p:cNvPr>
          <p:cNvSpPr/>
          <p:nvPr/>
        </p:nvSpPr>
        <p:spPr>
          <a:xfrm>
            <a:off x="2335322" y="2532798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687B79-EC64-9321-F605-1AC05EF949D6}"/>
              </a:ext>
            </a:extLst>
          </p:cNvPr>
          <p:cNvSpPr/>
          <p:nvPr/>
        </p:nvSpPr>
        <p:spPr>
          <a:xfrm>
            <a:off x="2665894" y="3028529"/>
            <a:ext cx="228600" cy="15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>
              <a:solidFill>
                <a:schemeClr val="tx1"/>
              </a:solidFill>
              <a:latin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ED956-3D95-370D-4EB9-F737FBCCE90A}"/>
              </a:ext>
            </a:extLst>
          </p:cNvPr>
          <p:cNvSpPr txBox="1"/>
          <p:nvPr/>
        </p:nvSpPr>
        <p:spPr bwMode="auto">
          <a:xfrm>
            <a:off x="4763300" y="6074321"/>
            <a:ext cx="361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平衡點位置是位能的特徵。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7736" r="52898" b="42328"/>
          <a:stretch>
            <a:fillRect/>
          </a:stretch>
        </p:blipFill>
        <p:spPr bwMode="auto">
          <a:xfrm>
            <a:off x="1364249" y="2575711"/>
            <a:ext cx="4191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字方塊 9"/>
          <p:cNvSpPr txBox="1">
            <a:spLocks noChangeArrowheads="1"/>
          </p:cNvSpPr>
          <p:nvPr/>
        </p:nvSpPr>
        <p:spPr bwMode="auto">
          <a:xfrm>
            <a:off x="1277461" y="5752198"/>
            <a:ext cx="6341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平衡點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是位能的特徵。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文字方塊 11"/>
          <p:cNvSpPr txBox="1">
            <a:spLocks noChangeArrowheads="1"/>
          </p:cNvSpPr>
          <p:nvPr/>
        </p:nvSpPr>
        <p:spPr bwMode="auto">
          <a:xfrm>
            <a:off x="3544514" y="1149263"/>
            <a:ext cx="4340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粒子無法進入位能大於機械能的區域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2" name="文字方塊 14"/>
              <p:cNvSpPr txBox="1">
                <a:spLocks noChangeArrowheads="1"/>
              </p:cNvSpPr>
              <p:nvPr/>
            </p:nvSpPr>
            <p:spPr bwMode="auto">
              <a:xfrm>
                <a:off x="2666689" y="2206379"/>
                <a:ext cx="609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就成為折返點。粒子無法進入超越折返點的區域。</a:t>
                </a:r>
              </a:p>
            </p:txBody>
          </p:sp>
        </mc:Choice>
        <mc:Fallback xmlns="">
          <p:sp>
            <p:nvSpPr>
              <p:cNvPr id="52232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6689" y="2206379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/>
              <p:nvPr/>
            </p:nvSpPr>
            <p:spPr>
              <a:xfrm>
                <a:off x="1377387" y="930581"/>
                <a:ext cx="2167128" cy="818366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28CB1F8-56FB-A748-9041-19089DB8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7" y="930581"/>
                <a:ext cx="2167128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/>
              <p:nvPr/>
            </p:nvSpPr>
            <p:spPr>
              <a:xfrm>
                <a:off x="7447711" y="1186531"/>
                <a:ext cx="914400" cy="276999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87ED052-EF72-0A44-91AD-77F728F00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1" y="1186531"/>
                <a:ext cx="914400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/>
              <p:nvPr/>
            </p:nvSpPr>
            <p:spPr>
              <a:xfrm>
                <a:off x="1315078" y="2223700"/>
                <a:ext cx="127572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C880FB-6CB8-5E48-8A2D-C84D53B0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78" y="2223700"/>
                <a:ext cx="1275721" cy="276999"/>
              </a:xfrm>
              <a:prstGeom prst="rect">
                <a:avLst/>
              </a:prstGeom>
              <a:blipFill>
                <a:blip r:embed="rId6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0ACE36F-BF74-BBFA-75F4-E83FD2008CFF}"/>
              </a:ext>
            </a:extLst>
          </p:cNvPr>
          <p:cNvSpPr txBox="1"/>
          <p:nvPr/>
        </p:nvSpPr>
        <p:spPr bwMode="auto">
          <a:xfrm>
            <a:off x="1259134" y="1770154"/>
            <a:ext cx="6569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否則動能就是負值，或說在此區域機械能將永遠無法守恆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2B95EC-A1F9-1F6A-A01B-D35AC301E7BB}"/>
                  </a:ext>
                </a:extLst>
              </p:cNvPr>
              <p:cNvSpPr txBox="1"/>
              <p:nvPr/>
            </p:nvSpPr>
            <p:spPr bwMode="auto">
              <a:xfrm>
                <a:off x="1343613" y="503414"/>
                <a:ext cx="6104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粒子由無限遠向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方向運動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就停了下來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2B95EC-A1F9-1F6A-A01B-D35AC301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613" y="503414"/>
                <a:ext cx="6104098" cy="369332"/>
              </a:xfrm>
              <a:prstGeom prst="rect">
                <a:avLst/>
              </a:prstGeom>
              <a:blipFill>
                <a:blip r:embed="rId7"/>
                <a:stretch>
                  <a:fillRect l="-83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C4160404-51FF-A9C5-F9A8-56925C3F7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2455" y="6252546"/>
                <a:ext cx="609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折返點位置則與機械能及位能都有關。</a:t>
                </a: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C4160404-51FF-A9C5-F9A8-56925C3F7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455" y="6252546"/>
                <a:ext cx="6096000" cy="369332"/>
              </a:xfrm>
              <a:prstGeom prst="rect">
                <a:avLst/>
              </a:prstGeom>
              <a:blipFill>
                <a:blip r:embed="rId8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CF729803-DF95-E47C-B1E7-393975D9D6C2}"/>
                  </a:ext>
                </a:extLst>
              </p:cNvPr>
              <p:cNvSpPr txBox="1"/>
              <p:nvPr/>
            </p:nvSpPr>
            <p:spPr>
              <a:xfrm>
                <a:off x="1406734" y="6298712"/>
                <a:ext cx="127572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CF729803-DF95-E47C-B1E7-393975D9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34" y="6298712"/>
                <a:ext cx="1275721" cy="276999"/>
              </a:xfrm>
              <a:prstGeom prst="rect">
                <a:avLst/>
              </a:prstGeom>
              <a:blipFill>
                <a:blip r:embed="rId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7">
                <a:extLst>
                  <a:ext uri="{FF2B5EF4-FFF2-40B4-BE49-F238E27FC236}">
                    <a16:creationId xmlns:a16="http://schemas.microsoft.com/office/drawing/2014/main" id="{A3664574-E4A1-85B3-C457-972066B205DC}"/>
                  </a:ext>
                </a:extLst>
              </p:cNvPr>
              <p:cNvSpPr txBox="1"/>
              <p:nvPr/>
            </p:nvSpPr>
            <p:spPr>
              <a:xfrm>
                <a:off x="3648581" y="5463182"/>
                <a:ext cx="2295019" cy="7976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𝑑𝑈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7">
                <a:extLst>
                  <a:ext uri="{FF2B5EF4-FFF2-40B4-BE49-F238E27FC236}">
                    <a16:creationId xmlns:a16="http://schemas.microsoft.com/office/drawing/2014/main" id="{A3664574-E4A1-85B3-C457-972066B20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81" y="5463182"/>
                <a:ext cx="2295019" cy="797654"/>
              </a:xfrm>
              <a:prstGeom prst="rect">
                <a:avLst/>
              </a:prstGeom>
              <a:blipFill>
                <a:blip r:embed="rId10"/>
                <a:stretch>
                  <a:fillRect t="-169841" r="-14286" b="-2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3747</Words>
  <Application>Microsoft Macintosh PowerPoint</Application>
  <PresentationFormat>On-screen Show (4:3)</PresentationFormat>
  <Paragraphs>483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PMingLiU</vt:lpstr>
      <vt:lpstr>PMingLiU</vt:lpstr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381</cp:revision>
  <cp:lastPrinted>2025-12-04T09:35:45Z</cp:lastPrinted>
  <dcterms:created xsi:type="dcterms:W3CDTF">2007-01-01T05:14:38Z</dcterms:created>
  <dcterms:modified xsi:type="dcterms:W3CDTF">2025-12-08T09:40:03Z</dcterms:modified>
</cp:coreProperties>
</file>