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50" r:id="rId3"/>
    <p:sldId id="283" r:id="rId4"/>
    <p:sldId id="367" r:id="rId5"/>
    <p:sldId id="285" r:id="rId6"/>
    <p:sldId id="366" r:id="rId7"/>
    <p:sldId id="286" r:id="rId8"/>
    <p:sldId id="287" r:id="rId9"/>
    <p:sldId id="629" r:id="rId10"/>
    <p:sldId id="379" r:id="rId11"/>
    <p:sldId id="385" r:id="rId12"/>
    <p:sldId id="528" r:id="rId13"/>
    <p:sldId id="466" r:id="rId14"/>
    <p:sldId id="468" r:id="rId15"/>
    <p:sldId id="472" r:id="rId16"/>
    <p:sldId id="386" r:id="rId17"/>
    <p:sldId id="387" r:id="rId18"/>
    <p:sldId id="388" r:id="rId19"/>
    <p:sldId id="458" r:id="rId20"/>
    <p:sldId id="484" r:id="rId21"/>
    <p:sldId id="330" r:id="rId22"/>
    <p:sldId id="348" r:id="rId23"/>
    <p:sldId id="1913" r:id="rId24"/>
    <p:sldId id="351" r:id="rId25"/>
    <p:sldId id="381" r:id="rId26"/>
    <p:sldId id="485" r:id="rId27"/>
    <p:sldId id="378" r:id="rId28"/>
    <p:sldId id="1914" r:id="rId29"/>
    <p:sldId id="354" r:id="rId30"/>
    <p:sldId id="259" r:id="rId31"/>
    <p:sldId id="567" r:id="rId32"/>
    <p:sldId id="569" r:id="rId33"/>
    <p:sldId id="312" r:id="rId34"/>
    <p:sldId id="504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A40E3"/>
    <a:srgbClr val="FFFF99"/>
    <a:srgbClr val="A844FA"/>
    <a:srgbClr val="8137BA"/>
    <a:srgbClr val="FFFFCC"/>
    <a:srgbClr val="CCFF99"/>
    <a:srgbClr val="E8E98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/>
    <p:restoredTop sz="94660"/>
  </p:normalViewPr>
  <p:slideViewPr>
    <p:cSldViewPr>
      <p:cViewPr varScale="1">
        <p:scale>
          <a:sx n="132" d="100"/>
          <a:sy n="132" d="100"/>
        </p:scale>
        <p:origin x="97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22C1-858C-40F2-9CEF-97638D9759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1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333F-DC5F-49A8-A27D-39D427AE7F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2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BD74-4370-4350-BF05-C16C365BF4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5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8178-E5C6-425F-ABE2-C03B06F777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69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B7B6-4B28-416C-B531-3F14524982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2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5B47-38D7-443B-8E22-B68E29E64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1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DD4B-E796-4828-9B50-0763B70BA9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0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B896-6B21-468E-BFFE-6871CB0895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5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F449-D3DB-4E48-96FC-673C1D4605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4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728C-9714-4779-9A36-D8229DC316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065F-69DE-4F9F-99E9-87C2C2861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57863CF-9144-4DAD-A8A4-D2DFDFE307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0.png"/><Relationship Id="rId5" Type="http://schemas.openxmlformats.org/officeDocument/2006/relationships/image" Target="../media/image16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1.png"/><Relationship Id="rId3" Type="http://schemas.openxmlformats.org/officeDocument/2006/relationships/image" Target="../media/image17.jpeg"/><Relationship Id="rId12" Type="http://schemas.openxmlformats.org/officeDocument/2006/relationships/image" Target="../media/image161.png"/><Relationship Id="rId2" Type="http://schemas.openxmlformats.org/officeDocument/2006/relationships/image" Target="../media/image16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50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2.wmf"/><Relationship Id="rId12" Type="http://schemas.openxmlformats.org/officeDocument/2006/relationships/image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NULL"/><Relationship Id="rId5" Type="http://schemas.openxmlformats.org/officeDocument/2006/relationships/image" Target="../media/image21.jpe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1.png"/><Relationship Id="rId7" Type="http://schemas.openxmlformats.org/officeDocument/2006/relationships/image" Target="../media/image9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6.png"/><Relationship Id="rId10" Type="http://schemas.openxmlformats.org/officeDocument/2006/relationships/image" Target="../media/image97.png"/><Relationship Id="rId4" Type="http://schemas.openxmlformats.org/officeDocument/2006/relationships/image" Target="../media/image3.jpeg"/><Relationship Id="rId9" Type="http://schemas.openxmlformats.org/officeDocument/2006/relationships/image" Target="../media/image9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Ohm3.gi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8.jp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7.jpeg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.jpe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5.jpeg"/><Relationship Id="rId4" Type="http://schemas.openxmlformats.org/officeDocument/2006/relationships/image" Target="../media/image1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8" Type="http://schemas.openxmlformats.org/officeDocument/2006/relationships/image" Target="../media/image780.png"/><Relationship Id="rId3" Type="http://schemas.openxmlformats.org/officeDocument/2006/relationships/image" Target="../media/image70.jpeg"/><Relationship Id="rId21" Type="http://schemas.openxmlformats.org/officeDocument/2006/relationships/image" Target="../media/image990.png"/><Relationship Id="rId7" Type="http://schemas.openxmlformats.org/officeDocument/2006/relationships/image" Target="../media/image72.jpeg"/><Relationship Id="rId17" Type="http://schemas.openxmlformats.org/officeDocument/2006/relationships/image" Target="../media/image770.png"/><Relationship Id="rId2" Type="http://schemas.openxmlformats.org/officeDocument/2006/relationships/image" Target="../media/image69.jpe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9" Type="http://schemas.openxmlformats.org/officeDocument/2006/relationships/image" Target="../media/image80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0.jpeg"/><Relationship Id="rId7" Type="http://schemas.openxmlformats.org/officeDocument/2006/relationships/image" Target="../media/image1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4" descr="fi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1" b="21739"/>
          <a:stretch>
            <a:fillRect/>
          </a:stretch>
        </p:blipFill>
        <p:spPr bwMode="auto">
          <a:xfrm>
            <a:off x="4038600" y="2780498"/>
            <a:ext cx="3681706" cy="14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82966" y="1009226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若小平面與電場不垂直：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42577" y="4435346"/>
                <a:ext cx="5464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可以將小平面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投影於電場的垂直方向：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7" y="4435346"/>
                <a:ext cx="5464700" cy="369332"/>
              </a:xfrm>
              <a:prstGeom prst="rect">
                <a:avLst/>
              </a:prstGeom>
              <a:blipFill>
                <a:blip r:embed="rId3"/>
                <a:stretch>
                  <a:fillRect l="-92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>
                <a:spLocks noChangeArrowheads="1"/>
              </p:cNvSpPr>
              <p:nvPr/>
            </p:nvSpPr>
            <p:spPr bwMode="auto">
              <a:xfrm>
                <a:off x="1142576" y="4892546"/>
                <a:ext cx="5464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通過小平面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的電力線必通過其投影平面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6" y="4892546"/>
                <a:ext cx="5464701" cy="369332"/>
              </a:xfrm>
              <a:prstGeom prst="rect">
                <a:avLst/>
              </a:prstGeom>
              <a:blipFill>
                <a:blip r:embed="rId4"/>
                <a:stretch>
                  <a:fillRect l="-92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17" descr="D:\Dropbox\Documents\課程\YoungTextBook\Images\Chapter22\A_Images\A_Figures_and_Photos\22_06_Figur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6245"/>
          <a:stretch/>
        </p:blipFill>
        <p:spPr bwMode="auto">
          <a:xfrm>
            <a:off x="1197077" y="1962834"/>
            <a:ext cx="2703871" cy="22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>
                <a:spLocks noChangeArrowheads="1"/>
              </p:cNvSpPr>
              <p:nvPr/>
            </p:nvSpPr>
            <p:spPr bwMode="auto">
              <a:xfrm>
                <a:off x="1142577" y="5349746"/>
                <a:ext cx="66146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而通過此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TW" altLang="en-US" dirty="0"/>
                  <a:t>的電力線數目就可以用前一頁的辦法算：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7" y="5349746"/>
                <a:ext cx="6614652" cy="369332"/>
              </a:xfrm>
              <a:prstGeom prst="rect">
                <a:avLst/>
              </a:prstGeom>
              <a:blipFill>
                <a:blip r:embed="rId6"/>
                <a:stretch>
                  <a:fillRect l="-76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 noChangeArrowheads="1"/>
              </p:cNvSpPr>
              <p:nvPr/>
            </p:nvSpPr>
            <p:spPr bwMode="auto">
              <a:xfrm>
                <a:off x="3900948" y="5797522"/>
                <a:ext cx="4343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此值也就是通過該小平面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的電力線數目。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0948" y="5797522"/>
                <a:ext cx="4343400" cy="369888"/>
              </a:xfrm>
              <a:prstGeom prst="rect">
                <a:avLst/>
              </a:prstGeom>
              <a:blipFill>
                <a:blip r:embed="rId7"/>
                <a:stretch>
                  <a:fillRect l="-1170" t="-6667" r="-6725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103878" y="3105834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78" y="3105834"/>
                <a:ext cx="163249" cy="215444"/>
              </a:xfrm>
              <a:prstGeom prst="rect">
                <a:avLst/>
              </a:prstGeom>
              <a:blipFill>
                <a:blip r:embed="rId8"/>
                <a:stretch>
                  <a:fillRect l="-21429" r="-14286" b="-11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97077" y="5806946"/>
                <a:ext cx="261058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77" y="5806946"/>
                <a:ext cx="26105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035278" y="3213556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78" y="3213556"/>
                <a:ext cx="163249" cy="215444"/>
              </a:xfrm>
              <a:prstGeom prst="rect">
                <a:avLst/>
              </a:prstGeom>
              <a:blipFill>
                <a:blip r:embed="rId10"/>
                <a:stretch>
                  <a:fillRect l="-21429" r="-14286" b="-105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3C17A9-DA75-FAD0-B326-FAB7A3B4E9B3}"/>
              </a:ext>
            </a:extLst>
          </p:cNvPr>
          <p:cNvSpPr txBox="1"/>
          <p:nvPr/>
        </p:nvSpPr>
        <p:spPr>
          <a:xfrm>
            <a:off x="1197077" y="14052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計算電力線的數目也不難。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字方塊 5"/>
          <p:cNvSpPr txBox="1">
            <a:spLocks noChangeArrowheads="1"/>
          </p:cNvSpPr>
          <p:nvPr/>
        </p:nvSpPr>
        <p:spPr bwMode="auto">
          <a:xfrm>
            <a:off x="3352800" y="5039218"/>
            <a:ext cx="432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電場如同所有電荷集中在球心的點電荷。</a:t>
            </a:r>
          </a:p>
        </p:txBody>
      </p:sp>
      <p:sp>
        <p:nvSpPr>
          <p:cNvPr id="24581" name="文字方塊 6"/>
          <p:cNvSpPr txBox="1">
            <a:spLocks noChangeArrowheads="1"/>
          </p:cNvSpPr>
          <p:nvPr/>
        </p:nvSpPr>
        <p:spPr bwMode="auto">
          <a:xfrm>
            <a:off x="3352800" y="5515531"/>
            <a:ext cx="579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注意：庫侖定律平方反比是高斯定律在三度空間的性質。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文字方塊 7"/>
              <p:cNvSpPr txBox="1">
                <a:spLocks noChangeArrowheads="1"/>
              </p:cNvSpPr>
              <p:nvPr/>
            </p:nvSpPr>
            <p:spPr bwMode="auto">
              <a:xfrm>
                <a:off x="3346938" y="2539293"/>
                <a:ext cx="2895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在電荷分布以外：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</a:rPr>
                      <m:t>𝑅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582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6938" y="2539293"/>
                <a:ext cx="2895600" cy="369888"/>
              </a:xfrm>
              <a:prstGeom prst="rect">
                <a:avLst/>
              </a:prstGeom>
              <a:blipFill>
                <a:blip r:embed="rId2"/>
                <a:stretch>
                  <a:fillRect l="-174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文字方塊 8"/>
              <p:cNvSpPr txBox="1">
                <a:spLocks noChangeArrowheads="1"/>
              </p:cNvSpPr>
              <p:nvPr/>
            </p:nvSpPr>
            <p:spPr bwMode="auto">
              <a:xfrm>
                <a:off x="982799" y="1409770"/>
                <a:ext cx="74080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均勻的帶電球（球對稱，半徑為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zh-TW" altLang="en-US" dirty="0"/>
                  <a:t>）周圍距球心為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dirty="0"/>
                  <a:t>處的電場：</a:t>
                </a:r>
              </a:p>
            </p:txBody>
          </p:sp>
        </mc:Choice>
        <mc:Fallback xmlns="">
          <p:sp>
            <p:nvSpPr>
              <p:cNvPr id="24583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799" y="1409770"/>
                <a:ext cx="7408070" cy="369332"/>
              </a:xfrm>
              <a:prstGeom prst="rect">
                <a:avLst/>
              </a:prstGeom>
              <a:blipFill>
                <a:blip r:embed="rId3"/>
                <a:stretch>
                  <a:fillRect l="-68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9" name="Picture 6" descr="2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>
            <a:fillRect/>
          </a:stretch>
        </p:blipFill>
        <p:spPr bwMode="auto">
          <a:xfrm>
            <a:off x="351669" y="2497911"/>
            <a:ext cx="2806700" cy="2438400"/>
          </a:xfrm>
          <a:prstGeom prst="rect">
            <a:avLst/>
          </a:prstGeom>
          <a:solidFill>
            <a:srgbClr val="CCFF99"/>
          </a:solidFill>
          <a:ln>
            <a:noFill/>
          </a:ln>
        </p:spPr>
      </p:pic>
      <p:sp>
        <p:nvSpPr>
          <p:cNvPr id="15" name="橢圓 14"/>
          <p:cNvSpPr/>
          <p:nvPr/>
        </p:nvSpPr>
        <p:spPr>
          <a:xfrm>
            <a:off x="982799" y="3335138"/>
            <a:ext cx="850057" cy="82836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242685" y="3429000"/>
            <a:ext cx="59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+++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64848" y="3798332"/>
            <a:ext cx="59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+++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66356" y="1866970"/>
                <a:ext cx="3530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選擇同球心半徑為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dirty="0"/>
                  <a:t>的球高斯面：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6" y="1866970"/>
                <a:ext cx="3530390" cy="369332"/>
              </a:xfrm>
              <a:prstGeom prst="rect">
                <a:avLst/>
              </a:prstGeom>
              <a:blipFill>
                <a:blip r:embed="rId5"/>
                <a:stretch>
                  <a:fillRect l="-1434" t="-6452" r="-358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 flipH="1" flipV="1">
            <a:off x="1230931" y="3344055"/>
            <a:ext cx="154036" cy="373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endCxn id="15" idx="2"/>
          </p:cNvCxnSpPr>
          <p:nvPr/>
        </p:nvCxnSpPr>
        <p:spPr>
          <a:xfrm flipH="1">
            <a:off x="982799" y="3749322"/>
            <a:ext cx="40216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13669" y="3798332"/>
            <a:ext cx="129016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352800" y="3019560"/>
                <a:ext cx="5411610" cy="8188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019560"/>
                <a:ext cx="5411610" cy="818879"/>
              </a:xfrm>
              <a:prstGeom prst="rect">
                <a:avLst/>
              </a:prstGeom>
              <a:blipFill>
                <a:blip r:embed="rId6"/>
                <a:stretch>
                  <a:fillRect l="-15962" t="-130769" b="-18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52800" y="4231088"/>
                <a:ext cx="1492973" cy="6836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231088"/>
                <a:ext cx="1492973" cy="683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93F14D4-90A3-BF4B-B1B0-8E95FCD6C3B4}"/>
              </a:ext>
            </a:extLst>
          </p:cNvPr>
          <p:cNvSpPr/>
          <p:nvPr/>
        </p:nvSpPr>
        <p:spPr>
          <a:xfrm>
            <a:off x="3444176" y="96918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均勻的帶電球</a:t>
            </a:r>
          </a:p>
        </p:txBody>
      </p:sp>
    </p:spTree>
    <p:extLst>
      <p:ext uri="{BB962C8B-B14F-4D97-AF65-F5344CB8AC3E}">
        <p14:creationId xmlns:p14="http://schemas.microsoft.com/office/powerpoint/2010/main" val="15934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6" name="文字方塊 11"/>
              <p:cNvSpPr txBox="1">
                <a:spLocks noChangeArrowheads="1"/>
              </p:cNvSpPr>
              <p:nvPr/>
            </p:nvSpPr>
            <p:spPr bwMode="auto">
              <a:xfrm>
                <a:off x="3886200" y="685800"/>
                <a:ext cx="2895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在電荷分布以內：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r>
                      <a:rPr lang="en-US" altLang="zh-TW" i="1">
                        <a:latin typeface="Cambria Math"/>
                      </a:rPr>
                      <m:t>𝑅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5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685800"/>
                <a:ext cx="2895600" cy="369332"/>
              </a:xfrm>
              <a:prstGeom prst="rect">
                <a:avLst/>
              </a:prstGeom>
              <a:blipFill>
                <a:blip r:embed="rId2"/>
                <a:stretch>
                  <a:fillRect l="-2183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7" name="Picture 13" descr="D:\Dropbox\Documents\課程\YoungTextBook\Images\Chapter22\A_Images\A_Figures_and_Photos\22_2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43120" b="65460"/>
          <a:stretch>
            <a:fillRect/>
          </a:stretch>
        </p:blipFill>
        <p:spPr bwMode="auto">
          <a:xfrm>
            <a:off x="965425" y="1129273"/>
            <a:ext cx="2449333" cy="206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3" descr="D:\Dropbox\Documents\課程\YoungTextBook\Images\Chapter22\A_Images\A_Figures_and_Photos\22_22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9" b="2261"/>
          <a:stretch>
            <a:fillRect/>
          </a:stretch>
        </p:blipFill>
        <p:spPr bwMode="auto">
          <a:xfrm>
            <a:off x="2286000" y="3505200"/>
            <a:ext cx="47799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62400" y="1155431"/>
                <a:ext cx="2125197" cy="8399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𝜌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155431"/>
                <a:ext cx="2125197" cy="839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962400" y="2567247"/>
                <a:ext cx="2425792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67247"/>
                <a:ext cx="2425792" cy="659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8B22D-5C29-ECB0-F0AB-D65312C27D0C}"/>
                  </a:ext>
                </a:extLst>
              </p:cNvPr>
              <p:cNvSpPr txBox="1"/>
              <p:nvPr/>
            </p:nvSpPr>
            <p:spPr>
              <a:xfrm>
                <a:off x="3886200" y="2094748"/>
                <a:ext cx="3581400" cy="59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設球內體電荷密度為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𝜌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8B22D-5C29-ECB0-F0AB-D65312C27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094748"/>
                <a:ext cx="3581400" cy="593111"/>
              </a:xfrm>
              <a:prstGeom prst="rect">
                <a:avLst/>
              </a:prstGeom>
              <a:blipFill>
                <a:blip r:embed="rId12"/>
                <a:stretch>
                  <a:fillRect l="-17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F094D05-2CA0-70EB-9E46-EC8B2DF44E08}"/>
                  </a:ext>
                </a:extLst>
              </p:cNvPr>
              <p:cNvSpPr txBox="1"/>
              <p:nvPr/>
            </p:nvSpPr>
            <p:spPr>
              <a:xfrm>
                <a:off x="7484154" y="2022410"/>
                <a:ext cx="1388842" cy="6117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𝜌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F094D05-2CA0-70EB-9E46-EC8B2DF4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54" y="2022410"/>
                <a:ext cx="1388842" cy="61170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5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3216366" y="4154491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固定電荷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旁可移動的小電荷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dirty="0"/>
              <a:t>電位能。</a:t>
            </a:r>
          </a:p>
        </p:txBody>
      </p:sp>
      <p:pic>
        <p:nvPicPr>
          <p:cNvPr id="112647" name="Picture 6" descr="fig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7"/>
          <a:stretch>
            <a:fillRect/>
          </a:stretch>
        </p:blipFill>
        <p:spPr bwMode="auto">
          <a:xfrm>
            <a:off x="304800" y="1447800"/>
            <a:ext cx="278447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16367" y="3082274"/>
                <a:ext cx="3352800" cy="9553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67" y="3082274"/>
                <a:ext cx="3352800" cy="955390"/>
              </a:xfrm>
              <a:prstGeom prst="rect">
                <a:avLst/>
              </a:prstGeom>
              <a:blipFill>
                <a:blip r:embed="rId3"/>
                <a:stretch>
                  <a:fillRect t="-98684" b="-16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16366" y="2620504"/>
                <a:ext cx="3352799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選擇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0" smtClean="0">
                        <a:latin typeface="Cambria Math"/>
                      </a:rPr>
                      <m:t>0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66" y="2620504"/>
                <a:ext cx="3352799" cy="369332"/>
              </a:xfrm>
              <a:prstGeom prst="rect">
                <a:avLst/>
              </a:prstGeom>
              <a:blipFill>
                <a:blip r:embed="rId4"/>
                <a:stretch>
                  <a:fillRect l="-150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132130C4-F418-E559-BE59-F928C54E7B70}"/>
                  </a:ext>
                </a:extLst>
              </p:cNvPr>
              <p:cNvSpPr txBox="1"/>
              <p:nvPr/>
            </p:nvSpPr>
            <p:spPr>
              <a:xfrm>
                <a:off x="3216367" y="1859048"/>
                <a:ext cx="5013233" cy="6597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≡−∆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132130C4-F418-E559-BE59-F928C54E7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67" y="1859048"/>
                <a:ext cx="5013233" cy="65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4BA311-902C-8E7F-C187-C6E6D1786C5A}"/>
                  </a:ext>
                </a:extLst>
              </p:cNvPr>
              <p:cNvSpPr txBox="1"/>
              <p:nvPr/>
            </p:nvSpPr>
            <p:spPr>
              <a:xfrm>
                <a:off x="3155034" y="1416373"/>
                <a:ext cx="46935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就是起點是無限遠處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4BA311-902C-8E7F-C187-C6E6D178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34" y="1416373"/>
                <a:ext cx="4693566" cy="369332"/>
              </a:xfrm>
              <a:prstGeom prst="rect">
                <a:avLst/>
              </a:prstGeom>
              <a:blipFill>
                <a:blip r:embed="rId6"/>
                <a:stretch>
                  <a:fillRect l="-10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2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78317" y="740977"/>
            <a:ext cx="7152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若有一個以上的固定電荷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，電位能可以以一個點電荷的電位能疊加：</a:t>
            </a:r>
          </a:p>
        </p:txBody>
      </p:sp>
      <p:sp>
        <p:nvSpPr>
          <p:cNvPr id="13" name="矩形 12"/>
          <p:cNvSpPr/>
          <p:nvPr/>
        </p:nvSpPr>
        <p:spPr>
          <a:xfrm>
            <a:off x="914399" y="1371600"/>
            <a:ext cx="3845317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45" name="Picture 6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8"/>
          <a:stretch>
            <a:fillRect/>
          </a:stretch>
        </p:blipFill>
        <p:spPr bwMode="auto">
          <a:xfrm>
            <a:off x="1143000" y="1752600"/>
            <a:ext cx="3592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676400" y="1752600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962400" y="1524000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371600" y="2971800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396875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cxnSp>
        <p:nvCxnSpPr>
          <p:cNvPr id="19" name="直線單箭頭接點 18"/>
          <p:cNvCxnSpPr/>
          <p:nvPr/>
        </p:nvCxnSpPr>
        <p:spPr>
          <a:xfrm rot="16200000" flipH="1">
            <a:off x="3962400" y="3962400"/>
            <a:ext cx="381000" cy="381000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0480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114800" y="4343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962400" y="3200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88317" y="1371175"/>
                <a:ext cx="1960665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17" y="1371175"/>
                <a:ext cx="1960665" cy="764568"/>
              </a:xfrm>
              <a:prstGeom prst="rect">
                <a:avLst/>
              </a:prstGeom>
              <a:blipFill>
                <a:blip r:embed="rId3"/>
                <a:stretch>
                  <a:fillRect l="-12821" t="-125000" b="-1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4">
                <a:extLst>
                  <a:ext uri="{FF2B5EF4-FFF2-40B4-BE49-F238E27FC236}">
                    <a16:creationId xmlns:a16="http://schemas.microsoft.com/office/drawing/2014/main" id="{DC070282-C96F-A612-537F-8FE1FE475D84}"/>
                  </a:ext>
                </a:extLst>
              </p:cNvPr>
              <p:cNvSpPr txBox="1"/>
              <p:nvPr/>
            </p:nvSpPr>
            <p:spPr>
              <a:xfrm>
                <a:off x="2509043" y="5287240"/>
                <a:ext cx="3592514" cy="9255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" name="文字方塊 34">
                <a:extLst>
                  <a:ext uri="{FF2B5EF4-FFF2-40B4-BE49-F238E27FC236}">
                    <a16:creationId xmlns:a16="http://schemas.microsoft.com/office/drawing/2014/main" id="{DC070282-C96F-A612-537F-8FE1FE475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43" y="5287240"/>
                <a:ext cx="3592514" cy="925510"/>
              </a:xfrm>
              <a:prstGeom prst="rect">
                <a:avLst/>
              </a:prstGeom>
              <a:blipFill>
                <a:blip r:embed="rId4"/>
                <a:stretch>
                  <a:fillRect l="-15845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858D1C-3CD0-96F8-C673-27A47D209778}"/>
              </a:ext>
            </a:extLst>
          </p:cNvPr>
          <p:cNvSpPr txBox="1"/>
          <p:nvPr/>
        </p:nvSpPr>
        <p:spPr>
          <a:xfrm>
            <a:off x="1142999" y="4800600"/>
            <a:ext cx="594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空間中兩點的電位能差，等於負的靜電力所作的功</a:t>
            </a:r>
            <a:r>
              <a:rPr lang="en-US" dirty="0"/>
              <a:t>。</a:t>
            </a:r>
          </a:p>
        </p:txBody>
      </p:sp>
      <p:pic>
        <p:nvPicPr>
          <p:cNvPr id="4" name="Picture 3" descr="fig7">
            <a:extLst>
              <a:ext uri="{FF2B5EF4-FFF2-40B4-BE49-F238E27FC236}">
                <a16:creationId xmlns:a16="http://schemas.microsoft.com/office/drawing/2014/main" id="{5BF3AF2D-AD09-8A37-F022-F1685106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1"/>
          <a:stretch>
            <a:fillRect/>
          </a:stretch>
        </p:blipFill>
        <p:spPr bwMode="auto">
          <a:xfrm>
            <a:off x="4964113" y="2681841"/>
            <a:ext cx="3657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27">
            <a:extLst>
              <a:ext uri="{FF2B5EF4-FFF2-40B4-BE49-F238E27FC236}">
                <a16:creationId xmlns:a16="http://schemas.microsoft.com/office/drawing/2014/main" id="{E42167A2-27C8-FA41-0396-86811230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320016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FB099116-485F-53A6-5812-ACCD3188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3381928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" name="Object 29">
            <a:extLst>
              <a:ext uri="{FF2B5EF4-FFF2-40B4-BE49-F238E27FC236}">
                <a16:creationId xmlns:a16="http://schemas.microsoft.com/office/drawing/2014/main" id="{77FE2A95-45AC-A711-8AA6-DF979FEF1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3707" y="3193016"/>
          <a:ext cx="3048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228402" imgH="76134" progId="Equation.3">
                  <p:embed/>
                </p:oleObj>
              </mc:Choice>
              <mc:Fallback>
                <p:oleObj name="方程式" r:id="rId6" imgW="228402" imgH="76134" progId="Equation.3">
                  <p:embed/>
                  <p:pic>
                    <p:nvPicPr>
                      <p:cNvPr id="7" name="Object 29">
                        <a:extLst>
                          <a:ext uri="{FF2B5EF4-FFF2-40B4-BE49-F238E27FC236}">
                            <a16:creationId xmlns:a16="http://schemas.microsoft.com/office/drawing/2014/main" id="{77FE2A95-45AC-A711-8AA6-DF979FEF1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707" y="3193016"/>
                        <a:ext cx="3048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26">
            <a:extLst>
              <a:ext uri="{FF2B5EF4-FFF2-40B4-BE49-F238E27FC236}">
                <a16:creationId xmlns:a16="http://schemas.microsoft.com/office/drawing/2014/main" id="{4350CB5A-E792-566F-F6F1-8D5DEE27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886753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1415299D-89DD-46AF-3C5B-80A2C7E6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458128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8CF95ED3-99F6-4846-2722-AF74A550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00" y="3015216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Oval 28">
            <a:extLst>
              <a:ext uri="{FF2B5EF4-FFF2-40B4-BE49-F238E27FC236}">
                <a16:creationId xmlns:a16="http://schemas.microsoft.com/office/drawing/2014/main" id="{2D12EE17-2703-ACBD-2768-736E719E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3167616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33">
                <a:extLst>
                  <a:ext uri="{FF2B5EF4-FFF2-40B4-BE49-F238E27FC236}">
                    <a16:creationId xmlns:a16="http://schemas.microsoft.com/office/drawing/2014/main" id="{FECBE806-D4CB-8172-44B4-54C16BC7AF73}"/>
                  </a:ext>
                </a:extLst>
              </p:cNvPr>
              <p:cNvSpPr txBox="1"/>
              <p:nvPr/>
            </p:nvSpPr>
            <p:spPr>
              <a:xfrm>
                <a:off x="5773737" y="3792932"/>
                <a:ext cx="3509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12" name="文字方塊 33">
                <a:extLst>
                  <a:ext uri="{FF2B5EF4-FFF2-40B4-BE49-F238E27FC236}">
                    <a16:creationId xmlns:a16="http://schemas.microsoft.com/office/drawing/2014/main" id="{FECBE806-D4CB-8172-44B4-54C16BC7A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37" y="3792932"/>
                <a:ext cx="350959" cy="246221"/>
              </a:xfrm>
              <a:prstGeom prst="rect">
                <a:avLst/>
              </a:prstGeom>
              <a:blipFill>
                <a:blip r:embed="rId8"/>
                <a:stretch>
                  <a:fillRect t="-3333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3">
                <a:extLst>
                  <a:ext uri="{FF2B5EF4-FFF2-40B4-BE49-F238E27FC236}">
                    <a16:creationId xmlns:a16="http://schemas.microsoft.com/office/drawing/2014/main" id="{5B4DB95D-401B-9DCD-AED0-82207253DF76}"/>
                  </a:ext>
                </a:extLst>
              </p:cNvPr>
              <p:cNvSpPr txBox="1"/>
              <p:nvPr/>
            </p:nvSpPr>
            <p:spPr>
              <a:xfrm>
                <a:off x="7752556" y="3344772"/>
                <a:ext cx="852488" cy="2327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≡∆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14" name="文字方塊 33">
                <a:extLst>
                  <a:ext uri="{FF2B5EF4-FFF2-40B4-BE49-F238E27FC236}">
                    <a16:creationId xmlns:a16="http://schemas.microsoft.com/office/drawing/2014/main" id="{5B4DB95D-401B-9DCD-AED0-82207253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56" y="3344772"/>
                <a:ext cx="852488" cy="232756"/>
              </a:xfrm>
              <a:prstGeom prst="rect">
                <a:avLst/>
              </a:prstGeom>
              <a:blipFill>
                <a:blip r:embed="rId9"/>
                <a:stretch>
                  <a:fillRect t="-26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33">
                <a:extLst>
                  <a:ext uri="{FF2B5EF4-FFF2-40B4-BE49-F238E27FC236}">
                    <a16:creationId xmlns:a16="http://schemas.microsoft.com/office/drawing/2014/main" id="{85048CCB-D41C-5612-FE68-6034A8524AD1}"/>
                  </a:ext>
                </a:extLst>
              </p:cNvPr>
              <p:cNvSpPr txBox="1"/>
              <p:nvPr/>
            </p:nvSpPr>
            <p:spPr>
              <a:xfrm>
                <a:off x="7507288" y="2979554"/>
                <a:ext cx="273844" cy="235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15" name="文字方塊 33">
                <a:extLst>
                  <a:ext uri="{FF2B5EF4-FFF2-40B4-BE49-F238E27FC236}">
                    <a16:creationId xmlns:a16="http://schemas.microsoft.com/office/drawing/2014/main" id="{85048CCB-D41C-5612-FE68-6034A8524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288" y="2979554"/>
                <a:ext cx="273844" cy="235227"/>
              </a:xfrm>
              <a:prstGeom prst="rect">
                <a:avLst/>
              </a:prstGeom>
              <a:blipFill>
                <a:blip r:embed="rId10"/>
                <a:stretch>
                  <a:fillRect l="-22727" t="-26316" r="-1818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33">
                <a:extLst>
                  <a:ext uri="{FF2B5EF4-FFF2-40B4-BE49-F238E27FC236}">
                    <a16:creationId xmlns:a16="http://schemas.microsoft.com/office/drawing/2014/main" id="{F035672C-7F6D-6DF5-1CE9-4ACCFC42BB79}"/>
                  </a:ext>
                </a:extLst>
              </p:cNvPr>
              <p:cNvSpPr txBox="1"/>
              <p:nvPr/>
            </p:nvSpPr>
            <p:spPr>
              <a:xfrm>
                <a:off x="7046231" y="3022623"/>
                <a:ext cx="273844" cy="235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17" name="文字方塊 33">
                <a:extLst>
                  <a:ext uri="{FF2B5EF4-FFF2-40B4-BE49-F238E27FC236}">
                    <a16:creationId xmlns:a16="http://schemas.microsoft.com/office/drawing/2014/main" id="{F035672C-7F6D-6DF5-1CE9-4ACCFC42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31" y="3022623"/>
                <a:ext cx="273844" cy="235227"/>
              </a:xfrm>
              <a:prstGeom prst="rect">
                <a:avLst/>
              </a:prstGeom>
              <a:blipFill>
                <a:blip r:embed="rId11"/>
                <a:stretch>
                  <a:fillRect t="-3157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33">
                <a:extLst>
                  <a:ext uri="{FF2B5EF4-FFF2-40B4-BE49-F238E27FC236}">
                    <a16:creationId xmlns:a16="http://schemas.microsoft.com/office/drawing/2014/main" id="{7D6203AB-28B1-F36D-EC42-4DFF54077801}"/>
                  </a:ext>
                </a:extLst>
              </p:cNvPr>
              <p:cNvSpPr txBox="1"/>
              <p:nvPr/>
            </p:nvSpPr>
            <p:spPr>
              <a:xfrm>
                <a:off x="5162153" y="3610527"/>
                <a:ext cx="27384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18" name="文字方塊 33">
                <a:extLst>
                  <a:ext uri="{FF2B5EF4-FFF2-40B4-BE49-F238E27FC236}">
                    <a16:creationId xmlns:a16="http://schemas.microsoft.com/office/drawing/2014/main" id="{7D6203AB-28B1-F36D-EC42-4DFF54077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53" y="3610527"/>
                <a:ext cx="273844" cy="215444"/>
              </a:xfrm>
              <a:prstGeom prst="rect">
                <a:avLst/>
              </a:prstGeom>
              <a:blipFill>
                <a:blip r:embed="rId12"/>
                <a:stretch>
                  <a:fillRect t="-2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33">
                <a:extLst>
                  <a:ext uri="{FF2B5EF4-FFF2-40B4-BE49-F238E27FC236}">
                    <a16:creationId xmlns:a16="http://schemas.microsoft.com/office/drawing/2014/main" id="{7BA196F9-7572-34D7-D0D1-BA66CC08A0E1}"/>
                  </a:ext>
                </a:extLst>
              </p:cNvPr>
              <p:cNvSpPr txBox="1"/>
              <p:nvPr/>
            </p:nvSpPr>
            <p:spPr>
              <a:xfrm>
                <a:off x="8023663" y="3710504"/>
                <a:ext cx="307537" cy="2638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22" name="文字方塊 33">
                <a:extLst>
                  <a:ext uri="{FF2B5EF4-FFF2-40B4-BE49-F238E27FC236}">
                    <a16:creationId xmlns:a16="http://schemas.microsoft.com/office/drawing/2014/main" id="{7BA196F9-7572-34D7-D0D1-BA66CC08A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63" y="3710504"/>
                <a:ext cx="307537" cy="263855"/>
              </a:xfrm>
              <a:prstGeom prst="rect">
                <a:avLst/>
              </a:prstGeom>
              <a:blipFill>
                <a:blip r:embed="rId13"/>
                <a:stretch>
                  <a:fillRect t="-2381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33">
                <a:extLst>
                  <a:ext uri="{FF2B5EF4-FFF2-40B4-BE49-F238E27FC236}">
                    <a16:creationId xmlns:a16="http://schemas.microsoft.com/office/drawing/2014/main" id="{2E85C44A-4240-C0FB-D7FF-5EBA9F5BE9F5}"/>
                  </a:ext>
                </a:extLst>
              </p:cNvPr>
              <p:cNvSpPr txBox="1"/>
              <p:nvPr/>
            </p:nvSpPr>
            <p:spPr>
              <a:xfrm>
                <a:off x="5491700" y="2970613"/>
                <a:ext cx="273844" cy="241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23" name="文字方塊 33">
                <a:extLst>
                  <a:ext uri="{FF2B5EF4-FFF2-40B4-BE49-F238E27FC236}">
                    <a16:creationId xmlns:a16="http://schemas.microsoft.com/office/drawing/2014/main" id="{2E85C44A-4240-C0FB-D7FF-5EBA9F5B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0" y="2970613"/>
                <a:ext cx="273844" cy="241605"/>
              </a:xfrm>
              <a:prstGeom prst="rect">
                <a:avLst/>
              </a:prstGeom>
              <a:blipFill>
                <a:blip r:embed="rId14"/>
                <a:stretch>
                  <a:fillRect t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62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ia-Hung Chang\Downloads\Data\Knight\Media\Chapter30\Images\30_01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/>
          <a:stretch>
            <a:fillRect/>
          </a:stretch>
        </p:blipFill>
        <p:spPr bwMode="auto">
          <a:xfrm>
            <a:off x="2154744" y="1752600"/>
            <a:ext cx="42402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631478" y="3027666"/>
                <a:ext cx="864917" cy="6575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78" y="3027666"/>
                <a:ext cx="864917" cy="657552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64656" y="2943601"/>
                <a:ext cx="853567" cy="7292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56" y="2943601"/>
                <a:ext cx="853567" cy="729239"/>
              </a:xfrm>
              <a:prstGeom prst="rect">
                <a:avLst/>
              </a:prstGeom>
              <a:blipFill>
                <a:blip r:embed="rId4"/>
                <a:stretch>
                  <a:fillRect t="-5172" b="-51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21280" y="807004"/>
                <a:ext cx="1950784" cy="76456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80" y="807004"/>
                <a:ext cx="1950784" cy="764568"/>
              </a:xfrm>
              <a:prstGeom prst="rect">
                <a:avLst/>
              </a:prstGeom>
              <a:blipFill>
                <a:blip r:embed="rId5"/>
                <a:stretch>
                  <a:fillRect l="-13636"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621280" y="4830504"/>
                <a:ext cx="1786002" cy="76456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80" y="4830504"/>
                <a:ext cx="1786002" cy="764568"/>
              </a:xfrm>
              <a:prstGeom prst="rect">
                <a:avLst/>
              </a:prstGeom>
              <a:blipFill>
                <a:blip r:embed="rId6"/>
                <a:stretch>
                  <a:fillRect l="-16312"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801BE79-D762-A740-BD59-1313D8D108AB}"/>
                  </a:ext>
                </a:extLst>
              </p:cNvPr>
              <p:cNvSpPr txBox="1"/>
              <p:nvPr/>
            </p:nvSpPr>
            <p:spPr>
              <a:xfrm>
                <a:off x="3317066" y="4823752"/>
                <a:ext cx="1915568" cy="9970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801BE79-D762-A740-BD59-1313D8D10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66" y="4823752"/>
                <a:ext cx="1915568" cy="997004"/>
              </a:xfrm>
              <a:prstGeom prst="rect">
                <a:avLst/>
              </a:prstGeom>
              <a:blipFill>
                <a:blip r:embed="rId7"/>
                <a:stretch>
                  <a:fillRect l="-1316" t="-92405" r="-1974" b="-1531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B993AFD-7238-FE41-BA49-5F2AD2F37BAD}"/>
                  </a:ext>
                </a:extLst>
              </p:cNvPr>
              <p:cNvSpPr txBox="1"/>
              <p:nvPr/>
            </p:nvSpPr>
            <p:spPr>
              <a:xfrm>
                <a:off x="3301826" y="574568"/>
                <a:ext cx="1915568" cy="9970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B993AFD-7238-FE41-BA49-5F2AD2F37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826" y="574568"/>
                <a:ext cx="1915568" cy="997004"/>
              </a:xfrm>
              <a:prstGeom prst="rect">
                <a:avLst/>
              </a:prstGeom>
              <a:blipFill>
                <a:blip r:embed="rId8"/>
                <a:stretch>
                  <a:fillRect l="-1316" t="-90000" r="-1974" b="-1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25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78479" y="805875"/>
            <a:ext cx="778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有時用電荷算電位十分繁雜，若已知電場，電位也可以以場的線積分來計算。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16388" name="Picture 6" descr="fig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5"/>
          <a:stretch/>
        </p:blipFill>
        <p:spPr bwMode="auto">
          <a:xfrm>
            <a:off x="1002792" y="1524882"/>
            <a:ext cx="3027363" cy="26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2792" y="488284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兩點之間的</a:t>
            </a:r>
            <a:r>
              <a:rPr lang="zh-CN" altLang="en-US" dirty="0">
                <a:solidFill>
                  <a:srgbClr val="FF0000"/>
                </a:solidFill>
              </a:rPr>
              <a:t>電</a:t>
            </a:r>
            <a:r>
              <a:rPr lang="zh-TW" altLang="en-US" dirty="0">
                <a:solidFill>
                  <a:srgbClr val="FF0000"/>
                </a:solidFill>
              </a:rPr>
              <a:t>位差，等於沿任一連接兩點的曲線，負電場的線積分！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55592" y="229162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位能差等於力的線積分的負號。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15252" y="2876665"/>
                <a:ext cx="864917" cy="6575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52" y="2876665"/>
                <a:ext cx="864917" cy="657552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64608" y="1252348"/>
                <a:ext cx="1915568" cy="9255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08" y="1252348"/>
                <a:ext cx="1915568" cy="925510"/>
              </a:xfrm>
              <a:prstGeom prst="rect">
                <a:avLst/>
              </a:prstGeom>
              <a:blipFill>
                <a:blip r:embed="rId4"/>
                <a:stretch>
                  <a:fillRect l="-1316" t="-104054" r="-1974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538175" y="3864235"/>
                <a:ext cx="1915568" cy="9255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175" y="3864235"/>
                <a:ext cx="1915568" cy="925510"/>
              </a:xfrm>
              <a:prstGeom prst="rect">
                <a:avLst/>
              </a:prstGeom>
              <a:blipFill>
                <a:blip r:embed="rId5"/>
                <a:stretch>
                  <a:fillRect l="-1974" t="-105405" r="-1974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60079" y="2840821"/>
                <a:ext cx="853567" cy="72923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79" y="2840821"/>
                <a:ext cx="853567" cy="729239"/>
              </a:xfrm>
              <a:prstGeom prst="rect">
                <a:avLst/>
              </a:prstGeom>
              <a:blipFill>
                <a:blip r:embed="rId6"/>
                <a:stretch>
                  <a:fillRect t="-678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4BA478DA-6232-CB44-84B2-DEE7184E5428}"/>
              </a:ext>
            </a:extLst>
          </p:cNvPr>
          <p:cNvSpPr txBox="1"/>
          <p:nvPr/>
        </p:nvSpPr>
        <p:spPr>
          <a:xfrm>
            <a:off x="999744" y="5325964"/>
            <a:ext cx="791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注意電場只給定了電位差！因此可以在電位上全數加一個常數，</a:t>
            </a:r>
            <a:endParaRPr kumimoji="1" lang="zh-TW" altLang="en-US" dirty="0"/>
          </a:p>
        </p:txBody>
      </p:sp>
      <p:sp>
        <p:nvSpPr>
          <p:cNvPr id="5" name="向下箭號 4">
            <a:extLst>
              <a:ext uri="{FF2B5EF4-FFF2-40B4-BE49-F238E27FC236}">
                <a16:creationId xmlns:a16="http://schemas.microsoft.com/office/drawing/2014/main" id="{45D857FD-BCFF-2A40-8798-FBC692448BC1}"/>
              </a:ext>
            </a:extLst>
          </p:cNvPr>
          <p:cNvSpPr/>
          <p:nvPr/>
        </p:nvSpPr>
        <p:spPr>
          <a:xfrm>
            <a:off x="4891502" y="2706498"/>
            <a:ext cx="243840" cy="115773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5F53C-3182-2838-FE72-DE64ACD18DB6}"/>
              </a:ext>
            </a:extLst>
          </p:cNvPr>
          <p:cNvSpPr txBox="1"/>
          <p:nvPr/>
        </p:nvSpPr>
        <p:spPr>
          <a:xfrm>
            <a:off x="1005320" y="5769079"/>
            <a:ext cx="752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或是找任一位置作為電位為零的參考點</a:t>
            </a:r>
            <a:r>
              <a:rPr lang="en-US" dirty="0"/>
              <a:t>，</a:t>
            </a:r>
            <a:r>
              <a:rPr lang="zh-CN" altLang="en-US" dirty="0"/>
              <a:t>不影響結果。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F2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16904"/>
          <a:stretch>
            <a:fillRect/>
          </a:stretch>
        </p:blipFill>
        <p:spPr bwMode="auto">
          <a:xfrm>
            <a:off x="1371600" y="2514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2133600" y="4191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1324574" y="900656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先看沿著垂直於電場方向的電位差</a:t>
            </a:r>
            <a:r>
              <a:rPr lang="zh-TW" altLang="en-US" sz="1600" dirty="0"/>
              <a:t>：</a:t>
            </a:r>
          </a:p>
        </p:txBody>
      </p:sp>
      <p:sp>
        <p:nvSpPr>
          <p:cNvPr id="17417" name="文字方塊 8"/>
          <p:cNvSpPr txBox="1">
            <a:spLocks noChangeArrowheads="1"/>
          </p:cNvSpPr>
          <p:nvPr/>
        </p:nvSpPr>
        <p:spPr bwMode="auto">
          <a:xfrm>
            <a:off x="1324574" y="6176577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等位面與電場垂直。</a:t>
            </a:r>
          </a:p>
        </p:txBody>
      </p:sp>
      <p:sp>
        <p:nvSpPr>
          <p:cNvPr id="2" name="矩形 1"/>
          <p:cNvSpPr/>
          <p:nvPr/>
        </p:nvSpPr>
        <p:spPr>
          <a:xfrm>
            <a:off x="1324574" y="572767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沿著垂直於電場的方向，電位不變！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71600" y="1352524"/>
                <a:ext cx="2514600" cy="9255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52524"/>
                <a:ext cx="2514600" cy="925510"/>
              </a:xfrm>
              <a:prstGeom prst="rect">
                <a:avLst/>
              </a:prstGeom>
              <a:blipFill>
                <a:blip r:embed="rId3"/>
                <a:stretch>
                  <a:fillRect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1" descr="afg016.jpg">
            <a:extLst>
              <a:ext uri="{FF2B5EF4-FFF2-40B4-BE49-F238E27FC236}">
                <a16:creationId xmlns:a16="http://schemas.microsoft.com/office/drawing/2014/main" id="{51B78F4F-4331-CC34-2472-5E11FE50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9" b="11883"/>
          <a:stretch/>
        </p:blipFill>
        <p:spPr bwMode="auto">
          <a:xfrm>
            <a:off x="4982174" y="1352524"/>
            <a:ext cx="3124200" cy="22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F4ECB-56B0-997C-38A8-E3ADDCA00FD3}"/>
              </a:ext>
            </a:extLst>
          </p:cNvPr>
          <p:cNvSpPr txBox="1"/>
          <p:nvPr/>
        </p:nvSpPr>
        <p:spPr>
          <a:xfrm>
            <a:off x="1324574" y="48220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考慮兩片帶大小相等正負電的無限大電板，電板間的電場是均勻的</a:t>
            </a:r>
            <a:r>
              <a:rPr 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105F0-A3D9-346D-9B9A-DC5E67129D5A}"/>
                  </a:ext>
                </a:extLst>
              </p:cNvPr>
              <p:cNvSpPr txBox="1"/>
              <p:nvPr/>
            </p:nvSpPr>
            <p:spPr>
              <a:xfrm>
                <a:off x="1905001" y="4800600"/>
                <a:ext cx="22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105F0-A3D9-346D-9B9A-DC5E6712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4800600"/>
                <a:ext cx="228591" cy="369332"/>
              </a:xfrm>
              <a:prstGeom prst="rect">
                <a:avLst/>
              </a:prstGeom>
              <a:blipFill>
                <a:blip r:embed="rId5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42B978-4E31-FF47-DC4A-C8D07FB9EC0D}"/>
                  </a:ext>
                </a:extLst>
              </p:cNvPr>
              <p:cNvSpPr txBox="1"/>
              <p:nvPr/>
            </p:nvSpPr>
            <p:spPr>
              <a:xfrm>
                <a:off x="1905001" y="3897868"/>
                <a:ext cx="22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42B978-4E31-FF47-DC4A-C8D07FB9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897868"/>
                <a:ext cx="228591" cy="369332"/>
              </a:xfrm>
              <a:prstGeom prst="rect">
                <a:avLst/>
              </a:prstGeom>
              <a:blipFill>
                <a:blip r:embed="rId6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Text Box 8"/>
              <p:cNvSpPr txBox="1">
                <a:spLocks noChangeArrowheads="1"/>
              </p:cNvSpPr>
              <p:nvPr/>
            </p:nvSpPr>
            <p:spPr bwMode="auto">
              <a:xfrm>
                <a:off x="1215908" y="392485"/>
                <a:ext cx="63278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沿著平行於電場方向的電位差，設此方向為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：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843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5908" y="392485"/>
                <a:ext cx="6327891" cy="369332"/>
              </a:xfrm>
              <a:prstGeom prst="rect">
                <a:avLst/>
              </a:prstGeom>
              <a:blipFill>
                <a:blip r:embed="rId2"/>
                <a:stretch>
                  <a:fillRect l="-80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2" name="Picture 4" descr="F2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16904"/>
          <a:stretch>
            <a:fillRect/>
          </a:stretch>
        </p:blipFill>
        <p:spPr bwMode="auto">
          <a:xfrm>
            <a:off x="5486400" y="868096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單箭頭接點 12"/>
          <p:cNvCxnSpPr>
            <a:cxnSpLocks/>
          </p:cNvCxnSpPr>
          <p:nvPr/>
        </p:nvCxnSpPr>
        <p:spPr>
          <a:xfrm>
            <a:off x="5747026" y="2539217"/>
            <a:ext cx="894539" cy="7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276917" y="3932782"/>
            <a:ext cx="284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若電場是均勻的：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215908" y="2007358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電位差即是電場大小的積分。</a:t>
            </a:r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39981" y="4651587"/>
            <a:ext cx="317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電場是指向電位下降的方向。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03677" y="5536953"/>
            <a:ext cx="30250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電位降得越快，電場越大。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34000" y="34610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高電位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244867" y="34588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低電位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50366" y="902732"/>
                <a:ext cx="362643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66" y="902732"/>
                <a:ext cx="3626433" cy="932628"/>
              </a:xfrm>
              <a:prstGeom prst="rect">
                <a:avLst/>
              </a:prstGeom>
              <a:blipFill>
                <a:blip r:embed="rId4"/>
                <a:stretch>
                  <a:fillRect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76917" y="4369939"/>
                <a:ext cx="2438400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𝐸𝑑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17" y="4369939"/>
                <a:ext cx="2438400" cy="932628"/>
              </a:xfrm>
              <a:prstGeom prst="rect">
                <a:avLst/>
              </a:prstGeom>
              <a:blipFill>
                <a:blip r:embed="rId5"/>
                <a:stretch>
                  <a:fillRect t="-102667" b="-16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276917" y="5410189"/>
                <a:ext cx="117532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17" y="5410189"/>
                <a:ext cx="1175327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fig25">
            <a:extLst>
              <a:ext uri="{FF2B5EF4-FFF2-40B4-BE49-F238E27FC236}">
                <a16:creationId xmlns:a16="http://schemas.microsoft.com/office/drawing/2014/main" id="{4C8EBFA2-6DA9-4143-AC0D-ADF9FF3D1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7" b="26215"/>
          <a:stretch/>
        </p:blipFill>
        <p:spPr bwMode="auto">
          <a:xfrm>
            <a:off x="5181600" y="5128369"/>
            <a:ext cx="3376363" cy="155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04DF604-A090-9741-ACA3-10A8649E85D8}"/>
              </a:ext>
            </a:extLst>
          </p:cNvPr>
          <p:cNvSpPr/>
          <p:nvPr/>
        </p:nvSpPr>
        <p:spPr>
          <a:xfrm>
            <a:off x="5704703" y="5128369"/>
            <a:ext cx="1997364" cy="28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2">
            <a:extLst>
              <a:ext uri="{FF2B5EF4-FFF2-40B4-BE49-F238E27FC236}">
                <a16:creationId xmlns:a16="http://schemas.microsoft.com/office/drawing/2014/main" id="{E3A5DEE2-9A69-FFF1-3970-64B1A0E54B3C}"/>
              </a:ext>
            </a:extLst>
          </p:cNvPr>
          <p:cNvSpPr txBox="1"/>
          <p:nvPr/>
        </p:nvSpPr>
        <p:spPr>
          <a:xfrm>
            <a:off x="1219180" y="2440111"/>
            <a:ext cx="396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注意：電場是指向電位下降的方向。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65F56-9DC7-663E-1201-63F4A5D72930}"/>
                  </a:ext>
                </a:extLst>
              </p:cNvPr>
              <p:cNvSpPr txBox="1"/>
              <p:nvPr/>
            </p:nvSpPr>
            <p:spPr>
              <a:xfrm>
                <a:off x="5502418" y="2503996"/>
                <a:ext cx="22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65F56-9DC7-663E-1201-63F4A5D7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18" y="2503996"/>
                <a:ext cx="228591" cy="369332"/>
              </a:xfrm>
              <a:prstGeom prst="rect">
                <a:avLst/>
              </a:prstGeom>
              <a:blipFill>
                <a:blip r:embed="rId8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B39A9-0CFC-00C7-6E77-24D31F11EDAE}"/>
                  </a:ext>
                </a:extLst>
              </p:cNvPr>
              <p:cNvSpPr txBox="1"/>
              <p:nvPr/>
            </p:nvSpPr>
            <p:spPr>
              <a:xfrm>
                <a:off x="6497096" y="2503996"/>
                <a:ext cx="22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B39A9-0CFC-00C7-6E77-24D31F11E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96" y="2503996"/>
                <a:ext cx="228591" cy="369332"/>
              </a:xfrm>
              <a:prstGeom prst="rect">
                <a:avLst/>
              </a:prstGeom>
              <a:blipFill>
                <a:blip r:embed="rId9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7" grpId="0" animBg="1"/>
      <p:bldP spid="1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5"/>
          <a:stretch>
            <a:fillRect/>
          </a:stretch>
        </p:blipFill>
        <p:spPr bwMode="auto">
          <a:xfrm>
            <a:off x="1524000" y="2362200"/>
            <a:ext cx="3634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524000" y="1292205"/>
            <a:ext cx="678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均勻電場中任意兩點的電位差只要考慮沿電場方向的位移即可。</a:t>
            </a:r>
          </a:p>
        </p:txBody>
      </p:sp>
      <p:sp>
        <p:nvSpPr>
          <p:cNvPr id="19461" name="文字方塊 5"/>
          <p:cNvSpPr txBox="1">
            <a:spLocks noChangeArrowheads="1"/>
          </p:cNvSpPr>
          <p:nvPr/>
        </p:nvSpPr>
        <p:spPr bwMode="auto">
          <a:xfrm>
            <a:off x="2923032" y="17439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TW" altLang="en-US" i="1" dirty="0"/>
              <a:t> </a:t>
            </a:r>
            <a:r>
              <a:rPr lang="zh-TW" altLang="en-US" dirty="0"/>
              <a:t>是沿電場方向的位移。</a:t>
            </a:r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5257800" y="47244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電場的方向是電位下降的方向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524000" y="1737737"/>
                <a:ext cx="1371600" cy="37607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𝐸𝑑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37737"/>
                <a:ext cx="1371600" cy="3760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55935" y="4050372"/>
                <a:ext cx="117532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35" y="4050372"/>
                <a:ext cx="1175327" cy="612732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03D85454-7B7A-9CA9-675C-890F942A7AFE}"/>
              </a:ext>
            </a:extLst>
          </p:cNvPr>
          <p:cNvSpPr/>
          <p:nvPr/>
        </p:nvSpPr>
        <p:spPr>
          <a:xfrm>
            <a:off x="1524000" y="839923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沿著垂直於電場的方向移動，電位不變！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9C10A-5940-03D4-7F39-BC2DF3B8C618}"/>
              </a:ext>
            </a:extLst>
          </p:cNvPr>
          <p:cNvSpPr txBox="1"/>
          <p:nvPr/>
        </p:nvSpPr>
        <p:spPr>
          <a:xfrm>
            <a:off x="1528200" y="429116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將這兩個結果綜合起來</a:t>
            </a:r>
            <a:r>
              <a:rPr lang="en-US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0541FF-5F2B-EC62-B379-B259EFCFECAD}"/>
                  </a:ext>
                </a:extLst>
              </p:cNvPr>
              <p:cNvSpPr txBox="1"/>
              <p:nvPr/>
            </p:nvSpPr>
            <p:spPr>
              <a:xfrm>
                <a:off x="2209800" y="4196834"/>
                <a:ext cx="2285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0541FF-5F2B-EC62-B379-B259EFCF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96834"/>
                <a:ext cx="228591" cy="369332"/>
              </a:xfrm>
              <a:prstGeom prst="rect">
                <a:avLst/>
              </a:prstGeom>
              <a:blipFill>
                <a:blip r:embed="rId5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F8CE95-0885-BE70-D606-855E5D6D68E1}"/>
                  </a:ext>
                </a:extLst>
              </p:cNvPr>
              <p:cNvSpPr txBox="1"/>
              <p:nvPr/>
            </p:nvSpPr>
            <p:spPr>
              <a:xfrm>
                <a:off x="3693825" y="2903002"/>
                <a:ext cx="2285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F8CE95-0885-BE70-D606-855E5D6D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25" y="2903002"/>
                <a:ext cx="228591" cy="369332"/>
              </a:xfrm>
              <a:prstGeom prst="rect">
                <a:avLst/>
              </a:prstGeom>
              <a:blipFill>
                <a:blip r:embed="rId6"/>
                <a:stretch>
                  <a:fillRect r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文字方塊 1"/>
              <p:cNvSpPr txBox="1">
                <a:spLocks noChangeArrowheads="1"/>
              </p:cNvSpPr>
              <p:nvPr/>
            </p:nvSpPr>
            <p:spPr bwMode="auto">
              <a:xfrm>
                <a:off x="1084811" y="715076"/>
                <a:ext cx="5600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若電場是定向但不均勻，取方向為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150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811" y="715076"/>
                <a:ext cx="5600700" cy="369332"/>
              </a:xfrm>
              <a:prstGeom prst="rect">
                <a:avLst/>
              </a:prstGeom>
              <a:blipFill>
                <a:blip r:embed="rId2"/>
                <a:stretch>
                  <a:fillRect l="-90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文字方塊 5"/>
          <p:cNvSpPr txBox="1">
            <a:spLocks noChangeArrowheads="1"/>
          </p:cNvSpPr>
          <p:nvPr/>
        </p:nvSpPr>
        <p:spPr bwMode="auto">
          <a:xfrm>
            <a:off x="1115290" y="3899166"/>
            <a:ext cx="3304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因此電場是電位的微分乘負號：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0" y="4572000"/>
            <a:ext cx="2989968" cy="19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75518" y="1439065"/>
            <a:ext cx="7583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兩位置之間的電位差即是負電場的積分，即在兩點之間電場函數下的面積。</a:t>
            </a:r>
          </a:p>
        </p:txBody>
      </p:sp>
      <p:pic>
        <p:nvPicPr>
          <p:cNvPr id="9" name="圖片 2" descr="afg0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9225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13944" y="360419"/>
                <a:ext cx="362643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44" y="360419"/>
                <a:ext cx="3626433" cy="932628"/>
              </a:xfrm>
              <a:prstGeom prst="rect">
                <a:avLst/>
              </a:prstGeom>
              <a:blipFill>
                <a:blip r:embed="rId5"/>
                <a:stretch>
                  <a:fillRect l="-1045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560849" y="3774709"/>
                <a:ext cx="1447800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49" y="3774709"/>
                <a:ext cx="1447800" cy="618246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AA627-4678-AB8C-63AF-24079495996B}"/>
                  </a:ext>
                </a:extLst>
              </p:cNvPr>
              <p:cNvSpPr txBox="1"/>
              <p:nvPr/>
            </p:nvSpPr>
            <p:spPr>
              <a:xfrm>
                <a:off x="4419599" y="2438400"/>
                <a:ext cx="3810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軸</a:t>
                </a:r>
                <a:r>
                  <a:rPr lang="en-US" dirty="0" err="1"/>
                  <a:t>下的面積要算是負電位差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AA627-4678-AB8C-63AF-240794959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2438400"/>
                <a:ext cx="381000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8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638800"/>
                <a:ext cx="69342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電通量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Flux</a:t>
                </a:r>
                <a:r>
                  <a:rPr lang="zh-TW" altLang="en-US" dirty="0"/>
                  <a:t>，順著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的方向通過平面的電力線數目。</a:t>
                </a:r>
              </a:p>
            </p:txBody>
          </p:sp>
        </mc:Choice>
        <mc:Fallback xmlns="">
          <p:sp>
            <p:nvSpPr>
              <p:cNvPr id="205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5638800"/>
                <a:ext cx="6934200" cy="404791"/>
              </a:xfrm>
              <a:prstGeom prst="rect">
                <a:avLst/>
              </a:prstGeom>
              <a:blipFill>
                <a:blip r:embed="rId2"/>
                <a:stretch>
                  <a:fillRect t="-156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文字方塊 9"/>
              <p:cNvSpPr txBox="1">
                <a:spLocks noChangeArrowheads="1"/>
              </p:cNvSpPr>
              <p:nvPr/>
            </p:nvSpPr>
            <p:spPr bwMode="auto">
              <a:xfrm>
                <a:off x="1181335" y="4102446"/>
                <a:ext cx="73152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定義面積向量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：大小就是此平面的面積，方向是垂直於平面的方向。</a:t>
                </a:r>
              </a:p>
            </p:txBody>
          </p:sp>
        </mc:Choice>
        <mc:Fallback xmlns="">
          <p:sp>
            <p:nvSpPr>
              <p:cNvPr id="2058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335" y="4102446"/>
                <a:ext cx="7315200" cy="404791"/>
              </a:xfrm>
              <a:prstGeom prst="rect">
                <a:avLst/>
              </a:prstGeom>
              <a:blipFill>
                <a:blip r:embed="rId3"/>
                <a:stretch>
                  <a:fillRect l="-867" t="-156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1" descr="D:\Users\Vincent\Downloads\Data\Knight\Media\Chapter28\Images\28_13Figurea-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4108"/>
          <a:stretch/>
        </p:blipFill>
        <p:spPr bwMode="auto">
          <a:xfrm>
            <a:off x="4162799" y="1338170"/>
            <a:ext cx="3010478" cy="16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62799" y="1497318"/>
            <a:ext cx="795866" cy="90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9"/>
              <p:cNvSpPr txBox="1">
                <a:spLocks noChangeArrowheads="1"/>
              </p:cNvSpPr>
              <p:nvPr/>
            </p:nvSpPr>
            <p:spPr bwMode="auto">
              <a:xfrm>
                <a:off x="1181335" y="4579311"/>
                <a:ext cx="62484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如此定義後，角度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/>
                  <a:t>就是向量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與電場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/>
                  <a:t>之間的夾角。</a:t>
                </a:r>
              </a:p>
            </p:txBody>
          </p:sp>
        </mc:Choice>
        <mc:Fallback xmlns="">
          <p:sp>
            <p:nvSpPr>
              <p:cNvPr id="9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335" y="4579311"/>
                <a:ext cx="6248400" cy="404791"/>
              </a:xfrm>
              <a:prstGeom prst="rect">
                <a:avLst/>
              </a:prstGeom>
              <a:blipFill>
                <a:blip r:embed="rId5"/>
                <a:stretch>
                  <a:fillRect l="-1014" t="-12121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219200" y="364352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這個結果可以更聰明地以向量表示！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28912" y="3182320"/>
                <a:ext cx="17215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12" y="3182320"/>
                <a:ext cx="1721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19200" y="5129359"/>
                <a:ext cx="3162661" cy="4047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9359"/>
                <a:ext cx="3162661" cy="404791"/>
              </a:xfrm>
              <a:prstGeom prst="rect">
                <a:avLst/>
              </a:prstGeom>
              <a:blipFill>
                <a:blip r:embed="rId7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7" descr="D:\Dropbox\Documents\課程\YoungTextBook\Images\Chapter22\A_Images\A_Figures_and_Photos\22_06_Figure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6245"/>
          <a:stretch/>
        </p:blipFill>
        <p:spPr bwMode="auto">
          <a:xfrm>
            <a:off x="1176512" y="687053"/>
            <a:ext cx="2703871" cy="22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083313" y="1830053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13" y="1830053"/>
                <a:ext cx="163249" cy="215444"/>
              </a:xfrm>
              <a:prstGeom prst="rect">
                <a:avLst/>
              </a:prstGeom>
              <a:blipFill>
                <a:blip r:embed="rId9"/>
                <a:stretch>
                  <a:fillRect l="-14286" r="-214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014713" y="1937775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13" y="1937775"/>
                <a:ext cx="163249" cy="215444"/>
              </a:xfrm>
              <a:prstGeom prst="rect">
                <a:avLst/>
              </a:prstGeom>
              <a:blipFill>
                <a:blip r:embed="rId10"/>
                <a:stretch>
                  <a:fillRect l="-21429" r="-1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3" grpId="0" animBg="1"/>
      <p:bldP spid="9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7"/>
          <p:cNvSpPr txBox="1">
            <a:spLocks noChangeArrowheads="1"/>
          </p:cNvSpPr>
          <p:nvPr/>
        </p:nvSpPr>
        <p:spPr bwMode="auto">
          <a:xfrm>
            <a:off x="685800" y="2145860"/>
            <a:ext cx="8534400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dirty="0"/>
              <a:t>若繞一個封閉曲線計算電場的線積分，因為起點與終點相同，電位差永遠等於零！</a:t>
            </a:r>
          </a:p>
        </p:txBody>
      </p:sp>
      <p:pic>
        <p:nvPicPr>
          <p:cNvPr id="20" name="Picture 1" descr="25_22_Fig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"/>
          <a:stretch/>
        </p:blipFill>
        <p:spPr>
          <a:xfrm>
            <a:off x="5157361" y="2589644"/>
            <a:ext cx="1776839" cy="229188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5800" y="150568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記得電位差等於電場的線積分：</a:t>
            </a:r>
          </a:p>
        </p:txBody>
      </p:sp>
      <p:sp>
        <p:nvSpPr>
          <p:cNvPr id="6" name="矩形 5"/>
          <p:cNvSpPr/>
          <p:nvPr/>
        </p:nvSpPr>
        <p:spPr>
          <a:xfrm>
            <a:off x="685800" y="4648200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沿一個封閉曲線，電場的線積分必為零！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19600" y="1148856"/>
                <a:ext cx="1915568" cy="9255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48856"/>
                <a:ext cx="1915568" cy="925510"/>
              </a:xfrm>
              <a:prstGeom prst="rect">
                <a:avLst/>
              </a:prstGeom>
              <a:blipFill>
                <a:blip r:embed="rId3"/>
                <a:stretch>
                  <a:fillRect l="-1987" t="-105405" r="-2649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79770" y="3359356"/>
                <a:ext cx="1688093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770" y="3359356"/>
                <a:ext cx="1688093" cy="818879"/>
              </a:xfrm>
              <a:prstGeom prst="rect">
                <a:avLst/>
              </a:prstGeom>
              <a:blipFill>
                <a:blip r:embed="rId4"/>
                <a:stretch>
                  <a:fillRect l="-44776" t="-130769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FF7486-B8E6-6AD0-548E-75D1261778AE}"/>
              </a:ext>
            </a:extLst>
          </p:cNvPr>
          <p:cNvSpPr txBox="1"/>
          <p:nvPr/>
        </p:nvSpPr>
        <p:spPr>
          <a:xfrm>
            <a:off x="707688" y="72471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電位存在其實是電場一個非常重要的特質，這個特質給出一個定律</a:t>
            </a:r>
            <a:r>
              <a:rPr lang="en-US" dirty="0"/>
              <a:t>：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4164EF4-9219-B445-6EC3-9F05D6A30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88" y="5620231"/>
            <a:ext cx="6367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這是空間中任一個靜電場都必須滿足的定律。</a:t>
            </a:r>
            <a:endParaRPr lang="en-US" altLang="zh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D9D9F-9C77-12D2-8C08-B70066C1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61" y="5017532"/>
            <a:ext cx="29845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27604-01F6-8DE5-83D1-FB1D3E78D39A}"/>
                  </a:ext>
                </a:extLst>
              </p:cNvPr>
              <p:cNvSpPr txBox="1"/>
              <p:nvPr/>
            </p:nvSpPr>
            <p:spPr>
              <a:xfrm>
                <a:off x="7543800" y="6483107"/>
                <a:ext cx="152400" cy="20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27604-01F6-8DE5-83D1-FB1D3E78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483107"/>
                <a:ext cx="152400" cy="207108"/>
              </a:xfrm>
              <a:prstGeom prst="rect">
                <a:avLst/>
              </a:prstGeom>
              <a:blipFill>
                <a:blip r:embed="rId6"/>
                <a:stretch>
                  <a:fillRect l="-23077" r="-769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691680" y="323952"/>
            <a:ext cx="511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電流為單位時間流過某一截面積</a:t>
            </a:r>
            <a:r>
              <a:rPr lang="en-US" altLang="zh-TW" sz="1800" i="1" dirty="0"/>
              <a:t>A</a:t>
            </a:r>
            <a:r>
              <a:rPr lang="zh-TW" altLang="en-US" sz="1800" dirty="0"/>
              <a:t>的電荷量！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2559835" y="1272675"/>
            <a:ext cx="226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注意電流不是向量！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691680" y="1173994"/>
                <a:ext cx="859659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173994"/>
                <a:ext cx="859659" cy="566694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9F8E0A0-6BF9-D146-942B-38E3E769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20878"/>
            <a:ext cx="3384748" cy="4713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5AB7CED3-EB23-B84B-AF04-DC30D7633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716205"/>
                <a:ext cx="69127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這等於一段時間內流過截面積</a:t>
                </a:r>
                <a:r>
                  <a:rPr lang="en-US" altLang="zh-TW" sz="1800" i="1" dirty="0"/>
                  <a:t>A</a:t>
                </a:r>
                <a:r>
                  <a:rPr lang="zh-TW" altLang="en-US" sz="1800" dirty="0"/>
                  <a:t>的電荷量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sz="1800" dirty="0"/>
                  <a:t>除以時間間隔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5AB7CED3-EB23-B84B-AF04-DC30D7633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716205"/>
                <a:ext cx="6912768" cy="369332"/>
              </a:xfrm>
              <a:prstGeom prst="rect">
                <a:avLst/>
              </a:prstGeom>
              <a:blipFill>
                <a:blip r:embed="rId4"/>
                <a:stretch>
                  <a:fillRect l="-73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872415" y="1927639"/>
            <a:ext cx="367240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稱為電流密度：單位面積的電流。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3948124" y="836712"/>
            <a:ext cx="4392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電流一般會與垂直截面積成正比。</a:t>
            </a:r>
          </a:p>
        </p:txBody>
      </p:sp>
      <p:sp>
        <p:nvSpPr>
          <p:cNvPr id="6151" name="文字方塊 11"/>
          <p:cNvSpPr txBox="1">
            <a:spLocks noChangeArrowheads="1"/>
          </p:cNvSpPr>
          <p:nvPr/>
        </p:nvSpPr>
        <p:spPr bwMode="auto">
          <a:xfrm>
            <a:off x="3956051" y="3116393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定電荷流動的方向為電流密度的方向</a:t>
            </a:r>
          </a:p>
        </p:txBody>
      </p:sp>
      <p:sp>
        <p:nvSpPr>
          <p:cNvPr id="6156" name="矩形 16"/>
          <p:cNvSpPr>
            <a:spLocks noChangeArrowheads="1"/>
          </p:cNvSpPr>
          <p:nvPr/>
        </p:nvSpPr>
        <p:spPr bwMode="auto">
          <a:xfrm>
            <a:off x="4007748" y="4001053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/>
              <a:t>導體各處都可以有一個當地的電流密度。</a:t>
            </a:r>
          </a:p>
        </p:txBody>
      </p:sp>
      <p:sp>
        <p:nvSpPr>
          <p:cNvPr id="3" name="矩形 2"/>
          <p:cNvSpPr/>
          <p:nvPr/>
        </p:nvSpPr>
        <p:spPr>
          <a:xfrm>
            <a:off x="3948124" y="1259920"/>
            <a:ext cx="465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/>
              <a:t>將電流除以面積，才代表當地電荷的流動。</a:t>
            </a:r>
          </a:p>
        </p:txBody>
      </p:sp>
      <p:sp>
        <p:nvSpPr>
          <p:cNvPr id="4" name="矩形 3"/>
          <p:cNvSpPr/>
          <p:nvPr/>
        </p:nvSpPr>
        <p:spPr>
          <a:xfrm>
            <a:off x="3956051" y="2565027"/>
            <a:ext cx="488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/>
              <a:t>電流密度代表當地電荷流動，可以給予一方向！</a:t>
            </a:r>
          </a:p>
        </p:txBody>
      </p:sp>
      <p:pic>
        <p:nvPicPr>
          <p:cNvPr id="16" name="圖片 3" descr="s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5873" r="6702" b="9268"/>
          <a:stretch>
            <a:fillRect/>
          </a:stretch>
        </p:blipFill>
        <p:spPr bwMode="auto">
          <a:xfrm>
            <a:off x="615888" y="3407678"/>
            <a:ext cx="3236032" cy="245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0"/>
              <p:cNvSpPr txBox="1">
                <a:spLocks noChangeArrowheads="1"/>
              </p:cNvSpPr>
              <p:nvPr/>
            </p:nvSpPr>
            <p:spPr bwMode="auto">
              <a:xfrm>
                <a:off x="4044794" y="4759953"/>
                <a:ext cx="26638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電流密度是位置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TW" altLang="en-US" sz="1800" dirty="0"/>
                  <a:t>的函數</a:t>
                </a:r>
              </a:p>
            </p:txBody>
          </p:sp>
        </mc:Choice>
        <mc:Fallback xmlns="">
          <p:sp>
            <p:nvSpPr>
              <p:cNvPr id="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794" y="4759953"/>
                <a:ext cx="2663825" cy="368300"/>
              </a:xfrm>
              <a:prstGeom prst="rect">
                <a:avLst/>
              </a:prstGeom>
              <a:blipFill>
                <a:blip r:embed="rId3"/>
                <a:stretch>
                  <a:fillRect l="-1905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07748" y="1792981"/>
                <a:ext cx="779188" cy="6072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748" y="1792981"/>
                <a:ext cx="779188" cy="607218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4070186" y="3573016"/>
                <a:ext cx="73751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0186" y="3573016"/>
                <a:ext cx="7375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311" r="-37190" b="-131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4065037" y="4380503"/>
                <a:ext cx="104143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037" y="4380503"/>
                <a:ext cx="1041439" cy="369332"/>
              </a:xfrm>
              <a:prstGeom prst="rect">
                <a:avLst/>
              </a:prstGeom>
              <a:blipFill>
                <a:blip r:embed="rId7"/>
                <a:stretch>
                  <a:fillRect t="-13793" b="-68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071D4255-39C7-8248-BC25-370AFEC5BD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5" b="1572"/>
          <a:stretch/>
        </p:blipFill>
        <p:spPr>
          <a:xfrm>
            <a:off x="615888" y="904071"/>
            <a:ext cx="2939434" cy="2030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394404" y="3979682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歐姆定律</a:t>
            </a:r>
          </a:p>
        </p:txBody>
      </p:sp>
      <p:pic>
        <p:nvPicPr>
          <p:cNvPr id="8195" name="Picture 5" descr="fi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6"/>
          <a:stretch>
            <a:fillRect/>
          </a:stretch>
        </p:blipFill>
        <p:spPr bwMode="auto">
          <a:xfrm>
            <a:off x="2926091" y="765413"/>
            <a:ext cx="2595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9"/>
          <p:cNvSpPr>
            <a:spLocks noChangeShapeType="1"/>
          </p:cNvSpPr>
          <p:nvPr/>
        </p:nvSpPr>
        <p:spPr bwMode="auto">
          <a:xfrm flipV="1">
            <a:off x="4150054" y="1700451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 flipV="1">
            <a:off x="4078616" y="134008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4221491" y="2132251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199" name="Picture 13" descr="225px-Ohm3">
            <a:hlinkClick r:id="rId3" tooltip="Ohm3.gif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94" y="2854563"/>
            <a:ext cx="15271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6961694" y="2495788"/>
            <a:ext cx="1614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400" b="1"/>
              <a:t>Georg Simon Ohm</a:t>
            </a:r>
            <a:endParaRPr lang="en-US" altLang="zh-TW" sz="1400"/>
          </a:p>
        </p:txBody>
      </p:sp>
      <p:sp>
        <p:nvSpPr>
          <p:cNvPr id="8201" name="文字方塊 13"/>
          <p:cNvSpPr txBox="1">
            <a:spLocks noChangeArrowheads="1"/>
          </p:cNvSpPr>
          <p:nvPr/>
        </p:nvSpPr>
        <p:spPr bwMode="auto">
          <a:xfrm>
            <a:off x="1403648" y="3098006"/>
            <a:ext cx="4714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/>
              <a:t>實驗發現，在導體中電場與電流密度成正比！</a:t>
            </a:r>
            <a:endParaRPr lang="en-US" altLang="zh-TW" sz="1800" dirty="0"/>
          </a:p>
        </p:txBody>
      </p:sp>
      <p:sp>
        <p:nvSpPr>
          <p:cNvPr id="8202" name="文字方塊 14"/>
          <p:cNvSpPr txBox="1">
            <a:spLocks noChangeArrowheads="1"/>
          </p:cNvSpPr>
          <p:nvPr/>
        </p:nvSpPr>
        <p:spPr bwMode="auto">
          <a:xfrm>
            <a:off x="1403648" y="443711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/>
              <a:t>適用於任意形狀、甚至大片導體內的電流流動的版本！</a:t>
            </a:r>
          </a:p>
        </p:txBody>
      </p:sp>
      <p:sp>
        <p:nvSpPr>
          <p:cNvPr id="8204" name="文字方塊 16"/>
          <p:cNvSpPr txBox="1">
            <a:spLocks noChangeArrowheads="1"/>
          </p:cNvSpPr>
          <p:nvPr/>
        </p:nvSpPr>
        <p:spPr bwMode="auto">
          <a:xfrm>
            <a:off x="2385546" y="352225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zh-TW" sz="1800" i="1" dirty="0"/>
              <a:t>ρ</a:t>
            </a:r>
            <a:r>
              <a:rPr lang="zh-TW" altLang="en-US" sz="1800" dirty="0"/>
              <a:t>是電阻率 </a:t>
            </a:r>
            <a:r>
              <a:rPr lang="en-US" altLang="zh-TW" sz="1800" dirty="0"/>
              <a:t>Resistivity</a:t>
            </a:r>
            <a:r>
              <a:rPr lang="zh-TW" altLang="en-US" sz="1800" dirty="0"/>
              <a:t>，是材料的性質。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447295" y="3505732"/>
                <a:ext cx="915315" cy="4029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295" y="3505732"/>
                <a:ext cx="915315" cy="402931"/>
              </a:xfrm>
              <a:prstGeom prst="rect">
                <a:avLst/>
              </a:prstGeom>
              <a:blipFill>
                <a:blip r:embed="rId5"/>
                <a:stretch>
                  <a:fillRect t="-3125"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FFA239-2770-F647-BB97-EE680717C6AB}"/>
                  </a:ext>
                </a:extLst>
              </p:cNvPr>
              <p:cNvSpPr/>
              <p:nvPr/>
            </p:nvSpPr>
            <p:spPr>
              <a:xfrm>
                <a:off x="4562329" y="1414177"/>
                <a:ext cx="77143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FFA239-2770-F647-BB97-EE680717C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29" y="1414177"/>
                <a:ext cx="771430" cy="402931"/>
              </a:xfrm>
              <a:prstGeom prst="rect">
                <a:avLst/>
              </a:prstGeom>
              <a:blipFill>
                <a:blip r:embed="rId6"/>
                <a:stretch>
                  <a:fillRect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E85686-3963-5C3E-843E-3D9933FB6F2F}"/>
              </a:ext>
            </a:extLst>
          </p:cNvPr>
          <p:cNvSpPr txBox="1"/>
          <p:nvPr/>
        </p:nvSpPr>
        <p:spPr bwMode="auto">
          <a:xfrm>
            <a:off x="1403648" y="4873903"/>
            <a:ext cx="5558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有了這個定律，導體內的電場直接可以由電流得到</a:t>
            </a:r>
            <a:r>
              <a:rPr lang="en-US" sz="1800" dirty="0"/>
              <a:t>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字方塊 5"/>
          <p:cNvSpPr txBox="1">
            <a:spLocks noChangeArrowheads="1"/>
          </p:cNvSpPr>
          <p:nvPr/>
        </p:nvSpPr>
        <p:spPr bwMode="auto">
          <a:xfrm>
            <a:off x="5148064" y="230335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均勻導線內的電流流動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文字方塊 6"/>
              <p:cNvSpPr txBox="1">
                <a:spLocks noChangeArrowheads="1"/>
              </p:cNvSpPr>
              <p:nvPr/>
            </p:nvSpPr>
            <p:spPr bwMode="auto">
              <a:xfrm>
                <a:off x="3491880" y="3933056"/>
                <a:ext cx="3992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𝑉</m:t>
                    </m:r>
                    <m:r>
                      <a:rPr lang="en-US" altLang="zh-TW" sz="1800" i="1" dirty="0" smtClean="0">
                        <a:latin typeface="Cambria Math"/>
                      </a:rPr>
                      <m:t>,</m:t>
                    </m:r>
                    <m:r>
                      <a:rPr lang="en-US" altLang="zh-TW" sz="18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是描述導線電流比較方便的量！</a:t>
                </a:r>
              </a:p>
            </p:txBody>
          </p:sp>
        </mc:Choice>
        <mc:Fallback xmlns="">
          <p:sp>
            <p:nvSpPr>
              <p:cNvPr id="9223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3933056"/>
                <a:ext cx="3992143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5" name="文字方塊 8"/>
          <p:cNvSpPr txBox="1">
            <a:spLocks noChangeArrowheads="1"/>
          </p:cNvSpPr>
          <p:nvPr/>
        </p:nvSpPr>
        <p:spPr bwMode="auto">
          <a:xfrm>
            <a:off x="1483274" y="6047810"/>
            <a:ext cx="600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電流由電位差決定，（導線內部）電位差由電流決定！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文字方塊 9"/>
              <p:cNvSpPr txBox="1">
                <a:spLocks noChangeArrowheads="1"/>
              </p:cNvSpPr>
              <p:nvPr/>
            </p:nvSpPr>
            <p:spPr bwMode="auto">
              <a:xfrm>
                <a:off x="4381825" y="4746161"/>
                <a:ext cx="255587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電阻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zh-TW" altLang="en-US" sz="1800" dirty="0"/>
                  <a:t>是一元件的性質</a:t>
                </a:r>
              </a:p>
            </p:txBody>
          </p:sp>
        </mc:Choice>
        <mc:Fallback xmlns="">
          <p:sp>
            <p:nvSpPr>
              <p:cNvPr id="9226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825" y="4746161"/>
                <a:ext cx="2555875" cy="369887"/>
              </a:xfrm>
              <a:prstGeom prst="rect">
                <a:avLst/>
              </a:prstGeom>
              <a:blipFill>
                <a:blip r:embed="rId3"/>
                <a:stretch>
                  <a:fillRect l="-24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59068" y="5562199"/>
            <a:ext cx="4056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適用於均勻導線內的歐姆定律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2282308" y="3369265"/>
                <a:ext cx="107734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=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∙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308" y="3369265"/>
                <a:ext cx="107734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2282308" y="3813460"/>
                <a:ext cx="1136401" cy="6090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/>
                        </a:rPr>
                        <m:t>=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308" y="3813460"/>
                <a:ext cx="1136401" cy="609077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2282308" y="4626565"/>
                <a:ext cx="1753429" cy="6090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𝑉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/>
                            </a:rPr>
                            <m:t>𝜌</m:t>
                          </m:r>
                          <m:r>
                            <a:rPr lang="en-US" altLang="zh-CN" sz="18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sz="18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altLang="zh-CN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/>
                          <a:ea typeface="Cambria Math"/>
                        </a:rPr>
                        <m:t>𝑅𝐼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308" y="4626565"/>
                <a:ext cx="1753429" cy="609077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2250616" y="5562199"/>
                <a:ext cx="93827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𝑉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/>
                          <a:ea typeface="Cambria Math"/>
                        </a:rPr>
                        <m:t>𝑅𝐼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0616" y="5562199"/>
                <a:ext cx="9382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\\Mac\Dropbox\Documents\課程\Young\Chapter25\A_Images\A_Figures_and_Photos\25_07_Fig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390219"/>
            <a:ext cx="2088232" cy="19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497FA-302B-1B33-1EA0-0D4B629A915B}"/>
              </a:ext>
            </a:extLst>
          </p:cNvPr>
          <p:cNvSpPr txBox="1"/>
          <p:nvPr/>
        </p:nvSpPr>
        <p:spPr bwMode="auto">
          <a:xfrm>
            <a:off x="2181556" y="458888"/>
            <a:ext cx="564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如果導體是導線，電流只能沿導線方向</a:t>
            </a:r>
            <a:r>
              <a:rPr lang="en-US" sz="1800" dirty="0"/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EC18B-8396-06A0-35C7-0D97E0E03C0A}"/>
              </a:ext>
            </a:extLst>
          </p:cNvPr>
          <p:cNvSpPr txBox="1"/>
          <p:nvPr/>
        </p:nvSpPr>
        <p:spPr bwMode="auto">
          <a:xfrm>
            <a:off x="2181556" y="886997"/>
            <a:ext cx="5558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因此電場、電位差都只能沿導線方向</a:t>
            </a:r>
            <a:r>
              <a:rPr lang="en-US" sz="1800" dirty="0"/>
              <a:t>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1400587" y="2446188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400837" y="2446188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3" idx="0"/>
          </p:cNvCxnSpPr>
          <p:nvPr/>
        </p:nvCxnSpPr>
        <p:spPr>
          <a:xfrm rot="5400000" flipH="1" flipV="1">
            <a:off x="1418844" y="1964381"/>
            <a:ext cx="571500" cy="392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3543712" y="2089001"/>
            <a:ext cx="85725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右箭號 10"/>
          <p:cNvSpPr/>
          <p:nvPr/>
        </p:nvSpPr>
        <p:spPr>
          <a:xfrm>
            <a:off x="1721263" y="2446188"/>
            <a:ext cx="1598002" cy="24005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文字方塊 11"/>
              <p:cNvSpPr txBox="1">
                <a:spLocks noChangeArrowheads="1"/>
              </p:cNvSpPr>
              <p:nvPr/>
            </p:nvSpPr>
            <p:spPr bwMode="auto">
              <a:xfrm>
                <a:off x="3319265" y="2562537"/>
                <a:ext cx="428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6633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9265" y="2562537"/>
                <a:ext cx="428625" cy="40005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4" name="文字方塊 12"/>
              <p:cNvSpPr txBox="1">
                <a:spLocks noChangeArrowheads="1"/>
              </p:cNvSpPr>
              <p:nvPr/>
            </p:nvSpPr>
            <p:spPr bwMode="auto">
              <a:xfrm>
                <a:off x="1294224" y="2650445"/>
                <a:ext cx="428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6634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224" y="2650445"/>
                <a:ext cx="428625" cy="40005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1114837" y="4660751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115087" y="4660751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8" name="直線單箭頭接點 17"/>
          <p:cNvCxnSpPr>
            <a:stCxn id="15" idx="0"/>
          </p:cNvCxnSpPr>
          <p:nvPr/>
        </p:nvCxnSpPr>
        <p:spPr>
          <a:xfrm rot="5400000" flipH="1" flipV="1">
            <a:off x="1133094" y="4178944"/>
            <a:ext cx="571500" cy="392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257962" y="4303563"/>
            <a:ext cx="85725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1485904" y="4625032"/>
            <a:ext cx="1181526" cy="2857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1" name="文字方塊 20"/>
              <p:cNvSpPr txBox="1">
                <a:spLocks noChangeArrowheads="1"/>
              </p:cNvSpPr>
              <p:nvPr/>
            </p:nvSpPr>
            <p:spPr bwMode="auto">
              <a:xfrm>
                <a:off x="3090469" y="4792219"/>
                <a:ext cx="428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3176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469" y="4792219"/>
                <a:ext cx="428625" cy="400050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2" name="文字方塊 21"/>
              <p:cNvSpPr txBox="1">
                <a:spLocks noChangeArrowheads="1"/>
              </p:cNvSpPr>
              <p:nvPr/>
            </p:nvSpPr>
            <p:spPr bwMode="auto">
              <a:xfrm>
                <a:off x="1057279" y="4835209"/>
                <a:ext cx="428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3176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279" y="4835209"/>
                <a:ext cx="428625" cy="40005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3" name="文字方塊 22"/>
              <p:cNvSpPr txBox="1">
                <a:spLocks noChangeArrowheads="1"/>
              </p:cNvSpPr>
              <p:nvPr/>
            </p:nvSpPr>
            <p:spPr bwMode="auto">
              <a:xfrm>
                <a:off x="2672606" y="4589313"/>
                <a:ext cx="500062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dirty="0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3176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2606" y="4589313"/>
                <a:ext cx="500062" cy="4029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弧形箭號 (下彎) 23"/>
          <p:cNvSpPr/>
          <p:nvPr/>
        </p:nvSpPr>
        <p:spPr>
          <a:xfrm>
            <a:off x="2916650" y="4232126"/>
            <a:ext cx="412750" cy="357187"/>
          </a:xfrm>
          <a:prstGeom prst="curved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5" name="文字方塊 24"/>
              <p:cNvSpPr txBox="1">
                <a:spLocks noChangeArrowheads="1"/>
              </p:cNvSpPr>
              <p:nvPr/>
            </p:nvSpPr>
            <p:spPr bwMode="auto">
              <a:xfrm>
                <a:off x="1757775" y="1446063"/>
                <a:ext cx="5095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</a:rPr>
                        <m:t>𝑣</m:t>
                      </m:r>
                      <m:r>
                        <a:rPr lang="en-US" altLang="zh-TW" sz="2000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664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775" y="1446063"/>
                <a:ext cx="509587" cy="4000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6" name="文字方塊 25"/>
              <p:cNvSpPr txBox="1">
                <a:spLocks noChangeArrowheads="1"/>
              </p:cNvSpPr>
              <p:nvPr/>
            </p:nvSpPr>
            <p:spPr bwMode="auto">
              <a:xfrm>
                <a:off x="4472400" y="1803251"/>
                <a:ext cx="3571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664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2400" y="1803251"/>
                <a:ext cx="357187" cy="4000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右箭號 26"/>
          <p:cNvSpPr/>
          <p:nvPr/>
        </p:nvSpPr>
        <p:spPr>
          <a:xfrm rot="5400000">
            <a:off x="2296921" y="3195637"/>
            <a:ext cx="452240" cy="50501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648" name="文字方塊 27"/>
          <p:cNvSpPr txBox="1">
            <a:spLocks noChangeArrowheads="1"/>
          </p:cNvSpPr>
          <p:nvPr/>
        </p:nvSpPr>
        <p:spPr bwMode="auto">
          <a:xfrm>
            <a:off x="1065262" y="1138634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磁力是移動的電荷之間的力！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9" name="文字方塊 28"/>
              <p:cNvSpPr txBox="1">
                <a:spLocks noChangeArrowheads="1"/>
              </p:cNvSpPr>
              <p:nvPr/>
            </p:nvSpPr>
            <p:spPr bwMode="auto">
              <a:xfrm>
                <a:off x="954589" y="5373216"/>
                <a:ext cx="7721867" cy="50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移動的電荷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𝑄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在周圍產生磁場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，磁場對當地的移動電荷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施磁力！</a:t>
                </a:r>
              </a:p>
            </p:txBody>
          </p:sp>
        </mc:Choice>
        <mc:Fallback xmlns="">
          <p:sp>
            <p:nvSpPr>
              <p:cNvPr id="3176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589" y="5373216"/>
                <a:ext cx="7721867" cy="501356"/>
              </a:xfrm>
              <a:prstGeom prst="rect">
                <a:avLst/>
              </a:prstGeom>
              <a:blipFill>
                <a:blip r:embed="rId10"/>
                <a:stretch>
                  <a:fillRect l="-657" b="-170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71" name="文字方塊 22"/>
              <p:cNvSpPr txBox="1">
                <a:spLocks noChangeArrowheads="1"/>
              </p:cNvSpPr>
              <p:nvPr/>
            </p:nvSpPr>
            <p:spPr bwMode="auto">
              <a:xfrm>
                <a:off x="954589" y="5943014"/>
                <a:ext cx="7488237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  <a:latin typeface="Arial" charset="0"/>
                  </a:rPr>
                  <a:t>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Arial" charset="0"/>
                  </a:rPr>
                  <a:t>就是會讓位於當地的運動電荷</a:t>
                </a:r>
                <a:r>
                  <a:rPr lang="en-US" altLang="zh-TW" sz="1800" i="1" dirty="0">
                    <a:solidFill>
                      <a:srgbClr val="FF0000"/>
                    </a:solidFill>
                    <a:cs typeface="Times New Roman" pitchFamily="18" charset="0"/>
                  </a:rPr>
                  <a:t>q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Arial" charset="0"/>
                    <a:cs typeface="Times New Roman" pitchFamily="18" charset="0"/>
                  </a:rPr>
                  <a:t>得到靜磁力的空間的物理性質。</a:t>
                </a:r>
              </a:p>
            </p:txBody>
          </p:sp>
        </mc:Choice>
        <mc:Fallback xmlns="">
          <p:sp>
            <p:nvSpPr>
              <p:cNvPr id="31771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589" y="5943014"/>
                <a:ext cx="7488237" cy="402931"/>
              </a:xfrm>
              <a:prstGeom prst="rect">
                <a:avLst/>
              </a:prstGeom>
              <a:blipFill>
                <a:blip r:embed="rId11"/>
                <a:stretch>
                  <a:fillRect l="-678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056769" y="419025"/>
                <a:ext cx="2736304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現在引入磁場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的概念：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769" y="419025"/>
                <a:ext cx="2736304" cy="402931"/>
              </a:xfrm>
              <a:prstGeom prst="rect">
                <a:avLst/>
              </a:prstGeom>
              <a:blipFill rotWithShape="1">
                <a:blip r:embed="rId12"/>
                <a:stretch>
                  <a:fillRect l="-1782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2383066" y="2043257"/>
                <a:ext cx="392480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3066" y="2043257"/>
                <a:ext cx="392480" cy="402931"/>
              </a:xfrm>
              <a:prstGeom prst="rect">
                <a:avLst/>
              </a:prstGeom>
              <a:blipFill rotWithShape="1">
                <a:blip r:embed="rId13"/>
                <a:stretch>
                  <a:fillRect t="-21212" r="-296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2926785" y="3744314"/>
                <a:ext cx="392480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6785" y="3744314"/>
                <a:ext cx="392480" cy="402931"/>
              </a:xfrm>
              <a:prstGeom prst="rect">
                <a:avLst/>
              </a:prstGeom>
              <a:blipFill rotWithShape="1">
                <a:blip r:embed="rId14"/>
                <a:stretch>
                  <a:fillRect t="-21212" r="-3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4"/>
              <p:cNvSpPr txBox="1">
                <a:spLocks noChangeArrowheads="1"/>
              </p:cNvSpPr>
              <p:nvPr/>
            </p:nvSpPr>
            <p:spPr bwMode="auto">
              <a:xfrm>
                <a:off x="1437693" y="3689200"/>
                <a:ext cx="5095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</a:rPr>
                        <m:t>𝑣</m:t>
                      </m:r>
                      <m:r>
                        <a:rPr lang="en-US" altLang="zh-TW" sz="2000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9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93" y="3689200"/>
                <a:ext cx="509587" cy="40005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5"/>
              <p:cNvSpPr txBox="1">
                <a:spLocks noChangeArrowheads="1"/>
              </p:cNvSpPr>
              <p:nvPr/>
            </p:nvSpPr>
            <p:spPr bwMode="auto">
              <a:xfrm>
                <a:off x="4152732" y="4088685"/>
                <a:ext cx="3571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30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732" y="4088685"/>
                <a:ext cx="357187" cy="4000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3009c">
            <a:extLst>
              <a:ext uri="{FF2B5EF4-FFF2-40B4-BE49-F238E27FC236}">
                <a16:creationId xmlns:a16="http://schemas.microsoft.com/office/drawing/2014/main" id="{A4C3A620-7DD3-95C2-AE3C-91A2CA4D0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 bwMode="auto">
          <a:xfrm>
            <a:off x="5003408" y="432406"/>
            <a:ext cx="1869416" cy="25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27_23_Figure.jpg">
            <a:extLst>
              <a:ext uri="{FF2B5EF4-FFF2-40B4-BE49-F238E27FC236}">
                <a16:creationId xmlns:a16="http://schemas.microsoft.com/office/drawing/2014/main" id="{243C4966-FD83-D68E-D3E7-33E3FAD3064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7" t="10754" b="57993"/>
          <a:stretch>
            <a:fillRect/>
          </a:stretch>
        </p:blipFill>
        <p:spPr>
          <a:xfrm>
            <a:off x="4959034" y="3491920"/>
            <a:ext cx="1904325" cy="16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31761" grpId="0"/>
      <p:bldP spid="31762" grpId="0"/>
      <p:bldP spid="31763" grpId="0"/>
      <p:bldP spid="24" grpId="0" animBg="1"/>
      <p:bldP spid="27" grpId="0" animBg="1"/>
      <p:bldP spid="31769" grpId="0"/>
      <p:bldP spid="31771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7_07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454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861864" y="998555"/>
                <a:ext cx="7200800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以右手手指以較小角將速度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zh-TW" altLang="en-US" sz="1800" dirty="0"/>
                  <a:t>撥向磁場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，大拇指方向即磁力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TW" altLang="en-US" sz="1800" dirty="0"/>
                  <a:t>：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864" y="998555"/>
                <a:ext cx="7200800" cy="402931"/>
              </a:xfrm>
              <a:prstGeom prst="rect">
                <a:avLst/>
              </a:prstGeom>
              <a:blipFill rotWithShape="1">
                <a:blip r:embed="rId3"/>
                <a:stretch>
                  <a:fillRect l="-677" t="-21212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3704652" y="476672"/>
                <a:ext cx="1515223" cy="4374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altLang="zh-TW" sz="20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4652" y="476672"/>
                <a:ext cx="1515223" cy="437492"/>
              </a:xfrm>
              <a:prstGeom prst="rect">
                <a:avLst/>
              </a:prstGeom>
              <a:blipFill rotWithShape="1">
                <a:blip r:embed="rId4"/>
                <a:stretch>
                  <a:fillRect t="-18056" b="-69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9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ia-Hung Chang\Downloads\Data\Knight\Media\Chapter33\Images\33_02Figurea-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b="3438"/>
          <a:stretch/>
        </p:blipFill>
        <p:spPr bwMode="auto">
          <a:xfrm>
            <a:off x="2206908" y="1267829"/>
            <a:ext cx="2245213" cy="19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Chia-Hung Chang\Downloads\Data\Knight\Media\Chapter33\Images\33_02Figureb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1215087" y="2989403"/>
            <a:ext cx="3272739" cy="286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009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 bwMode="auto">
          <a:xfrm>
            <a:off x="5063889" y="1313031"/>
            <a:ext cx="3315138" cy="45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66344" y="5935567"/>
            <a:ext cx="4905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長直導線電流周圍的磁力線是</a:t>
            </a:r>
            <a:r>
              <a:rPr lang="zh-TW" altLang="en-US" sz="1800" dirty="0">
                <a:solidFill>
                  <a:srgbClr val="FF0000"/>
                </a:solidFill>
              </a:rPr>
              <a:t>環繞該電流</a:t>
            </a:r>
            <a:r>
              <a:rPr lang="zh-TW" altLang="en-US" sz="1800" dirty="0"/>
              <a:t>！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DA8C66-0C4E-B965-EC9C-12774FE0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9" y="1476431"/>
            <a:ext cx="1349620" cy="173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id="{285A7C54-3E15-BB12-BBE8-B72CBBECBB32}"/>
              </a:ext>
            </a:extLst>
          </p:cNvPr>
          <p:cNvSpPr/>
          <p:nvPr/>
        </p:nvSpPr>
        <p:spPr>
          <a:xfrm>
            <a:off x="1203785" y="326430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Arago</a:t>
            </a:r>
            <a:r>
              <a:rPr lang="zh-TW" altLang="en-US" sz="1800" dirty="0"/>
              <a:t> </a:t>
            </a:r>
            <a:r>
              <a:rPr lang="en-US" altLang="zh-TW" sz="1800" dirty="0"/>
              <a:t>1820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673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Users\Chia-Hung Chang\Downloads\Data\Knight\Media\Chapter33\Images\33_05Figurea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7" b="2649"/>
          <a:stretch>
            <a:fillRect/>
          </a:stretch>
        </p:blipFill>
        <p:spPr bwMode="auto">
          <a:xfrm>
            <a:off x="1809427" y="462227"/>
            <a:ext cx="3013075" cy="2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Chia-Hung Chang\Downloads\Data\Knight\Media\Chapter33\Images\33_05Figureb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b="2454"/>
          <a:stretch>
            <a:fillRect/>
          </a:stretch>
        </p:blipFill>
        <p:spPr bwMode="auto">
          <a:xfrm>
            <a:off x="5004048" y="511324"/>
            <a:ext cx="261634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 bwMode="auto">
          <a:xfrm>
            <a:off x="2878285" y="2907264"/>
            <a:ext cx="5566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磁力線是無起點與終點的封閉的漩渦狀場線。</a:t>
            </a:r>
          </a:p>
        </p:txBody>
      </p:sp>
      <p:sp>
        <p:nvSpPr>
          <p:cNvPr id="6" name="文字方塊 5"/>
          <p:cNvSpPr txBox="1"/>
          <p:nvPr/>
        </p:nvSpPr>
        <p:spPr bwMode="auto">
          <a:xfrm>
            <a:off x="2878286" y="3296048"/>
            <a:ext cx="4860774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這是磁的高斯定律的結果！</a:t>
            </a:r>
          </a:p>
        </p:txBody>
      </p:sp>
      <p:pic>
        <p:nvPicPr>
          <p:cNvPr id="3" name="Picture 8" descr="fig23">
            <a:extLst>
              <a:ext uri="{FF2B5EF4-FFF2-40B4-BE49-F238E27FC236}">
                <a16:creationId xmlns:a16="http://schemas.microsoft.com/office/drawing/2014/main" id="{89FBBFC8-8E62-911A-D69D-A0536006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9" b="26752"/>
          <a:stretch>
            <a:fillRect/>
          </a:stretch>
        </p:blipFill>
        <p:spPr bwMode="auto">
          <a:xfrm>
            <a:off x="158278" y="462227"/>
            <a:ext cx="1469603" cy="14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27_19_Figure.jpg">
            <a:extLst>
              <a:ext uri="{FF2B5EF4-FFF2-40B4-BE49-F238E27FC236}">
                <a16:creationId xmlns:a16="http://schemas.microsoft.com/office/drawing/2014/main" id="{E3A87376-51AF-F6E1-09BB-3F1538401C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"/>
          <a:stretch/>
        </p:blipFill>
        <p:spPr>
          <a:xfrm>
            <a:off x="1794828" y="3684833"/>
            <a:ext cx="4980621" cy="2900759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FD604898-3255-07A8-F9CA-725069669A67}"/>
              </a:ext>
            </a:extLst>
          </p:cNvPr>
          <p:cNvSpPr/>
          <p:nvPr/>
        </p:nvSpPr>
        <p:spPr>
          <a:xfrm>
            <a:off x="6312219" y="47863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/>
              <a:t>安培右手定則</a:t>
            </a:r>
          </a:p>
        </p:txBody>
      </p:sp>
    </p:spTree>
    <p:extLst>
      <p:ext uri="{BB962C8B-B14F-4D97-AF65-F5344CB8AC3E}">
        <p14:creationId xmlns:p14="http://schemas.microsoft.com/office/powerpoint/2010/main" val="3057288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ropbox\Documents\課程\YoungTextBook\Images\Chapter28\A_Images\A_Figures_and_Photos\28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9"/>
          <a:stretch>
            <a:fillRect/>
          </a:stretch>
        </p:blipFill>
        <p:spPr bwMode="auto">
          <a:xfrm>
            <a:off x="1259632" y="1268760"/>
            <a:ext cx="6607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4113442" y="620487"/>
            <a:ext cx="1044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立體圖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文字方塊 3"/>
              <p:cNvSpPr txBox="1">
                <a:spLocks noChangeArrowheads="1"/>
              </p:cNvSpPr>
              <p:nvPr/>
            </p:nvSpPr>
            <p:spPr bwMode="auto">
              <a:xfrm>
                <a:off x="881978" y="608785"/>
                <a:ext cx="7652118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一般曲面，可視為由許多無限小的平面組成。以足標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TW" altLang="en-US" dirty="0"/>
                  <a:t>爲小平面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編號！</a:t>
                </a:r>
              </a:p>
            </p:txBody>
          </p:sp>
        </mc:Choice>
        <mc:Fallback xmlns="">
          <p:sp>
            <p:nvSpPr>
              <p:cNvPr id="9220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978" y="608785"/>
                <a:ext cx="7652118" cy="404791"/>
              </a:xfrm>
              <a:prstGeom prst="rect">
                <a:avLst/>
              </a:prstGeom>
              <a:blipFill>
                <a:blip r:embed="rId2"/>
                <a:stretch>
                  <a:fillRect l="-663" t="-156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882282" y="1060755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通過曲面的電力線數，等於這些小平面的電通量的和：</a:t>
            </a:r>
          </a:p>
        </p:txBody>
      </p:sp>
      <p:sp>
        <p:nvSpPr>
          <p:cNvPr id="9224" name="文字方塊 1"/>
          <p:cNvSpPr txBox="1">
            <a:spLocks noChangeArrowheads="1"/>
          </p:cNvSpPr>
          <p:nvPr/>
        </p:nvSpPr>
        <p:spPr bwMode="auto">
          <a:xfrm>
            <a:off x="882069" y="2033094"/>
            <a:ext cx="6450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當小平面趨近無限小，總和就變為一個積分！稱為面積分。</a:t>
            </a:r>
          </a:p>
        </p:txBody>
      </p:sp>
      <p:pic>
        <p:nvPicPr>
          <p:cNvPr id="9" name="Picture 1" descr="24_23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/>
        </p:blipFill>
        <p:spPr>
          <a:xfrm>
            <a:off x="4572000" y="3896170"/>
            <a:ext cx="3378091" cy="271093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610225" y="2750452"/>
            <a:ext cx="45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定義為通過此曲面的電通量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Flux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82291" y="2449605"/>
                <a:ext cx="3758978" cy="9826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1"/>
                                </m:rPr>
                                <a:rPr lang="zh-TW" altLang="en-US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e>
                          </m:eqAr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altLang="zh-TW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urface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91" y="2449605"/>
                <a:ext cx="3758978" cy="982641"/>
              </a:xfrm>
              <a:prstGeom prst="rect">
                <a:avLst/>
              </a:prstGeom>
              <a:blipFill>
                <a:blip r:embed="rId4"/>
                <a:stretch>
                  <a:fillRect l="-2694" t="-94937" b="-15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F23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9799" b="56706"/>
          <a:stretch>
            <a:fillRect/>
          </a:stretch>
        </p:blipFill>
        <p:spPr bwMode="auto">
          <a:xfrm>
            <a:off x="853756" y="3896170"/>
            <a:ext cx="3355315" cy="263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477000" y="1060755"/>
                <a:ext cx="1919050" cy="76456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060755"/>
                <a:ext cx="1919050" cy="764568"/>
              </a:xfrm>
              <a:prstGeom prst="rect">
                <a:avLst/>
              </a:prstGeom>
              <a:blipFill>
                <a:blip r:embed="rId6"/>
                <a:stretch>
                  <a:fillRect l="-7285" t="-12131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E982BAB-8F46-D24A-8C8C-3B7105568503}"/>
                  </a:ext>
                </a:extLst>
              </p:cNvPr>
              <p:cNvSpPr/>
              <p:nvPr/>
            </p:nvSpPr>
            <p:spPr>
              <a:xfrm>
                <a:off x="882282" y="3456523"/>
                <a:ext cx="2902835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注意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i="1">
                        <a:latin typeface="Cambria Math" panose="02040503050406030204" pitchFamily="18" charset="0"/>
                      </a:rPr>
                      <m:t>當地的電場！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E982BAB-8F46-D24A-8C8C-3B7105568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2" y="3456523"/>
                <a:ext cx="2902835" cy="404791"/>
              </a:xfrm>
              <a:prstGeom prst="rect">
                <a:avLst/>
              </a:prstGeom>
              <a:blipFill>
                <a:blip r:embed="rId7"/>
                <a:stretch>
                  <a:fillRect l="-1739" t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">
            <a:extLst>
              <a:ext uri="{FF2B5EF4-FFF2-40B4-BE49-F238E27FC236}">
                <a16:creationId xmlns:a16="http://schemas.microsoft.com/office/drawing/2014/main" id="{F0EC846C-3CA5-C000-D83F-6E9920CD31D3}"/>
              </a:ext>
            </a:extLst>
          </p:cNvPr>
          <p:cNvSpPr txBox="1"/>
          <p:nvPr/>
        </p:nvSpPr>
        <p:spPr>
          <a:xfrm>
            <a:off x="907378" y="284681"/>
            <a:ext cx="48632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現在將上述的計算方法推廣到一般的曲面。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8565182D-A18F-6B04-2A44-BDC969451B9B}"/>
                  </a:ext>
                </a:extLst>
              </p:cNvPr>
              <p:cNvSpPr/>
              <p:nvPr/>
            </p:nvSpPr>
            <p:spPr>
              <a:xfrm>
                <a:off x="881978" y="1424091"/>
                <a:ext cx="5679157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注意：在一個曲面上各個位置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，電場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可能不同。</a:t>
                </a: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8565182D-A18F-6B04-2A44-BDC969451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78" y="1424091"/>
                <a:ext cx="5679157" cy="402931"/>
              </a:xfrm>
              <a:prstGeom prst="rect">
                <a:avLst/>
              </a:prstGeom>
              <a:blipFill>
                <a:blip r:embed="rId8"/>
                <a:stretch>
                  <a:fillRect l="-893"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2" grpId="0"/>
      <p:bldP spid="11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29_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/>
        </p:blipFill>
        <p:spPr bwMode="auto">
          <a:xfrm>
            <a:off x="1532905" y="2178979"/>
            <a:ext cx="26452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41217" y="4124658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大小：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41217" y="2755043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方向：安培右手定則</a:t>
            </a:r>
          </a:p>
        </p:txBody>
      </p:sp>
      <p:pic>
        <p:nvPicPr>
          <p:cNvPr id="17415" name="Picture 10" descr="F2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9" b="12022"/>
          <a:stretch>
            <a:fillRect/>
          </a:stretch>
        </p:blipFill>
        <p:spPr bwMode="auto">
          <a:xfrm>
            <a:off x="6543778" y="2250987"/>
            <a:ext cx="1236394" cy="15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220072" y="4005064"/>
                <a:ext cx="1124219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05064"/>
                <a:ext cx="1124219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8A7F02-BFDC-FE67-C832-18869AD59345}"/>
              </a:ext>
            </a:extLst>
          </p:cNvPr>
          <p:cNvSpPr txBox="1"/>
          <p:nvPr/>
        </p:nvSpPr>
        <p:spPr bwMode="auto">
          <a:xfrm>
            <a:off x="3597848" y="1483009"/>
            <a:ext cx="236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長直導線周圍的磁場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AB7FB-D091-7900-5C1E-60515B36B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383"/>
            <a:ext cx="7772400" cy="64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DE0E-23F7-07E8-5E61-63C3603F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D3275-E952-896C-361D-B976493A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752"/>
            <a:ext cx="7772400" cy="57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1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3"/>
          <p:cNvSpPr txBox="1">
            <a:spLocks noChangeArrowheads="1"/>
          </p:cNvSpPr>
          <p:nvPr/>
        </p:nvSpPr>
        <p:spPr bwMode="auto">
          <a:xfrm>
            <a:off x="869900" y="3644586"/>
            <a:ext cx="796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對任一封閉曲線，磁場的線積分正比於該曲線所包圍的總電流（電流疊加）。</a:t>
            </a:r>
          </a:p>
        </p:txBody>
      </p:sp>
      <p:sp>
        <p:nvSpPr>
          <p:cNvPr id="23555" name="文字方塊 22"/>
          <p:cNvSpPr txBox="1">
            <a:spLocks noChangeArrowheads="1"/>
          </p:cNvSpPr>
          <p:nvPr/>
        </p:nvSpPr>
        <p:spPr bwMode="auto">
          <a:xfrm>
            <a:off x="4240956" y="4275623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安培定律</a:t>
            </a:r>
          </a:p>
        </p:txBody>
      </p:sp>
      <p:pic>
        <p:nvPicPr>
          <p:cNvPr id="23558" name="Picture 2" descr="D:\Dropbox\Documents\課程\YoungTextBook\Images\Chapter28\A_Images\A_Figures_and_Photos\28_18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68970"/>
          <a:stretch/>
        </p:blipFill>
        <p:spPr bwMode="auto">
          <a:xfrm>
            <a:off x="890538" y="516731"/>
            <a:ext cx="3962400" cy="24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字方塊 1"/>
          <p:cNvSpPr txBox="1">
            <a:spLocks noChangeArrowheads="1"/>
          </p:cNvSpPr>
          <p:nvPr/>
        </p:nvSpPr>
        <p:spPr bwMode="auto">
          <a:xfrm>
            <a:off x="869900" y="3217548"/>
            <a:ext cx="816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當有一條以上電流通過時，個別電流產生的磁場（因此磁場線積分）可以疊加。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>
                <a:spLocks noChangeArrowheads="1"/>
              </p:cNvSpPr>
              <p:nvPr/>
            </p:nvSpPr>
            <p:spPr bwMode="auto">
              <a:xfrm>
                <a:off x="869899" y="5789110"/>
                <a:ext cx="5081712" cy="835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我們為磁場找到了一個如高斯定律一樣的定律，</a:t>
                </a:r>
                <a:endParaRPr lang="en-US" altLang="zh-TW" sz="18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連接迴旋狀磁場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與產生此磁場的源頭電流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99" y="5789110"/>
                <a:ext cx="5081712" cy="835229"/>
              </a:xfrm>
              <a:prstGeom prst="rect">
                <a:avLst/>
              </a:prstGeom>
              <a:blipFill>
                <a:blip r:embed="rId3"/>
                <a:stretch>
                  <a:fillRect l="-998" t="-4545"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890538" y="4908175"/>
                <a:ext cx="58352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=4</m:t>
                    </m:r>
                    <m:r>
                      <a:rPr lang="zh-TW" altLang="en-US" sz="1800" b="0" i="1" smtClean="0">
                        <a:latin typeface="Cambria Math"/>
                      </a:rPr>
                      <m:t>𝜋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altLang="zh-TW" sz="1800" dirty="0"/>
                  <a:t>/A</a:t>
                </a:r>
                <a:r>
                  <a:rPr lang="zh-TW" altLang="en-US" sz="1800" dirty="0"/>
                  <a:t>，</a:t>
                </a:r>
                <a:r>
                  <a:rPr lang="en-US" altLang="zh-TW" sz="1800" dirty="0"/>
                  <a:t>Magnetic (Permeability) Constant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538" y="4908175"/>
                <a:ext cx="583525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05406" y="4084266"/>
                <a:ext cx="1622046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06" y="4084266"/>
                <a:ext cx="1622046" cy="818879"/>
              </a:xfrm>
              <a:prstGeom prst="rect">
                <a:avLst/>
              </a:prstGeom>
              <a:blipFill>
                <a:blip r:embed="rId5"/>
                <a:stretch>
                  <a:fillRect l="-53906" t="-132308" b="-19076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3">
            <a:extLst>
              <a:ext uri="{FF2B5EF4-FFF2-40B4-BE49-F238E27FC236}">
                <a16:creationId xmlns:a16="http://schemas.microsoft.com/office/drawing/2014/main" id="{03138649-59AE-DB48-8401-AA196D21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99" y="5318053"/>
            <a:ext cx="796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這個結果，即使導線不是直的，只要被該曲線包圍，上式都成立。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BE1FD-D9C6-A6D2-DD40-F47B8330FB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85"/>
          <a:stretch/>
        </p:blipFill>
        <p:spPr>
          <a:xfrm>
            <a:off x="5091162" y="539253"/>
            <a:ext cx="3176870" cy="243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29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2"/>
          <a:stretch>
            <a:fillRect/>
          </a:stretch>
        </p:blipFill>
        <p:spPr bwMode="auto">
          <a:xfrm>
            <a:off x="417513" y="4653136"/>
            <a:ext cx="2736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F29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>
            <a:fillRect/>
          </a:stretch>
        </p:blipFill>
        <p:spPr bwMode="auto">
          <a:xfrm>
            <a:off x="3348038" y="4653136"/>
            <a:ext cx="25034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3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"/>
          <a:stretch>
            <a:fillRect/>
          </a:stretch>
        </p:blipFill>
        <p:spPr bwMode="auto">
          <a:xfrm>
            <a:off x="6013450" y="4653136"/>
            <a:ext cx="2178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文字方塊 4"/>
              <p:cNvSpPr txBox="1">
                <a:spLocks noChangeArrowheads="1"/>
              </p:cNvSpPr>
              <p:nvPr/>
            </p:nvSpPr>
            <p:spPr bwMode="auto">
              <a:xfrm>
                <a:off x="3778394" y="98903"/>
                <a:ext cx="51846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長直粗電流導線周圍距導線軸為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sz="1800" dirty="0"/>
                  <a:t>處的磁場</a:t>
                </a:r>
              </a:p>
            </p:txBody>
          </p:sp>
        </mc:Choice>
        <mc:Fallback xmlns="">
          <p:sp>
            <p:nvSpPr>
              <p:cNvPr id="4096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394" y="98903"/>
                <a:ext cx="518465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59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6" name="Picture 6" descr="D:\Dropbox\Documents\課程\YoungTextBook\Images\Chapter28\A_Images\A_Figures_and_Photos\28_20_Fig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774700"/>
            <a:ext cx="321786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文字方塊 8"/>
          <p:cNvSpPr txBox="1">
            <a:spLocks noChangeArrowheads="1"/>
          </p:cNvSpPr>
          <p:nvPr/>
        </p:nvSpPr>
        <p:spPr bwMode="auto">
          <a:xfrm>
            <a:off x="3815803" y="774700"/>
            <a:ext cx="4413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在導線外：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789650" y="2636912"/>
            <a:ext cx="2582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在導線內：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4938357" y="2093667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導線外磁場如同電流集中於無限細的軸上。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8"/>
              <p:cNvSpPr txBox="1">
                <a:spLocks noChangeArrowheads="1"/>
              </p:cNvSpPr>
              <p:nvPr/>
            </p:nvSpPr>
            <p:spPr bwMode="auto">
              <a:xfrm>
                <a:off x="3778394" y="424228"/>
                <a:ext cx="51733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以導線軸為圓心，取半徑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sz="1800" dirty="0"/>
                  <a:t>的圓形路徑為安培圈：</a:t>
                </a:r>
              </a:p>
            </p:txBody>
          </p:sp>
        </mc:Choice>
        <mc:Fallback xmlns="">
          <p:sp>
            <p:nvSpPr>
              <p:cNvPr id="14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394" y="424228"/>
                <a:ext cx="5173394" cy="369332"/>
              </a:xfrm>
              <a:prstGeom prst="rect">
                <a:avLst/>
              </a:prstGeom>
              <a:blipFill>
                <a:blip r:embed="rId8"/>
                <a:stretch>
                  <a:fillRect l="-98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15803" y="1124744"/>
                <a:ext cx="4613635" cy="81887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𝐵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𝑑𝑙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03" y="1124744"/>
                <a:ext cx="4613635" cy="8188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814138" y="2027835"/>
                <a:ext cx="1124219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38" y="2027835"/>
                <a:ext cx="1124219" cy="6090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94418" y="3042051"/>
                <a:ext cx="3510063" cy="81887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8" y="3042051"/>
                <a:ext cx="3510063" cy="81887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778394" y="3931764"/>
                <a:ext cx="1385764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394" y="3931764"/>
                <a:ext cx="1385764" cy="6090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DE2C3DF-347A-1494-506D-403F13AB38AA}"/>
              </a:ext>
            </a:extLst>
          </p:cNvPr>
          <p:cNvSpPr/>
          <p:nvPr/>
        </p:nvSpPr>
        <p:spPr>
          <a:xfrm rot="18833616">
            <a:off x="2072551" y="6223365"/>
            <a:ext cx="266095" cy="21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9F360B9-EF06-8ABD-802E-56B73A978148}"/>
                  </a:ext>
                </a:extLst>
              </p:cNvPr>
              <p:cNvSpPr txBox="1"/>
              <p:nvPr/>
            </p:nvSpPr>
            <p:spPr>
              <a:xfrm>
                <a:off x="2207691" y="6161107"/>
                <a:ext cx="216598" cy="2473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/>
                          <a:ea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9F360B9-EF06-8ABD-802E-56B73A978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91" y="6161107"/>
                <a:ext cx="216598" cy="247312"/>
              </a:xfrm>
              <a:prstGeom prst="rect">
                <a:avLst/>
              </a:prstGeom>
              <a:blipFill>
                <a:blip r:embed="rId21"/>
                <a:stretch>
                  <a:fillRect l="-15789" t="-25000" r="-10526"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6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76060" y="1916112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如果是封閉曲面，空間會被分成內外兩部分，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5"/>
              <p:cNvSpPr txBox="1">
                <a:spLocks noChangeArrowheads="1"/>
              </p:cNvSpPr>
              <p:nvPr/>
            </p:nvSpPr>
            <p:spPr bwMode="auto">
              <a:xfrm>
                <a:off x="1447800" y="2286000"/>
                <a:ext cx="45720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可以定義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的方向一律是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由內指向外</a:t>
                </a:r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024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286000"/>
                <a:ext cx="4572000" cy="404791"/>
              </a:xfrm>
              <a:prstGeom prst="rect">
                <a:avLst/>
              </a:prstGeom>
              <a:blipFill>
                <a:blip r:embed="rId2"/>
                <a:stretch>
                  <a:fillRect l="-1385" t="-156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79430" y="5638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為正時，電力線為離開曲面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679430" y="6096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為負時，電力線為進入曲面</a:t>
            </a:r>
          </a:p>
        </p:txBody>
      </p:sp>
      <p:pic>
        <p:nvPicPr>
          <p:cNvPr id="10248" name="Picture 11" descr="fig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2"/>
          <a:stretch>
            <a:fillRect/>
          </a:stretch>
        </p:blipFill>
        <p:spPr bwMode="auto">
          <a:xfrm>
            <a:off x="1622030" y="2895600"/>
            <a:ext cx="3317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文字方塊 9"/>
          <p:cNvSpPr txBox="1">
            <a:spLocks noChangeArrowheads="1"/>
          </p:cNvSpPr>
          <p:nvPr/>
        </p:nvSpPr>
        <p:spPr bwMode="auto">
          <a:xfrm>
            <a:off x="1498143" y="558147"/>
            <a:ext cx="6377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如果曲面是封閉曲面（這是高斯定律的主角，就稱高斯面）：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36563" y="991083"/>
                <a:ext cx="2949397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1"/>
                                    </m:rPr>
                                    <a:rPr lang="zh-TW" altLang="en-US" i="1"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63" y="991083"/>
                <a:ext cx="2949397" cy="818814"/>
              </a:xfrm>
              <a:prstGeom prst="rect">
                <a:avLst/>
              </a:prstGeom>
              <a:blipFill>
                <a:blip r:embed="rId4"/>
                <a:stretch>
                  <a:fillRect l="-28632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95280" y="5619760"/>
                <a:ext cx="976614" cy="4047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280" y="5619760"/>
                <a:ext cx="976614" cy="404791"/>
              </a:xfrm>
              <a:prstGeom prst="rect">
                <a:avLst/>
              </a:prstGeom>
              <a:blipFill>
                <a:blip r:embed="rId5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86BE53-F11D-834D-97B4-4857C8071111}"/>
              </a:ext>
            </a:extLst>
          </p:cNvPr>
          <p:cNvCxnSpPr>
            <a:cxnSpLocks/>
          </p:cNvCxnSpPr>
          <p:nvPr/>
        </p:nvCxnSpPr>
        <p:spPr>
          <a:xfrm flipH="1" flipV="1">
            <a:off x="4467033" y="4043384"/>
            <a:ext cx="1274713" cy="1595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7EABA1-D60F-8F45-ACD6-40C5817E8968}"/>
              </a:ext>
            </a:extLst>
          </p:cNvPr>
          <p:cNvCxnSpPr>
            <a:cxnSpLocks/>
          </p:cNvCxnSpPr>
          <p:nvPr/>
        </p:nvCxnSpPr>
        <p:spPr>
          <a:xfrm flipH="1" flipV="1">
            <a:off x="3074746" y="3824287"/>
            <a:ext cx="1219200" cy="2351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661BEA2-A39A-2C38-2C5F-399C01CB8E83}"/>
              </a:ext>
            </a:extLst>
          </p:cNvPr>
          <p:cNvSpPr/>
          <p:nvPr/>
        </p:nvSpPr>
        <p:spPr>
          <a:xfrm>
            <a:off x="1536562" y="1206521"/>
            <a:ext cx="39544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2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9799" b="56706"/>
          <a:stretch>
            <a:fillRect/>
          </a:stretch>
        </p:blipFill>
        <p:spPr bwMode="auto">
          <a:xfrm>
            <a:off x="2336137" y="304801"/>
            <a:ext cx="3614039" cy="28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330912" y="550070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電力線數目守恆</a:t>
            </a:r>
          </a:p>
        </p:txBody>
      </p:sp>
      <p:sp>
        <p:nvSpPr>
          <p:cNvPr id="11271" name="文字方塊 6"/>
          <p:cNvSpPr txBox="1">
            <a:spLocks noChangeArrowheads="1"/>
          </p:cNvSpPr>
          <p:nvPr/>
        </p:nvSpPr>
        <p:spPr bwMode="auto">
          <a:xfrm>
            <a:off x="1313156" y="3406422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通過一封閉曲面的電通量就有一個很簡單的物理意義；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330912" y="3884828"/>
                <a:ext cx="6277296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離開曲面的電力線</m:t>
                      </m:r>
                      <m:r>
                        <a:rPr lang="zh-TW" altLang="en-US" i="1" smtClean="0">
                          <a:latin typeface="Cambria Math"/>
                        </a:rPr>
                        <m:t>數目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zh-TW" altLang="en-US" i="1">
                          <a:latin typeface="Cambria Math"/>
                        </a:rPr>
                        <m:t>進入曲面的</m:t>
                      </m:r>
                      <m:r>
                        <a:rPr lang="zh-TW" altLang="en-US" i="1" smtClean="0">
                          <a:latin typeface="Cambria Math"/>
                        </a:rPr>
                        <m:t>電力線數目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12" y="3884828"/>
                <a:ext cx="6277296" cy="818814"/>
              </a:xfrm>
              <a:prstGeom prst="rect">
                <a:avLst/>
              </a:prstGeom>
              <a:blipFill>
                <a:blip r:embed="rId3"/>
                <a:stretch>
                  <a:fillRect l="-13306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93034" y="5313694"/>
                <a:ext cx="1505156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034" y="5313694"/>
                <a:ext cx="1505156" cy="818879"/>
              </a:xfrm>
              <a:prstGeom prst="rect">
                <a:avLst/>
              </a:prstGeom>
              <a:blipFill>
                <a:blip r:embed="rId4"/>
                <a:stretch>
                  <a:fillRect l="-56667" t="-132308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99853B-2614-E348-B58F-560AC77A9C13}"/>
              </a:ext>
            </a:extLst>
          </p:cNvPr>
          <p:cNvSpPr txBox="1"/>
          <p:nvPr/>
        </p:nvSpPr>
        <p:spPr>
          <a:xfrm>
            <a:off x="1330912" y="4802661"/>
            <a:ext cx="796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若電力線數目守恆</a:t>
            </a:r>
            <a:r>
              <a:rPr lang="en-GB" dirty="0"/>
              <a:t>，</a:t>
            </a:r>
            <a:r>
              <a:rPr lang="en-TW"/>
              <a:t>進入封閉曲面的電場線數目必等於離開的電場線數目</a:t>
            </a:r>
            <a:r>
              <a:rPr lang="en-TW" dirty="0"/>
              <a:t>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06125-E9A8-59C4-CBC4-1D5F6DD5EB34}"/>
              </a:ext>
            </a:extLst>
          </p:cNvPr>
          <p:cNvSpPr txBox="1"/>
          <p:nvPr/>
        </p:nvSpPr>
        <p:spPr>
          <a:xfrm>
            <a:off x="5410200" y="5455979"/>
            <a:ext cx="2961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封閉曲面的電場通量為零！</a:t>
            </a:r>
            <a:endParaRPr lang="en-US" dirty="0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B9133796-4F59-219B-71EA-BBE4B536EAC2}"/>
              </a:ext>
            </a:extLst>
          </p:cNvPr>
          <p:cNvSpPr/>
          <p:nvPr/>
        </p:nvSpPr>
        <p:spPr>
          <a:xfrm>
            <a:off x="3065756" y="5604185"/>
            <a:ext cx="609600" cy="221126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4" grpId="0" animBg="1"/>
      <p:bldP spid="16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890427" y="388246"/>
            <a:ext cx="723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若封閉曲面內有</a:t>
            </a:r>
            <a:r>
              <a:rPr lang="zh-CN" altLang="en-US" dirty="0"/>
              <a:t>一點</a:t>
            </a:r>
            <a:r>
              <a:rPr lang="zh-TW" altLang="en-US" dirty="0"/>
              <a:t>電荷，電力線由正電荷發出（由負電荷吸收）：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907551" y="4438850"/>
            <a:ext cx="8040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包圍一個電荷的高斯面的電通量，等於正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電荷所產生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消滅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的電力線數目。</a:t>
            </a:r>
          </a:p>
        </p:txBody>
      </p:sp>
      <p:pic>
        <p:nvPicPr>
          <p:cNvPr id="13319" name="Picture 4" descr="24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 bwMode="auto">
          <a:xfrm>
            <a:off x="1828071" y="823374"/>
            <a:ext cx="2678946" cy="26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25317" y="3590619"/>
                <a:ext cx="6706901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離開曲面的電力線</m:t>
                      </m:r>
                      <m:r>
                        <a:rPr lang="zh-TW" altLang="en-US" i="1" smtClean="0">
                          <a:latin typeface="Cambria Math"/>
                        </a:rPr>
                        <m:t>數目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zh-TW" altLang="en-US" i="1">
                          <a:latin typeface="Cambria Math"/>
                        </a:rPr>
                        <m:t>進入曲面的</m:t>
                      </m:r>
                      <m:r>
                        <a:rPr lang="zh-TW" altLang="en-US" i="1" smtClean="0">
                          <a:latin typeface="Cambria Math"/>
                        </a:rPr>
                        <m:t>電力線數目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17" y="3590619"/>
                <a:ext cx="6706901" cy="818814"/>
              </a:xfrm>
              <a:prstGeom prst="rect">
                <a:avLst/>
              </a:prstGeom>
              <a:blipFill>
                <a:blip r:embed="rId3"/>
                <a:stretch>
                  <a:fillRect l="-12476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907550" y="4876800"/>
            <a:ext cx="8236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因電力線產生後不中途消失，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07551" y="5314981"/>
                <a:ext cx="804063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我們立刻可以得到：包圍點電荷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dirty="0"/>
                  <a:t>的任一高斯面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1,2,3</m:t>
                        </m:r>
                      </m:sub>
                    </m:sSub>
                  </m:oMath>
                </a14:m>
                <a:r>
                  <a:rPr lang="zh-TW" altLang="en-US" dirty="0"/>
                  <a:t>，電通量都相等！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1" y="5314981"/>
                <a:ext cx="8040634" cy="381515"/>
              </a:xfrm>
              <a:prstGeom prst="rect">
                <a:avLst/>
              </a:prstGeom>
              <a:blipFill>
                <a:blip r:embed="rId4"/>
                <a:stretch>
                  <a:fillRect l="-631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3FA1FE-3ED5-AAA7-460D-1A9FFFEFA9DE}"/>
              </a:ext>
            </a:extLst>
          </p:cNvPr>
          <p:cNvSpPr txBox="1"/>
          <p:nvPr/>
        </p:nvSpPr>
        <p:spPr>
          <a:xfrm>
            <a:off x="896399" y="5767637"/>
            <a:ext cx="782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通過包圍點電荷的高斯面的電力線數與其形狀、位置、大小都無關！</a:t>
            </a:r>
            <a:endParaRPr lang="en-US" dirty="0"/>
          </a:p>
        </p:txBody>
      </p:sp>
      <p:pic>
        <p:nvPicPr>
          <p:cNvPr id="2" name="圖片 3" descr="一張含有 傘, 開啟, 直立的, 坐 的圖片&#10;&#10;自動產生的描述">
            <a:extLst>
              <a:ext uri="{FF2B5EF4-FFF2-40B4-BE49-F238E27FC236}">
                <a16:creationId xmlns:a16="http://schemas.microsoft.com/office/drawing/2014/main" id="{AB056A73-6D5C-B099-93F2-BBDBEFB34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54" y="850456"/>
            <a:ext cx="1440033" cy="257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4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6"/>
          <a:stretch/>
        </p:blipFill>
        <p:spPr bwMode="auto">
          <a:xfrm>
            <a:off x="3352800" y="1328918"/>
            <a:ext cx="2937921" cy="25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字方塊 5"/>
          <p:cNvSpPr txBox="1">
            <a:spLocks noChangeArrowheads="1"/>
          </p:cNvSpPr>
          <p:nvPr/>
        </p:nvSpPr>
        <p:spPr bwMode="auto">
          <a:xfrm>
            <a:off x="1143000" y="89354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選一個封閉球面來計算電通量：</a:t>
            </a:r>
          </a:p>
        </p:txBody>
      </p:sp>
      <p:sp>
        <p:nvSpPr>
          <p:cNvPr id="14342" name="文字方塊 5"/>
          <p:cNvSpPr txBox="1">
            <a:spLocks noChangeArrowheads="1"/>
          </p:cNvSpPr>
          <p:nvPr/>
        </p:nvSpPr>
        <p:spPr bwMode="auto">
          <a:xfrm>
            <a:off x="915256" y="6028217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由一個點電荷發出的電力線總數與球半徑無關！</a:t>
            </a:r>
          </a:p>
        </p:txBody>
      </p:sp>
      <p:pic>
        <p:nvPicPr>
          <p:cNvPr id="14343" name="Picture 8" descr="D:\Dropbox\Documents\課程\YoungTextBook\Images\Chapter22\A_Images\A_Figures_and_Photos\22_09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 bwMode="auto">
          <a:xfrm>
            <a:off x="685800" y="1328919"/>
            <a:ext cx="2541588" cy="25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Dropbox\Documents\課程\YoungTextBook\Images\Chapter22\A_Images\A_Figures_and_Photos\22_11_Fig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2445"/>
          <a:stretch/>
        </p:blipFill>
        <p:spPr bwMode="auto">
          <a:xfrm>
            <a:off x="6477000" y="1328919"/>
            <a:ext cx="2190730" cy="2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43000" y="500628"/>
                <a:ext cx="73914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包圍點電荷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dirty="0"/>
                  <a:t>的所有高斯面電通量都一樣！選一個最簡單的來算即可！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0628"/>
                <a:ext cx="7391400" cy="381515"/>
              </a:xfrm>
              <a:prstGeom prst="rect">
                <a:avLst/>
              </a:prstGeom>
              <a:blipFill>
                <a:blip r:embed="rId5"/>
                <a:stretch>
                  <a:fillRect l="-859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914400" y="6406713"/>
            <a:ext cx="58279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正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電荷產生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消滅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的電力線數目與電荷量成正比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14400" y="3912939"/>
                <a:ext cx="6143990" cy="8188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𝑑𝐴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12939"/>
                <a:ext cx="6143990" cy="818814"/>
              </a:xfrm>
              <a:prstGeom prst="rect">
                <a:avLst/>
              </a:prstGeom>
              <a:blipFill>
                <a:blip r:embed="rId6"/>
                <a:stretch>
                  <a:fillRect l="-13843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971800" y="5200730"/>
                <a:ext cx="1594026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200730"/>
                <a:ext cx="1594026" cy="818814"/>
              </a:xfrm>
              <a:prstGeom prst="rect">
                <a:avLst/>
              </a:prstGeom>
              <a:blipFill>
                <a:blip r:embed="rId7"/>
                <a:stretch>
                  <a:fillRect l="-53968" t="-130769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4B88D4-CE66-334E-A81F-DAD16B056523}"/>
                  </a:ext>
                </a:extLst>
              </p:cNvPr>
              <p:cNvSpPr txBox="1"/>
              <p:nvPr/>
            </p:nvSpPr>
            <p:spPr>
              <a:xfrm>
                <a:off x="914400" y="4724400"/>
                <a:ext cx="6324600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TW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/>
                  <a:t>同向，在球面上，電場大小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</m:oMath>
                </a14:m>
                <a:r>
                  <a:rPr lang="en-TW" dirty="0"/>
                  <a:t>是一個常數！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4B88D4-CE66-334E-A81F-DAD16B05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6324600" cy="404791"/>
              </a:xfrm>
              <a:prstGeom prst="rect">
                <a:avLst/>
              </a:prstGeom>
              <a:blipFill>
                <a:blip r:embed="rId8"/>
                <a:stretch>
                  <a:fillRect l="-802" t="-156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1">
            <a:extLst>
              <a:ext uri="{FF2B5EF4-FFF2-40B4-BE49-F238E27FC236}">
                <a16:creationId xmlns:a16="http://schemas.microsoft.com/office/drawing/2014/main" id="{9210A400-D406-702D-D3D2-24EAE592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4695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dirty="0"/>
              <a:t>一個點</a:t>
            </a:r>
            <a:r>
              <a:rPr lang="zh-TW" altLang="en-US" dirty="0"/>
              <a:t>電荷會產生多少電力線？包圍點電荷的高斯面的電通量是多少？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0" grpId="0"/>
      <p:bldP spid="11" grpId="0" animBg="1"/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988731" y="870278"/>
            <a:ext cx="3046394" cy="30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91720" y="467451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電通量正比於電荷量！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52042" y="4506795"/>
                <a:ext cx="1594026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42" y="4506795"/>
                <a:ext cx="1594026" cy="818814"/>
              </a:xfrm>
              <a:prstGeom prst="rect">
                <a:avLst/>
              </a:prstGeom>
              <a:blipFill>
                <a:blip r:embed="rId3"/>
                <a:stretch>
                  <a:fillRect l="-52756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00289" y="5458008"/>
            <a:ext cx="8229600" cy="45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dirty="0"/>
              <a:t>反過來，電荷對電通量的貢獻，只和它是否位於曲面內有關，</a:t>
            </a:r>
            <a:r>
              <a:rPr lang="zh-TW" altLang="en-US" dirty="0">
                <a:solidFill>
                  <a:srgbClr val="FF0000"/>
                </a:solidFill>
              </a:rPr>
              <a:t>與具體位置無關。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321C3B-AB07-794B-A31D-8A37C12EB106}"/>
              </a:ext>
            </a:extLst>
          </p:cNvPr>
          <p:cNvSpPr/>
          <p:nvPr/>
        </p:nvSpPr>
        <p:spPr>
          <a:xfrm>
            <a:off x="881009" y="396813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任何包圍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 的高斯面的電通量，與球高斯面的電通量相等！</a:t>
            </a:r>
          </a:p>
        </p:txBody>
      </p:sp>
      <p:pic>
        <p:nvPicPr>
          <p:cNvPr id="5" name="Picture 4" descr="2409">
            <a:extLst>
              <a:ext uri="{FF2B5EF4-FFF2-40B4-BE49-F238E27FC236}">
                <a16:creationId xmlns:a16="http://schemas.microsoft.com/office/drawing/2014/main" id="{12C3CE46-77A0-0A0E-76FB-73EA22B3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97" y="891703"/>
            <a:ext cx="2885253" cy="290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07BB2A-8D22-9C48-AE6C-AEF5EB8297FB}"/>
              </a:ext>
            </a:extLst>
          </p:cNvPr>
          <p:cNvSpPr/>
          <p:nvPr/>
        </p:nvSpPr>
        <p:spPr>
          <a:xfrm>
            <a:off x="4572000" y="891703"/>
            <a:ext cx="1143000" cy="1394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13AEA6-C70F-966E-C64F-2CC7C319A3BD}"/>
              </a:ext>
            </a:extLst>
          </p:cNvPr>
          <p:cNvSpPr/>
          <p:nvPr/>
        </p:nvSpPr>
        <p:spPr>
          <a:xfrm>
            <a:off x="5015089" y="902992"/>
            <a:ext cx="1676400" cy="35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B07ECC-05A8-F2AB-4922-401B27281574}"/>
                  </a:ext>
                </a:extLst>
              </p:cNvPr>
              <p:cNvSpPr/>
              <p:nvPr/>
            </p:nvSpPr>
            <p:spPr>
              <a:xfrm>
                <a:off x="5513919" y="1189510"/>
                <a:ext cx="547511" cy="563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/>
                    </m:sSub>
                  </m:oMath>
                </a14:m>
                <a:r>
                  <a:rPr lang="en-US" dirty="0"/>
                  <a:t>ㄉ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B07ECC-05A8-F2AB-4922-401B27281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19" y="1189510"/>
                <a:ext cx="547511" cy="563089"/>
              </a:xfrm>
              <a:prstGeom prst="rect">
                <a:avLst/>
              </a:prstGeom>
              <a:blipFill>
                <a:blip r:embed="rId5"/>
                <a:stretch>
                  <a:fillRect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699E0-8603-A053-41F6-67F5F9489B98}"/>
                  </a:ext>
                </a:extLst>
              </p:cNvPr>
              <p:cNvSpPr txBox="1"/>
              <p:nvPr/>
            </p:nvSpPr>
            <p:spPr>
              <a:xfrm>
                <a:off x="6299575" y="2833108"/>
                <a:ext cx="391914" cy="2769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699E0-8603-A053-41F6-67F5F948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575" y="2833108"/>
                <a:ext cx="391914" cy="276999"/>
              </a:xfrm>
              <a:prstGeom prst="rect">
                <a:avLst/>
              </a:prstGeom>
              <a:blipFill>
                <a:blip r:embed="rId6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4731C6F4-22CA-05E7-A6E3-8F51C2989105}"/>
              </a:ext>
            </a:extLst>
          </p:cNvPr>
          <p:cNvSpPr/>
          <p:nvPr/>
        </p:nvSpPr>
        <p:spPr>
          <a:xfrm rot="906216">
            <a:off x="6661365" y="1709800"/>
            <a:ext cx="90311" cy="78802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7AC80-BEC7-AA6D-91F6-4EAD7C02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字方塊 4">
            <a:extLst>
              <a:ext uri="{FF2B5EF4-FFF2-40B4-BE49-F238E27FC236}">
                <a16:creationId xmlns:a16="http://schemas.microsoft.com/office/drawing/2014/main" id="{533D718C-AC51-A1D7-9390-75DFE29D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43" y="4564434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一個封閉曲面的電場通量，正比於曲面所包圍的總淨電荷量。</a:t>
            </a:r>
          </a:p>
        </p:txBody>
      </p:sp>
      <p:sp>
        <p:nvSpPr>
          <p:cNvPr id="18436" name="文字方塊 5">
            <a:extLst>
              <a:ext uri="{FF2B5EF4-FFF2-40B4-BE49-F238E27FC236}">
                <a16:creationId xmlns:a16="http://schemas.microsoft.com/office/drawing/2014/main" id="{6DCCF977-C70C-6236-7615-3A0FA44E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444" y="39700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高斯定律</a:t>
            </a:r>
          </a:p>
        </p:txBody>
      </p:sp>
      <p:pic>
        <p:nvPicPr>
          <p:cNvPr id="18437" name="Picture 4" descr="D:\Dropbox\Documents\課程\YoungTextBook\Images\Chapter22\A_Images\A_Figures_and_Photos\22_10_Figure.jpg">
            <a:extLst>
              <a:ext uri="{FF2B5EF4-FFF2-40B4-BE49-F238E27FC236}">
                <a16:creationId xmlns:a16="http://schemas.microsoft.com/office/drawing/2014/main" id="{AA8086F5-4C05-332C-8550-9B2AB0BF0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 bwMode="auto">
          <a:xfrm>
            <a:off x="447563" y="454849"/>
            <a:ext cx="2552700" cy="319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Vincent\Downloads\Data\Knight\Media\Chapter28\Images\28_22Figure-F.jpg">
            <a:extLst>
              <a:ext uri="{FF2B5EF4-FFF2-40B4-BE49-F238E27FC236}">
                <a16:creationId xmlns:a16="http://schemas.microsoft.com/office/drawing/2014/main" id="{9CB8E8C2-66D9-CF80-CB18-10AB90FD8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/>
        </p:blipFill>
        <p:spPr bwMode="auto">
          <a:xfrm>
            <a:off x="3104244" y="475101"/>
            <a:ext cx="2992438" cy="315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7B9CFD2-FB94-B3C0-32B6-3C7544490FD4}"/>
                  </a:ext>
                </a:extLst>
              </p:cNvPr>
              <p:cNvSpPr txBox="1"/>
              <p:nvPr/>
            </p:nvSpPr>
            <p:spPr>
              <a:xfrm>
                <a:off x="3104244" y="3745555"/>
                <a:ext cx="1594026" cy="818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7B9CFD2-FB94-B3C0-32B6-3C754449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44" y="3745555"/>
                <a:ext cx="1594026" cy="818814"/>
              </a:xfrm>
              <a:prstGeom prst="rect">
                <a:avLst/>
              </a:prstGeom>
              <a:blipFill>
                <a:blip r:embed="rId4"/>
                <a:stretch>
                  <a:fillRect l="-53543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EB0D97-694E-B467-2E7F-13C6976475E8}"/>
              </a:ext>
            </a:extLst>
          </p:cNvPr>
          <p:cNvSpPr txBox="1"/>
          <p:nvPr/>
        </p:nvSpPr>
        <p:spPr>
          <a:xfrm>
            <a:off x="1248643" y="6271875"/>
            <a:ext cx="70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/>
              <a:t>這是電磁學的一個基本定律。</a:t>
            </a:r>
            <a:endParaRPr lang="en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C5888-9324-7D0F-FF5F-0B7E4BD36B4A}"/>
              </a:ext>
            </a:extLst>
          </p:cNvPr>
          <p:cNvSpPr txBox="1"/>
          <p:nvPr/>
        </p:nvSpPr>
        <p:spPr>
          <a:xfrm>
            <a:off x="1240692" y="5840532"/>
            <a:ext cx="777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雖由庫侖定律推導得到，但庫侖定律不適用於動電，而高斯定律依舊成立</a:t>
            </a:r>
            <a:r>
              <a:rPr lang="en-GB" dirty="0"/>
              <a:t>！</a:t>
            </a:r>
            <a:endParaRPr lang="en-US" dirty="0"/>
          </a:p>
        </p:txBody>
      </p:sp>
      <p:pic>
        <p:nvPicPr>
          <p:cNvPr id="1026" name="Picture 2" descr="What is Plasma? - Strongly Coupled Systems Laboratory">
            <a:extLst>
              <a:ext uri="{FF2B5EF4-FFF2-40B4-BE49-F238E27FC236}">
                <a16:creationId xmlns:a16="http://schemas.microsoft.com/office/drawing/2014/main" id="{C40C46D8-FF7A-C382-FA1D-FCB830BA7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3791"/>
          <a:stretch/>
        </p:blipFill>
        <p:spPr bwMode="auto">
          <a:xfrm>
            <a:off x="6190634" y="475507"/>
            <a:ext cx="2827596" cy="31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8437-31DE-9B17-E2F4-E449B9B353EC}"/>
              </a:ext>
            </a:extLst>
          </p:cNvPr>
          <p:cNvSpPr txBox="1"/>
          <p:nvPr/>
        </p:nvSpPr>
        <p:spPr>
          <a:xfrm>
            <a:off x="1228969" y="543603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對連續的帶電流體，如電漿，此式也成立</a:t>
            </a:r>
            <a:r>
              <a:rPr lang="en-US" dirty="0"/>
              <a:t>。</a:t>
            </a:r>
          </a:p>
        </p:txBody>
      </p:sp>
      <p:sp>
        <p:nvSpPr>
          <p:cNvPr id="5" name="文字方塊 5">
            <a:extLst>
              <a:ext uri="{FF2B5EF4-FFF2-40B4-BE49-F238E27FC236}">
                <a16:creationId xmlns:a16="http://schemas.microsoft.com/office/drawing/2014/main" id="{69C7375A-B6CE-6B85-1432-26699056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43" y="4977335"/>
            <a:ext cx="7757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我們雖從電場線守恆推出高斯定律，高斯定律比電場線的概念更加基本！</a:t>
            </a:r>
          </a:p>
        </p:txBody>
      </p:sp>
    </p:spTree>
    <p:extLst>
      <p:ext uri="{BB962C8B-B14F-4D97-AF65-F5344CB8AC3E}">
        <p14:creationId xmlns:p14="http://schemas.microsoft.com/office/powerpoint/2010/main" val="468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2062</Words>
  <Application>Microsoft Macintosh PowerPoint</Application>
  <PresentationFormat>On-screen Show (4:3)</PresentationFormat>
  <Paragraphs>238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PMingLiU</vt:lpstr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Chia-Hung Chang</dc:creator>
  <cp:lastModifiedBy>Chia-Hung Vincent Chang</cp:lastModifiedBy>
  <cp:revision>365</cp:revision>
  <cp:lastPrinted>1601-01-01T00:00:00Z</cp:lastPrinted>
  <dcterms:created xsi:type="dcterms:W3CDTF">1601-01-01T00:00:00Z</dcterms:created>
  <dcterms:modified xsi:type="dcterms:W3CDTF">2026-05-24T07:55:55Z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